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2" r:id="rId2"/>
    <p:sldId id="291" r:id="rId3"/>
    <p:sldId id="269" r:id="rId4"/>
    <p:sldId id="259" r:id="rId5"/>
    <p:sldId id="260" r:id="rId6"/>
    <p:sldId id="261" r:id="rId7"/>
    <p:sldId id="262" r:id="rId8"/>
    <p:sldId id="263" r:id="rId9"/>
    <p:sldId id="290" r:id="rId10"/>
    <p:sldId id="264" r:id="rId11"/>
    <p:sldId id="288" r:id="rId12"/>
    <p:sldId id="276" r:id="rId13"/>
    <p:sldId id="281" r:id="rId14"/>
    <p:sldId id="282" r:id="rId15"/>
    <p:sldId id="295" r:id="rId16"/>
    <p:sldId id="289" r:id="rId17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9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161390" cy="366010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7637" y="0"/>
            <a:ext cx="4161390" cy="366010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6A4A53E6-EAD6-40ED-8728-BCAAD9AEBEEF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947941"/>
            <a:ext cx="4161390" cy="366010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7637" y="6947941"/>
            <a:ext cx="4161390" cy="366010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88664C7B-CCB4-4052-8DF3-7DCA515E6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84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1AE1B1A2-D25A-4B50-BCE3-4BEB80DFDB54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B6734037-62FA-43A3-924C-C1C93E7FD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4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7688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76B9-C6F5-4BA8-937A-8606EE0ED62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73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71800" y="550863"/>
            <a:ext cx="3657600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12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085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71800" y="550863"/>
            <a:ext cx="3657600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13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41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71800" y="550863"/>
            <a:ext cx="3657600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14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275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71800" y="550863"/>
            <a:ext cx="3657600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16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554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71800" y="550863"/>
            <a:ext cx="3657600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3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599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71800" y="550863"/>
            <a:ext cx="3657600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E0CBEF-5EC9-47FD-B205-55C1504C895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743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71800" y="550863"/>
            <a:ext cx="3657600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5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425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71800" y="550863"/>
            <a:ext cx="3657600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6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145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71800" y="550863"/>
            <a:ext cx="3657600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7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69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71800" y="550863"/>
            <a:ext cx="3657600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8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8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71800" y="550863"/>
            <a:ext cx="3657600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10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230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71800" y="550863"/>
            <a:ext cx="3657600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4860B4-509A-4876-BE41-3517F0D1509B}" type="slidenum">
              <a:rPr lang="en-US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11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48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3CB2-5F7C-4B71-9CCB-94282F24CE12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7451-69F5-4358-9B7E-DD307E574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4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3CB2-5F7C-4B71-9CCB-94282F24CE12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7451-69F5-4358-9B7E-DD307E574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3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3CB2-5F7C-4B71-9CCB-94282F24CE12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7451-69F5-4358-9B7E-DD307E574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2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446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589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608" y="231775"/>
            <a:ext cx="6732494" cy="685365"/>
          </a:xfrm>
        </p:spPr>
        <p:txBody>
          <a:bodyPr/>
          <a:lstStyle>
            <a:lvl1pPr>
              <a:defRPr sz="29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3442" y="1438724"/>
            <a:ext cx="4381500" cy="4877412"/>
          </a:xfrm>
        </p:spPr>
        <p:txBody>
          <a:bodyPr/>
          <a:lstStyle>
            <a:lvl1pPr>
              <a:lnSpc>
                <a:spcPct val="12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20000"/>
              </a:lnSpc>
              <a:defRPr sz="15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20000"/>
              </a:lnSpc>
              <a:defRPr sz="13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2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2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2" y="1447688"/>
            <a:ext cx="4381500" cy="48774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012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5651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3CB2-5F7C-4B71-9CCB-94282F24CE12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7451-69F5-4358-9B7E-DD307E574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8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3CB2-5F7C-4B71-9CCB-94282F24CE12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7451-69F5-4358-9B7E-DD307E574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1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3CB2-5F7C-4B71-9CCB-94282F24CE12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7451-69F5-4358-9B7E-DD307E574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1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3CB2-5F7C-4B71-9CCB-94282F24CE12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7451-69F5-4358-9B7E-DD307E574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78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3CB2-5F7C-4B71-9CCB-94282F24CE12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7451-69F5-4358-9B7E-DD307E574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99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3CB2-5F7C-4B71-9CCB-94282F24CE12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7451-69F5-4358-9B7E-DD307E574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3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3CB2-5F7C-4B71-9CCB-94282F24CE12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7451-69F5-4358-9B7E-DD307E574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0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3CB2-5F7C-4B71-9CCB-94282F24CE12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7451-69F5-4358-9B7E-DD307E574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47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33CB2-5F7C-4B71-9CCB-94282F24CE12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07451-69F5-4358-9B7E-DD307E574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9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d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hyperlink" Target="http://www.spede.com/" TargetMode="Externa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hyperlink" Target="http://www.spede.com/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hyperlink" Target="http://www.spede.com/" TargetMode="External"/><Relationship Id="rId5" Type="http://schemas.openxmlformats.org/officeDocument/2006/relationships/image" Target="../media/image46.jpe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hyperlink" Target="http://www.spede.com/" TargetMode="External"/><Relationship Id="rId5" Type="http://schemas.openxmlformats.org/officeDocument/2006/relationships/image" Target="../media/image25.tmp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hyperlink" Target="http://www.spede.com/" TargetMode="External"/><Relationship Id="rId5" Type="http://schemas.openxmlformats.org/officeDocument/2006/relationships/image" Target="../media/image49.jpe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gif"/><Relationship Id="rId13" Type="http://schemas.openxmlformats.org/officeDocument/2006/relationships/image" Target="../media/image61.gif"/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4.png"/><Relationship Id="rId2" Type="http://schemas.openxmlformats.org/officeDocument/2006/relationships/image" Target="../media/image50.gif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4.gif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5" Type="http://schemas.openxmlformats.org/officeDocument/2006/relationships/image" Target="../media/image31.png"/><Relationship Id="rId10" Type="http://schemas.openxmlformats.org/officeDocument/2006/relationships/image" Target="../media/image58.gif"/><Relationship Id="rId4" Type="http://schemas.openxmlformats.org/officeDocument/2006/relationships/image" Target="../media/image52.png"/><Relationship Id="rId9" Type="http://schemas.openxmlformats.org/officeDocument/2006/relationships/image" Target="../media/image57.gif"/><Relationship Id="rId1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5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6" Type="http://schemas.openxmlformats.org/officeDocument/2006/relationships/image" Target="../media/image1.jpg"/><Relationship Id="rId5" Type="http://schemas.openxmlformats.org/officeDocument/2006/relationships/hyperlink" Target="http://www.spede.com/" TargetMode="External"/><Relationship Id="rId4" Type="http://schemas.openxmlformats.org/officeDocument/2006/relationships/hyperlink" Target="mailto:info@spede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slide" Target="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jpg"/><Relationship Id="rId4" Type="http://schemas.openxmlformats.org/officeDocument/2006/relationships/hyperlink" Target="http://www.spede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hyperlink" Target="http://www.spede.com/" TargetMode="External"/><Relationship Id="rId5" Type="http://schemas.openxmlformats.org/officeDocument/2006/relationships/slide" Target="slide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notesSlide" Target="../notesSlides/notesSlide3.xml"/><Relationship Id="rId21" Type="http://schemas.openxmlformats.org/officeDocument/2006/relationships/hyperlink" Target="http://www.spede.com/" TargetMode="External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gi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7.png"/><Relationship Id="rId20" Type="http://schemas.openxmlformats.org/officeDocument/2006/relationships/image" Target="../media/image21.jpeg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wmf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g"/><Relationship Id="rId2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hyperlink" Target="http://www.spede.com/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hyperlink" Target="http://www.spede.com/" TargetMode="External"/><Relationship Id="rId5" Type="http://schemas.openxmlformats.org/officeDocument/2006/relationships/image" Target="../media/image26.emf"/><Relationship Id="rId4" Type="http://schemas.openxmlformats.org/officeDocument/2006/relationships/image" Target="../media/image25.tm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hyperlink" Target="http://www.spede.com/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notesSlide" Target="../notesSlides/notesSlide7.xml"/><Relationship Id="rId7" Type="http://schemas.openxmlformats.org/officeDocument/2006/relationships/hyperlink" Target="http://www.spede.com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12" Type="http://schemas.openxmlformats.org/officeDocument/2006/relationships/image" Target="../media/image41.tif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5" Type="http://schemas.openxmlformats.org/officeDocument/2006/relationships/image" Target="../media/image43.png"/><Relationship Id="rId10" Type="http://schemas.openxmlformats.org/officeDocument/2006/relationships/image" Target="../media/image39.tiff"/><Relationship Id="rId4" Type="http://schemas.openxmlformats.org/officeDocument/2006/relationships/image" Target="../media/image34.png"/><Relationship Id="rId9" Type="http://schemas.openxmlformats.org/officeDocument/2006/relationships/image" Target="../media/image38.pn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699127" y="119549"/>
            <a:ext cx="7131097" cy="1350023"/>
          </a:xfrm>
          <a:prstGeom prst="rect">
            <a:avLst/>
          </a:prstGeom>
        </p:spPr>
        <p:txBody>
          <a:bodyPr vert="horz" lIns="83924" tIns="41962" rIns="83924" bIns="41962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76372" y="1752600"/>
            <a:ext cx="8080652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712405" y="5989422"/>
            <a:ext cx="7731437" cy="670007"/>
            <a:chOff x="384623" y="5675757"/>
            <a:chExt cx="8426729" cy="729563"/>
          </a:xfrm>
        </p:grpSpPr>
        <p:grpSp>
          <p:nvGrpSpPr>
            <p:cNvPr id="16" name="Group 15"/>
            <p:cNvGrpSpPr/>
            <p:nvPr/>
          </p:nvGrpSpPr>
          <p:grpSpPr>
            <a:xfrm>
              <a:off x="384623" y="5879682"/>
              <a:ext cx="8362207" cy="525638"/>
              <a:chOff x="796398" y="6781800"/>
              <a:chExt cx="8362207" cy="525638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1021375" y="6781800"/>
                <a:ext cx="8137230" cy="0"/>
              </a:xfrm>
              <a:prstGeom prst="line">
                <a:avLst/>
              </a:prstGeom>
              <a:ln w="31750" cmpd="thickThin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50800" dir="5400000" algn="ctr" rotWithShape="0">
                  <a:schemeClr val="bg1">
                    <a:lumMod val="65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2"/>
              <p:cNvSpPr txBox="1">
                <a:spLocks noChangeArrowheads="1"/>
              </p:cNvSpPr>
              <p:nvPr/>
            </p:nvSpPr>
            <p:spPr bwMode="auto">
              <a:xfrm>
                <a:off x="796398" y="6904251"/>
                <a:ext cx="8203542" cy="403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3296" tIns="0" rIns="83296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764521" eaLnBrk="1" fontAlgn="base" hangingPunct="1">
                  <a:lnSpc>
                    <a:spcPct val="130000"/>
                  </a:lnSpc>
                  <a:spcBef>
                    <a:spcPts val="252"/>
                  </a:spcBef>
                  <a:spcAft>
                    <a:spcPct val="0"/>
                  </a:spcAft>
                </a:pPr>
                <a:r>
                  <a:rPr 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© 2019, SPEDE Technologies.      440-808-8888       www.spede2020.com </a:t>
                </a:r>
              </a:p>
              <a:p>
                <a:pPr algn="ctr" defTabSz="764521" eaLnBrk="1" fontAlgn="base" hangingPunct="1">
                  <a:lnSpc>
                    <a:spcPct val="110000"/>
                  </a:lnSpc>
                  <a:spcAft>
                    <a:spcPct val="0"/>
                  </a:spcAft>
                </a:pPr>
                <a:r>
                  <a:rPr lang="en-US" sz="1100" i="1" dirty="0">
                    <a:solidFill>
                      <a:srgbClr val="C00000"/>
                    </a:solidFill>
                    <a:latin typeface="+mn-lt"/>
                  </a:rPr>
                  <a:t>Simplifying Processes...  Standardizing Excellence.</a:t>
                </a:r>
                <a:r>
                  <a:rPr lang="en-US" sz="1100" i="1" baseline="30000" dirty="0">
                    <a:solidFill>
                      <a:srgbClr val="C00000"/>
                    </a:solidFill>
                    <a:latin typeface="+mn-lt"/>
                  </a:rPr>
                  <a:t>®</a:t>
                </a:r>
                <a:endParaRPr lang="en-US" sz="1100" i="1" dirty="0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  <p:pic>
          <p:nvPicPr>
            <p:cNvPr id="17" name="Picture 16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6600" y="5675757"/>
              <a:ext cx="1724752" cy="652752"/>
            </a:xfrm>
            <a:prstGeom prst="rect">
              <a:avLst/>
            </a:prstGeom>
          </p:spPr>
        </p:pic>
      </p:grpSp>
      <p:pic>
        <p:nvPicPr>
          <p:cNvPr id="1026" name="Picture 2" descr="C:\Users\Cheryl\Downloads\auto exhaust system pipes - WIP shutterstock_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373" y="2129727"/>
            <a:ext cx="5146728" cy="343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63302" y="636075"/>
            <a:ext cx="8436637" cy="1131170"/>
          </a:xfrm>
          <a:prstGeom prst="rect">
            <a:avLst/>
          </a:prstGeom>
        </p:spPr>
        <p:txBody>
          <a:bodyPr wrap="square" lIns="83912" tIns="41955" rIns="83912" bIns="41955">
            <a:spAutoFit/>
          </a:bodyPr>
          <a:lstStyle/>
          <a:p>
            <a:pPr algn="ctr" defTabSz="913367"/>
            <a:r>
              <a:rPr lang="en-US" sz="3600" b="1" dirty="0" smtClean="0"/>
              <a:t>Non- Serialized </a:t>
            </a:r>
            <a:r>
              <a:rPr lang="en-US" sz="3600" b="1" dirty="0" smtClean="0"/>
              <a:t>Parts Counting Solutions</a:t>
            </a:r>
          </a:p>
          <a:p>
            <a:pPr algn="ctr" defTabSz="913367"/>
            <a:r>
              <a:rPr lang="en-US" sz="3200" b="1" i="1" dirty="0" smtClean="0"/>
              <a:t>with </a:t>
            </a:r>
            <a:r>
              <a:rPr lang="en-US" sz="3200" b="1" i="1" dirty="0" smtClean="0"/>
              <a:t>9 </a:t>
            </a:r>
            <a:r>
              <a:rPr lang="en-US" sz="3200" b="1" i="1" dirty="0" smtClean="0"/>
              <a:t>Customer Examples</a:t>
            </a:r>
            <a:endParaRPr lang="en-US" altLang="en-U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947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586842" y="1284774"/>
            <a:ext cx="8090139" cy="4921930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551"/>
              </a:spcBef>
              <a:spcAft>
                <a:spcPts val="551"/>
              </a:spcAft>
              <a:buNone/>
              <a:defRPr/>
            </a:pPr>
            <a:r>
              <a:rPr lang="en-US" sz="2200" b="1" dirty="0" smtClean="0">
                <a:solidFill>
                  <a:srgbClr val="002060"/>
                </a:solidFill>
                <a:latin typeface="+mn-lt"/>
              </a:rPr>
              <a:t>Parts Counting </a:t>
            </a:r>
            <a:r>
              <a:rPr lang="en-US" sz="2200" b="1" dirty="0">
                <a:solidFill>
                  <a:srgbClr val="002060"/>
                </a:solidFill>
                <a:latin typeface="+mn-lt"/>
              </a:rPr>
              <a:t>by discrete </a:t>
            </a:r>
            <a:r>
              <a:rPr lang="en-US" sz="2200" b="1" dirty="0" smtClean="0">
                <a:solidFill>
                  <a:srgbClr val="002060"/>
                </a:solidFill>
                <a:latin typeface="+mn-lt"/>
              </a:rPr>
              <a:t>I/O from </a:t>
            </a:r>
            <a:r>
              <a:rPr lang="en-US" sz="2200" b="1" dirty="0">
                <a:solidFill>
                  <a:srgbClr val="002060"/>
                </a:solidFill>
                <a:latin typeface="+mn-lt"/>
              </a:rPr>
              <a:t>Production Machine PLC</a:t>
            </a:r>
            <a:r>
              <a:rPr lang="en-US" sz="22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sz="22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2200" b="1" dirty="0" smtClean="0">
                <a:solidFill>
                  <a:srgbClr val="002060"/>
                </a:solidFill>
                <a:latin typeface="+mn-lt"/>
              </a:rPr>
              <a:t>to </a:t>
            </a:r>
            <a:r>
              <a:rPr lang="en-US" sz="2200" b="1" dirty="0">
                <a:solidFill>
                  <a:srgbClr val="002060"/>
                </a:solidFill>
                <a:latin typeface="+mn-lt"/>
              </a:rPr>
              <a:t>SPEDE PLC</a:t>
            </a:r>
          </a:p>
          <a:p>
            <a:pPr marL="674370" lvl="0" indent="-285750"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SPEDE provided PLC controls/panel box</a:t>
            </a:r>
          </a:p>
          <a:p>
            <a:pPr marL="674370" lvl="0" indent="-285750"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Dry contact input to SPEDE PLC</a:t>
            </a:r>
          </a:p>
          <a:p>
            <a:pPr marL="674370" lvl="0" indent="-285750"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+/- contact for increment/decrement</a:t>
            </a:r>
          </a:p>
          <a:p>
            <a:pPr marL="674370" lvl="0" indent="-285750"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Optional binary contacts for part number determination</a:t>
            </a:r>
          </a:p>
          <a:p>
            <a:pPr marL="674370" lvl="0" indent="-285750"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Onscreen +/- count adjustments, can be supervisor </a:t>
            </a:r>
            <a:r>
              <a:rPr lang="en-US" sz="1600" dirty="0" smtClean="0">
                <a:latin typeface="+mn-lt"/>
              </a:rPr>
              <a:t>only</a:t>
            </a:r>
          </a:p>
          <a:p>
            <a:pPr marL="674370" lvl="0" indent="-285750">
              <a:spcBef>
                <a:spcPts val="0"/>
              </a:spcBef>
              <a:buClr>
                <a:srgbClr val="C00000"/>
              </a:buClr>
            </a:pPr>
            <a:endParaRPr lang="en-US" dirty="0" smtClean="0">
              <a:latin typeface="+mn-lt"/>
            </a:endParaRPr>
          </a:p>
          <a:p>
            <a:pPr marL="0" indent="0"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2200" b="1" dirty="0" smtClean="0">
                <a:solidFill>
                  <a:srgbClr val="002060"/>
                </a:solidFill>
              </a:rPr>
              <a:t>Customer:</a:t>
            </a:r>
            <a:endParaRPr lang="en-US" sz="2200" dirty="0"/>
          </a:p>
          <a:p>
            <a:pPr marL="388620" indent="0"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1800" dirty="0" smtClean="0"/>
              <a:t>    Topre </a:t>
            </a:r>
            <a:r>
              <a:rPr lang="en-US" sz="1800" dirty="0"/>
              <a:t>- </a:t>
            </a:r>
            <a:r>
              <a:rPr lang="en-US" sz="1800" dirty="0" smtClean="0"/>
              <a:t>Center </a:t>
            </a:r>
            <a:r>
              <a:rPr lang="en-US" sz="1800" dirty="0"/>
              <a:t>pillar and  L/R threshold </a:t>
            </a:r>
          </a:p>
          <a:p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551"/>
              </a:spcBef>
              <a:spcAft>
                <a:spcPts val="551"/>
              </a:spcAft>
              <a:buNone/>
              <a:defRPr/>
            </a:pPr>
            <a:endParaRPr lang="en-US" dirty="0" smtClean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99436" y="1068110"/>
            <a:ext cx="7830224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Diagram：Product List (Main mass-production products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0" t="29455" r="48232" b="2233"/>
          <a:stretch/>
        </p:blipFill>
        <p:spPr bwMode="auto">
          <a:xfrm>
            <a:off x="6607903" y="1828800"/>
            <a:ext cx="1322139" cy="319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op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03" y="5025932"/>
            <a:ext cx="168393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10410" y="6050279"/>
            <a:ext cx="8612460" cy="655321"/>
            <a:chOff x="-93338" y="5723257"/>
            <a:chExt cx="8612460" cy="655321"/>
          </a:xfrm>
        </p:grpSpPr>
        <p:grpSp>
          <p:nvGrpSpPr>
            <p:cNvPr id="13" name="Group 12"/>
            <p:cNvGrpSpPr/>
            <p:nvPr/>
          </p:nvGrpSpPr>
          <p:grpSpPr>
            <a:xfrm>
              <a:off x="-93338" y="5879682"/>
              <a:ext cx="8223884" cy="498896"/>
              <a:chOff x="318437" y="6781800"/>
              <a:chExt cx="8223884" cy="498896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694869" y="6781800"/>
                <a:ext cx="7847452" cy="0"/>
              </a:xfrm>
              <a:prstGeom prst="line">
                <a:avLst/>
              </a:prstGeom>
              <a:ln w="31750" cmpd="thickThin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50800" dir="5400000" algn="ctr" rotWithShape="0">
                  <a:schemeClr val="bg1">
                    <a:lumMod val="65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"/>
              <p:cNvSpPr txBox="1">
                <a:spLocks noChangeArrowheads="1"/>
              </p:cNvSpPr>
              <p:nvPr/>
            </p:nvSpPr>
            <p:spPr bwMode="auto">
              <a:xfrm>
                <a:off x="318437" y="6857503"/>
                <a:ext cx="8203542" cy="423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3296" tIns="0" rIns="83296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832993" eaLnBrk="1" fontAlgn="base" hangingPunct="1">
                  <a:lnSpc>
                    <a:spcPct val="130000"/>
                  </a:lnSpc>
                  <a:spcBef>
                    <a:spcPts val="275"/>
                  </a:spcBef>
                  <a:spcAft>
                    <a:spcPct val="0"/>
                  </a:spcAft>
                </a:pPr>
                <a:r>
                  <a:rPr lang="en-US" sz="1100" dirty="0"/>
                  <a:t>© </a:t>
                </a:r>
                <a:r>
                  <a:rPr lang="en-US" sz="1100" dirty="0" smtClean="0"/>
                  <a:t>2019, </a:t>
                </a:r>
                <a:r>
                  <a:rPr lang="en-US" sz="1100" dirty="0"/>
                  <a:t>SPEDE Technologies.      440-808-8888       </a:t>
                </a:r>
                <a:r>
                  <a:rPr lang="en-US" sz="1100" dirty="0" smtClean="0"/>
                  <a:t>www.spede.com </a:t>
                </a:r>
                <a:endParaRPr lang="en-US" sz="1100" dirty="0"/>
              </a:p>
              <a:p>
                <a:pPr algn="ctr" defTabSz="832993" eaLnBrk="1" fontAlgn="base" hangingPunct="1">
                  <a:lnSpc>
                    <a:spcPct val="110000"/>
                  </a:lnSpc>
                  <a:spcAft>
                    <a:spcPct val="0"/>
                  </a:spcAft>
                </a:pPr>
                <a:r>
                  <a:rPr lang="en-US" sz="1200" i="1" dirty="0">
                    <a:solidFill>
                      <a:srgbClr val="C00000"/>
                    </a:solidFill>
                    <a:latin typeface="+mn-lt"/>
                  </a:rPr>
                  <a:t>Simplifying Processes</a:t>
                </a:r>
                <a:r>
                  <a:rPr lang="en-US" sz="1200" i="1" dirty="0" smtClean="0">
                    <a:solidFill>
                      <a:srgbClr val="C00000"/>
                    </a:solidFill>
                    <a:latin typeface="+mn-lt"/>
                  </a:rPr>
                  <a:t>...  Standardizing </a:t>
                </a:r>
                <a:r>
                  <a:rPr lang="en-US" sz="1200" i="1" dirty="0">
                    <a:solidFill>
                      <a:srgbClr val="C00000"/>
                    </a:solidFill>
                    <a:latin typeface="+mn-lt"/>
                  </a:rPr>
                  <a:t>Excellence</a:t>
                </a:r>
                <a:r>
                  <a:rPr lang="en-US" sz="1200" i="1" dirty="0" smtClean="0">
                    <a:solidFill>
                      <a:srgbClr val="C00000"/>
                    </a:solidFill>
                    <a:latin typeface="+mn-lt"/>
                  </a:rPr>
                  <a:t>.</a:t>
                </a:r>
                <a:r>
                  <a:rPr lang="en-US" sz="1200" i="1" baseline="30000" dirty="0" smtClean="0">
                    <a:solidFill>
                      <a:srgbClr val="C00000"/>
                    </a:solidFill>
                    <a:latin typeface="+mn-lt"/>
                  </a:rPr>
                  <a:t>®</a:t>
                </a:r>
                <a:endParaRPr lang="en-US" sz="1200" i="1" dirty="0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  <p:pic>
          <p:nvPicPr>
            <p:cNvPr id="14" name="Picture 13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9463" y="5723257"/>
              <a:ext cx="1449659" cy="548640"/>
            </a:xfrm>
            <a:prstGeom prst="rect">
              <a:avLst/>
            </a:prstGeom>
          </p:spPr>
        </p:pic>
      </p:grpSp>
      <p:sp>
        <p:nvSpPr>
          <p:cNvPr id="22" name="Title 1"/>
          <p:cNvSpPr txBox="1">
            <a:spLocks/>
          </p:cNvSpPr>
          <p:nvPr/>
        </p:nvSpPr>
        <p:spPr>
          <a:xfrm>
            <a:off x="499437" y="480950"/>
            <a:ext cx="783022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Non-Serialized Counting: 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Example 5 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37926" y="197972"/>
            <a:ext cx="4882806" cy="269410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SPEDE Non-Serialized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Parts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Counting Solutions 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15498" y="6560058"/>
            <a:ext cx="352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10</a:t>
            </a:r>
            <a:endParaRPr 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1787397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533400" y="1326470"/>
            <a:ext cx="8090139" cy="4921930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551"/>
              </a:spcBef>
              <a:spcAft>
                <a:spcPts val="551"/>
              </a:spcAft>
              <a:buNone/>
              <a:defRPr/>
            </a:pPr>
            <a:r>
              <a:rPr lang="en-US" sz="2200" b="1" dirty="0" smtClean="0">
                <a:solidFill>
                  <a:srgbClr val="002060"/>
                </a:solidFill>
                <a:latin typeface="+mn-lt"/>
              </a:rPr>
              <a:t>Simple </a:t>
            </a:r>
            <a:r>
              <a:rPr lang="en-US" sz="2200" b="1" dirty="0">
                <a:solidFill>
                  <a:srgbClr val="002060"/>
                </a:solidFill>
                <a:latin typeface="+mn-lt"/>
              </a:rPr>
              <a:t>PLC Count</a:t>
            </a:r>
          </a:p>
          <a:p>
            <a:pPr marL="731520" lvl="0">
              <a:spcBef>
                <a:spcPts val="0"/>
              </a:spcBef>
              <a:buClr>
                <a:srgbClr val="C00000"/>
              </a:buClr>
            </a:pPr>
            <a:r>
              <a:rPr lang="en-US" sz="1600" dirty="0" smtClean="0">
                <a:latin typeface="+mn-lt"/>
              </a:rPr>
              <a:t>Dedicated Poka Yoke per part number	</a:t>
            </a:r>
            <a:endParaRPr lang="en-US" sz="1600" dirty="0">
              <a:latin typeface="+mn-lt"/>
            </a:endParaRPr>
          </a:p>
          <a:p>
            <a:pPr marL="731520" lvl="0">
              <a:spcBef>
                <a:spcPts val="0"/>
              </a:spcBef>
              <a:buClr>
                <a:srgbClr val="C00000"/>
              </a:buClr>
            </a:pPr>
            <a:r>
              <a:rPr lang="en-US" sz="1600" dirty="0" smtClean="0">
                <a:latin typeface="+mn-lt"/>
              </a:rPr>
              <a:t>SPEDE reads “COUNT”</a:t>
            </a:r>
            <a:endParaRPr lang="en-US" sz="1600" dirty="0">
              <a:latin typeface="+mn-lt"/>
            </a:endParaRPr>
          </a:p>
          <a:p>
            <a:pPr marL="731520" lvl="0"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Optional onscreen Plus/Minus/Scrap </a:t>
            </a:r>
            <a:r>
              <a:rPr lang="en-US" sz="1600" dirty="0" smtClean="0">
                <a:latin typeface="+mn-lt"/>
              </a:rPr>
              <a:t>button</a:t>
            </a:r>
          </a:p>
          <a:p>
            <a:pPr lvl="0">
              <a:spcBef>
                <a:spcPts val="0"/>
              </a:spcBef>
            </a:pPr>
            <a:endParaRPr lang="en-US" dirty="0"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002060"/>
                </a:solidFill>
              </a:rPr>
              <a:t>Customer:</a:t>
            </a:r>
            <a:endParaRPr lang="en-US" sz="2200" b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              TMD </a:t>
            </a:r>
            <a:r>
              <a:rPr lang="en-US" sz="1800" dirty="0"/>
              <a:t>Fayetteville – HVAC duct, dedicated part </a:t>
            </a:r>
            <a:r>
              <a:rPr lang="en-US" sz="1800" dirty="0" err="1" smtClean="0"/>
              <a:t>poka</a:t>
            </a:r>
            <a:r>
              <a:rPr lang="en-US" sz="1800" dirty="0" smtClean="0"/>
              <a:t> yoke</a:t>
            </a: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551"/>
              </a:spcBef>
              <a:spcAft>
                <a:spcPts val="551"/>
              </a:spcAft>
              <a:buNone/>
              <a:defRPr/>
            </a:pPr>
            <a:endParaRPr lang="en-US" dirty="0" smtClean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99436" y="1068110"/>
            <a:ext cx="7830224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www.tmdinc.com/wp-content/uploads/2016/05/prototype_imag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6" t="6796" r="6311" b="74903"/>
          <a:stretch/>
        </p:blipFill>
        <p:spPr bwMode="auto">
          <a:xfrm>
            <a:off x="7010400" y="3124200"/>
            <a:ext cx="195755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M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586" y="4191000"/>
            <a:ext cx="1471660" cy="94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10410" y="6050279"/>
            <a:ext cx="8612460" cy="655321"/>
            <a:chOff x="-93338" y="5723257"/>
            <a:chExt cx="8612460" cy="655321"/>
          </a:xfrm>
        </p:grpSpPr>
        <p:grpSp>
          <p:nvGrpSpPr>
            <p:cNvPr id="13" name="Group 12"/>
            <p:cNvGrpSpPr/>
            <p:nvPr/>
          </p:nvGrpSpPr>
          <p:grpSpPr>
            <a:xfrm>
              <a:off x="-93338" y="5879682"/>
              <a:ext cx="8223884" cy="498896"/>
              <a:chOff x="318437" y="6781800"/>
              <a:chExt cx="8223884" cy="498896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694869" y="6781800"/>
                <a:ext cx="7847452" cy="0"/>
              </a:xfrm>
              <a:prstGeom prst="line">
                <a:avLst/>
              </a:prstGeom>
              <a:ln w="31750" cmpd="thickThin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50800" dir="5400000" algn="ctr" rotWithShape="0">
                  <a:schemeClr val="bg1">
                    <a:lumMod val="65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2"/>
              <p:cNvSpPr txBox="1">
                <a:spLocks noChangeArrowheads="1"/>
              </p:cNvSpPr>
              <p:nvPr/>
            </p:nvSpPr>
            <p:spPr bwMode="auto">
              <a:xfrm>
                <a:off x="318437" y="6857503"/>
                <a:ext cx="8203542" cy="423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3296" tIns="0" rIns="83296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832993" eaLnBrk="1" fontAlgn="base" hangingPunct="1">
                  <a:lnSpc>
                    <a:spcPct val="130000"/>
                  </a:lnSpc>
                  <a:spcBef>
                    <a:spcPts val="275"/>
                  </a:spcBef>
                  <a:spcAft>
                    <a:spcPct val="0"/>
                  </a:spcAft>
                </a:pPr>
                <a:r>
                  <a:rPr lang="en-US" sz="1100" dirty="0"/>
                  <a:t>© </a:t>
                </a:r>
                <a:r>
                  <a:rPr lang="en-US" sz="1100" dirty="0" smtClean="0"/>
                  <a:t>2019, </a:t>
                </a:r>
                <a:r>
                  <a:rPr lang="en-US" sz="1100" dirty="0"/>
                  <a:t>SPEDE Technologies.      440-808-8888       </a:t>
                </a:r>
                <a:r>
                  <a:rPr lang="en-US" sz="1100" dirty="0" smtClean="0"/>
                  <a:t>www.spede.com </a:t>
                </a:r>
                <a:endParaRPr lang="en-US" sz="1100" dirty="0"/>
              </a:p>
              <a:p>
                <a:pPr algn="ctr" defTabSz="832993" eaLnBrk="1" fontAlgn="base" hangingPunct="1">
                  <a:lnSpc>
                    <a:spcPct val="110000"/>
                  </a:lnSpc>
                  <a:spcAft>
                    <a:spcPct val="0"/>
                  </a:spcAft>
                </a:pPr>
                <a:r>
                  <a:rPr lang="en-US" sz="1200" i="1" dirty="0">
                    <a:solidFill>
                      <a:srgbClr val="C00000"/>
                    </a:solidFill>
                    <a:latin typeface="+mn-lt"/>
                  </a:rPr>
                  <a:t>Simplifying Processes</a:t>
                </a:r>
                <a:r>
                  <a:rPr lang="en-US" sz="1200" i="1" dirty="0" smtClean="0">
                    <a:solidFill>
                      <a:srgbClr val="C00000"/>
                    </a:solidFill>
                    <a:latin typeface="+mn-lt"/>
                  </a:rPr>
                  <a:t>...  Standardizing </a:t>
                </a:r>
                <a:r>
                  <a:rPr lang="en-US" sz="1200" i="1" dirty="0">
                    <a:solidFill>
                      <a:srgbClr val="C00000"/>
                    </a:solidFill>
                    <a:latin typeface="+mn-lt"/>
                  </a:rPr>
                  <a:t>Excellence</a:t>
                </a:r>
                <a:r>
                  <a:rPr lang="en-US" sz="1200" i="1" dirty="0" smtClean="0">
                    <a:solidFill>
                      <a:srgbClr val="C00000"/>
                    </a:solidFill>
                    <a:latin typeface="+mn-lt"/>
                  </a:rPr>
                  <a:t>.</a:t>
                </a:r>
                <a:r>
                  <a:rPr lang="en-US" sz="1200" i="1" baseline="30000" dirty="0" smtClean="0">
                    <a:solidFill>
                      <a:srgbClr val="C00000"/>
                    </a:solidFill>
                    <a:latin typeface="+mn-lt"/>
                  </a:rPr>
                  <a:t>®</a:t>
                </a:r>
                <a:endParaRPr lang="en-US" sz="1200" i="1" dirty="0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  <p:pic>
          <p:nvPicPr>
            <p:cNvPr id="14" name="Picture 13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9463" y="5723257"/>
              <a:ext cx="1449659" cy="548640"/>
            </a:xfrm>
            <a:prstGeom prst="rect">
              <a:avLst/>
            </a:prstGeom>
          </p:spPr>
        </p:pic>
      </p:grpSp>
      <p:sp>
        <p:nvSpPr>
          <p:cNvPr id="22" name="Title 1"/>
          <p:cNvSpPr txBox="1">
            <a:spLocks/>
          </p:cNvSpPr>
          <p:nvPr/>
        </p:nvSpPr>
        <p:spPr>
          <a:xfrm>
            <a:off x="499437" y="480950"/>
            <a:ext cx="783022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Non-Serialized Counting: 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Example 6 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37926" y="197972"/>
            <a:ext cx="4882806" cy="269410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SPEDE Non-Serialized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Parts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Counting Solutions 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15498" y="6560058"/>
            <a:ext cx="352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11</a:t>
            </a:r>
            <a:endParaRPr 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0975024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499436" y="1302587"/>
            <a:ext cx="8090139" cy="4921930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551"/>
              </a:spcBef>
              <a:spcAft>
                <a:spcPts val="551"/>
              </a:spcAft>
              <a:buNone/>
              <a:defRPr/>
            </a:pPr>
            <a:r>
              <a:rPr lang="en-US" sz="2200" b="1" dirty="0" smtClean="0">
                <a:solidFill>
                  <a:srgbClr val="002060"/>
                </a:solidFill>
                <a:latin typeface="+mn-lt"/>
              </a:rPr>
              <a:t>Simple </a:t>
            </a:r>
            <a:r>
              <a:rPr lang="en-US" sz="2200" b="1" dirty="0">
                <a:solidFill>
                  <a:srgbClr val="002060"/>
                </a:solidFill>
                <a:latin typeface="+mn-lt"/>
              </a:rPr>
              <a:t>PLC Count with Part Validation</a:t>
            </a:r>
          </a:p>
          <a:p>
            <a:pPr marL="731520" lvl="0"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SPEDE reads machine “cycle counter” address</a:t>
            </a:r>
          </a:p>
          <a:p>
            <a:pPr marL="731520" lvl="0">
              <a:spcBef>
                <a:spcPts val="0"/>
              </a:spcBef>
              <a:buClr>
                <a:srgbClr val="C00000"/>
              </a:buClr>
            </a:pPr>
            <a:r>
              <a:rPr lang="en-US" sz="1600" dirty="0" smtClean="0">
                <a:latin typeface="+mn-lt"/>
              </a:rPr>
              <a:t>Reads </a:t>
            </a:r>
            <a:r>
              <a:rPr lang="en-US" sz="1600" dirty="0">
                <a:latin typeface="+mn-lt"/>
              </a:rPr>
              <a:t>“PLC Part Number” address</a:t>
            </a:r>
          </a:p>
          <a:p>
            <a:pPr marL="731520" lvl="0">
              <a:spcBef>
                <a:spcPts val="0"/>
              </a:spcBef>
              <a:buClr>
                <a:srgbClr val="C00000"/>
              </a:buClr>
            </a:pPr>
            <a:r>
              <a:rPr lang="en-US" sz="1600" dirty="0" smtClean="0">
                <a:latin typeface="+mn-lt"/>
              </a:rPr>
              <a:t>Compares </a:t>
            </a:r>
            <a:r>
              <a:rPr lang="en-US" sz="1600" dirty="0">
                <a:latin typeface="+mn-lt"/>
              </a:rPr>
              <a:t>PLC part number to current, error if incorrect</a:t>
            </a:r>
          </a:p>
          <a:p>
            <a:pPr marL="731520" lvl="0"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On counter “change” piece count increment +1</a:t>
            </a:r>
          </a:p>
          <a:p>
            <a:pPr marL="731520" lvl="0"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Optional onscreen Plus/Minus/Scrap </a:t>
            </a:r>
            <a:r>
              <a:rPr lang="en-US" sz="1600" dirty="0" smtClean="0">
                <a:latin typeface="+mn-lt"/>
              </a:rPr>
              <a:t>button</a:t>
            </a:r>
          </a:p>
          <a:p>
            <a:pPr marL="731520" lvl="0">
              <a:spcBef>
                <a:spcPts val="0"/>
              </a:spcBef>
              <a:buClr>
                <a:srgbClr val="C00000"/>
              </a:buClr>
            </a:pPr>
            <a:endParaRPr lang="en-US" sz="2200" dirty="0"/>
          </a:p>
          <a:p>
            <a:pPr marL="0" indent="0"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2200" b="1" dirty="0" smtClean="0">
                <a:solidFill>
                  <a:srgbClr val="002060"/>
                </a:solidFill>
              </a:rPr>
              <a:t>Customer:</a:t>
            </a:r>
            <a:endParaRPr lang="en-US" sz="2200" b="1" dirty="0">
              <a:solidFill>
                <a:srgbClr val="002060"/>
              </a:solidFill>
            </a:endParaRPr>
          </a:p>
          <a:p>
            <a:pPr marL="388620" indent="0"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1800" dirty="0" smtClean="0"/>
              <a:t>      TMD </a:t>
            </a:r>
            <a:r>
              <a:rPr lang="en-US" sz="1800" dirty="0"/>
              <a:t>Jefferson - HVAC duct components</a:t>
            </a:r>
          </a:p>
          <a:p>
            <a:endParaRPr lang="en-US" dirty="0"/>
          </a:p>
          <a:p>
            <a:pPr marL="0" indent="0">
              <a:lnSpc>
                <a:spcPct val="100000"/>
              </a:lnSpc>
              <a:spcBef>
                <a:spcPts val="551"/>
              </a:spcBef>
              <a:spcAft>
                <a:spcPts val="551"/>
              </a:spcAft>
              <a:buNone/>
              <a:defRPr/>
            </a:pPr>
            <a:endParaRPr lang="en-US" dirty="0" smtClean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99436" y="1068110"/>
            <a:ext cx="7830224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TM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388" y="4495800"/>
            <a:ext cx="1284646" cy="82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www.tmdinc.com/wp-content/uploads/2016/05/prototype_image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2" t="29656" r="30957" b="63807"/>
          <a:stretch/>
        </p:blipFill>
        <p:spPr bwMode="auto">
          <a:xfrm>
            <a:off x="6222146" y="3657600"/>
            <a:ext cx="246652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10410" y="6050279"/>
            <a:ext cx="8612460" cy="655321"/>
            <a:chOff x="-93338" y="5723257"/>
            <a:chExt cx="8612460" cy="655321"/>
          </a:xfrm>
        </p:grpSpPr>
        <p:grpSp>
          <p:nvGrpSpPr>
            <p:cNvPr id="14" name="Group 13"/>
            <p:cNvGrpSpPr/>
            <p:nvPr/>
          </p:nvGrpSpPr>
          <p:grpSpPr>
            <a:xfrm>
              <a:off x="-93338" y="5879682"/>
              <a:ext cx="8223884" cy="498896"/>
              <a:chOff x="318437" y="6781800"/>
              <a:chExt cx="8223884" cy="498896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694869" y="6781800"/>
                <a:ext cx="7847452" cy="0"/>
              </a:xfrm>
              <a:prstGeom prst="line">
                <a:avLst/>
              </a:prstGeom>
              <a:ln w="31750" cmpd="thickThin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50800" dir="5400000" algn="ctr" rotWithShape="0">
                  <a:schemeClr val="bg1">
                    <a:lumMod val="65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"/>
              <p:cNvSpPr txBox="1">
                <a:spLocks noChangeArrowheads="1"/>
              </p:cNvSpPr>
              <p:nvPr/>
            </p:nvSpPr>
            <p:spPr bwMode="auto">
              <a:xfrm>
                <a:off x="318437" y="6857503"/>
                <a:ext cx="8203542" cy="423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3296" tIns="0" rIns="83296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832993" eaLnBrk="1" fontAlgn="base" hangingPunct="1">
                  <a:lnSpc>
                    <a:spcPct val="130000"/>
                  </a:lnSpc>
                  <a:spcBef>
                    <a:spcPts val="275"/>
                  </a:spcBef>
                  <a:spcAft>
                    <a:spcPct val="0"/>
                  </a:spcAft>
                </a:pPr>
                <a:r>
                  <a:rPr lang="en-US" sz="1100" dirty="0"/>
                  <a:t>© </a:t>
                </a:r>
                <a:r>
                  <a:rPr lang="en-US" sz="1100" dirty="0" smtClean="0"/>
                  <a:t>2019, </a:t>
                </a:r>
                <a:r>
                  <a:rPr lang="en-US" sz="1100" dirty="0"/>
                  <a:t>SPEDE Technologies.      440-808-8888       </a:t>
                </a:r>
                <a:r>
                  <a:rPr lang="en-US" sz="1100" dirty="0" smtClean="0"/>
                  <a:t>www.spede.com </a:t>
                </a:r>
                <a:endParaRPr lang="en-US" sz="1100" dirty="0"/>
              </a:p>
              <a:p>
                <a:pPr algn="ctr" defTabSz="832993" eaLnBrk="1" fontAlgn="base" hangingPunct="1">
                  <a:lnSpc>
                    <a:spcPct val="110000"/>
                  </a:lnSpc>
                  <a:spcAft>
                    <a:spcPct val="0"/>
                  </a:spcAft>
                </a:pPr>
                <a:r>
                  <a:rPr lang="en-US" sz="1200" i="1" dirty="0">
                    <a:solidFill>
                      <a:srgbClr val="C00000"/>
                    </a:solidFill>
                    <a:latin typeface="+mn-lt"/>
                  </a:rPr>
                  <a:t>Simplifying Processes</a:t>
                </a:r>
                <a:r>
                  <a:rPr lang="en-US" sz="1200" i="1" dirty="0" smtClean="0">
                    <a:solidFill>
                      <a:srgbClr val="C00000"/>
                    </a:solidFill>
                    <a:latin typeface="+mn-lt"/>
                  </a:rPr>
                  <a:t>...  Standardizing </a:t>
                </a:r>
                <a:r>
                  <a:rPr lang="en-US" sz="1200" i="1" dirty="0">
                    <a:solidFill>
                      <a:srgbClr val="C00000"/>
                    </a:solidFill>
                    <a:latin typeface="+mn-lt"/>
                  </a:rPr>
                  <a:t>Excellence</a:t>
                </a:r>
                <a:r>
                  <a:rPr lang="en-US" sz="1200" i="1" dirty="0" smtClean="0">
                    <a:solidFill>
                      <a:srgbClr val="C00000"/>
                    </a:solidFill>
                    <a:latin typeface="+mn-lt"/>
                  </a:rPr>
                  <a:t>.</a:t>
                </a:r>
                <a:r>
                  <a:rPr lang="en-US" sz="1200" i="1" baseline="30000" dirty="0" smtClean="0">
                    <a:solidFill>
                      <a:srgbClr val="C00000"/>
                    </a:solidFill>
                    <a:latin typeface="+mn-lt"/>
                  </a:rPr>
                  <a:t>®</a:t>
                </a:r>
                <a:endParaRPr lang="en-US" sz="1200" i="1" dirty="0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  <p:pic>
          <p:nvPicPr>
            <p:cNvPr id="15" name="Picture 14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9463" y="5723257"/>
              <a:ext cx="1449659" cy="548640"/>
            </a:xfrm>
            <a:prstGeom prst="rect">
              <a:avLst/>
            </a:prstGeom>
          </p:spPr>
        </p:pic>
      </p:grpSp>
      <p:sp>
        <p:nvSpPr>
          <p:cNvPr id="23" name="Title 1"/>
          <p:cNvSpPr txBox="1">
            <a:spLocks/>
          </p:cNvSpPr>
          <p:nvPr/>
        </p:nvSpPr>
        <p:spPr>
          <a:xfrm>
            <a:off x="499437" y="480950"/>
            <a:ext cx="783022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Non-Serialized Counting: 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Example 7 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37926" y="197972"/>
            <a:ext cx="4882806" cy="269410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SPEDE Non-Serialized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Parts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Counting Solutions 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15498" y="6560058"/>
            <a:ext cx="352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12</a:t>
            </a:r>
            <a:endParaRPr 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7697957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arid.com/images/wp/nissin/w01331800947ni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016" y="1905000"/>
            <a:ext cx="1644349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497457" y="1333776"/>
            <a:ext cx="8090139" cy="3659799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551"/>
              </a:spcBef>
              <a:spcAft>
                <a:spcPts val="551"/>
              </a:spcAft>
              <a:buNone/>
              <a:defRPr/>
            </a:pPr>
            <a:r>
              <a:rPr lang="en-US" sz="2200" b="1" dirty="0" smtClean="0">
                <a:solidFill>
                  <a:srgbClr val="002060"/>
                </a:solidFill>
                <a:latin typeface="+mn-lt"/>
              </a:rPr>
              <a:t>Simple </a:t>
            </a:r>
            <a:r>
              <a:rPr lang="en-US" sz="2200" b="1" dirty="0">
                <a:solidFill>
                  <a:srgbClr val="002060"/>
                </a:solidFill>
                <a:latin typeface="+mn-lt"/>
              </a:rPr>
              <a:t>PLC Count with Part Validation </a:t>
            </a:r>
            <a:r>
              <a:rPr lang="en-US" sz="2200" b="1" dirty="0" smtClean="0">
                <a:solidFill>
                  <a:srgbClr val="002060"/>
                </a:solidFill>
                <a:latin typeface="+mn-lt"/>
              </a:rPr>
              <a:t>with </a:t>
            </a:r>
            <a:r>
              <a:rPr lang="en-US" sz="2200" b="1" dirty="0">
                <a:solidFill>
                  <a:srgbClr val="002060"/>
                </a:solidFill>
                <a:latin typeface="+mn-lt"/>
              </a:rPr>
              <a:t>Heart Beat</a:t>
            </a:r>
          </a:p>
          <a:p>
            <a:pPr marL="731520" lvl="0"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SPEDE writes to Heartbeat address every 500 msecs, PLC verifies and clears</a:t>
            </a:r>
          </a:p>
          <a:p>
            <a:pPr marL="731520" lvl="0">
              <a:spcBef>
                <a:spcPts val="0"/>
              </a:spcBef>
              <a:buClr>
                <a:srgbClr val="C00000"/>
              </a:buClr>
            </a:pPr>
            <a:r>
              <a:rPr lang="en-US" sz="1600" dirty="0"/>
              <a:t>R</a:t>
            </a:r>
            <a:r>
              <a:rPr lang="en-US" sz="1600" dirty="0" smtClean="0">
                <a:latin typeface="+mn-lt"/>
              </a:rPr>
              <a:t>eads </a:t>
            </a:r>
            <a:r>
              <a:rPr lang="en-US" sz="1600" dirty="0">
                <a:latin typeface="+mn-lt"/>
              </a:rPr>
              <a:t>machine “cycle counter” address</a:t>
            </a:r>
          </a:p>
          <a:p>
            <a:pPr marL="731520" lvl="0">
              <a:spcBef>
                <a:spcPts val="0"/>
              </a:spcBef>
              <a:buClr>
                <a:srgbClr val="C00000"/>
              </a:buClr>
            </a:pPr>
            <a:r>
              <a:rPr lang="en-US" sz="1600" dirty="0"/>
              <a:t>R</a:t>
            </a:r>
            <a:r>
              <a:rPr lang="en-US" sz="1600" dirty="0" smtClean="0">
                <a:latin typeface="+mn-lt"/>
              </a:rPr>
              <a:t>eads </a:t>
            </a:r>
            <a:r>
              <a:rPr lang="en-US" sz="1600" dirty="0">
                <a:latin typeface="+mn-lt"/>
              </a:rPr>
              <a:t>“PLC Part Number” address</a:t>
            </a:r>
          </a:p>
          <a:p>
            <a:pPr marL="731520" lvl="0">
              <a:spcBef>
                <a:spcPts val="0"/>
              </a:spcBef>
              <a:buClr>
                <a:srgbClr val="C00000"/>
              </a:buClr>
            </a:pPr>
            <a:r>
              <a:rPr lang="en-US" sz="1600" dirty="0" smtClean="0">
                <a:latin typeface="+mn-lt"/>
              </a:rPr>
              <a:t>Compares </a:t>
            </a:r>
            <a:r>
              <a:rPr lang="en-US" sz="1600" dirty="0">
                <a:latin typeface="+mn-lt"/>
              </a:rPr>
              <a:t>PLC part number to current, error if incorrect</a:t>
            </a:r>
          </a:p>
          <a:p>
            <a:pPr marL="731520" lvl="0"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On counter “change” piece count increment +1</a:t>
            </a:r>
          </a:p>
          <a:p>
            <a:pPr marL="731520" lvl="0"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Optional onscreen Plus/Minus/Scrap </a:t>
            </a:r>
            <a:r>
              <a:rPr lang="en-US" sz="1600" dirty="0" smtClean="0">
                <a:latin typeface="+mn-lt"/>
              </a:rPr>
              <a:t>button</a:t>
            </a:r>
          </a:p>
          <a:p>
            <a:pPr marL="731520" lvl="0">
              <a:buClr>
                <a:srgbClr val="C00000"/>
              </a:buClr>
            </a:pPr>
            <a:endParaRPr lang="en-US" sz="2400" dirty="0"/>
          </a:p>
          <a:p>
            <a:pPr marL="0" indent="0">
              <a:buClr>
                <a:srgbClr val="C00000"/>
              </a:buClr>
              <a:buNone/>
            </a:pPr>
            <a:r>
              <a:rPr lang="en-US" sz="2200" b="1" dirty="0" smtClean="0">
                <a:solidFill>
                  <a:srgbClr val="002060"/>
                </a:solidFill>
              </a:rPr>
              <a:t>Customer:</a:t>
            </a:r>
            <a:endParaRPr lang="en-US" sz="2200" b="1" dirty="0">
              <a:solidFill>
                <a:srgbClr val="002060"/>
              </a:solidFill>
            </a:endParaRPr>
          </a:p>
          <a:p>
            <a:pPr marL="388620" indent="0">
              <a:buClr>
                <a:srgbClr val="C00000"/>
              </a:buClr>
              <a:buNone/>
            </a:pPr>
            <a:r>
              <a:rPr lang="en-US" sz="1800" dirty="0" smtClean="0"/>
              <a:t>        Nissin </a:t>
            </a:r>
            <a:r>
              <a:rPr lang="en-US" sz="1800" dirty="0"/>
              <a:t>Brake OH – Caliper </a:t>
            </a:r>
            <a:r>
              <a:rPr lang="en-US" sz="1800" dirty="0" smtClean="0"/>
              <a:t>Lines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551"/>
              </a:spcBef>
              <a:spcAft>
                <a:spcPts val="551"/>
              </a:spcAft>
              <a:buNone/>
              <a:defRPr/>
            </a:pPr>
            <a:endParaRPr lang="en-US" dirty="0" smtClean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99436" y="1068110"/>
            <a:ext cx="7830224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Nissin Brake of Ohio - Alerts - Google Chrom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" t="23609" r="71407" b="62501"/>
          <a:stretch/>
        </p:blipFill>
        <p:spPr>
          <a:xfrm>
            <a:off x="6324600" y="3810000"/>
            <a:ext cx="2283820" cy="762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99437" y="480950"/>
            <a:ext cx="783022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Non-Serialized Counting: 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Example 8</a:t>
            </a:r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 </a:t>
            </a:r>
            <a:endParaRPr lang="en-US" sz="2800" b="1" dirty="0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10410" y="6050279"/>
            <a:ext cx="8612460" cy="655321"/>
            <a:chOff x="-93338" y="5723257"/>
            <a:chExt cx="8612460" cy="655321"/>
          </a:xfrm>
        </p:grpSpPr>
        <p:grpSp>
          <p:nvGrpSpPr>
            <p:cNvPr id="14" name="Group 13"/>
            <p:cNvGrpSpPr/>
            <p:nvPr/>
          </p:nvGrpSpPr>
          <p:grpSpPr>
            <a:xfrm>
              <a:off x="-93338" y="5879682"/>
              <a:ext cx="8223884" cy="498896"/>
              <a:chOff x="318437" y="6781800"/>
              <a:chExt cx="8223884" cy="498896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694869" y="6781800"/>
                <a:ext cx="7847452" cy="0"/>
              </a:xfrm>
              <a:prstGeom prst="line">
                <a:avLst/>
              </a:prstGeom>
              <a:ln w="31750" cmpd="thickThin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50800" dir="5400000" algn="ctr" rotWithShape="0">
                  <a:schemeClr val="bg1">
                    <a:lumMod val="65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2"/>
              <p:cNvSpPr txBox="1">
                <a:spLocks noChangeArrowheads="1"/>
              </p:cNvSpPr>
              <p:nvPr/>
            </p:nvSpPr>
            <p:spPr bwMode="auto">
              <a:xfrm>
                <a:off x="318437" y="6857503"/>
                <a:ext cx="8203542" cy="423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3296" tIns="0" rIns="83296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832993" eaLnBrk="1" fontAlgn="base" hangingPunct="1">
                  <a:lnSpc>
                    <a:spcPct val="130000"/>
                  </a:lnSpc>
                  <a:spcBef>
                    <a:spcPts val="275"/>
                  </a:spcBef>
                  <a:spcAft>
                    <a:spcPct val="0"/>
                  </a:spcAft>
                </a:pPr>
                <a:r>
                  <a:rPr lang="en-US" sz="1100" dirty="0"/>
                  <a:t>© </a:t>
                </a:r>
                <a:r>
                  <a:rPr lang="en-US" sz="1100" dirty="0" smtClean="0"/>
                  <a:t>2019, </a:t>
                </a:r>
                <a:r>
                  <a:rPr lang="en-US" sz="1100" dirty="0"/>
                  <a:t>SPEDE Technologies.      440-808-8888       </a:t>
                </a:r>
                <a:r>
                  <a:rPr lang="en-US" sz="1100" dirty="0" smtClean="0"/>
                  <a:t>www.spede.com </a:t>
                </a:r>
                <a:endParaRPr lang="en-US" sz="1100" dirty="0"/>
              </a:p>
              <a:p>
                <a:pPr algn="ctr" defTabSz="832993" eaLnBrk="1" fontAlgn="base" hangingPunct="1">
                  <a:lnSpc>
                    <a:spcPct val="110000"/>
                  </a:lnSpc>
                  <a:spcAft>
                    <a:spcPct val="0"/>
                  </a:spcAft>
                </a:pPr>
                <a:r>
                  <a:rPr lang="en-US" sz="1200" i="1" dirty="0">
                    <a:solidFill>
                      <a:srgbClr val="C00000"/>
                    </a:solidFill>
                    <a:latin typeface="+mn-lt"/>
                  </a:rPr>
                  <a:t>Simplifying Processes</a:t>
                </a:r>
                <a:r>
                  <a:rPr lang="en-US" sz="1200" i="1" dirty="0" smtClean="0">
                    <a:solidFill>
                      <a:srgbClr val="C00000"/>
                    </a:solidFill>
                    <a:latin typeface="+mn-lt"/>
                  </a:rPr>
                  <a:t>...  Standardizing </a:t>
                </a:r>
                <a:r>
                  <a:rPr lang="en-US" sz="1200" i="1" dirty="0">
                    <a:solidFill>
                      <a:srgbClr val="C00000"/>
                    </a:solidFill>
                    <a:latin typeface="+mn-lt"/>
                  </a:rPr>
                  <a:t>Excellence</a:t>
                </a:r>
                <a:r>
                  <a:rPr lang="en-US" sz="1200" i="1" dirty="0" smtClean="0">
                    <a:solidFill>
                      <a:srgbClr val="C00000"/>
                    </a:solidFill>
                    <a:latin typeface="+mn-lt"/>
                  </a:rPr>
                  <a:t>.</a:t>
                </a:r>
                <a:r>
                  <a:rPr lang="en-US" sz="1200" i="1" baseline="30000" dirty="0" smtClean="0">
                    <a:solidFill>
                      <a:srgbClr val="C00000"/>
                    </a:solidFill>
                    <a:latin typeface="+mn-lt"/>
                  </a:rPr>
                  <a:t>®</a:t>
                </a:r>
                <a:endParaRPr lang="en-US" sz="1200" i="1" dirty="0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  <p:pic>
          <p:nvPicPr>
            <p:cNvPr id="15" name="Picture 14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9463" y="5723257"/>
              <a:ext cx="1449659" cy="54864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3937926" y="197972"/>
            <a:ext cx="4882806" cy="269410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SPEDE Non-Serialized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Parts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Counting Solutions 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15498" y="6560058"/>
            <a:ext cx="352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13</a:t>
            </a:r>
            <a:endParaRPr 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5001523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499436" y="1068110"/>
            <a:ext cx="7830224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Top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622" y="3906028"/>
            <a:ext cx="1380776" cy="43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roduct image : Ultra-high-tensile steel plat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5" r="12130"/>
          <a:stretch/>
        </p:blipFill>
        <p:spPr bwMode="auto">
          <a:xfrm>
            <a:off x="6796644" y="1447800"/>
            <a:ext cx="1674421" cy="174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99437" y="480950"/>
            <a:ext cx="783022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Non-Serialized Counting: 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Example 9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10410" y="6050279"/>
            <a:ext cx="8612460" cy="655321"/>
            <a:chOff x="-93338" y="5723257"/>
            <a:chExt cx="8612460" cy="655321"/>
          </a:xfrm>
        </p:grpSpPr>
        <p:grpSp>
          <p:nvGrpSpPr>
            <p:cNvPr id="14" name="Group 13"/>
            <p:cNvGrpSpPr/>
            <p:nvPr/>
          </p:nvGrpSpPr>
          <p:grpSpPr>
            <a:xfrm>
              <a:off x="-93338" y="5879682"/>
              <a:ext cx="8223884" cy="498896"/>
              <a:chOff x="318437" y="6781800"/>
              <a:chExt cx="8223884" cy="498896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694869" y="6781800"/>
                <a:ext cx="7847452" cy="0"/>
              </a:xfrm>
              <a:prstGeom prst="line">
                <a:avLst/>
              </a:prstGeom>
              <a:ln w="31750" cmpd="thickThin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50800" dir="5400000" algn="ctr" rotWithShape="0">
                  <a:schemeClr val="bg1">
                    <a:lumMod val="65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2"/>
              <p:cNvSpPr txBox="1">
                <a:spLocks noChangeArrowheads="1"/>
              </p:cNvSpPr>
              <p:nvPr/>
            </p:nvSpPr>
            <p:spPr bwMode="auto">
              <a:xfrm>
                <a:off x="318437" y="6857503"/>
                <a:ext cx="8203542" cy="423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3296" tIns="0" rIns="83296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832993" eaLnBrk="1" fontAlgn="base" hangingPunct="1">
                  <a:lnSpc>
                    <a:spcPct val="130000"/>
                  </a:lnSpc>
                  <a:spcBef>
                    <a:spcPts val="275"/>
                  </a:spcBef>
                  <a:spcAft>
                    <a:spcPct val="0"/>
                  </a:spcAft>
                </a:pPr>
                <a:r>
                  <a:rPr lang="en-US" sz="1100" dirty="0"/>
                  <a:t>© </a:t>
                </a:r>
                <a:r>
                  <a:rPr lang="en-US" sz="1100" dirty="0" smtClean="0"/>
                  <a:t>2019, </a:t>
                </a:r>
                <a:r>
                  <a:rPr lang="en-US" sz="1100" dirty="0"/>
                  <a:t>SPEDE Technologies.      440-808-8888       </a:t>
                </a:r>
                <a:r>
                  <a:rPr lang="en-US" sz="1100" dirty="0" smtClean="0"/>
                  <a:t>www.spede.com </a:t>
                </a:r>
                <a:endParaRPr lang="en-US" sz="1100" dirty="0"/>
              </a:p>
              <a:p>
                <a:pPr algn="ctr" defTabSz="832993" eaLnBrk="1" fontAlgn="base" hangingPunct="1">
                  <a:lnSpc>
                    <a:spcPct val="110000"/>
                  </a:lnSpc>
                  <a:spcAft>
                    <a:spcPct val="0"/>
                  </a:spcAft>
                </a:pPr>
                <a:r>
                  <a:rPr lang="en-US" sz="1200" i="1" dirty="0">
                    <a:solidFill>
                      <a:srgbClr val="C00000"/>
                    </a:solidFill>
                    <a:latin typeface="+mn-lt"/>
                  </a:rPr>
                  <a:t>Simplifying Processes</a:t>
                </a:r>
                <a:r>
                  <a:rPr lang="en-US" sz="1200" i="1" dirty="0" smtClean="0">
                    <a:solidFill>
                      <a:srgbClr val="C00000"/>
                    </a:solidFill>
                    <a:latin typeface="+mn-lt"/>
                  </a:rPr>
                  <a:t>...  Standardizing </a:t>
                </a:r>
                <a:r>
                  <a:rPr lang="en-US" sz="1200" i="1" dirty="0">
                    <a:solidFill>
                      <a:srgbClr val="C00000"/>
                    </a:solidFill>
                    <a:latin typeface="+mn-lt"/>
                  </a:rPr>
                  <a:t>Excellence</a:t>
                </a:r>
                <a:r>
                  <a:rPr lang="en-US" sz="1200" i="1" dirty="0" smtClean="0">
                    <a:solidFill>
                      <a:srgbClr val="C00000"/>
                    </a:solidFill>
                    <a:latin typeface="+mn-lt"/>
                  </a:rPr>
                  <a:t>.</a:t>
                </a:r>
                <a:r>
                  <a:rPr lang="en-US" sz="1200" i="1" baseline="30000" dirty="0" smtClean="0">
                    <a:solidFill>
                      <a:srgbClr val="C00000"/>
                    </a:solidFill>
                    <a:latin typeface="+mn-lt"/>
                  </a:rPr>
                  <a:t>®</a:t>
                </a:r>
                <a:endParaRPr lang="en-US" sz="1200" i="1" dirty="0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  <p:pic>
          <p:nvPicPr>
            <p:cNvPr id="15" name="Picture 14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9463" y="5723257"/>
              <a:ext cx="1449659" cy="548640"/>
            </a:xfrm>
            <a:prstGeom prst="rect">
              <a:avLst/>
            </a:prstGeom>
          </p:spPr>
        </p:pic>
      </p:grpSp>
      <p:sp>
        <p:nvSpPr>
          <p:cNvPr id="17412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482613" y="1314462"/>
            <a:ext cx="6222987" cy="4921930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551"/>
              </a:spcBef>
              <a:spcAft>
                <a:spcPts val="551"/>
              </a:spcAft>
              <a:buNone/>
              <a:defRPr/>
            </a:pPr>
            <a:r>
              <a:rPr lang="en-US" sz="2200" b="1" dirty="0" smtClean="0">
                <a:solidFill>
                  <a:srgbClr val="002060"/>
                </a:solidFill>
                <a:latin typeface="+mn-lt"/>
              </a:rPr>
              <a:t>PLC-Generated </a:t>
            </a:r>
            <a:r>
              <a:rPr lang="en-US" sz="2200" b="1" dirty="0">
                <a:solidFill>
                  <a:srgbClr val="002060"/>
                </a:solidFill>
                <a:latin typeface="+mn-lt"/>
              </a:rPr>
              <a:t>Count with Part Validation </a:t>
            </a:r>
          </a:p>
          <a:p>
            <a:pPr marL="731520" lvl="0"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SPEDE reads machine “piece counter” address</a:t>
            </a:r>
          </a:p>
          <a:p>
            <a:pPr marL="731520" lvl="0">
              <a:spcBef>
                <a:spcPts val="0"/>
              </a:spcBef>
              <a:buClr>
                <a:srgbClr val="C00000"/>
              </a:buClr>
            </a:pPr>
            <a:r>
              <a:rPr lang="en-US" sz="1600" dirty="0" smtClean="0">
                <a:latin typeface="+mn-lt"/>
              </a:rPr>
              <a:t>Reads </a:t>
            </a:r>
            <a:r>
              <a:rPr lang="en-US" sz="1600" dirty="0">
                <a:latin typeface="+mn-lt"/>
              </a:rPr>
              <a:t>“PLC Part Number” address</a:t>
            </a:r>
          </a:p>
          <a:p>
            <a:pPr marL="731520" lvl="0">
              <a:spcBef>
                <a:spcPts val="0"/>
              </a:spcBef>
              <a:buClr>
                <a:srgbClr val="C00000"/>
              </a:buClr>
            </a:pPr>
            <a:r>
              <a:rPr lang="en-US" sz="1600" dirty="0" smtClean="0">
                <a:latin typeface="+mn-lt"/>
              </a:rPr>
              <a:t>Compares </a:t>
            </a:r>
            <a:r>
              <a:rPr lang="en-US" sz="1600" dirty="0">
                <a:latin typeface="+mn-lt"/>
              </a:rPr>
              <a:t>PLC part number to current, error if incorrect</a:t>
            </a:r>
          </a:p>
          <a:p>
            <a:pPr marL="731520" lvl="0">
              <a:spcBef>
                <a:spcPts val="0"/>
              </a:spcBef>
              <a:buClr>
                <a:srgbClr val="C00000"/>
              </a:buClr>
            </a:pPr>
            <a:r>
              <a:rPr lang="en-US" sz="1600" dirty="0" smtClean="0">
                <a:latin typeface="+mn-lt"/>
              </a:rPr>
              <a:t>Matches </a:t>
            </a:r>
            <a:r>
              <a:rPr lang="en-US" sz="1600" dirty="0">
                <a:latin typeface="+mn-lt"/>
              </a:rPr>
              <a:t>PLC piece counter</a:t>
            </a:r>
          </a:p>
          <a:p>
            <a:pPr marL="731520" lvl="0"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Optional onscreen Plus/Minus/Scrap </a:t>
            </a:r>
            <a:r>
              <a:rPr lang="en-US" sz="1600" dirty="0" smtClean="0">
                <a:latin typeface="+mn-lt"/>
              </a:rPr>
              <a:t>button</a:t>
            </a:r>
          </a:p>
          <a:p>
            <a:pPr marL="0" lvl="0" indent="0">
              <a:buNone/>
            </a:pPr>
            <a:endParaRPr lang="en-US" dirty="0"/>
          </a:p>
          <a:p>
            <a:pPr marL="365760" indent="0"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Customer:</a:t>
            </a:r>
            <a:endParaRPr lang="en-US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latin typeface="+mn-lt"/>
              </a:rPr>
              <a:t>            Topre </a:t>
            </a:r>
            <a:r>
              <a:rPr lang="en-US" sz="1800" dirty="0">
                <a:latin typeface="+mn-lt"/>
              </a:rPr>
              <a:t>2500A Press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551"/>
              </a:spcBef>
              <a:spcAft>
                <a:spcPts val="551"/>
              </a:spcAft>
              <a:buNone/>
              <a:defRPr/>
            </a:pP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937926" y="197972"/>
            <a:ext cx="4882806" cy="269410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SPEDE Non-Serialized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Parts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Counting Solutions 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15498" y="6560058"/>
            <a:ext cx="352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14</a:t>
            </a:r>
            <a:endParaRPr 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4731772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7080330" y="4338092"/>
            <a:ext cx="1792085" cy="745802"/>
            <a:chOff x="5556739" y="2590800"/>
            <a:chExt cx="3200400" cy="1330620"/>
          </a:xfrm>
        </p:grpSpPr>
        <p:pic>
          <p:nvPicPr>
            <p:cNvPr id="6" name="Picture 5" descr="image"/>
            <p:cNvPicPr preferRelativeResize="0"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739" y="3272283"/>
              <a:ext cx="3200400" cy="649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Nisco"/>
            <p:cNvPicPr preferRelativeResize="0"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2590800"/>
              <a:ext cx="2813539" cy="914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50" y="4378462"/>
            <a:ext cx="1402566" cy="478604"/>
          </a:xfrm>
          <a:prstGeom prst="rect">
            <a:avLst/>
          </a:prstGeom>
        </p:spPr>
      </p:pic>
      <p:pic>
        <p:nvPicPr>
          <p:cNvPr id="9" name="Picture 8" descr="image"/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392" y="1524171"/>
            <a:ext cx="2181277" cy="44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74" y="4229330"/>
            <a:ext cx="1998844" cy="9633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16" b="16064"/>
          <a:stretch/>
        </p:blipFill>
        <p:spPr>
          <a:xfrm>
            <a:off x="730688" y="5464273"/>
            <a:ext cx="1694857" cy="6006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5" y="3415289"/>
            <a:ext cx="2786844" cy="1063404"/>
          </a:xfrm>
          <a:prstGeom prst="rect">
            <a:avLst/>
          </a:prstGeom>
        </p:spPr>
      </p:pic>
      <p:pic>
        <p:nvPicPr>
          <p:cNvPr id="13" name="Picture 12" descr="Mars Pet Care"/>
          <p:cNvPicPr preferRelativeResize="0"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255" y="5522794"/>
            <a:ext cx="1673049" cy="542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image"/>
          <p:cNvPicPr preferRelativeResize="0"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40" y="2648935"/>
            <a:ext cx="1540617" cy="503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118" y="1373358"/>
            <a:ext cx="882132" cy="9237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974" y="3415289"/>
            <a:ext cx="3069418" cy="4726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59" t="1" b="27673"/>
          <a:stretch/>
        </p:blipFill>
        <p:spPr>
          <a:xfrm>
            <a:off x="6190825" y="5464273"/>
            <a:ext cx="2066528" cy="472670"/>
          </a:xfrm>
          <a:prstGeom prst="rect">
            <a:avLst/>
          </a:prstGeom>
        </p:spPr>
      </p:pic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499436" y="551191"/>
            <a:ext cx="7883344" cy="515609"/>
          </a:xfrm>
          <a:prstGeom prst="rect">
            <a:avLst/>
          </a:prstGeom>
        </p:spPr>
        <p:txBody>
          <a:bodyPr wrap="square" lIns="83903" tIns="41951" rIns="83903" bIns="41951">
            <a:spAutoFit/>
          </a:bodyPr>
          <a:lstStyle/>
          <a:p>
            <a:pPr algn="ctr"/>
            <a:r>
              <a:rPr lang="en-US" alt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Meet a Few of our Customers... </a:t>
            </a:r>
            <a:endParaRPr lang="en-US" sz="2800" b="1" i="1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 descr="MAHLE Hom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99" y="2438996"/>
            <a:ext cx="2392118" cy="92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730688" y="6340639"/>
            <a:ext cx="7526665" cy="37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441" tIns="0" rIns="76441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764440" eaLnBrk="1" fontAlgn="base" hangingPunct="1">
              <a:lnSpc>
                <a:spcPct val="130000"/>
              </a:lnSpc>
              <a:spcBef>
                <a:spcPts val="252"/>
              </a:spcBef>
              <a:spcAft>
                <a:spcPct val="0"/>
              </a:spcAft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2019, SPEDE Technologies.      440-808-8888       www.SPEDE.com </a:t>
            </a:r>
          </a:p>
          <a:p>
            <a:pPr algn="ctr" defTabSz="764440" eaLnBrk="1" fontAlgn="base" hangingPunct="1">
              <a:lnSpc>
                <a:spcPct val="110000"/>
              </a:lnSpc>
              <a:spcAft>
                <a:spcPct val="0"/>
              </a:spcAft>
            </a:pPr>
            <a:r>
              <a:rPr lang="en-US" sz="1100" dirty="0">
                <a:solidFill>
                  <a:srgbClr val="C00000"/>
                </a:solidFill>
                <a:latin typeface="+mn-lt"/>
              </a:rPr>
              <a:t>Simplifying Processes...  Standardizing Excellence.</a:t>
            </a:r>
            <a:r>
              <a:rPr lang="en-US" sz="1100" baseline="30000" dirty="0">
                <a:solidFill>
                  <a:srgbClr val="C00000"/>
                </a:solidFill>
                <a:latin typeface="+mn-lt"/>
              </a:rPr>
              <a:t>®</a:t>
            </a:r>
            <a:endParaRPr lang="en-US" sz="1100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78907" y="6278457"/>
            <a:ext cx="7830224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nhk-nasco_100x6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81" y="1474782"/>
            <a:ext cx="1333168" cy="8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578908" y="1046676"/>
            <a:ext cx="7830224" cy="0"/>
          </a:xfrm>
          <a:prstGeom prst="line">
            <a:avLst/>
          </a:prstGeom>
          <a:ln w="31750" cmpd="thickThin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 descr="Autoliv-Nissin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392" y="2690923"/>
            <a:ext cx="2119456" cy="671804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93" y="1404852"/>
            <a:ext cx="1562189" cy="75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937926" y="197972"/>
            <a:ext cx="4882806" cy="269410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SPEDE Non-Serialized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Parts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Counting Solutions 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15498" y="6560058"/>
            <a:ext cx="352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60006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9549" y="474983"/>
            <a:ext cx="7576716" cy="515617"/>
          </a:xfrm>
          <a:prstGeom prst="rect">
            <a:avLst/>
          </a:prstGeom>
          <a:noFill/>
        </p:spPr>
        <p:txBody>
          <a:bodyPr wrap="square" lIns="83912" tIns="41955" rIns="83912" bIns="41955" rtlCol="0">
            <a:spAutoFit/>
          </a:bodyPr>
          <a:lstStyle/>
          <a:p>
            <a:pPr algn="ctr" defTabSz="419556" eaLnBrk="0" fontAlgn="base" hangingPunct="0">
              <a:spcAft>
                <a:spcPct val="0"/>
              </a:spcAft>
            </a:pPr>
            <a:r>
              <a:rPr lang="en-US" altLang="en-US" sz="2800" b="1" dirty="0">
                <a:cs typeface="Arial" panose="020B0604020202020204" pitchFamily="34" charset="0"/>
              </a:rPr>
              <a:t>To Discuss Your Line-side Project...  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86976" y="979714"/>
            <a:ext cx="7537053" cy="0"/>
          </a:xfrm>
          <a:prstGeom prst="line">
            <a:avLst/>
          </a:prstGeom>
          <a:ln w="31750" cmpd="thickThin">
            <a:solidFill>
              <a:srgbClr val="002060"/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3"/>
          <p:cNvSpPr txBox="1">
            <a:spLocks/>
          </p:cNvSpPr>
          <p:nvPr/>
        </p:nvSpPr>
        <p:spPr bwMode="auto">
          <a:xfrm>
            <a:off x="804909" y="1119673"/>
            <a:ext cx="7184149" cy="244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991" tIns="38495" rIns="76991" bIns="3849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384954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Contact: </a:t>
            </a:r>
          </a:p>
          <a:p>
            <a:pPr algn="ctr" defTabSz="384954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None/>
            </a:pPr>
            <a:endParaRPr lang="en-US" altLang="en-US" sz="17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 defTabSz="384954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Bob Bunsey</a:t>
            </a:r>
          </a:p>
          <a:p>
            <a:pPr algn="ctr" defTabSz="384954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440-808-8888   x22</a:t>
            </a:r>
          </a:p>
          <a:p>
            <a:pPr algn="ctr" defTabSz="384954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  <a:hlinkClick r:id="rId4"/>
              </a:rPr>
              <a:t>info@spede.com</a:t>
            </a:r>
            <a:endParaRPr lang="en-US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 defTabSz="384954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  <a:hlinkClick r:id="rId5"/>
              </a:rPr>
              <a:t>www.spede.com</a:t>
            </a:r>
            <a:endParaRPr lang="en-US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 defTabSz="384954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endParaRPr lang="en-US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 defTabSz="384954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</a:pPr>
            <a:endParaRPr lang="en-US" altLang="en-US" sz="2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65406" y="3760518"/>
            <a:ext cx="8056277" cy="3097482"/>
            <a:chOff x="725246" y="3886200"/>
            <a:chExt cx="8780781" cy="3372814"/>
          </a:xfrm>
        </p:grpSpPr>
        <p:sp>
          <p:nvSpPr>
            <p:cNvPr id="11" name="TextBox 10"/>
            <p:cNvSpPr txBox="1"/>
            <p:nvPr/>
          </p:nvSpPr>
          <p:spPr>
            <a:xfrm>
              <a:off x="750926" y="3886200"/>
              <a:ext cx="8401049" cy="1916954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pPr>
                <a:lnSpc>
                  <a:spcPct val="110000"/>
                </a:lnSpc>
                <a:spcAft>
                  <a:spcPts val="551"/>
                </a:spcAft>
              </a:pPr>
              <a:r>
                <a:rPr lang="en-US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About Us:</a:t>
              </a:r>
            </a:p>
            <a:p>
              <a:pPr>
                <a:lnSpc>
                  <a:spcPct val="110000"/>
                </a:lnSpc>
              </a:pPr>
              <a:r>
                <a:rPr lang="en-US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SPEDE Technologies is a software and systems company </a:t>
              </a:r>
              <a:r>
                <a:rPr lang="en-US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with 40+ years </a:t>
              </a:r>
              <a:r>
                <a:rPr lang="en-US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of experience in the </a:t>
              </a:r>
              <a:r>
                <a:rPr lang="en-US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automotive and manufacturing industries. </a:t>
              </a:r>
              <a:r>
                <a:rPr lang="en-US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We specialize in Automated Line-side Solutions that control and standardize production area processes to </a:t>
              </a:r>
              <a:r>
                <a:rPr lang="en-US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prevent errors, increase </a:t>
              </a:r>
              <a:r>
                <a:rPr lang="en-US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efficiency and provide 20/20 visibility into line-side operations. </a:t>
              </a:r>
            </a:p>
            <a:p>
              <a:pPr>
                <a:lnSpc>
                  <a:spcPct val="110000"/>
                </a:lnSpc>
              </a:pPr>
              <a:endParaRPr lang="en-US" sz="1200" dirty="0"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200" dirty="0">
                  <a:cs typeface="Arial" panose="020B0604020202020204" pitchFamily="34" charset="0"/>
                </a:rPr>
                <a:t>Our Customers are mid-size to Fortune 500 </a:t>
              </a:r>
              <a:r>
                <a:rPr lang="en-US" sz="1200" dirty="0" smtClean="0">
                  <a:cs typeface="Arial" panose="020B0604020202020204" pitchFamily="34" charset="0"/>
                </a:rPr>
                <a:t>companies with </a:t>
              </a:r>
              <a:r>
                <a:rPr lang="en-US" sz="1200" dirty="0">
                  <a:cs typeface="Arial" panose="020B0604020202020204" pitchFamily="34" charset="0"/>
                </a:rPr>
                <a:t>multiple plant sites throughout the U.S. and in Mexico. They rely on SPEDE Automated Line-side Solutions to keep their mission-critical processes running smoothly, 24/7.</a:t>
              </a:r>
              <a:endParaRPr lang="en-US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  <a:p>
              <a:r>
                <a:rPr lang="en-US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25246" y="6177859"/>
              <a:ext cx="8780781" cy="1081155"/>
              <a:chOff x="384623" y="5649895"/>
              <a:chExt cx="8780781" cy="1081156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384623" y="5879682"/>
                <a:ext cx="8362207" cy="851369"/>
                <a:chOff x="796398" y="6781800"/>
                <a:chExt cx="8362207" cy="851369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021375" y="6781800"/>
                  <a:ext cx="8137230" cy="0"/>
                </a:xfrm>
                <a:prstGeom prst="line">
                  <a:avLst/>
                </a:prstGeom>
                <a:ln w="31750" cmpd="thickThin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50800" dist="50800" dir="5400000" algn="ctr" rotWithShape="0">
                    <a:schemeClr val="bg1">
                      <a:lumMod val="65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2"/>
                <p:cNvSpPr txBox="1">
                  <a:spLocks noChangeArrowheads="1"/>
                </p:cNvSpPr>
                <p:nvPr/>
              </p:nvSpPr>
              <p:spPr bwMode="auto">
                <a:xfrm>
                  <a:off x="796398" y="6904251"/>
                  <a:ext cx="8203541" cy="7289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83296" tIns="0" rIns="83296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764407" eaLnBrk="1" fontAlgn="base" hangingPunct="1">
                    <a:spcBef>
                      <a:spcPts val="252"/>
                    </a:spcBef>
                    <a:spcAft>
                      <a:spcPct val="0"/>
                    </a:spcAft>
                  </a:pPr>
                  <a:r>
                    <a:rPr lang="en-US" sz="900" dirty="0"/>
                    <a:t>© 2019, SPEDE Technologies.      440-808-8888       </a:t>
                  </a:r>
                  <a:r>
                    <a:rPr lang="en-US" sz="900" dirty="0">
                      <a:hlinkClick r:id="rId5"/>
                    </a:rPr>
                    <a:t>www.SPEDE.com</a:t>
                  </a:r>
                  <a:endParaRPr lang="en-US" sz="900" dirty="0"/>
                </a:p>
                <a:p>
                  <a:pPr algn="ctr" defTabSz="764407" eaLnBrk="1" fontAlgn="base" hangingPunct="1">
                    <a:spcBef>
                      <a:spcPts val="252"/>
                    </a:spcBef>
                    <a:spcAft>
                      <a:spcPct val="0"/>
                    </a:spcAft>
                  </a:pPr>
                  <a:r>
                    <a:rPr lang="en-US" sz="900" dirty="0"/>
                    <a:t>24930 Detroit Road,  Suites D &amp; E      Cleveland OH 44145</a:t>
                  </a:r>
                </a:p>
                <a:p>
                  <a:pPr algn="ctr" defTabSz="764407" eaLnBrk="1" fontAlgn="base" hangingPunct="1">
                    <a:spcBef>
                      <a:spcPts val="252"/>
                    </a:spcBef>
                    <a:spcAft>
                      <a:spcPct val="0"/>
                    </a:spcAft>
                  </a:pPr>
                  <a:r>
                    <a:rPr lang="en-US" sz="900" i="1" dirty="0">
                      <a:solidFill>
                        <a:srgbClr val="C00000"/>
                      </a:solidFill>
                    </a:rPr>
                    <a:t>Simplifying Processes.... Standardizing Excellence</a:t>
                  </a:r>
                  <a:r>
                    <a:rPr lang="en-US" sz="900" dirty="0">
                      <a:solidFill>
                        <a:srgbClr val="C00000"/>
                      </a:solidFill>
                    </a:rPr>
                    <a:t>.</a:t>
                  </a:r>
                  <a:r>
                    <a:rPr lang="en-US" sz="900" baseline="26000" dirty="0">
                      <a:solidFill>
                        <a:srgbClr val="C00000"/>
                      </a:solidFill>
                    </a:rPr>
                    <a:t>®</a:t>
                  </a:r>
                </a:p>
                <a:p>
                  <a:pPr algn="ctr" defTabSz="764407" eaLnBrk="1" fontAlgn="base" hangingPunct="1">
                    <a:spcBef>
                      <a:spcPts val="252"/>
                    </a:spcBef>
                    <a:spcAft>
                      <a:spcPct val="0"/>
                    </a:spcAft>
                  </a:pPr>
                  <a:r>
                    <a:rPr lang="en-US" sz="900" dirty="0"/>
                    <a:t> </a:t>
                  </a:r>
                </a:p>
              </p:txBody>
            </p:sp>
          </p:grpSp>
          <p:pic>
            <p:nvPicPr>
              <p:cNvPr id="16" name="Picture 15">
                <a:hlinkClick r:id="rId5"/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60714" y="5649895"/>
                <a:ext cx="2104690" cy="796544"/>
              </a:xfrm>
              <a:prstGeom prst="rect">
                <a:avLst/>
              </a:prstGeom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547511" y="5832349"/>
            <a:ext cx="1371600" cy="765998"/>
            <a:chOff x="581025" y="5623134"/>
            <a:chExt cx="1371600" cy="76599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379" y="5623134"/>
              <a:ext cx="1214266" cy="41987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81025" y="60198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Active Member of AIAG for 20+ years</a:t>
              </a:r>
              <a:endParaRPr lang="en-US" sz="9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715498" y="6560058"/>
            <a:ext cx="352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16</a:t>
            </a:r>
            <a:endParaRPr 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7159236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561425" y="646148"/>
            <a:ext cx="7672638" cy="508651"/>
          </a:xfrm>
          <a:prstGeom prst="rect">
            <a:avLst/>
          </a:prstGeom>
        </p:spPr>
        <p:txBody>
          <a:bodyPr wrap="square" lIns="77014" tIns="38506" rIns="77014" bIns="38506">
            <a:spAutoFit/>
          </a:bodyPr>
          <a:lstStyle/>
          <a:p>
            <a:pPr algn="ctr" defTabSz="838288"/>
            <a:r>
              <a:rPr lang="en-US" altLang="en-US" sz="2800" b="1" dirty="0">
                <a:cs typeface="Arial" panose="020B0604020202020204" pitchFamily="34" charset="0"/>
              </a:rPr>
              <a:t>3 Reasons to Automate Parts Counting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6675" y="1259633"/>
            <a:ext cx="7297525" cy="3829933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pPr marL="167847" lvl="1"/>
            <a:r>
              <a:rPr lang="en-US" b="1" dirty="0" smtClean="0">
                <a:solidFill>
                  <a:srgbClr val="002060"/>
                </a:solidFill>
              </a:rPr>
              <a:t>1. Accuracy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671389" lvl="1" indent="-27694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Accurate Part counts</a:t>
            </a:r>
          </a:p>
          <a:p>
            <a:pPr marL="671389" lvl="1" indent="-27694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Accurate Pack Counts and Container Labeling</a:t>
            </a:r>
          </a:p>
          <a:p>
            <a:pPr marL="671389" lvl="1" indent="-27694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Accurate Production reporting</a:t>
            </a:r>
          </a:p>
          <a:p>
            <a:pPr marL="671389" lvl="1"/>
            <a:endParaRPr lang="en-US" dirty="0" smtClean="0"/>
          </a:p>
          <a:p>
            <a:pPr marL="167847" lvl="1"/>
            <a:r>
              <a:rPr lang="en-US" b="1" dirty="0" smtClean="0">
                <a:solidFill>
                  <a:srgbClr val="002060"/>
                </a:solidFill>
              </a:rPr>
              <a:t>2. Efficiency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671389" lvl="1" indent="-27694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 labor and expense for manual counting</a:t>
            </a:r>
          </a:p>
          <a:p>
            <a:pPr marL="671389" lvl="1" indent="-27694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 data entry or recordkeeping</a:t>
            </a:r>
          </a:p>
          <a:p>
            <a:pPr marL="671389" lvl="1" indent="-27694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Real-time production run data displays at line-side</a:t>
            </a:r>
          </a:p>
          <a:p>
            <a:pPr marL="671389" lvl="1" indent="-276948">
              <a:spcAft>
                <a:spcPts val="1101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Automatic updates to host systems</a:t>
            </a:r>
          </a:p>
          <a:p>
            <a:pPr marL="167847" lvl="1">
              <a:spcBef>
                <a:spcPts val="1652"/>
              </a:spcBef>
            </a:pPr>
            <a:r>
              <a:rPr lang="en-US" b="1" dirty="0" smtClean="0">
                <a:solidFill>
                  <a:srgbClr val="002060"/>
                </a:solidFill>
              </a:rPr>
              <a:t>3. Traceability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671389" lvl="1" indent="-27694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Automatic traceability from Production back to Raw </a:t>
            </a:r>
          </a:p>
          <a:p>
            <a:pPr marL="671389" lvl="1" indent="-27694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Automatic traceability forward to Customer</a:t>
            </a:r>
          </a:p>
          <a:p>
            <a:pPr marL="671389" lvl="1" indent="-27694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Enables focused inquiries by part, run date, lot, etc.</a:t>
            </a:r>
          </a:p>
        </p:txBody>
      </p:sp>
      <p:pic>
        <p:nvPicPr>
          <p:cNvPr id="9" name="Picture 8" descr="SPED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260" y="1676400"/>
            <a:ext cx="2804438" cy="198345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75401" y="5808306"/>
            <a:ext cx="8154237" cy="599466"/>
            <a:chOff x="-93338" y="5675757"/>
            <a:chExt cx="8887552" cy="652752"/>
          </a:xfrm>
        </p:grpSpPr>
        <p:grpSp>
          <p:nvGrpSpPr>
            <p:cNvPr id="16" name="Group 15"/>
            <p:cNvGrpSpPr/>
            <p:nvPr/>
          </p:nvGrpSpPr>
          <p:grpSpPr>
            <a:xfrm>
              <a:off x="-93338" y="5879682"/>
              <a:ext cx="8223884" cy="443959"/>
              <a:chOff x="318437" y="6781800"/>
              <a:chExt cx="8223884" cy="443959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405091" y="6781800"/>
                <a:ext cx="8137230" cy="0"/>
              </a:xfrm>
              <a:prstGeom prst="line">
                <a:avLst/>
              </a:prstGeom>
              <a:ln w="31750" cmpd="thickThin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50800" dir="5400000" algn="ctr" rotWithShape="0">
                  <a:schemeClr val="bg1">
                    <a:lumMod val="65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2"/>
              <p:cNvSpPr txBox="1">
                <a:spLocks noChangeArrowheads="1"/>
              </p:cNvSpPr>
              <p:nvPr/>
            </p:nvSpPr>
            <p:spPr bwMode="auto">
              <a:xfrm>
                <a:off x="318437" y="6802566"/>
                <a:ext cx="8203542" cy="423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3296" tIns="0" rIns="83296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764521" eaLnBrk="1" fontAlgn="base" hangingPunct="1">
                  <a:lnSpc>
                    <a:spcPct val="130000"/>
                  </a:lnSpc>
                  <a:spcBef>
                    <a:spcPts val="252"/>
                  </a:spcBef>
                  <a:spcAft>
                    <a:spcPct val="0"/>
                  </a:spcAft>
                </a:pPr>
                <a:r>
                  <a:rPr lang="en-US" sz="1000" dirty="0"/>
                  <a:t>© 2019, SPEDE Technologies.      440-808-8888       www.spede2020.com </a:t>
                </a:r>
              </a:p>
              <a:p>
                <a:pPr algn="ctr" defTabSz="764521" eaLnBrk="1" fontAlgn="base" hangingPunct="1">
                  <a:lnSpc>
                    <a:spcPct val="110000"/>
                  </a:lnSpc>
                  <a:spcAft>
                    <a:spcPct val="0"/>
                  </a:spcAft>
                </a:pPr>
                <a:r>
                  <a:rPr lang="en-US" sz="1100" i="1" dirty="0">
                    <a:solidFill>
                      <a:srgbClr val="C00000"/>
                    </a:solidFill>
                    <a:latin typeface="+mn-lt"/>
                  </a:rPr>
                  <a:t>Simplifying Processes...  Standardizing Excellence.</a:t>
                </a:r>
                <a:r>
                  <a:rPr lang="en-US" sz="1100" i="1" baseline="30000" dirty="0">
                    <a:solidFill>
                      <a:srgbClr val="C00000"/>
                    </a:solidFill>
                    <a:latin typeface="+mn-lt"/>
                  </a:rPr>
                  <a:t>®</a:t>
                </a:r>
                <a:endParaRPr lang="en-US" sz="1100" i="1" dirty="0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  <p:pic>
          <p:nvPicPr>
            <p:cNvPr id="17" name="Picture 16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9462" y="5675757"/>
              <a:ext cx="1724752" cy="652752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/>
          <p:nvPr/>
        </p:nvCxnSpPr>
        <p:spPr>
          <a:xfrm>
            <a:off x="638298" y="1143000"/>
            <a:ext cx="7772400" cy="0"/>
          </a:xfrm>
          <a:prstGeom prst="line">
            <a:avLst/>
          </a:prstGeom>
          <a:ln w="31750" cmpd="thickThin"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37926" y="197972"/>
            <a:ext cx="4882806" cy="269410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SPEDE Non-Serialized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Parts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Counting Solutions 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63098" y="6436948"/>
            <a:ext cx="504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14981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563890" y="1295400"/>
            <a:ext cx="7776676" cy="476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1962" rIns="0" bIns="41962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595959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595959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595959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595959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595959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551"/>
              </a:spcBef>
              <a:spcAft>
                <a:spcPts val="551"/>
              </a:spcAft>
              <a:buNone/>
              <a:defRPr/>
            </a:pPr>
            <a:endParaRPr lang="en-US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76082" y="1367633"/>
            <a:ext cx="8026931" cy="4354502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pPr>
              <a:spcBef>
                <a:spcPts val="551"/>
              </a:spcBef>
              <a:spcAft>
                <a:spcPts val="600"/>
              </a:spcAft>
              <a:defRPr/>
            </a:pPr>
            <a:r>
              <a:rPr lang="en-US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Technology is </a:t>
            </a:r>
            <a:r>
              <a:rPr lang="en-US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a Key </a:t>
            </a:r>
            <a:r>
              <a:rPr lang="en-US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to Accuracy</a:t>
            </a:r>
            <a:endParaRPr lang="en-US" sz="24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62890">
              <a:lnSpc>
                <a:spcPct val="110000"/>
              </a:lnSpc>
              <a:spcAft>
                <a:spcPts val="600"/>
              </a:spcAft>
              <a:buClr>
                <a:srgbClr val="C00000"/>
              </a:buClr>
              <a:defRPr/>
            </a:pPr>
            <a:r>
              <a:rPr lang="en-US" dirty="0" smtClean="0">
                <a:ea typeface="MS PGothic" pitchFamily="34" charset="-128"/>
                <a:cs typeface="Arial" panose="020B0604020202020204" pitchFamily="34" charset="0"/>
              </a:rPr>
              <a:t>We can network a variety of new and legacy technologies:</a:t>
            </a:r>
          </a:p>
          <a:p>
            <a:pPr marL="548640" indent="-285750">
              <a:lnSpc>
                <a:spcPct val="114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ea typeface="MS PGothic" pitchFamily="34" charset="-128"/>
                <a:cs typeface="Arial" panose="020B0604020202020204" pitchFamily="34" charset="0"/>
              </a:rPr>
              <a:t>PLCs for counting, labeling</a:t>
            </a:r>
            <a:endParaRPr lang="en-US" sz="1600" dirty="0">
              <a:ea typeface="MS PGothic" pitchFamily="34" charset="-128"/>
              <a:cs typeface="Arial" panose="020B0604020202020204" pitchFamily="34" charset="0"/>
            </a:endParaRPr>
          </a:p>
          <a:p>
            <a:pPr marL="548640" indent="-285750">
              <a:lnSpc>
                <a:spcPct val="114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panose="020B0604020202020204" pitchFamily="34" charset="0"/>
              </a:rPr>
              <a:t>Weigh scales for counting, labeling</a:t>
            </a:r>
          </a:p>
          <a:p>
            <a:pPr marL="548640" indent="-285750">
              <a:lnSpc>
                <a:spcPct val="114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ea typeface="MS PGothic" pitchFamily="34" charset="-128"/>
                <a:cs typeface="Arial" panose="020B0604020202020204" pitchFamily="34" charset="0"/>
              </a:rPr>
              <a:t>Vision sensors for part verification, counting</a:t>
            </a:r>
          </a:p>
          <a:p>
            <a:pPr marL="548640" indent="-285750">
              <a:lnSpc>
                <a:spcPct val="114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cs typeface="Arial" panose="020B0604020202020204" pitchFamily="34" charset="0"/>
              </a:rPr>
              <a:t>Vision sensors and Conveyor / Diverter to detect</a:t>
            </a:r>
            <a:br>
              <a:rPr lang="en-US" sz="1600" dirty="0" smtClean="0">
                <a:cs typeface="Arial" panose="020B0604020202020204" pitchFamily="34" charset="0"/>
              </a:rPr>
            </a:br>
            <a:r>
              <a:rPr lang="en-US" sz="1600" dirty="0" smtClean="0">
                <a:cs typeface="Arial" panose="020B0604020202020204" pitchFamily="34" charset="0"/>
              </a:rPr>
              <a:t> and divert wrong /defective parts</a:t>
            </a:r>
          </a:p>
          <a:p>
            <a:pPr marL="548640" indent="-285750">
              <a:lnSpc>
                <a:spcPct val="114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cs typeface="Arial" panose="020B0604020202020204" pitchFamily="34" charset="0"/>
              </a:rPr>
              <a:t>USB Cameras to verify parts at packing; confirm</a:t>
            </a:r>
            <a:br>
              <a:rPr lang="en-US" sz="1600" dirty="0" smtClean="0">
                <a:cs typeface="Arial" panose="020B0604020202020204" pitchFamily="34" charset="0"/>
              </a:rPr>
            </a:br>
            <a:r>
              <a:rPr lang="en-US" sz="1600" dirty="0" smtClean="0">
                <a:cs typeface="Arial" panose="020B0604020202020204" pitchFamily="34" charset="0"/>
              </a:rPr>
              <a:t>packaging layers are correct</a:t>
            </a:r>
          </a:p>
          <a:p>
            <a:pPr marL="548640" indent="-285750">
              <a:lnSpc>
                <a:spcPct val="114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cs typeface="Arial" panose="020B0604020202020204" pitchFamily="34" charset="0"/>
              </a:rPr>
              <a:t>Devices count only good parts toward pack count</a:t>
            </a:r>
          </a:p>
          <a:p>
            <a:pPr marL="548640" indent="-285750">
              <a:lnSpc>
                <a:spcPct val="114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cs typeface="Arial" panose="020B0604020202020204" pitchFamily="34" charset="0"/>
              </a:rPr>
              <a:t>Count scrap for OEE analysis</a:t>
            </a:r>
            <a:endParaRPr lang="en-US" sz="1600" dirty="0">
              <a:cs typeface="Arial" panose="020B0604020202020204" pitchFamily="34" charset="0"/>
            </a:endParaRPr>
          </a:p>
          <a:p>
            <a:pPr marL="548640" indent="-285750">
              <a:lnSpc>
                <a:spcPct val="114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cs typeface="Arial" panose="020B0604020202020204" pitchFamily="34" charset="0"/>
              </a:rPr>
              <a:t>Trigger container label when pack count is correct</a:t>
            </a:r>
            <a:endParaRPr lang="en-US" sz="1600" dirty="0">
              <a:cs typeface="Arial" panose="020B0604020202020204" pitchFamily="34" charset="0"/>
            </a:endParaRPr>
          </a:p>
          <a:p>
            <a:pPr marL="548640" indent="-285750">
              <a:lnSpc>
                <a:spcPct val="114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cs typeface="Arial" panose="020B0604020202020204" pitchFamily="34" charset="0"/>
              </a:rPr>
              <a:t>PLC-controlled Print &amp; Apply technology can also be used</a:t>
            </a:r>
          </a:p>
          <a:p>
            <a:pPr marL="272752">
              <a:spcBef>
                <a:spcPts val="551"/>
              </a:spcBef>
              <a:defRPr/>
            </a:pPr>
            <a:endParaRPr lang="en-US" dirty="0">
              <a:solidFill>
                <a:srgbClr val="595959"/>
              </a:solidFill>
              <a:ea typeface="MS PGothic" pitchFamily="34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313161" y="2338221"/>
            <a:ext cx="2183902" cy="2413326"/>
            <a:chOff x="6280304" y="3673620"/>
            <a:chExt cx="2183902" cy="2413326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263"/>
            <a:stretch/>
          </p:blipFill>
          <p:spPr>
            <a:xfrm>
              <a:off x="6280304" y="3673620"/>
              <a:ext cx="2183902" cy="193389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280304" y="5632871"/>
              <a:ext cx="2183902" cy="454075"/>
            </a:xfrm>
            <a:prstGeom prst="rect">
              <a:avLst/>
            </a:prstGeom>
            <a:noFill/>
          </p:spPr>
          <p:txBody>
            <a:bodyPr wrap="square" lIns="83924" tIns="41962" rIns="83924" bIns="41962" rtlCol="0">
              <a:spAutoFit/>
            </a:bodyPr>
            <a:lstStyle/>
            <a:p>
              <a:pPr algn="ctr"/>
              <a:r>
                <a:rPr lang="en-US" sz="1200" dirty="0"/>
                <a:t>PLC-controlled </a:t>
              </a:r>
              <a:r>
                <a:rPr lang="en-US" sz="1200" dirty="0" smtClean="0"/>
                <a:t> Print &amp; Apply Labeling</a:t>
              </a:r>
              <a:endParaRPr lang="en-US" sz="1200" dirty="0"/>
            </a:p>
          </p:txBody>
        </p:sp>
      </p:grp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659080" y="642014"/>
            <a:ext cx="7751618" cy="515631"/>
          </a:xfrm>
          <a:prstGeom prst="rect">
            <a:avLst/>
          </a:prstGeom>
        </p:spPr>
        <p:txBody>
          <a:bodyPr wrap="square" lIns="83924" tIns="41962" rIns="83924" bIns="41962">
            <a:spAutoFit/>
          </a:bodyPr>
          <a:lstStyle/>
          <a:p>
            <a:pPr algn="ctr"/>
            <a:r>
              <a:rPr lang="en-US" altLang="en-US" sz="2800" b="1" dirty="0" smtClean="0">
                <a:cs typeface="Arial" panose="020B0604020202020204" pitchFamily="34" charset="0"/>
              </a:rPr>
              <a:t>SPEDE Automated Parts Counting</a:t>
            </a:r>
            <a:endParaRPr lang="en-US" sz="2800" b="1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638298" y="1219200"/>
            <a:ext cx="7772400" cy="0"/>
          </a:xfrm>
          <a:prstGeom prst="line">
            <a:avLst/>
          </a:prstGeom>
          <a:ln w="31750" cmpd="thickThin"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210410" y="6050279"/>
            <a:ext cx="8612460" cy="655321"/>
            <a:chOff x="-93338" y="5723257"/>
            <a:chExt cx="8612460" cy="655321"/>
          </a:xfrm>
        </p:grpSpPr>
        <p:grpSp>
          <p:nvGrpSpPr>
            <p:cNvPr id="30" name="Group 29"/>
            <p:cNvGrpSpPr/>
            <p:nvPr/>
          </p:nvGrpSpPr>
          <p:grpSpPr>
            <a:xfrm>
              <a:off x="-93338" y="5879682"/>
              <a:ext cx="8223884" cy="498896"/>
              <a:chOff x="318437" y="6781800"/>
              <a:chExt cx="8223884" cy="498896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694869" y="6781800"/>
                <a:ext cx="7847452" cy="0"/>
              </a:xfrm>
              <a:prstGeom prst="line">
                <a:avLst/>
              </a:prstGeom>
              <a:ln w="31750" cmpd="thickThin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50800" dir="5400000" algn="ctr" rotWithShape="0">
                  <a:schemeClr val="bg1">
                    <a:lumMod val="65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2"/>
              <p:cNvSpPr txBox="1">
                <a:spLocks noChangeArrowheads="1"/>
              </p:cNvSpPr>
              <p:nvPr/>
            </p:nvSpPr>
            <p:spPr bwMode="auto">
              <a:xfrm>
                <a:off x="318437" y="6857503"/>
                <a:ext cx="8203542" cy="423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3296" tIns="0" rIns="83296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832993" eaLnBrk="1" fontAlgn="base" hangingPunct="1">
                  <a:lnSpc>
                    <a:spcPct val="130000"/>
                  </a:lnSpc>
                  <a:spcBef>
                    <a:spcPts val="275"/>
                  </a:spcBef>
                  <a:spcAft>
                    <a:spcPct val="0"/>
                  </a:spcAft>
                </a:pPr>
                <a:r>
                  <a:rPr lang="en-US" sz="1100" dirty="0"/>
                  <a:t>© </a:t>
                </a:r>
                <a:r>
                  <a:rPr lang="en-US" sz="1100" dirty="0" smtClean="0"/>
                  <a:t>2019, </a:t>
                </a:r>
                <a:r>
                  <a:rPr lang="en-US" sz="1100" dirty="0"/>
                  <a:t>SPEDE Technologies.      440-808-8888       </a:t>
                </a:r>
                <a:r>
                  <a:rPr lang="en-US" sz="1100" dirty="0" smtClean="0"/>
                  <a:t>www.spede.com </a:t>
                </a:r>
                <a:endParaRPr lang="en-US" sz="1100" dirty="0"/>
              </a:p>
              <a:p>
                <a:pPr algn="ctr" defTabSz="832993" eaLnBrk="1" fontAlgn="base" hangingPunct="1">
                  <a:lnSpc>
                    <a:spcPct val="110000"/>
                  </a:lnSpc>
                  <a:spcAft>
                    <a:spcPct val="0"/>
                  </a:spcAft>
                </a:pPr>
                <a:r>
                  <a:rPr lang="en-US" sz="1200" i="1" dirty="0">
                    <a:solidFill>
                      <a:srgbClr val="C00000"/>
                    </a:solidFill>
                    <a:latin typeface="+mn-lt"/>
                  </a:rPr>
                  <a:t>Simplifying Processes</a:t>
                </a:r>
                <a:r>
                  <a:rPr lang="en-US" sz="1200" i="1" dirty="0" smtClean="0">
                    <a:solidFill>
                      <a:srgbClr val="C00000"/>
                    </a:solidFill>
                    <a:latin typeface="+mn-lt"/>
                  </a:rPr>
                  <a:t>...  Standardizing </a:t>
                </a:r>
                <a:r>
                  <a:rPr lang="en-US" sz="1200" i="1" dirty="0">
                    <a:solidFill>
                      <a:srgbClr val="C00000"/>
                    </a:solidFill>
                    <a:latin typeface="+mn-lt"/>
                  </a:rPr>
                  <a:t>Excellence</a:t>
                </a:r>
                <a:r>
                  <a:rPr lang="en-US" sz="1200" i="1" dirty="0" smtClean="0">
                    <a:solidFill>
                      <a:srgbClr val="C00000"/>
                    </a:solidFill>
                    <a:latin typeface="+mn-lt"/>
                  </a:rPr>
                  <a:t>.</a:t>
                </a:r>
                <a:r>
                  <a:rPr lang="en-US" sz="1200" i="1" baseline="30000" dirty="0" smtClean="0">
                    <a:solidFill>
                      <a:srgbClr val="C00000"/>
                    </a:solidFill>
                    <a:latin typeface="+mn-lt"/>
                  </a:rPr>
                  <a:t>®</a:t>
                </a:r>
                <a:endParaRPr lang="en-US" sz="1200" i="1" dirty="0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  <p:pic>
          <p:nvPicPr>
            <p:cNvPr id="31" name="Picture 30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9463" y="5723257"/>
              <a:ext cx="1449659" cy="54864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3937926" y="197972"/>
            <a:ext cx="4882806" cy="269410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SPEDE Non-Serialized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Parts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Counting Solutions 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39298" y="6560058"/>
            <a:ext cx="504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3</a:t>
            </a:r>
            <a:endParaRPr 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5525292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850270" y="381000"/>
            <a:ext cx="7387236" cy="685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Overview </a:t>
            </a:r>
            <a:r>
              <a:rPr lang="en-US" sz="2800" b="1" dirty="0"/>
              <a:t>of SPEDE and your Host Systems</a:t>
            </a:r>
          </a:p>
        </p:txBody>
      </p:sp>
      <p:sp>
        <p:nvSpPr>
          <p:cNvPr id="30727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341099" y="4336963"/>
            <a:ext cx="8587354" cy="2292437"/>
          </a:xfrm>
        </p:spPr>
        <p:txBody>
          <a:bodyPr>
            <a:noAutofit/>
          </a:bodyPr>
          <a:lstStyle/>
          <a:p>
            <a:pPr marL="251771" indent="0">
              <a:buNone/>
              <a:defRPr/>
            </a:pPr>
            <a:r>
              <a:rPr lang="en-US" sz="1600" b="1" dirty="0">
                <a:solidFill>
                  <a:srgbClr val="002060"/>
                </a:solidFill>
                <a:latin typeface="+mn-lt"/>
              </a:rPr>
              <a:t>SPEDE 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</a:rPr>
              <a:t>Apps Interface to and Control Production Area Devices</a:t>
            </a:r>
            <a:endParaRPr lang="en-US" sz="1600" b="1" dirty="0">
              <a:solidFill>
                <a:srgbClr val="002060"/>
              </a:solidFill>
              <a:latin typeface="+mn-lt"/>
            </a:endParaRPr>
          </a:p>
          <a:p>
            <a:pPr marL="936858" lvl="1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+mn-lt"/>
              </a:rPr>
              <a:t>PLC, Touchscreen PC, Handheld Scanner, Vision Sensor, Scale, Printer, Imaging Camera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39568" lvl="1" indent="0">
              <a:lnSpc>
                <a:spcPct val="100000"/>
              </a:lnSpc>
              <a:spcBef>
                <a:spcPts val="1800"/>
              </a:spcBef>
              <a:buNone/>
              <a:defRPr/>
            </a:pPr>
            <a:r>
              <a:rPr lang="en-US" sz="1600" b="1" dirty="0">
                <a:solidFill>
                  <a:srgbClr val="002060"/>
                </a:solidFill>
                <a:latin typeface="+mn-lt"/>
              </a:rPr>
              <a:t>Prints 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</a:rPr>
              <a:t>Labels </a:t>
            </a:r>
            <a:r>
              <a:rPr lang="en-US" sz="1600" b="1" dirty="0">
                <a:solidFill>
                  <a:srgbClr val="002060"/>
                </a:solidFill>
                <a:latin typeface="+mn-lt"/>
              </a:rPr>
              <a:t>+ Collects OEE Data</a:t>
            </a:r>
          </a:p>
          <a:p>
            <a:pPr marL="1005840" lvl="1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+mn-lt"/>
              </a:rPr>
              <a:t>Gets </a:t>
            </a:r>
            <a:r>
              <a:rPr lang="en-US" sz="1400" dirty="0">
                <a:latin typeface="+mn-lt"/>
              </a:rPr>
              <a:t>label data from host ERP, EDI, Release Accounting </a:t>
            </a:r>
            <a:endParaRPr lang="en-US" sz="1400" dirty="0" smtClean="0">
              <a:latin typeface="+mn-lt"/>
            </a:endParaRPr>
          </a:p>
          <a:p>
            <a:pPr marL="1005840" lvl="1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+mn-lt"/>
              </a:rPr>
              <a:t>Time-stamps </a:t>
            </a:r>
            <a:r>
              <a:rPr lang="en-US" sz="1400" dirty="0">
                <a:latin typeface="+mn-lt"/>
              </a:rPr>
              <a:t>&amp; logs </a:t>
            </a:r>
            <a:r>
              <a:rPr lang="en-US" sz="1400" dirty="0" smtClean="0">
                <a:latin typeface="+mn-lt"/>
              </a:rPr>
              <a:t>printed </a:t>
            </a:r>
            <a:r>
              <a:rPr lang="en-US" sz="1400" dirty="0">
                <a:latin typeface="+mn-lt"/>
              </a:rPr>
              <a:t>l</a:t>
            </a:r>
            <a:r>
              <a:rPr lang="en-US" sz="1400" dirty="0" smtClean="0">
                <a:latin typeface="+mn-lt"/>
              </a:rPr>
              <a:t>abel data, piece count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smtClean="0">
                <a:latin typeface="+mn-lt"/>
              </a:rPr>
              <a:t>scrap </a:t>
            </a:r>
            <a:r>
              <a:rPr lang="en-US" sz="1400" dirty="0">
                <a:latin typeface="+mn-lt"/>
              </a:rPr>
              <a:t>&amp; </a:t>
            </a:r>
            <a:r>
              <a:rPr lang="en-US" sz="1400" dirty="0" smtClean="0">
                <a:latin typeface="+mn-lt"/>
              </a:rPr>
              <a:t>cycles </a:t>
            </a:r>
            <a:r>
              <a:rPr lang="en-US" sz="1400" dirty="0">
                <a:latin typeface="+mn-lt"/>
              </a:rPr>
              <a:t>data into </a:t>
            </a:r>
            <a:r>
              <a:rPr lang="en-US" sz="1400" dirty="0" smtClean="0">
                <a:latin typeface="+mn-lt"/>
              </a:rPr>
              <a:t>SQL DB</a:t>
            </a:r>
          </a:p>
          <a:p>
            <a:pPr marL="1005840" lvl="1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+mn-lt"/>
              </a:rPr>
              <a:t>Printed </a:t>
            </a:r>
            <a:r>
              <a:rPr lang="en-US" sz="1400" dirty="0">
                <a:latin typeface="+mn-lt"/>
              </a:rPr>
              <a:t>Label Data is available to Host systems for Parts Traceability, OEE analysis, </a:t>
            </a:r>
            <a:r>
              <a:rPr lang="en-US" sz="1400" dirty="0" smtClean="0">
                <a:latin typeface="+mn-lt"/>
              </a:rPr>
              <a:t>Shipping, </a:t>
            </a:r>
            <a:r>
              <a:rPr lang="en-US" sz="1600" dirty="0" smtClean="0">
                <a:latin typeface="+mn-lt"/>
              </a:rPr>
              <a:t>etc</a:t>
            </a:r>
            <a:r>
              <a:rPr lang="en-US" sz="1400" dirty="0" smtClean="0">
                <a:latin typeface="+mn-lt"/>
              </a:rPr>
              <a:t>.</a:t>
            </a:r>
            <a:endParaRPr lang="en-US" sz="1400" dirty="0"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1802" y="1183721"/>
            <a:ext cx="8249845" cy="30834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24" tIns="41962" rIns="83924" bIns="41962"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92326" y="1215573"/>
            <a:ext cx="7995638" cy="2899227"/>
            <a:chOff x="492326" y="1093932"/>
            <a:chExt cx="7995638" cy="2899227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7083235" y="1669946"/>
              <a:ext cx="1261402" cy="1134425"/>
              <a:chOff x="6267077" y="1561231"/>
              <a:chExt cx="1261995" cy="1222564"/>
            </a:xfrm>
          </p:grpSpPr>
          <p:sp>
            <p:nvSpPr>
              <p:cNvPr id="19497" name="mainfrm"/>
              <p:cNvSpPr>
                <a:spLocks noChangeAspect="1" noEditPoints="1" noChangeArrowheads="1"/>
              </p:cNvSpPr>
              <p:nvPr/>
            </p:nvSpPr>
            <p:spPr bwMode="auto">
              <a:xfrm>
                <a:off x="6272936" y="1810765"/>
                <a:ext cx="1256136" cy="973030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0 h 21600"/>
                  <a:gd name="T4" fmla="*/ 2147483647 w 21600"/>
                  <a:gd name="T5" fmla="*/ 0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0 w 21600"/>
                  <a:gd name="T15" fmla="*/ 214748364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32 w 21600"/>
                  <a:gd name="T25" fmla="*/ 22174 h 21600"/>
                  <a:gd name="T26" fmla="*/ 21579 w 21600"/>
                  <a:gd name="T27" fmla="*/ 2791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 extrusionOk="0">
                    <a:moveTo>
                      <a:pt x="21600" y="10885"/>
                    </a:moveTo>
                    <a:lnTo>
                      <a:pt x="21600" y="0"/>
                    </a:lnTo>
                    <a:lnTo>
                      <a:pt x="10634" y="0"/>
                    </a:lnTo>
                    <a:lnTo>
                      <a:pt x="0" y="0"/>
                    </a:lnTo>
                    <a:lnTo>
                      <a:pt x="0" y="10885"/>
                    </a:lnTo>
                    <a:lnTo>
                      <a:pt x="0" y="19729"/>
                    </a:lnTo>
                    <a:lnTo>
                      <a:pt x="1163" y="19729"/>
                    </a:lnTo>
                    <a:lnTo>
                      <a:pt x="1163" y="21600"/>
                    </a:lnTo>
                    <a:lnTo>
                      <a:pt x="10800" y="21600"/>
                    </a:lnTo>
                    <a:lnTo>
                      <a:pt x="20603" y="21600"/>
                    </a:lnTo>
                    <a:lnTo>
                      <a:pt x="20603" y="19729"/>
                    </a:lnTo>
                    <a:lnTo>
                      <a:pt x="21600" y="19729"/>
                    </a:lnTo>
                    <a:lnTo>
                      <a:pt x="21600" y="10885"/>
                    </a:lnTo>
                    <a:close/>
                  </a:path>
                  <a:path w="21600" h="21600" extrusionOk="0">
                    <a:moveTo>
                      <a:pt x="1163" y="19729"/>
                    </a:moveTo>
                    <a:lnTo>
                      <a:pt x="4320" y="19729"/>
                    </a:lnTo>
                    <a:lnTo>
                      <a:pt x="16449" y="19729"/>
                    </a:lnTo>
                    <a:lnTo>
                      <a:pt x="20603" y="19729"/>
                    </a:lnTo>
                    <a:lnTo>
                      <a:pt x="1163" y="19729"/>
                    </a:lnTo>
                    <a:moveTo>
                      <a:pt x="1495" y="2381"/>
                    </a:moveTo>
                    <a:lnTo>
                      <a:pt x="2160" y="2381"/>
                    </a:lnTo>
                    <a:lnTo>
                      <a:pt x="4985" y="2381"/>
                    </a:lnTo>
                    <a:lnTo>
                      <a:pt x="5982" y="2381"/>
                    </a:lnTo>
                    <a:lnTo>
                      <a:pt x="1495" y="2381"/>
                    </a:lnTo>
                    <a:lnTo>
                      <a:pt x="1495" y="3402"/>
                    </a:lnTo>
                    <a:lnTo>
                      <a:pt x="2160" y="3402"/>
                    </a:lnTo>
                    <a:lnTo>
                      <a:pt x="4985" y="3402"/>
                    </a:lnTo>
                    <a:lnTo>
                      <a:pt x="5982" y="3402"/>
                    </a:lnTo>
                    <a:lnTo>
                      <a:pt x="1495" y="3402"/>
                    </a:lnTo>
                    <a:lnTo>
                      <a:pt x="1495" y="4422"/>
                    </a:lnTo>
                    <a:lnTo>
                      <a:pt x="2160" y="4422"/>
                    </a:lnTo>
                    <a:lnTo>
                      <a:pt x="4985" y="4422"/>
                    </a:lnTo>
                    <a:lnTo>
                      <a:pt x="5982" y="4422"/>
                    </a:lnTo>
                    <a:lnTo>
                      <a:pt x="1495" y="4422"/>
                    </a:lnTo>
                    <a:lnTo>
                      <a:pt x="1495" y="5443"/>
                    </a:lnTo>
                    <a:lnTo>
                      <a:pt x="2160" y="5443"/>
                    </a:lnTo>
                    <a:lnTo>
                      <a:pt x="4985" y="5443"/>
                    </a:lnTo>
                    <a:lnTo>
                      <a:pt x="5982" y="5443"/>
                    </a:lnTo>
                    <a:lnTo>
                      <a:pt x="1495" y="5443"/>
                    </a:lnTo>
                    <a:lnTo>
                      <a:pt x="1495" y="6463"/>
                    </a:lnTo>
                    <a:lnTo>
                      <a:pt x="2160" y="6463"/>
                    </a:lnTo>
                    <a:lnTo>
                      <a:pt x="4985" y="6463"/>
                    </a:lnTo>
                    <a:lnTo>
                      <a:pt x="5982" y="6463"/>
                    </a:lnTo>
                    <a:lnTo>
                      <a:pt x="1495" y="6463"/>
                    </a:lnTo>
                    <a:lnTo>
                      <a:pt x="1495" y="7483"/>
                    </a:lnTo>
                    <a:lnTo>
                      <a:pt x="2160" y="7483"/>
                    </a:lnTo>
                    <a:lnTo>
                      <a:pt x="4985" y="7483"/>
                    </a:lnTo>
                    <a:lnTo>
                      <a:pt x="5982" y="7483"/>
                    </a:lnTo>
                    <a:lnTo>
                      <a:pt x="1495" y="7483"/>
                    </a:lnTo>
                    <a:lnTo>
                      <a:pt x="1495" y="8504"/>
                    </a:lnTo>
                    <a:lnTo>
                      <a:pt x="2160" y="8504"/>
                    </a:lnTo>
                    <a:lnTo>
                      <a:pt x="4985" y="8504"/>
                    </a:lnTo>
                    <a:lnTo>
                      <a:pt x="5982" y="8504"/>
                    </a:lnTo>
                    <a:lnTo>
                      <a:pt x="1495" y="8504"/>
                    </a:lnTo>
                    <a:lnTo>
                      <a:pt x="1495" y="9524"/>
                    </a:lnTo>
                    <a:lnTo>
                      <a:pt x="2160" y="9524"/>
                    </a:lnTo>
                    <a:lnTo>
                      <a:pt x="4985" y="9524"/>
                    </a:lnTo>
                    <a:lnTo>
                      <a:pt x="5982" y="9524"/>
                    </a:lnTo>
                    <a:lnTo>
                      <a:pt x="1495" y="9524"/>
                    </a:lnTo>
                    <a:lnTo>
                      <a:pt x="1495" y="10545"/>
                    </a:lnTo>
                    <a:lnTo>
                      <a:pt x="2160" y="10545"/>
                    </a:lnTo>
                    <a:lnTo>
                      <a:pt x="4985" y="10545"/>
                    </a:lnTo>
                    <a:lnTo>
                      <a:pt x="5982" y="10545"/>
                    </a:lnTo>
                    <a:lnTo>
                      <a:pt x="1495" y="10545"/>
                    </a:lnTo>
                    <a:lnTo>
                      <a:pt x="1495" y="11565"/>
                    </a:lnTo>
                    <a:lnTo>
                      <a:pt x="2160" y="11565"/>
                    </a:lnTo>
                    <a:lnTo>
                      <a:pt x="4985" y="11565"/>
                    </a:lnTo>
                    <a:lnTo>
                      <a:pt x="5982" y="11565"/>
                    </a:lnTo>
                    <a:lnTo>
                      <a:pt x="1495" y="11565"/>
                    </a:lnTo>
                    <a:lnTo>
                      <a:pt x="1495" y="12586"/>
                    </a:lnTo>
                    <a:lnTo>
                      <a:pt x="2160" y="12586"/>
                    </a:lnTo>
                    <a:lnTo>
                      <a:pt x="4985" y="12586"/>
                    </a:lnTo>
                    <a:lnTo>
                      <a:pt x="5982" y="12586"/>
                    </a:lnTo>
                    <a:lnTo>
                      <a:pt x="1495" y="12586"/>
                    </a:lnTo>
                    <a:lnTo>
                      <a:pt x="1495" y="13606"/>
                    </a:lnTo>
                    <a:lnTo>
                      <a:pt x="2160" y="13606"/>
                    </a:lnTo>
                    <a:lnTo>
                      <a:pt x="4985" y="13606"/>
                    </a:lnTo>
                    <a:lnTo>
                      <a:pt x="5982" y="13606"/>
                    </a:lnTo>
                    <a:lnTo>
                      <a:pt x="1495" y="13606"/>
                    </a:lnTo>
                    <a:lnTo>
                      <a:pt x="1495" y="14627"/>
                    </a:lnTo>
                    <a:lnTo>
                      <a:pt x="2160" y="14627"/>
                    </a:lnTo>
                    <a:lnTo>
                      <a:pt x="4985" y="14627"/>
                    </a:lnTo>
                    <a:lnTo>
                      <a:pt x="5982" y="14627"/>
                    </a:lnTo>
                    <a:lnTo>
                      <a:pt x="1495" y="14627"/>
                    </a:lnTo>
                    <a:lnTo>
                      <a:pt x="1495" y="15647"/>
                    </a:lnTo>
                    <a:lnTo>
                      <a:pt x="2160" y="15647"/>
                    </a:lnTo>
                    <a:lnTo>
                      <a:pt x="4985" y="15647"/>
                    </a:lnTo>
                    <a:lnTo>
                      <a:pt x="5982" y="15647"/>
                    </a:lnTo>
                    <a:lnTo>
                      <a:pt x="1495" y="15647"/>
                    </a:lnTo>
                    <a:lnTo>
                      <a:pt x="1495" y="16668"/>
                    </a:lnTo>
                    <a:lnTo>
                      <a:pt x="2160" y="16668"/>
                    </a:lnTo>
                    <a:lnTo>
                      <a:pt x="4985" y="16668"/>
                    </a:lnTo>
                    <a:lnTo>
                      <a:pt x="5982" y="16668"/>
                    </a:lnTo>
                    <a:lnTo>
                      <a:pt x="1495" y="16668"/>
                    </a:lnTo>
                    <a:lnTo>
                      <a:pt x="1495" y="17688"/>
                    </a:lnTo>
                    <a:lnTo>
                      <a:pt x="2160" y="17688"/>
                    </a:lnTo>
                    <a:lnTo>
                      <a:pt x="4985" y="17688"/>
                    </a:lnTo>
                    <a:lnTo>
                      <a:pt x="5982" y="17688"/>
                    </a:lnTo>
                    <a:lnTo>
                      <a:pt x="1495" y="17688"/>
                    </a:lnTo>
                    <a:moveTo>
                      <a:pt x="1994" y="19729"/>
                    </a:moveTo>
                    <a:lnTo>
                      <a:pt x="1994" y="20069"/>
                    </a:lnTo>
                    <a:lnTo>
                      <a:pt x="1994" y="21260"/>
                    </a:lnTo>
                    <a:lnTo>
                      <a:pt x="1994" y="21600"/>
                    </a:lnTo>
                    <a:lnTo>
                      <a:pt x="1994" y="19729"/>
                    </a:lnTo>
                    <a:lnTo>
                      <a:pt x="2658" y="19729"/>
                    </a:lnTo>
                    <a:lnTo>
                      <a:pt x="2658" y="20069"/>
                    </a:lnTo>
                    <a:lnTo>
                      <a:pt x="2658" y="21260"/>
                    </a:lnTo>
                    <a:lnTo>
                      <a:pt x="2658" y="21600"/>
                    </a:lnTo>
                    <a:lnTo>
                      <a:pt x="2658" y="19729"/>
                    </a:lnTo>
                    <a:lnTo>
                      <a:pt x="3489" y="19729"/>
                    </a:lnTo>
                    <a:lnTo>
                      <a:pt x="3489" y="20069"/>
                    </a:lnTo>
                    <a:lnTo>
                      <a:pt x="3489" y="21260"/>
                    </a:lnTo>
                    <a:lnTo>
                      <a:pt x="3489" y="21600"/>
                    </a:lnTo>
                    <a:lnTo>
                      <a:pt x="3489" y="19729"/>
                    </a:lnTo>
                    <a:lnTo>
                      <a:pt x="4320" y="19729"/>
                    </a:lnTo>
                    <a:lnTo>
                      <a:pt x="4320" y="20069"/>
                    </a:lnTo>
                    <a:lnTo>
                      <a:pt x="4320" y="21260"/>
                    </a:lnTo>
                    <a:lnTo>
                      <a:pt x="4320" y="21600"/>
                    </a:lnTo>
                    <a:lnTo>
                      <a:pt x="4320" y="19729"/>
                    </a:lnTo>
                    <a:lnTo>
                      <a:pt x="5151" y="19729"/>
                    </a:lnTo>
                    <a:lnTo>
                      <a:pt x="5151" y="20069"/>
                    </a:lnTo>
                    <a:lnTo>
                      <a:pt x="5151" y="21260"/>
                    </a:lnTo>
                    <a:lnTo>
                      <a:pt x="5151" y="21600"/>
                    </a:lnTo>
                    <a:lnTo>
                      <a:pt x="5151" y="19729"/>
                    </a:lnTo>
                    <a:lnTo>
                      <a:pt x="5982" y="19729"/>
                    </a:lnTo>
                    <a:lnTo>
                      <a:pt x="5982" y="20069"/>
                    </a:lnTo>
                    <a:lnTo>
                      <a:pt x="5982" y="21260"/>
                    </a:lnTo>
                    <a:lnTo>
                      <a:pt x="5982" y="21600"/>
                    </a:lnTo>
                    <a:lnTo>
                      <a:pt x="5982" y="19729"/>
                    </a:lnTo>
                    <a:lnTo>
                      <a:pt x="6812" y="19729"/>
                    </a:lnTo>
                    <a:lnTo>
                      <a:pt x="6812" y="20069"/>
                    </a:lnTo>
                    <a:lnTo>
                      <a:pt x="6812" y="21260"/>
                    </a:lnTo>
                    <a:lnTo>
                      <a:pt x="6812" y="21600"/>
                    </a:lnTo>
                    <a:lnTo>
                      <a:pt x="6812" y="19729"/>
                    </a:lnTo>
                    <a:lnTo>
                      <a:pt x="7643" y="19729"/>
                    </a:lnTo>
                    <a:lnTo>
                      <a:pt x="7643" y="20069"/>
                    </a:lnTo>
                    <a:lnTo>
                      <a:pt x="7643" y="21260"/>
                    </a:lnTo>
                    <a:lnTo>
                      <a:pt x="7643" y="21600"/>
                    </a:lnTo>
                    <a:lnTo>
                      <a:pt x="7643" y="19729"/>
                    </a:lnTo>
                    <a:lnTo>
                      <a:pt x="8474" y="19729"/>
                    </a:lnTo>
                    <a:lnTo>
                      <a:pt x="8474" y="20069"/>
                    </a:lnTo>
                    <a:lnTo>
                      <a:pt x="8474" y="21260"/>
                    </a:lnTo>
                    <a:lnTo>
                      <a:pt x="8474" y="21600"/>
                    </a:lnTo>
                    <a:lnTo>
                      <a:pt x="8474" y="19729"/>
                    </a:lnTo>
                    <a:lnTo>
                      <a:pt x="9305" y="19729"/>
                    </a:lnTo>
                    <a:lnTo>
                      <a:pt x="9305" y="20069"/>
                    </a:lnTo>
                    <a:lnTo>
                      <a:pt x="9305" y="21260"/>
                    </a:lnTo>
                    <a:lnTo>
                      <a:pt x="9305" y="21600"/>
                    </a:lnTo>
                    <a:lnTo>
                      <a:pt x="9305" y="19729"/>
                    </a:lnTo>
                    <a:lnTo>
                      <a:pt x="10135" y="19729"/>
                    </a:lnTo>
                    <a:lnTo>
                      <a:pt x="10135" y="20069"/>
                    </a:lnTo>
                    <a:lnTo>
                      <a:pt x="10135" y="21260"/>
                    </a:lnTo>
                    <a:lnTo>
                      <a:pt x="10135" y="21600"/>
                    </a:lnTo>
                    <a:lnTo>
                      <a:pt x="10135" y="19729"/>
                    </a:lnTo>
                    <a:lnTo>
                      <a:pt x="10966" y="19729"/>
                    </a:lnTo>
                    <a:lnTo>
                      <a:pt x="10966" y="20069"/>
                    </a:lnTo>
                    <a:lnTo>
                      <a:pt x="10966" y="21260"/>
                    </a:lnTo>
                    <a:lnTo>
                      <a:pt x="10966" y="21600"/>
                    </a:lnTo>
                    <a:lnTo>
                      <a:pt x="10966" y="19729"/>
                    </a:lnTo>
                    <a:lnTo>
                      <a:pt x="11797" y="19729"/>
                    </a:lnTo>
                    <a:lnTo>
                      <a:pt x="11797" y="20069"/>
                    </a:lnTo>
                    <a:lnTo>
                      <a:pt x="11797" y="21260"/>
                    </a:lnTo>
                    <a:lnTo>
                      <a:pt x="11797" y="21600"/>
                    </a:lnTo>
                    <a:lnTo>
                      <a:pt x="11797" y="19729"/>
                    </a:lnTo>
                    <a:lnTo>
                      <a:pt x="12462" y="19729"/>
                    </a:lnTo>
                    <a:lnTo>
                      <a:pt x="12462" y="20069"/>
                    </a:lnTo>
                    <a:lnTo>
                      <a:pt x="12462" y="21260"/>
                    </a:lnTo>
                    <a:lnTo>
                      <a:pt x="12462" y="21600"/>
                    </a:lnTo>
                    <a:lnTo>
                      <a:pt x="12462" y="19729"/>
                    </a:lnTo>
                    <a:lnTo>
                      <a:pt x="13292" y="19729"/>
                    </a:lnTo>
                    <a:lnTo>
                      <a:pt x="13292" y="20069"/>
                    </a:lnTo>
                    <a:lnTo>
                      <a:pt x="13292" y="21260"/>
                    </a:lnTo>
                    <a:lnTo>
                      <a:pt x="13292" y="21600"/>
                    </a:lnTo>
                    <a:lnTo>
                      <a:pt x="13292" y="19729"/>
                    </a:lnTo>
                    <a:lnTo>
                      <a:pt x="14123" y="19729"/>
                    </a:lnTo>
                    <a:lnTo>
                      <a:pt x="14123" y="20069"/>
                    </a:lnTo>
                    <a:lnTo>
                      <a:pt x="14123" y="21260"/>
                    </a:lnTo>
                    <a:lnTo>
                      <a:pt x="14123" y="21600"/>
                    </a:lnTo>
                    <a:lnTo>
                      <a:pt x="14123" y="19729"/>
                    </a:lnTo>
                    <a:lnTo>
                      <a:pt x="14954" y="19729"/>
                    </a:lnTo>
                    <a:lnTo>
                      <a:pt x="14954" y="20069"/>
                    </a:lnTo>
                    <a:lnTo>
                      <a:pt x="14954" y="21260"/>
                    </a:lnTo>
                    <a:lnTo>
                      <a:pt x="14954" y="21600"/>
                    </a:lnTo>
                    <a:lnTo>
                      <a:pt x="14954" y="19729"/>
                    </a:lnTo>
                    <a:lnTo>
                      <a:pt x="15785" y="19729"/>
                    </a:lnTo>
                    <a:lnTo>
                      <a:pt x="15785" y="20069"/>
                    </a:lnTo>
                    <a:lnTo>
                      <a:pt x="15785" y="21260"/>
                    </a:lnTo>
                    <a:lnTo>
                      <a:pt x="15785" y="21600"/>
                    </a:lnTo>
                    <a:lnTo>
                      <a:pt x="15785" y="19729"/>
                    </a:lnTo>
                    <a:lnTo>
                      <a:pt x="16615" y="19729"/>
                    </a:lnTo>
                    <a:lnTo>
                      <a:pt x="16615" y="20069"/>
                    </a:lnTo>
                    <a:lnTo>
                      <a:pt x="16615" y="21260"/>
                    </a:lnTo>
                    <a:lnTo>
                      <a:pt x="16615" y="21600"/>
                    </a:lnTo>
                    <a:lnTo>
                      <a:pt x="16615" y="19729"/>
                    </a:lnTo>
                    <a:lnTo>
                      <a:pt x="17446" y="19729"/>
                    </a:lnTo>
                    <a:lnTo>
                      <a:pt x="17446" y="20069"/>
                    </a:lnTo>
                    <a:lnTo>
                      <a:pt x="17446" y="21260"/>
                    </a:lnTo>
                    <a:lnTo>
                      <a:pt x="17446" y="21600"/>
                    </a:lnTo>
                    <a:lnTo>
                      <a:pt x="17446" y="19729"/>
                    </a:lnTo>
                    <a:lnTo>
                      <a:pt x="18277" y="19729"/>
                    </a:lnTo>
                    <a:lnTo>
                      <a:pt x="18277" y="20069"/>
                    </a:lnTo>
                    <a:lnTo>
                      <a:pt x="18277" y="21260"/>
                    </a:lnTo>
                    <a:lnTo>
                      <a:pt x="18277" y="21600"/>
                    </a:lnTo>
                    <a:lnTo>
                      <a:pt x="18277" y="19729"/>
                    </a:lnTo>
                    <a:lnTo>
                      <a:pt x="19108" y="19729"/>
                    </a:lnTo>
                    <a:lnTo>
                      <a:pt x="19108" y="20069"/>
                    </a:lnTo>
                    <a:lnTo>
                      <a:pt x="19108" y="21260"/>
                    </a:lnTo>
                    <a:lnTo>
                      <a:pt x="19108" y="21600"/>
                    </a:lnTo>
                    <a:lnTo>
                      <a:pt x="19108" y="19729"/>
                    </a:lnTo>
                    <a:lnTo>
                      <a:pt x="19938" y="19729"/>
                    </a:lnTo>
                    <a:lnTo>
                      <a:pt x="19938" y="20069"/>
                    </a:lnTo>
                    <a:lnTo>
                      <a:pt x="19938" y="21260"/>
                    </a:lnTo>
                    <a:lnTo>
                      <a:pt x="19938" y="21600"/>
                    </a:lnTo>
                    <a:lnTo>
                      <a:pt x="19938" y="19729"/>
                    </a:lnTo>
                    <a:moveTo>
                      <a:pt x="1495" y="1531"/>
                    </a:moveTo>
                    <a:lnTo>
                      <a:pt x="5982" y="1531"/>
                    </a:lnTo>
                    <a:lnTo>
                      <a:pt x="5982" y="18539"/>
                    </a:lnTo>
                    <a:lnTo>
                      <a:pt x="1495" y="18539"/>
                    </a:lnTo>
                    <a:lnTo>
                      <a:pt x="1495" y="1531"/>
                    </a:lnTo>
                    <a:moveTo>
                      <a:pt x="7311" y="1531"/>
                    </a:moveTo>
                    <a:lnTo>
                      <a:pt x="7975" y="1531"/>
                    </a:lnTo>
                    <a:lnTo>
                      <a:pt x="7975" y="8334"/>
                    </a:lnTo>
                    <a:lnTo>
                      <a:pt x="7311" y="8334"/>
                    </a:lnTo>
                    <a:lnTo>
                      <a:pt x="7311" y="1531"/>
                    </a:lnTo>
                    <a:moveTo>
                      <a:pt x="7145" y="9865"/>
                    </a:moveTo>
                    <a:lnTo>
                      <a:pt x="8142" y="9865"/>
                    </a:lnTo>
                    <a:lnTo>
                      <a:pt x="8142" y="10715"/>
                    </a:lnTo>
                    <a:lnTo>
                      <a:pt x="7145" y="10715"/>
                    </a:lnTo>
                    <a:lnTo>
                      <a:pt x="7145" y="9865"/>
                    </a:lnTo>
                    <a:moveTo>
                      <a:pt x="8972" y="1531"/>
                    </a:moveTo>
                    <a:lnTo>
                      <a:pt x="12462" y="1531"/>
                    </a:lnTo>
                    <a:lnTo>
                      <a:pt x="12462" y="5443"/>
                    </a:lnTo>
                    <a:lnTo>
                      <a:pt x="8972" y="5443"/>
                    </a:lnTo>
                    <a:lnTo>
                      <a:pt x="8972" y="1531"/>
                    </a:lnTo>
                    <a:moveTo>
                      <a:pt x="13625" y="1531"/>
                    </a:moveTo>
                    <a:lnTo>
                      <a:pt x="20271" y="1531"/>
                    </a:lnTo>
                    <a:lnTo>
                      <a:pt x="20271" y="5443"/>
                    </a:lnTo>
                    <a:lnTo>
                      <a:pt x="13625" y="5443"/>
                    </a:lnTo>
                    <a:lnTo>
                      <a:pt x="13625" y="1531"/>
                    </a:lnTo>
                    <a:moveTo>
                      <a:pt x="18609" y="6463"/>
                    </a:moveTo>
                    <a:lnTo>
                      <a:pt x="20437" y="6463"/>
                    </a:lnTo>
                    <a:lnTo>
                      <a:pt x="20437" y="10885"/>
                    </a:lnTo>
                    <a:lnTo>
                      <a:pt x="18609" y="10885"/>
                    </a:lnTo>
                    <a:lnTo>
                      <a:pt x="18609" y="6463"/>
                    </a:lnTo>
                  </a:path>
                </a:pathLst>
              </a:custGeom>
              <a:solidFill>
                <a:srgbClr val="0033CC">
                  <a:alpha val="38039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83311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8" name="TextBox 116"/>
              <p:cNvSpPr txBox="1">
                <a:spLocks noChangeArrowheads="1"/>
              </p:cNvSpPr>
              <p:nvPr/>
            </p:nvSpPr>
            <p:spPr bwMode="auto">
              <a:xfrm>
                <a:off x="6267077" y="1561231"/>
                <a:ext cx="1237243" cy="265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83311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rgbClr val="000000"/>
                    </a:solidFill>
                    <a:latin typeface="+mn-lt"/>
                  </a:rPr>
                  <a:t>Host Computer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526976" y="2116986"/>
              <a:ext cx="1426220" cy="687388"/>
              <a:chOff x="5141348" y="2422157"/>
              <a:chExt cx="1554480" cy="748488"/>
            </a:xfrm>
          </p:grpSpPr>
          <p:sp>
            <p:nvSpPr>
              <p:cNvPr id="10" name="Left Arrow 9"/>
              <p:cNvSpPr>
                <a:spLocks noChangeArrowheads="1"/>
              </p:cNvSpPr>
              <p:nvPr/>
            </p:nvSpPr>
            <p:spPr bwMode="auto">
              <a:xfrm>
                <a:off x="5141348" y="2422157"/>
                <a:ext cx="1554480" cy="375109"/>
              </a:xfrm>
              <a:prstGeom prst="leftArrow">
                <a:avLst>
                  <a:gd name="adj1" fmla="val 50000"/>
                  <a:gd name="adj2" fmla="val 50187"/>
                </a:avLst>
              </a:prstGeom>
              <a:noFill/>
              <a:ln w="9525" algn="ctr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769" tIns="0" rIns="90769" bIns="0" anchor="ctr" anchorCtr="1"/>
              <a:lstStyle/>
              <a:p>
                <a:pPr algn="ctr" defTabSz="833116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dirty="0">
                    <a:solidFill>
                      <a:srgbClr val="002060"/>
                    </a:solidFill>
                  </a:rPr>
                  <a:t>Part Nbr and EDI Data</a:t>
                </a:r>
              </a:p>
            </p:txBody>
          </p:sp>
          <p:sp>
            <p:nvSpPr>
              <p:cNvPr id="12" name="Right Arrow 11"/>
              <p:cNvSpPr>
                <a:spLocks noChangeArrowheads="1"/>
              </p:cNvSpPr>
              <p:nvPr/>
            </p:nvSpPr>
            <p:spPr bwMode="auto">
              <a:xfrm>
                <a:off x="5232788" y="2797264"/>
                <a:ext cx="1371600" cy="373381"/>
              </a:xfrm>
              <a:prstGeom prst="rightArrow">
                <a:avLst>
                  <a:gd name="adj1" fmla="val 50000"/>
                  <a:gd name="adj2" fmla="val 50154"/>
                </a:avLst>
              </a:prstGeom>
              <a:noFill/>
              <a:ln w="9525" algn="ctr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769" tIns="0" rIns="90769" bIns="0" anchor="ctr" anchorCtr="1"/>
              <a:lstStyle/>
              <a:p>
                <a:pPr algn="ctr" defTabSz="833116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dirty="0">
                    <a:solidFill>
                      <a:srgbClr val="000099"/>
                    </a:solidFill>
                  </a:rPr>
                  <a:t>Printed Label Data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435652" y="1635152"/>
              <a:ext cx="1236661" cy="2008932"/>
              <a:chOff x="4920717" y="1931770"/>
              <a:chExt cx="1347875" cy="2187504"/>
            </a:xfrm>
          </p:grpSpPr>
          <p:grpSp>
            <p:nvGrpSpPr>
              <p:cNvPr id="5" name="Group 2"/>
              <p:cNvGrpSpPr>
                <a:grpSpLocks/>
              </p:cNvGrpSpPr>
              <p:nvPr/>
            </p:nvGrpSpPr>
            <p:grpSpPr bwMode="auto">
              <a:xfrm>
                <a:off x="5429768" y="3465766"/>
                <a:ext cx="454579" cy="653508"/>
                <a:chOff x="3770086" y="3020482"/>
                <a:chExt cx="417081" cy="600697"/>
              </a:xfrm>
            </p:grpSpPr>
            <p:sp>
              <p:nvSpPr>
                <p:cNvPr id="19495" name="Flowchart: Magnetic Disk 42"/>
                <p:cNvSpPr>
                  <a:spLocks noChangeArrowheads="1"/>
                </p:cNvSpPr>
                <p:nvPr/>
              </p:nvSpPr>
              <p:spPr bwMode="auto">
                <a:xfrm>
                  <a:off x="3770086" y="3177239"/>
                  <a:ext cx="417081" cy="443940"/>
                </a:xfrm>
                <a:prstGeom prst="flowChartMagneticDisk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91440" bIns="0" anchor="ctr" anchorCtr="1"/>
                <a:lstStyle/>
                <a:p>
                  <a:pPr algn="ctr" defTabSz="833116" fontAlgn="base">
                    <a:spcBef>
                      <a:spcPts val="547"/>
                    </a:spcBef>
                    <a:spcAft>
                      <a:spcPct val="0"/>
                    </a:spcAft>
                  </a:pPr>
                  <a:r>
                    <a:rPr lang="en-US" sz="800" dirty="0">
                      <a:solidFill>
                        <a:srgbClr val="000099"/>
                      </a:solidFill>
                    </a:rPr>
                    <a:t>SQL</a:t>
                  </a:r>
                  <a:br>
                    <a:rPr lang="en-US" sz="800" dirty="0">
                      <a:solidFill>
                        <a:srgbClr val="000099"/>
                      </a:solidFill>
                    </a:rPr>
                  </a:br>
                  <a:r>
                    <a:rPr lang="en-US" sz="800" dirty="0">
                      <a:solidFill>
                        <a:srgbClr val="000099"/>
                      </a:solidFill>
                    </a:rPr>
                    <a:t>DB</a:t>
                  </a:r>
                </a:p>
              </p:txBody>
            </p:sp>
            <p:sp>
              <p:nvSpPr>
                <p:cNvPr id="19496" name="Right Arrow 39"/>
                <p:cNvSpPr>
                  <a:spLocks noChangeArrowheads="1"/>
                </p:cNvSpPr>
                <p:nvPr/>
              </p:nvSpPr>
              <p:spPr bwMode="auto">
                <a:xfrm rot="5400000">
                  <a:off x="3848518" y="3064911"/>
                  <a:ext cx="260217" cy="171360"/>
                </a:xfrm>
                <a:prstGeom prst="rightArrow">
                  <a:avLst>
                    <a:gd name="adj1" fmla="val 50000"/>
                    <a:gd name="adj2" fmla="val 49999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defTabSz="833116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9487" name="Group 21"/>
              <p:cNvGrpSpPr>
                <a:grpSpLocks/>
              </p:cNvGrpSpPr>
              <p:nvPr/>
            </p:nvGrpSpPr>
            <p:grpSpPr bwMode="auto">
              <a:xfrm>
                <a:off x="5314373" y="2225604"/>
                <a:ext cx="673412" cy="1204636"/>
                <a:chOff x="3737366" y="2575739"/>
                <a:chExt cx="559570" cy="933263"/>
              </a:xfrm>
            </p:grpSpPr>
            <p:pic>
              <p:nvPicPr>
                <p:cNvPr id="19489" name="Picture 16" descr="ICON-TXC.TIF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89179" y="2575739"/>
                  <a:ext cx="207757" cy="210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490" name="Picture 7" descr="PC server.wmf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37366" y="2712752"/>
                  <a:ext cx="559570" cy="796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9" name="TextBox 116"/>
              <p:cNvSpPr txBox="1">
                <a:spLocks noChangeArrowheads="1"/>
              </p:cNvSpPr>
              <p:nvPr/>
            </p:nvSpPr>
            <p:spPr bwMode="auto">
              <a:xfrm>
                <a:off x="4920717" y="1931770"/>
                <a:ext cx="1347875" cy="43494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90769" tIns="45386" rIns="90769" bIns="45386">
                <a:spAutoFit/>
              </a:bodyPr>
              <a:lstStyle>
                <a:lvl1pPr eaLnBrk="0" hangingPunct="0">
                  <a:defRPr sz="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833116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00" dirty="0">
                    <a:solidFill>
                      <a:srgbClr val="002060"/>
                    </a:solidFill>
                    <a:latin typeface="+mn-lt"/>
                  </a:rPr>
                  <a:t>SPEDE Application Server</a:t>
                </a:r>
              </a:p>
            </p:txBody>
          </p:sp>
        </p:grpSp>
        <p:sp>
          <p:nvSpPr>
            <p:cNvPr id="19476" name="TextBox 42"/>
            <p:cNvSpPr txBox="1">
              <a:spLocks noChangeArrowheads="1"/>
            </p:cNvSpPr>
            <p:nvPr/>
          </p:nvSpPr>
          <p:spPr bwMode="auto">
            <a:xfrm>
              <a:off x="1886760" y="1093932"/>
              <a:ext cx="1701222" cy="282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3308" tIns="41655" rIns="83308" bIns="4165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833116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dirty="0">
                  <a:solidFill>
                    <a:srgbClr val="C00000"/>
                  </a:solidFill>
                </a:rPr>
                <a:t>Production Area</a:t>
              </a:r>
            </a:p>
          </p:txBody>
        </p:sp>
        <p:sp>
          <p:nvSpPr>
            <p:cNvPr id="19477" name="TextBox 43"/>
            <p:cNvSpPr txBox="1">
              <a:spLocks noChangeArrowheads="1"/>
            </p:cNvSpPr>
            <p:nvPr/>
          </p:nvSpPr>
          <p:spPr bwMode="auto">
            <a:xfrm>
              <a:off x="6390612" y="1158670"/>
              <a:ext cx="728663" cy="282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3308" tIns="41655" rIns="83308" bIns="4165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833116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dirty="0">
                  <a:solidFill>
                    <a:srgbClr val="C00000"/>
                  </a:solidFill>
                </a:rPr>
                <a:t>IT Area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100020" y="2823762"/>
              <a:ext cx="1387944" cy="734063"/>
              <a:chOff x="6599654" y="3065459"/>
              <a:chExt cx="1387943" cy="734063"/>
            </a:xfrm>
          </p:grpSpPr>
          <p:sp>
            <p:nvSpPr>
              <p:cNvPr id="45" name="Flowchart: Magnetic Disk 42"/>
              <p:cNvSpPr>
                <a:spLocks noChangeArrowheads="1"/>
              </p:cNvSpPr>
              <p:nvPr/>
            </p:nvSpPr>
            <p:spPr bwMode="auto">
              <a:xfrm>
                <a:off x="6599654" y="3230610"/>
                <a:ext cx="503237" cy="517213"/>
              </a:xfrm>
              <a:prstGeom prst="flowChartMagneticDisk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91440" bIns="0" anchor="ctr" anchorCtr="1"/>
              <a:lstStyle/>
              <a:p>
                <a:pPr algn="ctr" defTabSz="833116" fontAlgn="base">
                  <a:spcBef>
                    <a:spcPts val="547"/>
                  </a:spcBef>
                  <a:spcAft>
                    <a:spcPct val="0"/>
                  </a:spcAft>
                </a:pPr>
                <a:r>
                  <a:rPr lang="en-US" sz="800" dirty="0">
                    <a:solidFill>
                      <a:srgbClr val="000099"/>
                    </a:solidFill>
                  </a:rPr>
                  <a:t>Label DB</a:t>
                </a:r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6760445" y="3065459"/>
                <a:ext cx="1227152" cy="734063"/>
                <a:chOff x="6760445" y="3065459"/>
                <a:chExt cx="1227152" cy="734063"/>
              </a:xfrm>
            </p:grpSpPr>
            <p:grpSp>
              <p:nvGrpSpPr>
                <p:cNvPr id="19478" name="Group 24"/>
                <p:cNvGrpSpPr>
                  <a:grpSpLocks/>
                </p:cNvGrpSpPr>
                <p:nvPr/>
              </p:nvGrpSpPr>
              <p:grpSpPr bwMode="auto">
                <a:xfrm>
                  <a:off x="7082180" y="3153191"/>
                  <a:ext cx="905417" cy="646331"/>
                  <a:chOff x="7169756" y="2992638"/>
                  <a:chExt cx="905506" cy="646284"/>
                </a:xfrm>
              </p:grpSpPr>
              <p:sp>
                <p:nvSpPr>
                  <p:cNvPr id="19481" name="Text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94676" y="2992638"/>
                    <a:ext cx="680586" cy="64628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square" lIns="45720" rIns="45720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 defTabSz="833116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900" dirty="0">
                        <a:solidFill>
                          <a:srgbClr val="002060"/>
                        </a:solidFill>
                        <a:latin typeface="+mn-lt"/>
                      </a:rPr>
                      <a:t>Your Shipping &amp; Scanning</a:t>
                    </a:r>
                  </a:p>
                  <a:p>
                    <a:pPr algn="ctr" defTabSz="833116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900" dirty="0" smtClean="0">
                        <a:solidFill>
                          <a:srgbClr val="002060"/>
                        </a:solidFill>
                        <a:latin typeface="+mn-lt"/>
                      </a:rPr>
                      <a:t>Apps</a:t>
                    </a:r>
                    <a:endParaRPr lang="en-US" sz="900" dirty="0">
                      <a:solidFill>
                        <a:srgbClr val="00206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9482" name="Right Arrow 38"/>
                  <p:cNvSpPr>
                    <a:spLocks noChangeArrowheads="1"/>
                  </p:cNvSpPr>
                  <p:nvPr/>
                </p:nvSpPr>
                <p:spPr bwMode="auto">
                  <a:xfrm>
                    <a:off x="7169756" y="3257014"/>
                    <a:ext cx="201168" cy="147325"/>
                  </a:xfrm>
                  <a:prstGeom prst="rightArrow">
                    <a:avLst>
                      <a:gd name="adj1" fmla="val 50000"/>
                      <a:gd name="adj2" fmla="val 49995"/>
                    </a:avLst>
                  </a:prstGeom>
                  <a:solidFill>
                    <a:schemeClr val="accent1"/>
                  </a:solidFill>
                  <a:ln w="0" algn="ctr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defTabSz="833116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70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9480" name="Right Arrow 49"/>
                <p:cNvSpPr>
                  <a:spLocks noChangeArrowheads="1"/>
                </p:cNvSpPr>
                <p:nvPr/>
              </p:nvSpPr>
              <p:spPr bwMode="auto">
                <a:xfrm rot="5400000">
                  <a:off x="6716208" y="3109696"/>
                  <a:ext cx="259770" cy="171296"/>
                </a:xfrm>
                <a:prstGeom prst="rightArrow">
                  <a:avLst>
                    <a:gd name="adj1" fmla="val 50000"/>
                    <a:gd name="adj2" fmla="val 50002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defTabSz="833116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7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3773193" y="3054323"/>
              <a:ext cx="788874" cy="760339"/>
              <a:chOff x="1365358" y="3189691"/>
              <a:chExt cx="835523" cy="880426"/>
            </a:xfrm>
          </p:grpSpPr>
          <p:pic>
            <p:nvPicPr>
              <p:cNvPr id="19485" name="Picture 19" descr="3400e wireless.jp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0" y="3367881"/>
                <a:ext cx="533138" cy="614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190549">
                <a:off x="1934312" y="3875507"/>
                <a:ext cx="266569" cy="19461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0" descr="ICON-TXC.TIF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9476"/>
              <a:stretch>
                <a:fillRect/>
              </a:stretch>
            </p:blipFill>
            <p:spPr bwMode="auto">
              <a:xfrm>
                <a:off x="1365358" y="3189691"/>
                <a:ext cx="377236" cy="176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029" y="3136560"/>
              <a:ext cx="1222969" cy="689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3" name="Group 62"/>
            <p:cNvGrpSpPr>
              <a:grpSpLocks noChangeAspect="1"/>
            </p:cNvGrpSpPr>
            <p:nvPr/>
          </p:nvGrpSpPr>
          <p:grpSpPr>
            <a:xfrm rot="20942821">
              <a:off x="808733" y="3260722"/>
              <a:ext cx="539463" cy="546426"/>
              <a:chOff x="5468105" y="2582636"/>
              <a:chExt cx="2250192" cy="2599696"/>
            </a:xfrm>
          </p:grpSpPr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97" r="64235" b="14246"/>
              <a:stretch/>
            </p:blipFill>
            <p:spPr>
              <a:xfrm>
                <a:off x="6493516" y="2582636"/>
                <a:ext cx="1224781" cy="1722414"/>
              </a:xfrm>
              <a:prstGeom prst="rect">
                <a:avLst/>
              </a:prstGeom>
            </p:spPr>
          </p:pic>
          <p:sp>
            <p:nvSpPr>
              <p:cNvPr id="65" name="Flowchart: Display 25"/>
              <p:cNvSpPr/>
              <p:nvPr/>
            </p:nvSpPr>
            <p:spPr>
              <a:xfrm rot="6679998">
                <a:off x="5942618" y="3791593"/>
                <a:ext cx="916226" cy="1865252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1667 w 10000"/>
                  <a:gd name="connsiteY1" fmla="*/ 0 h 10000"/>
                  <a:gd name="connsiteX2" fmla="*/ 8333 w 10000"/>
                  <a:gd name="connsiteY2" fmla="*/ 0 h 10000"/>
                  <a:gd name="connsiteX3" fmla="*/ 10000 w 10000"/>
                  <a:gd name="connsiteY3" fmla="*/ 5000 h 10000"/>
                  <a:gd name="connsiteX4" fmla="*/ 8333 w 10000"/>
                  <a:gd name="connsiteY4" fmla="*/ 10000 h 10000"/>
                  <a:gd name="connsiteX5" fmla="*/ 1667 w 10000"/>
                  <a:gd name="connsiteY5" fmla="*/ 10000 h 10000"/>
                  <a:gd name="connsiteX6" fmla="*/ 0 w 10000"/>
                  <a:gd name="connsiteY6" fmla="*/ 5000 h 10000"/>
                  <a:gd name="connsiteX0" fmla="*/ 0 w 11193"/>
                  <a:gd name="connsiteY0" fmla="*/ 5000 h 14043"/>
                  <a:gd name="connsiteX1" fmla="*/ 1667 w 11193"/>
                  <a:gd name="connsiteY1" fmla="*/ 0 h 14043"/>
                  <a:gd name="connsiteX2" fmla="*/ 8333 w 11193"/>
                  <a:gd name="connsiteY2" fmla="*/ 0 h 14043"/>
                  <a:gd name="connsiteX3" fmla="*/ 10000 w 11193"/>
                  <a:gd name="connsiteY3" fmla="*/ 5000 h 14043"/>
                  <a:gd name="connsiteX4" fmla="*/ 10883 w 11193"/>
                  <a:gd name="connsiteY4" fmla="*/ 14043 h 14043"/>
                  <a:gd name="connsiteX5" fmla="*/ 1667 w 11193"/>
                  <a:gd name="connsiteY5" fmla="*/ 10000 h 14043"/>
                  <a:gd name="connsiteX6" fmla="*/ 0 w 11193"/>
                  <a:gd name="connsiteY6" fmla="*/ 5000 h 14043"/>
                  <a:gd name="connsiteX0" fmla="*/ 0 w 11148"/>
                  <a:gd name="connsiteY0" fmla="*/ 9214 h 18257"/>
                  <a:gd name="connsiteX1" fmla="*/ 1667 w 11148"/>
                  <a:gd name="connsiteY1" fmla="*/ 4214 h 18257"/>
                  <a:gd name="connsiteX2" fmla="*/ 10688 w 11148"/>
                  <a:gd name="connsiteY2" fmla="*/ 0 h 18257"/>
                  <a:gd name="connsiteX3" fmla="*/ 10000 w 11148"/>
                  <a:gd name="connsiteY3" fmla="*/ 9214 h 18257"/>
                  <a:gd name="connsiteX4" fmla="*/ 10883 w 11148"/>
                  <a:gd name="connsiteY4" fmla="*/ 18257 h 18257"/>
                  <a:gd name="connsiteX5" fmla="*/ 1667 w 11148"/>
                  <a:gd name="connsiteY5" fmla="*/ 14214 h 18257"/>
                  <a:gd name="connsiteX6" fmla="*/ 0 w 11148"/>
                  <a:gd name="connsiteY6" fmla="*/ 9214 h 18257"/>
                  <a:gd name="connsiteX0" fmla="*/ 0 w 15064"/>
                  <a:gd name="connsiteY0" fmla="*/ 9214 h 18257"/>
                  <a:gd name="connsiteX1" fmla="*/ 1667 w 15064"/>
                  <a:gd name="connsiteY1" fmla="*/ 4214 h 18257"/>
                  <a:gd name="connsiteX2" fmla="*/ 10688 w 15064"/>
                  <a:gd name="connsiteY2" fmla="*/ 0 h 18257"/>
                  <a:gd name="connsiteX3" fmla="*/ 15064 w 15064"/>
                  <a:gd name="connsiteY3" fmla="*/ 9436 h 18257"/>
                  <a:gd name="connsiteX4" fmla="*/ 10883 w 15064"/>
                  <a:gd name="connsiteY4" fmla="*/ 18257 h 18257"/>
                  <a:gd name="connsiteX5" fmla="*/ 1667 w 15064"/>
                  <a:gd name="connsiteY5" fmla="*/ 14214 h 18257"/>
                  <a:gd name="connsiteX6" fmla="*/ 0 w 15064"/>
                  <a:gd name="connsiteY6" fmla="*/ 9214 h 18257"/>
                  <a:gd name="connsiteX0" fmla="*/ 1237 w 16301"/>
                  <a:gd name="connsiteY0" fmla="*/ 9214 h 18257"/>
                  <a:gd name="connsiteX1" fmla="*/ 2904 w 16301"/>
                  <a:gd name="connsiteY1" fmla="*/ 4214 h 18257"/>
                  <a:gd name="connsiteX2" fmla="*/ 11925 w 16301"/>
                  <a:gd name="connsiteY2" fmla="*/ 0 h 18257"/>
                  <a:gd name="connsiteX3" fmla="*/ 16301 w 16301"/>
                  <a:gd name="connsiteY3" fmla="*/ 9436 h 18257"/>
                  <a:gd name="connsiteX4" fmla="*/ 12120 w 16301"/>
                  <a:gd name="connsiteY4" fmla="*/ 18257 h 18257"/>
                  <a:gd name="connsiteX5" fmla="*/ 0 w 16301"/>
                  <a:gd name="connsiteY5" fmla="*/ 11920 h 18257"/>
                  <a:gd name="connsiteX6" fmla="*/ 1237 w 16301"/>
                  <a:gd name="connsiteY6" fmla="*/ 9214 h 18257"/>
                  <a:gd name="connsiteX0" fmla="*/ 1237 w 16301"/>
                  <a:gd name="connsiteY0" fmla="*/ 9214 h 18257"/>
                  <a:gd name="connsiteX1" fmla="*/ 622 w 16301"/>
                  <a:gd name="connsiteY1" fmla="*/ 6283 h 18257"/>
                  <a:gd name="connsiteX2" fmla="*/ 11925 w 16301"/>
                  <a:gd name="connsiteY2" fmla="*/ 0 h 18257"/>
                  <a:gd name="connsiteX3" fmla="*/ 16301 w 16301"/>
                  <a:gd name="connsiteY3" fmla="*/ 9436 h 18257"/>
                  <a:gd name="connsiteX4" fmla="*/ 12120 w 16301"/>
                  <a:gd name="connsiteY4" fmla="*/ 18257 h 18257"/>
                  <a:gd name="connsiteX5" fmla="*/ 0 w 16301"/>
                  <a:gd name="connsiteY5" fmla="*/ 11920 h 18257"/>
                  <a:gd name="connsiteX6" fmla="*/ 1237 w 16301"/>
                  <a:gd name="connsiteY6" fmla="*/ 9214 h 18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301" h="18257">
                    <a:moveTo>
                      <a:pt x="1237" y="9214"/>
                    </a:moveTo>
                    <a:lnTo>
                      <a:pt x="622" y="6283"/>
                    </a:lnTo>
                    <a:lnTo>
                      <a:pt x="11925" y="0"/>
                    </a:lnTo>
                    <a:cubicBezTo>
                      <a:pt x="12846" y="0"/>
                      <a:pt x="16269" y="6393"/>
                      <a:pt x="16301" y="9436"/>
                    </a:cubicBezTo>
                    <a:cubicBezTo>
                      <a:pt x="16333" y="12479"/>
                      <a:pt x="13041" y="18257"/>
                      <a:pt x="12120" y="18257"/>
                    </a:cubicBezTo>
                    <a:lnTo>
                      <a:pt x="0" y="11920"/>
                    </a:lnTo>
                    <a:lnTo>
                      <a:pt x="1237" y="92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0"/>
                      <a:lumOff val="100000"/>
                      <a:alpha val="54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1775491" y="3851833"/>
              <a:ext cx="724401" cy="1413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Weigh Scale</a:t>
              </a: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326" y="2076660"/>
              <a:ext cx="838113" cy="755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14"/>
            <p:cNvGrpSpPr/>
            <p:nvPr/>
          </p:nvGrpSpPr>
          <p:grpSpPr>
            <a:xfrm>
              <a:off x="1365852" y="1164037"/>
              <a:ext cx="708222" cy="1178914"/>
              <a:chOff x="1450923" y="1364004"/>
              <a:chExt cx="708222" cy="1178914"/>
            </a:xfrm>
          </p:grpSpPr>
          <p:grpSp>
            <p:nvGrpSpPr>
              <p:cNvPr id="6" name="Group 43"/>
              <p:cNvGrpSpPr>
                <a:grpSpLocks noChangeAspect="1"/>
              </p:cNvGrpSpPr>
              <p:nvPr/>
            </p:nvGrpSpPr>
            <p:grpSpPr bwMode="auto">
              <a:xfrm>
                <a:off x="1495512" y="1364004"/>
                <a:ext cx="503372" cy="966167"/>
                <a:chOff x="8442188" y="2677728"/>
                <a:chExt cx="809034" cy="1363425"/>
              </a:xfrm>
            </p:grpSpPr>
            <p:pic>
              <p:nvPicPr>
                <p:cNvPr id="19493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42188" y="2869152"/>
                  <a:ext cx="809034" cy="11720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494" name="Picture 45" descr="ICON-TXC.TIF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9476"/>
                <a:stretch>
                  <a:fillRect/>
                </a:stretch>
              </p:blipFill>
              <p:spPr bwMode="auto">
                <a:xfrm>
                  <a:off x="8497600" y="2677728"/>
                  <a:ext cx="573413" cy="2456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6" name="TextBox 15"/>
              <p:cNvSpPr txBox="1"/>
              <p:nvPr/>
            </p:nvSpPr>
            <p:spPr>
              <a:xfrm>
                <a:off x="1450923" y="2316797"/>
                <a:ext cx="708222" cy="226121"/>
              </a:xfrm>
              <a:prstGeom prst="rect">
                <a:avLst/>
              </a:prstGeom>
              <a:noFill/>
            </p:spPr>
            <p:txBody>
              <a:bodyPr wrap="square" lIns="83924" tIns="41962" rIns="83924" bIns="41962" rtlCol="0">
                <a:spAutoFit/>
              </a:bodyPr>
              <a:lstStyle/>
              <a:p>
                <a:r>
                  <a:rPr 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SPEDE PLC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207918" y="1375964"/>
              <a:ext cx="792356" cy="952110"/>
              <a:chOff x="2371613" y="1483573"/>
              <a:chExt cx="792356" cy="952110"/>
            </a:xfrm>
          </p:grpSpPr>
          <p:grpSp>
            <p:nvGrpSpPr>
              <p:cNvPr id="13" name="Group 12"/>
              <p:cNvGrpSpPr>
                <a:grpSpLocks noChangeAspect="1"/>
              </p:cNvGrpSpPr>
              <p:nvPr/>
            </p:nvGrpSpPr>
            <p:grpSpPr>
              <a:xfrm>
                <a:off x="2384096" y="1483573"/>
                <a:ext cx="646598" cy="813248"/>
                <a:chOff x="2139651" y="1504040"/>
                <a:chExt cx="603656" cy="758512"/>
              </a:xfrm>
            </p:grpSpPr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 rotWithShape="1"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063" t="15157" r="13040" b="6400"/>
                <a:stretch/>
              </p:blipFill>
              <p:spPr>
                <a:xfrm>
                  <a:off x="2261362" y="1928871"/>
                  <a:ext cx="337528" cy="333681"/>
                </a:xfrm>
                <a:prstGeom prst="rect">
                  <a:avLst/>
                </a:prstGeom>
              </p:spPr>
            </p:pic>
            <p:grpSp>
              <p:nvGrpSpPr>
                <p:cNvPr id="51" name="Group 50"/>
                <p:cNvGrpSpPr/>
                <p:nvPr/>
              </p:nvGrpSpPr>
              <p:grpSpPr>
                <a:xfrm>
                  <a:off x="2139651" y="1504040"/>
                  <a:ext cx="603656" cy="605230"/>
                  <a:chOff x="8008930" y="3516149"/>
                  <a:chExt cx="603656" cy="605230"/>
                </a:xfrm>
              </p:grpSpPr>
              <p:pic>
                <p:nvPicPr>
                  <p:cNvPr id="52" name="Picture 51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008930" y="3686231"/>
                    <a:ext cx="603656" cy="435148"/>
                  </a:xfrm>
                  <a:prstGeom prst="rect">
                    <a:avLst/>
                  </a:prstGeom>
                </p:spPr>
              </p:pic>
              <p:pic>
                <p:nvPicPr>
                  <p:cNvPr id="53" name="Picture 28" descr="ICON-TXC.TIF"/>
                  <p:cNvPicPr>
                    <a:picLocks noChangeAspect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59476"/>
                  <a:stretch>
                    <a:fillRect/>
                  </a:stretch>
                </p:blipFill>
                <p:spPr bwMode="auto">
                  <a:xfrm>
                    <a:off x="8117610" y="3516149"/>
                    <a:ext cx="363590" cy="1566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67" name="TextBox 66"/>
              <p:cNvSpPr txBox="1"/>
              <p:nvPr/>
            </p:nvSpPr>
            <p:spPr>
              <a:xfrm>
                <a:off x="2371613" y="2294357"/>
                <a:ext cx="792356" cy="1413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TouchScreen PC</a:t>
                </a: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564127" y="1981200"/>
              <a:ext cx="733643" cy="2826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Production Machine PLC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805430" y="3820391"/>
              <a:ext cx="724401" cy="1413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Label Printer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46204" y="3847511"/>
              <a:ext cx="724401" cy="1413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Vision Sensor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3214989" y="2621621"/>
              <a:ext cx="1472581" cy="377890"/>
              <a:chOff x="2989106" y="2528433"/>
              <a:chExt cx="1605011" cy="411480"/>
            </a:xfrm>
          </p:grpSpPr>
          <p:sp>
            <p:nvSpPr>
              <p:cNvPr id="19" name="Right Arrow 18"/>
              <p:cNvSpPr/>
              <p:nvPr/>
            </p:nvSpPr>
            <p:spPr>
              <a:xfrm>
                <a:off x="2989106" y="2528433"/>
                <a:ext cx="1605011" cy="411480"/>
              </a:xfrm>
              <a:prstGeom prst="rightArrow">
                <a:avLst/>
              </a:prstGeom>
              <a:solidFill>
                <a:schemeClr val="bg1"/>
              </a:solidFill>
              <a:ln w="15875">
                <a:solidFill>
                  <a:srgbClr val="A500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055780" y="2689547"/>
                <a:ext cx="1538337" cy="1179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Production, Part, Label data</a:t>
                </a:r>
              </a:p>
            </p:txBody>
          </p:sp>
        </p:grpSp>
        <p:sp>
          <p:nvSpPr>
            <p:cNvPr id="79" name="Left Arrow 78"/>
            <p:cNvSpPr>
              <a:spLocks noChangeArrowheads="1"/>
            </p:cNvSpPr>
            <p:nvPr/>
          </p:nvSpPr>
          <p:spPr bwMode="auto">
            <a:xfrm>
              <a:off x="3013711" y="2328074"/>
              <a:ext cx="1470448" cy="344488"/>
            </a:xfrm>
            <a:prstGeom prst="leftArrow">
              <a:avLst>
                <a:gd name="adj1" fmla="val 50000"/>
                <a:gd name="adj2" fmla="val 50187"/>
              </a:avLst>
            </a:prstGeom>
            <a:noFill/>
            <a:ln w="9525" algn="ctr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3308" tIns="0" rIns="83308" bIns="0" anchor="ctr" anchorCtr="1"/>
            <a:lstStyle/>
            <a:p>
              <a:pPr algn="ctr" defTabSz="83311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Nbr and EDI Data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065218" y="1569450"/>
              <a:ext cx="1208132" cy="619762"/>
              <a:chOff x="3523309" y="1400003"/>
              <a:chExt cx="1208132" cy="619762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3309" y="1539444"/>
                <a:ext cx="483731" cy="480321"/>
              </a:xfrm>
              <a:prstGeom prst="rect">
                <a:avLst/>
              </a:prstGeom>
            </p:spPr>
          </p:pic>
          <p:pic>
            <p:nvPicPr>
              <p:cNvPr id="74" name="Picture 58" descr="ICON-TXC.TIF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9476"/>
              <a:stretch>
                <a:fillRect/>
              </a:stretch>
            </p:blipFill>
            <p:spPr bwMode="auto">
              <a:xfrm>
                <a:off x="3581673" y="1400003"/>
                <a:ext cx="333527" cy="133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5" name="TextBox 74"/>
              <p:cNvSpPr txBox="1"/>
              <p:nvPr/>
            </p:nvSpPr>
            <p:spPr>
              <a:xfrm>
                <a:off x="4007040" y="1557234"/>
                <a:ext cx="724401" cy="4239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Handheld </a:t>
                </a:r>
                <a:br>
                  <a:rPr 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r>
                  <a:rPr 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or fixed</a:t>
                </a:r>
                <a:br>
                  <a:rPr 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r>
                  <a:rPr 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Scanner</a:t>
                </a:r>
              </a:p>
            </p:txBody>
          </p:sp>
        </p:grpSp>
        <p:pic>
          <p:nvPicPr>
            <p:cNvPr id="1028" name="Picture 4" descr="https://www.baslerweb.com/fp-1478427532/media/editorial/product_images/camera_series/ace_1/ace_GigE_lens_f_l_670x500px__x250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34956">
              <a:off x="3059646" y="3508157"/>
              <a:ext cx="457200" cy="340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TextBox 80"/>
            <p:cNvSpPr txBox="1"/>
            <p:nvPr/>
          </p:nvSpPr>
          <p:spPr>
            <a:xfrm>
              <a:off x="2763989" y="3851833"/>
              <a:ext cx="830356" cy="1413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Imaging Camera</a:t>
              </a:r>
            </a:p>
          </p:txBody>
        </p:sp>
        <p:pic>
          <p:nvPicPr>
            <p:cNvPr id="1030" name="Picture 6" descr="http://storage-handling.com/wp-content/uploads/2016/01/Conveyor-systems.jpg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84" t="66542" r="35791" b="17215"/>
            <a:stretch/>
          </p:blipFill>
          <p:spPr bwMode="auto">
            <a:xfrm rot="20733872">
              <a:off x="629915" y="2689191"/>
              <a:ext cx="1171469" cy="493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TextBox 82"/>
            <p:cNvSpPr txBox="1"/>
            <p:nvPr/>
          </p:nvSpPr>
          <p:spPr>
            <a:xfrm>
              <a:off x="1304057" y="2698896"/>
              <a:ext cx="724401" cy="1413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Conveyor</a:t>
              </a:r>
            </a:p>
          </p:txBody>
        </p:sp>
      </p:grpSp>
      <p:cxnSp>
        <p:nvCxnSpPr>
          <p:cNvPr id="68" name="Straight Connector 67"/>
          <p:cNvCxnSpPr/>
          <p:nvPr/>
        </p:nvCxnSpPr>
        <p:spPr>
          <a:xfrm>
            <a:off x="671701" y="990600"/>
            <a:ext cx="7772400" cy="0"/>
          </a:xfrm>
          <a:prstGeom prst="line">
            <a:avLst/>
          </a:prstGeom>
          <a:ln w="31750" cmpd="thickThin"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937926" y="197972"/>
            <a:ext cx="4882806" cy="269410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SPEDE Non-Serialized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Parts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Counting Solutions 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210410" y="6050279"/>
            <a:ext cx="8612460" cy="655321"/>
            <a:chOff x="-93338" y="5723257"/>
            <a:chExt cx="8612460" cy="655321"/>
          </a:xfrm>
        </p:grpSpPr>
        <p:grpSp>
          <p:nvGrpSpPr>
            <p:cNvPr id="78" name="Group 77"/>
            <p:cNvGrpSpPr/>
            <p:nvPr/>
          </p:nvGrpSpPr>
          <p:grpSpPr>
            <a:xfrm>
              <a:off x="-93338" y="5879682"/>
              <a:ext cx="8223884" cy="498896"/>
              <a:chOff x="318437" y="6781800"/>
              <a:chExt cx="8223884" cy="498896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694869" y="6781800"/>
                <a:ext cx="7847452" cy="0"/>
              </a:xfrm>
              <a:prstGeom prst="line">
                <a:avLst/>
              </a:prstGeom>
              <a:ln w="31750" cmpd="thickThin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50800" dir="5400000" algn="ctr" rotWithShape="0">
                  <a:schemeClr val="bg1">
                    <a:lumMod val="65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2"/>
              <p:cNvSpPr txBox="1">
                <a:spLocks noChangeArrowheads="1"/>
              </p:cNvSpPr>
              <p:nvPr/>
            </p:nvSpPr>
            <p:spPr bwMode="auto">
              <a:xfrm>
                <a:off x="318437" y="6857503"/>
                <a:ext cx="8203542" cy="423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3296" tIns="0" rIns="83296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832993" eaLnBrk="1" fontAlgn="base" hangingPunct="1">
                  <a:lnSpc>
                    <a:spcPct val="130000"/>
                  </a:lnSpc>
                  <a:spcBef>
                    <a:spcPts val="275"/>
                  </a:spcBef>
                  <a:spcAft>
                    <a:spcPct val="0"/>
                  </a:spcAft>
                </a:pPr>
                <a:r>
                  <a:rPr lang="en-US" sz="1100" dirty="0"/>
                  <a:t>© </a:t>
                </a:r>
                <a:r>
                  <a:rPr lang="en-US" sz="1100" dirty="0" smtClean="0"/>
                  <a:t>2019, </a:t>
                </a:r>
                <a:r>
                  <a:rPr lang="en-US" sz="1100" dirty="0"/>
                  <a:t>SPEDE Technologies.      440-808-8888       </a:t>
                </a:r>
                <a:r>
                  <a:rPr lang="en-US" sz="1100" dirty="0" smtClean="0"/>
                  <a:t>www.spede.com </a:t>
                </a:r>
                <a:endParaRPr lang="en-US" sz="1100" dirty="0"/>
              </a:p>
              <a:p>
                <a:pPr algn="ctr" defTabSz="832993" eaLnBrk="1" fontAlgn="base" hangingPunct="1">
                  <a:lnSpc>
                    <a:spcPct val="110000"/>
                  </a:lnSpc>
                  <a:spcAft>
                    <a:spcPct val="0"/>
                  </a:spcAft>
                </a:pPr>
                <a:r>
                  <a:rPr lang="en-US" sz="1200" i="1" dirty="0">
                    <a:solidFill>
                      <a:srgbClr val="C00000"/>
                    </a:solidFill>
                    <a:latin typeface="+mn-lt"/>
                  </a:rPr>
                  <a:t>Simplifying Processes</a:t>
                </a:r>
                <a:r>
                  <a:rPr lang="en-US" sz="1200" i="1" dirty="0" smtClean="0">
                    <a:solidFill>
                      <a:srgbClr val="C00000"/>
                    </a:solidFill>
                    <a:latin typeface="+mn-lt"/>
                  </a:rPr>
                  <a:t>...  Standardizing </a:t>
                </a:r>
                <a:r>
                  <a:rPr lang="en-US" sz="1200" i="1" dirty="0">
                    <a:solidFill>
                      <a:srgbClr val="C00000"/>
                    </a:solidFill>
                    <a:latin typeface="+mn-lt"/>
                  </a:rPr>
                  <a:t>Excellence</a:t>
                </a:r>
                <a:r>
                  <a:rPr lang="en-US" sz="1200" i="1" dirty="0" smtClean="0">
                    <a:solidFill>
                      <a:srgbClr val="C00000"/>
                    </a:solidFill>
                    <a:latin typeface="+mn-lt"/>
                  </a:rPr>
                  <a:t>.</a:t>
                </a:r>
                <a:r>
                  <a:rPr lang="en-US" sz="1200" i="1" baseline="30000" dirty="0" smtClean="0">
                    <a:solidFill>
                      <a:srgbClr val="C00000"/>
                    </a:solidFill>
                    <a:latin typeface="+mn-lt"/>
                  </a:rPr>
                  <a:t>®</a:t>
                </a:r>
                <a:endParaRPr lang="en-US" sz="1200" i="1" dirty="0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  <p:pic>
          <p:nvPicPr>
            <p:cNvPr id="80" name="Picture 79">
              <a:hlinkClick r:id="rId21"/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9463" y="5723257"/>
              <a:ext cx="1449659" cy="548640"/>
            </a:xfrm>
            <a:prstGeom prst="rect">
              <a:avLst/>
            </a:prstGeom>
          </p:spPr>
        </p:pic>
      </p:grpSp>
      <p:sp>
        <p:nvSpPr>
          <p:cNvPr id="76" name="TextBox 75"/>
          <p:cNvSpPr txBox="1"/>
          <p:nvPr/>
        </p:nvSpPr>
        <p:spPr>
          <a:xfrm>
            <a:off x="8715498" y="6560058"/>
            <a:ext cx="352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4</a:t>
            </a:r>
            <a:endParaRPr 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66101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 idx="4294967295"/>
          </p:nvPr>
        </p:nvSpPr>
        <p:spPr>
          <a:xfrm>
            <a:off x="536894" y="381000"/>
            <a:ext cx="7830224" cy="6858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Non-Serialized Counting: 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Example 1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412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732731" y="1153089"/>
            <a:ext cx="8090139" cy="4921930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551"/>
              </a:spcBef>
              <a:buNone/>
              <a:defRPr/>
            </a:pPr>
            <a:r>
              <a:rPr lang="en-US" sz="2200" b="1" dirty="0" smtClean="0">
                <a:solidFill>
                  <a:srgbClr val="002060"/>
                </a:solidFill>
                <a:latin typeface="+mn-lt"/>
              </a:rPr>
              <a:t>Parts Are Counted </a:t>
            </a:r>
            <a:r>
              <a:rPr lang="en-US" sz="2200" b="1" dirty="0">
                <a:solidFill>
                  <a:srgbClr val="002060"/>
                </a:solidFill>
                <a:latin typeface="+mn-lt"/>
              </a:rPr>
              <a:t>by Weigh Scale</a:t>
            </a:r>
          </a:p>
          <a:p>
            <a:pPr marL="73152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dirty="0" smtClean="0">
                <a:latin typeface="+mn-lt"/>
              </a:rPr>
              <a:t>Scale </a:t>
            </a:r>
            <a:r>
              <a:rPr lang="en-US" sz="1600" dirty="0">
                <a:latin typeface="+mn-lt"/>
              </a:rPr>
              <a:t>connected via RS-232 or TCP/IP</a:t>
            </a:r>
          </a:p>
          <a:p>
            <a:pPr marL="73152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Part level piece weight, layer count, total pieces</a:t>
            </a:r>
          </a:p>
          <a:p>
            <a:pPr marL="73152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SPEDE provided Tare Button on touch screen</a:t>
            </a:r>
          </a:p>
          <a:p>
            <a:pPr marL="73152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Tare between layers if </a:t>
            </a:r>
            <a:r>
              <a:rPr lang="en-US" sz="1600" dirty="0" smtClean="0">
                <a:latin typeface="+mn-lt"/>
              </a:rPr>
              <a:t>inter-layer </a:t>
            </a:r>
            <a:r>
              <a:rPr lang="en-US" sz="1600" dirty="0">
                <a:latin typeface="+mn-lt"/>
              </a:rPr>
              <a:t>dunnage</a:t>
            </a:r>
          </a:p>
          <a:p>
            <a:pPr marL="73152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+/- percentage variance</a:t>
            </a:r>
          </a:p>
          <a:p>
            <a:pPr marL="73152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Removing parts from scale decreases count</a:t>
            </a:r>
          </a:p>
          <a:p>
            <a:pPr marL="73152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Weights recorded in </a:t>
            </a:r>
            <a:r>
              <a:rPr lang="en-US" sz="1600" dirty="0" smtClean="0">
                <a:latin typeface="+mn-lt"/>
              </a:rPr>
              <a:t>SPEDE</a:t>
            </a:r>
          </a:p>
          <a:p>
            <a:pPr marL="388620" lvl="0" indent="0">
              <a:buClr>
                <a:srgbClr val="C00000"/>
              </a:buClr>
              <a:buNone/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lvl="0" indent="0">
              <a:buClr>
                <a:srgbClr val="C00000"/>
              </a:buClr>
              <a:buNone/>
            </a:pPr>
            <a:r>
              <a:rPr lang="en-US" sz="2200" b="1" dirty="0" smtClean="0">
                <a:solidFill>
                  <a:srgbClr val="002060"/>
                </a:solidFill>
              </a:rPr>
              <a:t>Customers</a:t>
            </a:r>
            <a:r>
              <a:rPr lang="en-US" sz="2200" b="1" dirty="0">
                <a:solidFill>
                  <a:srgbClr val="002060"/>
                </a:solidFill>
              </a:rPr>
              <a:t>:</a:t>
            </a:r>
          </a:p>
          <a:p>
            <a:pPr marL="731520">
              <a:lnSpc>
                <a:spcPct val="100000"/>
              </a:lnSpc>
              <a:buClr>
                <a:srgbClr val="C00000"/>
              </a:buClr>
            </a:pPr>
            <a:r>
              <a:rPr lang="en-US" sz="1800" dirty="0" smtClean="0">
                <a:latin typeface="+mn-lt"/>
              </a:rPr>
              <a:t>Nissin </a:t>
            </a:r>
            <a:r>
              <a:rPr lang="en-US" sz="1800" dirty="0">
                <a:latin typeface="+mn-lt"/>
              </a:rPr>
              <a:t>- brake pad</a:t>
            </a:r>
          </a:p>
          <a:p>
            <a:pPr marL="731520">
              <a:lnSpc>
                <a:spcPct val="100000"/>
              </a:lnSpc>
              <a:buClr>
                <a:srgbClr val="C00000"/>
              </a:buClr>
            </a:pPr>
            <a:r>
              <a:rPr lang="en-US" sz="1800" dirty="0">
                <a:latin typeface="+mn-lt"/>
              </a:rPr>
              <a:t>TGMO - map pocket</a:t>
            </a:r>
          </a:p>
          <a:p>
            <a:pPr marL="731520">
              <a:lnSpc>
                <a:spcPct val="100000"/>
              </a:lnSpc>
              <a:buClr>
                <a:srgbClr val="C00000"/>
              </a:buClr>
            </a:pPr>
            <a:r>
              <a:rPr lang="en-US" sz="1800" dirty="0">
                <a:latin typeface="+mn-lt"/>
              </a:rPr>
              <a:t>Busche – </a:t>
            </a:r>
            <a:r>
              <a:rPr lang="en-US" sz="1800" dirty="0" smtClean="0">
                <a:latin typeface="+mn-lt"/>
              </a:rPr>
              <a:t>suspension </a:t>
            </a:r>
            <a:r>
              <a:rPr lang="en-US" sz="1800" dirty="0">
                <a:latin typeface="+mn-lt"/>
              </a:rPr>
              <a:t>knuckle</a:t>
            </a:r>
          </a:p>
          <a:p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551"/>
              </a:spcBef>
              <a:spcAft>
                <a:spcPts val="551"/>
              </a:spcAft>
              <a:buNone/>
              <a:defRPr/>
            </a:pP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4510568" y="4520970"/>
            <a:ext cx="1390206" cy="1529309"/>
            <a:chOff x="-2332038" y="1470491"/>
            <a:chExt cx="1676400" cy="1790067"/>
          </a:xfrm>
        </p:grpSpPr>
        <p:pic>
          <p:nvPicPr>
            <p:cNvPr id="2050" name="Picture 2" descr="chassi-collag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26" t="23548" r="65795" b="53441"/>
            <a:stretch/>
          </p:blipFill>
          <p:spPr bwMode="auto">
            <a:xfrm>
              <a:off x="-2179639" y="1828800"/>
              <a:ext cx="1524001" cy="1431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Isosceles Triangle 1"/>
            <p:cNvSpPr/>
            <p:nvPr/>
          </p:nvSpPr>
          <p:spPr>
            <a:xfrm>
              <a:off x="-2332038" y="1470491"/>
              <a:ext cx="914400" cy="81550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 descr="Busche Performance Grou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28" y="4984238"/>
            <a:ext cx="1870165" cy="70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10410" y="6050279"/>
            <a:ext cx="8612460" cy="655321"/>
            <a:chOff x="-93338" y="5723257"/>
            <a:chExt cx="8612460" cy="655321"/>
          </a:xfrm>
        </p:grpSpPr>
        <p:grpSp>
          <p:nvGrpSpPr>
            <p:cNvPr id="15" name="Group 14"/>
            <p:cNvGrpSpPr/>
            <p:nvPr/>
          </p:nvGrpSpPr>
          <p:grpSpPr>
            <a:xfrm>
              <a:off x="-93338" y="5879682"/>
              <a:ext cx="8223884" cy="498896"/>
              <a:chOff x="318437" y="6781800"/>
              <a:chExt cx="8223884" cy="498896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694869" y="6781800"/>
                <a:ext cx="7847452" cy="0"/>
              </a:xfrm>
              <a:prstGeom prst="line">
                <a:avLst/>
              </a:prstGeom>
              <a:ln w="31750" cmpd="thickThin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50800" dir="5400000" algn="ctr" rotWithShape="0">
                  <a:schemeClr val="bg1">
                    <a:lumMod val="65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"/>
              <p:cNvSpPr txBox="1">
                <a:spLocks noChangeArrowheads="1"/>
              </p:cNvSpPr>
              <p:nvPr/>
            </p:nvSpPr>
            <p:spPr bwMode="auto">
              <a:xfrm>
                <a:off x="318437" y="6857503"/>
                <a:ext cx="8203542" cy="423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3296" tIns="0" rIns="83296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832993" eaLnBrk="1" fontAlgn="base" hangingPunct="1">
                  <a:lnSpc>
                    <a:spcPct val="130000"/>
                  </a:lnSpc>
                  <a:spcBef>
                    <a:spcPts val="275"/>
                  </a:spcBef>
                  <a:spcAft>
                    <a:spcPct val="0"/>
                  </a:spcAft>
                </a:pPr>
                <a:r>
                  <a:rPr lang="en-US" sz="1100" dirty="0"/>
                  <a:t>© </a:t>
                </a:r>
                <a:r>
                  <a:rPr lang="en-US" sz="1100" dirty="0" smtClean="0"/>
                  <a:t>2019, </a:t>
                </a:r>
                <a:r>
                  <a:rPr lang="en-US" sz="1100" dirty="0"/>
                  <a:t>SPEDE Technologies.      440-808-8888       </a:t>
                </a:r>
                <a:r>
                  <a:rPr lang="en-US" sz="1100" dirty="0" smtClean="0"/>
                  <a:t>www.spede.com </a:t>
                </a:r>
                <a:endParaRPr lang="en-US" sz="1100" dirty="0"/>
              </a:p>
              <a:p>
                <a:pPr algn="ctr" defTabSz="832993" eaLnBrk="1" fontAlgn="base" hangingPunct="1">
                  <a:lnSpc>
                    <a:spcPct val="110000"/>
                  </a:lnSpc>
                  <a:spcAft>
                    <a:spcPct val="0"/>
                  </a:spcAft>
                </a:pPr>
                <a:r>
                  <a:rPr lang="en-US" sz="1200" i="1" dirty="0">
                    <a:solidFill>
                      <a:srgbClr val="C00000"/>
                    </a:solidFill>
                    <a:latin typeface="+mn-lt"/>
                  </a:rPr>
                  <a:t>Simplifying Processes</a:t>
                </a:r>
                <a:r>
                  <a:rPr lang="en-US" sz="1200" i="1" dirty="0" smtClean="0">
                    <a:solidFill>
                      <a:srgbClr val="C00000"/>
                    </a:solidFill>
                    <a:latin typeface="+mn-lt"/>
                  </a:rPr>
                  <a:t>...  Standardizing </a:t>
                </a:r>
                <a:r>
                  <a:rPr lang="en-US" sz="1200" i="1" dirty="0">
                    <a:solidFill>
                      <a:srgbClr val="C00000"/>
                    </a:solidFill>
                    <a:latin typeface="+mn-lt"/>
                  </a:rPr>
                  <a:t>Excellence</a:t>
                </a:r>
                <a:r>
                  <a:rPr lang="en-US" sz="1200" i="1" dirty="0" smtClean="0">
                    <a:solidFill>
                      <a:srgbClr val="C00000"/>
                    </a:solidFill>
                    <a:latin typeface="+mn-lt"/>
                  </a:rPr>
                  <a:t>.</a:t>
                </a:r>
                <a:r>
                  <a:rPr lang="en-US" sz="1200" i="1" baseline="30000" dirty="0" smtClean="0">
                    <a:solidFill>
                      <a:srgbClr val="C00000"/>
                    </a:solidFill>
                    <a:latin typeface="+mn-lt"/>
                  </a:rPr>
                  <a:t>®</a:t>
                </a:r>
                <a:endParaRPr lang="en-US" sz="1200" i="1" dirty="0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  <p:pic>
          <p:nvPicPr>
            <p:cNvPr id="18" name="Picture 17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9463" y="5723257"/>
              <a:ext cx="1449659" cy="54864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948107" y="1383270"/>
            <a:ext cx="2568527" cy="1792072"/>
            <a:chOff x="6587692" y="4726458"/>
            <a:chExt cx="2799516" cy="195136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8200" y="4726458"/>
              <a:ext cx="2074052" cy="1527599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587692" y="6275665"/>
              <a:ext cx="2799516" cy="402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Interface to Weigh Scale ensures  </a:t>
              </a:r>
              <a:b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Packed Quantity is correct</a:t>
              </a:r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671701" y="990600"/>
            <a:ext cx="7772400" cy="0"/>
          </a:xfrm>
          <a:prstGeom prst="line">
            <a:avLst/>
          </a:prstGeom>
          <a:ln w="31750" cmpd="thickThin"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37926" y="197972"/>
            <a:ext cx="4882806" cy="269410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SPEDE Non-Serialized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Parts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Counting Solutions 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15498" y="6560058"/>
            <a:ext cx="352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5</a:t>
            </a:r>
            <a:endParaRPr 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7589391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666753" y="1156439"/>
            <a:ext cx="8090139" cy="3678749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551"/>
              </a:spcBef>
              <a:spcAft>
                <a:spcPts val="551"/>
              </a:spcAft>
              <a:buNone/>
              <a:defRPr/>
            </a:pPr>
            <a:r>
              <a:rPr lang="en-US" sz="2200" b="1" dirty="0" smtClean="0">
                <a:solidFill>
                  <a:srgbClr val="002060"/>
                </a:solidFill>
              </a:rPr>
              <a:t>Parts Are Counted </a:t>
            </a:r>
            <a:r>
              <a:rPr lang="en-US" sz="2200" b="1" dirty="0">
                <a:solidFill>
                  <a:srgbClr val="002060"/>
                </a:solidFill>
              </a:rPr>
              <a:t>by Weigh Scale </a:t>
            </a:r>
            <a:r>
              <a:rPr lang="en-US" sz="2200" b="1" dirty="0" smtClean="0">
                <a:solidFill>
                  <a:srgbClr val="002060"/>
                </a:solidFill>
              </a:rPr>
              <a:t>+ </a:t>
            </a:r>
            <a:r>
              <a:rPr lang="en-US" sz="2200" b="1" dirty="0">
                <a:solidFill>
                  <a:srgbClr val="002060"/>
                </a:solidFill>
              </a:rPr>
              <a:t>Vision Verification</a:t>
            </a:r>
          </a:p>
          <a:p>
            <a:pPr marL="731520" lvl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dirty="0"/>
              <a:t>Scale connected via RS-232 or TCP/IP</a:t>
            </a:r>
          </a:p>
          <a:p>
            <a:pPr marL="731520" lvl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dirty="0"/>
              <a:t>Part level piece weight, layer count, total pieces</a:t>
            </a:r>
          </a:p>
          <a:p>
            <a:pPr marL="731520" lvl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dirty="0"/>
              <a:t>SPEDE provided Tare Button on touch screen</a:t>
            </a:r>
          </a:p>
          <a:p>
            <a:pPr marL="731520" lvl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dirty="0"/>
              <a:t>Tare between layers if inter layer dunnage</a:t>
            </a:r>
          </a:p>
          <a:p>
            <a:pPr marL="731520" lvl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dirty="0"/>
              <a:t>+/- percentage variance</a:t>
            </a:r>
          </a:p>
          <a:p>
            <a:pPr marL="731520" lvl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dirty="0"/>
              <a:t>Keyence Vision Sensor controlled by SPEDE</a:t>
            </a:r>
          </a:p>
          <a:p>
            <a:pPr marL="731520" lvl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dirty="0"/>
              <a:t>Part must pass vision then weight</a:t>
            </a:r>
          </a:p>
          <a:p>
            <a:pPr marL="731520" lvl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dirty="0"/>
              <a:t>Removing parts from scale decreases </a:t>
            </a:r>
            <a:r>
              <a:rPr lang="en-US" sz="1600" dirty="0" smtClean="0"/>
              <a:t>count</a:t>
            </a:r>
          </a:p>
          <a:p>
            <a:pPr marL="731520" lvl="0">
              <a:spcBef>
                <a:spcPts val="0"/>
              </a:spcBef>
              <a:buClr>
                <a:srgbClr val="C00000"/>
              </a:buClr>
            </a:pPr>
            <a:endParaRPr lang="en-US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2200" b="1" dirty="0" smtClean="0">
                <a:solidFill>
                  <a:srgbClr val="002060"/>
                </a:solidFill>
              </a:rPr>
              <a:t>Customer:</a:t>
            </a:r>
            <a:endParaRPr lang="en-US" sz="2200" b="1" dirty="0">
              <a:solidFill>
                <a:srgbClr val="002060"/>
              </a:solidFill>
            </a:endParaRPr>
          </a:p>
          <a:p>
            <a:pPr marL="388620" indent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1800" dirty="0" smtClean="0"/>
              <a:t>Nissin </a:t>
            </a:r>
            <a:r>
              <a:rPr lang="en-US" sz="1800" dirty="0"/>
              <a:t>Brake - engine mount bracket</a:t>
            </a:r>
            <a:r>
              <a:rPr lang="en-US" sz="1800" dirty="0" smtClean="0"/>
              <a:t>, aluminum castings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8612664" y="6491212"/>
            <a:ext cx="363836" cy="315576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endParaRPr lang="en-US" sz="1500" dirty="0"/>
          </a:p>
        </p:txBody>
      </p:sp>
      <p:grpSp>
        <p:nvGrpSpPr>
          <p:cNvPr id="4" name="Group 3"/>
          <p:cNvGrpSpPr/>
          <p:nvPr/>
        </p:nvGrpSpPr>
        <p:grpSpPr>
          <a:xfrm>
            <a:off x="6213806" y="2133600"/>
            <a:ext cx="2445428" cy="3062748"/>
            <a:chOff x="6531338" y="2641329"/>
            <a:chExt cx="2445428" cy="3062748"/>
          </a:xfrm>
        </p:grpSpPr>
        <p:pic>
          <p:nvPicPr>
            <p:cNvPr id="10" name="Picture 9" descr="Nissin Brake of Ohio - Alerts - Google Chrome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6" t="23609" r="71407" b="62501"/>
            <a:stretch/>
          </p:blipFill>
          <p:spPr>
            <a:xfrm>
              <a:off x="6877124" y="5003529"/>
              <a:ext cx="2099642" cy="700548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31338" y="2641329"/>
              <a:ext cx="2243767" cy="1603213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210410" y="6050279"/>
            <a:ext cx="8612460" cy="655321"/>
            <a:chOff x="-93338" y="5723257"/>
            <a:chExt cx="8612460" cy="655321"/>
          </a:xfrm>
        </p:grpSpPr>
        <p:grpSp>
          <p:nvGrpSpPr>
            <p:cNvPr id="13" name="Group 12"/>
            <p:cNvGrpSpPr/>
            <p:nvPr/>
          </p:nvGrpSpPr>
          <p:grpSpPr>
            <a:xfrm>
              <a:off x="-93338" y="5879682"/>
              <a:ext cx="8223884" cy="498896"/>
              <a:chOff x="318437" y="6781800"/>
              <a:chExt cx="8223884" cy="498896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694869" y="6781800"/>
                <a:ext cx="7847452" cy="0"/>
              </a:xfrm>
              <a:prstGeom prst="line">
                <a:avLst/>
              </a:prstGeom>
              <a:ln w="31750" cmpd="thickThin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50800" dir="5400000" algn="ctr" rotWithShape="0">
                  <a:schemeClr val="bg1">
                    <a:lumMod val="65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2"/>
              <p:cNvSpPr txBox="1">
                <a:spLocks noChangeArrowheads="1"/>
              </p:cNvSpPr>
              <p:nvPr/>
            </p:nvSpPr>
            <p:spPr bwMode="auto">
              <a:xfrm>
                <a:off x="318437" y="6857503"/>
                <a:ext cx="8203542" cy="423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3296" tIns="0" rIns="83296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832993" eaLnBrk="1" fontAlgn="base" hangingPunct="1">
                  <a:lnSpc>
                    <a:spcPct val="130000"/>
                  </a:lnSpc>
                  <a:spcBef>
                    <a:spcPts val="275"/>
                  </a:spcBef>
                  <a:spcAft>
                    <a:spcPct val="0"/>
                  </a:spcAft>
                </a:pPr>
                <a:r>
                  <a:rPr lang="en-US" sz="1100" dirty="0"/>
                  <a:t>© </a:t>
                </a:r>
                <a:r>
                  <a:rPr lang="en-US" sz="1100" dirty="0" smtClean="0"/>
                  <a:t>2019, </a:t>
                </a:r>
                <a:r>
                  <a:rPr lang="en-US" sz="1100" dirty="0"/>
                  <a:t>SPEDE Technologies.      440-808-8888       </a:t>
                </a:r>
                <a:r>
                  <a:rPr lang="en-US" sz="1100" dirty="0" smtClean="0"/>
                  <a:t>www.spede.com </a:t>
                </a:r>
                <a:endParaRPr lang="en-US" sz="1100" dirty="0"/>
              </a:p>
              <a:p>
                <a:pPr algn="ctr" defTabSz="832993" eaLnBrk="1" fontAlgn="base" hangingPunct="1">
                  <a:lnSpc>
                    <a:spcPct val="110000"/>
                  </a:lnSpc>
                  <a:spcAft>
                    <a:spcPct val="0"/>
                  </a:spcAft>
                </a:pPr>
                <a:r>
                  <a:rPr lang="en-US" sz="1200" i="1" dirty="0">
                    <a:solidFill>
                      <a:srgbClr val="C00000"/>
                    </a:solidFill>
                    <a:latin typeface="+mn-lt"/>
                  </a:rPr>
                  <a:t>Simplifying Processes</a:t>
                </a:r>
                <a:r>
                  <a:rPr lang="en-US" sz="1200" i="1" dirty="0" smtClean="0">
                    <a:solidFill>
                      <a:srgbClr val="C00000"/>
                    </a:solidFill>
                    <a:latin typeface="+mn-lt"/>
                  </a:rPr>
                  <a:t>...  Standardizing </a:t>
                </a:r>
                <a:r>
                  <a:rPr lang="en-US" sz="1200" i="1" dirty="0">
                    <a:solidFill>
                      <a:srgbClr val="C00000"/>
                    </a:solidFill>
                    <a:latin typeface="+mn-lt"/>
                  </a:rPr>
                  <a:t>Excellence</a:t>
                </a:r>
                <a:r>
                  <a:rPr lang="en-US" sz="1200" i="1" dirty="0" smtClean="0">
                    <a:solidFill>
                      <a:srgbClr val="C00000"/>
                    </a:solidFill>
                    <a:latin typeface="+mn-lt"/>
                  </a:rPr>
                  <a:t>.</a:t>
                </a:r>
                <a:r>
                  <a:rPr lang="en-US" sz="1200" i="1" baseline="30000" dirty="0" smtClean="0">
                    <a:solidFill>
                      <a:srgbClr val="C00000"/>
                    </a:solidFill>
                    <a:latin typeface="+mn-lt"/>
                  </a:rPr>
                  <a:t>®</a:t>
                </a:r>
                <a:endParaRPr lang="en-US" sz="1200" i="1" dirty="0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  <p:pic>
          <p:nvPicPr>
            <p:cNvPr id="14" name="Picture 13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9463" y="5723257"/>
              <a:ext cx="1449659" cy="548640"/>
            </a:xfrm>
            <a:prstGeom prst="rect">
              <a:avLst/>
            </a:prstGeom>
          </p:spPr>
        </p:pic>
      </p:grpSp>
      <p:sp>
        <p:nvSpPr>
          <p:cNvPr id="26" name="Title 1"/>
          <p:cNvSpPr txBox="1">
            <a:spLocks/>
          </p:cNvSpPr>
          <p:nvPr/>
        </p:nvSpPr>
        <p:spPr>
          <a:xfrm>
            <a:off x="536894" y="381000"/>
            <a:ext cx="783022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Non-Serialized Counting: 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Example 2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71701" y="990600"/>
            <a:ext cx="7772400" cy="0"/>
          </a:xfrm>
          <a:prstGeom prst="line">
            <a:avLst/>
          </a:prstGeom>
          <a:ln w="31750" cmpd="thickThin"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37926" y="197972"/>
            <a:ext cx="4882806" cy="269410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SPEDE Non-Serialized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Parts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Counting Solutions 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15498" y="6560058"/>
            <a:ext cx="352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6</a:t>
            </a:r>
            <a:endParaRPr 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2532174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660815" y="1143000"/>
            <a:ext cx="8090139" cy="4921930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551"/>
              </a:spcBef>
              <a:spcAft>
                <a:spcPts val="551"/>
              </a:spcAft>
              <a:buNone/>
              <a:defRPr/>
            </a:pPr>
            <a:r>
              <a:rPr lang="en-US" sz="2200" b="1" dirty="0" smtClean="0">
                <a:solidFill>
                  <a:srgbClr val="002060"/>
                </a:solidFill>
              </a:rPr>
              <a:t>Parts Are Counted </a:t>
            </a:r>
            <a:r>
              <a:rPr lang="en-US" sz="2200" b="1" dirty="0">
                <a:solidFill>
                  <a:srgbClr val="002060"/>
                </a:solidFill>
              </a:rPr>
              <a:t>by Vision only</a:t>
            </a:r>
          </a:p>
          <a:p>
            <a:pPr marL="457200" lvl="0" indent="-274320">
              <a:spcBef>
                <a:spcPts val="200"/>
              </a:spcBef>
              <a:buClr>
                <a:srgbClr val="C00000"/>
              </a:buClr>
            </a:pPr>
            <a:r>
              <a:rPr lang="en-US" sz="1600" dirty="0"/>
              <a:t>Keyence Vision Sensor controlled by SPEDE</a:t>
            </a:r>
          </a:p>
          <a:p>
            <a:pPr marL="457200" lvl="0" indent="-274320">
              <a:spcBef>
                <a:spcPts val="200"/>
              </a:spcBef>
              <a:buClr>
                <a:srgbClr val="C00000"/>
              </a:buClr>
            </a:pPr>
            <a:r>
              <a:rPr lang="en-US" sz="1600" dirty="0"/>
              <a:t>1 to 4 Sensor per line</a:t>
            </a:r>
          </a:p>
          <a:p>
            <a:pPr marL="457200" lvl="0" indent="-274320">
              <a:spcBef>
                <a:spcPts val="200"/>
              </a:spcBef>
              <a:buClr>
                <a:srgbClr val="C00000"/>
              </a:buClr>
            </a:pPr>
            <a:r>
              <a:rPr lang="en-US" sz="1600" dirty="0"/>
              <a:t>Sensors can be ganged together</a:t>
            </a:r>
          </a:p>
          <a:p>
            <a:pPr marL="457200" lvl="0" indent="-274320">
              <a:spcBef>
                <a:spcPts val="200"/>
              </a:spcBef>
              <a:buClr>
                <a:srgbClr val="C00000"/>
              </a:buClr>
            </a:pPr>
            <a:r>
              <a:rPr lang="en-US" sz="1600" dirty="0"/>
              <a:t>Logical AND, all sensors must pass</a:t>
            </a:r>
          </a:p>
          <a:p>
            <a:pPr marL="457200" lvl="0" indent="-274320">
              <a:spcBef>
                <a:spcPts val="200"/>
              </a:spcBef>
              <a:buClr>
                <a:srgbClr val="C00000"/>
              </a:buClr>
            </a:pPr>
            <a:r>
              <a:rPr lang="en-US" sz="1600" dirty="0"/>
              <a:t>Logical OR, any sensor can pass</a:t>
            </a:r>
          </a:p>
          <a:p>
            <a:pPr marL="457200" lvl="0" indent="-274320">
              <a:spcBef>
                <a:spcPts val="200"/>
              </a:spcBef>
              <a:buClr>
                <a:srgbClr val="C00000"/>
              </a:buClr>
            </a:pPr>
            <a:r>
              <a:rPr lang="en-US" sz="1600" dirty="0"/>
              <a:t>Triggered by external object sensor</a:t>
            </a:r>
          </a:p>
          <a:p>
            <a:pPr marL="457200" lvl="0" indent="-274320">
              <a:spcBef>
                <a:spcPts val="200"/>
              </a:spcBef>
              <a:buClr>
                <a:srgbClr val="C00000"/>
              </a:buClr>
            </a:pPr>
            <a:r>
              <a:rPr lang="en-US" sz="1600" dirty="0"/>
              <a:t>Good part increments count</a:t>
            </a:r>
          </a:p>
          <a:p>
            <a:pPr marL="457200" lvl="0" indent="-274320">
              <a:spcBef>
                <a:spcPts val="200"/>
              </a:spcBef>
              <a:buClr>
                <a:srgbClr val="C00000"/>
              </a:buClr>
            </a:pPr>
            <a:r>
              <a:rPr lang="en-US" sz="1600" dirty="0"/>
              <a:t>Onscreen minus, can be supervisor </a:t>
            </a:r>
            <a:r>
              <a:rPr lang="en-US" sz="1600" dirty="0" smtClean="0"/>
              <a:t>only</a:t>
            </a:r>
          </a:p>
          <a:p>
            <a:pPr marL="457200" lvl="0" indent="0">
              <a:spcBef>
                <a:spcPts val="600"/>
              </a:spcBef>
              <a:buClr>
                <a:srgbClr val="C00000"/>
              </a:buClr>
              <a:buNone/>
            </a:pPr>
            <a:endParaRPr lang="en-US" sz="1600" b="1" dirty="0" smtClean="0">
              <a:solidFill>
                <a:srgbClr val="002060"/>
              </a:solidFill>
            </a:endParaRPr>
          </a:p>
          <a:p>
            <a:pPr marL="182880" lvl="0" indent="0">
              <a:spcBef>
                <a:spcPts val="600"/>
              </a:spcBef>
              <a:buClr>
                <a:srgbClr val="C00000"/>
              </a:buClr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182880" lvl="0" indent="0">
              <a:spcBef>
                <a:spcPts val="600"/>
              </a:spcBef>
              <a:buClr>
                <a:srgbClr val="C00000"/>
              </a:buClr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Customers:</a:t>
            </a:r>
            <a:endParaRPr lang="en-US" sz="2000" b="1" dirty="0">
              <a:solidFill>
                <a:srgbClr val="002060"/>
              </a:solidFill>
            </a:endParaRPr>
          </a:p>
          <a:p>
            <a:pPr marL="73152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dirty="0"/>
              <a:t>Sonoco OH and TN – EPS/EPE bumper filler, </a:t>
            </a:r>
            <a:r>
              <a:rPr lang="en-US" sz="1600" dirty="0" smtClean="0"/>
              <a:t>door filler </a:t>
            </a:r>
            <a:endParaRPr lang="en-US" sz="1600" dirty="0"/>
          </a:p>
          <a:p>
            <a:pPr marL="73152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dirty="0"/>
              <a:t>TMD vision only – 4 vision sensors for Honda service</a:t>
            </a:r>
          </a:p>
          <a:p>
            <a:endParaRPr lang="en-US" sz="1600" dirty="0" smtClean="0"/>
          </a:p>
          <a:p>
            <a:pPr marL="0" indent="0">
              <a:lnSpc>
                <a:spcPct val="100000"/>
              </a:lnSpc>
              <a:spcBef>
                <a:spcPts val="551"/>
              </a:spcBef>
              <a:spcAft>
                <a:spcPts val="551"/>
              </a:spcAft>
              <a:buNone/>
              <a:defRPr/>
            </a:pPr>
            <a:endParaRPr lang="en-US" sz="1600" dirty="0" smtClean="0"/>
          </a:p>
        </p:txBody>
      </p:sp>
      <p:pic>
        <p:nvPicPr>
          <p:cNvPr id="5122" name="Picture 2" descr="Sono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80" y="4403099"/>
            <a:ext cx="1149472" cy="115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" t="9223" r="3361" b="21456"/>
          <a:stretch/>
        </p:blipFill>
        <p:spPr>
          <a:xfrm rot="16200000">
            <a:off x="7049684" y="2131817"/>
            <a:ext cx="2207431" cy="9144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10410" y="6050279"/>
            <a:ext cx="8612460" cy="655321"/>
            <a:chOff x="-93338" y="5723257"/>
            <a:chExt cx="8612460" cy="655321"/>
          </a:xfrm>
        </p:grpSpPr>
        <p:grpSp>
          <p:nvGrpSpPr>
            <p:cNvPr id="13" name="Group 12"/>
            <p:cNvGrpSpPr/>
            <p:nvPr/>
          </p:nvGrpSpPr>
          <p:grpSpPr>
            <a:xfrm>
              <a:off x="-93338" y="5879682"/>
              <a:ext cx="8223884" cy="498896"/>
              <a:chOff x="318437" y="6781800"/>
              <a:chExt cx="8223884" cy="498896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694869" y="6781800"/>
                <a:ext cx="7847452" cy="0"/>
              </a:xfrm>
              <a:prstGeom prst="line">
                <a:avLst/>
              </a:prstGeom>
              <a:ln w="31750" cmpd="thickThin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50800" dir="5400000" algn="ctr" rotWithShape="0">
                  <a:schemeClr val="bg1">
                    <a:lumMod val="65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2"/>
              <p:cNvSpPr txBox="1">
                <a:spLocks noChangeArrowheads="1"/>
              </p:cNvSpPr>
              <p:nvPr/>
            </p:nvSpPr>
            <p:spPr bwMode="auto">
              <a:xfrm>
                <a:off x="318437" y="6857503"/>
                <a:ext cx="8203542" cy="423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3296" tIns="0" rIns="83296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832993" eaLnBrk="1" fontAlgn="base" hangingPunct="1">
                  <a:lnSpc>
                    <a:spcPct val="130000"/>
                  </a:lnSpc>
                  <a:spcBef>
                    <a:spcPts val="275"/>
                  </a:spcBef>
                  <a:spcAft>
                    <a:spcPct val="0"/>
                  </a:spcAft>
                </a:pPr>
                <a:r>
                  <a:rPr lang="en-US" sz="1100" dirty="0"/>
                  <a:t>© </a:t>
                </a:r>
                <a:r>
                  <a:rPr lang="en-US" sz="1100" dirty="0" smtClean="0"/>
                  <a:t>2019, </a:t>
                </a:r>
                <a:r>
                  <a:rPr lang="en-US" sz="1100" dirty="0"/>
                  <a:t>SPEDE Technologies.      440-808-8888       </a:t>
                </a:r>
                <a:r>
                  <a:rPr lang="en-US" sz="1100" dirty="0" smtClean="0"/>
                  <a:t>www.spede.com </a:t>
                </a:r>
                <a:endParaRPr lang="en-US" sz="1100" dirty="0"/>
              </a:p>
              <a:p>
                <a:pPr algn="ctr" defTabSz="832993" eaLnBrk="1" fontAlgn="base" hangingPunct="1">
                  <a:lnSpc>
                    <a:spcPct val="110000"/>
                  </a:lnSpc>
                  <a:spcAft>
                    <a:spcPct val="0"/>
                  </a:spcAft>
                </a:pPr>
                <a:r>
                  <a:rPr lang="en-US" sz="1200" i="1" dirty="0">
                    <a:solidFill>
                      <a:srgbClr val="C00000"/>
                    </a:solidFill>
                    <a:latin typeface="+mn-lt"/>
                  </a:rPr>
                  <a:t>Simplifying Processes</a:t>
                </a:r>
                <a:r>
                  <a:rPr lang="en-US" sz="1200" i="1" dirty="0" smtClean="0">
                    <a:solidFill>
                      <a:srgbClr val="C00000"/>
                    </a:solidFill>
                    <a:latin typeface="+mn-lt"/>
                  </a:rPr>
                  <a:t>...  Standardizing </a:t>
                </a:r>
                <a:r>
                  <a:rPr lang="en-US" sz="1200" i="1" dirty="0">
                    <a:solidFill>
                      <a:srgbClr val="C00000"/>
                    </a:solidFill>
                    <a:latin typeface="+mn-lt"/>
                  </a:rPr>
                  <a:t>Excellence</a:t>
                </a:r>
                <a:r>
                  <a:rPr lang="en-US" sz="1200" i="1" dirty="0" smtClean="0">
                    <a:solidFill>
                      <a:srgbClr val="C00000"/>
                    </a:solidFill>
                    <a:latin typeface="+mn-lt"/>
                  </a:rPr>
                  <a:t>.</a:t>
                </a:r>
                <a:r>
                  <a:rPr lang="en-US" sz="1200" i="1" baseline="30000" dirty="0" smtClean="0">
                    <a:solidFill>
                      <a:srgbClr val="C00000"/>
                    </a:solidFill>
                    <a:latin typeface="+mn-lt"/>
                  </a:rPr>
                  <a:t>®</a:t>
                </a:r>
                <a:endParaRPr lang="en-US" sz="1200" i="1" dirty="0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  <p:pic>
          <p:nvPicPr>
            <p:cNvPr id="14" name="Picture 13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9463" y="5723257"/>
              <a:ext cx="1449659" cy="548640"/>
            </a:xfrm>
            <a:prstGeom prst="rect">
              <a:avLst/>
            </a:prstGeom>
          </p:spPr>
        </p:pic>
      </p:grpSp>
      <p:pic>
        <p:nvPicPr>
          <p:cNvPr id="16" name="Picture 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936" b="-2"/>
          <a:stretch/>
        </p:blipFill>
        <p:spPr bwMode="auto">
          <a:xfrm>
            <a:off x="5062573" y="1828800"/>
            <a:ext cx="2277981" cy="1463040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536894" y="381000"/>
            <a:ext cx="783022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Non-Serialized Counting: 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Example 3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71701" y="990600"/>
            <a:ext cx="7772400" cy="0"/>
          </a:xfrm>
          <a:prstGeom prst="line">
            <a:avLst/>
          </a:prstGeom>
          <a:ln w="31750" cmpd="thickThin"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37926" y="197972"/>
            <a:ext cx="4882806" cy="269410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SPEDE Non-Serialized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Parts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Counting Solutions 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15498" y="6560058"/>
            <a:ext cx="352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7</a:t>
            </a:r>
            <a:endParaRPr 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9843404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671701" y="1164965"/>
            <a:ext cx="8090139" cy="4921930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551"/>
              </a:spcBef>
              <a:spcAft>
                <a:spcPts val="551"/>
              </a:spcAft>
              <a:buNone/>
              <a:defRPr/>
            </a:pPr>
            <a:r>
              <a:rPr lang="en-US" sz="2200" b="1" dirty="0" smtClean="0">
                <a:solidFill>
                  <a:srgbClr val="002060"/>
                </a:solidFill>
                <a:latin typeface="+mn-lt"/>
              </a:rPr>
              <a:t>Parts Counting  with Vision </a:t>
            </a:r>
            <a:r>
              <a:rPr lang="en-US" sz="2200" b="1" dirty="0">
                <a:solidFill>
                  <a:srgbClr val="002060"/>
                </a:solidFill>
                <a:latin typeface="+mn-lt"/>
              </a:rPr>
              <a:t>+ Conveyor Controls</a:t>
            </a:r>
          </a:p>
          <a:p>
            <a:pPr marL="731520" lvl="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SPEDE provided PLC controls/panel box</a:t>
            </a:r>
          </a:p>
          <a:p>
            <a:pPr marL="731520" lvl="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Dry contact to start/stop/reset conveyor</a:t>
            </a:r>
          </a:p>
          <a:p>
            <a:pPr marL="731520" lvl="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SPEDE touchscreen conveyor controls for start/stop/reset</a:t>
            </a:r>
          </a:p>
          <a:p>
            <a:pPr marL="731520" lvl="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Keyence Vision Sensor (1 to 4)</a:t>
            </a:r>
          </a:p>
          <a:p>
            <a:pPr marL="731520" lvl="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dirty="0" smtClean="0">
                <a:latin typeface="+mn-lt"/>
              </a:rPr>
              <a:t>Vision fail = bad part</a:t>
            </a:r>
            <a:endParaRPr lang="en-US" sz="1600" dirty="0">
              <a:latin typeface="+mn-lt"/>
            </a:endParaRPr>
          </a:p>
          <a:p>
            <a:pPr marL="731520" lvl="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Dry contact for pneumatic diverter for good/bad parts</a:t>
            </a:r>
          </a:p>
          <a:p>
            <a:pPr marL="731520" lvl="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Good parts diverted by pack count</a:t>
            </a:r>
          </a:p>
          <a:p>
            <a:pPr marL="731520" lvl="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600" dirty="0">
                <a:latin typeface="+mn-lt"/>
              </a:rPr>
              <a:t>Multiple pack out trays, printer per pack out </a:t>
            </a:r>
            <a:r>
              <a:rPr lang="en-US" sz="1600" dirty="0" smtClean="0">
                <a:latin typeface="+mn-lt"/>
              </a:rPr>
              <a:t>tray</a:t>
            </a:r>
          </a:p>
          <a:p>
            <a:pPr marL="388620" indent="0">
              <a:spcBef>
                <a:spcPts val="0"/>
              </a:spcBef>
              <a:buClr>
                <a:srgbClr val="C00000"/>
              </a:buClr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marL="365760" indent="0"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2200" b="1" dirty="0" smtClean="0">
                <a:solidFill>
                  <a:srgbClr val="002060"/>
                </a:solidFill>
              </a:rPr>
              <a:t>Customer:</a:t>
            </a:r>
            <a:endParaRPr lang="en-US" sz="2200" b="1" dirty="0">
              <a:solidFill>
                <a:srgbClr val="002060"/>
              </a:solidFill>
            </a:endParaRPr>
          </a:p>
          <a:p>
            <a:pPr marL="388620" indent="0"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1800" dirty="0" smtClean="0"/>
              <a:t>       NASCO </a:t>
            </a:r>
            <a:r>
              <a:rPr lang="en-US" sz="1800" dirty="0"/>
              <a:t>Conveyor – Non Honda coil suspension springs </a:t>
            </a:r>
          </a:p>
          <a:p>
            <a:pPr marL="388620" indent="0">
              <a:spcBef>
                <a:spcPts val="0"/>
              </a:spcBef>
              <a:buClr>
                <a:srgbClr val="C00000"/>
              </a:buClr>
              <a:buNone/>
            </a:pPr>
            <a:endParaRPr lang="en-US" dirty="0" smtClean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551"/>
              </a:spcBef>
              <a:spcAft>
                <a:spcPts val="551"/>
              </a:spcAft>
              <a:buNone/>
              <a:defRPr/>
            </a:pP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74" t="23107" r="14367" b="10539"/>
          <a:stretch/>
        </p:blipFill>
        <p:spPr>
          <a:xfrm rot="16200000">
            <a:off x="6401422" y="2132978"/>
            <a:ext cx="2377440" cy="1159483"/>
          </a:xfrm>
          <a:prstGeom prst="rect">
            <a:avLst/>
          </a:prstGeom>
        </p:spPr>
      </p:pic>
      <p:pic>
        <p:nvPicPr>
          <p:cNvPr id="11" name="Picture 2" descr="nhk-nasco_100x6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973" y="4343400"/>
            <a:ext cx="1100884" cy="67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10410" y="6050279"/>
            <a:ext cx="8612460" cy="655321"/>
            <a:chOff x="-93338" y="5723257"/>
            <a:chExt cx="8612460" cy="655321"/>
          </a:xfrm>
        </p:grpSpPr>
        <p:grpSp>
          <p:nvGrpSpPr>
            <p:cNvPr id="14" name="Group 13"/>
            <p:cNvGrpSpPr/>
            <p:nvPr/>
          </p:nvGrpSpPr>
          <p:grpSpPr>
            <a:xfrm>
              <a:off x="-93338" y="5879682"/>
              <a:ext cx="8223884" cy="498896"/>
              <a:chOff x="318437" y="6781800"/>
              <a:chExt cx="8223884" cy="498896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694869" y="6781800"/>
                <a:ext cx="7847452" cy="0"/>
              </a:xfrm>
              <a:prstGeom prst="line">
                <a:avLst/>
              </a:prstGeom>
              <a:ln w="31750" cmpd="thickThin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50800" dir="5400000" algn="ctr" rotWithShape="0">
                  <a:schemeClr val="bg1">
                    <a:lumMod val="65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2"/>
              <p:cNvSpPr txBox="1">
                <a:spLocks noChangeArrowheads="1"/>
              </p:cNvSpPr>
              <p:nvPr/>
            </p:nvSpPr>
            <p:spPr bwMode="auto">
              <a:xfrm>
                <a:off x="318437" y="6857503"/>
                <a:ext cx="8203542" cy="423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3296" tIns="0" rIns="83296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832993" eaLnBrk="1" fontAlgn="base" hangingPunct="1">
                  <a:lnSpc>
                    <a:spcPct val="130000"/>
                  </a:lnSpc>
                  <a:spcBef>
                    <a:spcPts val="275"/>
                  </a:spcBef>
                  <a:spcAft>
                    <a:spcPct val="0"/>
                  </a:spcAft>
                </a:pPr>
                <a:r>
                  <a:rPr lang="en-US" sz="1100" dirty="0"/>
                  <a:t>© </a:t>
                </a:r>
                <a:r>
                  <a:rPr lang="en-US" sz="1100" dirty="0" smtClean="0"/>
                  <a:t>2019, </a:t>
                </a:r>
                <a:r>
                  <a:rPr lang="en-US" sz="1100" dirty="0"/>
                  <a:t>SPEDE Technologies.      440-808-8888       </a:t>
                </a:r>
                <a:r>
                  <a:rPr lang="en-US" sz="1100" dirty="0" smtClean="0"/>
                  <a:t>www.spede.com </a:t>
                </a:r>
                <a:endParaRPr lang="en-US" sz="1100" dirty="0"/>
              </a:p>
              <a:p>
                <a:pPr algn="ctr" defTabSz="832993" eaLnBrk="1" fontAlgn="base" hangingPunct="1">
                  <a:lnSpc>
                    <a:spcPct val="110000"/>
                  </a:lnSpc>
                  <a:spcAft>
                    <a:spcPct val="0"/>
                  </a:spcAft>
                </a:pPr>
                <a:r>
                  <a:rPr lang="en-US" sz="1200" i="1" dirty="0">
                    <a:solidFill>
                      <a:srgbClr val="C00000"/>
                    </a:solidFill>
                    <a:latin typeface="+mn-lt"/>
                  </a:rPr>
                  <a:t>Simplifying Processes</a:t>
                </a:r>
                <a:r>
                  <a:rPr lang="en-US" sz="1200" i="1" dirty="0" smtClean="0">
                    <a:solidFill>
                      <a:srgbClr val="C00000"/>
                    </a:solidFill>
                    <a:latin typeface="+mn-lt"/>
                  </a:rPr>
                  <a:t>...  Standardizing </a:t>
                </a:r>
                <a:r>
                  <a:rPr lang="en-US" sz="1200" i="1" dirty="0">
                    <a:solidFill>
                      <a:srgbClr val="C00000"/>
                    </a:solidFill>
                    <a:latin typeface="+mn-lt"/>
                  </a:rPr>
                  <a:t>Excellence</a:t>
                </a:r>
                <a:r>
                  <a:rPr lang="en-US" sz="1200" i="1" dirty="0" smtClean="0">
                    <a:solidFill>
                      <a:srgbClr val="C00000"/>
                    </a:solidFill>
                    <a:latin typeface="+mn-lt"/>
                  </a:rPr>
                  <a:t>.</a:t>
                </a:r>
                <a:r>
                  <a:rPr lang="en-US" sz="1200" i="1" baseline="30000" dirty="0" smtClean="0">
                    <a:solidFill>
                      <a:srgbClr val="C00000"/>
                    </a:solidFill>
                    <a:latin typeface="+mn-lt"/>
                  </a:rPr>
                  <a:t>®</a:t>
                </a:r>
                <a:endParaRPr lang="en-US" sz="1200" i="1" dirty="0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  <p:pic>
          <p:nvPicPr>
            <p:cNvPr id="15" name="Picture 14">
              <a:hlinkClick r:id="rId7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9463" y="5723257"/>
              <a:ext cx="1449659" cy="548640"/>
            </a:xfrm>
            <a:prstGeom prst="rect">
              <a:avLst/>
            </a:prstGeom>
          </p:spPr>
        </p:pic>
      </p:grpSp>
      <p:cxnSp>
        <p:nvCxnSpPr>
          <p:cNvPr id="21" name="Straight Connector 20"/>
          <p:cNvCxnSpPr/>
          <p:nvPr/>
        </p:nvCxnSpPr>
        <p:spPr>
          <a:xfrm>
            <a:off x="671701" y="990600"/>
            <a:ext cx="7772400" cy="0"/>
          </a:xfrm>
          <a:prstGeom prst="line">
            <a:avLst/>
          </a:prstGeom>
          <a:ln w="31750" cmpd="thickThin"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536894" y="381000"/>
            <a:ext cx="783022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Non-Serialized Counting: 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Example 4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37926" y="197972"/>
            <a:ext cx="4882806" cy="269410"/>
          </a:xfrm>
          <a:prstGeom prst="rect">
            <a:avLst/>
          </a:prstGeom>
          <a:noFill/>
        </p:spPr>
        <p:txBody>
          <a:bodyPr wrap="square" lIns="83924" tIns="41962" rIns="83924" bIns="41962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SPEDE Non-Serialized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Parts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Counting Solutions 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15498" y="6560058"/>
            <a:ext cx="352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8</a:t>
            </a:r>
            <a:endParaRPr 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2425718"/>
      </p:ext>
    </p:extLst>
  </p:cSld>
  <p:clrMapOvr>
    <a:masterClrMapping/>
  </p:clrMapOvr>
  <p:transition advTm="5485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Content Placeholder 3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7" t="1676" r="-1" b="17212"/>
          <a:stretch/>
        </p:blipFill>
        <p:spPr>
          <a:xfrm>
            <a:off x="975616" y="155953"/>
            <a:ext cx="7553739" cy="6646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7" r="64235" b="14246"/>
          <a:stretch/>
        </p:blipFill>
        <p:spPr>
          <a:xfrm rot="16200000" flipH="1">
            <a:off x="3998251" y="4114220"/>
            <a:ext cx="358231" cy="356060"/>
          </a:xfrm>
          <a:prstGeom prst="rect">
            <a:avLst/>
          </a:prstGeom>
        </p:spPr>
      </p:pic>
      <p:sp>
        <p:nvSpPr>
          <p:cNvPr id="11" name="Flowchart: Display 25"/>
          <p:cNvSpPr/>
          <p:nvPr/>
        </p:nvSpPr>
        <p:spPr>
          <a:xfrm rot="8790202" flipH="1">
            <a:off x="4299755" y="4045810"/>
            <a:ext cx="230874" cy="269151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1193"/>
              <a:gd name="connsiteY0" fmla="*/ 5000 h 14043"/>
              <a:gd name="connsiteX1" fmla="*/ 1667 w 11193"/>
              <a:gd name="connsiteY1" fmla="*/ 0 h 14043"/>
              <a:gd name="connsiteX2" fmla="*/ 8333 w 11193"/>
              <a:gd name="connsiteY2" fmla="*/ 0 h 14043"/>
              <a:gd name="connsiteX3" fmla="*/ 10000 w 11193"/>
              <a:gd name="connsiteY3" fmla="*/ 5000 h 14043"/>
              <a:gd name="connsiteX4" fmla="*/ 10883 w 11193"/>
              <a:gd name="connsiteY4" fmla="*/ 14043 h 14043"/>
              <a:gd name="connsiteX5" fmla="*/ 1667 w 11193"/>
              <a:gd name="connsiteY5" fmla="*/ 10000 h 14043"/>
              <a:gd name="connsiteX6" fmla="*/ 0 w 11193"/>
              <a:gd name="connsiteY6" fmla="*/ 5000 h 14043"/>
              <a:gd name="connsiteX0" fmla="*/ 0 w 11148"/>
              <a:gd name="connsiteY0" fmla="*/ 9214 h 18257"/>
              <a:gd name="connsiteX1" fmla="*/ 1667 w 11148"/>
              <a:gd name="connsiteY1" fmla="*/ 4214 h 18257"/>
              <a:gd name="connsiteX2" fmla="*/ 10688 w 11148"/>
              <a:gd name="connsiteY2" fmla="*/ 0 h 18257"/>
              <a:gd name="connsiteX3" fmla="*/ 10000 w 11148"/>
              <a:gd name="connsiteY3" fmla="*/ 9214 h 18257"/>
              <a:gd name="connsiteX4" fmla="*/ 10883 w 11148"/>
              <a:gd name="connsiteY4" fmla="*/ 18257 h 18257"/>
              <a:gd name="connsiteX5" fmla="*/ 1667 w 11148"/>
              <a:gd name="connsiteY5" fmla="*/ 14214 h 18257"/>
              <a:gd name="connsiteX6" fmla="*/ 0 w 11148"/>
              <a:gd name="connsiteY6" fmla="*/ 9214 h 18257"/>
              <a:gd name="connsiteX0" fmla="*/ 0 w 15064"/>
              <a:gd name="connsiteY0" fmla="*/ 9214 h 18257"/>
              <a:gd name="connsiteX1" fmla="*/ 1667 w 15064"/>
              <a:gd name="connsiteY1" fmla="*/ 4214 h 18257"/>
              <a:gd name="connsiteX2" fmla="*/ 10688 w 15064"/>
              <a:gd name="connsiteY2" fmla="*/ 0 h 18257"/>
              <a:gd name="connsiteX3" fmla="*/ 15064 w 15064"/>
              <a:gd name="connsiteY3" fmla="*/ 9436 h 18257"/>
              <a:gd name="connsiteX4" fmla="*/ 10883 w 15064"/>
              <a:gd name="connsiteY4" fmla="*/ 18257 h 18257"/>
              <a:gd name="connsiteX5" fmla="*/ 1667 w 15064"/>
              <a:gd name="connsiteY5" fmla="*/ 14214 h 18257"/>
              <a:gd name="connsiteX6" fmla="*/ 0 w 15064"/>
              <a:gd name="connsiteY6" fmla="*/ 9214 h 18257"/>
              <a:gd name="connsiteX0" fmla="*/ 1237 w 16301"/>
              <a:gd name="connsiteY0" fmla="*/ 9214 h 18257"/>
              <a:gd name="connsiteX1" fmla="*/ 2904 w 16301"/>
              <a:gd name="connsiteY1" fmla="*/ 4214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  <a:gd name="connsiteX0" fmla="*/ 1237 w 16301"/>
              <a:gd name="connsiteY0" fmla="*/ 9214 h 18257"/>
              <a:gd name="connsiteX1" fmla="*/ 622 w 16301"/>
              <a:gd name="connsiteY1" fmla="*/ 6283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1" h="18257">
                <a:moveTo>
                  <a:pt x="1237" y="9214"/>
                </a:moveTo>
                <a:lnTo>
                  <a:pt x="622" y="6283"/>
                </a:lnTo>
                <a:lnTo>
                  <a:pt x="11925" y="0"/>
                </a:lnTo>
                <a:cubicBezTo>
                  <a:pt x="12846" y="0"/>
                  <a:pt x="16269" y="6393"/>
                  <a:pt x="16301" y="9436"/>
                </a:cubicBezTo>
                <a:cubicBezTo>
                  <a:pt x="16333" y="12479"/>
                  <a:pt x="13041" y="18257"/>
                  <a:pt x="12120" y="18257"/>
                </a:cubicBezTo>
                <a:lnTo>
                  <a:pt x="0" y="11920"/>
                </a:lnTo>
                <a:lnTo>
                  <a:pt x="1237" y="9214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  <a:alpha val="54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7" r="64235" b="14246"/>
          <a:stretch/>
        </p:blipFill>
        <p:spPr>
          <a:xfrm rot="1849088" flipH="1">
            <a:off x="4897025" y="3172026"/>
            <a:ext cx="239618" cy="365780"/>
          </a:xfrm>
          <a:prstGeom prst="rect">
            <a:avLst/>
          </a:prstGeom>
        </p:spPr>
      </p:pic>
      <p:sp>
        <p:nvSpPr>
          <p:cNvPr id="20" name="Flowchart: Display 25"/>
          <p:cNvSpPr/>
          <p:nvPr/>
        </p:nvSpPr>
        <p:spPr>
          <a:xfrm rot="16769090" flipH="1">
            <a:off x="4872886" y="3428412"/>
            <a:ext cx="214588" cy="340248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1193"/>
              <a:gd name="connsiteY0" fmla="*/ 5000 h 14043"/>
              <a:gd name="connsiteX1" fmla="*/ 1667 w 11193"/>
              <a:gd name="connsiteY1" fmla="*/ 0 h 14043"/>
              <a:gd name="connsiteX2" fmla="*/ 8333 w 11193"/>
              <a:gd name="connsiteY2" fmla="*/ 0 h 14043"/>
              <a:gd name="connsiteX3" fmla="*/ 10000 w 11193"/>
              <a:gd name="connsiteY3" fmla="*/ 5000 h 14043"/>
              <a:gd name="connsiteX4" fmla="*/ 10883 w 11193"/>
              <a:gd name="connsiteY4" fmla="*/ 14043 h 14043"/>
              <a:gd name="connsiteX5" fmla="*/ 1667 w 11193"/>
              <a:gd name="connsiteY5" fmla="*/ 10000 h 14043"/>
              <a:gd name="connsiteX6" fmla="*/ 0 w 11193"/>
              <a:gd name="connsiteY6" fmla="*/ 5000 h 14043"/>
              <a:gd name="connsiteX0" fmla="*/ 0 w 11148"/>
              <a:gd name="connsiteY0" fmla="*/ 9214 h 18257"/>
              <a:gd name="connsiteX1" fmla="*/ 1667 w 11148"/>
              <a:gd name="connsiteY1" fmla="*/ 4214 h 18257"/>
              <a:gd name="connsiteX2" fmla="*/ 10688 w 11148"/>
              <a:gd name="connsiteY2" fmla="*/ 0 h 18257"/>
              <a:gd name="connsiteX3" fmla="*/ 10000 w 11148"/>
              <a:gd name="connsiteY3" fmla="*/ 9214 h 18257"/>
              <a:gd name="connsiteX4" fmla="*/ 10883 w 11148"/>
              <a:gd name="connsiteY4" fmla="*/ 18257 h 18257"/>
              <a:gd name="connsiteX5" fmla="*/ 1667 w 11148"/>
              <a:gd name="connsiteY5" fmla="*/ 14214 h 18257"/>
              <a:gd name="connsiteX6" fmla="*/ 0 w 11148"/>
              <a:gd name="connsiteY6" fmla="*/ 9214 h 18257"/>
              <a:gd name="connsiteX0" fmla="*/ 0 w 15064"/>
              <a:gd name="connsiteY0" fmla="*/ 9214 h 18257"/>
              <a:gd name="connsiteX1" fmla="*/ 1667 w 15064"/>
              <a:gd name="connsiteY1" fmla="*/ 4214 h 18257"/>
              <a:gd name="connsiteX2" fmla="*/ 10688 w 15064"/>
              <a:gd name="connsiteY2" fmla="*/ 0 h 18257"/>
              <a:gd name="connsiteX3" fmla="*/ 15064 w 15064"/>
              <a:gd name="connsiteY3" fmla="*/ 9436 h 18257"/>
              <a:gd name="connsiteX4" fmla="*/ 10883 w 15064"/>
              <a:gd name="connsiteY4" fmla="*/ 18257 h 18257"/>
              <a:gd name="connsiteX5" fmla="*/ 1667 w 15064"/>
              <a:gd name="connsiteY5" fmla="*/ 14214 h 18257"/>
              <a:gd name="connsiteX6" fmla="*/ 0 w 15064"/>
              <a:gd name="connsiteY6" fmla="*/ 9214 h 18257"/>
              <a:gd name="connsiteX0" fmla="*/ 1237 w 16301"/>
              <a:gd name="connsiteY0" fmla="*/ 9214 h 18257"/>
              <a:gd name="connsiteX1" fmla="*/ 2904 w 16301"/>
              <a:gd name="connsiteY1" fmla="*/ 4214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  <a:gd name="connsiteX0" fmla="*/ 1237 w 16301"/>
              <a:gd name="connsiteY0" fmla="*/ 9214 h 18257"/>
              <a:gd name="connsiteX1" fmla="*/ 622 w 16301"/>
              <a:gd name="connsiteY1" fmla="*/ 6283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1" h="18257">
                <a:moveTo>
                  <a:pt x="1237" y="9214"/>
                </a:moveTo>
                <a:lnTo>
                  <a:pt x="622" y="6283"/>
                </a:lnTo>
                <a:lnTo>
                  <a:pt x="11925" y="0"/>
                </a:lnTo>
                <a:cubicBezTo>
                  <a:pt x="12846" y="0"/>
                  <a:pt x="16269" y="6393"/>
                  <a:pt x="16301" y="9436"/>
                </a:cubicBezTo>
                <a:cubicBezTo>
                  <a:pt x="16333" y="12479"/>
                  <a:pt x="13041" y="18257"/>
                  <a:pt x="12120" y="18257"/>
                </a:cubicBezTo>
                <a:lnTo>
                  <a:pt x="0" y="11920"/>
                </a:lnTo>
                <a:lnTo>
                  <a:pt x="1237" y="9214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  <a:alpha val="54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 dirty="0"/>
          </a:p>
        </p:txBody>
      </p:sp>
      <p:sp>
        <p:nvSpPr>
          <p:cNvPr id="23" name="Flowchart: Display 25"/>
          <p:cNvSpPr/>
          <p:nvPr/>
        </p:nvSpPr>
        <p:spPr>
          <a:xfrm rot="19522792" flipH="1">
            <a:off x="5338168" y="3446276"/>
            <a:ext cx="173156" cy="421662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1193"/>
              <a:gd name="connsiteY0" fmla="*/ 5000 h 14043"/>
              <a:gd name="connsiteX1" fmla="*/ 1667 w 11193"/>
              <a:gd name="connsiteY1" fmla="*/ 0 h 14043"/>
              <a:gd name="connsiteX2" fmla="*/ 8333 w 11193"/>
              <a:gd name="connsiteY2" fmla="*/ 0 h 14043"/>
              <a:gd name="connsiteX3" fmla="*/ 10000 w 11193"/>
              <a:gd name="connsiteY3" fmla="*/ 5000 h 14043"/>
              <a:gd name="connsiteX4" fmla="*/ 10883 w 11193"/>
              <a:gd name="connsiteY4" fmla="*/ 14043 h 14043"/>
              <a:gd name="connsiteX5" fmla="*/ 1667 w 11193"/>
              <a:gd name="connsiteY5" fmla="*/ 10000 h 14043"/>
              <a:gd name="connsiteX6" fmla="*/ 0 w 11193"/>
              <a:gd name="connsiteY6" fmla="*/ 5000 h 14043"/>
              <a:gd name="connsiteX0" fmla="*/ 0 w 11148"/>
              <a:gd name="connsiteY0" fmla="*/ 9214 h 18257"/>
              <a:gd name="connsiteX1" fmla="*/ 1667 w 11148"/>
              <a:gd name="connsiteY1" fmla="*/ 4214 h 18257"/>
              <a:gd name="connsiteX2" fmla="*/ 10688 w 11148"/>
              <a:gd name="connsiteY2" fmla="*/ 0 h 18257"/>
              <a:gd name="connsiteX3" fmla="*/ 10000 w 11148"/>
              <a:gd name="connsiteY3" fmla="*/ 9214 h 18257"/>
              <a:gd name="connsiteX4" fmla="*/ 10883 w 11148"/>
              <a:gd name="connsiteY4" fmla="*/ 18257 h 18257"/>
              <a:gd name="connsiteX5" fmla="*/ 1667 w 11148"/>
              <a:gd name="connsiteY5" fmla="*/ 14214 h 18257"/>
              <a:gd name="connsiteX6" fmla="*/ 0 w 11148"/>
              <a:gd name="connsiteY6" fmla="*/ 9214 h 18257"/>
              <a:gd name="connsiteX0" fmla="*/ 0 w 15064"/>
              <a:gd name="connsiteY0" fmla="*/ 9214 h 18257"/>
              <a:gd name="connsiteX1" fmla="*/ 1667 w 15064"/>
              <a:gd name="connsiteY1" fmla="*/ 4214 h 18257"/>
              <a:gd name="connsiteX2" fmla="*/ 10688 w 15064"/>
              <a:gd name="connsiteY2" fmla="*/ 0 h 18257"/>
              <a:gd name="connsiteX3" fmla="*/ 15064 w 15064"/>
              <a:gd name="connsiteY3" fmla="*/ 9436 h 18257"/>
              <a:gd name="connsiteX4" fmla="*/ 10883 w 15064"/>
              <a:gd name="connsiteY4" fmla="*/ 18257 h 18257"/>
              <a:gd name="connsiteX5" fmla="*/ 1667 w 15064"/>
              <a:gd name="connsiteY5" fmla="*/ 14214 h 18257"/>
              <a:gd name="connsiteX6" fmla="*/ 0 w 15064"/>
              <a:gd name="connsiteY6" fmla="*/ 9214 h 18257"/>
              <a:gd name="connsiteX0" fmla="*/ 1237 w 16301"/>
              <a:gd name="connsiteY0" fmla="*/ 9214 h 18257"/>
              <a:gd name="connsiteX1" fmla="*/ 2904 w 16301"/>
              <a:gd name="connsiteY1" fmla="*/ 4214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  <a:gd name="connsiteX0" fmla="*/ 1237 w 16301"/>
              <a:gd name="connsiteY0" fmla="*/ 9214 h 18257"/>
              <a:gd name="connsiteX1" fmla="*/ 622 w 16301"/>
              <a:gd name="connsiteY1" fmla="*/ 6283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1" h="18257">
                <a:moveTo>
                  <a:pt x="1237" y="9214"/>
                </a:moveTo>
                <a:lnTo>
                  <a:pt x="622" y="6283"/>
                </a:lnTo>
                <a:lnTo>
                  <a:pt x="11925" y="0"/>
                </a:lnTo>
                <a:cubicBezTo>
                  <a:pt x="12846" y="0"/>
                  <a:pt x="16269" y="6393"/>
                  <a:pt x="16301" y="9436"/>
                </a:cubicBezTo>
                <a:cubicBezTo>
                  <a:pt x="16333" y="12479"/>
                  <a:pt x="13041" y="18257"/>
                  <a:pt x="12120" y="18257"/>
                </a:cubicBezTo>
                <a:lnTo>
                  <a:pt x="0" y="11920"/>
                </a:lnTo>
                <a:lnTo>
                  <a:pt x="1237" y="9214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  <a:alpha val="54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7" r="64235" b="14246"/>
          <a:stretch/>
        </p:blipFill>
        <p:spPr>
          <a:xfrm rot="2937014" flipH="1">
            <a:off x="5439907" y="3296263"/>
            <a:ext cx="296955" cy="29515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028635" y="4385102"/>
            <a:ext cx="406008" cy="216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527818" y="3231962"/>
            <a:ext cx="353423" cy="2473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68099" y="215240"/>
            <a:ext cx="5373519" cy="968597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SPEDE Vision Sensors on Conveyor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can validate, count, &amp; route parts</a:t>
            </a:r>
          </a:p>
        </p:txBody>
      </p:sp>
      <p:sp>
        <p:nvSpPr>
          <p:cNvPr id="52" name="Flowchart: Magnetic Disk 42"/>
          <p:cNvSpPr>
            <a:spLocks noChangeArrowheads="1"/>
          </p:cNvSpPr>
          <p:nvPr/>
        </p:nvSpPr>
        <p:spPr bwMode="auto">
          <a:xfrm>
            <a:off x="7963156" y="1557354"/>
            <a:ext cx="389045" cy="495054"/>
          </a:xfrm>
          <a:prstGeom prst="flowChartMagneticDisk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7" tIns="91427" rIns="91427" bIns="0" anchor="ctr" anchorCtr="1"/>
          <a:lstStyle/>
          <a:p>
            <a:pPr algn="ctr" defTabSz="907597" fontAlgn="base">
              <a:spcBef>
                <a:spcPts val="596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</a:rPr>
              <a:t>SQL</a:t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DB</a:t>
            </a:r>
          </a:p>
        </p:txBody>
      </p:sp>
      <p:sp>
        <p:nvSpPr>
          <p:cNvPr id="53" name="Right Arrow 39"/>
          <p:cNvSpPr>
            <a:spLocks noChangeArrowheads="1"/>
          </p:cNvSpPr>
          <p:nvPr/>
        </p:nvSpPr>
        <p:spPr bwMode="auto">
          <a:xfrm rot="5400000">
            <a:off x="8019722" y="1311540"/>
            <a:ext cx="248846" cy="132473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lIns="91427" tIns="45713" rIns="91427" bIns="45713"/>
          <a:lstStyle/>
          <a:p>
            <a:pPr algn="ctr" defTabSz="907597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51" name="Picture 7" descr="PC server.wm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078" y="491014"/>
            <a:ext cx="475038" cy="7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116"/>
          <p:cNvSpPr txBox="1">
            <a:spLocks noChangeArrowheads="1"/>
          </p:cNvSpPr>
          <p:nvPr/>
        </p:nvSpPr>
        <p:spPr bwMode="auto">
          <a:xfrm>
            <a:off x="6859279" y="735143"/>
            <a:ext cx="970761" cy="55332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756" tIns="45380" rIns="90756" bIns="45380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0759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chemeClr val="bg1"/>
                </a:solidFill>
              </a:rPr>
              <a:t>SPEDE Application</a:t>
            </a:r>
          </a:p>
          <a:p>
            <a:pPr algn="ctr" defTabSz="90759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chemeClr val="bg1"/>
                </a:solidFill>
              </a:rPr>
              <a:t> Server</a:t>
            </a:r>
          </a:p>
        </p:txBody>
      </p:sp>
      <p:sp>
        <p:nvSpPr>
          <p:cNvPr id="55" name="TextBox 116"/>
          <p:cNvSpPr txBox="1">
            <a:spLocks noChangeArrowheads="1"/>
          </p:cNvSpPr>
          <p:nvPr/>
        </p:nvSpPr>
        <p:spPr bwMode="auto">
          <a:xfrm>
            <a:off x="5618983" y="2492403"/>
            <a:ext cx="1221851" cy="55332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756" tIns="45380" rIns="90756" bIns="45380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0759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</a:rPr>
              <a:t>SPEDE </a:t>
            </a:r>
          </a:p>
          <a:p>
            <a:pPr algn="ctr" defTabSz="90759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</a:rPr>
              <a:t>Parts Counting</a:t>
            </a:r>
          </a:p>
          <a:p>
            <a:pPr algn="ctr" defTabSz="90759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</a:rPr>
              <a:t> App</a:t>
            </a:r>
          </a:p>
        </p:txBody>
      </p:sp>
      <p:sp>
        <p:nvSpPr>
          <p:cNvPr id="56" name="TextBox 116"/>
          <p:cNvSpPr txBox="1">
            <a:spLocks noChangeArrowheads="1"/>
          </p:cNvSpPr>
          <p:nvPr/>
        </p:nvSpPr>
        <p:spPr bwMode="auto">
          <a:xfrm>
            <a:off x="4658156" y="2006190"/>
            <a:ext cx="1042437" cy="39943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756" tIns="45380" rIns="90756" bIns="45380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0759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</a:rPr>
              <a:t>SPEDE </a:t>
            </a: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>Vision App</a:t>
            </a: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6670913" y="1459227"/>
            <a:ext cx="1216290" cy="152343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185045" y="5715222"/>
            <a:ext cx="2849370" cy="523220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L1, L2, L3   = Light Curtain Sensors</a:t>
            </a:r>
          </a:p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V1, V2, V3 = Keyence Vision Sensors</a:t>
            </a:r>
          </a:p>
        </p:txBody>
      </p:sp>
      <p:sp>
        <p:nvSpPr>
          <p:cNvPr id="65" name="TextBox 116"/>
          <p:cNvSpPr txBox="1">
            <a:spLocks noChangeArrowheads="1"/>
          </p:cNvSpPr>
          <p:nvPr/>
        </p:nvSpPr>
        <p:spPr bwMode="auto">
          <a:xfrm>
            <a:off x="7636211" y="345609"/>
            <a:ext cx="653889" cy="24554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756" tIns="45380" rIns="90756" bIns="45380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0759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chemeClr val="bg1"/>
                </a:solidFill>
              </a:rPr>
              <a:t>WiFi</a:t>
            </a:r>
          </a:p>
        </p:txBody>
      </p:sp>
      <p:cxnSp>
        <p:nvCxnSpPr>
          <p:cNvPr id="67" name="Straight Connector 66"/>
          <p:cNvCxnSpPr/>
          <p:nvPr/>
        </p:nvCxnSpPr>
        <p:spPr>
          <a:xfrm flipH="1">
            <a:off x="4752486" y="4556200"/>
            <a:ext cx="151530" cy="5369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24" idx="2"/>
          </p:cNvCxnSpPr>
          <p:nvPr/>
        </p:nvCxnSpPr>
        <p:spPr>
          <a:xfrm>
            <a:off x="4231639" y="4601247"/>
            <a:ext cx="156526" cy="506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5182854" y="5136619"/>
            <a:ext cx="431625" cy="1493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452" y="3482854"/>
            <a:ext cx="599410" cy="702683"/>
          </a:xfrm>
          <a:prstGeom prst="rect">
            <a:avLst/>
          </a:prstGeom>
        </p:spPr>
      </p:pic>
      <p:sp>
        <p:nvSpPr>
          <p:cNvPr id="77" name="TextBox 116"/>
          <p:cNvSpPr txBox="1">
            <a:spLocks noChangeArrowheads="1"/>
          </p:cNvSpPr>
          <p:nvPr/>
        </p:nvSpPr>
        <p:spPr bwMode="auto">
          <a:xfrm>
            <a:off x="7889153" y="4071801"/>
            <a:ext cx="895583" cy="55332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756" tIns="45380" rIns="90756" bIns="45380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0759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chemeClr val="bg1"/>
                </a:solidFill>
              </a:rPr>
              <a:t>Zebra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Printer</a:t>
            </a:r>
          </a:p>
          <a:p>
            <a:pPr defTabSz="90759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80" y="5192162"/>
            <a:ext cx="954157" cy="95582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35" y="4404187"/>
            <a:ext cx="755774" cy="75709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293255" y="3119202"/>
            <a:ext cx="201075" cy="303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3" rIns="0" bIns="45713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V3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804332" y="2391769"/>
            <a:ext cx="736794" cy="616041"/>
            <a:chOff x="6202815" y="2254816"/>
            <a:chExt cx="982391" cy="616041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79" t="20651" r="24742" b="25669"/>
            <a:stretch/>
          </p:blipFill>
          <p:spPr>
            <a:xfrm>
              <a:off x="6202815" y="2254816"/>
              <a:ext cx="982391" cy="616041"/>
            </a:xfrm>
            <a:prstGeom prst="rect">
              <a:avLst/>
            </a:prstGeom>
            <a:noFill/>
          </p:spPr>
        </p:pic>
        <p:sp>
          <p:nvSpPr>
            <p:cNvPr id="58" name="Rectangle 57"/>
            <p:cNvSpPr/>
            <p:nvPr/>
          </p:nvSpPr>
          <p:spPr>
            <a:xfrm>
              <a:off x="6266365" y="2313145"/>
              <a:ext cx="855290" cy="3830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11"/>
          <a:srcRect t="25950" b="24029"/>
          <a:stretch/>
        </p:blipFill>
        <p:spPr>
          <a:xfrm>
            <a:off x="4869045" y="2513366"/>
            <a:ext cx="607364" cy="271403"/>
          </a:xfrm>
          <a:prstGeom prst="rect">
            <a:avLst/>
          </a:prstGeom>
          <a:noFill/>
        </p:spPr>
      </p:pic>
      <p:grpSp>
        <p:nvGrpSpPr>
          <p:cNvPr id="78" name="Group 77"/>
          <p:cNvGrpSpPr/>
          <p:nvPr/>
        </p:nvGrpSpPr>
        <p:grpSpPr>
          <a:xfrm>
            <a:off x="5897230" y="3123890"/>
            <a:ext cx="773682" cy="665905"/>
            <a:chOff x="7764855" y="2454552"/>
            <a:chExt cx="707533" cy="494751"/>
          </a:xfrm>
          <a:solidFill>
            <a:schemeClr val="bg1"/>
          </a:solidFill>
        </p:grpSpPr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85" t="20207" r="25150" b="28784"/>
            <a:stretch/>
          </p:blipFill>
          <p:spPr>
            <a:xfrm>
              <a:off x="7764855" y="2454552"/>
              <a:ext cx="707533" cy="494751"/>
            </a:xfrm>
            <a:prstGeom prst="rect">
              <a:avLst/>
            </a:prstGeom>
            <a:grpFill/>
          </p:spPr>
        </p:pic>
        <p:sp>
          <p:nvSpPr>
            <p:cNvPr id="88" name="Rectangle 87"/>
            <p:cNvSpPr/>
            <p:nvPr/>
          </p:nvSpPr>
          <p:spPr>
            <a:xfrm>
              <a:off x="7792564" y="2478605"/>
              <a:ext cx="635659" cy="43166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6" name="Picture 85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929" b="89286" l="1571" r="94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612" y="3209347"/>
            <a:ext cx="519291" cy="16384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356726" y="2979716"/>
            <a:ext cx="181874" cy="106876"/>
            <a:chOff x="8088997" y="2328989"/>
            <a:chExt cx="242499" cy="106876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8088997" y="2328989"/>
              <a:ext cx="84528" cy="103930"/>
            </a:xfrm>
            <a:prstGeom prst="line">
              <a:avLst/>
            </a:prstGeom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8210246" y="2328989"/>
              <a:ext cx="0" cy="103930"/>
            </a:xfrm>
            <a:prstGeom prst="line">
              <a:avLst/>
            </a:prstGeom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8246968" y="2331935"/>
              <a:ext cx="84528" cy="103930"/>
            </a:xfrm>
            <a:prstGeom prst="line">
              <a:avLst/>
            </a:prstGeom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8087810" y="364451"/>
            <a:ext cx="181874" cy="106876"/>
            <a:chOff x="9837979" y="1104542"/>
            <a:chExt cx="242499" cy="106876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9837979" y="1104542"/>
              <a:ext cx="84528" cy="103930"/>
            </a:xfrm>
            <a:prstGeom prst="line">
              <a:avLst/>
            </a:prstGeom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9959228" y="1104542"/>
              <a:ext cx="0" cy="103930"/>
            </a:xfrm>
            <a:prstGeom prst="line">
              <a:avLst/>
            </a:prstGeom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9995950" y="1107488"/>
              <a:ext cx="84528" cy="103930"/>
            </a:xfrm>
            <a:prstGeom prst="line">
              <a:avLst/>
            </a:prstGeom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7" name="Content Placeholder 6"/>
          <p:cNvPicPr>
            <a:picLocks noChangeAspect="1"/>
          </p:cNvPicPr>
          <p:nvPr/>
        </p:nvPicPr>
        <p:blipFill rotWithShape="1">
          <a:blip r:embed="rId11"/>
          <a:srcRect t="25950" b="24029"/>
          <a:stretch/>
        </p:blipFill>
        <p:spPr>
          <a:xfrm rot="1371930">
            <a:off x="7635914" y="4518549"/>
            <a:ext cx="330822" cy="147829"/>
          </a:xfrm>
          <a:prstGeom prst="rect">
            <a:avLst/>
          </a:prstGeom>
          <a:noFill/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11"/>
          <a:srcRect t="25950" b="24029"/>
          <a:stretch/>
        </p:blipFill>
        <p:spPr>
          <a:xfrm rot="980805">
            <a:off x="1961294" y="3130221"/>
            <a:ext cx="629337" cy="335109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 flipH="1" flipV="1">
            <a:off x="3331442" y="3400678"/>
            <a:ext cx="235132" cy="653593"/>
            <a:chOff x="7367549" y="4212629"/>
            <a:chExt cx="313509" cy="653593"/>
          </a:xfrm>
        </p:grpSpPr>
        <p:pic>
          <p:nvPicPr>
            <p:cNvPr id="104" name="Picture 103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4" r="49366"/>
            <a:stretch/>
          </p:blipFill>
          <p:spPr>
            <a:xfrm>
              <a:off x="7367549" y="4212629"/>
              <a:ext cx="313509" cy="653593"/>
            </a:xfrm>
            <a:prstGeom prst="rect">
              <a:avLst/>
            </a:prstGeom>
          </p:spPr>
        </p:pic>
        <p:sp>
          <p:nvSpPr>
            <p:cNvPr id="105" name="Rectangle 104"/>
            <p:cNvSpPr/>
            <p:nvPr/>
          </p:nvSpPr>
          <p:spPr>
            <a:xfrm>
              <a:off x="7492068" y="4539425"/>
              <a:ext cx="64470" cy="11840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087675" y="3778174"/>
            <a:ext cx="423314" cy="307777"/>
          </a:xfrm>
          <a:prstGeom prst="rect">
            <a:avLst/>
          </a:prstGeom>
          <a:noFill/>
          <a:ln>
            <a:noFill/>
          </a:ln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L1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67279" y="4655784"/>
            <a:ext cx="362976" cy="307777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983056" y="3401067"/>
            <a:ext cx="292474" cy="523220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400" dirty="0"/>
              <a:t>L3</a:t>
            </a:r>
          </a:p>
        </p:txBody>
      </p:sp>
      <p:grpSp>
        <p:nvGrpSpPr>
          <p:cNvPr id="80" name="Group 79"/>
          <p:cNvGrpSpPr/>
          <p:nvPr/>
        </p:nvGrpSpPr>
        <p:grpSpPr>
          <a:xfrm flipH="1" flipV="1">
            <a:off x="5561797" y="4209739"/>
            <a:ext cx="235132" cy="653593"/>
            <a:chOff x="7367549" y="4212629"/>
            <a:chExt cx="313509" cy="653593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4" r="49366"/>
            <a:stretch/>
          </p:blipFill>
          <p:spPr>
            <a:xfrm>
              <a:off x="7367549" y="4212629"/>
              <a:ext cx="313509" cy="653593"/>
            </a:xfrm>
            <a:prstGeom prst="rect">
              <a:avLst/>
            </a:prstGeom>
          </p:spPr>
        </p:pic>
        <p:sp>
          <p:nvSpPr>
            <p:cNvPr id="85" name="Rectangle 84"/>
            <p:cNvSpPr/>
            <p:nvPr/>
          </p:nvSpPr>
          <p:spPr>
            <a:xfrm>
              <a:off x="7492068" y="4539425"/>
              <a:ext cx="64470" cy="11840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9" name="Group 88"/>
          <p:cNvGrpSpPr/>
          <p:nvPr/>
        </p:nvGrpSpPr>
        <p:grpSpPr>
          <a:xfrm flipH="1" flipV="1">
            <a:off x="7035903" y="3583936"/>
            <a:ext cx="235132" cy="653593"/>
            <a:chOff x="7367549" y="4212629"/>
            <a:chExt cx="313509" cy="653593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4" r="49366"/>
            <a:stretch/>
          </p:blipFill>
          <p:spPr>
            <a:xfrm>
              <a:off x="7367549" y="4212629"/>
              <a:ext cx="313509" cy="653593"/>
            </a:xfrm>
            <a:prstGeom prst="rect">
              <a:avLst/>
            </a:prstGeom>
          </p:spPr>
        </p:pic>
        <p:sp>
          <p:nvSpPr>
            <p:cNvPr id="98" name="Rectangle 97"/>
            <p:cNvSpPr/>
            <p:nvPr/>
          </p:nvSpPr>
          <p:spPr>
            <a:xfrm>
              <a:off x="7492068" y="4539425"/>
              <a:ext cx="64470" cy="11840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02" name="Straight Connector 101"/>
          <p:cNvCxnSpPr/>
          <p:nvPr/>
        </p:nvCxnSpPr>
        <p:spPr>
          <a:xfrm flipV="1">
            <a:off x="5146098" y="5012780"/>
            <a:ext cx="329869" cy="2640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3397359" y="4027290"/>
            <a:ext cx="983282" cy="11169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4896231" y="4536535"/>
            <a:ext cx="219423" cy="5625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6"/>
          <p:cNvSpPr txBox="1">
            <a:spLocks noChangeArrowheads="1"/>
          </p:cNvSpPr>
          <p:nvPr/>
        </p:nvSpPr>
        <p:spPr bwMode="auto">
          <a:xfrm>
            <a:off x="7129293" y="6077564"/>
            <a:ext cx="668773" cy="24554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756" tIns="45380" rIns="90756" bIns="45380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0759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/>
              <a:t>Scrap</a:t>
            </a:r>
          </a:p>
        </p:txBody>
      </p:sp>
      <p:sp>
        <p:nvSpPr>
          <p:cNvPr id="110" name="TextBox 116"/>
          <p:cNvSpPr txBox="1">
            <a:spLocks noChangeArrowheads="1"/>
          </p:cNvSpPr>
          <p:nvPr/>
        </p:nvSpPr>
        <p:spPr bwMode="auto">
          <a:xfrm>
            <a:off x="5052664" y="5388995"/>
            <a:ext cx="1011268" cy="3743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756" tIns="45380" rIns="90756" bIns="45380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0759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/>
              <a:t>SPEDE PLC  Control Panel</a:t>
            </a:r>
          </a:p>
        </p:txBody>
      </p:sp>
      <p:cxnSp>
        <p:nvCxnSpPr>
          <p:cNvPr id="114" name="Straight Connector 113"/>
          <p:cNvCxnSpPr/>
          <p:nvPr/>
        </p:nvCxnSpPr>
        <p:spPr>
          <a:xfrm flipH="1">
            <a:off x="4996732" y="4664407"/>
            <a:ext cx="549577" cy="4622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5605708" y="2884667"/>
            <a:ext cx="311045" cy="278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5987611" y="3834196"/>
            <a:ext cx="341060" cy="2789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5853193" y="3328543"/>
            <a:ext cx="878925" cy="430887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algn="ctr"/>
            <a:r>
              <a:rPr lang="en-US" sz="800" b="1" dirty="0">
                <a:solidFill>
                  <a:srgbClr val="006600"/>
                </a:solidFill>
                <a:sym typeface="Symbol" panose="05050102010706020507" pitchFamily="18" charset="2"/>
              </a:rPr>
              <a:t>Parts Counting  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OK + 1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 rot="18511060">
            <a:off x="6614353" y="1666538"/>
            <a:ext cx="1664466" cy="276999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accent4"/>
                </a:solidFill>
                <a:sym typeface="Symbol" panose="05050102010706020507" pitchFamily="18" charset="2"/>
              </a:rPr>
              <a:t>Updating SQL DB ----</a:t>
            </a:r>
            <a:r>
              <a:rPr lang="en-US" sz="1200" dirty="0">
                <a:solidFill>
                  <a:schemeClr val="accent4"/>
                </a:solidFill>
                <a:sym typeface="Wingdings" panose="05000000000000000000" pitchFamily="2" charset="2"/>
              </a:rPr>
              <a:t></a:t>
            </a:r>
            <a:endParaRPr lang="en-US" sz="1200" dirty="0">
              <a:solidFill>
                <a:schemeClr val="accent4"/>
              </a:solidFill>
              <a:latin typeface="Symbol" panose="05050102010706020507" pitchFamily="18" charset="2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120475" y="6323111"/>
            <a:ext cx="3149067" cy="461665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start animation</a:t>
            </a:r>
          </a:p>
        </p:txBody>
      </p:sp>
      <p:sp>
        <p:nvSpPr>
          <p:cNvPr id="113" name="Flowchart: Display 25"/>
          <p:cNvSpPr/>
          <p:nvPr/>
        </p:nvSpPr>
        <p:spPr>
          <a:xfrm rot="10800000" flipH="1">
            <a:off x="3496771" y="3591611"/>
            <a:ext cx="139835" cy="188276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1193"/>
              <a:gd name="connsiteY0" fmla="*/ 5000 h 14043"/>
              <a:gd name="connsiteX1" fmla="*/ 1667 w 11193"/>
              <a:gd name="connsiteY1" fmla="*/ 0 h 14043"/>
              <a:gd name="connsiteX2" fmla="*/ 8333 w 11193"/>
              <a:gd name="connsiteY2" fmla="*/ 0 h 14043"/>
              <a:gd name="connsiteX3" fmla="*/ 10000 w 11193"/>
              <a:gd name="connsiteY3" fmla="*/ 5000 h 14043"/>
              <a:gd name="connsiteX4" fmla="*/ 10883 w 11193"/>
              <a:gd name="connsiteY4" fmla="*/ 14043 h 14043"/>
              <a:gd name="connsiteX5" fmla="*/ 1667 w 11193"/>
              <a:gd name="connsiteY5" fmla="*/ 10000 h 14043"/>
              <a:gd name="connsiteX6" fmla="*/ 0 w 11193"/>
              <a:gd name="connsiteY6" fmla="*/ 5000 h 14043"/>
              <a:gd name="connsiteX0" fmla="*/ 0 w 11148"/>
              <a:gd name="connsiteY0" fmla="*/ 9214 h 18257"/>
              <a:gd name="connsiteX1" fmla="*/ 1667 w 11148"/>
              <a:gd name="connsiteY1" fmla="*/ 4214 h 18257"/>
              <a:gd name="connsiteX2" fmla="*/ 10688 w 11148"/>
              <a:gd name="connsiteY2" fmla="*/ 0 h 18257"/>
              <a:gd name="connsiteX3" fmla="*/ 10000 w 11148"/>
              <a:gd name="connsiteY3" fmla="*/ 9214 h 18257"/>
              <a:gd name="connsiteX4" fmla="*/ 10883 w 11148"/>
              <a:gd name="connsiteY4" fmla="*/ 18257 h 18257"/>
              <a:gd name="connsiteX5" fmla="*/ 1667 w 11148"/>
              <a:gd name="connsiteY5" fmla="*/ 14214 h 18257"/>
              <a:gd name="connsiteX6" fmla="*/ 0 w 11148"/>
              <a:gd name="connsiteY6" fmla="*/ 9214 h 18257"/>
              <a:gd name="connsiteX0" fmla="*/ 0 w 15064"/>
              <a:gd name="connsiteY0" fmla="*/ 9214 h 18257"/>
              <a:gd name="connsiteX1" fmla="*/ 1667 w 15064"/>
              <a:gd name="connsiteY1" fmla="*/ 4214 h 18257"/>
              <a:gd name="connsiteX2" fmla="*/ 10688 w 15064"/>
              <a:gd name="connsiteY2" fmla="*/ 0 h 18257"/>
              <a:gd name="connsiteX3" fmla="*/ 15064 w 15064"/>
              <a:gd name="connsiteY3" fmla="*/ 9436 h 18257"/>
              <a:gd name="connsiteX4" fmla="*/ 10883 w 15064"/>
              <a:gd name="connsiteY4" fmla="*/ 18257 h 18257"/>
              <a:gd name="connsiteX5" fmla="*/ 1667 w 15064"/>
              <a:gd name="connsiteY5" fmla="*/ 14214 h 18257"/>
              <a:gd name="connsiteX6" fmla="*/ 0 w 15064"/>
              <a:gd name="connsiteY6" fmla="*/ 9214 h 18257"/>
              <a:gd name="connsiteX0" fmla="*/ 1237 w 16301"/>
              <a:gd name="connsiteY0" fmla="*/ 9214 h 18257"/>
              <a:gd name="connsiteX1" fmla="*/ 2904 w 16301"/>
              <a:gd name="connsiteY1" fmla="*/ 4214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  <a:gd name="connsiteX0" fmla="*/ 1237 w 16301"/>
              <a:gd name="connsiteY0" fmla="*/ 9214 h 18257"/>
              <a:gd name="connsiteX1" fmla="*/ 622 w 16301"/>
              <a:gd name="connsiteY1" fmla="*/ 6283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1" h="18257">
                <a:moveTo>
                  <a:pt x="1237" y="9214"/>
                </a:moveTo>
                <a:lnTo>
                  <a:pt x="622" y="6283"/>
                </a:lnTo>
                <a:lnTo>
                  <a:pt x="11925" y="0"/>
                </a:lnTo>
                <a:cubicBezTo>
                  <a:pt x="12846" y="0"/>
                  <a:pt x="16269" y="6393"/>
                  <a:pt x="16301" y="9436"/>
                </a:cubicBezTo>
                <a:cubicBezTo>
                  <a:pt x="16333" y="12479"/>
                  <a:pt x="13041" y="18257"/>
                  <a:pt x="12120" y="18257"/>
                </a:cubicBezTo>
                <a:lnTo>
                  <a:pt x="0" y="11920"/>
                </a:lnTo>
                <a:lnTo>
                  <a:pt x="1237" y="9214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  <a:alpha val="54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 dirty="0"/>
          </a:p>
        </p:txBody>
      </p:sp>
      <p:sp>
        <p:nvSpPr>
          <p:cNvPr id="117" name="Flowchart: Display 25"/>
          <p:cNvSpPr/>
          <p:nvPr/>
        </p:nvSpPr>
        <p:spPr>
          <a:xfrm rot="10800000" flipH="1">
            <a:off x="5728501" y="4404185"/>
            <a:ext cx="139835" cy="188276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1193"/>
              <a:gd name="connsiteY0" fmla="*/ 5000 h 14043"/>
              <a:gd name="connsiteX1" fmla="*/ 1667 w 11193"/>
              <a:gd name="connsiteY1" fmla="*/ 0 h 14043"/>
              <a:gd name="connsiteX2" fmla="*/ 8333 w 11193"/>
              <a:gd name="connsiteY2" fmla="*/ 0 h 14043"/>
              <a:gd name="connsiteX3" fmla="*/ 10000 w 11193"/>
              <a:gd name="connsiteY3" fmla="*/ 5000 h 14043"/>
              <a:gd name="connsiteX4" fmla="*/ 10883 w 11193"/>
              <a:gd name="connsiteY4" fmla="*/ 14043 h 14043"/>
              <a:gd name="connsiteX5" fmla="*/ 1667 w 11193"/>
              <a:gd name="connsiteY5" fmla="*/ 10000 h 14043"/>
              <a:gd name="connsiteX6" fmla="*/ 0 w 11193"/>
              <a:gd name="connsiteY6" fmla="*/ 5000 h 14043"/>
              <a:gd name="connsiteX0" fmla="*/ 0 w 11148"/>
              <a:gd name="connsiteY0" fmla="*/ 9214 h 18257"/>
              <a:gd name="connsiteX1" fmla="*/ 1667 w 11148"/>
              <a:gd name="connsiteY1" fmla="*/ 4214 h 18257"/>
              <a:gd name="connsiteX2" fmla="*/ 10688 w 11148"/>
              <a:gd name="connsiteY2" fmla="*/ 0 h 18257"/>
              <a:gd name="connsiteX3" fmla="*/ 10000 w 11148"/>
              <a:gd name="connsiteY3" fmla="*/ 9214 h 18257"/>
              <a:gd name="connsiteX4" fmla="*/ 10883 w 11148"/>
              <a:gd name="connsiteY4" fmla="*/ 18257 h 18257"/>
              <a:gd name="connsiteX5" fmla="*/ 1667 w 11148"/>
              <a:gd name="connsiteY5" fmla="*/ 14214 h 18257"/>
              <a:gd name="connsiteX6" fmla="*/ 0 w 11148"/>
              <a:gd name="connsiteY6" fmla="*/ 9214 h 18257"/>
              <a:gd name="connsiteX0" fmla="*/ 0 w 15064"/>
              <a:gd name="connsiteY0" fmla="*/ 9214 h 18257"/>
              <a:gd name="connsiteX1" fmla="*/ 1667 w 15064"/>
              <a:gd name="connsiteY1" fmla="*/ 4214 h 18257"/>
              <a:gd name="connsiteX2" fmla="*/ 10688 w 15064"/>
              <a:gd name="connsiteY2" fmla="*/ 0 h 18257"/>
              <a:gd name="connsiteX3" fmla="*/ 15064 w 15064"/>
              <a:gd name="connsiteY3" fmla="*/ 9436 h 18257"/>
              <a:gd name="connsiteX4" fmla="*/ 10883 w 15064"/>
              <a:gd name="connsiteY4" fmla="*/ 18257 h 18257"/>
              <a:gd name="connsiteX5" fmla="*/ 1667 w 15064"/>
              <a:gd name="connsiteY5" fmla="*/ 14214 h 18257"/>
              <a:gd name="connsiteX6" fmla="*/ 0 w 15064"/>
              <a:gd name="connsiteY6" fmla="*/ 9214 h 18257"/>
              <a:gd name="connsiteX0" fmla="*/ 1237 w 16301"/>
              <a:gd name="connsiteY0" fmla="*/ 9214 h 18257"/>
              <a:gd name="connsiteX1" fmla="*/ 2904 w 16301"/>
              <a:gd name="connsiteY1" fmla="*/ 4214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  <a:gd name="connsiteX0" fmla="*/ 1237 w 16301"/>
              <a:gd name="connsiteY0" fmla="*/ 9214 h 18257"/>
              <a:gd name="connsiteX1" fmla="*/ 622 w 16301"/>
              <a:gd name="connsiteY1" fmla="*/ 6283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1" h="18257">
                <a:moveTo>
                  <a:pt x="1237" y="9214"/>
                </a:moveTo>
                <a:lnTo>
                  <a:pt x="622" y="6283"/>
                </a:lnTo>
                <a:lnTo>
                  <a:pt x="11925" y="0"/>
                </a:lnTo>
                <a:cubicBezTo>
                  <a:pt x="12846" y="0"/>
                  <a:pt x="16269" y="6393"/>
                  <a:pt x="16301" y="9436"/>
                </a:cubicBezTo>
                <a:cubicBezTo>
                  <a:pt x="16333" y="12479"/>
                  <a:pt x="13041" y="18257"/>
                  <a:pt x="12120" y="18257"/>
                </a:cubicBezTo>
                <a:lnTo>
                  <a:pt x="0" y="11920"/>
                </a:lnTo>
                <a:lnTo>
                  <a:pt x="1237" y="9214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  <a:alpha val="54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 dirty="0"/>
          </a:p>
        </p:txBody>
      </p:sp>
      <p:sp>
        <p:nvSpPr>
          <p:cNvPr id="120" name="Flowchart: Display 25"/>
          <p:cNvSpPr/>
          <p:nvPr/>
        </p:nvSpPr>
        <p:spPr>
          <a:xfrm rot="10800000" flipH="1">
            <a:off x="7164810" y="3759218"/>
            <a:ext cx="139835" cy="188276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1193"/>
              <a:gd name="connsiteY0" fmla="*/ 5000 h 14043"/>
              <a:gd name="connsiteX1" fmla="*/ 1667 w 11193"/>
              <a:gd name="connsiteY1" fmla="*/ 0 h 14043"/>
              <a:gd name="connsiteX2" fmla="*/ 8333 w 11193"/>
              <a:gd name="connsiteY2" fmla="*/ 0 h 14043"/>
              <a:gd name="connsiteX3" fmla="*/ 10000 w 11193"/>
              <a:gd name="connsiteY3" fmla="*/ 5000 h 14043"/>
              <a:gd name="connsiteX4" fmla="*/ 10883 w 11193"/>
              <a:gd name="connsiteY4" fmla="*/ 14043 h 14043"/>
              <a:gd name="connsiteX5" fmla="*/ 1667 w 11193"/>
              <a:gd name="connsiteY5" fmla="*/ 10000 h 14043"/>
              <a:gd name="connsiteX6" fmla="*/ 0 w 11193"/>
              <a:gd name="connsiteY6" fmla="*/ 5000 h 14043"/>
              <a:gd name="connsiteX0" fmla="*/ 0 w 11148"/>
              <a:gd name="connsiteY0" fmla="*/ 9214 h 18257"/>
              <a:gd name="connsiteX1" fmla="*/ 1667 w 11148"/>
              <a:gd name="connsiteY1" fmla="*/ 4214 h 18257"/>
              <a:gd name="connsiteX2" fmla="*/ 10688 w 11148"/>
              <a:gd name="connsiteY2" fmla="*/ 0 h 18257"/>
              <a:gd name="connsiteX3" fmla="*/ 10000 w 11148"/>
              <a:gd name="connsiteY3" fmla="*/ 9214 h 18257"/>
              <a:gd name="connsiteX4" fmla="*/ 10883 w 11148"/>
              <a:gd name="connsiteY4" fmla="*/ 18257 h 18257"/>
              <a:gd name="connsiteX5" fmla="*/ 1667 w 11148"/>
              <a:gd name="connsiteY5" fmla="*/ 14214 h 18257"/>
              <a:gd name="connsiteX6" fmla="*/ 0 w 11148"/>
              <a:gd name="connsiteY6" fmla="*/ 9214 h 18257"/>
              <a:gd name="connsiteX0" fmla="*/ 0 w 15064"/>
              <a:gd name="connsiteY0" fmla="*/ 9214 h 18257"/>
              <a:gd name="connsiteX1" fmla="*/ 1667 w 15064"/>
              <a:gd name="connsiteY1" fmla="*/ 4214 h 18257"/>
              <a:gd name="connsiteX2" fmla="*/ 10688 w 15064"/>
              <a:gd name="connsiteY2" fmla="*/ 0 h 18257"/>
              <a:gd name="connsiteX3" fmla="*/ 15064 w 15064"/>
              <a:gd name="connsiteY3" fmla="*/ 9436 h 18257"/>
              <a:gd name="connsiteX4" fmla="*/ 10883 w 15064"/>
              <a:gd name="connsiteY4" fmla="*/ 18257 h 18257"/>
              <a:gd name="connsiteX5" fmla="*/ 1667 w 15064"/>
              <a:gd name="connsiteY5" fmla="*/ 14214 h 18257"/>
              <a:gd name="connsiteX6" fmla="*/ 0 w 15064"/>
              <a:gd name="connsiteY6" fmla="*/ 9214 h 18257"/>
              <a:gd name="connsiteX0" fmla="*/ 1237 w 16301"/>
              <a:gd name="connsiteY0" fmla="*/ 9214 h 18257"/>
              <a:gd name="connsiteX1" fmla="*/ 2904 w 16301"/>
              <a:gd name="connsiteY1" fmla="*/ 4214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  <a:gd name="connsiteX0" fmla="*/ 1237 w 16301"/>
              <a:gd name="connsiteY0" fmla="*/ 9214 h 18257"/>
              <a:gd name="connsiteX1" fmla="*/ 622 w 16301"/>
              <a:gd name="connsiteY1" fmla="*/ 6283 h 18257"/>
              <a:gd name="connsiteX2" fmla="*/ 11925 w 16301"/>
              <a:gd name="connsiteY2" fmla="*/ 0 h 18257"/>
              <a:gd name="connsiteX3" fmla="*/ 16301 w 16301"/>
              <a:gd name="connsiteY3" fmla="*/ 9436 h 18257"/>
              <a:gd name="connsiteX4" fmla="*/ 12120 w 16301"/>
              <a:gd name="connsiteY4" fmla="*/ 18257 h 18257"/>
              <a:gd name="connsiteX5" fmla="*/ 0 w 16301"/>
              <a:gd name="connsiteY5" fmla="*/ 11920 h 18257"/>
              <a:gd name="connsiteX6" fmla="*/ 1237 w 16301"/>
              <a:gd name="connsiteY6" fmla="*/ 9214 h 1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1" h="18257">
                <a:moveTo>
                  <a:pt x="1237" y="9214"/>
                </a:moveTo>
                <a:lnTo>
                  <a:pt x="622" y="6283"/>
                </a:lnTo>
                <a:lnTo>
                  <a:pt x="11925" y="0"/>
                </a:lnTo>
                <a:cubicBezTo>
                  <a:pt x="12846" y="0"/>
                  <a:pt x="16269" y="6393"/>
                  <a:pt x="16301" y="9436"/>
                </a:cubicBezTo>
                <a:cubicBezTo>
                  <a:pt x="16333" y="12479"/>
                  <a:pt x="13041" y="18257"/>
                  <a:pt x="12120" y="18257"/>
                </a:cubicBezTo>
                <a:lnTo>
                  <a:pt x="0" y="11920"/>
                </a:lnTo>
                <a:lnTo>
                  <a:pt x="1237" y="9214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  <a:alpha val="54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 dirty="0"/>
          </a:p>
        </p:txBody>
      </p:sp>
      <p:sp>
        <p:nvSpPr>
          <p:cNvPr id="131" name="Rectangle 130"/>
          <p:cNvSpPr/>
          <p:nvPr/>
        </p:nvSpPr>
        <p:spPr>
          <a:xfrm>
            <a:off x="4269542" y="5136620"/>
            <a:ext cx="783123" cy="6800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Controls L1, L2, L3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V1, V2, V3</a:t>
            </a:r>
          </a:p>
        </p:txBody>
      </p:sp>
      <p:sp>
        <p:nvSpPr>
          <p:cNvPr id="132" name="Trapezoid 131"/>
          <p:cNvSpPr/>
          <p:nvPr/>
        </p:nvSpPr>
        <p:spPr>
          <a:xfrm rot="5400000">
            <a:off x="4739124" y="5421164"/>
            <a:ext cx="681223" cy="109712"/>
          </a:xfrm>
          <a:prstGeom prst="trapezoi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11"/>
          <a:srcRect t="25950" b="24029"/>
          <a:stretch/>
        </p:blipFill>
        <p:spPr>
          <a:xfrm rot="980805">
            <a:off x="5915238" y="4309770"/>
            <a:ext cx="629337" cy="335109"/>
          </a:xfrm>
          <a:prstGeom prst="rect">
            <a:avLst/>
          </a:prstGeom>
          <a:noFill/>
        </p:spPr>
      </p:pic>
      <p:sp>
        <p:nvSpPr>
          <p:cNvPr id="124" name="Flowchart: Data 5"/>
          <p:cNvSpPr/>
          <p:nvPr/>
        </p:nvSpPr>
        <p:spPr>
          <a:xfrm>
            <a:off x="5826007" y="4253660"/>
            <a:ext cx="479769" cy="56574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1600"/>
              <a:gd name="connsiteY0" fmla="*/ 10000 h 10000"/>
              <a:gd name="connsiteX1" fmla="*/ 2000 w 11600"/>
              <a:gd name="connsiteY1" fmla="*/ 0 h 10000"/>
              <a:gd name="connsiteX2" fmla="*/ 11600 w 11600"/>
              <a:gd name="connsiteY2" fmla="*/ 2750 h 10000"/>
              <a:gd name="connsiteX3" fmla="*/ 8000 w 11600"/>
              <a:gd name="connsiteY3" fmla="*/ 10000 h 10000"/>
              <a:gd name="connsiteX4" fmla="*/ 0 w 11600"/>
              <a:gd name="connsiteY4" fmla="*/ 10000 h 10000"/>
              <a:gd name="connsiteX0" fmla="*/ 143 w 11743"/>
              <a:gd name="connsiteY0" fmla="*/ 10000 h 10000"/>
              <a:gd name="connsiteX1" fmla="*/ 0 w 11743"/>
              <a:gd name="connsiteY1" fmla="*/ 0 h 10000"/>
              <a:gd name="connsiteX2" fmla="*/ 11743 w 11743"/>
              <a:gd name="connsiteY2" fmla="*/ 2750 h 10000"/>
              <a:gd name="connsiteX3" fmla="*/ 8143 w 11743"/>
              <a:gd name="connsiteY3" fmla="*/ 10000 h 10000"/>
              <a:gd name="connsiteX4" fmla="*/ 143 w 11743"/>
              <a:gd name="connsiteY4" fmla="*/ 10000 h 10000"/>
              <a:gd name="connsiteX0" fmla="*/ 143 w 11743"/>
              <a:gd name="connsiteY0" fmla="*/ 10000 h 13101"/>
              <a:gd name="connsiteX1" fmla="*/ 0 w 11743"/>
              <a:gd name="connsiteY1" fmla="*/ 0 h 13101"/>
              <a:gd name="connsiteX2" fmla="*/ 11743 w 11743"/>
              <a:gd name="connsiteY2" fmla="*/ 2750 h 13101"/>
              <a:gd name="connsiteX3" fmla="*/ 7639 w 11743"/>
              <a:gd name="connsiteY3" fmla="*/ 13101 h 13101"/>
              <a:gd name="connsiteX4" fmla="*/ 143 w 11743"/>
              <a:gd name="connsiteY4" fmla="*/ 10000 h 13101"/>
              <a:gd name="connsiteX0" fmla="*/ 143 w 11743"/>
              <a:gd name="connsiteY0" fmla="*/ 10000 h 12966"/>
              <a:gd name="connsiteX1" fmla="*/ 0 w 11743"/>
              <a:gd name="connsiteY1" fmla="*/ 0 h 12966"/>
              <a:gd name="connsiteX2" fmla="*/ 11743 w 11743"/>
              <a:gd name="connsiteY2" fmla="*/ 2750 h 12966"/>
              <a:gd name="connsiteX3" fmla="*/ 8900 w 11743"/>
              <a:gd name="connsiteY3" fmla="*/ 12966 h 12966"/>
              <a:gd name="connsiteX4" fmla="*/ 143 w 11743"/>
              <a:gd name="connsiteY4" fmla="*/ 10000 h 12966"/>
              <a:gd name="connsiteX0" fmla="*/ 143 w 9852"/>
              <a:gd name="connsiteY0" fmla="*/ 10000 h 12966"/>
              <a:gd name="connsiteX1" fmla="*/ 0 w 9852"/>
              <a:gd name="connsiteY1" fmla="*/ 0 h 12966"/>
              <a:gd name="connsiteX2" fmla="*/ 9852 w 9852"/>
              <a:gd name="connsiteY2" fmla="*/ 1941 h 12966"/>
              <a:gd name="connsiteX3" fmla="*/ 8900 w 9852"/>
              <a:gd name="connsiteY3" fmla="*/ 12966 h 12966"/>
              <a:gd name="connsiteX4" fmla="*/ 143 w 9852"/>
              <a:gd name="connsiteY4" fmla="*/ 10000 h 12966"/>
              <a:gd name="connsiteX0" fmla="*/ 145 w 10000"/>
              <a:gd name="connsiteY0" fmla="*/ 7712 h 10000"/>
              <a:gd name="connsiteX1" fmla="*/ 0 w 10000"/>
              <a:gd name="connsiteY1" fmla="*/ 0 h 10000"/>
              <a:gd name="connsiteX2" fmla="*/ 10000 w 10000"/>
              <a:gd name="connsiteY2" fmla="*/ 1497 h 10000"/>
              <a:gd name="connsiteX3" fmla="*/ 9034 w 10000"/>
              <a:gd name="connsiteY3" fmla="*/ 10000 h 10000"/>
              <a:gd name="connsiteX4" fmla="*/ 145 w 10000"/>
              <a:gd name="connsiteY4" fmla="*/ 7712 h 10000"/>
              <a:gd name="connsiteX0" fmla="*/ 145 w 10880"/>
              <a:gd name="connsiteY0" fmla="*/ 7712 h 10104"/>
              <a:gd name="connsiteX1" fmla="*/ 0 w 10880"/>
              <a:gd name="connsiteY1" fmla="*/ 0 h 10104"/>
              <a:gd name="connsiteX2" fmla="*/ 10000 w 10880"/>
              <a:gd name="connsiteY2" fmla="*/ 1497 h 10104"/>
              <a:gd name="connsiteX3" fmla="*/ 10826 w 10880"/>
              <a:gd name="connsiteY3" fmla="*/ 10104 h 10104"/>
              <a:gd name="connsiteX4" fmla="*/ 145 w 10880"/>
              <a:gd name="connsiteY4" fmla="*/ 7712 h 10104"/>
              <a:gd name="connsiteX0" fmla="*/ 145 w 11408"/>
              <a:gd name="connsiteY0" fmla="*/ 7712 h 10104"/>
              <a:gd name="connsiteX1" fmla="*/ 0 w 11408"/>
              <a:gd name="connsiteY1" fmla="*/ 0 h 10104"/>
              <a:gd name="connsiteX2" fmla="*/ 11408 w 11408"/>
              <a:gd name="connsiteY2" fmla="*/ 2017 h 10104"/>
              <a:gd name="connsiteX3" fmla="*/ 10826 w 11408"/>
              <a:gd name="connsiteY3" fmla="*/ 10104 h 10104"/>
              <a:gd name="connsiteX4" fmla="*/ 145 w 11408"/>
              <a:gd name="connsiteY4" fmla="*/ 7712 h 10104"/>
              <a:gd name="connsiteX0" fmla="*/ 145 w 11408"/>
              <a:gd name="connsiteY0" fmla="*/ 7712 h 10104"/>
              <a:gd name="connsiteX1" fmla="*/ 0 w 11408"/>
              <a:gd name="connsiteY1" fmla="*/ 0 h 10104"/>
              <a:gd name="connsiteX2" fmla="*/ 11408 w 11408"/>
              <a:gd name="connsiteY2" fmla="*/ 2017 h 10104"/>
              <a:gd name="connsiteX3" fmla="*/ 10826 w 11408"/>
              <a:gd name="connsiteY3" fmla="*/ 10104 h 10104"/>
              <a:gd name="connsiteX4" fmla="*/ 145 w 11408"/>
              <a:gd name="connsiteY4" fmla="*/ 7712 h 10104"/>
              <a:gd name="connsiteX0" fmla="*/ 145 w 11408"/>
              <a:gd name="connsiteY0" fmla="*/ 7712 h 10104"/>
              <a:gd name="connsiteX1" fmla="*/ 0 w 11408"/>
              <a:gd name="connsiteY1" fmla="*/ 0 h 10104"/>
              <a:gd name="connsiteX2" fmla="*/ 11408 w 11408"/>
              <a:gd name="connsiteY2" fmla="*/ 2017 h 10104"/>
              <a:gd name="connsiteX3" fmla="*/ 10826 w 11408"/>
              <a:gd name="connsiteY3" fmla="*/ 10104 h 10104"/>
              <a:gd name="connsiteX4" fmla="*/ 145 w 11408"/>
              <a:gd name="connsiteY4" fmla="*/ 7712 h 10104"/>
              <a:gd name="connsiteX0" fmla="*/ 145 w 11408"/>
              <a:gd name="connsiteY0" fmla="*/ 7712 h 10104"/>
              <a:gd name="connsiteX1" fmla="*/ 0 w 11408"/>
              <a:gd name="connsiteY1" fmla="*/ 0 h 10104"/>
              <a:gd name="connsiteX2" fmla="*/ 11408 w 11408"/>
              <a:gd name="connsiteY2" fmla="*/ 2017 h 10104"/>
              <a:gd name="connsiteX3" fmla="*/ 10826 w 11408"/>
              <a:gd name="connsiteY3" fmla="*/ 10104 h 10104"/>
              <a:gd name="connsiteX4" fmla="*/ 145 w 11408"/>
              <a:gd name="connsiteY4" fmla="*/ 7712 h 1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08" h="10104">
                <a:moveTo>
                  <a:pt x="145" y="7712"/>
                </a:moveTo>
                <a:cubicBezTo>
                  <a:pt x="96" y="5142"/>
                  <a:pt x="49" y="2571"/>
                  <a:pt x="0" y="0"/>
                </a:cubicBezTo>
                <a:lnTo>
                  <a:pt x="11408" y="2017"/>
                </a:lnTo>
                <a:cubicBezTo>
                  <a:pt x="11342" y="6099"/>
                  <a:pt x="11147" y="7270"/>
                  <a:pt x="10826" y="10104"/>
                </a:cubicBezTo>
                <a:lnTo>
                  <a:pt x="145" y="771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7133400" y="3443841"/>
            <a:ext cx="498431" cy="307777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L3</a:t>
            </a:r>
          </a:p>
        </p:txBody>
      </p:sp>
      <p:sp>
        <p:nvSpPr>
          <p:cNvPr id="99" name="TextBox 116"/>
          <p:cNvSpPr txBox="1">
            <a:spLocks noChangeArrowheads="1"/>
          </p:cNvSpPr>
          <p:nvPr/>
        </p:nvSpPr>
        <p:spPr bwMode="auto">
          <a:xfrm>
            <a:off x="7844360" y="5072817"/>
            <a:ext cx="668773" cy="24554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756" tIns="45380" rIns="90756" bIns="45380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0759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/>
              <a:t>Good</a:t>
            </a:r>
          </a:p>
        </p:txBody>
      </p:sp>
    </p:spTree>
    <p:extLst>
      <p:ext uri="{BB962C8B-B14F-4D97-AF65-F5344CB8AC3E}">
        <p14:creationId xmlns:p14="http://schemas.microsoft.com/office/powerpoint/2010/main" val="124255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42 -0.04537 L 0.29167 0.13842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91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1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1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0.10938 -0.0428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-215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0324 L 0.09739 -0.0516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1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1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3" grpId="0" animBg="1"/>
      <p:bldP spid="53" grpId="0" animBg="1"/>
      <p:bldP spid="118" grpId="0"/>
      <p:bldP spid="119" grpId="0"/>
      <p:bldP spid="113" grpId="0" animBg="1"/>
      <p:bldP spid="117" grpId="0" animBg="1"/>
      <p:bldP spid="120" grpId="0" animBg="1"/>
      <p:bldP spid="1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.3|3.3|2.8|2.9|4.4|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2.8|2.9|2.8|2.2|2.8|1.9|2.2|2.4|2.9|1.8|1.9|2.1|2.2|2.6|2.9|2.8|3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41011</TotalTime>
  <Words>1301</Words>
  <Application>Microsoft Office PowerPoint</Application>
  <PresentationFormat>On-screen Show (4:3)</PresentationFormat>
  <Paragraphs>277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Overview of SPEDE and your Host Systems</vt:lpstr>
      <vt:lpstr>Non-Serialized Counting:  Example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Non-Serialized Parts Counting Solutions</dc:title>
  <dc:creator>Cheri</dc:creator>
  <cp:keywords>automated, parts, counting, plc, vision sensor, solution</cp:keywords>
  <cp:lastModifiedBy>Cheri</cp:lastModifiedBy>
  <cp:revision>101</cp:revision>
  <cp:lastPrinted>2019-09-18T20:40:19Z</cp:lastPrinted>
  <dcterms:created xsi:type="dcterms:W3CDTF">2019-02-26T16:39:34Z</dcterms:created>
  <dcterms:modified xsi:type="dcterms:W3CDTF">2021-05-05T19:22:10Z</dcterms:modified>
  <cp:category>Automated Solutions for Manufacturing</cp:category>
</cp:coreProperties>
</file>