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5"/>
  </p:notesMasterIdLst>
  <p:sldIdLst>
    <p:sldId id="272" r:id="rId2"/>
    <p:sldId id="271" r:id="rId3"/>
    <p:sldId id="268" r:id="rId4"/>
    <p:sldId id="257" r:id="rId5"/>
    <p:sldId id="258" r:id="rId6"/>
    <p:sldId id="260" r:id="rId7"/>
    <p:sldId id="259" r:id="rId8"/>
    <p:sldId id="269" r:id="rId9"/>
    <p:sldId id="261" r:id="rId10"/>
    <p:sldId id="267" r:id="rId11"/>
    <p:sldId id="262" r:id="rId12"/>
    <p:sldId id="273" r:id="rId13"/>
    <p:sldId id="26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F007DB-734A-4D15-9482-901C78126D3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2180EB-EABB-4870-A4A1-77B14FE4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8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76B9-C6F5-4BA8-937A-8606EE0ED6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7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7000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4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7000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5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7000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6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7000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7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01638" y="876300"/>
            <a:ext cx="5810251" cy="4357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9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8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7000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10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7000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E0CBEF-5EC9-47FD-B205-55C1504C89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7000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13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5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182E4F7-013F-4E88-A830-B1D12C5E8F1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5122ED4-53F6-4122-878C-94BCE205392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E4F7-013F-4E88-A830-B1D12C5E8F1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22ED4-53F6-4122-878C-94BCE205392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E4F7-013F-4E88-A830-B1D12C5E8F1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22ED4-53F6-4122-878C-94BCE205392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48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8" y="231775"/>
            <a:ext cx="6732494" cy="685365"/>
          </a:xfrm>
        </p:spPr>
        <p:txBody>
          <a:bodyPr/>
          <a:lstStyle>
            <a:lvl1pPr>
              <a:defRPr sz="2900" b="1">
                <a:solidFill>
                  <a:srgbClr val="00009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442" y="1438724"/>
            <a:ext cx="4381500" cy="4877412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500" b="0"/>
            </a:lvl2pPr>
            <a:lvl3pPr>
              <a:lnSpc>
                <a:spcPct val="120000"/>
              </a:lnSpc>
              <a:defRPr sz="1300" b="0"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2" y="1447688"/>
            <a:ext cx="4381500" cy="4877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81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9939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E4F7-013F-4E88-A830-B1D12C5E8F1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22ED4-53F6-4122-878C-94BCE205392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182E4F7-013F-4E88-A830-B1D12C5E8F1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5122ED4-53F6-4122-878C-94BCE205392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E4F7-013F-4E88-A830-B1D12C5E8F1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22ED4-53F6-4122-878C-94BCE205392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E4F7-013F-4E88-A830-B1D12C5E8F1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22ED4-53F6-4122-878C-94BCE205392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E4F7-013F-4E88-A830-B1D12C5E8F1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22ED4-53F6-4122-878C-94BCE20539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E4F7-013F-4E88-A830-B1D12C5E8F1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22ED4-53F6-4122-878C-94BCE20539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E4F7-013F-4E88-A830-B1D12C5E8F1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22ED4-53F6-4122-878C-94BCE205392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E4F7-013F-4E88-A830-B1D12C5E8F1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22ED4-53F6-4122-878C-94BCE205392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122ED4-53F6-4122-878C-94BCE20539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82E4F7-013F-4E88-A830-B1D12C5E8F1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1" r:id="rId14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hyperlink" Target="http://www.spede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31.emf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45.png"/><Relationship Id="rId7" Type="http://schemas.openxmlformats.org/officeDocument/2006/relationships/image" Target="../media/image28.jpeg"/><Relationship Id="rId12" Type="http://schemas.openxmlformats.org/officeDocument/2006/relationships/image" Target="../media/image8.png"/><Relationship Id="rId17" Type="http://schemas.openxmlformats.org/officeDocument/2006/relationships/image" Target="../media/image41.jp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0.png"/><Relationship Id="rId20" Type="http://schemas.openxmlformats.org/officeDocument/2006/relationships/image" Target="../media/image44.jpeg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11" Type="http://schemas.openxmlformats.org/officeDocument/2006/relationships/image" Target="../media/image36.jpeg"/><Relationship Id="rId5" Type="http://schemas.openxmlformats.org/officeDocument/2006/relationships/image" Target="../media/image16.wmf"/><Relationship Id="rId15" Type="http://schemas.openxmlformats.org/officeDocument/2006/relationships/image" Target="../media/image39.jpeg"/><Relationship Id="rId23" Type="http://schemas.openxmlformats.org/officeDocument/2006/relationships/image" Target="../media/image4.jpg"/><Relationship Id="rId10" Type="http://schemas.openxmlformats.org/officeDocument/2006/relationships/image" Target="../media/image35.jpeg"/><Relationship Id="rId19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25.png"/><Relationship Id="rId14" Type="http://schemas.openxmlformats.org/officeDocument/2006/relationships/image" Target="../media/image38.png"/><Relationship Id="rId22" Type="http://schemas.openxmlformats.org/officeDocument/2006/relationships/hyperlink" Target="http://www.spede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13" Type="http://schemas.openxmlformats.org/officeDocument/2006/relationships/image" Target="../media/image57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17" Type="http://schemas.openxmlformats.org/officeDocument/2006/relationships/image" Target="../media/image61.gif"/><Relationship Id="rId2" Type="http://schemas.openxmlformats.org/officeDocument/2006/relationships/image" Target="../media/image46.gif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gif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5" Type="http://schemas.openxmlformats.org/officeDocument/2006/relationships/image" Target="../media/image59.png"/><Relationship Id="rId10" Type="http://schemas.openxmlformats.org/officeDocument/2006/relationships/image" Target="../media/image54.gif"/><Relationship Id="rId4" Type="http://schemas.openxmlformats.org/officeDocument/2006/relationships/image" Target="../media/image48.png"/><Relationship Id="rId9" Type="http://schemas.openxmlformats.org/officeDocument/2006/relationships/image" Target="../media/image53.gif"/><Relationship Id="rId14" Type="http://schemas.openxmlformats.org/officeDocument/2006/relationships/image" Target="../media/image5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62.jpg"/><Relationship Id="rId5" Type="http://schemas.openxmlformats.org/officeDocument/2006/relationships/image" Target="../media/image4.jpg"/><Relationship Id="rId4" Type="http://schemas.openxmlformats.org/officeDocument/2006/relationships/hyperlink" Target="http://www.sped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spede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de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spede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tiff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4.jpg"/><Relationship Id="rId4" Type="http://schemas.openxmlformats.org/officeDocument/2006/relationships/image" Target="../media/image25.png"/><Relationship Id="rId9" Type="http://schemas.openxmlformats.org/officeDocument/2006/relationships/hyperlink" Target="http://www.sped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1295400"/>
            <a:ext cx="7862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haroni" panose="02010803020104030203" pitchFamily="2" charset="-79"/>
              </a:rPr>
              <a:t>Poka Yoke Solutions </a:t>
            </a:r>
            <a:b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haroni" panose="02010803020104030203" pitchFamily="2" charset="-79"/>
              </a:rPr>
            </a:b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haroni" panose="02010803020104030203" pitchFamily="2" charset="-79"/>
              </a:rPr>
              <a:t>for </a:t>
            </a: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Error-proof Packing &amp; Labeling </a:t>
            </a:r>
            <a:endParaRPr lang="en-US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585680" y="6172207"/>
            <a:ext cx="8177320" cy="38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296" tIns="0" rIns="83296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764521" eaLnBrk="1" fontAlgn="base" hangingPunct="1">
              <a:lnSpc>
                <a:spcPct val="130000"/>
              </a:lnSpc>
              <a:spcBef>
                <a:spcPts val="252"/>
              </a:spcBef>
              <a:spcAft>
                <a:spcPct val="0"/>
              </a:spcAft>
            </a:pPr>
            <a:r>
              <a:rPr lang="en-US" sz="1000" dirty="0"/>
              <a:t>© 2019, SPEDE Technologies.      440-808-8888       www.SPEDE.com </a:t>
            </a:r>
          </a:p>
          <a:p>
            <a:pPr algn="ctr" defTabSz="764521" eaLnBrk="1" fontAlgn="base" hangingPunct="1">
              <a:lnSpc>
                <a:spcPct val="110000"/>
              </a:lnSpc>
              <a:spcAft>
                <a:spcPct val="0"/>
              </a:spcAft>
            </a:pP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Simplifying Processes...  Standardizing Excellence.</a:t>
            </a:r>
            <a:r>
              <a:rPr lang="en-US" sz="11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®</a:t>
            </a:r>
            <a:endParaRPr lang="en-US" sz="11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0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1962150" y="2514600"/>
            <a:ext cx="5155282" cy="3205683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57200" y="6038850"/>
            <a:ext cx="8153400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1219200"/>
            <a:ext cx="7862788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40892"/>
            <a:ext cx="169126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45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566" y="1061680"/>
            <a:ext cx="6008041" cy="42751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>
              <a:lnSpc>
                <a:spcPct val="120000"/>
              </a:lnSpc>
              <a:spcBef>
                <a:spcPts val="275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SPEDE interfaces to USB Cameras at Packing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31520" indent="-274320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Camera captures image of the part being packed </a:t>
            </a:r>
          </a:p>
          <a:p>
            <a:pPr marL="731520" indent="-274320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Verifies the part is correct </a:t>
            </a:r>
          </a:p>
          <a:p>
            <a:pPr marL="731520" indent="-274320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Validates the part is “good” vs. scrap </a:t>
            </a:r>
          </a:p>
          <a:p>
            <a:pPr marL="731520" indent="-274320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Validates dunnage layer is filled before starting next layer</a:t>
            </a:r>
          </a:p>
          <a:p>
            <a:pPr marL="731520" indent="-274320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Takes a photo of the completed layer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731520" indent="-274320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Video can provide proof that packing requirements were</a:t>
            </a:r>
            <a:b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met for each layer in case of customer inquiry</a:t>
            </a:r>
          </a:p>
          <a:p>
            <a:pPr marL="365760" indent="-314714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51046">
              <a:lnSpc>
                <a:spcPct val="110000"/>
              </a:lnSpc>
              <a:buClr>
                <a:srgbClr val="C00000"/>
              </a:buClr>
            </a:pP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Cameras can also be used for:</a:t>
            </a:r>
          </a:p>
          <a:p>
            <a:pPr marL="731520" indent="-274320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Color detection</a:t>
            </a:r>
          </a:p>
          <a:p>
            <a:pPr marL="731520" indent="-274320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OCR – reading a 1D or 2D barcode on the part</a:t>
            </a:r>
          </a:p>
          <a:p>
            <a:pPr marL="731520" indent="-274320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OCR – reading characters on the part</a:t>
            </a:r>
          </a:p>
          <a:p>
            <a:pPr marL="365760" indent="-314714">
              <a:lnSpc>
                <a:spcPct val="120000"/>
              </a:lnSpc>
              <a:spcBef>
                <a:spcPts val="275"/>
              </a:spcBef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7672" y="474969"/>
            <a:ext cx="7904328" cy="515631"/>
          </a:xfrm>
          <a:prstGeom prst="rect">
            <a:avLst/>
          </a:prstGeom>
        </p:spPr>
        <p:txBody>
          <a:bodyPr wrap="square" lIns="83924" tIns="41962" rIns="83924" bIns="41962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Use USB Cameras to Control Packing</a:t>
            </a:r>
            <a:endParaRPr lang="en-US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4" descr="https://www.baslerweb.com/fp-1478427532/media/editorial/product_images/camera_series/ace_1/ace_GigE_lens_f_l_670x500px__x2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b="19123"/>
          <a:stretch/>
        </p:blipFill>
        <p:spPr bwMode="auto">
          <a:xfrm rot="18734956">
            <a:off x="6382262" y="2602860"/>
            <a:ext cx="68135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324" y="3237340"/>
            <a:ext cx="2243767" cy="160321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85680" y="5866161"/>
            <a:ext cx="8177320" cy="694688"/>
            <a:chOff x="-18549" y="5553306"/>
            <a:chExt cx="8912711" cy="756438"/>
          </a:xfrm>
        </p:grpSpPr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-18549" y="5886552"/>
              <a:ext cx="8912711" cy="42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764521" eaLnBrk="1" fontAlgn="base" hangingPunct="1">
                <a:lnSpc>
                  <a:spcPct val="130000"/>
                </a:lnSpc>
                <a:spcBef>
                  <a:spcPts val="252"/>
                </a:spcBef>
                <a:spcAft>
                  <a:spcPct val="0"/>
                </a:spcAft>
              </a:pPr>
              <a:r>
                <a:rPr lang="en-US" sz="1000" dirty="0"/>
                <a:t>© 2019, SPEDE Technologies.      440-808-8888       www.SPEDE.com </a:t>
              </a:r>
            </a:p>
            <a:p>
              <a:pPr algn="ctr" defTabSz="764521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®</a:t>
              </a:r>
              <a:endPara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22" name="Picture 21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553306"/>
              <a:ext cx="1724752" cy="652752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/>
        </p:nvCxnSpPr>
        <p:spPr>
          <a:xfrm>
            <a:off x="596566" y="965775"/>
            <a:ext cx="778543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6038850"/>
            <a:ext cx="6631657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Display 25"/>
          <p:cNvSpPr/>
          <p:nvPr/>
        </p:nvSpPr>
        <p:spPr>
          <a:xfrm rot="7382548">
            <a:off x="6356307" y="3054858"/>
            <a:ext cx="276543" cy="364964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3000">
                <a:srgbClr val="C00000"/>
              </a:gs>
              <a:gs pos="85000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211873"/>
            <a:ext cx="3095349" cy="245327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Poka Yoke Solutions for Manufacturing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2662" y="6438122"/>
            <a:ext cx="414100" cy="2540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889837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0449" y="4114800"/>
            <a:ext cx="6864351" cy="1704660"/>
          </a:xfrm>
        </p:spPr>
        <p:txBody>
          <a:bodyPr wrap="none"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SPEDE Server Hardware Requirements</a:t>
            </a:r>
          </a:p>
          <a:p>
            <a:pPr marL="731520" lvl="1" indent="-167847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Local Windows server, MS SQL, 500GB Hard Drive, remote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access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1101"/>
              </a:spcBef>
              <a:buNone/>
              <a:defRPr/>
            </a:pPr>
            <a:r>
              <a:rPr lang="en-US" sz="1600" b="1" dirty="0">
                <a:solidFill>
                  <a:srgbClr val="002060"/>
                </a:solidFill>
              </a:rPr>
              <a:t>Local Network Requirements</a:t>
            </a:r>
          </a:p>
          <a:p>
            <a:pPr marL="731520" lvl="1" indent="-167847">
              <a:lnSpc>
                <a:spcPct val="11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TCP/IP to SPEDE Server</a:t>
            </a:r>
          </a:p>
          <a:p>
            <a:pPr marL="731520" lvl="1" indent="-167847">
              <a:lnSpc>
                <a:spcPct val="11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TCP/IP to production PLC</a:t>
            </a:r>
          </a:p>
          <a:p>
            <a:pPr marL="731520" lvl="1" indent="-167847">
              <a:lnSpc>
                <a:spcPct val="11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Prefer WiFi to SPEDE server, wired ethernet to PLC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32914" y="2180938"/>
            <a:ext cx="1627809" cy="737162"/>
            <a:chOff x="4952805" y="2565712"/>
            <a:chExt cx="1774199" cy="802689"/>
          </a:xfrm>
        </p:grpSpPr>
        <p:sp>
          <p:nvSpPr>
            <p:cNvPr id="10" name="Left Arrow 9"/>
            <p:cNvSpPr>
              <a:spLocks noChangeArrowheads="1"/>
            </p:cNvSpPr>
            <p:nvPr/>
          </p:nvSpPr>
          <p:spPr bwMode="auto">
            <a:xfrm>
              <a:off x="4952805" y="2565712"/>
              <a:ext cx="1554480" cy="375109"/>
            </a:xfrm>
            <a:prstGeom prst="leftArrow">
              <a:avLst>
                <a:gd name="adj1" fmla="val 50000"/>
                <a:gd name="adj2" fmla="val 50187"/>
              </a:avLst>
            </a:prstGeom>
            <a:noFill/>
            <a:ln w="9525" algn="ctr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769" tIns="0" rIns="90769" bIns="0" anchor="ctr" anchorCtr="1"/>
            <a:lstStyle/>
            <a:p>
              <a:pPr algn="ctr" defTabSz="8329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0099"/>
                  </a:solidFill>
                </a:rPr>
                <a:t>Part Nbr and EDI Data</a:t>
              </a:r>
            </a:p>
          </p:txBody>
        </p:sp>
        <p:sp>
          <p:nvSpPr>
            <p:cNvPr id="12" name="Right Arrow 11"/>
            <p:cNvSpPr>
              <a:spLocks noChangeArrowheads="1"/>
            </p:cNvSpPr>
            <p:nvPr/>
          </p:nvSpPr>
          <p:spPr bwMode="auto">
            <a:xfrm>
              <a:off x="5131622" y="2899419"/>
              <a:ext cx="1595382" cy="468982"/>
            </a:xfrm>
            <a:prstGeom prst="rightArrow">
              <a:avLst>
                <a:gd name="adj1" fmla="val 50000"/>
                <a:gd name="adj2" fmla="val 50154"/>
              </a:avLst>
            </a:prstGeom>
            <a:noFill/>
            <a:ln w="9525" algn="ctr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769" tIns="0" rIns="90769" bIns="0" anchor="ctr" anchorCtr="1"/>
            <a:lstStyle/>
            <a:p>
              <a:pPr algn="ctr" defTabSz="8329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0099"/>
                  </a:solidFill>
                </a:rPr>
                <a:t>Production &amp; Label Data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67477" y="1836037"/>
            <a:ext cx="1236661" cy="2068753"/>
            <a:chOff x="4896080" y="2018655"/>
            <a:chExt cx="1347875" cy="2252641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5240973" y="3508801"/>
              <a:ext cx="548493" cy="762495"/>
              <a:chOff x="3596864" y="3060030"/>
              <a:chExt cx="503248" cy="700874"/>
            </a:xfrm>
          </p:grpSpPr>
          <p:sp>
            <p:nvSpPr>
              <p:cNvPr id="19495" name="Flowchart: Magnetic Disk 42"/>
              <p:cNvSpPr>
                <a:spLocks noChangeArrowheads="1"/>
              </p:cNvSpPr>
              <p:nvPr/>
            </p:nvSpPr>
            <p:spPr bwMode="auto">
              <a:xfrm>
                <a:off x="3596864" y="3243228"/>
                <a:ext cx="503248" cy="517676"/>
              </a:xfrm>
              <a:prstGeom prst="flowChartMagneticDisk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91440" bIns="0" anchor="ctr" anchorCtr="1"/>
              <a:lstStyle/>
              <a:p>
                <a:pPr algn="ctr" defTabSz="832993" fontAlgn="base">
                  <a:spcBef>
                    <a:spcPts val="547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000099"/>
                    </a:solidFill>
                  </a:rPr>
                  <a:t>SPEDE</a:t>
                </a:r>
                <a:br>
                  <a:rPr lang="en-US" sz="800" dirty="0">
                    <a:solidFill>
                      <a:srgbClr val="000099"/>
                    </a:solidFill>
                  </a:rPr>
                </a:br>
                <a:r>
                  <a:rPr lang="en-US" sz="800" dirty="0">
                    <a:solidFill>
                      <a:srgbClr val="000099"/>
                    </a:solidFill>
                  </a:rPr>
                  <a:t>DB</a:t>
                </a:r>
              </a:p>
            </p:txBody>
          </p:sp>
          <p:sp>
            <p:nvSpPr>
              <p:cNvPr id="19496" name="Right Arrow 39"/>
              <p:cNvSpPr>
                <a:spLocks noChangeArrowheads="1"/>
              </p:cNvSpPr>
              <p:nvPr/>
            </p:nvSpPr>
            <p:spPr bwMode="auto">
              <a:xfrm rot="5400000">
                <a:off x="3704861" y="3104459"/>
                <a:ext cx="260217" cy="171360"/>
              </a:xfrm>
              <a:prstGeom prst="rightArrow">
                <a:avLst>
                  <a:gd name="adj1" fmla="val 50000"/>
                  <a:gd name="adj2" fmla="val 49999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83299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470" name="Group 22"/>
            <p:cNvGrpSpPr>
              <a:grpSpLocks/>
            </p:cNvGrpSpPr>
            <p:nvPr/>
          </p:nvGrpSpPr>
          <p:grpSpPr bwMode="auto">
            <a:xfrm>
              <a:off x="5110382" y="2018655"/>
              <a:ext cx="778620" cy="1126137"/>
              <a:chOff x="3596615" y="2059160"/>
              <a:chExt cx="714663" cy="1034728"/>
            </a:xfrm>
          </p:grpSpPr>
          <p:grpSp>
            <p:nvGrpSpPr>
              <p:cNvPr id="19487" name="Group 21"/>
              <p:cNvGrpSpPr>
                <a:grpSpLocks/>
              </p:cNvGrpSpPr>
              <p:nvPr/>
            </p:nvGrpSpPr>
            <p:grpSpPr bwMode="auto">
              <a:xfrm>
                <a:off x="3596615" y="2115346"/>
                <a:ext cx="640788" cy="978542"/>
                <a:chOff x="3567853" y="2462783"/>
                <a:chExt cx="580112" cy="825073"/>
              </a:xfrm>
            </p:grpSpPr>
            <p:pic>
              <p:nvPicPr>
                <p:cNvPr id="19489" name="Picture 16" descr="ICON-TXC.TI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0208" y="2462783"/>
                  <a:ext cx="207757" cy="210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90" name="Picture 7" descr="PC server.wmf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7853" y="2585022"/>
                  <a:ext cx="556510" cy="7028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488" name="Picture 46" descr="ICON-TXC.TIF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76"/>
              <a:stretch>
                <a:fillRect/>
              </a:stretch>
            </p:blipFill>
            <p:spPr bwMode="auto">
              <a:xfrm>
                <a:off x="3934039" y="2059160"/>
                <a:ext cx="377239" cy="161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TextBox 116"/>
            <p:cNvSpPr txBox="1">
              <a:spLocks noChangeArrowheads="1"/>
            </p:cNvSpPr>
            <p:nvPr/>
          </p:nvSpPr>
          <p:spPr bwMode="auto">
            <a:xfrm>
              <a:off x="4896080" y="3120703"/>
              <a:ext cx="1347875" cy="3994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769" tIns="45386" rIns="90769" bIns="45386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9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99"/>
                  </a:solidFill>
                </a:rPr>
                <a:t>SPEDE Application Server</a:t>
              </a:r>
            </a:p>
          </p:txBody>
        </p:sp>
      </p:grpSp>
      <p:sp>
        <p:nvSpPr>
          <p:cNvPr id="19477" name="TextBox 43"/>
          <p:cNvSpPr txBox="1">
            <a:spLocks noChangeArrowheads="1"/>
          </p:cNvSpPr>
          <p:nvPr/>
        </p:nvSpPr>
        <p:spPr bwMode="auto">
          <a:xfrm>
            <a:off x="5356801" y="1276801"/>
            <a:ext cx="728663" cy="28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460" tIns="38231" rIns="76460" bIns="382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3299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Area</a:t>
            </a:r>
          </a:p>
        </p:txBody>
      </p:sp>
      <p:sp>
        <p:nvSpPr>
          <p:cNvPr id="19481" name="TextBox 12"/>
          <p:cNvSpPr txBox="1">
            <a:spLocks noChangeArrowheads="1"/>
          </p:cNvSpPr>
          <p:nvPr/>
        </p:nvSpPr>
        <p:spPr bwMode="auto">
          <a:xfrm>
            <a:off x="7238441" y="3582438"/>
            <a:ext cx="1145089" cy="367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3924" tIns="41962" rIns="83924" bIns="419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3299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Your Shipping and ERP Apps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023192" y="3089857"/>
            <a:ext cx="788874" cy="760339"/>
            <a:chOff x="1365358" y="3189691"/>
            <a:chExt cx="835523" cy="880426"/>
          </a:xfrm>
        </p:grpSpPr>
        <p:pic>
          <p:nvPicPr>
            <p:cNvPr id="19485" name="Picture 19" descr="3400e wireless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367881"/>
              <a:ext cx="533138" cy="61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0549">
              <a:off x="1934312" y="3875507"/>
              <a:ext cx="266569" cy="1946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0" descr="ICON-TXC.T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476"/>
            <a:stretch>
              <a:fillRect/>
            </a:stretch>
          </p:blipFill>
          <p:spPr bwMode="auto">
            <a:xfrm>
              <a:off x="1365358" y="3189691"/>
              <a:ext cx="377236" cy="17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53" y="3111219"/>
            <a:ext cx="1188184" cy="6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21278612">
            <a:off x="2414378" y="3149028"/>
            <a:ext cx="354945" cy="437629"/>
          </a:xfrm>
          <a:prstGeom prst="rect">
            <a:avLst/>
          </a:prstGeom>
        </p:spPr>
      </p:pic>
      <p:sp>
        <p:nvSpPr>
          <p:cNvPr id="66" name="Freeform 65"/>
          <p:cNvSpPr/>
          <p:nvPr/>
        </p:nvSpPr>
        <p:spPr>
          <a:xfrm>
            <a:off x="4478820" y="1276801"/>
            <a:ext cx="239595" cy="2689875"/>
          </a:xfrm>
          <a:custGeom>
            <a:avLst/>
            <a:gdLst>
              <a:gd name="connsiteX0" fmla="*/ 15575 w 1067144"/>
              <a:gd name="connsiteY0" fmla="*/ 0 h 3901440"/>
              <a:gd name="connsiteX1" fmla="*/ 1067135 w 1067144"/>
              <a:gd name="connsiteY1" fmla="*/ 1173480 h 3901440"/>
              <a:gd name="connsiteX2" fmla="*/ 335 w 1067144"/>
              <a:gd name="connsiteY2" fmla="*/ 1996440 h 3901440"/>
              <a:gd name="connsiteX3" fmla="*/ 945215 w 1067144"/>
              <a:gd name="connsiteY3" fmla="*/ 3368040 h 3901440"/>
              <a:gd name="connsiteX4" fmla="*/ 335615 w 1067144"/>
              <a:gd name="connsiteY4" fmla="*/ 390144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144" h="3901440">
                <a:moveTo>
                  <a:pt x="15575" y="0"/>
                </a:moveTo>
                <a:cubicBezTo>
                  <a:pt x="542625" y="420370"/>
                  <a:pt x="1069675" y="840740"/>
                  <a:pt x="1067135" y="1173480"/>
                </a:cubicBezTo>
                <a:cubicBezTo>
                  <a:pt x="1064595" y="1506220"/>
                  <a:pt x="20655" y="1630680"/>
                  <a:pt x="335" y="1996440"/>
                </a:cubicBezTo>
                <a:cubicBezTo>
                  <a:pt x="-19985" y="2362200"/>
                  <a:pt x="889335" y="3050540"/>
                  <a:pt x="945215" y="3368040"/>
                </a:cubicBezTo>
                <a:cubicBezTo>
                  <a:pt x="1001095" y="3685540"/>
                  <a:pt x="442295" y="3812540"/>
                  <a:pt x="335615" y="3901440"/>
                </a:cubicBezTo>
              </a:path>
            </a:pathLst>
          </a:custGeom>
          <a:noFill/>
          <a:ln w="158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025" tIns="38513" rIns="77025" bIns="38513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4211" y="3744191"/>
            <a:ext cx="724401" cy="141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Weigh Scale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70" y="2264124"/>
            <a:ext cx="838113" cy="75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14"/>
          <p:cNvGrpSpPr>
            <a:grpSpLocks noChangeAspect="1"/>
          </p:cNvGrpSpPr>
          <p:nvPr/>
        </p:nvGrpSpPr>
        <p:grpSpPr bwMode="auto">
          <a:xfrm>
            <a:off x="2396682" y="1351158"/>
            <a:ext cx="587267" cy="637891"/>
            <a:chOff x="1629118" y="1468867"/>
            <a:chExt cx="664235" cy="773403"/>
          </a:xfrm>
        </p:grpSpPr>
        <p:pic>
          <p:nvPicPr>
            <p:cNvPr id="19499" name="Picture 26" descr="Push-Button2.gi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118" y="1626552"/>
              <a:ext cx="664235" cy="615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0" name="Picture 58" descr="ICON-TXC.TIF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476"/>
            <a:stretch>
              <a:fillRect/>
            </a:stretch>
          </p:blipFill>
          <p:spPr bwMode="auto">
            <a:xfrm>
              <a:off x="1800042" y="1468867"/>
              <a:ext cx="377240" cy="16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9" name="Group 18"/>
          <p:cNvGrpSpPr>
            <a:grpSpLocks/>
          </p:cNvGrpSpPr>
          <p:nvPr/>
        </p:nvGrpSpPr>
        <p:grpSpPr bwMode="auto">
          <a:xfrm>
            <a:off x="1610093" y="2229985"/>
            <a:ext cx="834568" cy="631087"/>
            <a:chOff x="1811075" y="1185213"/>
            <a:chExt cx="871886" cy="609848"/>
          </a:xfrm>
        </p:grpSpPr>
        <p:pic>
          <p:nvPicPr>
            <p:cNvPr id="19491" name="Picture 5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534"/>
            <a:stretch>
              <a:fillRect/>
            </a:stretch>
          </p:blipFill>
          <p:spPr bwMode="auto">
            <a:xfrm>
              <a:off x="1968474" y="1277080"/>
              <a:ext cx="714487" cy="51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Picture 40" descr="ICON-TXC.TIF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476"/>
            <a:stretch>
              <a:fillRect/>
            </a:stretch>
          </p:blipFill>
          <p:spPr bwMode="auto">
            <a:xfrm>
              <a:off x="1811075" y="1185213"/>
              <a:ext cx="377239" cy="1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508612" y="1283458"/>
            <a:ext cx="646598" cy="744407"/>
            <a:chOff x="1398471" y="1314697"/>
            <a:chExt cx="603656" cy="69430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3" t="15157" r="13040" b="6400"/>
            <a:stretch/>
          </p:blipFill>
          <p:spPr>
            <a:xfrm>
              <a:off x="1520842" y="1675319"/>
              <a:ext cx="337528" cy="333681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1398471" y="1314697"/>
              <a:ext cx="603656" cy="605471"/>
              <a:chOff x="7267750" y="3326806"/>
              <a:chExt cx="603656" cy="605471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7750" y="3497129"/>
                <a:ext cx="603656" cy="435148"/>
              </a:xfrm>
              <a:prstGeom prst="rect">
                <a:avLst/>
              </a:prstGeom>
            </p:spPr>
          </p:pic>
          <p:pic>
            <p:nvPicPr>
              <p:cNvPr id="53" name="Picture 28" descr="ICON-TXC.TIF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76"/>
              <a:stretch>
                <a:fillRect/>
              </a:stretch>
            </p:blipFill>
            <p:spPr bwMode="auto">
              <a:xfrm>
                <a:off x="7376430" y="3326806"/>
                <a:ext cx="363590" cy="156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oup 43"/>
          <p:cNvGrpSpPr>
            <a:grpSpLocks noChangeAspect="1"/>
          </p:cNvGrpSpPr>
          <p:nvPr/>
        </p:nvGrpSpPr>
        <p:grpSpPr bwMode="auto">
          <a:xfrm>
            <a:off x="684021" y="1230136"/>
            <a:ext cx="503372" cy="936320"/>
            <a:chOff x="7214637" y="2540453"/>
            <a:chExt cx="809034" cy="1321307"/>
          </a:xfrm>
        </p:grpSpPr>
        <p:pic>
          <p:nvPicPr>
            <p:cNvPr id="19493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4637" y="2689759"/>
              <a:ext cx="809034" cy="117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4" name="Picture 45" descr="ICON-TXC.TIF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476"/>
            <a:stretch>
              <a:fillRect/>
            </a:stretch>
          </p:blipFill>
          <p:spPr bwMode="auto">
            <a:xfrm>
              <a:off x="7310160" y="2540453"/>
              <a:ext cx="521285" cy="22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553685" y="2127637"/>
            <a:ext cx="708222" cy="230832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SPEDE PLC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32134" y="2019385"/>
            <a:ext cx="820367" cy="141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TouchScreen PC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76878" y="1989049"/>
            <a:ext cx="724401" cy="141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Push-button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00313" y="2852066"/>
            <a:ext cx="454010" cy="141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PLC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09054" y="2861072"/>
            <a:ext cx="724401" cy="141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WiFi Bridge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26931" y="3446391"/>
            <a:ext cx="724401" cy="141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Label Printer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38052" y="3740737"/>
            <a:ext cx="724401" cy="141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Vision Scanner</a:t>
            </a:r>
          </a:p>
        </p:txBody>
      </p:sp>
      <p:sp>
        <p:nvSpPr>
          <p:cNvPr id="79" name="Left Arrow 78"/>
          <p:cNvSpPr>
            <a:spLocks noChangeArrowheads="1"/>
          </p:cNvSpPr>
          <p:nvPr/>
        </p:nvSpPr>
        <p:spPr bwMode="auto">
          <a:xfrm>
            <a:off x="3101350" y="2642015"/>
            <a:ext cx="1470448" cy="344488"/>
          </a:xfrm>
          <a:prstGeom prst="leftArrow">
            <a:avLst>
              <a:gd name="adj1" fmla="val 50000"/>
              <a:gd name="adj2" fmla="val 50187"/>
            </a:avLst>
          </a:prstGeom>
          <a:solidFill>
            <a:schemeClr val="bg1"/>
          </a:solidFill>
          <a:ln w="9525" algn="ctr">
            <a:solidFill>
              <a:srgbClr val="A50021"/>
            </a:solidFill>
            <a:round/>
            <a:headEnd/>
            <a:tailEnd/>
          </a:ln>
          <a:extLst/>
        </p:spPr>
        <p:txBody>
          <a:bodyPr lIns="76460" tIns="0" rIns="76460" bIns="0" anchor="ctr" anchorCtr="1"/>
          <a:lstStyle/>
          <a:p>
            <a:pPr algn="ctr" defTabSz="83299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 Nbr and EDI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8472" y="3318247"/>
            <a:ext cx="1447800" cy="65768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User/ System Events,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Good/ Scrap Counts,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Data printed on Labels,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PLC Data/Metrics, etc.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617418" y="2285679"/>
            <a:ext cx="2014114" cy="377890"/>
            <a:chOff x="2894974" y="3308603"/>
            <a:chExt cx="2195244" cy="411480"/>
          </a:xfrm>
        </p:grpSpPr>
        <p:sp>
          <p:nvSpPr>
            <p:cNvPr id="78" name="Right Arrow 77"/>
            <p:cNvSpPr/>
            <p:nvPr/>
          </p:nvSpPr>
          <p:spPr>
            <a:xfrm>
              <a:off x="2894974" y="3308603"/>
              <a:ext cx="2159370" cy="411480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615" tIns="49807" rIns="99615" bIns="49807"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13900" y="3452862"/>
              <a:ext cx="2076318" cy="2047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Part, PLC, Label Data</a:t>
              </a:r>
            </a:p>
          </p:txBody>
        </p:sp>
      </p:grpSp>
      <p:sp>
        <p:nvSpPr>
          <p:cNvPr id="77" name="Right Arrow 38"/>
          <p:cNvSpPr>
            <a:spLocks noChangeArrowheads="1"/>
          </p:cNvSpPr>
          <p:nvPr/>
        </p:nvSpPr>
        <p:spPr bwMode="auto">
          <a:xfrm rot="5400000">
            <a:off x="7661185" y="3428001"/>
            <a:ext cx="201341" cy="147195"/>
          </a:xfrm>
          <a:prstGeom prst="rightArrow">
            <a:avLst>
              <a:gd name="adj1" fmla="val 50000"/>
              <a:gd name="adj2" fmla="val 49995"/>
            </a:avLst>
          </a:prstGeom>
          <a:solidFill>
            <a:schemeClr val="accent1"/>
          </a:solidFill>
          <a:ln w="0" algn="ctr">
            <a:solidFill>
              <a:schemeClr val="bg2"/>
            </a:solidFill>
            <a:round/>
            <a:headEnd/>
            <a:tailEnd/>
          </a:ln>
        </p:spPr>
        <p:txBody>
          <a:bodyPr lIns="83924" tIns="41962" rIns="83924" bIns="41962"/>
          <a:lstStyle/>
          <a:p>
            <a:pPr algn="ctr" defTabSz="832993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45" name="Flowchart: Magnetic Disk 42"/>
          <p:cNvSpPr>
            <a:spLocks noChangeArrowheads="1"/>
          </p:cNvSpPr>
          <p:nvPr/>
        </p:nvSpPr>
        <p:spPr bwMode="auto">
          <a:xfrm>
            <a:off x="7492327" y="2954491"/>
            <a:ext cx="503238" cy="517213"/>
          </a:xfrm>
          <a:prstGeom prst="flowChartMagneticDisk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83924" tIns="83924" rIns="83924" bIns="0" anchor="ctr" anchorCtr="1"/>
          <a:lstStyle/>
          <a:p>
            <a:pPr algn="ctr" defTabSz="832993" fontAlgn="base">
              <a:spcBef>
                <a:spcPts val="547"/>
              </a:spcBef>
              <a:spcAft>
                <a:spcPct val="0"/>
              </a:spcAft>
            </a:pPr>
            <a:r>
              <a:rPr lang="en-US" sz="800" dirty="0">
                <a:solidFill>
                  <a:srgbClr val="000099"/>
                </a:solidFill>
              </a:rPr>
              <a:t>SPEDE</a:t>
            </a:r>
            <a:br>
              <a:rPr lang="en-US" sz="800" dirty="0">
                <a:solidFill>
                  <a:srgbClr val="000099"/>
                </a:solidFill>
              </a:rPr>
            </a:br>
            <a:r>
              <a:rPr lang="en-US" sz="800" dirty="0">
                <a:solidFill>
                  <a:srgbClr val="000099"/>
                </a:solidFill>
              </a:rPr>
              <a:t>Data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1219200"/>
            <a:ext cx="8176024" cy="28591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025" tIns="38513" rIns="77025" bIns="38513" rtlCol="0" anchor="ctr"/>
          <a:lstStyle/>
          <a:p>
            <a:pPr algn="ctr"/>
            <a:endParaRPr lang="en-US"/>
          </a:p>
        </p:txBody>
      </p:sp>
      <p:sp>
        <p:nvSpPr>
          <p:cNvPr id="19498" name="TextBox 116"/>
          <p:cNvSpPr txBox="1">
            <a:spLocks noChangeArrowheads="1"/>
          </p:cNvSpPr>
          <p:nvPr/>
        </p:nvSpPr>
        <p:spPr bwMode="auto">
          <a:xfrm>
            <a:off x="7083895" y="1680559"/>
            <a:ext cx="1236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24" tIns="41962" rIns="83924" bIns="419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3299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Host Computer</a:t>
            </a:r>
          </a:p>
        </p:txBody>
      </p:sp>
      <p:sp>
        <p:nvSpPr>
          <p:cNvPr id="19497" name="mainfrm"/>
          <p:cNvSpPr>
            <a:spLocks noChangeAspect="1" noEditPoints="1" noChangeArrowheads="1"/>
          </p:cNvSpPr>
          <p:nvPr/>
        </p:nvSpPr>
        <p:spPr bwMode="auto">
          <a:xfrm>
            <a:off x="7101026" y="1946197"/>
            <a:ext cx="1202400" cy="8646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0033CC">
              <a:alpha val="3803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3924" tIns="41962" rIns="83924" bIns="41962"/>
          <a:lstStyle/>
          <a:p>
            <a:pPr defTabSz="832993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19480" name="Right Arrow 49"/>
          <p:cNvSpPr>
            <a:spLocks noChangeArrowheads="1"/>
          </p:cNvSpPr>
          <p:nvPr/>
        </p:nvSpPr>
        <p:spPr bwMode="auto">
          <a:xfrm rot="5400000">
            <a:off x="7614062" y="2855957"/>
            <a:ext cx="259770" cy="171296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83924" tIns="41962" rIns="83924" bIns="41962"/>
          <a:lstStyle/>
          <a:p>
            <a:pPr algn="ctr" defTabSz="832993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9476" name="TextBox 42"/>
          <p:cNvSpPr txBox="1">
            <a:spLocks noChangeArrowheads="1"/>
          </p:cNvSpPr>
          <p:nvPr/>
        </p:nvSpPr>
        <p:spPr bwMode="auto">
          <a:xfrm>
            <a:off x="2793190" y="1247400"/>
            <a:ext cx="1701222" cy="28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460" tIns="38231" rIns="76460" bIns="382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3299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 Area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96566" y="474969"/>
            <a:ext cx="7786964" cy="515631"/>
          </a:xfrm>
          <a:prstGeom prst="rect">
            <a:avLst/>
          </a:prstGeom>
        </p:spPr>
        <p:txBody>
          <a:bodyPr wrap="square" lIns="83924" tIns="41962" rIns="83924" bIns="41962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Interfacing to Devices and Host Systems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85680" y="5866161"/>
            <a:ext cx="8177320" cy="694688"/>
            <a:chOff x="-18549" y="5553306"/>
            <a:chExt cx="8912711" cy="756438"/>
          </a:xfrm>
        </p:grpSpPr>
        <p:sp>
          <p:nvSpPr>
            <p:cNvPr id="90" name="TextBox 2"/>
            <p:cNvSpPr txBox="1">
              <a:spLocks noChangeArrowheads="1"/>
            </p:cNvSpPr>
            <p:nvPr/>
          </p:nvSpPr>
          <p:spPr bwMode="auto">
            <a:xfrm>
              <a:off x="-18549" y="5886552"/>
              <a:ext cx="8912711" cy="42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764521" eaLnBrk="1" fontAlgn="base" hangingPunct="1">
                <a:lnSpc>
                  <a:spcPct val="130000"/>
                </a:lnSpc>
                <a:spcBef>
                  <a:spcPts val="252"/>
                </a:spcBef>
                <a:spcAft>
                  <a:spcPct val="0"/>
                </a:spcAft>
              </a:pPr>
              <a:r>
                <a:rPr lang="en-US" sz="1000" dirty="0"/>
                <a:t>© 2019, SPEDE Technologies.      440-808-8888       www.SPEDE.com </a:t>
              </a:r>
            </a:p>
            <a:p>
              <a:pPr algn="ctr" defTabSz="764521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®</a:t>
              </a:r>
              <a:endPara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88" name="Picture 87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553306"/>
              <a:ext cx="1724752" cy="652752"/>
            </a:xfrm>
            <a:prstGeom prst="rect">
              <a:avLst/>
            </a:prstGeom>
          </p:spPr>
        </p:pic>
      </p:grpSp>
      <p:cxnSp>
        <p:nvCxnSpPr>
          <p:cNvPr id="76" name="Straight Connector 75"/>
          <p:cNvCxnSpPr/>
          <p:nvPr/>
        </p:nvCxnSpPr>
        <p:spPr>
          <a:xfrm>
            <a:off x="596566" y="965775"/>
            <a:ext cx="778543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57200" y="6038850"/>
            <a:ext cx="6631657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Display 25"/>
          <p:cNvSpPr/>
          <p:nvPr/>
        </p:nvSpPr>
        <p:spPr>
          <a:xfrm rot="7382548">
            <a:off x="2337428" y="3450381"/>
            <a:ext cx="162060" cy="369277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3000">
                <a:srgbClr val="C00000"/>
              </a:gs>
              <a:gs pos="85000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486400" y="211873"/>
            <a:ext cx="3095349" cy="245327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Poka Yoke Solutions for Manufacturing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52662" y="6438122"/>
            <a:ext cx="414100" cy="2540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88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82074" y="4502844"/>
            <a:ext cx="1792085" cy="745802"/>
            <a:chOff x="5556739" y="2590800"/>
            <a:chExt cx="3200400" cy="1330620"/>
          </a:xfrm>
        </p:grpSpPr>
        <p:pic>
          <p:nvPicPr>
            <p:cNvPr id="6" name="Picture 5" descr="image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739" y="3272283"/>
              <a:ext cx="3200400" cy="649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Nisco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590800"/>
              <a:ext cx="2813539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32" y="4229330"/>
            <a:ext cx="1402566" cy="478604"/>
          </a:xfrm>
          <a:prstGeom prst="rect">
            <a:avLst/>
          </a:prstGeom>
        </p:spPr>
      </p:pic>
      <p:pic>
        <p:nvPicPr>
          <p:cNvPr id="9" name="Picture 8" descr="image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91" y="1333515"/>
            <a:ext cx="2181277" cy="4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52" y="4172688"/>
            <a:ext cx="1998844" cy="963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6" b="16064"/>
          <a:stretch/>
        </p:blipFill>
        <p:spPr>
          <a:xfrm>
            <a:off x="730688" y="5464273"/>
            <a:ext cx="1694857" cy="600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2" y="3259584"/>
            <a:ext cx="2786844" cy="1063404"/>
          </a:xfrm>
          <a:prstGeom prst="rect">
            <a:avLst/>
          </a:prstGeom>
        </p:spPr>
      </p:pic>
      <p:pic>
        <p:nvPicPr>
          <p:cNvPr id="13" name="Picture 12" descr="Mars Pet Care"/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55" y="5522794"/>
            <a:ext cx="1673049" cy="54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"/>
          <p:cNvPicPr preferRelativeResize="0"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68" y="2416855"/>
            <a:ext cx="1540617" cy="50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45" y="1324919"/>
            <a:ext cx="1333669" cy="8536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81" y="2458843"/>
            <a:ext cx="882132" cy="9237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16" y="3457962"/>
            <a:ext cx="3069418" cy="472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9" t="1" b="27673"/>
          <a:stretch/>
        </p:blipFill>
        <p:spPr>
          <a:xfrm>
            <a:off x="6190825" y="5464273"/>
            <a:ext cx="2066528" cy="472670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99436" y="569208"/>
            <a:ext cx="7883344" cy="480486"/>
          </a:xfrm>
          <a:prstGeom prst="rect">
            <a:avLst/>
          </a:prstGeom>
        </p:spPr>
        <p:txBody>
          <a:bodyPr wrap="square" lIns="83903" tIns="41951" rIns="83903" bIns="41951">
            <a:spAutoFit/>
          </a:bodyPr>
          <a:lstStyle/>
          <a:p>
            <a:pPr algn="ctr"/>
            <a:r>
              <a:rPr lang="en-US" altLang="en-US" sz="2600" b="1" i="1" dirty="0">
                <a:cs typeface="Arial" panose="020B0604020202020204" pitchFamily="34" charset="0"/>
              </a:rPr>
              <a:t>Meet a Few of our Customers... </a:t>
            </a:r>
            <a:endParaRPr lang="en-US" sz="2600" b="1" i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MAHLE Hom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2" y="2335852"/>
            <a:ext cx="2392118" cy="9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nhk-nasco_100x6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85" y="2315859"/>
            <a:ext cx="1333168" cy="8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578908" y="1119673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3" y="1333515"/>
            <a:ext cx="1660427" cy="5073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52662" y="6438122"/>
            <a:ext cx="414100" cy="2540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3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9549" y="489614"/>
            <a:ext cx="7576716" cy="577186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ctr" defTabSz="419618" eaLnBrk="0" fontAlgn="base" hangingPunct="0">
              <a:spcAft>
                <a:spcPct val="0"/>
              </a:spcAft>
            </a:pP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 Discuss Your Line-side Project...   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897208" y="1276350"/>
            <a:ext cx="7184149" cy="24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03" tIns="38501" rIns="77003" bIns="3850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38501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Call or Email ... </a:t>
            </a:r>
          </a:p>
          <a:p>
            <a:pPr algn="ctr" defTabSz="38501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17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 defTabSz="38501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Bob Bunsey</a:t>
            </a:r>
          </a:p>
          <a:p>
            <a:pPr algn="ctr" defTabSz="38501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info@spede.com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440-808-8888   x22</a:t>
            </a:r>
          </a:p>
          <a:p>
            <a:pPr algn="ctr" defTabSz="38501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www.spede.com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5680" y="5858476"/>
            <a:ext cx="8177320" cy="683495"/>
            <a:chOff x="-18549" y="5626570"/>
            <a:chExt cx="8912711" cy="744251"/>
          </a:xfrm>
        </p:grpSpPr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-18549" y="5886552"/>
              <a:ext cx="8912711" cy="484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764521" eaLnBrk="1" fontAlgn="base" hangingPunct="1">
                <a:spcBef>
                  <a:spcPts val="252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© 2019, SPEDE Technologies.      440-808-8888  </a:t>
              </a:r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    www.spede.com   </a:t>
              </a:r>
              <a:r>
                <a:rPr 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/>
              </a:r>
              <a:br>
                <a:rPr 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</a:br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SPEDE Technologies    24930 Detroit Rd,  Suites D &amp; E    Cleveland, OH  44145</a:t>
              </a:r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  <a:p>
              <a:pPr algn="ctr" defTabSz="764521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9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9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900" i="1" dirty="0">
                <a:solidFill>
                  <a:srgbClr val="C00000"/>
                </a:solidFill>
                <a:latin typeface="+mn-lt"/>
              </a:endParaRPr>
            </a:p>
          </p:txBody>
        </p:sp>
        <p:pic>
          <p:nvPicPr>
            <p:cNvPr id="23" name="Picture 22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626570"/>
              <a:ext cx="1724752" cy="652752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/>
        </p:nvCxnSpPr>
        <p:spPr>
          <a:xfrm>
            <a:off x="457200" y="6038850"/>
            <a:ext cx="6631657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6566" y="1066800"/>
            <a:ext cx="778543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86400" y="211873"/>
            <a:ext cx="3095349" cy="245327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Poka Yoke Solutions for Manufacturing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1475" y="5780897"/>
            <a:ext cx="1371600" cy="770163"/>
            <a:chOff x="371475" y="5828522"/>
            <a:chExt cx="1371600" cy="77016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828522"/>
              <a:ext cx="1214266" cy="41987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71475" y="6229353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Active Member of AIAG for 20+ years</a:t>
              </a:r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352662" y="6438122"/>
            <a:ext cx="414100" cy="2540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405" y="3581400"/>
            <a:ext cx="7498286" cy="2228393"/>
          </a:xfrm>
          <a:prstGeom prst="rect">
            <a:avLst/>
          </a:prstGeom>
          <a:noFill/>
        </p:spPr>
        <p:txBody>
          <a:bodyPr wrap="square" lIns="83912" tIns="41955" rIns="83912" bIns="41955" rtlCol="0">
            <a:spAutoFit/>
          </a:bodyPr>
          <a:lstStyle/>
          <a:p>
            <a:pPr>
              <a:lnSpc>
                <a:spcPct val="110000"/>
              </a:lnSpc>
              <a:spcAft>
                <a:spcPts val="551"/>
              </a:spcAft>
            </a:pPr>
            <a:r>
              <a:rPr lang="en-US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About Us:</a:t>
            </a:r>
          </a:p>
          <a:p>
            <a:pPr>
              <a:lnSpc>
                <a:spcPct val="110000"/>
              </a:lnSpc>
            </a:pPr>
            <a:r>
              <a:rPr lang="en-US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We are a software </a:t>
            </a:r>
            <a:r>
              <a:rPr lang="en-US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and systems </a:t>
            </a:r>
            <a:r>
              <a:rPr lang="en-US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integration company founded in 1980 as Computer Software Corporation, </a:t>
            </a:r>
            <a:r>
              <a:rPr lang="en-US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specializing in technology </a:t>
            </a:r>
            <a:r>
              <a:rPr lang="en-US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solutions for automotive suppliers and manufacturers </a:t>
            </a:r>
            <a:r>
              <a:rPr lang="en-US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Our </a:t>
            </a:r>
            <a:r>
              <a:rPr lang="en-US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focus is automating </a:t>
            </a:r>
            <a:r>
              <a:rPr lang="en-US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en-US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roduction area </a:t>
            </a:r>
            <a:r>
              <a:rPr lang="en-US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processes </a:t>
            </a:r>
            <a:r>
              <a:rPr lang="en-US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to prevent </a:t>
            </a:r>
            <a:r>
              <a:rPr lang="en-US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errors, increase efficiency and provide real-time 20/20 visibility of shop floor operations. </a:t>
            </a:r>
            <a:r>
              <a:rPr lang="en-US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name SPEDE (pronounced speedy) is an acronym for Standard Platform for Electronic Data Entry.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assumed this d/b/a in 1994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reflect the wide range of new and legacy technologies that we can integrate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 a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real-time communications platform on the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plant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floor. </a:t>
            </a:r>
            <a:endParaRPr lang="en-US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Our Customers are mid-size to Fortune 500 companies with multiple plant sites throughout the U.S. and in Mexico. They rely on SPEDE Automated Line-side Solutions to keep their mission-critical processes running smoothly, 24/7.</a:t>
            </a:r>
            <a:endParaRPr lang="en-US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46598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540" y="499232"/>
            <a:ext cx="7474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3200" b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188" y="1128385"/>
            <a:ext cx="756941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Poka Yoke is a Japanese term that means incorporating a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echanism (e.g. a technology) into a process, either to prevent errors from occurring, or to alert the operator if an error is being made so it can be immediately corrected.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SPEDE Poka Yoke Solutions:</a:t>
            </a:r>
          </a:p>
          <a:p>
            <a:pPr marL="365760" indent="-3429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on </a:t>
            </a:r>
            <a:r>
              <a:rPr lang="en-US" sz="1600" i="1" dirty="0">
                <a:solidFill>
                  <a:srgbClr val="002060"/>
                </a:solidFill>
              </a:rPr>
              <a:t>error-prevention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6576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Integrate new and legacy technologies into business processes </a:t>
            </a:r>
          </a:p>
          <a:p>
            <a:pPr marL="36576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Automate and error-proof these processes:</a:t>
            </a:r>
          </a:p>
          <a:p>
            <a:pPr marL="731520" indent="-27432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identification</a:t>
            </a:r>
          </a:p>
          <a:p>
            <a:pPr marL="731520" indent="-27432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validation</a:t>
            </a:r>
          </a:p>
          <a:p>
            <a:pPr marL="731520" indent="-27432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counting</a:t>
            </a:r>
          </a:p>
          <a:p>
            <a:pPr marL="731520" indent="-27432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Scrap detection / diverting</a:t>
            </a:r>
          </a:p>
          <a:p>
            <a:pPr marL="731520" indent="-27432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Packaging / dunnage control</a:t>
            </a:r>
          </a:p>
          <a:p>
            <a:pPr marL="731520" indent="-27432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Container labeling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211873"/>
            <a:ext cx="3095349" cy="245327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Poka Yoke Solutions for Manufacturing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399" y="467380"/>
            <a:ext cx="7848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What is Poka Yoke? </a:t>
            </a:r>
            <a:endParaRPr lang="en-US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5680" y="5866161"/>
            <a:ext cx="8177320" cy="694688"/>
            <a:chOff x="-18549" y="5553306"/>
            <a:chExt cx="8912711" cy="756438"/>
          </a:xfrm>
        </p:grpSpPr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-18549" y="5886552"/>
              <a:ext cx="8912711" cy="42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764521" eaLnBrk="1" fontAlgn="base" hangingPunct="1">
                <a:lnSpc>
                  <a:spcPct val="130000"/>
                </a:lnSpc>
                <a:spcBef>
                  <a:spcPts val="252"/>
                </a:spcBef>
                <a:spcAft>
                  <a:spcPct val="0"/>
                </a:spcAft>
              </a:pPr>
              <a:r>
                <a:rPr lang="en-US" sz="1000" dirty="0"/>
                <a:t>© 2019, SPEDE Technologies.      440-808-8888       www.SPEDE.com </a:t>
              </a:r>
            </a:p>
            <a:p>
              <a:pPr algn="ctr" defTabSz="764521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®</a:t>
              </a:r>
              <a:endPara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pic>
          <p:nvPicPr>
            <p:cNvPr id="23" name="Picture 22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553306"/>
              <a:ext cx="1724752" cy="652752"/>
            </a:xfrm>
            <a:prstGeom prst="rect">
              <a:avLst/>
            </a:prstGeom>
          </p:spPr>
        </p:pic>
      </p:grpSp>
      <p:pic>
        <p:nvPicPr>
          <p:cNvPr id="26" name="Picture 2" descr="C:\Users\Cheryl\AppData\Local\Microsoft\Windows\Temporary Internet Files\Content.IE5\0KP3HKQJ\check-mark-gu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04" y="3819547"/>
            <a:ext cx="2018774" cy="18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596566" y="965775"/>
            <a:ext cx="778543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" y="6038850"/>
            <a:ext cx="6631657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52662" y="6438122"/>
            <a:ext cx="414100" cy="2540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1820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540" y="499232"/>
            <a:ext cx="7474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3200" b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862" y="1143000"/>
            <a:ext cx="775518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SPEDE Solutions </a:t>
            </a:r>
            <a:r>
              <a:rPr lang="en-US" sz="2000" b="1" dirty="0" smtClean="0">
                <a:solidFill>
                  <a:srgbClr val="002060"/>
                </a:solidFill>
              </a:rPr>
              <a:t>interface to a variety of technologies: </a:t>
            </a:r>
          </a:p>
          <a:p>
            <a:pPr marL="731520" indent="-28575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PLCs</a:t>
            </a:r>
          </a:p>
          <a:p>
            <a:pPr marL="731520" indent="-28575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Weigh Scales</a:t>
            </a:r>
          </a:p>
          <a:p>
            <a:pPr marL="731520" indent="-28575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Cameras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31520" indent="-28575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Vision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Sensors</a:t>
            </a:r>
          </a:p>
          <a:p>
            <a:pPr marL="731520" indent="-28575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Touchscreen PCs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31520" indent="-28575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Conveyors / Diverters</a:t>
            </a:r>
          </a:p>
          <a:p>
            <a:pPr marL="731520" indent="-28575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OCR</a:t>
            </a:r>
          </a:p>
          <a:p>
            <a:pPr marL="731520" indent="-28575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Barcode and 2D scanners</a:t>
            </a:r>
          </a:p>
          <a:p>
            <a:pPr marL="731520" indent="-28575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Label Printers</a:t>
            </a:r>
          </a:p>
          <a:p>
            <a:pPr marL="731520" indent="-28575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Host ERP, EDI, OEE Systems</a:t>
            </a:r>
          </a:p>
          <a:p>
            <a:pPr marL="54864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2890">
              <a:lnSpc>
                <a:spcPct val="120000"/>
              </a:lnSpc>
              <a:buClr>
                <a:srgbClr val="C00000"/>
              </a:buClr>
            </a:pPr>
            <a:r>
              <a:rPr lang="en-US" sz="1200" i="1" dirty="0" smtClean="0">
                <a:solidFill>
                  <a:srgbClr val="C00000"/>
                </a:solidFill>
              </a:rPr>
              <a:t>*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Supports Poka Yoke Requirements for Honda MPR Compliance</a:t>
            </a:r>
          </a:p>
          <a:p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596566" y="425272"/>
            <a:ext cx="7785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SPEDE Poka Yoke Solutions</a:t>
            </a:r>
            <a:endParaRPr lang="en-US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3"/>
          <a:stretch/>
        </p:blipFill>
        <p:spPr>
          <a:xfrm>
            <a:off x="5465008" y="1927051"/>
            <a:ext cx="2743200" cy="24291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65008" y="4356217"/>
            <a:ext cx="2743200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PLC-controlled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Print &amp; Apply Labeling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5680" y="5866161"/>
            <a:ext cx="8177320" cy="694688"/>
            <a:chOff x="-18549" y="5553306"/>
            <a:chExt cx="8912711" cy="756438"/>
          </a:xfrm>
        </p:grpSpPr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-18549" y="5886552"/>
              <a:ext cx="8912711" cy="42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764521" eaLnBrk="1" fontAlgn="base" hangingPunct="1">
                <a:lnSpc>
                  <a:spcPct val="130000"/>
                </a:lnSpc>
                <a:spcBef>
                  <a:spcPts val="252"/>
                </a:spcBef>
                <a:spcAft>
                  <a:spcPct val="0"/>
                </a:spcAft>
              </a:pPr>
              <a:r>
                <a:rPr lang="en-US" sz="1000" dirty="0"/>
                <a:t>© 2019, SPEDE Technologies.      440-808-8888       www.SPEDE.com </a:t>
              </a:r>
            </a:p>
            <a:p>
              <a:pPr algn="ctr" defTabSz="764521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®</a:t>
              </a:r>
              <a:endPara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23" name="Picture 22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553306"/>
              <a:ext cx="1724752" cy="652752"/>
            </a:xfrm>
            <a:prstGeom prst="rect">
              <a:avLst/>
            </a:prstGeom>
          </p:spPr>
        </p:pic>
      </p:grpSp>
      <p:cxnSp>
        <p:nvCxnSpPr>
          <p:cNvPr id="26" name="Straight Connector 25"/>
          <p:cNvCxnSpPr/>
          <p:nvPr/>
        </p:nvCxnSpPr>
        <p:spPr>
          <a:xfrm>
            <a:off x="596566" y="965775"/>
            <a:ext cx="778543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" y="6038850"/>
            <a:ext cx="6631657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211873"/>
            <a:ext cx="3095349" cy="245327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Poka Yoke Solutions for Manufacturing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2662" y="6438122"/>
            <a:ext cx="414100" cy="2540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1963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3498" y="1061963"/>
            <a:ext cx="7376580" cy="2748037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>
              <a:lnSpc>
                <a:spcPct val="120000"/>
              </a:lnSpc>
              <a:spcBef>
                <a:spcPts val="275"/>
              </a:spcBef>
            </a:pP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The PLC supplies the Part Nbr, 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Run </a:t>
            </a: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Data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, Piece Count</a:t>
            </a:r>
          </a:p>
          <a:p>
            <a:pPr marL="731520" lvl="1" indent="-285750">
              <a:spcBef>
                <a:spcPts val="184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Ensures the printed label matches the part being made</a:t>
            </a:r>
          </a:p>
          <a:p>
            <a:pPr marL="731520" lvl="1" indent="-285750">
              <a:spcBef>
                <a:spcPts val="184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Triggers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 label when a pack count of “Good” Parts is reached</a:t>
            </a:r>
          </a:p>
          <a:p>
            <a:pPr marL="731520" lvl="1" indent="-285750">
              <a:spcBef>
                <a:spcPts val="184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Can interface to test jigs to identify Scrap</a:t>
            </a:r>
          </a:p>
          <a:p>
            <a:pPr marL="731520" lvl="1" indent="-285750">
              <a:spcBef>
                <a:spcPts val="184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Can use a SPEDE PLC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if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no production machine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PLC is there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551"/>
              </a:spcBef>
              <a:buClr>
                <a:srgbClr val="C00000"/>
              </a:buClr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SPEDE controls piece counts at Start of Run, End of Run</a:t>
            </a:r>
          </a:p>
          <a:p>
            <a:pPr>
              <a:lnSpc>
                <a:spcPct val="120000"/>
              </a:lnSpc>
              <a:spcBef>
                <a:spcPts val="275"/>
              </a:spcBef>
              <a:buClr>
                <a:srgbClr val="C00000"/>
              </a:buClr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SPEDE controls partial packs &amp; counts at End of Run, End of Shift</a:t>
            </a:r>
          </a:p>
          <a:p>
            <a:pPr>
              <a:lnSpc>
                <a:spcPct val="120000"/>
              </a:lnSpc>
              <a:spcBef>
                <a:spcPts val="275"/>
              </a:spcBef>
              <a:buClr>
                <a:srgbClr val="C00000"/>
              </a:buClr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SPEDE collects PLC data for Traceability, Accountability, OEE analysis</a:t>
            </a:r>
          </a:p>
          <a:p>
            <a:pPr marL="789292" lvl="1" indent="-28575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Can display real-time production data at line-side on TouchScreen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4905" y="4019832"/>
            <a:ext cx="7307042" cy="1798952"/>
            <a:chOff x="1139654" y="4684764"/>
            <a:chExt cx="7964168" cy="1958859"/>
          </a:xfrm>
        </p:grpSpPr>
        <p:pic>
          <p:nvPicPr>
            <p:cNvPr id="31" name="Picture 2" descr="Production Machine - metal strips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654" y="4724400"/>
              <a:ext cx="2743200" cy="19192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3350699" y="5320991"/>
              <a:ext cx="2689201" cy="0"/>
            </a:xfrm>
            <a:prstGeom prst="line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6049962" y="4830607"/>
              <a:ext cx="3053860" cy="178510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Displays Real-time Production Data:</a:t>
              </a:r>
            </a:p>
            <a:p>
              <a:pPr marL="419618" indent="-167847">
                <a:buFont typeface="Arial" panose="020B0604020202020204" pitchFamily="34" charset="0"/>
                <a:buChar char="•"/>
              </a:pPr>
              <a:r>
                <a:rPr lang="en-US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Part Number</a:t>
              </a:r>
            </a:p>
            <a:p>
              <a:pPr marL="419618" indent="-167847">
                <a:buFont typeface="Arial" panose="020B0604020202020204" pitchFamily="34" charset="0"/>
                <a:buChar char="•"/>
              </a:pPr>
              <a:r>
                <a:rPr lang="en-US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Operator Nbr</a:t>
              </a:r>
            </a:p>
            <a:p>
              <a:pPr marL="419618" indent="-167847">
                <a:buFont typeface="Arial" panose="020B0604020202020204" pitchFamily="34" charset="0"/>
                <a:buChar char="•"/>
              </a:pPr>
              <a:r>
                <a:rPr lang="en-US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Shift, Date </a:t>
              </a:r>
            </a:p>
            <a:p>
              <a:pPr marL="419618" indent="-167847">
                <a:buFont typeface="Arial" panose="020B0604020202020204" pitchFamily="34" charset="0"/>
                <a:buChar char="•"/>
              </a:pPr>
              <a:r>
                <a:rPr lang="en-US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WO Nbr </a:t>
              </a:r>
            </a:p>
            <a:p>
              <a:pPr marL="419618" indent="-167847">
                <a:buFont typeface="Arial" panose="020B0604020202020204" pitchFamily="34" charset="0"/>
                <a:buChar char="•"/>
              </a:pPr>
              <a:r>
                <a:rPr lang="en-US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Lot Nbr </a:t>
              </a:r>
            </a:p>
            <a:p>
              <a:pPr marL="419618" indent="-167847">
                <a:buFont typeface="Arial" panose="020B0604020202020204" pitchFamily="34" charset="0"/>
                <a:buChar char="•"/>
              </a:pPr>
              <a:r>
                <a:rPr lang="en-US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Machine Cycles, Cycle Timestamp </a:t>
              </a:r>
            </a:p>
            <a:p>
              <a:pPr marL="419618" indent="-167847">
                <a:buFont typeface="Arial" panose="020B0604020202020204" pitchFamily="34" charset="0"/>
                <a:buChar char="•"/>
              </a:pPr>
              <a:r>
                <a:rPr lang="en-US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Part Counts : Good, Scrap, Re-work</a:t>
              </a:r>
            </a:p>
            <a:p>
              <a:pPr marL="419618" indent="-167847">
                <a:buFont typeface="Arial" panose="020B0604020202020204" pitchFamily="34" charset="0"/>
                <a:buChar char="•"/>
              </a:pPr>
              <a:r>
                <a:rPr lang="en-US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Machine Stats &amp; Metrics, etc.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991771" y="4866553"/>
              <a:ext cx="914400" cy="877593"/>
              <a:chOff x="3897544" y="4662491"/>
              <a:chExt cx="914400" cy="877593"/>
            </a:xfrm>
          </p:grpSpPr>
          <p:pic>
            <p:nvPicPr>
              <p:cNvPr id="37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7544" y="4716300"/>
                <a:ext cx="914400" cy="823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Box 10"/>
              <p:cNvSpPr txBox="1">
                <a:spLocks noChangeArrowheads="1"/>
              </p:cNvSpPr>
              <p:nvPr/>
            </p:nvSpPr>
            <p:spPr bwMode="auto">
              <a:xfrm>
                <a:off x="4125616" y="4662491"/>
                <a:ext cx="466633" cy="318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  <a:t>PLC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957299" y="4684764"/>
              <a:ext cx="890984" cy="769469"/>
              <a:chOff x="4891161" y="4526858"/>
              <a:chExt cx="890984" cy="769469"/>
            </a:xfrm>
          </p:grpSpPr>
          <p:sp>
            <p:nvSpPr>
              <p:cNvPr id="39" name="Flowchart: Magnetic Disk 38"/>
              <p:cNvSpPr>
                <a:spLocks noChangeAspect="1"/>
              </p:cNvSpPr>
              <p:nvPr/>
            </p:nvSpPr>
            <p:spPr>
              <a:xfrm>
                <a:off x="5138328" y="5022007"/>
                <a:ext cx="319595" cy="27432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10"/>
              <p:cNvSpPr txBox="1">
                <a:spLocks noChangeArrowheads="1"/>
              </p:cNvSpPr>
              <p:nvPr/>
            </p:nvSpPr>
            <p:spPr bwMode="auto">
              <a:xfrm>
                <a:off x="4891161" y="4526858"/>
                <a:ext cx="890984" cy="536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  <a:t>SPEDE</a:t>
                </a:r>
                <a:br>
                  <a:rPr lang="en-US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</a:br>
                <a:r>
                  <a:rPr lang="en-US" altLang="en-US" sz="1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  <a:t>Database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85680" y="457200"/>
            <a:ext cx="7796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Use PLCs for Labeling Control</a:t>
            </a:r>
            <a:endParaRPr lang="en-US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85680" y="5866161"/>
            <a:ext cx="8177320" cy="694688"/>
            <a:chOff x="-18549" y="5553306"/>
            <a:chExt cx="8912711" cy="756438"/>
          </a:xfrm>
        </p:grpSpPr>
        <p:sp>
          <p:nvSpPr>
            <p:cNvPr id="34" name="TextBox 2"/>
            <p:cNvSpPr txBox="1">
              <a:spLocks noChangeArrowheads="1"/>
            </p:cNvSpPr>
            <p:nvPr/>
          </p:nvSpPr>
          <p:spPr bwMode="auto">
            <a:xfrm>
              <a:off x="-18549" y="5886552"/>
              <a:ext cx="8912711" cy="42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764521" eaLnBrk="1" fontAlgn="base" hangingPunct="1">
                <a:lnSpc>
                  <a:spcPct val="130000"/>
                </a:lnSpc>
                <a:spcBef>
                  <a:spcPts val="252"/>
                </a:spcBef>
                <a:spcAft>
                  <a:spcPct val="0"/>
                </a:spcAft>
              </a:pPr>
              <a:r>
                <a:rPr lang="en-US" sz="1000" dirty="0"/>
                <a:t>© 2019, SPEDE Technologies.      440-808-8888       www.SPEDE.com </a:t>
              </a:r>
            </a:p>
            <a:p>
              <a:pPr algn="ctr" defTabSz="764521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®</a:t>
              </a:r>
              <a:endPara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30" name="Picture 29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553306"/>
              <a:ext cx="1724752" cy="652752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>
            <a:off x="596566" y="965775"/>
            <a:ext cx="778543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6038850"/>
            <a:ext cx="6631657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0" y="211873"/>
            <a:ext cx="3095349" cy="245327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Poka Yoke Solutions for Manufacturing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2662" y="6438122"/>
            <a:ext cx="414100" cy="2540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672305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13982"/>
            <a:ext cx="7802438" cy="3955034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>
              <a:lnSpc>
                <a:spcPct val="110000"/>
              </a:lnSpc>
              <a:spcAft>
                <a:spcPts val="551"/>
              </a:spcAft>
              <a:buClr>
                <a:srgbClr val="C00000"/>
              </a:buClr>
            </a:pP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Interfacing to weigh scales eliminates manual counts / guesstimates</a:t>
            </a:r>
          </a:p>
          <a:p>
            <a:pPr marL="365760" indent="-274320">
              <a:spcBef>
                <a:spcPts val="275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SPEDE receives weight for piece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counting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or full pallet</a:t>
            </a:r>
            <a:b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validation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365760" indent="-274320">
              <a:lnSpc>
                <a:spcPct val="110000"/>
              </a:lnSpc>
              <a:spcBef>
                <a:spcPts val="275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Adjustable tolerances accommodate piece weight variances</a:t>
            </a:r>
          </a:p>
          <a:p>
            <a:pPr marL="365760" indent="-274320">
              <a:lnSpc>
                <a:spcPct val="110000"/>
              </a:lnSpc>
              <a:spcBef>
                <a:spcPts val="275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Automatically prints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 label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when weight/count is correct</a:t>
            </a:r>
          </a:p>
          <a:p>
            <a:pPr marL="742950" lvl="1" indent="-285750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Option:  displays “print button” on Touchscreen</a:t>
            </a: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when weight/count is correct 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Operator touches “print button” to print the label</a:t>
            </a:r>
          </a:p>
          <a:p>
            <a:pPr marL="365760" indent="-274320">
              <a:lnSpc>
                <a:spcPct val="110000"/>
              </a:lnSpc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Actual weights are collected and stored with label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data</a:t>
            </a:r>
            <a:b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the Label Database</a:t>
            </a:r>
          </a:p>
          <a:p>
            <a:pPr marL="365760" indent="-274320">
              <a:lnSpc>
                <a:spcPct val="110000"/>
              </a:lnSpc>
              <a:spcBef>
                <a:spcPts val="275"/>
              </a:spcBef>
              <a:spcAft>
                <a:spcPts val="300"/>
              </a:spcAft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Optional integration with Vision can provide:</a:t>
            </a:r>
          </a:p>
          <a:p>
            <a:pPr marL="742950" lvl="2" indent="-285750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Vision-check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to ensure part is correct </a:t>
            </a:r>
          </a:p>
          <a:p>
            <a:pPr marL="742950" lvl="2" indent="-285750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Weight verification to ensure part is placed in dunnage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9369" y="467380"/>
            <a:ext cx="7802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Use Weigh 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Scales 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to Trigger Labeling</a:t>
            </a:r>
            <a:endParaRPr lang="en-US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032038" y="1981200"/>
            <a:ext cx="2252287" cy="2011680"/>
            <a:chOff x="6831196" y="1978454"/>
            <a:chExt cx="2532131" cy="2259467"/>
          </a:xfrm>
        </p:grpSpPr>
        <p:pic>
          <p:nvPicPr>
            <p:cNvPr id="24" name="Picture 2" descr="C:\Users\Cheryl\Documents\Marketing\Busche Pics\20150818_13045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92" r="18247"/>
            <a:stretch/>
          </p:blipFill>
          <p:spPr bwMode="auto">
            <a:xfrm>
              <a:off x="6861800" y="1978454"/>
              <a:ext cx="2501527" cy="199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831196" y="3969814"/>
              <a:ext cx="2514600" cy="268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Weigh Scale Can Trigger Labels to Print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5680" y="5866161"/>
            <a:ext cx="8177320" cy="694688"/>
            <a:chOff x="-18549" y="5553306"/>
            <a:chExt cx="8912711" cy="756438"/>
          </a:xfrm>
        </p:grpSpPr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-18549" y="5886552"/>
              <a:ext cx="8912711" cy="42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764521" eaLnBrk="1" fontAlgn="base" hangingPunct="1">
                <a:lnSpc>
                  <a:spcPct val="130000"/>
                </a:lnSpc>
                <a:spcBef>
                  <a:spcPts val="252"/>
                </a:spcBef>
                <a:spcAft>
                  <a:spcPct val="0"/>
                </a:spcAft>
              </a:pPr>
              <a:r>
                <a:rPr lang="en-US" sz="1000" dirty="0"/>
                <a:t>© 2019, SPEDE Technologies.      440-808-8888       www.SPEDE.com </a:t>
              </a:r>
            </a:p>
            <a:p>
              <a:pPr algn="ctr" defTabSz="764521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®</a:t>
              </a:r>
              <a:endPara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19" name="Picture 18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553306"/>
              <a:ext cx="1724752" cy="652752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>
            <a:off x="596566" y="965775"/>
            <a:ext cx="778543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6038850"/>
            <a:ext cx="6631657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211873"/>
            <a:ext cx="3095349" cy="245327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Poka Yoke Solutions for Manufacturing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2662" y="6438122"/>
            <a:ext cx="414100" cy="2540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750675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395" y="1139796"/>
            <a:ext cx="7657776" cy="3611863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>
              <a:spcBef>
                <a:spcPts val="275"/>
              </a:spcBef>
            </a:pP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Vision Sensors can prevent errors in identifying, counting, packing 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   SPEDE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ses Vision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ensors for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731520" indent="-274320">
              <a:lnSpc>
                <a:spcPct val="110000"/>
              </a:lnSpc>
              <a:spcBef>
                <a:spcPts val="275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Pack and Re-pack control</a:t>
            </a:r>
          </a:p>
          <a:p>
            <a:pPr marL="731520" indent="-274320">
              <a:lnSpc>
                <a:spcPct val="110000"/>
              </a:lnSpc>
              <a:spcBef>
                <a:spcPts val="275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Part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Validation: Is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this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part good, scrap or rework? 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731520" indent="-274320">
              <a:lnSpc>
                <a:spcPct val="110000"/>
              </a:lnSpc>
              <a:spcBef>
                <a:spcPts val="275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Part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Verification: Is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this the correct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part for this process?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731520" indent="-274320">
              <a:lnSpc>
                <a:spcPct val="110000"/>
              </a:lnSpc>
              <a:spcBef>
                <a:spcPts val="275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Part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Counting for accurate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ack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ount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731520" indent="-274320">
              <a:lnSpc>
                <a:spcPct val="110000"/>
              </a:lnSpc>
              <a:spcBef>
                <a:spcPts val="275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Kit Validation: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Is this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Kit complete and correct? </a:t>
            </a:r>
          </a:p>
          <a:p>
            <a:pPr marL="731520" indent="-274320">
              <a:lnSpc>
                <a:spcPct val="110000"/>
              </a:lnSpc>
              <a:spcBef>
                <a:spcPts val="275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Dunnage layer validation: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are all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slots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filled in this layer?  </a:t>
            </a:r>
          </a:p>
          <a:p>
            <a:pPr marL="731520" indent="-274320">
              <a:lnSpc>
                <a:spcPct val="110000"/>
              </a:lnSpc>
              <a:spcBef>
                <a:spcPts val="275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Can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also read 2D serial on individual parts for accurate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counts and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serial traceability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275"/>
              </a:spcBef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92314" y="3352961"/>
            <a:ext cx="2013486" cy="2362039"/>
            <a:chOff x="7161520" y="3467056"/>
            <a:chExt cx="2194560" cy="2571998"/>
          </a:xfrm>
        </p:grpSpPr>
        <p:pic>
          <p:nvPicPr>
            <p:cNvPr id="20" name="Picture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604" r="6706" b="10603"/>
            <a:stretch/>
          </p:blipFill>
          <p:spPr bwMode="auto">
            <a:xfrm>
              <a:off x="7161520" y="4125461"/>
              <a:ext cx="2194560" cy="1477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7635491" y="3467056"/>
              <a:ext cx="633586" cy="822960"/>
              <a:chOff x="5349814" y="4346274"/>
              <a:chExt cx="921533" cy="1196974"/>
            </a:xfrm>
          </p:grpSpPr>
          <p:pic>
            <p:nvPicPr>
              <p:cNvPr id="28" name="Picture 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27729">
                <a:off x="5448387" y="4346274"/>
                <a:ext cx="822960" cy="947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Flowchart: Display 25"/>
              <p:cNvSpPr/>
              <p:nvPr/>
            </p:nvSpPr>
            <p:spPr>
              <a:xfrm rot="7111967">
                <a:off x="5536073" y="5013421"/>
                <a:ext cx="343568" cy="716085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667 w 10000"/>
                  <a:gd name="connsiteY1" fmla="*/ 0 h 10000"/>
                  <a:gd name="connsiteX2" fmla="*/ 8333 w 10000"/>
                  <a:gd name="connsiteY2" fmla="*/ 0 h 10000"/>
                  <a:gd name="connsiteX3" fmla="*/ 10000 w 10000"/>
                  <a:gd name="connsiteY3" fmla="*/ 5000 h 10000"/>
                  <a:gd name="connsiteX4" fmla="*/ 8333 w 10000"/>
                  <a:gd name="connsiteY4" fmla="*/ 10000 h 10000"/>
                  <a:gd name="connsiteX5" fmla="*/ 1667 w 10000"/>
                  <a:gd name="connsiteY5" fmla="*/ 10000 h 10000"/>
                  <a:gd name="connsiteX6" fmla="*/ 0 w 10000"/>
                  <a:gd name="connsiteY6" fmla="*/ 5000 h 10000"/>
                  <a:gd name="connsiteX0" fmla="*/ 0 w 11193"/>
                  <a:gd name="connsiteY0" fmla="*/ 5000 h 14043"/>
                  <a:gd name="connsiteX1" fmla="*/ 1667 w 11193"/>
                  <a:gd name="connsiteY1" fmla="*/ 0 h 14043"/>
                  <a:gd name="connsiteX2" fmla="*/ 8333 w 11193"/>
                  <a:gd name="connsiteY2" fmla="*/ 0 h 14043"/>
                  <a:gd name="connsiteX3" fmla="*/ 10000 w 11193"/>
                  <a:gd name="connsiteY3" fmla="*/ 5000 h 14043"/>
                  <a:gd name="connsiteX4" fmla="*/ 10883 w 11193"/>
                  <a:gd name="connsiteY4" fmla="*/ 14043 h 14043"/>
                  <a:gd name="connsiteX5" fmla="*/ 1667 w 11193"/>
                  <a:gd name="connsiteY5" fmla="*/ 10000 h 14043"/>
                  <a:gd name="connsiteX6" fmla="*/ 0 w 11193"/>
                  <a:gd name="connsiteY6" fmla="*/ 5000 h 14043"/>
                  <a:gd name="connsiteX0" fmla="*/ 0 w 11148"/>
                  <a:gd name="connsiteY0" fmla="*/ 9214 h 18257"/>
                  <a:gd name="connsiteX1" fmla="*/ 1667 w 11148"/>
                  <a:gd name="connsiteY1" fmla="*/ 4214 h 18257"/>
                  <a:gd name="connsiteX2" fmla="*/ 10688 w 11148"/>
                  <a:gd name="connsiteY2" fmla="*/ 0 h 18257"/>
                  <a:gd name="connsiteX3" fmla="*/ 10000 w 11148"/>
                  <a:gd name="connsiteY3" fmla="*/ 9214 h 18257"/>
                  <a:gd name="connsiteX4" fmla="*/ 10883 w 11148"/>
                  <a:gd name="connsiteY4" fmla="*/ 18257 h 18257"/>
                  <a:gd name="connsiteX5" fmla="*/ 1667 w 11148"/>
                  <a:gd name="connsiteY5" fmla="*/ 14214 h 18257"/>
                  <a:gd name="connsiteX6" fmla="*/ 0 w 11148"/>
                  <a:gd name="connsiteY6" fmla="*/ 9214 h 18257"/>
                  <a:gd name="connsiteX0" fmla="*/ 0 w 15064"/>
                  <a:gd name="connsiteY0" fmla="*/ 9214 h 18257"/>
                  <a:gd name="connsiteX1" fmla="*/ 1667 w 15064"/>
                  <a:gd name="connsiteY1" fmla="*/ 4214 h 18257"/>
                  <a:gd name="connsiteX2" fmla="*/ 10688 w 15064"/>
                  <a:gd name="connsiteY2" fmla="*/ 0 h 18257"/>
                  <a:gd name="connsiteX3" fmla="*/ 15064 w 15064"/>
                  <a:gd name="connsiteY3" fmla="*/ 9436 h 18257"/>
                  <a:gd name="connsiteX4" fmla="*/ 10883 w 15064"/>
                  <a:gd name="connsiteY4" fmla="*/ 18257 h 18257"/>
                  <a:gd name="connsiteX5" fmla="*/ 1667 w 15064"/>
                  <a:gd name="connsiteY5" fmla="*/ 14214 h 18257"/>
                  <a:gd name="connsiteX6" fmla="*/ 0 w 15064"/>
                  <a:gd name="connsiteY6" fmla="*/ 9214 h 18257"/>
                  <a:gd name="connsiteX0" fmla="*/ 1237 w 16301"/>
                  <a:gd name="connsiteY0" fmla="*/ 9214 h 18257"/>
                  <a:gd name="connsiteX1" fmla="*/ 2904 w 16301"/>
                  <a:gd name="connsiteY1" fmla="*/ 4214 h 18257"/>
                  <a:gd name="connsiteX2" fmla="*/ 11925 w 16301"/>
                  <a:gd name="connsiteY2" fmla="*/ 0 h 18257"/>
                  <a:gd name="connsiteX3" fmla="*/ 16301 w 16301"/>
                  <a:gd name="connsiteY3" fmla="*/ 9436 h 18257"/>
                  <a:gd name="connsiteX4" fmla="*/ 12120 w 16301"/>
                  <a:gd name="connsiteY4" fmla="*/ 18257 h 18257"/>
                  <a:gd name="connsiteX5" fmla="*/ 0 w 16301"/>
                  <a:gd name="connsiteY5" fmla="*/ 11920 h 18257"/>
                  <a:gd name="connsiteX6" fmla="*/ 1237 w 16301"/>
                  <a:gd name="connsiteY6" fmla="*/ 9214 h 18257"/>
                  <a:gd name="connsiteX0" fmla="*/ 1237 w 16301"/>
                  <a:gd name="connsiteY0" fmla="*/ 9214 h 18257"/>
                  <a:gd name="connsiteX1" fmla="*/ 622 w 16301"/>
                  <a:gd name="connsiteY1" fmla="*/ 6283 h 18257"/>
                  <a:gd name="connsiteX2" fmla="*/ 11925 w 16301"/>
                  <a:gd name="connsiteY2" fmla="*/ 0 h 18257"/>
                  <a:gd name="connsiteX3" fmla="*/ 16301 w 16301"/>
                  <a:gd name="connsiteY3" fmla="*/ 9436 h 18257"/>
                  <a:gd name="connsiteX4" fmla="*/ 12120 w 16301"/>
                  <a:gd name="connsiteY4" fmla="*/ 18257 h 18257"/>
                  <a:gd name="connsiteX5" fmla="*/ 0 w 16301"/>
                  <a:gd name="connsiteY5" fmla="*/ 11920 h 18257"/>
                  <a:gd name="connsiteX6" fmla="*/ 1237 w 16301"/>
                  <a:gd name="connsiteY6" fmla="*/ 9214 h 1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01" h="18257">
                    <a:moveTo>
                      <a:pt x="1237" y="9214"/>
                    </a:moveTo>
                    <a:lnTo>
                      <a:pt x="622" y="6283"/>
                    </a:lnTo>
                    <a:lnTo>
                      <a:pt x="11925" y="0"/>
                    </a:lnTo>
                    <a:cubicBezTo>
                      <a:pt x="12846" y="0"/>
                      <a:pt x="16269" y="6393"/>
                      <a:pt x="16301" y="9436"/>
                    </a:cubicBezTo>
                    <a:cubicBezTo>
                      <a:pt x="16333" y="12479"/>
                      <a:pt x="13041" y="18257"/>
                      <a:pt x="12120" y="18257"/>
                    </a:cubicBezTo>
                    <a:lnTo>
                      <a:pt x="0" y="11920"/>
                    </a:lnTo>
                    <a:lnTo>
                      <a:pt x="1237" y="9214"/>
                    </a:lnTo>
                    <a:close/>
                  </a:path>
                </a:pathLst>
              </a:custGeom>
              <a:gradFill flip="none" rotWithShape="1">
                <a:gsLst>
                  <a:gs pos="6000">
                    <a:srgbClr val="C00000"/>
                  </a:gs>
                  <a:gs pos="83000">
                    <a:srgbClr val="F0EBD5"/>
                  </a:gs>
                  <a:gs pos="100000">
                    <a:srgbClr val="D1C39F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284362" y="5603379"/>
              <a:ext cx="1934959" cy="435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Vision can detect open slots in this Jack Kit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48273" y="443847"/>
            <a:ext cx="7833727" cy="515631"/>
          </a:xfrm>
          <a:prstGeom prst="rect">
            <a:avLst/>
          </a:prstGeom>
        </p:spPr>
        <p:txBody>
          <a:bodyPr wrap="square" lIns="83924" tIns="41962" rIns="83924" bIns="41962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Use Vision 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Sensors 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for Labeling</a:t>
            </a:r>
            <a:endParaRPr lang="en-US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8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27" b="-2"/>
          <a:stretch/>
        </p:blipFill>
        <p:spPr bwMode="auto">
          <a:xfrm>
            <a:off x="6286750" y="1807459"/>
            <a:ext cx="1942850" cy="1233926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378095" y="3004017"/>
            <a:ext cx="1775305" cy="240254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Keyence Vision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Sensor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85680" y="5866161"/>
            <a:ext cx="8177320" cy="694688"/>
            <a:chOff x="-18549" y="5553306"/>
            <a:chExt cx="8912711" cy="756438"/>
          </a:xfrm>
        </p:grpSpPr>
        <p:sp>
          <p:nvSpPr>
            <p:cNvPr id="34" name="TextBox 2"/>
            <p:cNvSpPr txBox="1">
              <a:spLocks noChangeArrowheads="1"/>
            </p:cNvSpPr>
            <p:nvPr/>
          </p:nvSpPr>
          <p:spPr bwMode="auto">
            <a:xfrm>
              <a:off x="-18549" y="5886552"/>
              <a:ext cx="8912711" cy="42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764521" eaLnBrk="1" fontAlgn="base" hangingPunct="1">
                <a:lnSpc>
                  <a:spcPct val="130000"/>
                </a:lnSpc>
                <a:spcBef>
                  <a:spcPts val="252"/>
                </a:spcBef>
                <a:spcAft>
                  <a:spcPct val="0"/>
                </a:spcAft>
              </a:pPr>
              <a:r>
                <a:rPr lang="en-US" sz="1000" dirty="0"/>
                <a:t>© 2019, SPEDE Technologies.      440-808-8888       www.SPEDE.com </a:t>
              </a:r>
            </a:p>
            <a:p>
              <a:pPr algn="ctr" defTabSz="764521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®</a:t>
              </a:r>
              <a:endPara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32" name="Picture 31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553306"/>
              <a:ext cx="1724752" cy="652752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>
            <a:off x="596566" y="965775"/>
            <a:ext cx="778543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6038850"/>
            <a:ext cx="6631657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86400" y="211873"/>
            <a:ext cx="3095349" cy="245327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Poka Yoke Solutions for Manufacturing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2662" y="6438122"/>
            <a:ext cx="414100" cy="2540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03263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214" y="1447800"/>
            <a:ext cx="7312918" cy="1857537"/>
          </a:xfrm>
          <a:prstGeom prst="rect">
            <a:avLst/>
          </a:prstGeom>
          <a:noFill/>
        </p:spPr>
        <p:txBody>
          <a:bodyPr wrap="none" lIns="83924" tIns="41962" rIns="83924" bIns="41962" rtlCol="0">
            <a:spAutoFit/>
          </a:bodyPr>
          <a:lstStyle/>
          <a:p>
            <a:pPr marL="731520" indent="-27432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Vision Sensor is “trained” to recognize a part number by its unique attribute  </a:t>
            </a:r>
          </a:p>
          <a:p>
            <a:pPr marL="731520" indent="-27432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At Packing, the part is moved under the sensor</a:t>
            </a:r>
          </a:p>
          <a:p>
            <a:pPr marL="731520" indent="-27432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Sensor uses 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mage capture &amp; pixel analysis to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identify the part </a:t>
            </a:r>
          </a:p>
          <a:p>
            <a:pPr marL="731520" indent="-27432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If part is correct, the running part count is incremented</a:t>
            </a:r>
          </a:p>
          <a:p>
            <a:pPr marL="731520" indent="-27432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If part is wrong, an audio/visual signal prevents a packing error</a:t>
            </a:r>
          </a:p>
          <a:p>
            <a:pPr marL="731520" indent="-274320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When pack count is reached, SPEDE prints a container label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680" y="1100022"/>
            <a:ext cx="7047496" cy="39252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How </a:t>
            </a: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SPEDE Uses Vision: </a:t>
            </a:r>
            <a:endParaRPr lang="en-US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562511" y="3551228"/>
            <a:ext cx="5969147" cy="2116705"/>
            <a:chOff x="2048818" y="4495800"/>
            <a:chExt cx="6505956" cy="2304857"/>
          </a:xfrm>
        </p:grpSpPr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>
              <a:fillRect/>
            </a:stretch>
          </p:blipFill>
          <p:spPr bwMode="auto">
            <a:xfrm>
              <a:off x="2048818" y="4495800"/>
              <a:ext cx="4572000" cy="23048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4211058" y="5410200"/>
              <a:ext cx="4343716" cy="284864"/>
              <a:chOff x="4937682" y="5144853"/>
              <a:chExt cx="4343716" cy="284864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4937682" y="5297253"/>
                <a:ext cx="2484091" cy="0"/>
              </a:xfrm>
              <a:prstGeom prst="straightConnector1">
                <a:avLst/>
              </a:prstGeom>
              <a:ln w="41275">
                <a:solidFill>
                  <a:srgbClr val="00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423541" y="5144853"/>
                <a:ext cx="1857857" cy="28486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Keyence Vision Sensor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735483" y="4901488"/>
              <a:ext cx="3819291" cy="284864"/>
              <a:chOff x="5467091" y="4933117"/>
              <a:chExt cx="3819291" cy="284864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>
                <a:off x="5467091" y="5081530"/>
                <a:ext cx="2075830" cy="24658"/>
              </a:xfrm>
              <a:prstGeom prst="straightConnector1">
                <a:avLst/>
              </a:prstGeom>
              <a:ln w="41275">
                <a:solidFill>
                  <a:srgbClr val="00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542921" y="4933117"/>
                <a:ext cx="1743461" cy="284864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</a:ln>
            </p:spPr>
            <p:txBody>
              <a:bodyPr wrap="square" lIns="0" tIns="45720" rIns="91440" bIns="45720" rtlCol="0">
                <a:spAutoFit/>
              </a:bodyPr>
              <a:lstStyle/>
              <a:p>
                <a:r>
                  <a:rPr lang="en-US" sz="11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  Part  to be Identified   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283689" y="5857328"/>
              <a:ext cx="5131538" cy="756167"/>
              <a:chOff x="3498586" y="5431784"/>
              <a:chExt cx="5131538" cy="756167"/>
            </a:xfrm>
          </p:grpSpPr>
          <p:sp>
            <p:nvSpPr>
              <p:cNvPr id="15" name="Rectangle 14"/>
              <p:cNvSpPr/>
              <p:nvPr/>
            </p:nvSpPr>
            <p:spPr>
              <a:xfrm rot="1175600">
                <a:off x="3498586" y="5431784"/>
                <a:ext cx="1121908" cy="621141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4594651" y="6057177"/>
                <a:ext cx="2506886" cy="4008"/>
              </a:xfrm>
              <a:prstGeom prst="straightConnector1">
                <a:avLst/>
              </a:prstGeom>
              <a:ln w="41275">
                <a:solidFill>
                  <a:srgbClr val="00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113929" y="5903087"/>
                <a:ext cx="1516195" cy="28486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Vision Target Area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585817" y="467380"/>
            <a:ext cx="7796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Use Vision 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Sensors 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for Error-proof Packing</a:t>
            </a:r>
            <a:endParaRPr lang="en-US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85680" y="5866161"/>
            <a:ext cx="8177320" cy="694688"/>
            <a:chOff x="-18549" y="5553306"/>
            <a:chExt cx="8912711" cy="756438"/>
          </a:xfrm>
        </p:grpSpPr>
        <p:sp>
          <p:nvSpPr>
            <p:cNvPr id="35" name="TextBox 2"/>
            <p:cNvSpPr txBox="1">
              <a:spLocks noChangeArrowheads="1"/>
            </p:cNvSpPr>
            <p:nvPr/>
          </p:nvSpPr>
          <p:spPr bwMode="auto">
            <a:xfrm>
              <a:off x="-18549" y="5886552"/>
              <a:ext cx="8912711" cy="42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764521" eaLnBrk="1" fontAlgn="base" hangingPunct="1">
                <a:lnSpc>
                  <a:spcPct val="130000"/>
                </a:lnSpc>
                <a:spcBef>
                  <a:spcPts val="252"/>
                </a:spcBef>
                <a:spcAft>
                  <a:spcPct val="0"/>
                </a:spcAft>
              </a:pPr>
              <a:r>
                <a:rPr lang="en-US" sz="1000" dirty="0"/>
                <a:t>© 2019, SPEDE Technologies.      440-808-8888       www.SPEDE.com </a:t>
              </a:r>
            </a:p>
            <a:p>
              <a:pPr algn="ctr" defTabSz="764521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®</a:t>
              </a:r>
              <a:endPara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33" name="Picture 32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553306"/>
              <a:ext cx="1724752" cy="652752"/>
            </a:xfrm>
            <a:prstGeom prst="rect">
              <a:avLst/>
            </a:prstGeom>
          </p:spPr>
        </p:pic>
      </p:grpSp>
      <p:cxnSp>
        <p:nvCxnSpPr>
          <p:cNvPr id="25" name="Straight Connector 24"/>
          <p:cNvCxnSpPr/>
          <p:nvPr/>
        </p:nvCxnSpPr>
        <p:spPr>
          <a:xfrm>
            <a:off x="596566" y="965775"/>
            <a:ext cx="778543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6038850"/>
            <a:ext cx="6631657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86400" y="211873"/>
            <a:ext cx="3095349" cy="245327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Poka Yoke Solutions for Manufacturing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52662" y="6438122"/>
            <a:ext cx="414100" cy="2540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494409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Content Placeholder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1676" r="-1" b="17212"/>
          <a:stretch/>
        </p:blipFill>
        <p:spPr>
          <a:xfrm>
            <a:off x="975615" y="155952"/>
            <a:ext cx="7553739" cy="664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6200000" flipH="1">
            <a:off x="3998250" y="4114219"/>
            <a:ext cx="358231" cy="356060"/>
          </a:xfrm>
          <a:prstGeom prst="rect">
            <a:avLst/>
          </a:prstGeom>
        </p:spPr>
      </p:pic>
      <p:sp>
        <p:nvSpPr>
          <p:cNvPr id="11" name="Flowchart: Display 25"/>
          <p:cNvSpPr/>
          <p:nvPr/>
        </p:nvSpPr>
        <p:spPr>
          <a:xfrm rot="8790202" flipH="1">
            <a:off x="4299755" y="4045809"/>
            <a:ext cx="230874" cy="269151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7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849088" flipH="1">
            <a:off x="4897025" y="3172026"/>
            <a:ext cx="239618" cy="3657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4865158" flipH="1">
            <a:off x="5457229" y="3468734"/>
            <a:ext cx="296955" cy="2951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028635" y="4385101"/>
            <a:ext cx="406008" cy="216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27817" y="3231962"/>
            <a:ext cx="353423" cy="24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2188" y="215240"/>
            <a:ext cx="5225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Vision Sensors on a conveyor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can validate, count, &amp; route parts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2" name="Flowchart: Magnetic Disk 42"/>
          <p:cNvSpPr>
            <a:spLocks noChangeArrowheads="1"/>
          </p:cNvSpPr>
          <p:nvPr/>
        </p:nvSpPr>
        <p:spPr bwMode="auto">
          <a:xfrm>
            <a:off x="7963155" y="1557354"/>
            <a:ext cx="389045" cy="495054"/>
          </a:xfrm>
          <a:prstGeom prst="flowChartMagneticDisk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1440" bIns="0" anchor="ctr" anchorCtr="1"/>
          <a:lstStyle/>
          <a:p>
            <a:pPr algn="ctr" defTabSz="907732" fontAlgn="base">
              <a:spcBef>
                <a:spcPts val="596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</a:rPr>
              <a:t>SQL</a:t>
            </a:r>
            <a:br>
              <a:rPr lang="en-US" sz="900" b="1" dirty="0">
                <a:solidFill>
                  <a:schemeClr val="bg1"/>
                </a:solidFill>
              </a:rPr>
            </a:br>
            <a:r>
              <a:rPr lang="en-US" sz="9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53" name="Right Arrow 39"/>
          <p:cNvSpPr>
            <a:spLocks noChangeArrowheads="1"/>
          </p:cNvSpPr>
          <p:nvPr/>
        </p:nvSpPr>
        <p:spPr bwMode="auto">
          <a:xfrm rot="5400000">
            <a:off x="7971389" y="1349639"/>
            <a:ext cx="248846" cy="132473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defTabSz="907732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51" name="Picture 7" descr="PC server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78" y="491014"/>
            <a:ext cx="475038" cy="7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16"/>
          <p:cNvSpPr txBox="1">
            <a:spLocks noChangeArrowheads="1"/>
          </p:cNvSpPr>
          <p:nvPr/>
        </p:nvSpPr>
        <p:spPr bwMode="auto">
          <a:xfrm>
            <a:off x="6859279" y="735142"/>
            <a:ext cx="970761" cy="553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69" tIns="45386" rIns="90769" bIns="45386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77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SPEDE Application</a:t>
            </a:r>
          </a:p>
          <a:p>
            <a:pPr algn="ctr" defTabSz="9077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 Server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5" name="TextBox 116"/>
          <p:cNvSpPr txBox="1">
            <a:spLocks noChangeArrowheads="1"/>
          </p:cNvSpPr>
          <p:nvPr/>
        </p:nvSpPr>
        <p:spPr bwMode="auto">
          <a:xfrm>
            <a:off x="5562600" y="2570877"/>
            <a:ext cx="1221851" cy="553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69" tIns="45386" rIns="90769" bIns="45386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77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SPEDE </a:t>
            </a:r>
          </a:p>
          <a:p>
            <a:pPr algn="ctr" defTabSz="9077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Parts Counting</a:t>
            </a:r>
          </a:p>
          <a:p>
            <a:pPr algn="ctr" defTabSz="9077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 App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6" name="TextBox 116"/>
          <p:cNvSpPr txBox="1">
            <a:spLocks noChangeArrowheads="1"/>
          </p:cNvSpPr>
          <p:nvPr/>
        </p:nvSpPr>
        <p:spPr bwMode="auto">
          <a:xfrm>
            <a:off x="4658155" y="2006189"/>
            <a:ext cx="1042437" cy="3994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69" tIns="45386" rIns="90769" bIns="45386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77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SPEDE </a:t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en-US" sz="1000" b="1" dirty="0" smtClean="0">
                <a:solidFill>
                  <a:schemeClr val="bg1"/>
                </a:solidFill>
              </a:rPr>
              <a:t>Vision App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6689963" y="1373501"/>
            <a:ext cx="1216290" cy="15234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185044" y="5715222"/>
            <a:ext cx="2849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 L2, L3   = Light Curtain Sensors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V1, V2, V3 = Keyence Vision Sensors</a:t>
            </a:r>
          </a:p>
        </p:txBody>
      </p:sp>
      <p:sp>
        <p:nvSpPr>
          <p:cNvPr id="65" name="TextBox 116"/>
          <p:cNvSpPr txBox="1">
            <a:spLocks noChangeArrowheads="1"/>
          </p:cNvSpPr>
          <p:nvPr/>
        </p:nvSpPr>
        <p:spPr bwMode="auto">
          <a:xfrm>
            <a:off x="7636210" y="345608"/>
            <a:ext cx="653889" cy="2455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69" tIns="45386" rIns="90769" bIns="45386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7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WiFi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4752485" y="4556200"/>
            <a:ext cx="151530" cy="536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4" idx="2"/>
          </p:cNvCxnSpPr>
          <p:nvPr/>
        </p:nvCxnSpPr>
        <p:spPr>
          <a:xfrm>
            <a:off x="4231639" y="4601247"/>
            <a:ext cx="156526" cy="506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182853" y="5136619"/>
            <a:ext cx="431625" cy="149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52" y="3482854"/>
            <a:ext cx="599410" cy="702683"/>
          </a:xfrm>
          <a:prstGeom prst="rect">
            <a:avLst/>
          </a:prstGeom>
        </p:spPr>
      </p:pic>
      <p:sp>
        <p:nvSpPr>
          <p:cNvPr id="77" name="TextBox 116"/>
          <p:cNvSpPr txBox="1">
            <a:spLocks noChangeArrowheads="1"/>
          </p:cNvSpPr>
          <p:nvPr/>
        </p:nvSpPr>
        <p:spPr bwMode="auto">
          <a:xfrm>
            <a:off x="7889152" y="4071800"/>
            <a:ext cx="895583" cy="553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69" tIns="45386" rIns="90769" bIns="45386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7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Zebra</a:t>
            </a:r>
            <a:br>
              <a:rPr lang="en-US" sz="1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bg1"/>
                </a:solidFill>
              </a:rPr>
              <a:t>Printer</a:t>
            </a:r>
          </a:p>
          <a:p>
            <a:pPr defTabSz="9077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79" y="5192161"/>
            <a:ext cx="954157" cy="95582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35" y="4404186"/>
            <a:ext cx="755774" cy="7570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375429" y="3300837"/>
            <a:ext cx="201075" cy="303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04332" y="2391769"/>
            <a:ext cx="736794" cy="616041"/>
            <a:chOff x="6202815" y="2254816"/>
            <a:chExt cx="982391" cy="61604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79" t="20651" r="24742" b="25669"/>
            <a:stretch/>
          </p:blipFill>
          <p:spPr>
            <a:xfrm>
              <a:off x="6202815" y="2254816"/>
              <a:ext cx="982391" cy="616041"/>
            </a:xfrm>
            <a:prstGeom prst="rect">
              <a:avLst/>
            </a:prstGeom>
            <a:noFill/>
          </p:spPr>
        </p:pic>
        <p:sp>
          <p:nvSpPr>
            <p:cNvPr id="58" name="Rectangle 57"/>
            <p:cNvSpPr/>
            <p:nvPr/>
          </p:nvSpPr>
          <p:spPr>
            <a:xfrm>
              <a:off x="6266365" y="2313145"/>
              <a:ext cx="855290" cy="3830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11"/>
          <a:srcRect t="25950" b="24029"/>
          <a:stretch/>
        </p:blipFill>
        <p:spPr>
          <a:xfrm>
            <a:off x="4869044" y="2513365"/>
            <a:ext cx="607364" cy="271403"/>
          </a:xfrm>
          <a:prstGeom prst="rect">
            <a:avLst/>
          </a:prstGeom>
          <a:noFill/>
        </p:spPr>
      </p:pic>
      <p:grpSp>
        <p:nvGrpSpPr>
          <p:cNvPr id="78" name="Group 77"/>
          <p:cNvGrpSpPr/>
          <p:nvPr/>
        </p:nvGrpSpPr>
        <p:grpSpPr>
          <a:xfrm>
            <a:off x="5897230" y="3123889"/>
            <a:ext cx="773682" cy="665905"/>
            <a:chOff x="7764855" y="2454552"/>
            <a:chExt cx="707533" cy="494751"/>
          </a:xfrm>
          <a:solidFill>
            <a:schemeClr val="bg1"/>
          </a:solidFill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5" t="20207" r="25150" b="28784"/>
            <a:stretch/>
          </p:blipFill>
          <p:spPr>
            <a:xfrm>
              <a:off x="7764855" y="2454552"/>
              <a:ext cx="707533" cy="494751"/>
            </a:xfrm>
            <a:prstGeom prst="rect">
              <a:avLst/>
            </a:prstGeom>
            <a:grpFill/>
          </p:spPr>
        </p:pic>
        <p:sp>
          <p:nvSpPr>
            <p:cNvPr id="88" name="Rectangle 87"/>
            <p:cNvSpPr/>
            <p:nvPr/>
          </p:nvSpPr>
          <p:spPr>
            <a:xfrm>
              <a:off x="7792564" y="2478605"/>
              <a:ext cx="635659" cy="4316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9" b="89286" l="1571" r="94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11" y="3209347"/>
            <a:ext cx="519291" cy="16384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523726" y="2979716"/>
            <a:ext cx="181874" cy="106876"/>
            <a:chOff x="8088997" y="2328989"/>
            <a:chExt cx="242499" cy="10687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8088997" y="2328989"/>
              <a:ext cx="84528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210246" y="2328989"/>
              <a:ext cx="0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8246968" y="2331935"/>
              <a:ext cx="84528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8087810" y="364451"/>
            <a:ext cx="181874" cy="106876"/>
            <a:chOff x="9837979" y="1104542"/>
            <a:chExt cx="242499" cy="10687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9837979" y="1104542"/>
              <a:ext cx="84528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959228" y="1104542"/>
              <a:ext cx="0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9995950" y="1107488"/>
              <a:ext cx="84528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Content Placeholder 6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1371930">
            <a:off x="7635913" y="4518548"/>
            <a:ext cx="330822" cy="147829"/>
          </a:xfrm>
          <a:prstGeom prst="rect">
            <a:avLst/>
          </a:prstGeom>
          <a:noFill/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1961293" y="3130220"/>
            <a:ext cx="629337" cy="335109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 flipH="1" flipV="1">
            <a:off x="3331442" y="3400678"/>
            <a:ext cx="235132" cy="653593"/>
            <a:chOff x="7367549" y="4212629"/>
            <a:chExt cx="313509" cy="653593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105" name="Rectangle 10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87675" y="3778173"/>
            <a:ext cx="4233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667279" y="4655783"/>
            <a:ext cx="36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983056" y="3401067"/>
            <a:ext cx="29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L3</a:t>
            </a:r>
            <a:endParaRPr lang="en-US" sz="1400" dirty="0"/>
          </a:p>
        </p:txBody>
      </p:sp>
      <p:grpSp>
        <p:nvGrpSpPr>
          <p:cNvPr id="80" name="Group 79"/>
          <p:cNvGrpSpPr/>
          <p:nvPr/>
        </p:nvGrpSpPr>
        <p:grpSpPr>
          <a:xfrm flipH="1" flipV="1">
            <a:off x="5561797" y="4209738"/>
            <a:ext cx="235132" cy="653593"/>
            <a:chOff x="7367549" y="4212629"/>
            <a:chExt cx="313509" cy="653593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 flipH="1" flipV="1">
            <a:off x="7035903" y="3583935"/>
            <a:ext cx="235132" cy="653593"/>
            <a:chOff x="7367549" y="4212629"/>
            <a:chExt cx="313509" cy="65359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5146098" y="5012780"/>
            <a:ext cx="329869" cy="264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397359" y="4027290"/>
            <a:ext cx="983282" cy="111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4896231" y="4536535"/>
            <a:ext cx="219423" cy="562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6"/>
          <p:cNvSpPr txBox="1">
            <a:spLocks noChangeArrowheads="1"/>
          </p:cNvSpPr>
          <p:nvPr/>
        </p:nvSpPr>
        <p:spPr bwMode="auto">
          <a:xfrm>
            <a:off x="7129292" y="6077563"/>
            <a:ext cx="668773" cy="2455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69" tIns="45386" rIns="90769" bIns="45386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7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/>
              <a:t>Scrap</a:t>
            </a:r>
          </a:p>
        </p:txBody>
      </p:sp>
      <p:sp>
        <p:nvSpPr>
          <p:cNvPr id="110" name="TextBox 116"/>
          <p:cNvSpPr txBox="1">
            <a:spLocks noChangeArrowheads="1"/>
          </p:cNvSpPr>
          <p:nvPr/>
        </p:nvSpPr>
        <p:spPr bwMode="auto">
          <a:xfrm>
            <a:off x="5052664" y="5388995"/>
            <a:ext cx="1011268" cy="3686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69" tIns="45386" rIns="90769" bIns="45386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77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/>
              <a:t>SPEDE PLC  Control Panel</a:t>
            </a:r>
            <a:endParaRPr lang="en-US" sz="900" dirty="0"/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4996731" y="4664407"/>
            <a:ext cx="549577" cy="4622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605707" y="2884667"/>
            <a:ext cx="311045" cy="278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987611" y="3834195"/>
            <a:ext cx="341060" cy="278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853192" y="3328542"/>
            <a:ext cx="878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6600"/>
                </a:solidFill>
                <a:sym typeface="Symbol" panose="05050102010706020507" pitchFamily="18" charset="2"/>
              </a:rPr>
              <a:t>Parts Counting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OK + 1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18511060">
            <a:off x="6614353" y="1666537"/>
            <a:ext cx="1664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sym typeface="Symbol" panose="05050102010706020507" pitchFamily="18" charset="2"/>
              </a:rPr>
              <a:t>Updating SQL DB ----</a:t>
            </a:r>
            <a:r>
              <a:rPr lang="en-US" sz="12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accent4"/>
              </a:solidFill>
              <a:latin typeface="Symbol" panose="05050102010706020507" pitchFamily="18" charset="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120474" y="6323110"/>
            <a:ext cx="314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start animation</a:t>
            </a:r>
          </a:p>
        </p:txBody>
      </p:sp>
      <p:sp>
        <p:nvSpPr>
          <p:cNvPr id="113" name="Flowchart: Display 25"/>
          <p:cNvSpPr/>
          <p:nvPr/>
        </p:nvSpPr>
        <p:spPr>
          <a:xfrm rot="10800000" flipH="1">
            <a:off x="3496771" y="3591611"/>
            <a:ext cx="139835" cy="18827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>
            <a:gsLst>
              <a:gs pos="14000">
                <a:schemeClr val="accent5">
                  <a:alpha val="52000"/>
                </a:schemeClr>
              </a:gs>
              <a:gs pos="76000">
                <a:srgbClr val="C0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lowchart: Display 25"/>
          <p:cNvSpPr/>
          <p:nvPr/>
        </p:nvSpPr>
        <p:spPr>
          <a:xfrm rot="10800000" flipH="1">
            <a:off x="5728500" y="4404185"/>
            <a:ext cx="139835" cy="18827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9000">
                <a:srgbClr val="FFFF00">
                  <a:alpha val="73000"/>
                </a:srgbClr>
              </a:gs>
              <a:gs pos="74000">
                <a:srgbClr val="C0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Flowchart: Display 25"/>
          <p:cNvSpPr/>
          <p:nvPr/>
        </p:nvSpPr>
        <p:spPr>
          <a:xfrm rot="10800000" flipH="1">
            <a:off x="7164810" y="3759218"/>
            <a:ext cx="139835" cy="18827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7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4269541" y="5136619"/>
            <a:ext cx="783123" cy="6800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Controls L1, L2, L3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V1, V2, V3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2" name="Trapezoid 131"/>
          <p:cNvSpPr/>
          <p:nvPr/>
        </p:nvSpPr>
        <p:spPr>
          <a:xfrm rot="5400000">
            <a:off x="4739124" y="5421164"/>
            <a:ext cx="681223" cy="109712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5915237" y="4309770"/>
            <a:ext cx="629337" cy="335109"/>
          </a:xfrm>
          <a:prstGeom prst="rect">
            <a:avLst/>
          </a:prstGeom>
          <a:noFill/>
        </p:spPr>
      </p:pic>
      <p:sp>
        <p:nvSpPr>
          <p:cNvPr id="124" name="Flowchart: Data 5"/>
          <p:cNvSpPr/>
          <p:nvPr/>
        </p:nvSpPr>
        <p:spPr>
          <a:xfrm>
            <a:off x="5826006" y="4253660"/>
            <a:ext cx="479769" cy="5657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1600"/>
              <a:gd name="connsiteY0" fmla="*/ 10000 h 10000"/>
              <a:gd name="connsiteX1" fmla="*/ 2000 w 11600"/>
              <a:gd name="connsiteY1" fmla="*/ 0 h 10000"/>
              <a:gd name="connsiteX2" fmla="*/ 11600 w 11600"/>
              <a:gd name="connsiteY2" fmla="*/ 2750 h 10000"/>
              <a:gd name="connsiteX3" fmla="*/ 8000 w 11600"/>
              <a:gd name="connsiteY3" fmla="*/ 10000 h 10000"/>
              <a:gd name="connsiteX4" fmla="*/ 0 w 11600"/>
              <a:gd name="connsiteY4" fmla="*/ 10000 h 10000"/>
              <a:gd name="connsiteX0" fmla="*/ 143 w 11743"/>
              <a:gd name="connsiteY0" fmla="*/ 10000 h 10000"/>
              <a:gd name="connsiteX1" fmla="*/ 0 w 11743"/>
              <a:gd name="connsiteY1" fmla="*/ 0 h 10000"/>
              <a:gd name="connsiteX2" fmla="*/ 11743 w 11743"/>
              <a:gd name="connsiteY2" fmla="*/ 2750 h 10000"/>
              <a:gd name="connsiteX3" fmla="*/ 8143 w 11743"/>
              <a:gd name="connsiteY3" fmla="*/ 10000 h 10000"/>
              <a:gd name="connsiteX4" fmla="*/ 143 w 11743"/>
              <a:gd name="connsiteY4" fmla="*/ 10000 h 10000"/>
              <a:gd name="connsiteX0" fmla="*/ 143 w 11743"/>
              <a:gd name="connsiteY0" fmla="*/ 10000 h 13101"/>
              <a:gd name="connsiteX1" fmla="*/ 0 w 11743"/>
              <a:gd name="connsiteY1" fmla="*/ 0 h 13101"/>
              <a:gd name="connsiteX2" fmla="*/ 11743 w 11743"/>
              <a:gd name="connsiteY2" fmla="*/ 2750 h 13101"/>
              <a:gd name="connsiteX3" fmla="*/ 7639 w 11743"/>
              <a:gd name="connsiteY3" fmla="*/ 13101 h 13101"/>
              <a:gd name="connsiteX4" fmla="*/ 143 w 11743"/>
              <a:gd name="connsiteY4" fmla="*/ 10000 h 13101"/>
              <a:gd name="connsiteX0" fmla="*/ 143 w 11743"/>
              <a:gd name="connsiteY0" fmla="*/ 10000 h 12966"/>
              <a:gd name="connsiteX1" fmla="*/ 0 w 11743"/>
              <a:gd name="connsiteY1" fmla="*/ 0 h 12966"/>
              <a:gd name="connsiteX2" fmla="*/ 11743 w 11743"/>
              <a:gd name="connsiteY2" fmla="*/ 2750 h 12966"/>
              <a:gd name="connsiteX3" fmla="*/ 8900 w 11743"/>
              <a:gd name="connsiteY3" fmla="*/ 12966 h 12966"/>
              <a:gd name="connsiteX4" fmla="*/ 143 w 11743"/>
              <a:gd name="connsiteY4" fmla="*/ 10000 h 12966"/>
              <a:gd name="connsiteX0" fmla="*/ 143 w 9852"/>
              <a:gd name="connsiteY0" fmla="*/ 10000 h 12966"/>
              <a:gd name="connsiteX1" fmla="*/ 0 w 9852"/>
              <a:gd name="connsiteY1" fmla="*/ 0 h 12966"/>
              <a:gd name="connsiteX2" fmla="*/ 9852 w 9852"/>
              <a:gd name="connsiteY2" fmla="*/ 1941 h 12966"/>
              <a:gd name="connsiteX3" fmla="*/ 8900 w 9852"/>
              <a:gd name="connsiteY3" fmla="*/ 12966 h 12966"/>
              <a:gd name="connsiteX4" fmla="*/ 143 w 9852"/>
              <a:gd name="connsiteY4" fmla="*/ 10000 h 12966"/>
              <a:gd name="connsiteX0" fmla="*/ 145 w 10000"/>
              <a:gd name="connsiteY0" fmla="*/ 7712 h 10000"/>
              <a:gd name="connsiteX1" fmla="*/ 0 w 10000"/>
              <a:gd name="connsiteY1" fmla="*/ 0 h 10000"/>
              <a:gd name="connsiteX2" fmla="*/ 10000 w 10000"/>
              <a:gd name="connsiteY2" fmla="*/ 1497 h 10000"/>
              <a:gd name="connsiteX3" fmla="*/ 9034 w 10000"/>
              <a:gd name="connsiteY3" fmla="*/ 10000 h 10000"/>
              <a:gd name="connsiteX4" fmla="*/ 145 w 10000"/>
              <a:gd name="connsiteY4" fmla="*/ 7712 h 10000"/>
              <a:gd name="connsiteX0" fmla="*/ 145 w 10880"/>
              <a:gd name="connsiteY0" fmla="*/ 7712 h 10104"/>
              <a:gd name="connsiteX1" fmla="*/ 0 w 10880"/>
              <a:gd name="connsiteY1" fmla="*/ 0 h 10104"/>
              <a:gd name="connsiteX2" fmla="*/ 10000 w 10880"/>
              <a:gd name="connsiteY2" fmla="*/ 1497 h 10104"/>
              <a:gd name="connsiteX3" fmla="*/ 10826 w 10880"/>
              <a:gd name="connsiteY3" fmla="*/ 10104 h 10104"/>
              <a:gd name="connsiteX4" fmla="*/ 145 w 10880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" h="10104">
                <a:moveTo>
                  <a:pt x="145" y="7712"/>
                </a:moveTo>
                <a:cubicBezTo>
                  <a:pt x="96" y="5142"/>
                  <a:pt x="49" y="2571"/>
                  <a:pt x="0" y="0"/>
                </a:cubicBezTo>
                <a:lnTo>
                  <a:pt x="11408" y="2017"/>
                </a:lnTo>
                <a:cubicBezTo>
                  <a:pt x="11342" y="6099"/>
                  <a:pt x="11147" y="7270"/>
                  <a:pt x="10826" y="10104"/>
                </a:cubicBezTo>
                <a:lnTo>
                  <a:pt x="145" y="771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133399" y="3443840"/>
            <a:ext cx="49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116"/>
          <p:cNvSpPr txBox="1">
            <a:spLocks noChangeArrowheads="1"/>
          </p:cNvSpPr>
          <p:nvPr/>
        </p:nvSpPr>
        <p:spPr bwMode="auto">
          <a:xfrm>
            <a:off x="7844360" y="5072816"/>
            <a:ext cx="668773" cy="2455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69" tIns="45386" rIns="90769" bIns="45386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73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/>
              <a:t>Good</a:t>
            </a:r>
          </a:p>
        </p:txBody>
      </p:sp>
      <p:sp>
        <p:nvSpPr>
          <p:cNvPr id="20" name="Flowchart: Display 25"/>
          <p:cNvSpPr/>
          <p:nvPr/>
        </p:nvSpPr>
        <p:spPr>
          <a:xfrm rot="16769090" flipH="1">
            <a:off x="4872886" y="3428412"/>
            <a:ext cx="214588" cy="340248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100000">
                <a:srgbClr val="E4F6CE"/>
              </a:gs>
              <a:gs pos="37000">
                <a:srgbClr val="C000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Display 25"/>
          <p:cNvSpPr/>
          <p:nvPr/>
        </p:nvSpPr>
        <p:spPr>
          <a:xfrm rot="19522792" flipH="1">
            <a:off x="5343552" y="3612354"/>
            <a:ext cx="183226" cy="266899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12000">
                <a:schemeClr val="accent5"/>
              </a:gs>
              <a:gs pos="75000">
                <a:srgbClr val="C0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-0.04537 L 0.29167 0.13842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1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1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0938 -0.042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215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324 L 0.09739 -0.05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1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1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3" grpId="0" animBg="1"/>
      <p:bldP spid="118" grpId="0"/>
      <p:bldP spid="119" grpId="0"/>
      <p:bldP spid="113" grpId="0" animBg="1"/>
      <p:bldP spid="117" grpId="0" animBg="1"/>
      <p:bldP spid="120" grpId="0" animBg="1"/>
      <p:bldP spid="124" grpId="0" animBg="1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86001" y="1151728"/>
            <a:ext cx="7491199" cy="19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872" tIns="41936" rIns="83872" bIns="41936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00"/>
              </a:spcBef>
              <a:spcAft>
                <a:spcPts val="551"/>
              </a:spcAft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Diagram 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of Vision-directed </a:t>
            </a: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Packing  / 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Labeling </a:t>
            </a:r>
          </a:p>
          <a:p>
            <a:pPr marL="731520" lvl="1" indent="-274320">
              <a:spcBef>
                <a:spcPts val="184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Use Vision when Parts are packed at the production machine</a:t>
            </a:r>
          </a:p>
          <a:p>
            <a:pPr marL="731520" lvl="1" indent="-274320">
              <a:spcBef>
                <a:spcPts val="184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Use Vision if no PLC is present to count the parts</a:t>
            </a:r>
          </a:p>
          <a:p>
            <a:pPr marL="731520" lvl="1" indent="-274320">
              <a:spcBef>
                <a:spcPts val="184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Vision sensor identifies and counts “good” parts </a:t>
            </a:r>
          </a:p>
          <a:p>
            <a:pPr marL="731520" lvl="1" indent="-274320">
              <a:spcBef>
                <a:spcPts val="184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Operator can press a Touchscreen to record scrap</a:t>
            </a:r>
          </a:p>
          <a:p>
            <a:pPr marL="731520" lvl="1" indent="-274320">
              <a:spcBef>
                <a:spcPts val="184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SPEDE prints the container label at pack count of good parts </a:t>
            </a:r>
          </a:p>
        </p:txBody>
      </p:sp>
      <p:pic>
        <p:nvPicPr>
          <p:cNvPr id="46" name="Picture 20" descr="ICON-TXC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6"/>
          <a:stretch>
            <a:fillRect/>
          </a:stretch>
        </p:blipFill>
        <p:spPr bwMode="auto">
          <a:xfrm>
            <a:off x="5711259" y="3995634"/>
            <a:ext cx="356174" cy="15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336472">
            <a:off x="4606727" y="3494228"/>
            <a:ext cx="389817" cy="453119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56387" y="3901015"/>
            <a:ext cx="1719683" cy="769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1771" defTabSz="913844"/>
            <a:r>
              <a:rPr lang="en-US" sz="1700" dirty="0">
                <a:solidFill>
                  <a:srgbClr val="000066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Production</a:t>
            </a:r>
            <a:br>
              <a:rPr lang="en-US" sz="1700" dirty="0">
                <a:solidFill>
                  <a:srgbClr val="000066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000066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Machine</a:t>
            </a:r>
          </a:p>
        </p:txBody>
      </p:sp>
      <p:sp>
        <p:nvSpPr>
          <p:cNvPr id="6" name="L-Shape 5"/>
          <p:cNvSpPr/>
          <p:nvPr/>
        </p:nvSpPr>
        <p:spPr>
          <a:xfrm>
            <a:off x="4217317" y="4028540"/>
            <a:ext cx="1062385" cy="1039398"/>
          </a:xfrm>
          <a:prstGeom prst="corner">
            <a:avLst>
              <a:gd name="adj1" fmla="val 50000"/>
              <a:gd name="adj2" fmla="val 5816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4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gular Pentagon 12"/>
          <p:cNvSpPr/>
          <p:nvPr/>
        </p:nvSpPr>
        <p:spPr>
          <a:xfrm>
            <a:off x="3382147" y="4120779"/>
            <a:ext cx="276038" cy="218233"/>
          </a:xfrm>
          <a:prstGeom prst="pentag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44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8933" y="4530900"/>
            <a:ext cx="76830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3844"/>
            <a:r>
              <a:rPr lang="en-US" sz="13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</a:t>
            </a:r>
            <a:br>
              <a:rPr lang="en-US" sz="13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rgbClr val="6633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Station</a:t>
            </a:r>
          </a:p>
        </p:txBody>
      </p:sp>
      <p:sp>
        <p:nvSpPr>
          <p:cNvPr id="16" name="Regular Pentagon 15"/>
          <p:cNvSpPr/>
          <p:nvPr/>
        </p:nvSpPr>
        <p:spPr>
          <a:xfrm>
            <a:off x="2947283" y="4120779"/>
            <a:ext cx="276038" cy="218233"/>
          </a:xfrm>
          <a:prstGeom prst="pentag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44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gular Pentagon 16"/>
          <p:cNvSpPr/>
          <p:nvPr/>
        </p:nvSpPr>
        <p:spPr>
          <a:xfrm>
            <a:off x="4389022" y="4130360"/>
            <a:ext cx="276038" cy="218233"/>
          </a:xfrm>
          <a:prstGeom prst="pentag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44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gular Pentagon 17"/>
          <p:cNvSpPr/>
          <p:nvPr/>
        </p:nvSpPr>
        <p:spPr>
          <a:xfrm>
            <a:off x="3808789" y="4124542"/>
            <a:ext cx="276038" cy="218233"/>
          </a:xfrm>
          <a:prstGeom prst="pentag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44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127" y="3219062"/>
            <a:ext cx="1040717" cy="7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383964" y="5249889"/>
            <a:ext cx="1192194" cy="2590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3844">
              <a:lnSpc>
                <a:spcPts val="1284"/>
              </a:lnSpc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Shipping Container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68196" y="4392195"/>
            <a:ext cx="122790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3844"/>
            <a:r>
              <a:rPr lang="en-US" sz="11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Finished Parts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9174" y="3302125"/>
            <a:ext cx="2017964" cy="425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3844">
              <a:lnSpc>
                <a:spcPts val="1284"/>
              </a:lnSpc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Vision-directed</a:t>
            </a:r>
          </a:p>
          <a:p>
            <a:pPr defTabSz="913844">
              <a:lnSpc>
                <a:spcPts val="1284"/>
              </a:lnSpc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Line-side Labeling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8180" y="3467006"/>
            <a:ext cx="962596" cy="425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3844">
              <a:lnSpc>
                <a:spcPts val="1284"/>
              </a:lnSpc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Vision Sensor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57591" y="3149082"/>
            <a:ext cx="7186135" cy="241351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44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Flowchart: Display 25"/>
          <p:cNvSpPr/>
          <p:nvPr/>
        </p:nvSpPr>
        <p:spPr>
          <a:xfrm rot="7382548">
            <a:off x="4527474" y="3781182"/>
            <a:ext cx="168687" cy="364964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3000">
                <a:srgbClr val="C00000"/>
              </a:gs>
              <a:gs pos="85000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10099" y="4530900"/>
            <a:ext cx="288623" cy="0"/>
          </a:xfrm>
          <a:prstGeom prst="straightConnector1">
            <a:avLst/>
          </a:prstGeom>
          <a:ln w="22225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23032" y="4869867"/>
            <a:ext cx="1107169" cy="0"/>
          </a:xfrm>
          <a:prstGeom prst="straightConnector1">
            <a:avLst/>
          </a:prstGeom>
          <a:ln w="22225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137724" y="4089422"/>
            <a:ext cx="246240" cy="146066"/>
          </a:xfrm>
          <a:prstGeom prst="straightConnector1">
            <a:avLst/>
          </a:prstGeom>
          <a:ln w="22225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430201" y="4586444"/>
            <a:ext cx="977842" cy="651548"/>
            <a:chOff x="7306645" y="5760705"/>
            <a:chExt cx="1065780" cy="709463"/>
          </a:xfrm>
        </p:grpSpPr>
        <p:sp>
          <p:nvSpPr>
            <p:cNvPr id="8" name="Cube 7"/>
            <p:cNvSpPr/>
            <p:nvPr/>
          </p:nvSpPr>
          <p:spPr>
            <a:xfrm>
              <a:off x="7306645" y="5760705"/>
              <a:ext cx="1065780" cy="709463"/>
            </a:xfrm>
            <a:prstGeom prst="cub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4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gular Pentagon 18"/>
            <p:cNvSpPr/>
            <p:nvPr/>
          </p:nvSpPr>
          <p:spPr>
            <a:xfrm>
              <a:off x="7421647" y="6216772"/>
              <a:ext cx="300862" cy="237631"/>
            </a:xfrm>
            <a:prstGeom prst="pentagon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4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gular Pentagon 20"/>
            <p:cNvSpPr/>
            <p:nvPr/>
          </p:nvSpPr>
          <p:spPr>
            <a:xfrm>
              <a:off x="7830494" y="6215923"/>
              <a:ext cx="300862" cy="237631"/>
            </a:xfrm>
            <a:prstGeom prst="pentagon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4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gular Pentagon 42"/>
            <p:cNvSpPr/>
            <p:nvPr/>
          </p:nvSpPr>
          <p:spPr>
            <a:xfrm>
              <a:off x="7411065" y="5939467"/>
              <a:ext cx="300862" cy="237631"/>
            </a:xfrm>
            <a:prstGeom prst="pentagon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4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gular Pentagon 43"/>
            <p:cNvSpPr/>
            <p:nvPr/>
          </p:nvSpPr>
          <p:spPr>
            <a:xfrm>
              <a:off x="7819640" y="5948871"/>
              <a:ext cx="300862" cy="237631"/>
            </a:xfrm>
            <a:prstGeom prst="pentagon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4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06645" y="6177097"/>
              <a:ext cx="896112" cy="27432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gular Pentagon 46"/>
          <p:cNvSpPr/>
          <p:nvPr/>
        </p:nvSpPr>
        <p:spPr>
          <a:xfrm>
            <a:off x="4944090" y="4651634"/>
            <a:ext cx="276038" cy="218233"/>
          </a:xfrm>
          <a:prstGeom prst="pentag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44"/>
            <a:endParaRPr lang="en-US">
              <a:solidFill>
                <a:prstClr val="white"/>
              </a:solidFill>
            </a:endParaRPr>
          </a:p>
        </p:txBody>
      </p:sp>
      <p:pic>
        <p:nvPicPr>
          <p:cNvPr id="36" name="Picture 19" descr="3400e wireles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68" y="3947347"/>
            <a:ext cx="503372" cy="53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549">
            <a:off x="6775027" y="4388876"/>
            <a:ext cx="251686" cy="168066"/>
          </a:xfrm>
          <a:prstGeom prst="rect">
            <a:avLst/>
          </a:prstGeom>
          <a:noFill/>
          <a:ln w="63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0" descr="ICON-TXC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6"/>
          <a:stretch>
            <a:fillRect/>
          </a:stretch>
        </p:blipFill>
        <p:spPr bwMode="auto">
          <a:xfrm>
            <a:off x="6280783" y="3793461"/>
            <a:ext cx="356174" cy="15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596566" y="457200"/>
            <a:ext cx="7785433" cy="515631"/>
          </a:xfrm>
          <a:prstGeom prst="rect">
            <a:avLst/>
          </a:prstGeom>
        </p:spPr>
        <p:txBody>
          <a:bodyPr wrap="square" lIns="83924" tIns="41962" rIns="83924" bIns="41962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Use 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Vision for 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Error-proof Packing</a:t>
            </a:r>
            <a:endParaRPr lang="en-US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80061" y="4298842"/>
            <a:ext cx="1192194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44">
              <a:lnSpc>
                <a:spcPts val="1284"/>
              </a:lnSpc>
            </a:pPr>
            <a:r>
              <a:rPr lang="en-US" sz="9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Shipping </a:t>
            </a:r>
            <a:r>
              <a:rPr lang="en-US" sz="900" dirty="0" smtClean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Label</a:t>
            </a:r>
            <a:endParaRPr lang="en-US" sz="900" dirty="0">
              <a:solidFill>
                <a:prstClr val="black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5326" y="4480013"/>
            <a:ext cx="965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Franklin Gothic Book" panose="020B0503020102020204" pitchFamily="34" charset="0"/>
              </a:rPr>
              <a:t>If Part is Good </a:t>
            </a:r>
          </a:p>
          <a:p>
            <a:r>
              <a:rPr lang="en-US" sz="1000" dirty="0" smtClean="0">
                <a:latin typeface="Franklin Gothic Book" panose="020B0503020102020204" pitchFamily="34" charset="0"/>
              </a:rPr>
              <a:t>and Correct </a:t>
            </a:r>
            <a:endParaRPr lang="en-US" sz="1000" dirty="0">
              <a:latin typeface="Franklin Gothic Book" panose="020B05030201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96566" y="965775"/>
            <a:ext cx="778543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86400" y="211873"/>
            <a:ext cx="3095349" cy="245327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SPEDE 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Poka Yoke Solutions for Manufacturing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52662" y="6438122"/>
            <a:ext cx="414100" cy="2540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85680" y="5866161"/>
            <a:ext cx="8177320" cy="694688"/>
            <a:chOff x="-18549" y="5553306"/>
            <a:chExt cx="8912711" cy="756438"/>
          </a:xfrm>
        </p:grpSpPr>
        <p:sp>
          <p:nvSpPr>
            <p:cNvPr id="52" name="TextBox 2"/>
            <p:cNvSpPr txBox="1">
              <a:spLocks noChangeArrowheads="1"/>
            </p:cNvSpPr>
            <p:nvPr/>
          </p:nvSpPr>
          <p:spPr bwMode="auto">
            <a:xfrm>
              <a:off x="-18549" y="5886552"/>
              <a:ext cx="8912711" cy="42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764521" eaLnBrk="1" fontAlgn="base" hangingPunct="1">
                <a:lnSpc>
                  <a:spcPct val="130000"/>
                </a:lnSpc>
                <a:spcBef>
                  <a:spcPts val="252"/>
                </a:spcBef>
                <a:spcAft>
                  <a:spcPct val="0"/>
                </a:spcAft>
              </a:pPr>
              <a:r>
                <a:rPr lang="en-US" sz="1000" dirty="0"/>
                <a:t>© 2019, SPEDE Technologies.      440-808-8888       www.SPEDE.com </a:t>
              </a:r>
            </a:p>
            <a:p>
              <a:pPr algn="ctr" defTabSz="764521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®</a:t>
              </a:r>
              <a:endPara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53" name="Picture 52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553306"/>
              <a:ext cx="1724752" cy="652752"/>
            </a:xfrm>
            <a:prstGeom prst="rect">
              <a:avLst/>
            </a:prstGeom>
          </p:spPr>
        </p:pic>
      </p:grpSp>
      <p:cxnSp>
        <p:nvCxnSpPr>
          <p:cNvPr id="54" name="Straight Connector 53"/>
          <p:cNvCxnSpPr/>
          <p:nvPr/>
        </p:nvCxnSpPr>
        <p:spPr>
          <a:xfrm>
            <a:off x="607343" y="6038850"/>
            <a:ext cx="6631657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217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852"/>
    </mc:Choice>
    <mc:Fallback xmlns="">
      <p:transition advTm="5485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3|3.3|2.8|2.9|4.4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</Template>
  <TotalTime>39984</TotalTime>
  <Words>1178</Words>
  <Application>Microsoft Office PowerPoint</Application>
  <PresentationFormat>On-screen Show (4:3)</PresentationFormat>
  <Paragraphs>241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SPEDE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SPEDE Poka Yoke Solutions for Error-Proof Packing &amp; Labeling</dc:title>
  <dc:subject>Poka Yoke Solutions and Examples for Manufacturing</dc:subject>
  <dc:creator>Cheri</dc:creator>
  <cp:keywords>Poka Yoke solutions, error-proof, packing, labeling</cp:keywords>
  <cp:lastModifiedBy>Cheri</cp:lastModifiedBy>
  <cp:revision>81</cp:revision>
  <cp:lastPrinted>2020-03-10T15:39:34Z</cp:lastPrinted>
  <dcterms:created xsi:type="dcterms:W3CDTF">2019-08-26T18:36:30Z</dcterms:created>
  <dcterms:modified xsi:type="dcterms:W3CDTF">2021-06-03T18:39:30Z</dcterms:modified>
  <cp:category>Manufacturing, Automotive</cp:category>
</cp:coreProperties>
</file>