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305" r:id="rId5"/>
    <p:sldId id="306" r:id="rId6"/>
    <p:sldId id="307" r:id="rId7"/>
    <p:sldId id="308" r:id="rId8"/>
    <p:sldId id="309" r:id="rId9"/>
    <p:sldId id="265"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10" r:id="rId28"/>
    <p:sldId id="311" r:id="rId29"/>
    <p:sldId id="312" r:id="rId30"/>
    <p:sldId id="313" r:id="rId31"/>
    <p:sldId id="314"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1" Type="http://schemas.openxmlformats.org/officeDocument/2006/relationships/hyperlink" Target="http://www.annualcreditreport.co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annualcreditreport.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E2C7B-E8A6-4DF4-881D-2CDBB07A6A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ABBEEFA-DD7C-4895-90BD-929D578AC474}">
      <dgm:prSet/>
      <dgm:spPr/>
      <dgm:t>
        <a:bodyPr/>
        <a:lstStyle/>
        <a:p>
          <a:r>
            <a:rPr lang="en-US" dirty="0">
              <a:latin typeface="+mj-lt"/>
            </a:rPr>
            <a:t>Step 1: Track your income. This includes salary, side jobs, tax refunds, per capita, SNAP, TANF, social security benefits, child support, etc. Also track your expenses. Things like housing, transportation, food, child-care, debt, entertainment, health, etc.</a:t>
          </a:r>
        </a:p>
      </dgm:t>
    </dgm:pt>
    <dgm:pt modelId="{EED51738-A7D3-4B14-92CA-BEBF3A34AB31}" type="parTrans" cxnId="{68A6090D-57D5-4374-9CA4-EEED64ABF69B}">
      <dgm:prSet/>
      <dgm:spPr/>
      <dgm:t>
        <a:bodyPr/>
        <a:lstStyle/>
        <a:p>
          <a:endParaRPr lang="en-US"/>
        </a:p>
      </dgm:t>
    </dgm:pt>
    <dgm:pt modelId="{03A8C231-C536-400B-8B3D-B62701685C77}" type="sibTrans" cxnId="{68A6090D-57D5-4374-9CA4-EEED64ABF69B}">
      <dgm:prSet/>
      <dgm:spPr/>
      <dgm:t>
        <a:bodyPr/>
        <a:lstStyle/>
        <a:p>
          <a:endParaRPr lang="en-US"/>
        </a:p>
      </dgm:t>
    </dgm:pt>
    <dgm:pt modelId="{7D9DF5E0-0AF4-4F42-B931-D9E3CCC031BE}">
      <dgm:prSet custT="1"/>
      <dgm:spPr/>
      <dgm:t>
        <a:bodyPr/>
        <a:lstStyle/>
        <a:p>
          <a:r>
            <a:rPr lang="en-US" sz="1600" dirty="0">
              <a:latin typeface="+mj-lt"/>
            </a:rPr>
            <a:t>Step 2: Assess and identify areas to reduce spending and increase saving. You decide what expenses are fixed (meaning they are set and can not be changed), flexible (expenses could be reduced or increased), and luxury (what you want but don’t need).</a:t>
          </a:r>
        </a:p>
      </dgm:t>
    </dgm:pt>
    <dgm:pt modelId="{0A9F4061-8F3F-485B-84AF-C0A2F60C6763}" type="parTrans" cxnId="{B302C0E3-E22F-4E57-A219-73E4073E85B4}">
      <dgm:prSet/>
      <dgm:spPr/>
      <dgm:t>
        <a:bodyPr/>
        <a:lstStyle/>
        <a:p>
          <a:endParaRPr lang="en-US"/>
        </a:p>
      </dgm:t>
    </dgm:pt>
    <dgm:pt modelId="{34097DEA-8226-45BE-85A7-92AA8733F653}" type="sibTrans" cxnId="{B302C0E3-E22F-4E57-A219-73E4073E85B4}">
      <dgm:prSet/>
      <dgm:spPr/>
      <dgm:t>
        <a:bodyPr/>
        <a:lstStyle/>
        <a:p>
          <a:endParaRPr lang="en-US"/>
        </a:p>
      </dgm:t>
    </dgm:pt>
    <dgm:pt modelId="{30451138-3471-41F2-9A34-481F5ECEB1B1}">
      <dgm:prSet/>
      <dgm:spPr/>
      <dgm:t>
        <a:bodyPr/>
        <a:lstStyle/>
        <a:p>
          <a:endParaRPr lang="en-US"/>
        </a:p>
      </dgm:t>
    </dgm:pt>
    <dgm:pt modelId="{9BFF543F-E417-4398-B4A6-58BBC318F759}" type="parTrans" cxnId="{45759FF1-518A-48A3-A566-B294471D9836}">
      <dgm:prSet/>
      <dgm:spPr/>
      <dgm:t>
        <a:bodyPr/>
        <a:lstStyle/>
        <a:p>
          <a:endParaRPr lang="en-US"/>
        </a:p>
      </dgm:t>
    </dgm:pt>
    <dgm:pt modelId="{C9B9DD6C-6A90-4054-B487-BD4451A034E5}" type="sibTrans" cxnId="{45759FF1-518A-48A3-A566-B294471D9836}">
      <dgm:prSet/>
      <dgm:spPr/>
      <dgm:t>
        <a:bodyPr/>
        <a:lstStyle/>
        <a:p>
          <a:endParaRPr lang="en-US"/>
        </a:p>
      </dgm:t>
    </dgm:pt>
    <dgm:pt modelId="{DE0E73A3-7750-42A2-A3E1-30916A050778}">
      <dgm:prSet/>
      <dgm:spPr/>
      <dgm:t>
        <a:bodyPr/>
        <a:lstStyle/>
        <a:p>
          <a:endParaRPr lang="en-US"/>
        </a:p>
      </dgm:t>
    </dgm:pt>
    <dgm:pt modelId="{656E94BE-3CDF-4DFF-B914-97A78D162803}" type="parTrans" cxnId="{131201B8-004B-431D-B5AD-25313A882FB3}">
      <dgm:prSet/>
      <dgm:spPr/>
      <dgm:t>
        <a:bodyPr/>
        <a:lstStyle/>
        <a:p>
          <a:endParaRPr lang="en-US"/>
        </a:p>
      </dgm:t>
    </dgm:pt>
    <dgm:pt modelId="{D9F55997-6123-4726-A842-8508FFA9F8A5}" type="sibTrans" cxnId="{131201B8-004B-431D-B5AD-25313A882FB3}">
      <dgm:prSet/>
      <dgm:spPr/>
      <dgm:t>
        <a:bodyPr/>
        <a:lstStyle/>
        <a:p>
          <a:endParaRPr lang="en-US"/>
        </a:p>
      </dgm:t>
    </dgm:pt>
    <dgm:pt modelId="{FFA46D99-437E-4EC9-8168-6E51B1387BFA}" type="pres">
      <dgm:prSet presAssocID="{6BEE2C7B-E8A6-4DF4-881D-2CDBB07A6AA8}" presName="linear" presStyleCnt="0">
        <dgm:presLayoutVars>
          <dgm:animLvl val="lvl"/>
          <dgm:resizeHandles val="exact"/>
        </dgm:presLayoutVars>
      </dgm:prSet>
      <dgm:spPr/>
    </dgm:pt>
    <dgm:pt modelId="{E36163A4-6555-4939-986F-BADAF0C07102}" type="pres">
      <dgm:prSet presAssocID="{1ABBEEFA-DD7C-4895-90BD-929D578AC474}" presName="parentText" presStyleLbl="node1" presStyleIdx="0" presStyleCnt="4">
        <dgm:presLayoutVars>
          <dgm:chMax val="0"/>
          <dgm:bulletEnabled val="1"/>
        </dgm:presLayoutVars>
      </dgm:prSet>
      <dgm:spPr/>
    </dgm:pt>
    <dgm:pt modelId="{161E96D8-286B-4BC2-B0D6-177706BA1770}" type="pres">
      <dgm:prSet presAssocID="{03A8C231-C536-400B-8B3D-B62701685C77}" presName="spacer" presStyleCnt="0"/>
      <dgm:spPr/>
    </dgm:pt>
    <dgm:pt modelId="{C2D1502E-5A52-43AA-9348-0113F940FA08}" type="pres">
      <dgm:prSet presAssocID="{7D9DF5E0-0AF4-4F42-B931-D9E3CCC031BE}" presName="parentText" presStyleLbl="node1" presStyleIdx="1" presStyleCnt="4" custLinFactNeighborX="0" custLinFactNeighborY="-24051">
        <dgm:presLayoutVars>
          <dgm:chMax val="0"/>
          <dgm:bulletEnabled val="1"/>
        </dgm:presLayoutVars>
      </dgm:prSet>
      <dgm:spPr/>
    </dgm:pt>
    <dgm:pt modelId="{41CB08B6-CD53-4DA7-A169-0915E0A0AB93}" type="pres">
      <dgm:prSet presAssocID="{34097DEA-8226-45BE-85A7-92AA8733F653}" presName="spacer" presStyleCnt="0"/>
      <dgm:spPr/>
    </dgm:pt>
    <dgm:pt modelId="{E1E51B30-B84E-4A56-AFE1-1EEC2C124233}" type="pres">
      <dgm:prSet presAssocID="{30451138-3471-41F2-9A34-481F5ECEB1B1}" presName="parentText" presStyleLbl="node1" presStyleIdx="2" presStyleCnt="4" custLinFactNeighborY="-50000">
        <dgm:presLayoutVars>
          <dgm:chMax val="0"/>
          <dgm:bulletEnabled val="1"/>
        </dgm:presLayoutVars>
      </dgm:prSet>
      <dgm:spPr/>
    </dgm:pt>
    <dgm:pt modelId="{76342B18-AFDF-445F-ACDA-F8ACDA3A41E5}" type="pres">
      <dgm:prSet presAssocID="{C9B9DD6C-6A90-4054-B487-BD4451A034E5}" presName="spacer" presStyleCnt="0"/>
      <dgm:spPr/>
    </dgm:pt>
    <dgm:pt modelId="{C3510B87-5442-40CE-9C28-9AEA150A785A}" type="pres">
      <dgm:prSet presAssocID="{DE0E73A3-7750-42A2-A3E1-30916A050778}" presName="parentText" presStyleLbl="node1" presStyleIdx="3" presStyleCnt="4">
        <dgm:presLayoutVars>
          <dgm:chMax val="0"/>
          <dgm:bulletEnabled val="1"/>
        </dgm:presLayoutVars>
      </dgm:prSet>
      <dgm:spPr/>
    </dgm:pt>
  </dgm:ptLst>
  <dgm:cxnLst>
    <dgm:cxn modelId="{68A6090D-57D5-4374-9CA4-EEED64ABF69B}" srcId="{6BEE2C7B-E8A6-4DF4-881D-2CDBB07A6AA8}" destId="{1ABBEEFA-DD7C-4895-90BD-929D578AC474}" srcOrd="0" destOrd="0" parTransId="{EED51738-A7D3-4B14-92CA-BEBF3A34AB31}" sibTransId="{03A8C231-C536-400B-8B3D-B62701685C77}"/>
    <dgm:cxn modelId="{3AAD8322-F39E-42D8-AC1E-501A02AC2D41}" type="presOf" srcId="{6BEE2C7B-E8A6-4DF4-881D-2CDBB07A6AA8}" destId="{FFA46D99-437E-4EC9-8168-6E51B1387BFA}" srcOrd="0" destOrd="0" presId="urn:microsoft.com/office/officeart/2005/8/layout/vList2"/>
    <dgm:cxn modelId="{1C85C56D-9DDA-47FB-8859-26BC3DD62DB4}" type="presOf" srcId="{1ABBEEFA-DD7C-4895-90BD-929D578AC474}" destId="{E36163A4-6555-4939-986F-BADAF0C07102}" srcOrd="0" destOrd="0" presId="urn:microsoft.com/office/officeart/2005/8/layout/vList2"/>
    <dgm:cxn modelId="{D1708851-C280-426F-A19F-85A5577F40DD}" type="presOf" srcId="{DE0E73A3-7750-42A2-A3E1-30916A050778}" destId="{C3510B87-5442-40CE-9C28-9AEA150A785A}" srcOrd="0" destOrd="0" presId="urn:microsoft.com/office/officeart/2005/8/layout/vList2"/>
    <dgm:cxn modelId="{DC659C83-042C-4194-8717-DA73363026D1}" type="presOf" srcId="{7D9DF5E0-0AF4-4F42-B931-D9E3CCC031BE}" destId="{C2D1502E-5A52-43AA-9348-0113F940FA08}" srcOrd="0" destOrd="0" presId="urn:microsoft.com/office/officeart/2005/8/layout/vList2"/>
    <dgm:cxn modelId="{D4814F89-BED7-46D4-9C9E-57143012D938}" type="presOf" srcId="{30451138-3471-41F2-9A34-481F5ECEB1B1}" destId="{E1E51B30-B84E-4A56-AFE1-1EEC2C124233}" srcOrd="0" destOrd="0" presId="urn:microsoft.com/office/officeart/2005/8/layout/vList2"/>
    <dgm:cxn modelId="{131201B8-004B-431D-B5AD-25313A882FB3}" srcId="{6BEE2C7B-E8A6-4DF4-881D-2CDBB07A6AA8}" destId="{DE0E73A3-7750-42A2-A3E1-30916A050778}" srcOrd="3" destOrd="0" parTransId="{656E94BE-3CDF-4DFF-B914-97A78D162803}" sibTransId="{D9F55997-6123-4726-A842-8508FFA9F8A5}"/>
    <dgm:cxn modelId="{B302C0E3-E22F-4E57-A219-73E4073E85B4}" srcId="{6BEE2C7B-E8A6-4DF4-881D-2CDBB07A6AA8}" destId="{7D9DF5E0-0AF4-4F42-B931-D9E3CCC031BE}" srcOrd="1" destOrd="0" parTransId="{0A9F4061-8F3F-485B-84AF-C0A2F60C6763}" sibTransId="{34097DEA-8226-45BE-85A7-92AA8733F653}"/>
    <dgm:cxn modelId="{45759FF1-518A-48A3-A566-B294471D9836}" srcId="{6BEE2C7B-E8A6-4DF4-881D-2CDBB07A6AA8}" destId="{30451138-3471-41F2-9A34-481F5ECEB1B1}" srcOrd="2" destOrd="0" parTransId="{9BFF543F-E417-4398-B4A6-58BBC318F759}" sibTransId="{C9B9DD6C-6A90-4054-B487-BD4451A034E5}"/>
    <dgm:cxn modelId="{599EBBD9-4FD4-4C28-98E6-2C9DE55EA2CE}" type="presParOf" srcId="{FFA46D99-437E-4EC9-8168-6E51B1387BFA}" destId="{E36163A4-6555-4939-986F-BADAF0C07102}" srcOrd="0" destOrd="0" presId="urn:microsoft.com/office/officeart/2005/8/layout/vList2"/>
    <dgm:cxn modelId="{F44F0F63-CD80-431F-8D3C-C750AFD3ABF3}" type="presParOf" srcId="{FFA46D99-437E-4EC9-8168-6E51B1387BFA}" destId="{161E96D8-286B-4BC2-B0D6-177706BA1770}" srcOrd="1" destOrd="0" presId="urn:microsoft.com/office/officeart/2005/8/layout/vList2"/>
    <dgm:cxn modelId="{087B50EC-8F44-4853-98D6-A42C0538DEDB}" type="presParOf" srcId="{FFA46D99-437E-4EC9-8168-6E51B1387BFA}" destId="{C2D1502E-5A52-43AA-9348-0113F940FA08}" srcOrd="2" destOrd="0" presId="urn:microsoft.com/office/officeart/2005/8/layout/vList2"/>
    <dgm:cxn modelId="{CD937F8D-6BE8-4BDF-B477-23DE65CF23AF}" type="presParOf" srcId="{FFA46D99-437E-4EC9-8168-6E51B1387BFA}" destId="{41CB08B6-CD53-4DA7-A169-0915E0A0AB93}" srcOrd="3" destOrd="0" presId="urn:microsoft.com/office/officeart/2005/8/layout/vList2"/>
    <dgm:cxn modelId="{ED8D8094-110C-475F-B33F-C3178E3F4F2C}" type="presParOf" srcId="{FFA46D99-437E-4EC9-8168-6E51B1387BFA}" destId="{E1E51B30-B84E-4A56-AFE1-1EEC2C124233}" srcOrd="4" destOrd="0" presId="urn:microsoft.com/office/officeart/2005/8/layout/vList2"/>
    <dgm:cxn modelId="{7B64C8D9-9A10-4E3D-AC4A-97E597AE6865}" type="presParOf" srcId="{FFA46D99-437E-4EC9-8168-6E51B1387BFA}" destId="{76342B18-AFDF-445F-ACDA-F8ACDA3A41E5}" srcOrd="5" destOrd="0" presId="urn:microsoft.com/office/officeart/2005/8/layout/vList2"/>
    <dgm:cxn modelId="{8C62A915-6185-4A4F-BD9A-C945C20AA31A}" type="presParOf" srcId="{FFA46D99-437E-4EC9-8168-6E51B1387BFA}" destId="{C3510B87-5442-40CE-9C28-9AEA150A785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7557E-13DB-4627-9C65-E5A3537F855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D2581E6-38A8-443E-B78E-4A6841036030}">
      <dgm:prSet/>
      <dgm:spPr/>
      <dgm:t>
        <a:bodyPr/>
        <a:lstStyle/>
        <a:p>
          <a:r>
            <a:rPr lang="en-US">
              <a:latin typeface="+mj-lt"/>
            </a:rPr>
            <a:t>One of the best ways to help a community develop and grow without having to accumulate tremendous savings in advance is to use credit. </a:t>
          </a:r>
        </a:p>
      </dgm:t>
    </dgm:pt>
    <dgm:pt modelId="{0E3ADBBD-78B3-43F5-837C-2B8544D5AC90}" type="parTrans" cxnId="{929C0854-5BD3-4E7C-A4A4-4B6E1C1B5469}">
      <dgm:prSet/>
      <dgm:spPr/>
      <dgm:t>
        <a:bodyPr/>
        <a:lstStyle/>
        <a:p>
          <a:endParaRPr lang="en-US"/>
        </a:p>
      </dgm:t>
    </dgm:pt>
    <dgm:pt modelId="{76A6F3AE-96C4-4DCF-91A0-A02DEF5E44BC}" type="sibTrans" cxnId="{929C0854-5BD3-4E7C-A4A4-4B6E1C1B5469}">
      <dgm:prSet phldrT="01" phldr="0"/>
      <dgm:spPr/>
      <dgm:t>
        <a:bodyPr/>
        <a:lstStyle/>
        <a:p>
          <a:endParaRPr lang="en-US"/>
        </a:p>
      </dgm:t>
    </dgm:pt>
    <dgm:pt modelId="{83D8E669-98F1-4D96-9617-0C2E0F1036C3}">
      <dgm:prSet/>
      <dgm:spPr/>
      <dgm:t>
        <a:bodyPr/>
        <a:lstStyle/>
        <a:p>
          <a:r>
            <a:rPr lang="en-US">
              <a:latin typeface="+mj-lt"/>
            </a:rPr>
            <a:t>Credit can be used to buy or build homes, conduct daily commerce and start businesses. </a:t>
          </a:r>
        </a:p>
      </dgm:t>
    </dgm:pt>
    <dgm:pt modelId="{CBF86F02-AF5D-4BC8-ACE3-57FAF161ADA9}" type="parTrans" cxnId="{C19F29C5-9959-4AEE-A119-237F18D35973}">
      <dgm:prSet/>
      <dgm:spPr/>
      <dgm:t>
        <a:bodyPr/>
        <a:lstStyle/>
        <a:p>
          <a:endParaRPr lang="en-US"/>
        </a:p>
      </dgm:t>
    </dgm:pt>
    <dgm:pt modelId="{93F86690-599E-455B-90EC-CB208A1DDAFB}" type="sibTrans" cxnId="{C19F29C5-9959-4AEE-A119-237F18D35973}">
      <dgm:prSet phldrT="02" phldr="0"/>
      <dgm:spPr/>
      <dgm:t>
        <a:bodyPr/>
        <a:lstStyle/>
        <a:p>
          <a:endParaRPr lang="en-US" dirty="0"/>
        </a:p>
      </dgm:t>
    </dgm:pt>
    <dgm:pt modelId="{F94FAF44-FB58-4777-B22E-3E306668FAB2}">
      <dgm:prSet/>
      <dgm:spPr/>
      <dgm:t>
        <a:bodyPr/>
        <a:lstStyle/>
        <a:p>
          <a:r>
            <a:rPr lang="en-US" dirty="0">
              <a:latin typeface="+mj-lt"/>
            </a:rPr>
            <a:t>Another way credit helps the community grow is if the net gain of borrowing is greater than the cost of debt.</a:t>
          </a:r>
        </a:p>
        <a:p>
          <a:r>
            <a:rPr lang="en-US" dirty="0">
              <a:latin typeface="+mj-lt"/>
            </a:rPr>
            <a:t>Growth = Net Gain (Borrowing) – Cost of Debt</a:t>
          </a:r>
        </a:p>
      </dgm:t>
    </dgm:pt>
    <dgm:pt modelId="{CF2D31A5-D14D-4D06-83DA-8A9DF17D1A1A}" type="parTrans" cxnId="{7DCF5EBE-5B16-4DBF-8D29-E3C20E4658D9}">
      <dgm:prSet/>
      <dgm:spPr/>
      <dgm:t>
        <a:bodyPr/>
        <a:lstStyle/>
        <a:p>
          <a:endParaRPr lang="en-US"/>
        </a:p>
      </dgm:t>
    </dgm:pt>
    <dgm:pt modelId="{B0458368-E583-416D-B211-E5E74AFE4284}" type="sibTrans" cxnId="{7DCF5EBE-5B16-4DBF-8D29-E3C20E4658D9}">
      <dgm:prSet phldrT="03" phldr="0"/>
      <dgm:spPr/>
      <dgm:t>
        <a:bodyPr/>
        <a:lstStyle/>
        <a:p>
          <a:endParaRPr lang="en-US"/>
        </a:p>
      </dgm:t>
    </dgm:pt>
    <dgm:pt modelId="{4C25AB58-C6D5-4EBE-A724-F11991836B36}" type="pres">
      <dgm:prSet presAssocID="{8AA7557E-13DB-4627-9C65-E5A3537F8553}" presName="diagram" presStyleCnt="0">
        <dgm:presLayoutVars>
          <dgm:dir/>
          <dgm:resizeHandles val="exact"/>
        </dgm:presLayoutVars>
      </dgm:prSet>
      <dgm:spPr/>
    </dgm:pt>
    <dgm:pt modelId="{94E5C798-5F07-49CC-9E3C-5F7660200F58}" type="pres">
      <dgm:prSet presAssocID="{DD2581E6-38A8-443E-B78E-4A6841036030}" presName="node" presStyleLbl="node1" presStyleIdx="0" presStyleCnt="3">
        <dgm:presLayoutVars>
          <dgm:bulletEnabled val="1"/>
        </dgm:presLayoutVars>
      </dgm:prSet>
      <dgm:spPr/>
    </dgm:pt>
    <dgm:pt modelId="{FF85B3F0-78C9-419A-BC13-6A92FF0D52E4}" type="pres">
      <dgm:prSet presAssocID="{76A6F3AE-96C4-4DCF-91A0-A02DEF5E44BC}" presName="sibTrans" presStyleCnt="0"/>
      <dgm:spPr/>
    </dgm:pt>
    <dgm:pt modelId="{69239D0B-130F-41C1-8880-F683BCF6D416}" type="pres">
      <dgm:prSet presAssocID="{83D8E669-98F1-4D96-9617-0C2E0F1036C3}" presName="node" presStyleLbl="node1" presStyleIdx="1" presStyleCnt="3">
        <dgm:presLayoutVars>
          <dgm:bulletEnabled val="1"/>
        </dgm:presLayoutVars>
      </dgm:prSet>
      <dgm:spPr/>
    </dgm:pt>
    <dgm:pt modelId="{D359C332-79EC-443D-AF4A-7B89623C4F42}" type="pres">
      <dgm:prSet presAssocID="{93F86690-599E-455B-90EC-CB208A1DDAFB}" presName="sibTrans" presStyleCnt="0"/>
      <dgm:spPr/>
    </dgm:pt>
    <dgm:pt modelId="{0EAE288C-5440-4209-97BD-D176302DB717}" type="pres">
      <dgm:prSet presAssocID="{F94FAF44-FB58-4777-B22E-3E306668FAB2}" presName="node" presStyleLbl="node1" presStyleIdx="2" presStyleCnt="3">
        <dgm:presLayoutVars>
          <dgm:bulletEnabled val="1"/>
        </dgm:presLayoutVars>
      </dgm:prSet>
      <dgm:spPr/>
    </dgm:pt>
  </dgm:ptLst>
  <dgm:cxnLst>
    <dgm:cxn modelId="{929C0854-5BD3-4E7C-A4A4-4B6E1C1B5469}" srcId="{8AA7557E-13DB-4627-9C65-E5A3537F8553}" destId="{DD2581E6-38A8-443E-B78E-4A6841036030}" srcOrd="0" destOrd="0" parTransId="{0E3ADBBD-78B3-43F5-837C-2B8544D5AC90}" sibTransId="{76A6F3AE-96C4-4DCF-91A0-A02DEF5E44BC}"/>
    <dgm:cxn modelId="{81A41376-E190-4D72-B40C-1B80A7BB6BB4}" type="presOf" srcId="{F94FAF44-FB58-4777-B22E-3E306668FAB2}" destId="{0EAE288C-5440-4209-97BD-D176302DB717}" srcOrd="0" destOrd="0" presId="urn:microsoft.com/office/officeart/2005/8/layout/default"/>
    <dgm:cxn modelId="{D4D3F29C-3D11-42C5-8F27-5F58A31F86FB}" type="presOf" srcId="{83D8E669-98F1-4D96-9617-0C2E0F1036C3}" destId="{69239D0B-130F-41C1-8880-F683BCF6D416}" srcOrd="0" destOrd="0" presId="urn:microsoft.com/office/officeart/2005/8/layout/default"/>
    <dgm:cxn modelId="{7DCF5EBE-5B16-4DBF-8D29-E3C20E4658D9}" srcId="{8AA7557E-13DB-4627-9C65-E5A3537F8553}" destId="{F94FAF44-FB58-4777-B22E-3E306668FAB2}" srcOrd="2" destOrd="0" parTransId="{CF2D31A5-D14D-4D06-83DA-8A9DF17D1A1A}" sibTransId="{B0458368-E583-416D-B211-E5E74AFE4284}"/>
    <dgm:cxn modelId="{C19F29C5-9959-4AEE-A119-237F18D35973}" srcId="{8AA7557E-13DB-4627-9C65-E5A3537F8553}" destId="{83D8E669-98F1-4D96-9617-0C2E0F1036C3}" srcOrd="1" destOrd="0" parTransId="{CBF86F02-AF5D-4BC8-ACE3-57FAF161ADA9}" sibTransId="{93F86690-599E-455B-90EC-CB208A1DDAFB}"/>
    <dgm:cxn modelId="{E1E4FEDD-D131-43EA-833D-45912B9FB03F}" type="presOf" srcId="{8AA7557E-13DB-4627-9C65-E5A3537F8553}" destId="{4C25AB58-C6D5-4EBE-A724-F11991836B36}" srcOrd="0" destOrd="0" presId="urn:microsoft.com/office/officeart/2005/8/layout/default"/>
    <dgm:cxn modelId="{D076B6E3-6442-4D0B-A0DC-7583AD8884C4}" type="presOf" srcId="{DD2581E6-38A8-443E-B78E-4A6841036030}" destId="{94E5C798-5F07-49CC-9E3C-5F7660200F58}" srcOrd="0" destOrd="0" presId="urn:microsoft.com/office/officeart/2005/8/layout/default"/>
    <dgm:cxn modelId="{BD1E2C5F-B1D4-49F0-A7E9-BEF9962CD6A4}" type="presParOf" srcId="{4C25AB58-C6D5-4EBE-A724-F11991836B36}" destId="{94E5C798-5F07-49CC-9E3C-5F7660200F58}" srcOrd="0" destOrd="0" presId="urn:microsoft.com/office/officeart/2005/8/layout/default"/>
    <dgm:cxn modelId="{0BD75E9A-20D9-42B8-B7F2-F9E41C05E319}" type="presParOf" srcId="{4C25AB58-C6D5-4EBE-A724-F11991836B36}" destId="{FF85B3F0-78C9-419A-BC13-6A92FF0D52E4}" srcOrd="1" destOrd="0" presId="urn:microsoft.com/office/officeart/2005/8/layout/default"/>
    <dgm:cxn modelId="{2A426D7E-B38D-46E8-8F99-0B678A3D61E3}" type="presParOf" srcId="{4C25AB58-C6D5-4EBE-A724-F11991836B36}" destId="{69239D0B-130F-41C1-8880-F683BCF6D416}" srcOrd="2" destOrd="0" presId="urn:microsoft.com/office/officeart/2005/8/layout/default"/>
    <dgm:cxn modelId="{CB76CEDE-9ED8-4DB2-BA40-6DA0232026BD}" type="presParOf" srcId="{4C25AB58-C6D5-4EBE-A724-F11991836B36}" destId="{D359C332-79EC-443D-AF4A-7B89623C4F42}" srcOrd="3" destOrd="0" presId="urn:microsoft.com/office/officeart/2005/8/layout/default"/>
    <dgm:cxn modelId="{C60207C0-0BCD-4F3A-BB27-42FFDD146B4B}" type="presParOf" srcId="{4C25AB58-C6D5-4EBE-A724-F11991836B36}" destId="{0EAE288C-5440-4209-97BD-D176302DB71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8B310E-D8B4-41D3-8DA6-4E10C5B03FBE}"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790B9B6C-6E2D-4E34-82D8-9B0FEE37175F}">
      <dgm:prSet custT="1"/>
      <dgm:spPr/>
      <dgm:t>
        <a:bodyPr/>
        <a:lstStyle/>
        <a:p>
          <a:r>
            <a:rPr lang="en-US" sz="2400" dirty="0">
              <a:latin typeface="+mj-lt"/>
            </a:rPr>
            <a:t>Because mistakes do happen, you should review a copy of your credit report each year</a:t>
          </a:r>
        </a:p>
      </dgm:t>
    </dgm:pt>
    <dgm:pt modelId="{BB218C8E-4C63-445B-8823-9AF0F245B313}" type="parTrans" cxnId="{0DD998C8-A007-4800-860A-3F7092B60ED9}">
      <dgm:prSet/>
      <dgm:spPr/>
      <dgm:t>
        <a:bodyPr/>
        <a:lstStyle/>
        <a:p>
          <a:endParaRPr lang="en-US"/>
        </a:p>
      </dgm:t>
    </dgm:pt>
    <dgm:pt modelId="{11850620-A68F-4AFD-ACDC-3E0538BF1DB9}" type="sibTrans" cxnId="{0DD998C8-A007-4800-860A-3F7092B60ED9}">
      <dgm:prSet/>
      <dgm:spPr/>
      <dgm:t>
        <a:bodyPr/>
        <a:lstStyle/>
        <a:p>
          <a:endParaRPr lang="en-US"/>
        </a:p>
      </dgm:t>
    </dgm:pt>
    <dgm:pt modelId="{BCA44743-82C9-48C3-8A6D-19160F0FCBFB}">
      <dgm:prSet custT="1"/>
      <dgm:spPr/>
      <dgm:t>
        <a:bodyPr/>
        <a:lstStyle/>
        <a:p>
          <a:r>
            <a:rPr lang="en-US" sz="1400" dirty="0">
              <a:latin typeface="+mj-lt"/>
            </a:rPr>
            <a:t>There are three major credit bureaus that you should get a copy of your credit score from, TransUnion, Equifax, and Experian. They usually charge a small fee for sending the report. However, you are legally entitled to one free credit report once a year from these three bureaus</a:t>
          </a:r>
          <a:r>
            <a:rPr lang="en-US" sz="1100" dirty="0"/>
            <a:t>.  </a:t>
          </a:r>
        </a:p>
      </dgm:t>
    </dgm:pt>
    <dgm:pt modelId="{A90AA1E5-8C70-4AF0-981D-D33AA4FE4B47}" type="parTrans" cxnId="{0A63434F-3B89-4147-A5FE-725FEDD7D4F4}">
      <dgm:prSet/>
      <dgm:spPr/>
      <dgm:t>
        <a:bodyPr/>
        <a:lstStyle/>
        <a:p>
          <a:endParaRPr lang="en-US"/>
        </a:p>
      </dgm:t>
    </dgm:pt>
    <dgm:pt modelId="{0DF6B4F2-7FA8-44EF-AB86-80386F6A9920}" type="sibTrans" cxnId="{0A63434F-3B89-4147-A5FE-725FEDD7D4F4}">
      <dgm:prSet/>
      <dgm:spPr/>
      <dgm:t>
        <a:bodyPr/>
        <a:lstStyle/>
        <a:p>
          <a:endParaRPr lang="en-US"/>
        </a:p>
      </dgm:t>
    </dgm:pt>
    <dgm:pt modelId="{B8EB5EB4-A67A-4EED-89FE-9FA8FD3E395F}">
      <dgm:prSet custT="1"/>
      <dgm:spPr/>
      <dgm:t>
        <a:bodyPr/>
        <a:lstStyle/>
        <a:p>
          <a:r>
            <a:rPr lang="en-US" sz="1100" dirty="0">
              <a:latin typeface="+mj-lt"/>
            </a:rPr>
            <a:t>A website that offers free credit reports is </a:t>
          </a:r>
          <a:r>
            <a:rPr lang="en-US" sz="1100" dirty="0">
              <a:latin typeface="+mj-lt"/>
              <a:hlinkClick xmlns:r="http://schemas.openxmlformats.org/officeDocument/2006/relationships" r:id="rId1"/>
            </a:rPr>
            <a:t>www.annualcreditreport.com</a:t>
          </a:r>
          <a:r>
            <a:rPr lang="en-US" sz="1100" dirty="0">
              <a:latin typeface="+mj-lt"/>
            </a:rPr>
            <a:t>. When you visit the website, you will need to complete an online application form. Then select and download each bureau’s report separately by answering a series of multiple choice questions to confirm your identity. Once downloaded, print or save a copy as it might only be available for a certain amount of time. Each bureau’s report has a specific report, file, or confirmation number, you will need this later if you choose to dispute any information listed in the report. </a:t>
          </a:r>
        </a:p>
      </dgm:t>
    </dgm:pt>
    <dgm:pt modelId="{0639D30C-752A-4F58-AEEB-AB43E53F77B6}" type="parTrans" cxnId="{1538FC86-121C-4F9E-A0CF-BF9CD73AC328}">
      <dgm:prSet/>
      <dgm:spPr/>
      <dgm:t>
        <a:bodyPr/>
        <a:lstStyle/>
        <a:p>
          <a:endParaRPr lang="en-US"/>
        </a:p>
      </dgm:t>
    </dgm:pt>
    <dgm:pt modelId="{0D989CAC-0275-4ED2-B277-515D69A893F4}" type="sibTrans" cxnId="{1538FC86-121C-4F9E-A0CF-BF9CD73AC328}">
      <dgm:prSet/>
      <dgm:spPr/>
      <dgm:t>
        <a:bodyPr/>
        <a:lstStyle/>
        <a:p>
          <a:endParaRPr lang="en-US"/>
        </a:p>
      </dgm:t>
    </dgm:pt>
    <dgm:pt modelId="{3DCACC3C-8BBA-41E0-A1FD-43F7B01B782B}">
      <dgm:prSet custT="1"/>
      <dgm:spPr/>
      <dgm:t>
        <a:bodyPr/>
        <a:lstStyle/>
        <a:p>
          <a:r>
            <a:rPr lang="en-US" sz="1800" dirty="0">
              <a:latin typeface="+mj-lt"/>
            </a:rPr>
            <a:t>You can go to the website listed, or Credit Karma (which is also free for a copy of your credit report or you can call 1-877-322-8228 to request a copy by mail. </a:t>
          </a:r>
        </a:p>
      </dgm:t>
    </dgm:pt>
    <dgm:pt modelId="{15D8A07D-5A76-4DBA-8FC2-58CE8F28B02E}" type="parTrans" cxnId="{BBD86E02-F27E-44B6-A13C-B3649D1DD928}">
      <dgm:prSet/>
      <dgm:spPr/>
      <dgm:t>
        <a:bodyPr/>
        <a:lstStyle/>
        <a:p>
          <a:endParaRPr lang="en-US"/>
        </a:p>
      </dgm:t>
    </dgm:pt>
    <dgm:pt modelId="{D7DAA18C-DC50-4BA0-84BC-8091FB583DD9}" type="sibTrans" cxnId="{BBD86E02-F27E-44B6-A13C-B3649D1DD928}">
      <dgm:prSet/>
      <dgm:spPr/>
      <dgm:t>
        <a:bodyPr/>
        <a:lstStyle/>
        <a:p>
          <a:endParaRPr lang="en-US"/>
        </a:p>
      </dgm:t>
    </dgm:pt>
    <dgm:pt modelId="{F234A69C-444A-4854-96DB-3D73CFB3AE5D}" type="pres">
      <dgm:prSet presAssocID="{EB8B310E-D8B4-41D3-8DA6-4E10C5B03FBE}" presName="Name0" presStyleCnt="0">
        <dgm:presLayoutVars>
          <dgm:dir/>
          <dgm:resizeHandles val="exact"/>
        </dgm:presLayoutVars>
      </dgm:prSet>
      <dgm:spPr/>
    </dgm:pt>
    <dgm:pt modelId="{00F6F3D5-0DE2-4921-AA5C-7A1798B150CA}" type="pres">
      <dgm:prSet presAssocID="{790B9B6C-6E2D-4E34-82D8-9B0FEE37175F}" presName="node" presStyleLbl="node1" presStyleIdx="0" presStyleCnt="7">
        <dgm:presLayoutVars>
          <dgm:bulletEnabled val="1"/>
        </dgm:presLayoutVars>
      </dgm:prSet>
      <dgm:spPr/>
    </dgm:pt>
    <dgm:pt modelId="{548719F4-3C8C-42B1-9012-9B6D54562868}" type="pres">
      <dgm:prSet presAssocID="{11850620-A68F-4AFD-ACDC-3E0538BF1DB9}" presName="sibTransSpacerBeforeConnector" presStyleCnt="0"/>
      <dgm:spPr/>
    </dgm:pt>
    <dgm:pt modelId="{F45F9DAB-FF20-4A2A-822F-37BC7AF1EA1A}" type="pres">
      <dgm:prSet presAssocID="{11850620-A68F-4AFD-ACDC-3E0538BF1DB9}" presName="sibTrans" presStyleLbl="node1" presStyleIdx="1" presStyleCnt="7"/>
      <dgm:spPr/>
    </dgm:pt>
    <dgm:pt modelId="{EFB046BC-BFD1-41D5-851D-5014C5A4819B}" type="pres">
      <dgm:prSet presAssocID="{11850620-A68F-4AFD-ACDC-3E0538BF1DB9}" presName="sibTransSpacerAfterConnector" presStyleCnt="0"/>
      <dgm:spPr/>
    </dgm:pt>
    <dgm:pt modelId="{3D7BCC30-56E4-4490-AA4E-A7B44FA70227}" type="pres">
      <dgm:prSet presAssocID="{BCA44743-82C9-48C3-8A6D-19160F0FCBFB}" presName="node" presStyleLbl="node1" presStyleIdx="2" presStyleCnt="7">
        <dgm:presLayoutVars>
          <dgm:bulletEnabled val="1"/>
        </dgm:presLayoutVars>
      </dgm:prSet>
      <dgm:spPr/>
    </dgm:pt>
    <dgm:pt modelId="{1FDA58C3-DCF0-42A4-8A84-7494501C0670}" type="pres">
      <dgm:prSet presAssocID="{0DF6B4F2-7FA8-44EF-AB86-80386F6A9920}" presName="sibTransSpacerBeforeConnector" presStyleCnt="0"/>
      <dgm:spPr/>
    </dgm:pt>
    <dgm:pt modelId="{338B6314-FDA4-49AE-B345-D383D6A82D90}" type="pres">
      <dgm:prSet presAssocID="{0DF6B4F2-7FA8-44EF-AB86-80386F6A9920}" presName="sibTrans" presStyleLbl="node1" presStyleIdx="3" presStyleCnt="7"/>
      <dgm:spPr/>
    </dgm:pt>
    <dgm:pt modelId="{2B15CC39-2655-4F5C-9E63-ABE898F99148}" type="pres">
      <dgm:prSet presAssocID="{0DF6B4F2-7FA8-44EF-AB86-80386F6A9920}" presName="sibTransSpacerAfterConnector" presStyleCnt="0"/>
      <dgm:spPr/>
    </dgm:pt>
    <dgm:pt modelId="{60DEA6F3-8058-41DC-A1AF-33E3C0F5B968}" type="pres">
      <dgm:prSet presAssocID="{B8EB5EB4-A67A-4EED-89FE-9FA8FD3E395F}" presName="node" presStyleLbl="node1" presStyleIdx="4" presStyleCnt="7">
        <dgm:presLayoutVars>
          <dgm:bulletEnabled val="1"/>
        </dgm:presLayoutVars>
      </dgm:prSet>
      <dgm:spPr/>
    </dgm:pt>
    <dgm:pt modelId="{1615B167-7690-4423-AE95-8EE7F612B48C}" type="pres">
      <dgm:prSet presAssocID="{0D989CAC-0275-4ED2-B277-515D69A893F4}" presName="sibTransSpacerBeforeConnector" presStyleCnt="0"/>
      <dgm:spPr/>
    </dgm:pt>
    <dgm:pt modelId="{EC9CBBF0-E51A-43D9-AD1B-965BD292C804}" type="pres">
      <dgm:prSet presAssocID="{0D989CAC-0275-4ED2-B277-515D69A893F4}" presName="sibTrans" presStyleLbl="node1" presStyleIdx="5" presStyleCnt="7"/>
      <dgm:spPr/>
    </dgm:pt>
    <dgm:pt modelId="{E8F915FE-EBF1-4A1D-8E8C-C23D2770DC0E}" type="pres">
      <dgm:prSet presAssocID="{0D989CAC-0275-4ED2-B277-515D69A893F4}" presName="sibTransSpacerAfterConnector" presStyleCnt="0"/>
      <dgm:spPr/>
    </dgm:pt>
    <dgm:pt modelId="{90FA27F6-D919-4CF3-A613-190F480FA1D0}" type="pres">
      <dgm:prSet presAssocID="{3DCACC3C-8BBA-41E0-A1FD-43F7B01B782B}" presName="node" presStyleLbl="node1" presStyleIdx="6" presStyleCnt="7">
        <dgm:presLayoutVars>
          <dgm:bulletEnabled val="1"/>
        </dgm:presLayoutVars>
      </dgm:prSet>
      <dgm:spPr/>
    </dgm:pt>
  </dgm:ptLst>
  <dgm:cxnLst>
    <dgm:cxn modelId="{BBD86E02-F27E-44B6-A13C-B3649D1DD928}" srcId="{EB8B310E-D8B4-41D3-8DA6-4E10C5B03FBE}" destId="{3DCACC3C-8BBA-41E0-A1FD-43F7B01B782B}" srcOrd="3" destOrd="0" parTransId="{15D8A07D-5A76-4DBA-8FC2-58CE8F28B02E}" sibTransId="{D7DAA18C-DC50-4BA0-84BC-8091FB583DD9}"/>
    <dgm:cxn modelId="{269DC80F-5BA8-4FFB-85E6-206C26BB0635}" type="presOf" srcId="{3DCACC3C-8BBA-41E0-A1FD-43F7B01B782B}" destId="{90FA27F6-D919-4CF3-A613-190F480FA1D0}" srcOrd="0" destOrd="0" presId="urn:microsoft.com/office/officeart/2016/7/layout/BasicProcessNew"/>
    <dgm:cxn modelId="{99B1C318-97E9-42EB-A672-3AC1D1189AF7}" type="presOf" srcId="{0D989CAC-0275-4ED2-B277-515D69A893F4}" destId="{EC9CBBF0-E51A-43D9-AD1B-965BD292C804}" srcOrd="0" destOrd="0" presId="urn:microsoft.com/office/officeart/2016/7/layout/BasicProcessNew"/>
    <dgm:cxn modelId="{9B82793A-C53E-4F50-A508-24C0F19553AE}" type="presOf" srcId="{BCA44743-82C9-48C3-8A6D-19160F0FCBFB}" destId="{3D7BCC30-56E4-4490-AA4E-A7B44FA70227}" srcOrd="0" destOrd="0" presId="urn:microsoft.com/office/officeart/2016/7/layout/BasicProcessNew"/>
    <dgm:cxn modelId="{D175496E-6E14-4B24-A18B-145924DE8F69}" type="presOf" srcId="{0DF6B4F2-7FA8-44EF-AB86-80386F6A9920}" destId="{338B6314-FDA4-49AE-B345-D383D6A82D90}" srcOrd="0" destOrd="0" presId="urn:microsoft.com/office/officeart/2016/7/layout/BasicProcessNew"/>
    <dgm:cxn modelId="{0A63434F-3B89-4147-A5FE-725FEDD7D4F4}" srcId="{EB8B310E-D8B4-41D3-8DA6-4E10C5B03FBE}" destId="{BCA44743-82C9-48C3-8A6D-19160F0FCBFB}" srcOrd="1" destOrd="0" parTransId="{A90AA1E5-8C70-4AF0-981D-D33AA4FE4B47}" sibTransId="{0DF6B4F2-7FA8-44EF-AB86-80386F6A9920}"/>
    <dgm:cxn modelId="{1538FC86-121C-4F9E-A0CF-BF9CD73AC328}" srcId="{EB8B310E-D8B4-41D3-8DA6-4E10C5B03FBE}" destId="{B8EB5EB4-A67A-4EED-89FE-9FA8FD3E395F}" srcOrd="2" destOrd="0" parTransId="{0639D30C-752A-4F58-AEEB-AB43E53F77B6}" sibTransId="{0D989CAC-0275-4ED2-B277-515D69A893F4}"/>
    <dgm:cxn modelId="{1C31E289-3DFB-4A3C-A7B7-9624B1325E1E}" type="presOf" srcId="{B8EB5EB4-A67A-4EED-89FE-9FA8FD3E395F}" destId="{60DEA6F3-8058-41DC-A1AF-33E3C0F5B968}" srcOrd="0" destOrd="0" presId="urn:microsoft.com/office/officeart/2016/7/layout/BasicProcessNew"/>
    <dgm:cxn modelId="{805A649B-FEDC-4A9D-AF9D-6676C054159B}" type="presOf" srcId="{EB8B310E-D8B4-41D3-8DA6-4E10C5B03FBE}" destId="{F234A69C-444A-4854-96DB-3D73CFB3AE5D}" srcOrd="0" destOrd="0" presId="urn:microsoft.com/office/officeart/2016/7/layout/BasicProcessNew"/>
    <dgm:cxn modelId="{849C93AA-4CC6-42A8-8F78-522D6ED145D6}" type="presOf" srcId="{790B9B6C-6E2D-4E34-82D8-9B0FEE37175F}" destId="{00F6F3D5-0DE2-4921-AA5C-7A1798B150CA}" srcOrd="0" destOrd="0" presId="urn:microsoft.com/office/officeart/2016/7/layout/BasicProcessNew"/>
    <dgm:cxn modelId="{70EE4ABF-305E-4EFD-B818-0E3EAAE5A58D}" type="presOf" srcId="{11850620-A68F-4AFD-ACDC-3E0538BF1DB9}" destId="{F45F9DAB-FF20-4A2A-822F-37BC7AF1EA1A}" srcOrd="0" destOrd="0" presId="urn:microsoft.com/office/officeart/2016/7/layout/BasicProcessNew"/>
    <dgm:cxn modelId="{0DD998C8-A007-4800-860A-3F7092B60ED9}" srcId="{EB8B310E-D8B4-41D3-8DA6-4E10C5B03FBE}" destId="{790B9B6C-6E2D-4E34-82D8-9B0FEE37175F}" srcOrd="0" destOrd="0" parTransId="{BB218C8E-4C63-445B-8823-9AF0F245B313}" sibTransId="{11850620-A68F-4AFD-ACDC-3E0538BF1DB9}"/>
    <dgm:cxn modelId="{92F1EBA7-799C-4B5B-87BD-1D8584192E9C}" type="presParOf" srcId="{F234A69C-444A-4854-96DB-3D73CFB3AE5D}" destId="{00F6F3D5-0DE2-4921-AA5C-7A1798B150CA}" srcOrd="0" destOrd="0" presId="urn:microsoft.com/office/officeart/2016/7/layout/BasicProcessNew"/>
    <dgm:cxn modelId="{806F50FE-C3FF-40F6-B03C-3EA5B89334BC}" type="presParOf" srcId="{F234A69C-444A-4854-96DB-3D73CFB3AE5D}" destId="{548719F4-3C8C-42B1-9012-9B6D54562868}" srcOrd="1" destOrd="0" presId="urn:microsoft.com/office/officeart/2016/7/layout/BasicProcessNew"/>
    <dgm:cxn modelId="{EF581AD1-5F13-49DE-867B-85DECC7DC3CF}" type="presParOf" srcId="{F234A69C-444A-4854-96DB-3D73CFB3AE5D}" destId="{F45F9DAB-FF20-4A2A-822F-37BC7AF1EA1A}" srcOrd="2" destOrd="0" presId="urn:microsoft.com/office/officeart/2016/7/layout/BasicProcessNew"/>
    <dgm:cxn modelId="{1BD8B7D9-38C7-48D9-983E-1686CF0347C0}" type="presParOf" srcId="{F234A69C-444A-4854-96DB-3D73CFB3AE5D}" destId="{EFB046BC-BFD1-41D5-851D-5014C5A4819B}" srcOrd="3" destOrd="0" presId="urn:microsoft.com/office/officeart/2016/7/layout/BasicProcessNew"/>
    <dgm:cxn modelId="{70333CBA-C9BC-4F0D-97A2-1346E1A0F794}" type="presParOf" srcId="{F234A69C-444A-4854-96DB-3D73CFB3AE5D}" destId="{3D7BCC30-56E4-4490-AA4E-A7B44FA70227}" srcOrd="4" destOrd="0" presId="urn:microsoft.com/office/officeart/2016/7/layout/BasicProcessNew"/>
    <dgm:cxn modelId="{B5482C83-EB3A-416D-A00F-55620F28F2CA}" type="presParOf" srcId="{F234A69C-444A-4854-96DB-3D73CFB3AE5D}" destId="{1FDA58C3-DCF0-42A4-8A84-7494501C0670}" srcOrd="5" destOrd="0" presId="urn:microsoft.com/office/officeart/2016/7/layout/BasicProcessNew"/>
    <dgm:cxn modelId="{671EE380-0A57-4A35-B7B3-1AA3C2C34E8C}" type="presParOf" srcId="{F234A69C-444A-4854-96DB-3D73CFB3AE5D}" destId="{338B6314-FDA4-49AE-B345-D383D6A82D90}" srcOrd="6" destOrd="0" presId="urn:microsoft.com/office/officeart/2016/7/layout/BasicProcessNew"/>
    <dgm:cxn modelId="{0C115493-3E22-4093-989A-A6817C979EA7}" type="presParOf" srcId="{F234A69C-444A-4854-96DB-3D73CFB3AE5D}" destId="{2B15CC39-2655-4F5C-9E63-ABE898F99148}" srcOrd="7" destOrd="0" presId="urn:microsoft.com/office/officeart/2016/7/layout/BasicProcessNew"/>
    <dgm:cxn modelId="{A6A6A16B-C202-4737-8FBF-4E97192A5B7A}" type="presParOf" srcId="{F234A69C-444A-4854-96DB-3D73CFB3AE5D}" destId="{60DEA6F3-8058-41DC-A1AF-33E3C0F5B968}" srcOrd="8" destOrd="0" presId="urn:microsoft.com/office/officeart/2016/7/layout/BasicProcessNew"/>
    <dgm:cxn modelId="{275553EE-3033-4073-92C3-EF7B368836F5}" type="presParOf" srcId="{F234A69C-444A-4854-96DB-3D73CFB3AE5D}" destId="{1615B167-7690-4423-AE95-8EE7F612B48C}" srcOrd="9" destOrd="0" presId="urn:microsoft.com/office/officeart/2016/7/layout/BasicProcessNew"/>
    <dgm:cxn modelId="{76F1A4AF-EA8B-4585-B755-A0DA65524AF6}" type="presParOf" srcId="{F234A69C-444A-4854-96DB-3D73CFB3AE5D}" destId="{EC9CBBF0-E51A-43D9-AD1B-965BD292C804}" srcOrd="10" destOrd="0" presId="urn:microsoft.com/office/officeart/2016/7/layout/BasicProcessNew"/>
    <dgm:cxn modelId="{3AD649E8-0419-46CA-97C9-EE0EA6324244}" type="presParOf" srcId="{F234A69C-444A-4854-96DB-3D73CFB3AE5D}" destId="{E8F915FE-EBF1-4A1D-8E8C-C23D2770DC0E}" srcOrd="11" destOrd="0" presId="urn:microsoft.com/office/officeart/2016/7/layout/BasicProcessNew"/>
    <dgm:cxn modelId="{021461B5-93B1-4ADB-901D-528AA4A174B7}" type="presParOf" srcId="{F234A69C-444A-4854-96DB-3D73CFB3AE5D}" destId="{90FA27F6-D919-4CF3-A613-190F480FA1D0}"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F912BA-EE7F-44C1-BB30-1AEDE8E997C8}"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1329434A-F0C1-4FC2-B11F-4A2551E6DE38}">
      <dgm:prSet custT="1"/>
      <dgm:spPr/>
      <dgm:t>
        <a:bodyPr/>
        <a:lstStyle/>
        <a:p>
          <a:r>
            <a:rPr lang="en-US" sz="2400" b="1" dirty="0">
              <a:latin typeface="+mj-lt"/>
            </a:rPr>
            <a:t>Pay bills on time</a:t>
          </a:r>
          <a:endParaRPr lang="en-US" sz="2400" dirty="0">
            <a:latin typeface="+mj-lt"/>
          </a:endParaRPr>
        </a:p>
      </dgm:t>
    </dgm:pt>
    <dgm:pt modelId="{B78AEF6A-0ED1-470A-8DB3-C31C2F8A284F}" type="parTrans" cxnId="{F14CCF8C-AC5D-42C5-9ABA-7E66FF5A183B}">
      <dgm:prSet/>
      <dgm:spPr/>
      <dgm:t>
        <a:bodyPr/>
        <a:lstStyle/>
        <a:p>
          <a:endParaRPr lang="en-US"/>
        </a:p>
      </dgm:t>
    </dgm:pt>
    <dgm:pt modelId="{3DCD8A42-2C51-49B9-BBCE-86588310F249}" type="sibTrans" cxnId="{F14CCF8C-AC5D-42C5-9ABA-7E66FF5A183B}">
      <dgm:prSet phldrT="01" phldr="0"/>
      <dgm:spPr/>
      <dgm:t>
        <a:bodyPr/>
        <a:lstStyle/>
        <a:p>
          <a:r>
            <a:rPr lang="en-US"/>
            <a:t>01</a:t>
          </a:r>
        </a:p>
      </dgm:t>
    </dgm:pt>
    <dgm:pt modelId="{773B1973-649C-4F2E-B7AA-B2DDE018786D}">
      <dgm:prSet custT="1"/>
      <dgm:spPr/>
      <dgm:t>
        <a:bodyPr/>
        <a:lstStyle/>
        <a:p>
          <a:r>
            <a:rPr lang="en-US" sz="2000" b="1" dirty="0">
              <a:latin typeface="+mj-lt"/>
            </a:rPr>
            <a:t>Don’t max out credit cards</a:t>
          </a:r>
          <a:endParaRPr lang="en-US" sz="2000" dirty="0">
            <a:latin typeface="+mj-lt"/>
          </a:endParaRPr>
        </a:p>
      </dgm:t>
    </dgm:pt>
    <dgm:pt modelId="{C7630613-9247-4EBD-9A0E-75D3FB3713A9}" type="parTrans" cxnId="{27FB887B-8C71-47DC-BB0B-58631B24B1C8}">
      <dgm:prSet/>
      <dgm:spPr/>
      <dgm:t>
        <a:bodyPr/>
        <a:lstStyle/>
        <a:p>
          <a:endParaRPr lang="en-US"/>
        </a:p>
      </dgm:t>
    </dgm:pt>
    <dgm:pt modelId="{428D6C8A-A117-449A-BFE1-AFEEE41CF3DF}" type="sibTrans" cxnId="{27FB887B-8C71-47DC-BB0B-58631B24B1C8}">
      <dgm:prSet phldrT="02" phldr="0"/>
      <dgm:spPr/>
      <dgm:t>
        <a:bodyPr/>
        <a:lstStyle/>
        <a:p>
          <a:r>
            <a:rPr lang="en-US"/>
            <a:t>02</a:t>
          </a:r>
        </a:p>
      </dgm:t>
    </dgm:pt>
    <dgm:pt modelId="{06EE1680-C09B-4FBE-83A2-FEB726039B6C}">
      <dgm:prSet custT="1"/>
      <dgm:spPr/>
      <dgm:t>
        <a:bodyPr/>
        <a:lstStyle/>
        <a:p>
          <a:r>
            <a:rPr lang="en-US" sz="1400" b="1" dirty="0">
              <a:latin typeface="+mj-lt"/>
            </a:rPr>
            <a:t>Start establishing credit early</a:t>
          </a:r>
          <a:endParaRPr lang="en-US" sz="1400" dirty="0">
            <a:latin typeface="+mj-lt"/>
          </a:endParaRPr>
        </a:p>
      </dgm:t>
    </dgm:pt>
    <dgm:pt modelId="{BA2C1E6F-6283-4CB2-A469-2A024782FA3A}" type="parTrans" cxnId="{1583B48E-297A-4DBF-A3A3-79267B49868C}">
      <dgm:prSet/>
      <dgm:spPr/>
      <dgm:t>
        <a:bodyPr/>
        <a:lstStyle/>
        <a:p>
          <a:endParaRPr lang="en-US"/>
        </a:p>
      </dgm:t>
    </dgm:pt>
    <dgm:pt modelId="{547F6FDF-CAE5-4674-8745-62E2B2C9AB94}" type="sibTrans" cxnId="{1583B48E-297A-4DBF-A3A3-79267B49868C}">
      <dgm:prSet phldrT="03" phldr="0"/>
      <dgm:spPr/>
      <dgm:t>
        <a:bodyPr/>
        <a:lstStyle/>
        <a:p>
          <a:r>
            <a:rPr lang="en-US"/>
            <a:t>03</a:t>
          </a:r>
          <a:endParaRPr lang="en-US" dirty="0"/>
        </a:p>
      </dgm:t>
    </dgm:pt>
    <dgm:pt modelId="{345F0C95-9F19-4081-84A0-6F3A200F82E3}">
      <dgm:prSet custT="1"/>
      <dgm:spPr/>
      <dgm:t>
        <a:bodyPr/>
        <a:lstStyle/>
        <a:p>
          <a:r>
            <a:rPr lang="en-US" sz="1600" b="1" dirty="0">
              <a:latin typeface="+mj-lt"/>
            </a:rPr>
            <a:t>Try to maintain at least three good accounts</a:t>
          </a:r>
          <a:endParaRPr lang="en-US" sz="1600" dirty="0">
            <a:latin typeface="+mj-lt"/>
          </a:endParaRPr>
        </a:p>
      </dgm:t>
    </dgm:pt>
    <dgm:pt modelId="{62E3D5AE-95EE-4B8F-96AF-A7E08F7D3F14}" type="parTrans" cxnId="{009FFEF7-904E-4ABB-8653-A27D18C92A81}">
      <dgm:prSet/>
      <dgm:spPr/>
      <dgm:t>
        <a:bodyPr/>
        <a:lstStyle/>
        <a:p>
          <a:endParaRPr lang="en-US"/>
        </a:p>
      </dgm:t>
    </dgm:pt>
    <dgm:pt modelId="{8FBB41D4-E07D-4E61-BC63-C3DC698F69D2}" type="sibTrans" cxnId="{009FFEF7-904E-4ABB-8653-A27D18C92A81}">
      <dgm:prSet phldrT="04" phldr="0"/>
      <dgm:spPr/>
      <dgm:t>
        <a:bodyPr/>
        <a:lstStyle/>
        <a:p>
          <a:r>
            <a:rPr lang="en-US"/>
            <a:t>04</a:t>
          </a:r>
        </a:p>
      </dgm:t>
    </dgm:pt>
    <dgm:pt modelId="{7990EE48-5F11-48EC-BD7F-81C1A4785720}">
      <dgm:prSet custT="1"/>
      <dgm:spPr/>
      <dgm:t>
        <a:bodyPr/>
        <a:lstStyle/>
        <a:p>
          <a:r>
            <a:rPr lang="en-US" sz="2000" b="1" dirty="0">
              <a:latin typeface="+mj-lt"/>
            </a:rPr>
            <a:t>Use different types of credit </a:t>
          </a:r>
          <a:endParaRPr lang="en-US" sz="2000" dirty="0">
            <a:latin typeface="+mj-lt"/>
          </a:endParaRPr>
        </a:p>
      </dgm:t>
    </dgm:pt>
    <dgm:pt modelId="{9C65A077-BACC-4A36-B320-2AB4563CD2E4}" type="parTrans" cxnId="{C78DF8C5-C95B-4F3C-BFD0-072444799888}">
      <dgm:prSet/>
      <dgm:spPr/>
      <dgm:t>
        <a:bodyPr/>
        <a:lstStyle/>
        <a:p>
          <a:endParaRPr lang="en-US"/>
        </a:p>
      </dgm:t>
    </dgm:pt>
    <dgm:pt modelId="{877A2618-BF3A-4CC8-B42C-5AC570708E2F}" type="sibTrans" cxnId="{C78DF8C5-C95B-4F3C-BFD0-072444799888}">
      <dgm:prSet phldrT="05" phldr="0"/>
      <dgm:spPr/>
      <dgm:t>
        <a:bodyPr/>
        <a:lstStyle/>
        <a:p>
          <a:r>
            <a:rPr lang="en-US"/>
            <a:t>05</a:t>
          </a:r>
        </a:p>
      </dgm:t>
    </dgm:pt>
    <dgm:pt modelId="{DC1028BA-355E-499B-BDEE-EB201695F59C}">
      <dgm:prSet custT="1"/>
      <dgm:spPr/>
      <dgm:t>
        <a:bodyPr/>
        <a:lstStyle/>
        <a:p>
          <a:r>
            <a:rPr lang="en-US" sz="1600" b="1" dirty="0">
              <a:latin typeface="+mj-lt"/>
            </a:rPr>
            <a:t>Don’t apply for credit too often </a:t>
          </a:r>
          <a:endParaRPr lang="en-US" sz="1600" dirty="0">
            <a:latin typeface="+mj-lt"/>
          </a:endParaRPr>
        </a:p>
      </dgm:t>
    </dgm:pt>
    <dgm:pt modelId="{0D0A97E8-FCE4-4E06-A48F-E0BC16ED1568}" type="parTrans" cxnId="{BA0B32E5-0030-4155-BF27-CB16DEBE98A3}">
      <dgm:prSet/>
      <dgm:spPr/>
      <dgm:t>
        <a:bodyPr/>
        <a:lstStyle/>
        <a:p>
          <a:endParaRPr lang="en-US"/>
        </a:p>
      </dgm:t>
    </dgm:pt>
    <dgm:pt modelId="{83856C24-5E3D-4055-AE42-FDF9CB474F8A}" type="sibTrans" cxnId="{BA0B32E5-0030-4155-BF27-CB16DEBE98A3}">
      <dgm:prSet phldrT="06" phldr="0"/>
      <dgm:spPr/>
      <dgm:t>
        <a:bodyPr/>
        <a:lstStyle/>
        <a:p>
          <a:r>
            <a:rPr lang="en-US"/>
            <a:t>06</a:t>
          </a:r>
        </a:p>
      </dgm:t>
    </dgm:pt>
    <dgm:pt modelId="{D55D9D24-4B80-4F51-AE64-A861E4260DD6}">
      <dgm:prSet custT="1"/>
      <dgm:spPr/>
      <dgm:t>
        <a:bodyPr/>
        <a:lstStyle/>
        <a:p>
          <a:r>
            <a:rPr lang="en-US" sz="1800" b="1" dirty="0">
              <a:latin typeface="+mj-lt"/>
            </a:rPr>
            <a:t>Close newest accounts first</a:t>
          </a:r>
          <a:endParaRPr lang="en-US" sz="1800" dirty="0">
            <a:latin typeface="+mj-lt"/>
          </a:endParaRPr>
        </a:p>
      </dgm:t>
    </dgm:pt>
    <dgm:pt modelId="{9DD552AF-B0A0-4C93-92A2-2D1072AD6D9F}" type="parTrans" cxnId="{67913C31-797D-4DB0-8597-A6B8D2348EAC}">
      <dgm:prSet/>
      <dgm:spPr/>
      <dgm:t>
        <a:bodyPr/>
        <a:lstStyle/>
        <a:p>
          <a:endParaRPr lang="en-US"/>
        </a:p>
      </dgm:t>
    </dgm:pt>
    <dgm:pt modelId="{6E3BB435-EDA4-4DB2-AD9C-B03B8E2FBB78}" type="sibTrans" cxnId="{67913C31-797D-4DB0-8597-A6B8D2348EAC}">
      <dgm:prSet phldrT="07" phldr="0"/>
      <dgm:spPr/>
      <dgm:t>
        <a:bodyPr/>
        <a:lstStyle/>
        <a:p>
          <a:r>
            <a:rPr lang="en-US"/>
            <a:t>07</a:t>
          </a:r>
        </a:p>
      </dgm:t>
    </dgm:pt>
    <dgm:pt modelId="{6AE7E68D-0623-47AC-AE04-79D85833E654}" type="pres">
      <dgm:prSet presAssocID="{26F912BA-EE7F-44C1-BB30-1AEDE8E997C8}" presName="Name0" presStyleCnt="0">
        <dgm:presLayoutVars>
          <dgm:animLvl val="lvl"/>
          <dgm:resizeHandles val="exact"/>
        </dgm:presLayoutVars>
      </dgm:prSet>
      <dgm:spPr/>
    </dgm:pt>
    <dgm:pt modelId="{7A988E77-4850-4716-84E1-242298E6C3A1}" type="pres">
      <dgm:prSet presAssocID="{1329434A-F0C1-4FC2-B11F-4A2551E6DE38}" presName="compositeNode" presStyleCnt="0">
        <dgm:presLayoutVars>
          <dgm:bulletEnabled val="1"/>
        </dgm:presLayoutVars>
      </dgm:prSet>
      <dgm:spPr/>
    </dgm:pt>
    <dgm:pt modelId="{EC0D41BD-0C6F-4054-B80D-7AF86F04AF16}" type="pres">
      <dgm:prSet presAssocID="{1329434A-F0C1-4FC2-B11F-4A2551E6DE38}" presName="bgRect" presStyleLbl="alignNode1" presStyleIdx="0" presStyleCnt="7"/>
      <dgm:spPr/>
    </dgm:pt>
    <dgm:pt modelId="{6EAC7523-E864-40A2-BA93-F415B4527C58}" type="pres">
      <dgm:prSet presAssocID="{3DCD8A42-2C51-49B9-BBCE-86588310F249}" presName="sibTransNodeRect" presStyleLbl="alignNode1" presStyleIdx="0" presStyleCnt="7">
        <dgm:presLayoutVars>
          <dgm:chMax val="0"/>
          <dgm:bulletEnabled val="1"/>
        </dgm:presLayoutVars>
      </dgm:prSet>
      <dgm:spPr/>
    </dgm:pt>
    <dgm:pt modelId="{C20FC9F4-A761-426E-82A4-ABA800F8F424}" type="pres">
      <dgm:prSet presAssocID="{1329434A-F0C1-4FC2-B11F-4A2551E6DE38}" presName="nodeRect" presStyleLbl="alignNode1" presStyleIdx="0" presStyleCnt="7">
        <dgm:presLayoutVars>
          <dgm:bulletEnabled val="1"/>
        </dgm:presLayoutVars>
      </dgm:prSet>
      <dgm:spPr/>
    </dgm:pt>
    <dgm:pt modelId="{BEFC51E2-63FC-4BC4-9467-23ADCBDEAAE6}" type="pres">
      <dgm:prSet presAssocID="{3DCD8A42-2C51-49B9-BBCE-86588310F249}" presName="sibTrans" presStyleCnt="0"/>
      <dgm:spPr/>
    </dgm:pt>
    <dgm:pt modelId="{C280C74E-B4D4-4C57-89EC-0A705508E938}" type="pres">
      <dgm:prSet presAssocID="{773B1973-649C-4F2E-B7AA-B2DDE018786D}" presName="compositeNode" presStyleCnt="0">
        <dgm:presLayoutVars>
          <dgm:bulletEnabled val="1"/>
        </dgm:presLayoutVars>
      </dgm:prSet>
      <dgm:spPr/>
    </dgm:pt>
    <dgm:pt modelId="{8020AB80-06BB-41E8-8633-CE6B10E416C5}" type="pres">
      <dgm:prSet presAssocID="{773B1973-649C-4F2E-B7AA-B2DDE018786D}" presName="bgRect" presStyleLbl="alignNode1" presStyleIdx="1" presStyleCnt="7" custScaleY="101218"/>
      <dgm:spPr/>
    </dgm:pt>
    <dgm:pt modelId="{E937BA6E-3EA6-43B4-851F-D017F4777034}" type="pres">
      <dgm:prSet presAssocID="{428D6C8A-A117-449A-BFE1-AFEEE41CF3DF}" presName="sibTransNodeRect" presStyleLbl="alignNode1" presStyleIdx="1" presStyleCnt="7">
        <dgm:presLayoutVars>
          <dgm:chMax val="0"/>
          <dgm:bulletEnabled val="1"/>
        </dgm:presLayoutVars>
      </dgm:prSet>
      <dgm:spPr/>
    </dgm:pt>
    <dgm:pt modelId="{E6C87D75-63BB-4AF6-AFAC-8BF9461C5827}" type="pres">
      <dgm:prSet presAssocID="{773B1973-649C-4F2E-B7AA-B2DDE018786D}" presName="nodeRect" presStyleLbl="alignNode1" presStyleIdx="1" presStyleCnt="7">
        <dgm:presLayoutVars>
          <dgm:bulletEnabled val="1"/>
        </dgm:presLayoutVars>
      </dgm:prSet>
      <dgm:spPr/>
    </dgm:pt>
    <dgm:pt modelId="{E3E4C1E1-BBF4-4020-850C-70029DE290A7}" type="pres">
      <dgm:prSet presAssocID="{428D6C8A-A117-449A-BFE1-AFEEE41CF3DF}" presName="sibTrans" presStyleCnt="0"/>
      <dgm:spPr/>
    </dgm:pt>
    <dgm:pt modelId="{454111FD-0A18-4221-99C6-606C3B732761}" type="pres">
      <dgm:prSet presAssocID="{06EE1680-C09B-4FBE-83A2-FEB726039B6C}" presName="compositeNode" presStyleCnt="0">
        <dgm:presLayoutVars>
          <dgm:bulletEnabled val="1"/>
        </dgm:presLayoutVars>
      </dgm:prSet>
      <dgm:spPr/>
    </dgm:pt>
    <dgm:pt modelId="{4A5C955D-799F-4EBD-B696-C543955CA07C}" type="pres">
      <dgm:prSet presAssocID="{06EE1680-C09B-4FBE-83A2-FEB726039B6C}" presName="bgRect" presStyleLbl="alignNode1" presStyleIdx="2" presStyleCnt="7"/>
      <dgm:spPr/>
    </dgm:pt>
    <dgm:pt modelId="{EDEE78A3-1C77-45E0-BC5F-19C8F48DB9E6}" type="pres">
      <dgm:prSet presAssocID="{547F6FDF-CAE5-4674-8745-62E2B2C9AB94}" presName="sibTransNodeRect" presStyleLbl="alignNode1" presStyleIdx="2" presStyleCnt="7">
        <dgm:presLayoutVars>
          <dgm:chMax val="0"/>
          <dgm:bulletEnabled val="1"/>
        </dgm:presLayoutVars>
      </dgm:prSet>
      <dgm:spPr/>
    </dgm:pt>
    <dgm:pt modelId="{AF6D1288-30DC-4E2A-960B-FB9656587916}" type="pres">
      <dgm:prSet presAssocID="{06EE1680-C09B-4FBE-83A2-FEB726039B6C}" presName="nodeRect" presStyleLbl="alignNode1" presStyleIdx="2" presStyleCnt="7">
        <dgm:presLayoutVars>
          <dgm:bulletEnabled val="1"/>
        </dgm:presLayoutVars>
      </dgm:prSet>
      <dgm:spPr/>
    </dgm:pt>
    <dgm:pt modelId="{AB25BA59-81A4-4616-BB44-6F84C2BABCE5}" type="pres">
      <dgm:prSet presAssocID="{547F6FDF-CAE5-4674-8745-62E2B2C9AB94}" presName="sibTrans" presStyleCnt="0"/>
      <dgm:spPr/>
    </dgm:pt>
    <dgm:pt modelId="{D7AA0C13-7B39-49E2-95F6-150E5EB05305}" type="pres">
      <dgm:prSet presAssocID="{345F0C95-9F19-4081-84A0-6F3A200F82E3}" presName="compositeNode" presStyleCnt="0">
        <dgm:presLayoutVars>
          <dgm:bulletEnabled val="1"/>
        </dgm:presLayoutVars>
      </dgm:prSet>
      <dgm:spPr/>
    </dgm:pt>
    <dgm:pt modelId="{6D068005-ECA9-41F6-B14B-C1AFA009EBBF}" type="pres">
      <dgm:prSet presAssocID="{345F0C95-9F19-4081-84A0-6F3A200F82E3}" presName="bgRect" presStyleLbl="alignNode1" presStyleIdx="3" presStyleCnt="7"/>
      <dgm:spPr/>
    </dgm:pt>
    <dgm:pt modelId="{5DF37725-6CA2-4906-AC3B-455AB5EAFE32}" type="pres">
      <dgm:prSet presAssocID="{8FBB41D4-E07D-4E61-BC63-C3DC698F69D2}" presName="sibTransNodeRect" presStyleLbl="alignNode1" presStyleIdx="3" presStyleCnt="7">
        <dgm:presLayoutVars>
          <dgm:chMax val="0"/>
          <dgm:bulletEnabled val="1"/>
        </dgm:presLayoutVars>
      </dgm:prSet>
      <dgm:spPr/>
    </dgm:pt>
    <dgm:pt modelId="{1512977B-0FA1-4D5B-A8D3-0C730F6C17E0}" type="pres">
      <dgm:prSet presAssocID="{345F0C95-9F19-4081-84A0-6F3A200F82E3}" presName="nodeRect" presStyleLbl="alignNode1" presStyleIdx="3" presStyleCnt="7">
        <dgm:presLayoutVars>
          <dgm:bulletEnabled val="1"/>
        </dgm:presLayoutVars>
      </dgm:prSet>
      <dgm:spPr/>
    </dgm:pt>
    <dgm:pt modelId="{2EE65F52-D17C-4E7F-9827-096745DF8F24}" type="pres">
      <dgm:prSet presAssocID="{8FBB41D4-E07D-4E61-BC63-C3DC698F69D2}" presName="sibTrans" presStyleCnt="0"/>
      <dgm:spPr/>
    </dgm:pt>
    <dgm:pt modelId="{38C32E85-81F5-43B1-AF0D-F8B3F5855074}" type="pres">
      <dgm:prSet presAssocID="{7990EE48-5F11-48EC-BD7F-81C1A4785720}" presName="compositeNode" presStyleCnt="0">
        <dgm:presLayoutVars>
          <dgm:bulletEnabled val="1"/>
        </dgm:presLayoutVars>
      </dgm:prSet>
      <dgm:spPr/>
    </dgm:pt>
    <dgm:pt modelId="{F458D8A5-5E4C-41CA-B4FA-534541D914A6}" type="pres">
      <dgm:prSet presAssocID="{7990EE48-5F11-48EC-BD7F-81C1A4785720}" presName="bgRect" presStyleLbl="alignNode1" presStyleIdx="4" presStyleCnt="7"/>
      <dgm:spPr/>
    </dgm:pt>
    <dgm:pt modelId="{2F2B784B-A7DB-45BF-9D29-43C69A094316}" type="pres">
      <dgm:prSet presAssocID="{877A2618-BF3A-4CC8-B42C-5AC570708E2F}" presName="sibTransNodeRect" presStyleLbl="alignNode1" presStyleIdx="4" presStyleCnt="7">
        <dgm:presLayoutVars>
          <dgm:chMax val="0"/>
          <dgm:bulletEnabled val="1"/>
        </dgm:presLayoutVars>
      </dgm:prSet>
      <dgm:spPr/>
    </dgm:pt>
    <dgm:pt modelId="{1C54AA76-DAC3-4859-B212-5583A16D9346}" type="pres">
      <dgm:prSet presAssocID="{7990EE48-5F11-48EC-BD7F-81C1A4785720}" presName="nodeRect" presStyleLbl="alignNode1" presStyleIdx="4" presStyleCnt="7">
        <dgm:presLayoutVars>
          <dgm:bulletEnabled val="1"/>
        </dgm:presLayoutVars>
      </dgm:prSet>
      <dgm:spPr/>
    </dgm:pt>
    <dgm:pt modelId="{E64DCEA8-0950-4D75-AB6E-7355C1CCE984}" type="pres">
      <dgm:prSet presAssocID="{877A2618-BF3A-4CC8-B42C-5AC570708E2F}" presName="sibTrans" presStyleCnt="0"/>
      <dgm:spPr/>
    </dgm:pt>
    <dgm:pt modelId="{F3E9901A-1FFB-412B-A1E9-88842A4838FA}" type="pres">
      <dgm:prSet presAssocID="{DC1028BA-355E-499B-BDEE-EB201695F59C}" presName="compositeNode" presStyleCnt="0">
        <dgm:presLayoutVars>
          <dgm:bulletEnabled val="1"/>
        </dgm:presLayoutVars>
      </dgm:prSet>
      <dgm:spPr/>
    </dgm:pt>
    <dgm:pt modelId="{9F6296AB-8595-4420-A1A5-BE1BB7EC17AF}" type="pres">
      <dgm:prSet presAssocID="{DC1028BA-355E-499B-BDEE-EB201695F59C}" presName="bgRect" presStyleLbl="alignNode1" presStyleIdx="5" presStyleCnt="7"/>
      <dgm:spPr/>
    </dgm:pt>
    <dgm:pt modelId="{72090FB4-1612-48EB-B481-0FB836106BE9}" type="pres">
      <dgm:prSet presAssocID="{83856C24-5E3D-4055-AE42-FDF9CB474F8A}" presName="sibTransNodeRect" presStyleLbl="alignNode1" presStyleIdx="5" presStyleCnt="7">
        <dgm:presLayoutVars>
          <dgm:chMax val="0"/>
          <dgm:bulletEnabled val="1"/>
        </dgm:presLayoutVars>
      </dgm:prSet>
      <dgm:spPr/>
    </dgm:pt>
    <dgm:pt modelId="{73420ED2-6050-4246-8DB8-7EF6C21168A7}" type="pres">
      <dgm:prSet presAssocID="{DC1028BA-355E-499B-BDEE-EB201695F59C}" presName="nodeRect" presStyleLbl="alignNode1" presStyleIdx="5" presStyleCnt="7">
        <dgm:presLayoutVars>
          <dgm:bulletEnabled val="1"/>
        </dgm:presLayoutVars>
      </dgm:prSet>
      <dgm:spPr/>
    </dgm:pt>
    <dgm:pt modelId="{2EB072C1-3F6E-4FF9-9039-67F550B97D2C}" type="pres">
      <dgm:prSet presAssocID="{83856C24-5E3D-4055-AE42-FDF9CB474F8A}" presName="sibTrans" presStyleCnt="0"/>
      <dgm:spPr/>
    </dgm:pt>
    <dgm:pt modelId="{F2C73966-96BB-48B4-8916-E47D84BD3D61}" type="pres">
      <dgm:prSet presAssocID="{D55D9D24-4B80-4F51-AE64-A861E4260DD6}" presName="compositeNode" presStyleCnt="0">
        <dgm:presLayoutVars>
          <dgm:bulletEnabled val="1"/>
        </dgm:presLayoutVars>
      </dgm:prSet>
      <dgm:spPr/>
    </dgm:pt>
    <dgm:pt modelId="{6E77CB02-DFD4-45DD-822F-C21450DB74FF}" type="pres">
      <dgm:prSet presAssocID="{D55D9D24-4B80-4F51-AE64-A861E4260DD6}" presName="bgRect" presStyleLbl="alignNode1" presStyleIdx="6" presStyleCnt="7"/>
      <dgm:spPr/>
    </dgm:pt>
    <dgm:pt modelId="{58FC4B7E-C1DB-469E-889A-761E5C94E13D}" type="pres">
      <dgm:prSet presAssocID="{6E3BB435-EDA4-4DB2-AD9C-B03B8E2FBB78}" presName="sibTransNodeRect" presStyleLbl="alignNode1" presStyleIdx="6" presStyleCnt="7">
        <dgm:presLayoutVars>
          <dgm:chMax val="0"/>
          <dgm:bulletEnabled val="1"/>
        </dgm:presLayoutVars>
      </dgm:prSet>
      <dgm:spPr/>
    </dgm:pt>
    <dgm:pt modelId="{67218A63-0FFE-40B0-8B91-3F1B314A53C3}" type="pres">
      <dgm:prSet presAssocID="{D55D9D24-4B80-4F51-AE64-A861E4260DD6}" presName="nodeRect" presStyleLbl="alignNode1" presStyleIdx="6" presStyleCnt="7">
        <dgm:presLayoutVars>
          <dgm:bulletEnabled val="1"/>
        </dgm:presLayoutVars>
      </dgm:prSet>
      <dgm:spPr/>
    </dgm:pt>
  </dgm:ptLst>
  <dgm:cxnLst>
    <dgm:cxn modelId="{BB04BF01-5F5B-49D3-8D35-EDFD053E9BC2}" type="presOf" srcId="{26F912BA-EE7F-44C1-BB30-1AEDE8E997C8}" destId="{6AE7E68D-0623-47AC-AE04-79D85833E654}" srcOrd="0" destOrd="0" presId="urn:microsoft.com/office/officeart/2016/7/layout/LinearBlockProcessNumbered"/>
    <dgm:cxn modelId="{FD775A08-C925-43CD-A5D2-71753903EAAF}" type="presOf" srcId="{DC1028BA-355E-499B-BDEE-EB201695F59C}" destId="{9F6296AB-8595-4420-A1A5-BE1BB7EC17AF}" srcOrd="0" destOrd="0" presId="urn:microsoft.com/office/officeart/2016/7/layout/LinearBlockProcessNumbered"/>
    <dgm:cxn modelId="{372D101E-FEB1-454C-86A6-147B3146B39B}" type="presOf" srcId="{06EE1680-C09B-4FBE-83A2-FEB726039B6C}" destId="{4A5C955D-799F-4EBD-B696-C543955CA07C}" srcOrd="0" destOrd="0" presId="urn:microsoft.com/office/officeart/2016/7/layout/LinearBlockProcessNumbered"/>
    <dgm:cxn modelId="{51A3331E-9DB3-4E33-B67A-9D09EEAC9B6B}" type="presOf" srcId="{7990EE48-5F11-48EC-BD7F-81C1A4785720}" destId="{1C54AA76-DAC3-4859-B212-5583A16D9346}" srcOrd="1" destOrd="0" presId="urn:microsoft.com/office/officeart/2016/7/layout/LinearBlockProcessNumbered"/>
    <dgm:cxn modelId="{B6EC032A-746F-45C8-8979-7B4C2217B361}" type="presOf" srcId="{8FBB41D4-E07D-4E61-BC63-C3DC698F69D2}" destId="{5DF37725-6CA2-4906-AC3B-455AB5EAFE32}" srcOrd="0" destOrd="0" presId="urn:microsoft.com/office/officeart/2016/7/layout/LinearBlockProcessNumbered"/>
    <dgm:cxn modelId="{CA0C522A-AE34-4058-9005-242C9DCADCA8}" type="presOf" srcId="{DC1028BA-355E-499B-BDEE-EB201695F59C}" destId="{73420ED2-6050-4246-8DB8-7EF6C21168A7}" srcOrd="1" destOrd="0" presId="urn:microsoft.com/office/officeart/2016/7/layout/LinearBlockProcessNumbered"/>
    <dgm:cxn modelId="{67913C31-797D-4DB0-8597-A6B8D2348EAC}" srcId="{26F912BA-EE7F-44C1-BB30-1AEDE8E997C8}" destId="{D55D9D24-4B80-4F51-AE64-A861E4260DD6}" srcOrd="6" destOrd="0" parTransId="{9DD552AF-B0A0-4C93-92A2-2D1072AD6D9F}" sibTransId="{6E3BB435-EDA4-4DB2-AD9C-B03B8E2FBB78}"/>
    <dgm:cxn modelId="{F22B2964-FBE8-42CC-80B8-0760F31E11D3}" type="presOf" srcId="{345F0C95-9F19-4081-84A0-6F3A200F82E3}" destId="{1512977B-0FA1-4D5B-A8D3-0C730F6C17E0}" srcOrd="1" destOrd="0" presId="urn:microsoft.com/office/officeart/2016/7/layout/LinearBlockProcessNumbered"/>
    <dgm:cxn modelId="{68F9C864-653C-4408-9713-1AF499D4A96B}" type="presOf" srcId="{345F0C95-9F19-4081-84A0-6F3A200F82E3}" destId="{6D068005-ECA9-41F6-B14B-C1AFA009EBBF}" srcOrd="0" destOrd="0" presId="urn:microsoft.com/office/officeart/2016/7/layout/LinearBlockProcessNumbered"/>
    <dgm:cxn modelId="{EA2CD869-9470-4601-807C-DA4AE3387B4F}" type="presOf" srcId="{3DCD8A42-2C51-49B9-BBCE-86588310F249}" destId="{6EAC7523-E864-40A2-BA93-F415B4527C58}" srcOrd="0" destOrd="0" presId="urn:microsoft.com/office/officeart/2016/7/layout/LinearBlockProcessNumbered"/>
    <dgm:cxn modelId="{C585E650-486A-49D3-BB47-8D81B8620704}" type="presOf" srcId="{D55D9D24-4B80-4F51-AE64-A861E4260DD6}" destId="{67218A63-0FFE-40B0-8B91-3F1B314A53C3}" srcOrd="1" destOrd="0" presId="urn:microsoft.com/office/officeart/2016/7/layout/LinearBlockProcessNumbered"/>
    <dgm:cxn modelId="{27FB887B-8C71-47DC-BB0B-58631B24B1C8}" srcId="{26F912BA-EE7F-44C1-BB30-1AEDE8E997C8}" destId="{773B1973-649C-4F2E-B7AA-B2DDE018786D}" srcOrd="1" destOrd="0" parTransId="{C7630613-9247-4EBD-9A0E-75D3FB3713A9}" sibTransId="{428D6C8A-A117-449A-BFE1-AFEEE41CF3DF}"/>
    <dgm:cxn modelId="{E5C7508A-A5EB-4409-ABAE-53AD51B5E781}" type="presOf" srcId="{547F6FDF-CAE5-4674-8745-62E2B2C9AB94}" destId="{EDEE78A3-1C77-45E0-BC5F-19C8F48DB9E6}" srcOrd="0" destOrd="0" presId="urn:microsoft.com/office/officeart/2016/7/layout/LinearBlockProcessNumbered"/>
    <dgm:cxn modelId="{F14CCF8C-AC5D-42C5-9ABA-7E66FF5A183B}" srcId="{26F912BA-EE7F-44C1-BB30-1AEDE8E997C8}" destId="{1329434A-F0C1-4FC2-B11F-4A2551E6DE38}" srcOrd="0" destOrd="0" parTransId="{B78AEF6A-0ED1-470A-8DB3-C31C2F8A284F}" sibTransId="{3DCD8A42-2C51-49B9-BBCE-86588310F249}"/>
    <dgm:cxn modelId="{C7AD0B8E-F58A-4ED6-8DBF-E90CB755E9A0}" type="presOf" srcId="{83856C24-5E3D-4055-AE42-FDF9CB474F8A}" destId="{72090FB4-1612-48EB-B481-0FB836106BE9}" srcOrd="0" destOrd="0" presId="urn:microsoft.com/office/officeart/2016/7/layout/LinearBlockProcessNumbered"/>
    <dgm:cxn modelId="{1583B48E-297A-4DBF-A3A3-79267B49868C}" srcId="{26F912BA-EE7F-44C1-BB30-1AEDE8E997C8}" destId="{06EE1680-C09B-4FBE-83A2-FEB726039B6C}" srcOrd="2" destOrd="0" parTransId="{BA2C1E6F-6283-4CB2-A469-2A024782FA3A}" sibTransId="{547F6FDF-CAE5-4674-8745-62E2B2C9AB94}"/>
    <dgm:cxn modelId="{20DDA693-A9A1-4D39-A042-19A8D856148F}" type="presOf" srcId="{7990EE48-5F11-48EC-BD7F-81C1A4785720}" destId="{F458D8A5-5E4C-41CA-B4FA-534541D914A6}" srcOrd="0" destOrd="0" presId="urn:microsoft.com/office/officeart/2016/7/layout/LinearBlockProcessNumbered"/>
    <dgm:cxn modelId="{8B64BE97-92D8-4882-B0B6-13C8DB112125}" type="presOf" srcId="{773B1973-649C-4F2E-B7AA-B2DDE018786D}" destId="{E6C87D75-63BB-4AF6-AFAC-8BF9461C5827}" srcOrd="1" destOrd="0" presId="urn:microsoft.com/office/officeart/2016/7/layout/LinearBlockProcessNumbered"/>
    <dgm:cxn modelId="{E5BFF49D-B93C-4321-94F8-1514B9E39217}" type="presOf" srcId="{428D6C8A-A117-449A-BFE1-AFEEE41CF3DF}" destId="{E937BA6E-3EA6-43B4-851F-D017F4777034}" srcOrd="0" destOrd="0" presId="urn:microsoft.com/office/officeart/2016/7/layout/LinearBlockProcessNumbered"/>
    <dgm:cxn modelId="{CBE4BFAF-F86A-483D-A35D-D87371A8BAAE}" type="presOf" srcId="{6E3BB435-EDA4-4DB2-AD9C-B03B8E2FBB78}" destId="{58FC4B7E-C1DB-469E-889A-761E5C94E13D}" srcOrd="0" destOrd="0" presId="urn:microsoft.com/office/officeart/2016/7/layout/LinearBlockProcessNumbered"/>
    <dgm:cxn modelId="{97B630BE-EE83-43FE-A9A8-8D25176C6C81}" type="presOf" srcId="{877A2618-BF3A-4CC8-B42C-5AC570708E2F}" destId="{2F2B784B-A7DB-45BF-9D29-43C69A094316}" srcOrd="0" destOrd="0" presId="urn:microsoft.com/office/officeart/2016/7/layout/LinearBlockProcessNumbered"/>
    <dgm:cxn modelId="{EF5823C3-4473-419E-B15B-E1F25B2B713F}" type="presOf" srcId="{1329434A-F0C1-4FC2-B11F-4A2551E6DE38}" destId="{EC0D41BD-0C6F-4054-B80D-7AF86F04AF16}" srcOrd="0" destOrd="0" presId="urn:microsoft.com/office/officeart/2016/7/layout/LinearBlockProcessNumbered"/>
    <dgm:cxn modelId="{C78DF8C5-C95B-4F3C-BFD0-072444799888}" srcId="{26F912BA-EE7F-44C1-BB30-1AEDE8E997C8}" destId="{7990EE48-5F11-48EC-BD7F-81C1A4785720}" srcOrd="4" destOrd="0" parTransId="{9C65A077-BACC-4A36-B320-2AB4563CD2E4}" sibTransId="{877A2618-BF3A-4CC8-B42C-5AC570708E2F}"/>
    <dgm:cxn modelId="{096291D3-1AE1-4C7B-9899-D0195E147BE9}" type="presOf" srcId="{1329434A-F0C1-4FC2-B11F-4A2551E6DE38}" destId="{C20FC9F4-A761-426E-82A4-ABA800F8F424}" srcOrd="1" destOrd="0" presId="urn:microsoft.com/office/officeart/2016/7/layout/LinearBlockProcessNumbered"/>
    <dgm:cxn modelId="{84D9CED6-C275-45B6-AAC7-CD1E4D03DB81}" type="presOf" srcId="{773B1973-649C-4F2E-B7AA-B2DDE018786D}" destId="{8020AB80-06BB-41E8-8633-CE6B10E416C5}" srcOrd="0" destOrd="0" presId="urn:microsoft.com/office/officeart/2016/7/layout/LinearBlockProcessNumbered"/>
    <dgm:cxn modelId="{BA0B32E5-0030-4155-BF27-CB16DEBE98A3}" srcId="{26F912BA-EE7F-44C1-BB30-1AEDE8E997C8}" destId="{DC1028BA-355E-499B-BDEE-EB201695F59C}" srcOrd="5" destOrd="0" parTransId="{0D0A97E8-FCE4-4E06-A48F-E0BC16ED1568}" sibTransId="{83856C24-5E3D-4055-AE42-FDF9CB474F8A}"/>
    <dgm:cxn modelId="{5850ECEC-CB61-42D7-9211-BF2B53A60848}" type="presOf" srcId="{D55D9D24-4B80-4F51-AE64-A861E4260DD6}" destId="{6E77CB02-DFD4-45DD-822F-C21450DB74FF}" srcOrd="0" destOrd="0" presId="urn:microsoft.com/office/officeart/2016/7/layout/LinearBlockProcessNumbered"/>
    <dgm:cxn modelId="{262A7CF1-4311-4C6A-A954-BBE1BE16CA2B}" type="presOf" srcId="{06EE1680-C09B-4FBE-83A2-FEB726039B6C}" destId="{AF6D1288-30DC-4E2A-960B-FB9656587916}" srcOrd="1" destOrd="0" presId="urn:microsoft.com/office/officeart/2016/7/layout/LinearBlockProcessNumbered"/>
    <dgm:cxn modelId="{009FFEF7-904E-4ABB-8653-A27D18C92A81}" srcId="{26F912BA-EE7F-44C1-BB30-1AEDE8E997C8}" destId="{345F0C95-9F19-4081-84A0-6F3A200F82E3}" srcOrd="3" destOrd="0" parTransId="{62E3D5AE-95EE-4B8F-96AF-A7E08F7D3F14}" sibTransId="{8FBB41D4-E07D-4E61-BC63-C3DC698F69D2}"/>
    <dgm:cxn modelId="{009C6222-2D73-40A9-8D14-43FDF8FF93EB}" type="presParOf" srcId="{6AE7E68D-0623-47AC-AE04-79D85833E654}" destId="{7A988E77-4850-4716-84E1-242298E6C3A1}" srcOrd="0" destOrd="0" presId="urn:microsoft.com/office/officeart/2016/7/layout/LinearBlockProcessNumbered"/>
    <dgm:cxn modelId="{869E40FE-E078-4A1A-B45E-293CCEF14286}" type="presParOf" srcId="{7A988E77-4850-4716-84E1-242298E6C3A1}" destId="{EC0D41BD-0C6F-4054-B80D-7AF86F04AF16}" srcOrd="0" destOrd="0" presId="urn:microsoft.com/office/officeart/2016/7/layout/LinearBlockProcessNumbered"/>
    <dgm:cxn modelId="{88C7FCD5-2C2F-42C2-BE47-224B22A78FFF}" type="presParOf" srcId="{7A988E77-4850-4716-84E1-242298E6C3A1}" destId="{6EAC7523-E864-40A2-BA93-F415B4527C58}" srcOrd="1" destOrd="0" presId="urn:microsoft.com/office/officeart/2016/7/layout/LinearBlockProcessNumbered"/>
    <dgm:cxn modelId="{A410FB1A-EA66-4BD6-AC42-D219732CD314}" type="presParOf" srcId="{7A988E77-4850-4716-84E1-242298E6C3A1}" destId="{C20FC9F4-A761-426E-82A4-ABA800F8F424}" srcOrd="2" destOrd="0" presId="urn:microsoft.com/office/officeart/2016/7/layout/LinearBlockProcessNumbered"/>
    <dgm:cxn modelId="{003DEC16-61E9-40FB-8262-292EBE90BD31}" type="presParOf" srcId="{6AE7E68D-0623-47AC-AE04-79D85833E654}" destId="{BEFC51E2-63FC-4BC4-9467-23ADCBDEAAE6}" srcOrd="1" destOrd="0" presId="urn:microsoft.com/office/officeart/2016/7/layout/LinearBlockProcessNumbered"/>
    <dgm:cxn modelId="{3002CEA2-E610-428E-ABD0-C15FBB5DBA14}" type="presParOf" srcId="{6AE7E68D-0623-47AC-AE04-79D85833E654}" destId="{C280C74E-B4D4-4C57-89EC-0A705508E938}" srcOrd="2" destOrd="0" presId="urn:microsoft.com/office/officeart/2016/7/layout/LinearBlockProcessNumbered"/>
    <dgm:cxn modelId="{E72AEEE0-D38F-4FA7-9C8F-A7BBCE275AC3}" type="presParOf" srcId="{C280C74E-B4D4-4C57-89EC-0A705508E938}" destId="{8020AB80-06BB-41E8-8633-CE6B10E416C5}" srcOrd="0" destOrd="0" presId="urn:microsoft.com/office/officeart/2016/7/layout/LinearBlockProcessNumbered"/>
    <dgm:cxn modelId="{33DB7F46-33D0-4E1A-A1D6-FCCE602DA27C}" type="presParOf" srcId="{C280C74E-B4D4-4C57-89EC-0A705508E938}" destId="{E937BA6E-3EA6-43B4-851F-D017F4777034}" srcOrd="1" destOrd="0" presId="urn:microsoft.com/office/officeart/2016/7/layout/LinearBlockProcessNumbered"/>
    <dgm:cxn modelId="{6F9E3B0A-154F-4B46-9C1F-AF61DC2314AD}" type="presParOf" srcId="{C280C74E-B4D4-4C57-89EC-0A705508E938}" destId="{E6C87D75-63BB-4AF6-AFAC-8BF9461C5827}" srcOrd="2" destOrd="0" presId="urn:microsoft.com/office/officeart/2016/7/layout/LinearBlockProcessNumbered"/>
    <dgm:cxn modelId="{DF736F3A-C30F-4EBD-AFDA-EF8708A24C43}" type="presParOf" srcId="{6AE7E68D-0623-47AC-AE04-79D85833E654}" destId="{E3E4C1E1-BBF4-4020-850C-70029DE290A7}" srcOrd="3" destOrd="0" presId="urn:microsoft.com/office/officeart/2016/7/layout/LinearBlockProcessNumbered"/>
    <dgm:cxn modelId="{17AC8A18-2849-431F-AC3C-5ED3F6E8907A}" type="presParOf" srcId="{6AE7E68D-0623-47AC-AE04-79D85833E654}" destId="{454111FD-0A18-4221-99C6-606C3B732761}" srcOrd="4" destOrd="0" presId="urn:microsoft.com/office/officeart/2016/7/layout/LinearBlockProcessNumbered"/>
    <dgm:cxn modelId="{76D5D5BB-24D3-468D-A446-71E3E1F88B52}" type="presParOf" srcId="{454111FD-0A18-4221-99C6-606C3B732761}" destId="{4A5C955D-799F-4EBD-B696-C543955CA07C}" srcOrd="0" destOrd="0" presId="urn:microsoft.com/office/officeart/2016/7/layout/LinearBlockProcessNumbered"/>
    <dgm:cxn modelId="{1B71F3B8-0AC5-499B-82AE-5CA47AD078F8}" type="presParOf" srcId="{454111FD-0A18-4221-99C6-606C3B732761}" destId="{EDEE78A3-1C77-45E0-BC5F-19C8F48DB9E6}" srcOrd="1" destOrd="0" presId="urn:microsoft.com/office/officeart/2016/7/layout/LinearBlockProcessNumbered"/>
    <dgm:cxn modelId="{782E10C4-ECAF-411A-9308-93CED5820383}" type="presParOf" srcId="{454111FD-0A18-4221-99C6-606C3B732761}" destId="{AF6D1288-30DC-4E2A-960B-FB9656587916}" srcOrd="2" destOrd="0" presId="urn:microsoft.com/office/officeart/2016/7/layout/LinearBlockProcessNumbered"/>
    <dgm:cxn modelId="{4B1654CC-9555-421A-A0AB-40B02295A5DF}" type="presParOf" srcId="{6AE7E68D-0623-47AC-AE04-79D85833E654}" destId="{AB25BA59-81A4-4616-BB44-6F84C2BABCE5}" srcOrd="5" destOrd="0" presId="urn:microsoft.com/office/officeart/2016/7/layout/LinearBlockProcessNumbered"/>
    <dgm:cxn modelId="{9EF43B28-6081-4C91-B836-C8DFA0DB82F2}" type="presParOf" srcId="{6AE7E68D-0623-47AC-AE04-79D85833E654}" destId="{D7AA0C13-7B39-49E2-95F6-150E5EB05305}" srcOrd="6" destOrd="0" presId="urn:microsoft.com/office/officeart/2016/7/layout/LinearBlockProcessNumbered"/>
    <dgm:cxn modelId="{333FA5C0-626A-41A3-8DE9-5FBED8651925}" type="presParOf" srcId="{D7AA0C13-7B39-49E2-95F6-150E5EB05305}" destId="{6D068005-ECA9-41F6-B14B-C1AFA009EBBF}" srcOrd="0" destOrd="0" presId="urn:microsoft.com/office/officeart/2016/7/layout/LinearBlockProcessNumbered"/>
    <dgm:cxn modelId="{BA61742E-8902-40A6-95B5-D4AAE97580CD}" type="presParOf" srcId="{D7AA0C13-7B39-49E2-95F6-150E5EB05305}" destId="{5DF37725-6CA2-4906-AC3B-455AB5EAFE32}" srcOrd="1" destOrd="0" presId="urn:microsoft.com/office/officeart/2016/7/layout/LinearBlockProcessNumbered"/>
    <dgm:cxn modelId="{83AC3303-0ED7-49CE-8824-99140CF1A90C}" type="presParOf" srcId="{D7AA0C13-7B39-49E2-95F6-150E5EB05305}" destId="{1512977B-0FA1-4D5B-A8D3-0C730F6C17E0}" srcOrd="2" destOrd="0" presId="urn:microsoft.com/office/officeart/2016/7/layout/LinearBlockProcessNumbered"/>
    <dgm:cxn modelId="{4582C3A6-ED8C-45D1-970C-453A7468A136}" type="presParOf" srcId="{6AE7E68D-0623-47AC-AE04-79D85833E654}" destId="{2EE65F52-D17C-4E7F-9827-096745DF8F24}" srcOrd="7" destOrd="0" presId="urn:microsoft.com/office/officeart/2016/7/layout/LinearBlockProcessNumbered"/>
    <dgm:cxn modelId="{7B3D65F6-A3E0-4D80-994F-2B4E121AB682}" type="presParOf" srcId="{6AE7E68D-0623-47AC-AE04-79D85833E654}" destId="{38C32E85-81F5-43B1-AF0D-F8B3F5855074}" srcOrd="8" destOrd="0" presId="urn:microsoft.com/office/officeart/2016/7/layout/LinearBlockProcessNumbered"/>
    <dgm:cxn modelId="{4FDF2607-23B9-4925-9B6F-7F5FDAB3BA7A}" type="presParOf" srcId="{38C32E85-81F5-43B1-AF0D-F8B3F5855074}" destId="{F458D8A5-5E4C-41CA-B4FA-534541D914A6}" srcOrd="0" destOrd="0" presId="urn:microsoft.com/office/officeart/2016/7/layout/LinearBlockProcessNumbered"/>
    <dgm:cxn modelId="{D1740222-360F-498F-BBB2-E75E4C56BBAC}" type="presParOf" srcId="{38C32E85-81F5-43B1-AF0D-F8B3F5855074}" destId="{2F2B784B-A7DB-45BF-9D29-43C69A094316}" srcOrd="1" destOrd="0" presId="urn:microsoft.com/office/officeart/2016/7/layout/LinearBlockProcessNumbered"/>
    <dgm:cxn modelId="{9A0033E0-D840-4542-BD43-7A911AB58842}" type="presParOf" srcId="{38C32E85-81F5-43B1-AF0D-F8B3F5855074}" destId="{1C54AA76-DAC3-4859-B212-5583A16D9346}" srcOrd="2" destOrd="0" presId="urn:microsoft.com/office/officeart/2016/7/layout/LinearBlockProcessNumbered"/>
    <dgm:cxn modelId="{9D2EE131-8CCF-4B04-B23C-D14874CA6378}" type="presParOf" srcId="{6AE7E68D-0623-47AC-AE04-79D85833E654}" destId="{E64DCEA8-0950-4D75-AB6E-7355C1CCE984}" srcOrd="9" destOrd="0" presId="urn:microsoft.com/office/officeart/2016/7/layout/LinearBlockProcessNumbered"/>
    <dgm:cxn modelId="{3F152042-368C-4133-AF50-37EF59F4C281}" type="presParOf" srcId="{6AE7E68D-0623-47AC-AE04-79D85833E654}" destId="{F3E9901A-1FFB-412B-A1E9-88842A4838FA}" srcOrd="10" destOrd="0" presId="urn:microsoft.com/office/officeart/2016/7/layout/LinearBlockProcessNumbered"/>
    <dgm:cxn modelId="{FDF92204-2772-43F9-8D3C-7FEE934BB3A2}" type="presParOf" srcId="{F3E9901A-1FFB-412B-A1E9-88842A4838FA}" destId="{9F6296AB-8595-4420-A1A5-BE1BB7EC17AF}" srcOrd="0" destOrd="0" presId="urn:microsoft.com/office/officeart/2016/7/layout/LinearBlockProcessNumbered"/>
    <dgm:cxn modelId="{DD9B965A-1437-44FE-8CE7-5901608B8C7E}" type="presParOf" srcId="{F3E9901A-1FFB-412B-A1E9-88842A4838FA}" destId="{72090FB4-1612-48EB-B481-0FB836106BE9}" srcOrd="1" destOrd="0" presId="urn:microsoft.com/office/officeart/2016/7/layout/LinearBlockProcessNumbered"/>
    <dgm:cxn modelId="{629D4B57-CA96-4031-8EAD-745683B46C93}" type="presParOf" srcId="{F3E9901A-1FFB-412B-A1E9-88842A4838FA}" destId="{73420ED2-6050-4246-8DB8-7EF6C21168A7}" srcOrd="2" destOrd="0" presId="urn:microsoft.com/office/officeart/2016/7/layout/LinearBlockProcessNumbered"/>
    <dgm:cxn modelId="{5CB7AEED-8923-4745-99BA-828CE447E36C}" type="presParOf" srcId="{6AE7E68D-0623-47AC-AE04-79D85833E654}" destId="{2EB072C1-3F6E-4FF9-9039-67F550B97D2C}" srcOrd="11" destOrd="0" presId="urn:microsoft.com/office/officeart/2016/7/layout/LinearBlockProcessNumbered"/>
    <dgm:cxn modelId="{594C71E6-F55B-4314-A496-3C3D0FE3637C}" type="presParOf" srcId="{6AE7E68D-0623-47AC-AE04-79D85833E654}" destId="{F2C73966-96BB-48B4-8916-E47D84BD3D61}" srcOrd="12" destOrd="0" presId="urn:microsoft.com/office/officeart/2016/7/layout/LinearBlockProcessNumbered"/>
    <dgm:cxn modelId="{CACCE9A9-534E-485A-9DCB-7FB80D0F314B}" type="presParOf" srcId="{F2C73966-96BB-48B4-8916-E47D84BD3D61}" destId="{6E77CB02-DFD4-45DD-822F-C21450DB74FF}" srcOrd="0" destOrd="0" presId="urn:microsoft.com/office/officeart/2016/7/layout/LinearBlockProcessNumbered"/>
    <dgm:cxn modelId="{3954FDE9-E62C-4046-A51E-088A12B2A941}" type="presParOf" srcId="{F2C73966-96BB-48B4-8916-E47D84BD3D61}" destId="{58FC4B7E-C1DB-469E-889A-761E5C94E13D}" srcOrd="1" destOrd="0" presId="urn:microsoft.com/office/officeart/2016/7/layout/LinearBlockProcessNumbered"/>
    <dgm:cxn modelId="{7A17116F-FE77-4472-8669-0E8D9598F01E}" type="presParOf" srcId="{F2C73966-96BB-48B4-8916-E47D84BD3D61}" destId="{67218A63-0FFE-40B0-8B91-3F1B314A53C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C0D764-176A-41ED-827E-381498374BC7}"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0BDFA5BA-5D46-49B4-90C1-79986CF883D8}">
      <dgm:prSet custT="1"/>
      <dgm:spPr/>
      <dgm:t>
        <a:bodyPr/>
        <a:lstStyle/>
        <a:p>
          <a:r>
            <a:rPr lang="en-US" sz="2400" dirty="0">
              <a:latin typeface="+mj-lt"/>
            </a:rPr>
            <a:t>Pay your bills on time</a:t>
          </a:r>
        </a:p>
      </dgm:t>
    </dgm:pt>
    <dgm:pt modelId="{8759E8C2-01D6-489A-A90C-81C42903D16B}" type="parTrans" cxnId="{50B5035C-B5CC-4198-9A5A-5A9A84F856D5}">
      <dgm:prSet/>
      <dgm:spPr/>
      <dgm:t>
        <a:bodyPr/>
        <a:lstStyle/>
        <a:p>
          <a:endParaRPr lang="en-US"/>
        </a:p>
      </dgm:t>
    </dgm:pt>
    <dgm:pt modelId="{6B956AF7-B645-4F3F-A4CA-C9E13F0D849A}" type="sibTrans" cxnId="{50B5035C-B5CC-4198-9A5A-5A9A84F856D5}">
      <dgm:prSet phldrT="1" phldr="0"/>
      <dgm:spPr/>
      <dgm:t>
        <a:bodyPr/>
        <a:lstStyle/>
        <a:p>
          <a:r>
            <a:rPr lang="en-US"/>
            <a:t>1</a:t>
          </a:r>
        </a:p>
      </dgm:t>
    </dgm:pt>
    <dgm:pt modelId="{3D6637BA-BE4A-4BC3-87A6-4D42F33C3AD8}">
      <dgm:prSet custT="1"/>
      <dgm:spPr/>
      <dgm:t>
        <a:bodyPr/>
        <a:lstStyle/>
        <a:p>
          <a:r>
            <a:rPr lang="en-US" sz="1400" dirty="0">
              <a:latin typeface="+mj-lt"/>
            </a:rPr>
            <a:t>Contact payment lenders if you have a payment problem</a:t>
          </a:r>
        </a:p>
      </dgm:t>
    </dgm:pt>
    <dgm:pt modelId="{C57585DA-C9E2-4A76-8F7D-DCFD3FF7188C}" type="parTrans" cxnId="{2873BAFD-E721-4010-9140-01E7614B3D11}">
      <dgm:prSet/>
      <dgm:spPr/>
      <dgm:t>
        <a:bodyPr/>
        <a:lstStyle/>
        <a:p>
          <a:endParaRPr lang="en-US"/>
        </a:p>
      </dgm:t>
    </dgm:pt>
    <dgm:pt modelId="{17DB2C2F-6D02-447A-B22F-0B17020C8613}" type="sibTrans" cxnId="{2873BAFD-E721-4010-9140-01E7614B3D11}">
      <dgm:prSet phldrT="2" phldr="0"/>
      <dgm:spPr/>
      <dgm:t>
        <a:bodyPr/>
        <a:lstStyle/>
        <a:p>
          <a:r>
            <a:rPr lang="en-US"/>
            <a:t>2</a:t>
          </a:r>
        </a:p>
      </dgm:t>
    </dgm:pt>
    <dgm:pt modelId="{7133DF9A-7A93-44FE-AE27-4C55E1432A86}">
      <dgm:prSet custT="1"/>
      <dgm:spPr/>
      <dgm:t>
        <a:bodyPr/>
        <a:lstStyle/>
        <a:p>
          <a:r>
            <a:rPr lang="en-US" sz="1400" dirty="0">
              <a:latin typeface="+mj-lt"/>
            </a:rPr>
            <a:t>Borrow no more that you can pay back </a:t>
          </a:r>
        </a:p>
      </dgm:t>
    </dgm:pt>
    <dgm:pt modelId="{0AEE1E01-5798-453E-BAF1-F6CD3443F91A}" type="parTrans" cxnId="{6D2DFFEA-C3B6-4B0B-85E2-DCE8E0B157D9}">
      <dgm:prSet/>
      <dgm:spPr/>
      <dgm:t>
        <a:bodyPr/>
        <a:lstStyle/>
        <a:p>
          <a:endParaRPr lang="en-US"/>
        </a:p>
      </dgm:t>
    </dgm:pt>
    <dgm:pt modelId="{B2DD6F0A-9304-4B19-9B8D-1A0514554769}" type="sibTrans" cxnId="{6D2DFFEA-C3B6-4B0B-85E2-DCE8E0B157D9}">
      <dgm:prSet phldrT="3" phldr="0"/>
      <dgm:spPr/>
      <dgm:t>
        <a:bodyPr/>
        <a:lstStyle/>
        <a:p>
          <a:r>
            <a:rPr lang="en-US"/>
            <a:t>3</a:t>
          </a:r>
        </a:p>
      </dgm:t>
    </dgm:pt>
    <dgm:pt modelId="{1A12E632-6D6C-49F1-AF69-14391AFFBD55}">
      <dgm:prSet custT="1"/>
      <dgm:spPr/>
      <dgm:t>
        <a:bodyPr/>
        <a:lstStyle/>
        <a:p>
          <a:r>
            <a:rPr lang="en-US" sz="1100" dirty="0">
              <a:latin typeface="+mj-lt"/>
            </a:rPr>
            <a:t>Stay Clear of Consumer Finance Companies</a:t>
          </a:r>
        </a:p>
      </dgm:t>
    </dgm:pt>
    <dgm:pt modelId="{780A2CA2-81F6-494F-BEFD-B349C5A70938}" type="parTrans" cxnId="{1F062641-F83D-4071-B2E0-9B9259E09C6E}">
      <dgm:prSet/>
      <dgm:spPr/>
      <dgm:t>
        <a:bodyPr/>
        <a:lstStyle/>
        <a:p>
          <a:endParaRPr lang="en-US"/>
        </a:p>
      </dgm:t>
    </dgm:pt>
    <dgm:pt modelId="{376DA8F8-0D82-497B-B143-6B418A561438}" type="sibTrans" cxnId="{1F062641-F83D-4071-B2E0-9B9259E09C6E}">
      <dgm:prSet phldrT="4" phldr="0"/>
      <dgm:spPr/>
      <dgm:t>
        <a:bodyPr/>
        <a:lstStyle/>
        <a:p>
          <a:r>
            <a:rPr lang="en-US"/>
            <a:t>4</a:t>
          </a:r>
        </a:p>
      </dgm:t>
    </dgm:pt>
    <dgm:pt modelId="{5906051B-4322-4A48-ACF0-BE2544292047}">
      <dgm:prSet custT="1"/>
      <dgm:spPr/>
      <dgm:t>
        <a:bodyPr/>
        <a:lstStyle/>
        <a:p>
          <a:r>
            <a:rPr lang="en-US" sz="1050" dirty="0">
              <a:latin typeface="+mj-lt"/>
            </a:rPr>
            <a:t>Read and understand loan terms and agreements before signing</a:t>
          </a:r>
        </a:p>
      </dgm:t>
    </dgm:pt>
    <dgm:pt modelId="{A33FE80D-3002-41BD-B913-06522CA59AFB}" type="parTrans" cxnId="{37C2F89E-B3BB-477B-93C3-1466C91A68F2}">
      <dgm:prSet/>
      <dgm:spPr/>
      <dgm:t>
        <a:bodyPr/>
        <a:lstStyle/>
        <a:p>
          <a:endParaRPr lang="en-US"/>
        </a:p>
      </dgm:t>
    </dgm:pt>
    <dgm:pt modelId="{E2B626D8-DA1F-4A7A-BFE6-5B0D4AC157F6}" type="sibTrans" cxnId="{37C2F89E-B3BB-477B-93C3-1466C91A68F2}">
      <dgm:prSet phldrT="5" phldr="0"/>
      <dgm:spPr/>
      <dgm:t>
        <a:bodyPr/>
        <a:lstStyle/>
        <a:p>
          <a:r>
            <a:rPr lang="en-US"/>
            <a:t>5</a:t>
          </a:r>
        </a:p>
      </dgm:t>
    </dgm:pt>
    <dgm:pt modelId="{951FD28F-F407-4DA4-8D55-733C5600A991}">
      <dgm:prSet/>
      <dgm:spPr/>
      <dgm:t>
        <a:bodyPr/>
        <a:lstStyle/>
        <a:p>
          <a:r>
            <a:rPr lang="en-US" dirty="0">
              <a:latin typeface="+mj-lt"/>
            </a:rPr>
            <a:t>Be cautious about co-signing loans for others</a:t>
          </a:r>
        </a:p>
      </dgm:t>
    </dgm:pt>
    <dgm:pt modelId="{C041FD3F-FA28-42BF-9E5B-3F7ECEFF725E}" type="parTrans" cxnId="{BB9A64D7-E3F7-44EF-8396-FBFA545E32E8}">
      <dgm:prSet/>
      <dgm:spPr/>
      <dgm:t>
        <a:bodyPr/>
        <a:lstStyle/>
        <a:p>
          <a:endParaRPr lang="en-US"/>
        </a:p>
      </dgm:t>
    </dgm:pt>
    <dgm:pt modelId="{D8474DDF-E0C8-498A-B8FF-6012CAD4316E}" type="sibTrans" cxnId="{BB9A64D7-E3F7-44EF-8396-FBFA545E32E8}">
      <dgm:prSet phldrT="6" phldr="0"/>
      <dgm:spPr/>
      <dgm:t>
        <a:bodyPr/>
        <a:lstStyle/>
        <a:p>
          <a:r>
            <a:rPr lang="en-US"/>
            <a:t>6</a:t>
          </a:r>
        </a:p>
      </dgm:t>
    </dgm:pt>
    <dgm:pt modelId="{5733819A-E9C9-4652-9B6D-4C11D09F1AD4}">
      <dgm:prSet custT="1"/>
      <dgm:spPr/>
      <dgm:t>
        <a:bodyPr/>
        <a:lstStyle/>
        <a:p>
          <a:r>
            <a:rPr lang="en-US" sz="1400" dirty="0">
              <a:latin typeface="+mj-lt"/>
            </a:rPr>
            <a:t>Apply for a secured credit card</a:t>
          </a:r>
        </a:p>
      </dgm:t>
    </dgm:pt>
    <dgm:pt modelId="{65D76AEF-8A23-4008-8E02-6287162737B9}" type="parTrans" cxnId="{4584E1F6-AF8D-4A0F-8AEA-57CF675A6A6D}">
      <dgm:prSet/>
      <dgm:spPr/>
      <dgm:t>
        <a:bodyPr/>
        <a:lstStyle/>
        <a:p>
          <a:endParaRPr lang="en-US"/>
        </a:p>
      </dgm:t>
    </dgm:pt>
    <dgm:pt modelId="{4AD077D6-897D-4661-9B23-83645ED20C21}" type="sibTrans" cxnId="{4584E1F6-AF8D-4A0F-8AEA-57CF675A6A6D}">
      <dgm:prSet phldrT="7" phldr="0"/>
      <dgm:spPr/>
      <dgm:t>
        <a:bodyPr/>
        <a:lstStyle/>
        <a:p>
          <a:r>
            <a:rPr lang="en-US"/>
            <a:t>7</a:t>
          </a:r>
        </a:p>
      </dgm:t>
    </dgm:pt>
    <dgm:pt modelId="{98328453-2885-422D-AFA7-27997B6206BC}">
      <dgm:prSet/>
      <dgm:spPr/>
      <dgm:t>
        <a:bodyPr/>
        <a:lstStyle/>
        <a:p>
          <a:r>
            <a:rPr lang="en-US" dirty="0">
              <a:latin typeface="+mj-lt"/>
            </a:rPr>
            <a:t>Avoid excessive inquires into your credit report</a:t>
          </a:r>
        </a:p>
      </dgm:t>
    </dgm:pt>
    <dgm:pt modelId="{9CD87326-C9EC-4D3E-938B-1CF4E2EE2EB6}" type="parTrans" cxnId="{971C3BFC-76A6-4805-A4B0-31E1AD820219}">
      <dgm:prSet/>
      <dgm:spPr/>
      <dgm:t>
        <a:bodyPr/>
        <a:lstStyle/>
        <a:p>
          <a:endParaRPr lang="en-US"/>
        </a:p>
      </dgm:t>
    </dgm:pt>
    <dgm:pt modelId="{CFE84BDF-FF4B-4DFD-8FD8-8043B81035BD}" type="sibTrans" cxnId="{971C3BFC-76A6-4805-A4B0-31E1AD820219}">
      <dgm:prSet phldrT="8" phldr="0"/>
      <dgm:spPr/>
      <dgm:t>
        <a:bodyPr/>
        <a:lstStyle/>
        <a:p>
          <a:r>
            <a:rPr lang="en-US"/>
            <a:t>8</a:t>
          </a:r>
        </a:p>
      </dgm:t>
    </dgm:pt>
    <dgm:pt modelId="{5A67C9C7-80DD-43AC-A628-FFD33C4BD417}">
      <dgm:prSet/>
      <dgm:spPr/>
      <dgm:t>
        <a:bodyPr/>
        <a:lstStyle/>
        <a:p>
          <a:r>
            <a:rPr lang="en-US" dirty="0">
              <a:latin typeface="+mj-lt"/>
            </a:rPr>
            <a:t>Review your credit report at least once a year</a:t>
          </a:r>
        </a:p>
      </dgm:t>
    </dgm:pt>
    <dgm:pt modelId="{9BF70E27-DE33-4618-BD6A-F2689E22A78A}" type="parTrans" cxnId="{8D92F430-2EEA-4044-BCE9-05B0E3C1FF85}">
      <dgm:prSet/>
      <dgm:spPr/>
      <dgm:t>
        <a:bodyPr/>
        <a:lstStyle/>
        <a:p>
          <a:endParaRPr lang="en-US"/>
        </a:p>
      </dgm:t>
    </dgm:pt>
    <dgm:pt modelId="{70E5D8C0-9316-426F-8BD9-339340B08B64}" type="sibTrans" cxnId="{8D92F430-2EEA-4044-BCE9-05B0E3C1FF85}">
      <dgm:prSet phldrT="9" phldr="0"/>
      <dgm:spPr/>
      <dgm:t>
        <a:bodyPr/>
        <a:lstStyle/>
        <a:p>
          <a:r>
            <a:rPr lang="en-US"/>
            <a:t>9</a:t>
          </a:r>
        </a:p>
      </dgm:t>
    </dgm:pt>
    <dgm:pt modelId="{B89A6920-07F9-486E-B08C-4E7DAD79E65D}">
      <dgm:prSet custT="1"/>
      <dgm:spPr/>
      <dgm:t>
        <a:bodyPr/>
        <a:lstStyle/>
        <a:p>
          <a:r>
            <a:rPr lang="en-US" sz="1800" dirty="0">
              <a:latin typeface="+mj-lt"/>
            </a:rPr>
            <a:t>Think long term  </a:t>
          </a:r>
        </a:p>
      </dgm:t>
    </dgm:pt>
    <dgm:pt modelId="{03970B53-DB49-4AB4-85BE-A9FCF53980BB}" type="parTrans" cxnId="{46117D55-269B-4E2A-BF38-3CA237CF7161}">
      <dgm:prSet/>
      <dgm:spPr/>
      <dgm:t>
        <a:bodyPr/>
        <a:lstStyle/>
        <a:p>
          <a:endParaRPr lang="en-US"/>
        </a:p>
      </dgm:t>
    </dgm:pt>
    <dgm:pt modelId="{C7647F5B-CC9A-4096-BDE7-399FB2666E94}" type="sibTrans" cxnId="{46117D55-269B-4E2A-BF38-3CA237CF7161}">
      <dgm:prSet phldrT="10" phldr="0"/>
      <dgm:spPr/>
      <dgm:t>
        <a:bodyPr/>
        <a:lstStyle/>
        <a:p>
          <a:r>
            <a:rPr lang="en-US"/>
            <a:t>10</a:t>
          </a:r>
        </a:p>
      </dgm:t>
    </dgm:pt>
    <dgm:pt modelId="{5676FAF8-EEFE-4DC0-AB4D-0A78DE10E94E}" type="pres">
      <dgm:prSet presAssocID="{0FC0D764-176A-41ED-827E-381498374BC7}" presName="linearFlow" presStyleCnt="0">
        <dgm:presLayoutVars>
          <dgm:dir/>
          <dgm:animLvl val="lvl"/>
          <dgm:resizeHandles val="exact"/>
        </dgm:presLayoutVars>
      </dgm:prSet>
      <dgm:spPr/>
    </dgm:pt>
    <dgm:pt modelId="{03BC1764-5CEE-4FAE-87EE-1E4DC664341B}" type="pres">
      <dgm:prSet presAssocID="{0BDFA5BA-5D46-49B4-90C1-79986CF883D8}" presName="compositeNode" presStyleCnt="0"/>
      <dgm:spPr/>
    </dgm:pt>
    <dgm:pt modelId="{646841C0-26AD-4C6F-B487-56310BB8F3C6}" type="pres">
      <dgm:prSet presAssocID="{0BDFA5BA-5D46-49B4-90C1-79986CF883D8}" presName="parTx" presStyleLbl="node1" presStyleIdx="0" presStyleCnt="0">
        <dgm:presLayoutVars>
          <dgm:chMax val="0"/>
          <dgm:chPref val="0"/>
          <dgm:bulletEnabled val="1"/>
        </dgm:presLayoutVars>
      </dgm:prSet>
      <dgm:spPr/>
    </dgm:pt>
    <dgm:pt modelId="{F6133AB0-7DC3-49CA-A50B-1D6FB915D392}" type="pres">
      <dgm:prSet presAssocID="{0BDFA5BA-5D46-49B4-90C1-79986CF883D8}" presName="parSh" presStyleCnt="0"/>
      <dgm:spPr/>
    </dgm:pt>
    <dgm:pt modelId="{72B1E7F5-5403-415A-BE9E-5E39FD404781}" type="pres">
      <dgm:prSet presAssocID="{0BDFA5BA-5D46-49B4-90C1-79986CF883D8}" presName="lineNode" presStyleLbl="alignAccFollowNode1" presStyleIdx="0" presStyleCnt="30"/>
      <dgm:spPr/>
    </dgm:pt>
    <dgm:pt modelId="{AD3614A9-2A47-4FFA-AF8E-F599A650FEAC}" type="pres">
      <dgm:prSet presAssocID="{0BDFA5BA-5D46-49B4-90C1-79986CF883D8}" presName="lineArrowNode" presStyleLbl="alignAccFollowNode1" presStyleIdx="1" presStyleCnt="30"/>
      <dgm:spPr/>
    </dgm:pt>
    <dgm:pt modelId="{52E4FA57-7868-4FE5-851E-EA31E9856AA1}" type="pres">
      <dgm:prSet presAssocID="{6B956AF7-B645-4F3F-A4CA-C9E13F0D849A}" presName="sibTransNodeCircle" presStyleLbl="alignNode1" presStyleIdx="0" presStyleCnt="10">
        <dgm:presLayoutVars>
          <dgm:chMax val="0"/>
          <dgm:bulletEnabled/>
        </dgm:presLayoutVars>
      </dgm:prSet>
      <dgm:spPr/>
    </dgm:pt>
    <dgm:pt modelId="{A861E71E-43F8-429F-A398-B982083E2939}" type="pres">
      <dgm:prSet presAssocID="{6B956AF7-B645-4F3F-A4CA-C9E13F0D849A}" presName="spacerBetweenCircleAndCallout" presStyleCnt="0">
        <dgm:presLayoutVars/>
      </dgm:prSet>
      <dgm:spPr/>
    </dgm:pt>
    <dgm:pt modelId="{EBBBFD9F-A3E9-4521-9543-1D312CB1EEDF}" type="pres">
      <dgm:prSet presAssocID="{0BDFA5BA-5D46-49B4-90C1-79986CF883D8}" presName="nodeText" presStyleLbl="alignAccFollowNode1" presStyleIdx="2" presStyleCnt="30">
        <dgm:presLayoutVars>
          <dgm:bulletEnabled val="1"/>
        </dgm:presLayoutVars>
      </dgm:prSet>
      <dgm:spPr/>
    </dgm:pt>
    <dgm:pt modelId="{0CC88402-9360-4BA5-B203-321C3ED891B0}" type="pres">
      <dgm:prSet presAssocID="{6B956AF7-B645-4F3F-A4CA-C9E13F0D849A}" presName="sibTransComposite" presStyleCnt="0"/>
      <dgm:spPr/>
    </dgm:pt>
    <dgm:pt modelId="{4E35FCDC-0CFC-468A-81AF-3061EDCA76DB}" type="pres">
      <dgm:prSet presAssocID="{3D6637BA-BE4A-4BC3-87A6-4D42F33C3AD8}" presName="compositeNode" presStyleCnt="0"/>
      <dgm:spPr/>
    </dgm:pt>
    <dgm:pt modelId="{7B32C5D8-6EBA-46DC-8229-9C0AF8A60760}" type="pres">
      <dgm:prSet presAssocID="{3D6637BA-BE4A-4BC3-87A6-4D42F33C3AD8}" presName="parTx" presStyleLbl="node1" presStyleIdx="0" presStyleCnt="0">
        <dgm:presLayoutVars>
          <dgm:chMax val="0"/>
          <dgm:chPref val="0"/>
          <dgm:bulletEnabled val="1"/>
        </dgm:presLayoutVars>
      </dgm:prSet>
      <dgm:spPr/>
    </dgm:pt>
    <dgm:pt modelId="{9FFFF24A-C7BF-430D-ACE6-18BB21AFD9C3}" type="pres">
      <dgm:prSet presAssocID="{3D6637BA-BE4A-4BC3-87A6-4D42F33C3AD8}" presName="parSh" presStyleCnt="0"/>
      <dgm:spPr/>
    </dgm:pt>
    <dgm:pt modelId="{AB9DE3E8-7F2E-4D2E-8068-743A2169D877}" type="pres">
      <dgm:prSet presAssocID="{3D6637BA-BE4A-4BC3-87A6-4D42F33C3AD8}" presName="lineNode" presStyleLbl="alignAccFollowNode1" presStyleIdx="3" presStyleCnt="30"/>
      <dgm:spPr/>
    </dgm:pt>
    <dgm:pt modelId="{9E3C4FDC-841A-4C7F-8A7D-531E0A8ACD68}" type="pres">
      <dgm:prSet presAssocID="{3D6637BA-BE4A-4BC3-87A6-4D42F33C3AD8}" presName="lineArrowNode" presStyleLbl="alignAccFollowNode1" presStyleIdx="4" presStyleCnt="30"/>
      <dgm:spPr/>
    </dgm:pt>
    <dgm:pt modelId="{46F37F7B-6457-4E19-9352-08F6258F7DD2}" type="pres">
      <dgm:prSet presAssocID="{17DB2C2F-6D02-447A-B22F-0B17020C8613}" presName="sibTransNodeCircle" presStyleLbl="alignNode1" presStyleIdx="1" presStyleCnt="10">
        <dgm:presLayoutVars>
          <dgm:chMax val="0"/>
          <dgm:bulletEnabled/>
        </dgm:presLayoutVars>
      </dgm:prSet>
      <dgm:spPr/>
    </dgm:pt>
    <dgm:pt modelId="{9A6EF58C-02E5-4147-B521-109201B43200}" type="pres">
      <dgm:prSet presAssocID="{17DB2C2F-6D02-447A-B22F-0B17020C8613}" presName="spacerBetweenCircleAndCallout" presStyleCnt="0">
        <dgm:presLayoutVars/>
      </dgm:prSet>
      <dgm:spPr/>
    </dgm:pt>
    <dgm:pt modelId="{0761C6F9-711B-445A-A750-5E6D692BDE32}" type="pres">
      <dgm:prSet presAssocID="{3D6637BA-BE4A-4BC3-87A6-4D42F33C3AD8}" presName="nodeText" presStyleLbl="alignAccFollowNode1" presStyleIdx="5" presStyleCnt="30">
        <dgm:presLayoutVars>
          <dgm:bulletEnabled val="1"/>
        </dgm:presLayoutVars>
      </dgm:prSet>
      <dgm:spPr/>
    </dgm:pt>
    <dgm:pt modelId="{F78469CB-0454-4AFA-A1B5-B894961783F3}" type="pres">
      <dgm:prSet presAssocID="{17DB2C2F-6D02-447A-B22F-0B17020C8613}" presName="sibTransComposite" presStyleCnt="0"/>
      <dgm:spPr/>
    </dgm:pt>
    <dgm:pt modelId="{4F24F080-6534-4B96-BFE6-0080E8581D0A}" type="pres">
      <dgm:prSet presAssocID="{7133DF9A-7A93-44FE-AE27-4C55E1432A86}" presName="compositeNode" presStyleCnt="0"/>
      <dgm:spPr/>
    </dgm:pt>
    <dgm:pt modelId="{9213995B-0EB3-4C55-B5F4-431A8EC9B3F8}" type="pres">
      <dgm:prSet presAssocID="{7133DF9A-7A93-44FE-AE27-4C55E1432A86}" presName="parTx" presStyleLbl="node1" presStyleIdx="0" presStyleCnt="0">
        <dgm:presLayoutVars>
          <dgm:chMax val="0"/>
          <dgm:chPref val="0"/>
          <dgm:bulletEnabled val="1"/>
        </dgm:presLayoutVars>
      </dgm:prSet>
      <dgm:spPr/>
    </dgm:pt>
    <dgm:pt modelId="{A5FD4801-FAC9-4779-A3B1-A52A28158D74}" type="pres">
      <dgm:prSet presAssocID="{7133DF9A-7A93-44FE-AE27-4C55E1432A86}" presName="parSh" presStyleCnt="0"/>
      <dgm:spPr/>
    </dgm:pt>
    <dgm:pt modelId="{921AB2CB-1AA5-4C66-8FD4-C90ABDD3D00D}" type="pres">
      <dgm:prSet presAssocID="{7133DF9A-7A93-44FE-AE27-4C55E1432A86}" presName="lineNode" presStyleLbl="alignAccFollowNode1" presStyleIdx="6" presStyleCnt="30"/>
      <dgm:spPr/>
    </dgm:pt>
    <dgm:pt modelId="{0FA7D283-714A-448A-81E5-D91A5C08440A}" type="pres">
      <dgm:prSet presAssocID="{7133DF9A-7A93-44FE-AE27-4C55E1432A86}" presName="lineArrowNode" presStyleLbl="alignAccFollowNode1" presStyleIdx="7" presStyleCnt="30"/>
      <dgm:spPr/>
    </dgm:pt>
    <dgm:pt modelId="{ECBF1228-56B5-452D-988B-C0CC3BA198C1}" type="pres">
      <dgm:prSet presAssocID="{B2DD6F0A-9304-4B19-9B8D-1A0514554769}" presName="sibTransNodeCircle" presStyleLbl="alignNode1" presStyleIdx="2" presStyleCnt="10">
        <dgm:presLayoutVars>
          <dgm:chMax val="0"/>
          <dgm:bulletEnabled/>
        </dgm:presLayoutVars>
      </dgm:prSet>
      <dgm:spPr/>
    </dgm:pt>
    <dgm:pt modelId="{50FC69DF-A950-4C38-BC85-4F767C530E5D}" type="pres">
      <dgm:prSet presAssocID="{B2DD6F0A-9304-4B19-9B8D-1A0514554769}" presName="spacerBetweenCircleAndCallout" presStyleCnt="0">
        <dgm:presLayoutVars/>
      </dgm:prSet>
      <dgm:spPr/>
    </dgm:pt>
    <dgm:pt modelId="{12525AA1-762F-4343-85A3-B848AA8E21E5}" type="pres">
      <dgm:prSet presAssocID="{7133DF9A-7A93-44FE-AE27-4C55E1432A86}" presName="nodeText" presStyleLbl="alignAccFollowNode1" presStyleIdx="8" presStyleCnt="30">
        <dgm:presLayoutVars>
          <dgm:bulletEnabled val="1"/>
        </dgm:presLayoutVars>
      </dgm:prSet>
      <dgm:spPr/>
    </dgm:pt>
    <dgm:pt modelId="{615EABFC-3E65-41A2-A905-83692B024A36}" type="pres">
      <dgm:prSet presAssocID="{B2DD6F0A-9304-4B19-9B8D-1A0514554769}" presName="sibTransComposite" presStyleCnt="0"/>
      <dgm:spPr/>
    </dgm:pt>
    <dgm:pt modelId="{B8CD279C-F3D3-4F52-9B02-43A67BCCAE81}" type="pres">
      <dgm:prSet presAssocID="{1A12E632-6D6C-49F1-AF69-14391AFFBD55}" presName="compositeNode" presStyleCnt="0"/>
      <dgm:spPr/>
    </dgm:pt>
    <dgm:pt modelId="{7DEF25F6-2408-493D-9F2B-904791A1899E}" type="pres">
      <dgm:prSet presAssocID="{1A12E632-6D6C-49F1-AF69-14391AFFBD55}" presName="parTx" presStyleLbl="node1" presStyleIdx="0" presStyleCnt="0">
        <dgm:presLayoutVars>
          <dgm:chMax val="0"/>
          <dgm:chPref val="0"/>
          <dgm:bulletEnabled val="1"/>
        </dgm:presLayoutVars>
      </dgm:prSet>
      <dgm:spPr/>
    </dgm:pt>
    <dgm:pt modelId="{3D65E379-43E8-4F46-AA5A-44E53930E286}" type="pres">
      <dgm:prSet presAssocID="{1A12E632-6D6C-49F1-AF69-14391AFFBD55}" presName="parSh" presStyleCnt="0"/>
      <dgm:spPr/>
    </dgm:pt>
    <dgm:pt modelId="{22FD5CAD-6059-42EB-9149-7127689AB189}" type="pres">
      <dgm:prSet presAssocID="{1A12E632-6D6C-49F1-AF69-14391AFFBD55}" presName="lineNode" presStyleLbl="alignAccFollowNode1" presStyleIdx="9" presStyleCnt="30"/>
      <dgm:spPr/>
    </dgm:pt>
    <dgm:pt modelId="{77AD69E8-BE48-4AA3-9359-77AA0FCB8588}" type="pres">
      <dgm:prSet presAssocID="{1A12E632-6D6C-49F1-AF69-14391AFFBD55}" presName="lineArrowNode" presStyleLbl="alignAccFollowNode1" presStyleIdx="10" presStyleCnt="30"/>
      <dgm:spPr/>
    </dgm:pt>
    <dgm:pt modelId="{3C12273E-DDE0-474E-B504-241280811AE4}" type="pres">
      <dgm:prSet presAssocID="{376DA8F8-0D82-497B-B143-6B418A561438}" presName="sibTransNodeCircle" presStyleLbl="alignNode1" presStyleIdx="3" presStyleCnt="10">
        <dgm:presLayoutVars>
          <dgm:chMax val="0"/>
          <dgm:bulletEnabled/>
        </dgm:presLayoutVars>
      </dgm:prSet>
      <dgm:spPr/>
    </dgm:pt>
    <dgm:pt modelId="{9E8674B8-F61F-4909-BBBB-6CA8C4AE6980}" type="pres">
      <dgm:prSet presAssocID="{376DA8F8-0D82-497B-B143-6B418A561438}" presName="spacerBetweenCircleAndCallout" presStyleCnt="0">
        <dgm:presLayoutVars/>
      </dgm:prSet>
      <dgm:spPr/>
    </dgm:pt>
    <dgm:pt modelId="{9C30D699-81D7-46CC-8AD4-2EF305136DC5}" type="pres">
      <dgm:prSet presAssocID="{1A12E632-6D6C-49F1-AF69-14391AFFBD55}" presName="nodeText" presStyleLbl="alignAccFollowNode1" presStyleIdx="11" presStyleCnt="30">
        <dgm:presLayoutVars>
          <dgm:bulletEnabled val="1"/>
        </dgm:presLayoutVars>
      </dgm:prSet>
      <dgm:spPr/>
    </dgm:pt>
    <dgm:pt modelId="{345F7C7B-607B-462C-8C6A-579230003449}" type="pres">
      <dgm:prSet presAssocID="{376DA8F8-0D82-497B-B143-6B418A561438}" presName="sibTransComposite" presStyleCnt="0"/>
      <dgm:spPr/>
    </dgm:pt>
    <dgm:pt modelId="{DC8A652E-FB7A-4E28-A718-AAD07EB09419}" type="pres">
      <dgm:prSet presAssocID="{5906051B-4322-4A48-ACF0-BE2544292047}" presName="compositeNode" presStyleCnt="0"/>
      <dgm:spPr/>
    </dgm:pt>
    <dgm:pt modelId="{1B9E63D6-5074-47DD-80B3-F9A64769EF91}" type="pres">
      <dgm:prSet presAssocID="{5906051B-4322-4A48-ACF0-BE2544292047}" presName="parTx" presStyleLbl="node1" presStyleIdx="0" presStyleCnt="0">
        <dgm:presLayoutVars>
          <dgm:chMax val="0"/>
          <dgm:chPref val="0"/>
          <dgm:bulletEnabled val="1"/>
        </dgm:presLayoutVars>
      </dgm:prSet>
      <dgm:spPr/>
    </dgm:pt>
    <dgm:pt modelId="{523F3AB0-DB84-453F-9285-8C87CF60CA56}" type="pres">
      <dgm:prSet presAssocID="{5906051B-4322-4A48-ACF0-BE2544292047}" presName="parSh" presStyleCnt="0"/>
      <dgm:spPr/>
    </dgm:pt>
    <dgm:pt modelId="{994EA6AB-8017-4C60-9A33-3D439AC2570F}" type="pres">
      <dgm:prSet presAssocID="{5906051B-4322-4A48-ACF0-BE2544292047}" presName="lineNode" presStyleLbl="alignAccFollowNode1" presStyleIdx="12" presStyleCnt="30"/>
      <dgm:spPr/>
    </dgm:pt>
    <dgm:pt modelId="{98740B95-107F-4EE5-B8D9-2A54E540BD6C}" type="pres">
      <dgm:prSet presAssocID="{5906051B-4322-4A48-ACF0-BE2544292047}" presName="lineArrowNode" presStyleLbl="alignAccFollowNode1" presStyleIdx="13" presStyleCnt="30"/>
      <dgm:spPr/>
    </dgm:pt>
    <dgm:pt modelId="{E220D3D1-D0F7-4DCA-8AC1-290FB9E08A55}" type="pres">
      <dgm:prSet presAssocID="{E2B626D8-DA1F-4A7A-BFE6-5B0D4AC157F6}" presName="sibTransNodeCircle" presStyleLbl="alignNode1" presStyleIdx="4" presStyleCnt="10">
        <dgm:presLayoutVars>
          <dgm:chMax val="0"/>
          <dgm:bulletEnabled/>
        </dgm:presLayoutVars>
      </dgm:prSet>
      <dgm:spPr/>
    </dgm:pt>
    <dgm:pt modelId="{B7318F7C-045E-4B95-8196-A069B6C4CDAA}" type="pres">
      <dgm:prSet presAssocID="{E2B626D8-DA1F-4A7A-BFE6-5B0D4AC157F6}" presName="spacerBetweenCircleAndCallout" presStyleCnt="0">
        <dgm:presLayoutVars/>
      </dgm:prSet>
      <dgm:spPr/>
    </dgm:pt>
    <dgm:pt modelId="{579DE185-0D4A-40C3-97CB-84339D2E8111}" type="pres">
      <dgm:prSet presAssocID="{5906051B-4322-4A48-ACF0-BE2544292047}" presName="nodeText" presStyleLbl="alignAccFollowNode1" presStyleIdx="14" presStyleCnt="30">
        <dgm:presLayoutVars>
          <dgm:bulletEnabled val="1"/>
        </dgm:presLayoutVars>
      </dgm:prSet>
      <dgm:spPr/>
    </dgm:pt>
    <dgm:pt modelId="{DCDE33E2-AC37-4D6E-B115-86C6C8F42A92}" type="pres">
      <dgm:prSet presAssocID="{E2B626D8-DA1F-4A7A-BFE6-5B0D4AC157F6}" presName="sibTransComposite" presStyleCnt="0"/>
      <dgm:spPr/>
    </dgm:pt>
    <dgm:pt modelId="{980D0937-A7CE-4267-8713-3D125A581790}" type="pres">
      <dgm:prSet presAssocID="{951FD28F-F407-4DA4-8D55-733C5600A991}" presName="compositeNode" presStyleCnt="0"/>
      <dgm:spPr/>
    </dgm:pt>
    <dgm:pt modelId="{AFE10D44-27E9-4BB7-AC8A-28A992F3B7A9}" type="pres">
      <dgm:prSet presAssocID="{951FD28F-F407-4DA4-8D55-733C5600A991}" presName="parTx" presStyleLbl="node1" presStyleIdx="0" presStyleCnt="0">
        <dgm:presLayoutVars>
          <dgm:chMax val="0"/>
          <dgm:chPref val="0"/>
          <dgm:bulletEnabled val="1"/>
        </dgm:presLayoutVars>
      </dgm:prSet>
      <dgm:spPr/>
    </dgm:pt>
    <dgm:pt modelId="{2DBCFBB0-3428-4144-872F-FF6AC5292EDA}" type="pres">
      <dgm:prSet presAssocID="{951FD28F-F407-4DA4-8D55-733C5600A991}" presName="parSh" presStyleCnt="0"/>
      <dgm:spPr/>
    </dgm:pt>
    <dgm:pt modelId="{9B406F0F-083F-47B3-B823-6BE65245D10B}" type="pres">
      <dgm:prSet presAssocID="{951FD28F-F407-4DA4-8D55-733C5600A991}" presName="lineNode" presStyleLbl="alignAccFollowNode1" presStyleIdx="15" presStyleCnt="30"/>
      <dgm:spPr/>
    </dgm:pt>
    <dgm:pt modelId="{327D39D8-E758-4ACB-BE24-B05846792EED}" type="pres">
      <dgm:prSet presAssocID="{951FD28F-F407-4DA4-8D55-733C5600A991}" presName="lineArrowNode" presStyleLbl="alignAccFollowNode1" presStyleIdx="16" presStyleCnt="30"/>
      <dgm:spPr/>
    </dgm:pt>
    <dgm:pt modelId="{BBAA80C1-BCBA-4843-B5CD-48A4542E837C}" type="pres">
      <dgm:prSet presAssocID="{D8474DDF-E0C8-498A-B8FF-6012CAD4316E}" presName="sibTransNodeCircle" presStyleLbl="alignNode1" presStyleIdx="5" presStyleCnt="10">
        <dgm:presLayoutVars>
          <dgm:chMax val="0"/>
          <dgm:bulletEnabled/>
        </dgm:presLayoutVars>
      </dgm:prSet>
      <dgm:spPr/>
    </dgm:pt>
    <dgm:pt modelId="{729D24DB-F0D8-4CC1-ACB7-CADEF7184EBF}" type="pres">
      <dgm:prSet presAssocID="{D8474DDF-E0C8-498A-B8FF-6012CAD4316E}" presName="spacerBetweenCircleAndCallout" presStyleCnt="0">
        <dgm:presLayoutVars/>
      </dgm:prSet>
      <dgm:spPr/>
    </dgm:pt>
    <dgm:pt modelId="{CAFD9996-56A0-4B05-84DF-A6AF26069243}" type="pres">
      <dgm:prSet presAssocID="{951FD28F-F407-4DA4-8D55-733C5600A991}" presName="nodeText" presStyleLbl="alignAccFollowNode1" presStyleIdx="17" presStyleCnt="30">
        <dgm:presLayoutVars>
          <dgm:bulletEnabled val="1"/>
        </dgm:presLayoutVars>
      </dgm:prSet>
      <dgm:spPr/>
    </dgm:pt>
    <dgm:pt modelId="{35C4B9B4-6993-4A86-92E1-333B95EF1806}" type="pres">
      <dgm:prSet presAssocID="{D8474DDF-E0C8-498A-B8FF-6012CAD4316E}" presName="sibTransComposite" presStyleCnt="0"/>
      <dgm:spPr/>
    </dgm:pt>
    <dgm:pt modelId="{B3600680-196B-4D0C-BEA9-55D686E55BAB}" type="pres">
      <dgm:prSet presAssocID="{5733819A-E9C9-4652-9B6D-4C11D09F1AD4}" presName="compositeNode" presStyleCnt="0"/>
      <dgm:spPr/>
    </dgm:pt>
    <dgm:pt modelId="{76CEE74E-3836-41CD-9F6B-90C8C7C30F09}" type="pres">
      <dgm:prSet presAssocID="{5733819A-E9C9-4652-9B6D-4C11D09F1AD4}" presName="parTx" presStyleLbl="node1" presStyleIdx="0" presStyleCnt="0">
        <dgm:presLayoutVars>
          <dgm:chMax val="0"/>
          <dgm:chPref val="0"/>
          <dgm:bulletEnabled val="1"/>
        </dgm:presLayoutVars>
      </dgm:prSet>
      <dgm:spPr/>
    </dgm:pt>
    <dgm:pt modelId="{EA37661D-BFD3-4B77-A26B-335B2DFFB08E}" type="pres">
      <dgm:prSet presAssocID="{5733819A-E9C9-4652-9B6D-4C11D09F1AD4}" presName="parSh" presStyleCnt="0"/>
      <dgm:spPr/>
    </dgm:pt>
    <dgm:pt modelId="{5FAC3A08-1ABA-467E-BA83-070B3B459552}" type="pres">
      <dgm:prSet presAssocID="{5733819A-E9C9-4652-9B6D-4C11D09F1AD4}" presName="lineNode" presStyleLbl="alignAccFollowNode1" presStyleIdx="18" presStyleCnt="30"/>
      <dgm:spPr/>
    </dgm:pt>
    <dgm:pt modelId="{5104CC9F-B45A-4E14-94C3-B820851307D2}" type="pres">
      <dgm:prSet presAssocID="{5733819A-E9C9-4652-9B6D-4C11D09F1AD4}" presName="lineArrowNode" presStyleLbl="alignAccFollowNode1" presStyleIdx="19" presStyleCnt="30"/>
      <dgm:spPr/>
    </dgm:pt>
    <dgm:pt modelId="{17F37ED1-DD2B-45A4-875D-A4542D482A0A}" type="pres">
      <dgm:prSet presAssocID="{4AD077D6-897D-4661-9B23-83645ED20C21}" presName="sibTransNodeCircle" presStyleLbl="alignNode1" presStyleIdx="6" presStyleCnt="10">
        <dgm:presLayoutVars>
          <dgm:chMax val="0"/>
          <dgm:bulletEnabled/>
        </dgm:presLayoutVars>
      </dgm:prSet>
      <dgm:spPr/>
    </dgm:pt>
    <dgm:pt modelId="{75B4653D-37B8-4B38-8DD5-548D566BC83A}" type="pres">
      <dgm:prSet presAssocID="{4AD077D6-897D-4661-9B23-83645ED20C21}" presName="spacerBetweenCircleAndCallout" presStyleCnt="0">
        <dgm:presLayoutVars/>
      </dgm:prSet>
      <dgm:spPr/>
    </dgm:pt>
    <dgm:pt modelId="{D4F7F4BA-D9D8-4B35-A804-CFEE0FEF5058}" type="pres">
      <dgm:prSet presAssocID="{5733819A-E9C9-4652-9B6D-4C11D09F1AD4}" presName="nodeText" presStyleLbl="alignAccFollowNode1" presStyleIdx="20" presStyleCnt="30">
        <dgm:presLayoutVars>
          <dgm:bulletEnabled val="1"/>
        </dgm:presLayoutVars>
      </dgm:prSet>
      <dgm:spPr/>
    </dgm:pt>
    <dgm:pt modelId="{E405DDD3-B6C4-4994-918A-98D840A6C46E}" type="pres">
      <dgm:prSet presAssocID="{4AD077D6-897D-4661-9B23-83645ED20C21}" presName="sibTransComposite" presStyleCnt="0"/>
      <dgm:spPr/>
    </dgm:pt>
    <dgm:pt modelId="{9B47C37D-7675-4691-AA4E-F09C76B23180}" type="pres">
      <dgm:prSet presAssocID="{98328453-2885-422D-AFA7-27997B6206BC}" presName="compositeNode" presStyleCnt="0"/>
      <dgm:spPr/>
    </dgm:pt>
    <dgm:pt modelId="{A6F35F8F-EC24-484C-A875-D7B27DDA7D97}" type="pres">
      <dgm:prSet presAssocID="{98328453-2885-422D-AFA7-27997B6206BC}" presName="parTx" presStyleLbl="node1" presStyleIdx="0" presStyleCnt="0">
        <dgm:presLayoutVars>
          <dgm:chMax val="0"/>
          <dgm:chPref val="0"/>
          <dgm:bulletEnabled val="1"/>
        </dgm:presLayoutVars>
      </dgm:prSet>
      <dgm:spPr/>
    </dgm:pt>
    <dgm:pt modelId="{7DA63962-1F8B-4C71-BAF7-D00AA1194249}" type="pres">
      <dgm:prSet presAssocID="{98328453-2885-422D-AFA7-27997B6206BC}" presName="parSh" presStyleCnt="0"/>
      <dgm:spPr/>
    </dgm:pt>
    <dgm:pt modelId="{6D661656-C77B-488E-AB85-2C6152D14D76}" type="pres">
      <dgm:prSet presAssocID="{98328453-2885-422D-AFA7-27997B6206BC}" presName="lineNode" presStyleLbl="alignAccFollowNode1" presStyleIdx="21" presStyleCnt="30"/>
      <dgm:spPr/>
    </dgm:pt>
    <dgm:pt modelId="{05EC3514-F464-4012-8BD1-A756D12623F2}" type="pres">
      <dgm:prSet presAssocID="{98328453-2885-422D-AFA7-27997B6206BC}" presName="lineArrowNode" presStyleLbl="alignAccFollowNode1" presStyleIdx="22" presStyleCnt="30"/>
      <dgm:spPr/>
    </dgm:pt>
    <dgm:pt modelId="{A60B78D3-8859-40F2-A96C-7C0C9457C811}" type="pres">
      <dgm:prSet presAssocID="{CFE84BDF-FF4B-4DFD-8FD8-8043B81035BD}" presName="sibTransNodeCircle" presStyleLbl="alignNode1" presStyleIdx="7" presStyleCnt="10">
        <dgm:presLayoutVars>
          <dgm:chMax val="0"/>
          <dgm:bulletEnabled/>
        </dgm:presLayoutVars>
      </dgm:prSet>
      <dgm:spPr/>
    </dgm:pt>
    <dgm:pt modelId="{7551E226-2DB1-44EE-9736-1B0F67B5DEAC}" type="pres">
      <dgm:prSet presAssocID="{CFE84BDF-FF4B-4DFD-8FD8-8043B81035BD}" presName="spacerBetweenCircleAndCallout" presStyleCnt="0">
        <dgm:presLayoutVars/>
      </dgm:prSet>
      <dgm:spPr/>
    </dgm:pt>
    <dgm:pt modelId="{020E4BD8-81A7-4708-9849-59A22095F442}" type="pres">
      <dgm:prSet presAssocID="{98328453-2885-422D-AFA7-27997B6206BC}" presName="nodeText" presStyleLbl="alignAccFollowNode1" presStyleIdx="23" presStyleCnt="30">
        <dgm:presLayoutVars>
          <dgm:bulletEnabled val="1"/>
        </dgm:presLayoutVars>
      </dgm:prSet>
      <dgm:spPr/>
    </dgm:pt>
    <dgm:pt modelId="{BC2F3216-2EA8-4127-B485-27B6C59CA8BF}" type="pres">
      <dgm:prSet presAssocID="{CFE84BDF-FF4B-4DFD-8FD8-8043B81035BD}" presName="sibTransComposite" presStyleCnt="0"/>
      <dgm:spPr/>
    </dgm:pt>
    <dgm:pt modelId="{61CA929A-18C6-4EB8-A264-899BF2F24FC8}" type="pres">
      <dgm:prSet presAssocID="{5A67C9C7-80DD-43AC-A628-FFD33C4BD417}" presName="compositeNode" presStyleCnt="0"/>
      <dgm:spPr/>
    </dgm:pt>
    <dgm:pt modelId="{0EB43169-7B81-49AD-8CBB-7CB902EEC2A6}" type="pres">
      <dgm:prSet presAssocID="{5A67C9C7-80DD-43AC-A628-FFD33C4BD417}" presName="parTx" presStyleLbl="node1" presStyleIdx="0" presStyleCnt="0">
        <dgm:presLayoutVars>
          <dgm:chMax val="0"/>
          <dgm:chPref val="0"/>
          <dgm:bulletEnabled val="1"/>
        </dgm:presLayoutVars>
      </dgm:prSet>
      <dgm:spPr/>
    </dgm:pt>
    <dgm:pt modelId="{D6C4CADF-D274-4534-B020-5C42DA3944E7}" type="pres">
      <dgm:prSet presAssocID="{5A67C9C7-80DD-43AC-A628-FFD33C4BD417}" presName="parSh" presStyleCnt="0"/>
      <dgm:spPr/>
    </dgm:pt>
    <dgm:pt modelId="{75B0B4FD-CE35-4E15-8A54-8AE9335E58D0}" type="pres">
      <dgm:prSet presAssocID="{5A67C9C7-80DD-43AC-A628-FFD33C4BD417}" presName="lineNode" presStyleLbl="alignAccFollowNode1" presStyleIdx="24" presStyleCnt="30"/>
      <dgm:spPr/>
    </dgm:pt>
    <dgm:pt modelId="{6DD7DD61-53AE-4AB1-8E50-F90A39ED7911}" type="pres">
      <dgm:prSet presAssocID="{5A67C9C7-80DD-43AC-A628-FFD33C4BD417}" presName="lineArrowNode" presStyleLbl="alignAccFollowNode1" presStyleIdx="25" presStyleCnt="30"/>
      <dgm:spPr/>
    </dgm:pt>
    <dgm:pt modelId="{851353B4-EFF5-4816-8AF2-35BA9EDD914B}" type="pres">
      <dgm:prSet presAssocID="{70E5D8C0-9316-426F-8BD9-339340B08B64}" presName="sibTransNodeCircle" presStyleLbl="alignNode1" presStyleIdx="8" presStyleCnt="10">
        <dgm:presLayoutVars>
          <dgm:chMax val="0"/>
          <dgm:bulletEnabled/>
        </dgm:presLayoutVars>
      </dgm:prSet>
      <dgm:spPr/>
    </dgm:pt>
    <dgm:pt modelId="{CC8B0DEC-C6FF-49DA-91CB-798B19827D7D}" type="pres">
      <dgm:prSet presAssocID="{70E5D8C0-9316-426F-8BD9-339340B08B64}" presName="spacerBetweenCircleAndCallout" presStyleCnt="0">
        <dgm:presLayoutVars/>
      </dgm:prSet>
      <dgm:spPr/>
    </dgm:pt>
    <dgm:pt modelId="{533B7E50-5567-4926-85A3-8BC380FC0597}" type="pres">
      <dgm:prSet presAssocID="{5A67C9C7-80DD-43AC-A628-FFD33C4BD417}" presName="nodeText" presStyleLbl="alignAccFollowNode1" presStyleIdx="26" presStyleCnt="30">
        <dgm:presLayoutVars>
          <dgm:bulletEnabled val="1"/>
        </dgm:presLayoutVars>
      </dgm:prSet>
      <dgm:spPr/>
    </dgm:pt>
    <dgm:pt modelId="{2C095352-2195-4ED7-9B77-A789970E9505}" type="pres">
      <dgm:prSet presAssocID="{70E5D8C0-9316-426F-8BD9-339340B08B64}" presName="sibTransComposite" presStyleCnt="0"/>
      <dgm:spPr/>
    </dgm:pt>
    <dgm:pt modelId="{7C888046-63E9-497F-A46B-546AFA11BFDE}" type="pres">
      <dgm:prSet presAssocID="{B89A6920-07F9-486E-B08C-4E7DAD79E65D}" presName="compositeNode" presStyleCnt="0"/>
      <dgm:spPr/>
    </dgm:pt>
    <dgm:pt modelId="{82EA1324-F143-4F2E-8DC0-336546EAE8B9}" type="pres">
      <dgm:prSet presAssocID="{B89A6920-07F9-486E-B08C-4E7DAD79E65D}" presName="parTx" presStyleLbl="node1" presStyleIdx="0" presStyleCnt="0">
        <dgm:presLayoutVars>
          <dgm:chMax val="0"/>
          <dgm:chPref val="0"/>
          <dgm:bulletEnabled val="1"/>
        </dgm:presLayoutVars>
      </dgm:prSet>
      <dgm:spPr/>
    </dgm:pt>
    <dgm:pt modelId="{B3677F22-D7C5-42A9-BA6A-5D87974ED251}" type="pres">
      <dgm:prSet presAssocID="{B89A6920-07F9-486E-B08C-4E7DAD79E65D}" presName="parSh" presStyleCnt="0"/>
      <dgm:spPr/>
    </dgm:pt>
    <dgm:pt modelId="{14BBEC38-9969-44BB-8C02-2BB072D3310A}" type="pres">
      <dgm:prSet presAssocID="{B89A6920-07F9-486E-B08C-4E7DAD79E65D}" presName="lineNode" presStyleLbl="alignAccFollowNode1" presStyleIdx="27" presStyleCnt="30"/>
      <dgm:spPr/>
    </dgm:pt>
    <dgm:pt modelId="{97023118-AC7A-401D-AF1A-A5618E7A350A}" type="pres">
      <dgm:prSet presAssocID="{B89A6920-07F9-486E-B08C-4E7DAD79E65D}" presName="lineArrowNode" presStyleLbl="alignAccFollowNode1" presStyleIdx="28" presStyleCnt="30"/>
      <dgm:spPr/>
    </dgm:pt>
    <dgm:pt modelId="{CDE80AEF-C06C-4D75-9C86-93125F176E3A}" type="pres">
      <dgm:prSet presAssocID="{C7647F5B-CC9A-4096-BDE7-399FB2666E94}" presName="sibTransNodeCircle" presStyleLbl="alignNode1" presStyleIdx="9" presStyleCnt="10">
        <dgm:presLayoutVars>
          <dgm:chMax val="0"/>
          <dgm:bulletEnabled/>
        </dgm:presLayoutVars>
      </dgm:prSet>
      <dgm:spPr/>
    </dgm:pt>
    <dgm:pt modelId="{000816CC-5EB4-4378-B1DD-4489D77B0FE1}" type="pres">
      <dgm:prSet presAssocID="{C7647F5B-CC9A-4096-BDE7-399FB2666E94}" presName="spacerBetweenCircleAndCallout" presStyleCnt="0">
        <dgm:presLayoutVars/>
      </dgm:prSet>
      <dgm:spPr/>
    </dgm:pt>
    <dgm:pt modelId="{DA418990-BC87-46BD-821B-62E6E4530EE7}" type="pres">
      <dgm:prSet presAssocID="{B89A6920-07F9-486E-B08C-4E7DAD79E65D}" presName="nodeText" presStyleLbl="alignAccFollowNode1" presStyleIdx="29" presStyleCnt="30">
        <dgm:presLayoutVars>
          <dgm:bulletEnabled val="1"/>
        </dgm:presLayoutVars>
      </dgm:prSet>
      <dgm:spPr/>
    </dgm:pt>
  </dgm:ptLst>
  <dgm:cxnLst>
    <dgm:cxn modelId="{88386C1A-0732-4839-AB69-01F4CAE4ACBD}" type="presOf" srcId="{5733819A-E9C9-4652-9B6D-4C11D09F1AD4}" destId="{D4F7F4BA-D9D8-4B35-A804-CFEE0FEF5058}" srcOrd="0" destOrd="0" presId="urn:microsoft.com/office/officeart/2016/7/layout/LinearArrowProcessNumbered"/>
    <dgm:cxn modelId="{66B62423-4DBC-4511-AE61-89AEB1B82655}" type="presOf" srcId="{98328453-2885-422D-AFA7-27997B6206BC}" destId="{020E4BD8-81A7-4708-9849-59A22095F442}" srcOrd="0" destOrd="0" presId="urn:microsoft.com/office/officeart/2016/7/layout/LinearArrowProcessNumbered"/>
    <dgm:cxn modelId="{5406812A-390B-407B-9D81-D4EF9D1E7081}" type="presOf" srcId="{0FC0D764-176A-41ED-827E-381498374BC7}" destId="{5676FAF8-EEFE-4DC0-AB4D-0A78DE10E94E}" srcOrd="0" destOrd="0" presId="urn:microsoft.com/office/officeart/2016/7/layout/LinearArrowProcessNumbered"/>
    <dgm:cxn modelId="{5A1D9D2B-48E3-40C3-981A-BBA5761447D1}" type="presOf" srcId="{B89A6920-07F9-486E-B08C-4E7DAD79E65D}" destId="{DA418990-BC87-46BD-821B-62E6E4530EE7}" srcOrd="0" destOrd="0" presId="urn:microsoft.com/office/officeart/2016/7/layout/LinearArrowProcessNumbered"/>
    <dgm:cxn modelId="{8D92F430-2EEA-4044-BCE9-05B0E3C1FF85}" srcId="{0FC0D764-176A-41ED-827E-381498374BC7}" destId="{5A67C9C7-80DD-43AC-A628-FFD33C4BD417}" srcOrd="8" destOrd="0" parTransId="{9BF70E27-DE33-4618-BD6A-F2689E22A78A}" sibTransId="{70E5D8C0-9316-426F-8BD9-339340B08B64}"/>
    <dgm:cxn modelId="{9636B136-B9E5-486E-8397-A6A8D736CC75}" type="presOf" srcId="{3D6637BA-BE4A-4BC3-87A6-4D42F33C3AD8}" destId="{0761C6F9-711B-445A-A750-5E6D692BDE32}" srcOrd="0" destOrd="0" presId="urn:microsoft.com/office/officeart/2016/7/layout/LinearArrowProcessNumbered"/>
    <dgm:cxn modelId="{50B5035C-B5CC-4198-9A5A-5A9A84F856D5}" srcId="{0FC0D764-176A-41ED-827E-381498374BC7}" destId="{0BDFA5BA-5D46-49B4-90C1-79986CF883D8}" srcOrd="0" destOrd="0" parTransId="{8759E8C2-01D6-489A-A90C-81C42903D16B}" sibTransId="{6B956AF7-B645-4F3F-A4CA-C9E13F0D849A}"/>
    <dgm:cxn modelId="{6BDC1B5D-30B4-4365-9DF7-AF0CFFD7B931}" type="presOf" srcId="{70E5D8C0-9316-426F-8BD9-339340B08B64}" destId="{851353B4-EFF5-4816-8AF2-35BA9EDD914B}" srcOrd="0" destOrd="0" presId="urn:microsoft.com/office/officeart/2016/7/layout/LinearArrowProcessNumbered"/>
    <dgm:cxn modelId="{1F062641-F83D-4071-B2E0-9B9259E09C6E}" srcId="{0FC0D764-176A-41ED-827E-381498374BC7}" destId="{1A12E632-6D6C-49F1-AF69-14391AFFBD55}" srcOrd="3" destOrd="0" parTransId="{780A2CA2-81F6-494F-BEFD-B349C5A70938}" sibTransId="{376DA8F8-0D82-497B-B143-6B418A561438}"/>
    <dgm:cxn modelId="{C9ADB86B-F001-40B3-B0CF-9E221773AD9B}" type="presOf" srcId="{CFE84BDF-FF4B-4DFD-8FD8-8043B81035BD}" destId="{A60B78D3-8859-40F2-A96C-7C0C9457C811}" srcOrd="0" destOrd="0" presId="urn:microsoft.com/office/officeart/2016/7/layout/LinearArrowProcessNumbered"/>
    <dgm:cxn modelId="{F669E64D-6455-4A29-855A-6D48DE4E4859}" type="presOf" srcId="{5906051B-4322-4A48-ACF0-BE2544292047}" destId="{579DE185-0D4A-40C3-97CB-84339D2E8111}" srcOrd="0" destOrd="0" presId="urn:microsoft.com/office/officeart/2016/7/layout/LinearArrowProcessNumbered"/>
    <dgm:cxn modelId="{7B30C14F-7D5E-4EAE-AEF9-7F2AADDC12CC}" type="presOf" srcId="{4AD077D6-897D-4661-9B23-83645ED20C21}" destId="{17F37ED1-DD2B-45A4-875D-A4542D482A0A}" srcOrd="0" destOrd="0" presId="urn:microsoft.com/office/officeart/2016/7/layout/LinearArrowProcessNumbered"/>
    <dgm:cxn modelId="{C8B81B74-FB66-458A-9305-E38D8EB41CB5}" type="presOf" srcId="{376DA8F8-0D82-497B-B143-6B418A561438}" destId="{3C12273E-DDE0-474E-B504-241280811AE4}" srcOrd="0" destOrd="0" presId="urn:microsoft.com/office/officeart/2016/7/layout/LinearArrowProcessNumbered"/>
    <dgm:cxn modelId="{46117D55-269B-4E2A-BF38-3CA237CF7161}" srcId="{0FC0D764-176A-41ED-827E-381498374BC7}" destId="{B89A6920-07F9-486E-B08C-4E7DAD79E65D}" srcOrd="9" destOrd="0" parTransId="{03970B53-DB49-4AB4-85BE-A9FCF53980BB}" sibTransId="{C7647F5B-CC9A-4096-BDE7-399FB2666E94}"/>
    <dgm:cxn modelId="{F5BDB27B-07C8-444B-890F-F5CBAB1DB7C0}" type="presOf" srcId="{0BDFA5BA-5D46-49B4-90C1-79986CF883D8}" destId="{EBBBFD9F-A3E9-4521-9543-1D312CB1EEDF}" srcOrd="0" destOrd="0" presId="urn:microsoft.com/office/officeart/2016/7/layout/LinearArrowProcessNumbered"/>
    <dgm:cxn modelId="{CF0D4795-CE2F-499A-9485-AC9F2067D9C5}" type="presOf" srcId="{C7647F5B-CC9A-4096-BDE7-399FB2666E94}" destId="{CDE80AEF-C06C-4D75-9C86-93125F176E3A}" srcOrd="0" destOrd="0" presId="urn:microsoft.com/office/officeart/2016/7/layout/LinearArrowProcessNumbered"/>
    <dgm:cxn modelId="{4C88989B-8C1E-475B-A6C2-D3E8CFFEB9D4}" type="presOf" srcId="{D8474DDF-E0C8-498A-B8FF-6012CAD4316E}" destId="{BBAA80C1-BCBA-4843-B5CD-48A4542E837C}" srcOrd="0" destOrd="0" presId="urn:microsoft.com/office/officeart/2016/7/layout/LinearArrowProcessNumbered"/>
    <dgm:cxn modelId="{37C2F89E-B3BB-477B-93C3-1466C91A68F2}" srcId="{0FC0D764-176A-41ED-827E-381498374BC7}" destId="{5906051B-4322-4A48-ACF0-BE2544292047}" srcOrd="4" destOrd="0" parTransId="{A33FE80D-3002-41BD-B913-06522CA59AFB}" sibTransId="{E2B626D8-DA1F-4A7A-BFE6-5B0D4AC157F6}"/>
    <dgm:cxn modelId="{8E45ADA2-30ED-4E97-9323-CE6DD83DB1F3}" type="presOf" srcId="{951FD28F-F407-4DA4-8D55-733C5600A991}" destId="{CAFD9996-56A0-4B05-84DF-A6AF26069243}" srcOrd="0" destOrd="0" presId="urn:microsoft.com/office/officeart/2016/7/layout/LinearArrowProcessNumbered"/>
    <dgm:cxn modelId="{DAEE3EAD-9DE2-4CEC-BD8F-0DBDA15A629B}" type="presOf" srcId="{E2B626D8-DA1F-4A7A-BFE6-5B0D4AC157F6}" destId="{E220D3D1-D0F7-4DCA-8AC1-290FB9E08A55}" srcOrd="0" destOrd="0" presId="urn:microsoft.com/office/officeart/2016/7/layout/LinearArrowProcessNumbered"/>
    <dgm:cxn modelId="{34FFC7AD-DE81-485F-9D94-5A7BAD3CBF67}" type="presOf" srcId="{6B956AF7-B645-4F3F-A4CA-C9E13F0D849A}" destId="{52E4FA57-7868-4FE5-851E-EA31E9856AA1}" srcOrd="0" destOrd="0" presId="urn:microsoft.com/office/officeart/2016/7/layout/LinearArrowProcessNumbered"/>
    <dgm:cxn modelId="{B79219B4-7ED1-42BF-838C-F69819C679D7}" type="presOf" srcId="{5A67C9C7-80DD-43AC-A628-FFD33C4BD417}" destId="{533B7E50-5567-4926-85A3-8BC380FC0597}" srcOrd="0" destOrd="0" presId="urn:microsoft.com/office/officeart/2016/7/layout/LinearArrowProcessNumbered"/>
    <dgm:cxn modelId="{6486EBBF-8CE8-47EA-ADE0-DB9AAA0DE62D}" type="presOf" srcId="{1A12E632-6D6C-49F1-AF69-14391AFFBD55}" destId="{9C30D699-81D7-46CC-8AD4-2EF305136DC5}" srcOrd="0" destOrd="0" presId="urn:microsoft.com/office/officeart/2016/7/layout/LinearArrowProcessNumbered"/>
    <dgm:cxn modelId="{2A4900C6-E9C8-4039-96F8-879BA677064D}" type="presOf" srcId="{B2DD6F0A-9304-4B19-9B8D-1A0514554769}" destId="{ECBF1228-56B5-452D-988B-C0CC3BA198C1}" srcOrd="0" destOrd="0" presId="urn:microsoft.com/office/officeart/2016/7/layout/LinearArrowProcessNumbered"/>
    <dgm:cxn modelId="{0586B2CA-7A77-4862-8AE5-7016AC42F3AB}" type="presOf" srcId="{7133DF9A-7A93-44FE-AE27-4C55E1432A86}" destId="{12525AA1-762F-4343-85A3-B848AA8E21E5}" srcOrd="0" destOrd="0" presId="urn:microsoft.com/office/officeart/2016/7/layout/LinearArrowProcessNumbered"/>
    <dgm:cxn modelId="{716853CD-C355-496C-87C6-9FFABDEC0DCA}" type="presOf" srcId="{17DB2C2F-6D02-447A-B22F-0B17020C8613}" destId="{46F37F7B-6457-4E19-9352-08F6258F7DD2}" srcOrd="0" destOrd="0" presId="urn:microsoft.com/office/officeart/2016/7/layout/LinearArrowProcessNumbered"/>
    <dgm:cxn modelId="{BB9A64D7-E3F7-44EF-8396-FBFA545E32E8}" srcId="{0FC0D764-176A-41ED-827E-381498374BC7}" destId="{951FD28F-F407-4DA4-8D55-733C5600A991}" srcOrd="5" destOrd="0" parTransId="{C041FD3F-FA28-42BF-9E5B-3F7ECEFF725E}" sibTransId="{D8474DDF-E0C8-498A-B8FF-6012CAD4316E}"/>
    <dgm:cxn modelId="{6D2DFFEA-C3B6-4B0B-85E2-DCE8E0B157D9}" srcId="{0FC0D764-176A-41ED-827E-381498374BC7}" destId="{7133DF9A-7A93-44FE-AE27-4C55E1432A86}" srcOrd="2" destOrd="0" parTransId="{0AEE1E01-5798-453E-BAF1-F6CD3443F91A}" sibTransId="{B2DD6F0A-9304-4B19-9B8D-1A0514554769}"/>
    <dgm:cxn modelId="{4584E1F6-AF8D-4A0F-8AEA-57CF675A6A6D}" srcId="{0FC0D764-176A-41ED-827E-381498374BC7}" destId="{5733819A-E9C9-4652-9B6D-4C11D09F1AD4}" srcOrd="6" destOrd="0" parTransId="{65D76AEF-8A23-4008-8E02-6287162737B9}" sibTransId="{4AD077D6-897D-4661-9B23-83645ED20C21}"/>
    <dgm:cxn modelId="{971C3BFC-76A6-4805-A4B0-31E1AD820219}" srcId="{0FC0D764-176A-41ED-827E-381498374BC7}" destId="{98328453-2885-422D-AFA7-27997B6206BC}" srcOrd="7" destOrd="0" parTransId="{9CD87326-C9EC-4D3E-938B-1CF4E2EE2EB6}" sibTransId="{CFE84BDF-FF4B-4DFD-8FD8-8043B81035BD}"/>
    <dgm:cxn modelId="{2873BAFD-E721-4010-9140-01E7614B3D11}" srcId="{0FC0D764-176A-41ED-827E-381498374BC7}" destId="{3D6637BA-BE4A-4BC3-87A6-4D42F33C3AD8}" srcOrd="1" destOrd="0" parTransId="{C57585DA-C9E2-4A76-8F7D-DCFD3FF7188C}" sibTransId="{17DB2C2F-6D02-447A-B22F-0B17020C8613}"/>
    <dgm:cxn modelId="{A7E9B3AC-7645-47FB-858D-EEDF221EA6B1}" type="presParOf" srcId="{5676FAF8-EEFE-4DC0-AB4D-0A78DE10E94E}" destId="{03BC1764-5CEE-4FAE-87EE-1E4DC664341B}" srcOrd="0" destOrd="0" presId="urn:microsoft.com/office/officeart/2016/7/layout/LinearArrowProcessNumbered"/>
    <dgm:cxn modelId="{6B34582C-A73A-42E2-8E29-B29FE5FC821D}" type="presParOf" srcId="{03BC1764-5CEE-4FAE-87EE-1E4DC664341B}" destId="{646841C0-26AD-4C6F-B487-56310BB8F3C6}" srcOrd="0" destOrd="0" presId="urn:microsoft.com/office/officeart/2016/7/layout/LinearArrowProcessNumbered"/>
    <dgm:cxn modelId="{32EC3E3B-E17A-465F-9751-C72DAAE39631}" type="presParOf" srcId="{03BC1764-5CEE-4FAE-87EE-1E4DC664341B}" destId="{F6133AB0-7DC3-49CA-A50B-1D6FB915D392}" srcOrd="1" destOrd="0" presId="urn:microsoft.com/office/officeart/2016/7/layout/LinearArrowProcessNumbered"/>
    <dgm:cxn modelId="{5CDECFF6-008B-4E0A-9725-21FAD25BB109}" type="presParOf" srcId="{F6133AB0-7DC3-49CA-A50B-1D6FB915D392}" destId="{72B1E7F5-5403-415A-BE9E-5E39FD404781}" srcOrd="0" destOrd="0" presId="urn:microsoft.com/office/officeart/2016/7/layout/LinearArrowProcessNumbered"/>
    <dgm:cxn modelId="{D012A94D-3657-4DD5-AC65-44F2A743EB28}" type="presParOf" srcId="{F6133AB0-7DC3-49CA-A50B-1D6FB915D392}" destId="{AD3614A9-2A47-4FFA-AF8E-F599A650FEAC}" srcOrd="1" destOrd="0" presId="urn:microsoft.com/office/officeart/2016/7/layout/LinearArrowProcessNumbered"/>
    <dgm:cxn modelId="{E61BADB6-0F86-41DA-AA32-FB6F95BA0624}" type="presParOf" srcId="{F6133AB0-7DC3-49CA-A50B-1D6FB915D392}" destId="{52E4FA57-7868-4FE5-851E-EA31E9856AA1}" srcOrd="2" destOrd="0" presId="urn:microsoft.com/office/officeart/2016/7/layout/LinearArrowProcessNumbered"/>
    <dgm:cxn modelId="{073DF4B4-0F2A-49FE-A27D-E6B9F153EA95}" type="presParOf" srcId="{F6133AB0-7DC3-49CA-A50B-1D6FB915D392}" destId="{A861E71E-43F8-429F-A398-B982083E2939}" srcOrd="3" destOrd="0" presId="urn:microsoft.com/office/officeart/2016/7/layout/LinearArrowProcessNumbered"/>
    <dgm:cxn modelId="{17FBF30B-E8E6-4105-82AC-53CC35F18F7A}" type="presParOf" srcId="{03BC1764-5CEE-4FAE-87EE-1E4DC664341B}" destId="{EBBBFD9F-A3E9-4521-9543-1D312CB1EEDF}" srcOrd="2" destOrd="0" presId="urn:microsoft.com/office/officeart/2016/7/layout/LinearArrowProcessNumbered"/>
    <dgm:cxn modelId="{30FBACEE-DECE-4E58-B139-71994A2743E0}" type="presParOf" srcId="{5676FAF8-EEFE-4DC0-AB4D-0A78DE10E94E}" destId="{0CC88402-9360-4BA5-B203-321C3ED891B0}" srcOrd="1" destOrd="0" presId="urn:microsoft.com/office/officeart/2016/7/layout/LinearArrowProcessNumbered"/>
    <dgm:cxn modelId="{7E0E5D76-F552-43FD-B030-175BE96CE5D4}" type="presParOf" srcId="{5676FAF8-EEFE-4DC0-AB4D-0A78DE10E94E}" destId="{4E35FCDC-0CFC-468A-81AF-3061EDCA76DB}" srcOrd="2" destOrd="0" presId="urn:microsoft.com/office/officeart/2016/7/layout/LinearArrowProcessNumbered"/>
    <dgm:cxn modelId="{020819B4-C3D3-432F-A0E7-4C2D2F71FE30}" type="presParOf" srcId="{4E35FCDC-0CFC-468A-81AF-3061EDCA76DB}" destId="{7B32C5D8-6EBA-46DC-8229-9C0AF8A60760}" srcOrd="0" destOrd="0" presId="urn:microsoft.com/office/officeart/2016/7/layout/LinearArrowProcessNumbered"/>
    <dgm:cxn modelId="{B6EA171B-6652-4655-9770-591F14C39427}" type="presParOf" srcId="{4E35FCDC-0CFC-468A-81AF-3061EDCA76DB}" destId="{9FFFF24A-C7BF-430D-ACE6-18BB21AFD9C3}" srcOrd="1" destOrd="0" presId="urn:microsoft.com/office/officeart/2016/7/layout/LinearArrowProcessNumbered"/>
    <dgm:cxn modelId="{BB5515FB-E413-4E08-8E5F-B31075E6CD66}" type="presParOf" srcId="{9FFFF24A-C7BF-430D-ACE6-18BB21AFD9C3}" destId="{AB9DE3E8-7F2E-4D2E-8068-743A2169D877}" srcOrd="0" destOrd="0" presId="urn:microsoft.com/office/officeart/2016/7/layout/LinearArrowProcessNumbered"/>
    <dgm:cxn modelId="{C76D62E5-FFF3-4FA1-9F94-4D5D269DDDF8}" type="presParOf" srcId="{9FFFF24A-C7BF-430D-ACE6-18BB21AFD9C3}" destId="{9E3C4FDC-841A-4C7F-8A7D-531E0A8ACD68}" srcOrd="1" destOrd="0" presId="urn:microsoft.com/office/officeart/2016/7/layout/LinearArrowProcessNumbered"/>
    <dgm:cxn modelId="{4C10022B-8B0B-4203-B083-49EE7DF69691}" type="presParOf" srcId="{9FFFF24A-C7BF-430D-ACE6-18BB21AFD9C3}" destId="{46F37F7B-6457-4E19-9352-08F6258F7DD2}" srcOrd="2" destOrd="0" presId="urn:microsoft.com/office/officeart/2016/7/layout/LinearArrowProcessNumbered"/>
    <dgm:cxn modelId="{0CC83A4D-28A3-4489-8808-1229A24C3A7A}" type="presParOf" srcId="{9FFFF24A-C7BF-430D-ACE6-18BB21AFD9C3}" destId="{9A6EF58C-02E5-4147-B521-109201B43200}" srcOrd="3" destOrd="0" presId="urn:microsoft.com/office/officeart/2016/7/layout/LinearArrowProcessNumbered"/>
    <dgm:cxn modelId="{2AAC34F0-626F-479B-9117-C42C1CE7D6F0}" type="presParOf" srcId="{4E35FCDC-0CFC-468A-81AF-3061EDCA76DB}" destId="{0761C6F9-711B-445A-A750-5E6D692BDE32}" srcOrd="2" destOrd="0" presId="urn:microsoft.com/office/officeart/2016/7/layout/LinearArrowProcessNumbered"/>
    <dgm:cxn modelId="{4F0749E1-5908-440A-906A-AEDA82AC0F80}" type="presParOf" srcId="{5676FAF8-EEFE-4DC0-AB4D-0A78DE10E94E}" destId="{F78469CB-0454-4AFA-A1B5-B894961783F3}" srcOrd="3" destOrd="0" presId="urn:microsoft.com/office/officeart/2016/7/layout/LinearArrowProcessNumbered"/>
    <dgm:cxn modelId="{D0E6A075-8F98-44B2-9832-D1A0DD0B72AD}" type="presParOf" srcId="{5676FAF8-EEFE-4DC0-AB4D-0A78DE10E94E}" destId="{4F24F080-6534-4B96-BFE6-0080E8581D0A}" srcOrd="4" destOrd="0" presId="urn:microsoft.com/office/officeart/2016/7/layout/LinearArrowProcessNumbered"/>
    <dgm:cxn modelId="{01D125D5-A5F1-4D10-A7C1-0A0FB6C252C2}" type="presParOf" srcId="{4F24F080-6534-4B96-BFE6-0080E8581D0A}" destId="{9213995B-0EB3-4C55-B5F4-431A8EC9B3F8}" srcOrd="0" destOrd="0" presId="urn:microsoft.com/office/officeart/2016/7/layout/LinearArrowProcessNumbered"/>
    <dgm:cxn modelId="{25412AA1-213D-4855-A824-83C8D3BA061D}" type="presParOf" srcId="{4F24F080-6534-4B96-BFE6-0080E8581D0A}" destId="{A5FD4801-FAC9-4779-A3B1-A52A28158D74}" srcOrd="1" destOrd="0" presId="urn:microsoft.com/office/officeart/2016/7/layout/LinearArrowProcessNumbered"/>
    <dgm:cxn modelId="{FEEB3E5F-6835-4359-A826-7A05E8891450}" type="presParOf" srcId="{A5FD4801-FAC9-4779-A3B1-A52A28158D74}" destId="{921AB2CB-1AA5-4C66-8FD4-C90ABDD3D00D}" srcOrd="0" destOrd="0" presId="urn:microsoft.com/office/officeart/2016/7/layout/LinearArrowProcessNumbered"/>
    <dgm:cxn modelId="{0BC92F1B-8EE6-4E2D-AA90-7FE6D8542EB8}" type="presParOf" srcId="{A5FD4801-FAC9-4779-A3B1-A52A28158D74}" destId="{0FA7D283-714A-448A-81E5-D91A5C08440A}" srcOrd="1" destOrd="0" presId="urn:microsoft.com/office/officeart/2016/7/layout/LinearArrowProcessNumbered"/>
    <dgm:cxn modelId="{52BFE4AD-DF7C-486D-96EC-0110538C9EA1}" type="presParOf" srcId="{A5FD4801-FAC9-4779-A3B1-A52A28158D74}" destId="{ECBF1228-56B5-452D-988B-C0CC3BA198C1}" srcOrd="2" destOrd="0" presId="urn:microsoft.com/office/officeart/2016/7/layout/LinearArrowProcessNumbered"/>
    <dgm:cxn modelId="{9A8B92C5-BBA2-4982-B88C-19E93B969155}" type="presParOf" srcId="{A5FD4801-FAC9-4779-A3B1-A52A28158D74}" destId="{50FC69DF-A950-4C38-BC85-4F767C530E5D}" srcOrd="3" destOrd="0" presId="urn:microsoft.com/office/officeart/2016/7/layout/LinearArrowProcessNumbered"/>
    <dgm:cxn modelId="{E977B7B8-C2FC-426C-9934-94E534E5F39A}" type="presParOf" srcId="{4F24F080-6534-4B96-BFE6-0080E8581D0A}" destId="{12525AA1-762F-4343-85A3-B848AA8E21E5}" srcOrd="2" destOrd="0" presId="urn:microsoft.com/office/officeart/2016/7/layout/LinearArrowProcessNumbered"/>
    <dgm:cxn modelId="{A41B709B-A131-43C8-98AE-48462A80E58C}" type="presParOf" srcId="{5676FAF8-EEFE-4DC0-AB4D-0A78DE10E94E}" destId="{615EABFC-3E65-41A2-A905-83692B024A36}" srcOrd="5" destOrd="0" presId="urn:microsoft.com/office/officeart/2016/7/layout/LinearArrowProcessNumbered"/>
    <dgm:cxn modelId="{B86CC1A4-E2D1-4A35-9CA1-E1C86872CF25}" type="presParOf" srcId="{5676FAF8-EEFE-4DC0-AB4D-0A78DE10E94E}" destId="{B8CD279C-F3D3-4F52-9B02-43A67BCCAE81}" srcOrd="6" destOrd="0" presId="urn:microsoft.com/office/officeart/2016/7/layout/LinearArrowProcessNumbered"/>
    <dgm:cxn modelId="{E6928175-8B9B-4505-8D8E-BB6531398AC5}" type="presParOf" srcId="{B8CD279C-F3D3-4F52-9B02-43A67BCCAE81}" destId="{7DEF25F6-2408-493D-9F2B-904791A1899E}" srcOrd="0" destOrd="0" presId="urn:microsoft.com/office/officeart/2016/7/layout/LinearArrowProcessNumbered"/>
    <dgm:cxn modelId="{BCB5FC26-81B6-410D-938B-8770CF4D9FE8}" type="presParOf" srcId="{B8CD279C-F3D3-4F52-9B02-43A67BCCAE81}" destId="{3D65E379-43E8-4F46-AA5A-44E53930E286}" srcOrd="1" destOrd="0" presId="urn:microsoft.com/office/officeart/2016/7/layout/LinearArrowProcessNumbered"/>
    <dgm:cxn modelId="{9C7C633A-E844-46B3-91B7-46566195A13B}" type="presParOf" srcId="{3D65E379-43E8-4F46-AA5A-44E53930E286}" destId="{22FD5CAD-6059-42EB-9149-7127689AB189}" srcOrd="0" destOrd="0" presId="urn:microsoft.com/office/officeart/2016/7/layout/LinearArrowProcessNumbered"/>
    <dgm:cxn modelId="{6238F6CC-EB20-4D3E-B925-69676D1A9921}" type="presParOf" srcId="{3D65E379-43E8-4F46-AA5A-44E53930E286}" destId="{77AD69E8-BE48-4AA3-9359-77AA0FCB8588}" srcOrd="1" destOrd="0" presId="urn:microsoft.com/office/officeart/2016/7/layout/LinearArrowProcessNumbered"/>
    <dgm:cxn modelId="{32FAB309-5435-42D7-8B27-0846C98F78BF}" type="presParOf" srcId="{3D65E379-43E8-4F46-AA5A-44E53930E286}" destId="{3C12273E-DDE0-474E-B504-241280811AE4}" srcOrd="2" destOrd="0" presId="urn:microsoft.com/office/officeart/2016/7/layout/LinearArrowProcessNumbered"/>
    <dgm:cxn modelId="{07DC2232-4DA3-4353-B18E-5BF337ADCA2D}" type="presParOf" srcId="{3D65E379-43E8-4F46-AA5A-44E53930E286}" destId="{9E8674B8-F61F-4909-BBBB-6CA8C4AE6980}" srcOrd="3" destOrd="0" presId="urn:microsoft.com/office/officeart/2016/7/layout/LinearArrowProcessNumbered"/>
    <dgm:cxn modelId="{F1D31A99-6D9B-47B0-A90D-A63878E98244}" type="presParOf" srcId="{B8CD279C-F3D3-4F52-9B02-43A67BCCAE81}" destId="{9C30D699-81D7-46CC-8AD4-2EF305136DC5}" srcOrd="2" destOrd="0" presId="urn:microsoft.com/office/officeart/2016/7/layout/LinearArrowProcessNumbered"/>
    <dgm:cxn modelId="{D7F317A8-E2E6-4F4A-B70C-418735AF1879}" type="presParOf" srcId="{5676FAF8-EEFE-4DC0-AB4D-0A78DE10E94E}" destId="{345F7C7B-607B-462C-8C6A-579230003449}" srcOrd="7" destOrd="0" presId="urn:microsoft.com/office/officeart/2016/7/layout/LinearArrowProcessNumbered"/>
    <dgm:cxn modelId="{EB5095CC-BA30-4904-8FC3-4F1A5F723BC6}" type="presParOf" srcId="{5676FAF8-EEFE-4DC0-AB4D-0A78DE10E94E}" destId="{DC8A652E-FB7A-4E28-A718-AAD07EB09419}" srcOrd="8" destOrd="0" presId="urn:microsoft.com/office/officeart/2016/7/layout/LinearArrowProcessNumbered"/>
    <dgm:cxn modelId="{6C9EAA49-35BF-4604-ABF1-8731406C4341}" type="presParOf" srcId="{DC8A652E-FB7A-4E28-A718-AAD07EB09419}" destId="{1B9E63D6-5074-47DD-80B3-F9A64769EF91}" srcOrd="0" destOrd="0" presId="urn:microsoft.com/office/officeart/2016/7/layout/LinearArrowProcessNumbered"/>
    <dgm:cxn modelId="{C4A7F151-CA17-4B66-9915-76990FA37F0E}" type="presParOf" srcId="{DC8A652E-FB7A-4E28-A718-AAD07EB09419}" destId="{523F3AB0-DB84-453F-9285-8C87CF60CA56}" srcOrd="1" destOrd="0" presId="urn:microsoft.com/office/officeart/2016/7/layout/LinearArrowProcessNumbered"/>
    <dgm:cxn modelId="{5B1D51D8-3326-4AF6-8D9B-E3B50FAFEC65}" type="presParOf" srcId="{523F3AB0-DB84-453F-9285-8C87CF60CA56}" destId="{994EA6AB-8017-4C60-9A33-3D439AC2570F}" srcOrd="0" destOrd="0" presId="urn:microsoft.com/office/officeart/2016/7/layout/LinearArrowProcessNumbered"/>
    <dgm:cxn modelId="{60FE4362-D8AF-4EFD-A02A-D49028E6921C}" type="presParOf" srcId="{523F3AB0-DB84-453F-9285-8C87CF60CA56}" destId="{98740B95-107F-4EE5-B8D9-2A54E540BD6C}" srcOrd="1" destOrd="0" presId="urn:microsoft.com/office/officeart/2016/7/layout/LinearArrowProcessNumbered"/>
    <dgm:cxn modelId="{549A9A3D-02CA-4C3A-BF04-E3523F872248}" type="presParOf" srcId="{523F3AB0-DB84-453F-9285-8C87CF60CA56}" destId="{E220D3D1-D0F7-4DCA-8AC1-290FB9E08A55}" srcOrd="2" destOrd="0" presId="urn:microsoft.com/office/officeart/2016/7/layout/LinearArrowProcessNumbered"/>
    <dgm:cxn modelId="{33FE8ABD-8DB1-47B7-BAB8-8F717FF4905A}" type="presParOf" srcId="{523F3AB0-DB84-453F-9285-8C87CF60CA56}" destId="{B7318F7C-045E-4B95-8196-A069B6C4CDAA}" srcOrd="3" destOrd="0" presId="urn:microsoft.com/office/officeart/2016/7/layout/LinearArrowProcessNumbered"/>
    <dgm:cxn modelId="{65E4CA4B-CBBD-4F60-89CA-729561406C8C}" type="presParOf" srcId="{DC8A652E-FB7A-4E28-A718-AAD07EB09419}" destId="{579DE185-0D4A-40C3-97CB-84339D2E8111}" srcOrd="2" destOrd="0" presId="urn:microsoft.com/office/officeart/2016/7/layout/LinearArrowProcessNumbered"/>
    <dgm:cxn modelId="{2C1355E7-20BA-4F80-BCD3-33CB78D606F3}" type="presParOf" srcId="{5676FAF8-EEFE-4DC0-AB4D-0A78DE10E94E}" destId="{DCDE33E2-AC37-4D6E-B115-86C6C8F42A92}" srcOrd="9" destOrd="0" presId="urn:microsoft.com/office/officeart/2016/7/layout/LinearArrowProcessNumbered"/>
    <dgm:cxn modelId="{CE3E2A97-CE2B-47BC-9BE0-633C4CF445CD}" type="presParOf" srcId="{5676FAF8-EEFE-4DC0-AB4D-0A78DE10E94E}" destId="{980D0937-A7CE-4267-8713-3D125A581790}" srcOrd="10" destOrd="0" presId="urn:microsoft.com/office/officeart/2016/7/layout/LinearArrowProcessNumbered"/>
    <dgm:cxn modelId="{7F5CAE37-C646-45DA-A519-34A70E96376D}" type="presParOf" srcId="{980D0937-A7CE-4267-8713-3D125A581790}" destId="{AFE10D44-27E9-4BB7-AC8A-28A992F3B7A9}" srcOrd="0" destOrd="0" presId="urn:microsoft.com/office/officeart/2016/7/layout/LinearArrowProcessNumbered"/>
    <dgm:cxn modelId="{6ADA2F40-826A-4BDB-BF86-AC6B61FFA84E}" type="presParOf" srcId="{980D0937-A7CE-4267-8713-3D125A581790}" destId="{2DBCFBB0-3428-4144-872F-FF6AC5292EDA}" srcOrd="1" destOrd="0" presId="urn:microsoft.com/office/officeart/2016/7/layout/LinearArrowProcessNumbered"/>
    <dgm:cxn modelId="{5EEC8CBC-F20E-4BBC-A2FE-8CD7D24ABDA1}" type="presParOf" srcId="{2DBCFBB0-3428-4144-872F-FF6AC5292EDA}" destId="{9B406F0F-083F-47B3-B823-6BE65245D10B}" srcOrd="0" destOrd="0" presId="urn:microsoft.com/office/officeart/2016/7/layout/LinearArrowProcessNumbered"/>
    <dgm:cxn modelId="{2419CF91-E92E-44AB-8584-63939AE40DC3}" type="presParOf" srcId="{2DBCFBB0-3428-4144-872F-FF6AC5292EDA}" destId="{327D39D8-E758-4ACB-BE24-B05846792EED}" srcOrd="1" destOrd="0" presId="urn:microsoft.com/office/officeart/2016/7/layout/LinearArrowProcessNumbered"/>
    <dgm:cxn modelId="{1C97C2F9-6B8E-4E58-ADC8-5B9ACFFB169C}" type="presParOf" srcId="{2DBCFBB0-3428-4144-872F-FF6AC5292EDA}" destId="{BBAA80C1-BCBA-4843-B5CD-48A4542E837C}" srcOrd="2" destOrd="0" presId="urn:microsoft.com/office/officeart/2016/7/layout/LinearArrowProcessNumbered"/>
    <dgm:cxn modelId="{E8E1A203-9D32-4713-9454-82B60D9400B8}" type="presParOf" srcId="{2DBCFBB0-3428-4144-872F-FF6AC5292EDA}" destId="{729D24DB-F0D8-4CC1-ACB7-CADEF7184EBF}" srcOrd="3" destOrd="0" presId="urn:microsoft.com/office/officeart/2016/7/layout/LinearArrowProcessNumbered"/>
    <dgm:cxn modelId="{11A7FE02-DC87-4339-B88D-E68892D101D2}" type="presParOf" srcId="{980D0937-A7CE-4267-8713-3D125A581790}" destId="{CAFD9996-56A0-4B05-84DF-A6AF26069243}" srcOrd="2" destOrd="0" presId="urn:microsoft.com/office/officeart/2016/7/layout/LinearArrowProcessNumbered"/>
    <dgm:cxn modelId="{61D7173F-FCCE-413D-8BD5-C14AD1F440E2}" type="presParOf" srcId="{5676FAF8-EEFE-4DC0-AB4D-0A78DE10E94E}" destId="{35C4B9B4-6993-4A86-92E1-333B95EF1806}" srcOrd="11" destOrd="0" presId="urn:microsoft.com/office/officeart/2016/7/layout/LinearArrowProcessNumbered"/>
    <dgm:cxn modelId="{44F156E3-F6B4-4FBD-95BE-28D6D227541B}" type="presParOf" srcId="{5676FAF8-EEFE-4DC0-AB4D-0A78DE10E94E}" destId="{B3600680-196B-4D0C-BEA9-55D686E55BAB}" srcOrd="12" destOrd="0" presId="urn:microsoft.com/office/officeart/2016/7/layout/LinearArrowProcessNumbered"/>
    <dgm:cxn modelId="{D1536E0B-5C99-493D-8FD8-EA2286B73F59}" type="presParOf" srcId="{B3600680-196B-4D0C-BEA9-55D686E55BAB}" destId="{76CEE74E-3836-41CD-9F6B-90C8C7C30F09}" srcOrd="0" destOrd="0" presId="urn:microsoft.com/office/officeart/2016/7/layout/LinearArrowProcessNumbered"/>
    <dgm:cxn modelId="{C011FC8C-AC35-4A89-8A75-D31F824956A3}" type="presParOf" srcId="{B3600680-196B-4D0C-BEA9-55D686E55BAB}" destId="{EA37661D-BFD3-4B77-A26B-335B2DFFB08E}" srcOrd="1" destOrd="0" presId="urn:microsoft.com/office/officeart/2016/7/layout/LinearArrowProcessNumbered"/>
    <dgm:cxn modelId="{83A0C472-46EA-42E1-9E40-A39276A29A39}" type="presParOf" srcId="{EA37661D-BFD3-4B77-A26B-335B2DFFB08E}" destId="{5FAC3A08-1ABA-467E-BA83-070B3B459552}" srcOrd="0" destOrd="0" presId="urn:microsoft.com/office/officeart/2016/7/layout/LinearArrowProcessNumbered"/>
    <dgm:cxn modelId="{029CDA4C-DF15-4158-A61A-0976BF156A86}" type="presParOf" srcId="{EA37661D-BFD3-4B77-A26B-335B2DFFB08E}" destId="{5104CC9F-B45A-4E14-94C3-B820851307D2}" srcOrd="1" destOrd="0" presId="urn:microsoft.com/office/officeart/2016/7/layout/LinearArrowProcessNumbered"/>
    <dgm:cxn modelId="{F0855126-D995-49C7-BBA7-5BC3145C2310}" type="presParOf" srcId="{EA37661D-BFD3-4B77-A26B-335B2DFFB08E}" destId="{17F37ED1-DD2B-45A4-875D-A4542D482A0A}" srcOrd="2" destOrd="0" presId="urn:microsoft.com/office/officeart/2016/7/layout/LinearArrowProcessNumbered"/>
    <dgm:cxn modelId="{46CECB44-EB75-43B4-96F3-FA42ACFFF5B9}" type="presParOf" srcId="{EA37661D-BFD3-4B77-A26B-335B2DFFB08E}" destId="{75B4653D-37B8-4B38-8DD5-548D566BC83A}" srcOrd="3" destOrd="0" presId="urn:microsoft.com/office/officeart/2016/7/layout/LinearArrowProcessNumbered"/>
    <dgm:cxn modelId="{2D598176-A18F-4A45-ABBB-8E5A8AF34B72}" type="presParOf" srcId="{B3600680-196B-4D0C-BEA9-55D686E55BAB}" destId="{D4F7F4BA-D9D8-4B35-A804-CFEE0FEF5058}" srcOrd="2" destOrd="0" presId="urn:microsoft.com/office/officeart/2016/7/layout/LinearArrowProcessNumbered"/>
    <dgm:cxn modelId="{863BB3A4-3EAB-4AB2-A0A8-CCD747D3460C}" type="presParOf" srcId="{5676FAF8-EEFE-4DC0-AB4D-0A78DE10E94E}" destId="{E405DDD3-B6C4-4994-918A-98D840A6C46E}" srcOrd="13" destOrd="0" presId="urn:microsoft.com/office/officeart/2016/7/layout/LinearArrowProcessNumbered"/>
    <dgm:cxn modelId="{16FF4AEE-EB4A-4E14-969B-9D65F2DE8B0F}" type="presParOf" srcId="{5676FAF8-EEFE-4DC0-AB4D-0A78DE10E94E}" destId="{9B47C37D-7675-4691-AA4E-F09C76B23180}" srcOrd="14" destOrd="0" presId="urn:microsoft.com/office/officeart/2016/7/layout/LinearArrowProcessNumbered"/>
    <dgm:cxn modelId="{8EAA403B-5CA0-4EED-AF67-428A6E8160FE}" type="presParOf" srcId="{9B47C37D-7675-4691-AA4E-F09C76B23180}" destId="{A6F35F8F-EC24-484C-A875-D7B27DDA7D97}" srcOrd="0" destOrd="0" presId="urn:microsoft.com/office/officeart/2016/7/layout/LinearArrowProcessNumbered"/>
    <dgm:cxn modelId="{DBADE16F-9831-472E-AB44-F588C943675A}" type="presParOf" srcId="{9B47C37D-7675-4691-AA4E-F09C76B23180}" destId="{7DA63962-1F8B-4C71-BAF7-D00AA1194249}" srcOrd="1" destOrd="0" presId="urn:microsoft.com/office/officeart/2016/7/layout/LinearArrowProcessNumbered"/>
    <dgm:cxn modelId="{0E04634D-613F-43F5-988D-18E08DA6C139}" type="presParOf" srcId="{7DA63962-1F8B-4C71-BAF7-D00AA1194249}" destId="{6D661656-C77B-488E-AB85-2C6152D14D76}" srcOrd="0" destOrd="0" presId="urn:microsoft.com/office/officeart/2016/7/layout/LinearArrowProcessNumbered"/>
    <dgm:cxn modelId="{46D956FB-7DCF-47EF-91A3-45E5AA0FC201}" type="presParOf" srcId="{7DA63962-1F8B-4C71-BAF7-D00AA1194249}" destId="{05EC3514-F464-4012-8BD1-A756D12623F2}" srcOrd="1" destOrd="0" presId="urn:microsoft.com/office/officeart/2016/7/layout/LinearArrowProcessNumbered"/>
    <dgm:cxn modelId="{4BFDC109-0F0B-4ADC-BEB6-50E4F0DF3188}" type="presParOf" srcId="{7DA63962-1F8B-4C71-BAF7-D00AA1194249}" destId="{A60B78D3-8859-40F2-A96C-7C0C9457C811}" srcOrd="2" destOrd="0" presId="urn:microsoft.com/office/officeart/2016/7/layout/LinearArrowProcessNumbered"/>
    <dgm:cxn modelId="{8D8F4B38-40DC-4D29-8B5B-462AEE772BB1}" type="presParOf" srcId="{7DA63962-1F8B-4C71-BAF7-D00AA1194249}" destId="{7551E226-2DB1-44EE-9736-1B0F67B5DEAC}" srcOrd="3" destOrd="0" presId="urn:microsoft.com/office/officeart/2016/7/layout/LinearArrowProcessNumbered"/>
    <dgm:cxn modelId="{4E9C81CE-6428-412A-AD62-2BAC4EAE2E4B}" type="presParOf" srcId="{9B47C37D-7675-4691-AA4E-F09C76B23180}" destId="{020E4BD8-81A7-4708-9849-59A22095F442}" srcOrd="2" destOrd="0" presId="urn:microsoft.com/office/officeart/2016/7/layout/LinearArrowProcessNumbered"/>
    <dgm:cxn modelId="{63F2E3ED-37BB-4F34-9930-2E00E47AD343}" type="presParOf" srcId="{5676FAF8-EEFE-4DC0-AB4D-0A78DE10E94E}" destId="{BC2F3216-2EA8-4127-B485-27B6C59CA8BF}" srcOrd="15" destOrd="0" presId="urn:microsoft.com/office/officeart/2016/7/layout/LinearArrowProcessNumbered"/>
    <dgm:cxn modelId="{6CE83075-E6C8-4696-BA5E-FA640414FCFD}" type="presParOf" srcId="{5676FAF8-EEFE-4DC0-AB4D-0A78DE10E94E}" destId="{61CA929A-18C6-4EB8-A264-899BF2F24FC8}" srcOrd="16" destOrd="0" presId="urn:microsoft.com/office/officeart/2016/7/layout/LinearArrowProcessNumbered"/>
    <dgm:cxn modelId="{A4703BBC-28EB-4ACF-9188-13D79E085CFB}" type="presParOf" srcId="{61CA929A-18C6-4EB8-A264-899BF2F24FC8}" destId="{0EB43169-7B81-49AD-8CBB-7CB902EEC2A6}" srcOrd="0" destOrd="0" presId="urn:microsoft.com/office/officeart/2016/7/layout/LinearArrowProcessNumbered"/>
    <dgm:cxn modelId="{553371EC-C6FC-4C2C-985E-7B3A37425FF0}" type="presParOf" srcId="{61CA929A-18C6-4EB8-A264-899BF2F24FC8}" destId="{D6C4CADF-D274-4534-B020-5C42DA3944E7}" srcOrd="1" destOrd="0" presId="urn:microsoft.com/office/officeart/2016/7/layout/LinearArrowProcessNumbered"/>
    <dgm:cxn modelId="{D54D37EC-DC80-486C-9794-E1E3AE16CE2B}" type="presParOf" srcId="{D6C4CADF-D274-4534-B020-5C42DA3944E7}" destId="{75B0B4FD-CE35-4E15-8A54-8AE9335E58D0}" srcOrd="0" destOrd="0" presId="urn:microsoft.com/office/officeart/2016/7/layout/LinearArrowProcessNumbered"/>
    <dgm:cxn modelId="{1CDB03EF-2954-45E8-8049-323CD3569759}" type="presParOf" srcId="{D6C4CADF-D274-4534-B020-5C42DA3944E7}" destId="{6DD7DD61-53AE-4AB1-8E50-F90A39ED7911}" srcOrd="1" destOrd="0" presId="urn:microsoft.com/office/officeart/2016/7/layout/LinearArrowProcessNumbered"/>
    <dgm:cxn modelId="{3F40550A-FB2E-4016-9FCB-AA9625713732}" type="presParOf" srcId="{D6C4CADF-D274-4534-B020-5C42DA3944E7}" destId="{851353B4-EFF5-4816-8AF2-35BA9EDD914B}" srcOrd="2" destOrd="0" presId="urn:microsoft.com/office/officeart/2016/7/layout/LinearArrowProcessNumbered"/>
    <dgm:cxn modelId="{23EFFFB3-A643-49CC-97DB-424A65E8A8BA}" type="presParOf" srcId="{D6C4CADF-D274-4534-B020-5C42DA3944E7}" destId="{CC8B0DEC-C6FF-49DA-91CB-798B19827D7D}" srcOrd="3" destOrd="0" presId="urn:microsoft.com/office/officeart/2016/7/layout/LinearArrowProcessNumbered"/>
    <dgm:cxn modelId="{31E63EFA-07DE-4C26-B663-BF887D93B6C7}" type="presParOf" srcId="{61CA929A-18C6-4EB8-A264-899BF2F24FC8}" destId="{533B7E50-5567-4926-85A3-8BC380FC0597}" srcOrd="2" destOrd="0" presId="urn:microsoft.com/office/officeart/2016/7/layout/LinearArrowProcessNumbered"/>
    <dgm:cxn modelId="{F283468F-B9D6-4E19-B258-DDB4508AE612}" type="presParOf" srcId="{5676FAF8-EEFE-4DC0-AB4D-0A78DE10E94E}" destId="{2C095352-2195-4ED7-9B77-A789970E9505}" srcOrd="17" destOrd="0" presId="urn:microsoft.com/office/officeart/2016/7/layout/LinearArrowProcessNumbered"/>
    <dgm:cxn modelId="{3BEAAC46-4D96-4FA1-8668-D494BD5E7ED6}" type="presParOf" srcId="{5676FAF8-EEFE-4DC0-AB4D-0A78DE10E94E}" destId="{7C888046-63E9-497F-A46B-546AFA11BFDE}" srcOrd="18" destOrd="0" presId="urn:microsoft.com/office/officeart/2016/7/layout/LinearArrowProcessNumbered"/>
    <dgm:cxn modelId="{362D4397-5B73-44F6-ABBA-03CFE2C2A374}" type="presParOf" srcId="{7C888046-63E9-497F-A46B-546AFA11BFDE}" destId="{82EA1324-F143-4F2E-8DC0-336546EAE8B9}" srcOrd="0" destOrd="0" presId="urn:microsoft.com/office/officeart/2016/7/layout/LinearArrowProcessNumbered"/>
    <dgm:cxn modelId="{0546F5F3-8DA2-4E2D-837C-A6D35DC95BFA}" type="presParOf" srcId="{7C888046-63E9-497F-A46B-546AFA11BFDE}" destId="{B3677F22-D7C5-42A9-BA6A-5D87974ED251}" srcOrd="1" destOrd="0" presId="urn:microsoft.com/office/officeart/2016/7/layout/LinearArrowProcessNumbered"/>
    <dgm:cxn modelId="{05E61E09-58EE-402B-B5EA-5781A1F88084}" type="presParOf" srcId="{B3677F22-D7C5-42A9-BA6A-5D87974ED251}" destId="{14BBEC38-9969-44BB-8C02-2BB072D3310A}" srcOrd="0" destOrd="0" presId="urn:microsoft.com/office/officeart/2016/7/layout/LinearArrowProcessNumbered"/>
    <dgm:cxn modelId="{266273C7-0228-48B1-866D-46D345E37477}" type="presParOf" srcId="{B3677F22-D7C5-42A9-BA6A-5D87974ED251}" destId="{97023118-AC7A-401D-AF1A-A5618E7A350A}" srcOrd="1" destOrd="0" presId="urn:microsoft.com/office/officeart/2016/7/layout/LinearArrowProcessNumbered"/>
    <dgm:cxn modelId="{CE34A4B2-D8A7-4AED-91BC-A512CDCB8EA4}" type="presParOf" srcId="{B3677F22-D7C5-42A9-BA6A-5D87974ED251}" destId="{CDE80AEF-C06C-4D75-9C86-93125F176E3A}" srcOrd="2" destOrd="0" presId="urn:microsoft.com/office/officeart/2016/7/layout/LinearArrowProcessNumbered"/>
    <dgm:cxn modelId="{85FC7790-BA3B-4E8E-8F3E-A752114FA742}" type="presParOf" srcId="{B3677F22-D7C5-42A9-BA6A-5D87974ED251}" destId="{000816CC-5EB4-4378-B1DD-4489D77B0FE1}" srcOrd="3" destOrd="0" presId="urn:microsoft.com/office/officeart/2016/7/layout/LinearArrowProcessNumbered"/>
    <dgm:cxn modelId="{8E0FAF98-3AA6-4DBB-86AD-86CE153072D2}" type="presParOf" srcId="{7C888046-63E9-497F-A46B-546AFA11BFDE}" destId="{DA418990-BC87-46BD-821B-62E6E4530EE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163A4-6555-4939-986F-BADAF0C07102}">
      <dsp:nvSpPr>
        <dsp:cNvPr id="0" name=""/>
        <dsp:cNvSpPr/>
      </dsp:nvSpPr>
      <dsp:spPr>
        <a:xfrm>
          <a:off x="0" y="542608"/>
          <a:ext cx="7261162" cy="117351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mj-lt"/>
            </a:rPr>
            <a:t>Step 1: Track your income. This includes salary, side jobs, tax refunds, per capita, SNAP, TANF, social security benefits, child support, etc. Also track your expenses. Things like housing, transportation, food, child-care, debt, entertainment, health, etc.</a:t>
          </a:r>
        </a:p>
      </dsp:txBody>
      <dsp:txXfrm>
        <a:off x="57286" y="599894"/>
        <a:ext cx="7146590" cy="1058938"/>
      </dsp:txXfrm>
    </dsp:sp>
    <dsp:sp modelId="{C2D1502E-5A52-43AA-9348-0113F940FA08}">
      <dsp:nvSpPr>
        <dsp:cNvPr id="0" name=""/>
        <dsp:cNvSpPr/>
      </dsp:nvSpPr>
      <dsp:spPr>
        <a:xfrm>
          <a:off x="0" y="1753303"/>
          <a:ext cx="7261162" cy="1173510"/>
        </a:xfrm>
        <a:prstGeom prst="roundRect">
          <a:avLst/>
        </a:prstGeom>
        <a:solidFill>
          <a:schemeClr val="accent5">
            <a:hueOff val="-942505"/>
            <a:satOff val="-26613"/>
            <a:lumOff val="-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Step 2: Assess and identify areas to reduce spending and increase saving. You decide what expenses are fixed (meaning they are set and can not be changed), flexible (expenses could be reduced or increased), and luxury (what you want but don’t need).</a:t>
          </a:r>
        </a:p>
      </dsp:txBody>
      <dsp:txXfrm>
        <a:off x="57286" y="1810589"/>
        <a:ext cx="7146590" cy="1058938"/>
      </dsp:txXfrm>
    </dsp:sp>
    <dsp:sp modelId="{E1E51B30-B84E-4A56-AFE1-1EEC2C124233}">
      <dsp:nvSpPr>
        <dsp:cNvPr id="0" name=""/>
        <dsp:cNvSpPr/>
      </dsp:nvSpPr>
      <dsp:spPr>
        <a:xfrm>
          <a:off x="0" y="2963068"/>
          <a:ext cx="7261162" cy="1173510"/>
        </a:xfrm>
        <a:prstGeom prst="roundRect">
          <a:avLst/>
        </a:prstGeom>
        <a:solidFill>
          <a:schemeClr val="accent5">
            <a:hueOff val="-1885010"/>
            <a:satOff val="-53226"/>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US" sz="1700" kern="1200"/>
        </a:p>
      </dsp:txBody>
      <dsp:txXfrm>
        <a:off x="57286" y="3020354"/>
        <a:ext cx="7146590" cy="1058938"/>
      </dsp:txXfrm>
    </dsp:sp>
    <dsp:sp modelId="{C3510B87-5442-40CE-9C28-9AEA150A785A}">
      <dsp:nvSpPr>
        <dsp:cNvPr id="0" name=""/>
        <dsp:cNvSpPr/>
      </dsp:nvSpPr>
      <dsp:spPr>
        <a:xfrm>
          <a:off x="0" y="4210018"/>
          <a:ext cx="7261162" cy="1173510"/>
        </a:xfrm>
        <a:prstGeom prst="roundRect">
          <a:avLst/>
        </a:prstGeom>
        <a:solidFill>
          <a:schemeClr val="accent5">
            <a:hueOff val="-2827515"/>
            <a:satOff val="-79839"/>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US" sz="1700" kern="1200"/>
        </a:p>
      </dsp:txBody>
      <dsp:txXfrm>
        <a:off x="57286" y="4267304"/>
        <a:ext cx="7146590" cy="1058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5C798-5F07-49CC-9E3C-5F7660200F58}">
      <dsp:nvSpPr>
        <dsp:cNvPr id="0" name=""/>
        <dsp:cNvSpPr/>
      </dsp:nvSpPr>
      <dsp:spPr>
        <a:xfrm>
          <a:off x="0" y="950065"/>
          <a:ext cx="3143249" cy="18859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One of the best ways to help a community develop and grow without having to accumulate tremendous savings in advance is to use credit. </a:t>
          </a:r>
        </a:p>
      </dsp:txBody>
      <dsp:txXfrm>
        <a:off x="0" y="950065"/>
        <a:ext cx="3143249" cy="1885950"/>
      </dsp:txXfrm>
    </dsp:sp>
    <dsp:sp modelId="{69239D0B-130F-41C1-8880-F683BCF6D416}">
      <dsp:nvSpPr>
        <dsp:cNvPr id="0" name=""/>
        <dsp:cNvSpPr/>
      </dsp:nvSpPr>
      <dsp:spPr>
        <a:xfrm>
          <a:off x="3457575" y="950065"/>
          <a:ext cx="3143249" cy="188595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Credit can be used to buy or build homes, conduct daily commerce and start businesses. </a:t>
          </a:r>
        </a:p>
      </dsp:txBody>
      <dsp:txXfrm>
        <a:off x="3457575" y="950065"/>
        <a:ext cx="3143249" cy="1885950"/>
      </dsp:txXfrm>
    </dsp:sp>
    <dsp:sp modelId="{0EAE288C-5440-4209-97BD-D176302DB717}">
      <dsp:nvSpPr>
        <dsp:cNvPr id="0" name=""/>
        <dsp:cNvSpPr/>
      </dsp:nvSpPr>
      <dsp:spPr>
        <a:xfrm>
          <a:off x="6915149" y="950065"/>
          <a:ext cx="3143249" cy="188595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Another way credit helps the community grow is if the net gain of borrowing is greater than the cost of debt.</a:t>
          </a:r>
        </a:p>
        <a:p>
          <a:pPr marL="0" lvl="0" indent="0" algn="ctr" defTabSz="755650">
            <a:lnSpc>
              <a:spcPct val="90000"/>
            </a:lnSpc>
            <a:spcBef>
              <a:spcPct val="0"/>
            </a:spcBef>
            <a:spcAft>
              <a:spcPct val="35000"/>
            </a:spcAft>
            <a:buNone/>
          </a:pPr>
          <a:r>
            <a:rPr lang="en-US" sz="1700" kern="1200" dirty="0">
              <a:latin typeface="+mj-lt"/>
            </a:rPr>
            <a:t>Growth = Net Gain (Borrowing) – Cost of Debt</a:t>
          </a:r>
        </a:p>
      </dsp:txBody>
      <dsp:txXfrm>
        <a:off x="6915149" y="950065"/>
        <a:ext cx="3143249" cy="1885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6F3D5-0DE2-4921-AA5C-7A1798B150CA}">
      <dsp:nvSpPr>
        <dsp:cNvPr id="0" name=""/>
        <dsp:cNvSpPr/>
      </dsp:nvSpPr>
      <dsp:spPr>
        <a:xfrm>
          <a:off x="9852" y="36791"/>
          <a:ext cx="2207939" cy="371249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Because mistakes do happen, you should review a copy of your credit report each year</a:t>
          </a:r>
        </a:p>
      </dsp:txBody>
      <dsp:txXfrm>
        <a:off x="9852" y="36791"/>
        <a:ext cx="2207939" cy="3712496"/>
      </dsp:txXfrm>
    </dsp:sp>
    <dsp:sp modelId="{F45F9DAB-FF20-4A2A-822F-37BC7AF1EA1A}">
      <dsp:nvSpPr>
        <dsp:cNvPr id="0" name=""/>
        <dsp:cNvSpPr/>
      </dsp:nvSpPr>
      <dsp:spPr>
        <a:xfrm>
          <a:off x="2253352" y="1771540"/>
          <a:ext cx="331190" cy="243000"/>
        </a:xfrm>
        <a:prstGeom prst="rightArrow">
          <a:avLst>
            <a:gd name="adj1" fmla="val 50000"/>
            <a:gd name="adj2" fmla="val 5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BCC30-56E4-4490-AA4E-A7B44FA70227}">
      <dsp:nvSpPr>
        <dsp:cNvPr id="0" name=""/>
        <dsp:cNvSpPr/>
      </dsp:nvSpPr>
      <dsp:spPr>
        <a:xfrm>
          <a:off x="2620104" y="36791"/>
          <a:ext cx="2207939" cy="371249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There are three major credit bureaus that you should get a copy of your credit score from, TransUnion, Equifax, and Experian. They usually charge a small fee for sending the report. However, you are legally entitled to one free credit report once a year from these three bureaus</a:t>
          </a:r>
          <a:r>
            <a:rPr lang="en-US" sz="1100" kern="1200" dirty="0"/>
            <a:t>.  </a:t>
          </a:r>
        </a:p>
      </dsp:txBody>
      <dsp:txXfrm>
        <a:off x="2620104" y="36791"/>
        <a:ext cx="2207939" cy="3712496"/>
      </dsp:txXfrm>
    </dsp:sp>
    <dsp:sp modelId="{338B6314-FDA4-49AE-B345-D383D6A82D90}">
      <dsp:nvSpPr>
        <dsp:cNvPr id="0" name=""/>
        <dsp:cNvSpPr/>
      </dsp:nvSpPr>
      <dsp:spPr>
        <a:xfrm>
          <a:off x="4863604" y="1771540"/>
          <a:ext cx="331190" cy="243000"/>
        </a:xfrm>
        <a:prstGeom prst="rightArrow">
          <a:avLst>
            <a:gd name="adj1" fmla="val 50000"/>
            <a:gd name="adj2" fmla="val 5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EA6F3-8058-41DC-A1AF-33E3C0F5B968}">
      <dsp:nvSpPr>
        <dsp:cNvPr id="0" name=""/>
        <dsp:cNvSpPr/>
      </dsp:nvSpPr>
      <dsp:spPr>
        <a:xfrm>
          <a:off x="5230356" y="36791"/>
          <a:ext cx="2207939" cy="37124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j-lt"/>
            </a:rPr>
            <a:t>A website that offers free credit reports is </a:t>
          </a:r>
          <a:r>
            <a:rPr lang="en-US" sz="1100" kern="1200" dirty="0">
              <a:latin typeface="+mj-lt"/>
              <a:hlinkClick xmlns:r="http://schemas.openxmlformats.org/officeDocument/2006/relationships" r:id="rId1"/>
            </a:rPr>
            <a:t>www.annualcreditreport.com</a:t>
          </a:r>
          <a:r>
            <a:rPr lang="en-US" sz="1100" kern="1200" dirty="0">
              <a:latin typeface="+mj-lt"/>
            </a:rPr>
            <a:t>. When you visit the website, you will need to complete an online application form. Then select and download each bureau’s report separately by answering a series of multiple choice questions to confirm your identity. Once downloaded, print or save a copy as it might only be available for a certain amount of time. Each bureau’s report has a specific report, file, or confirmation number, you will need this later if you choose to dispute any information listed in the report. </a:t>
          </a:r>
        </a:p>
      </dsp:txBody>
      <dsp:txXfrm>
        <a:off x="5230356" y="36791"/>
        <a:ext cx="2207939" cy="3712496"/>
      </dsp:txXfrm>
    </dsp:sp>
    <dsp:sp modelId="{EC9CBBF0-E51A-43D9-AD1B-965BD292C804}">
      <dsp:nvSpPr>
        <dsp:cNvPr id="0" name=""/>
        <dsp:cNvSpPr/>
      </dsp:nvSpPr>
      <dsp:spPr>
        <a:xfrm>
          <a:off x="7473856" y="1771540"/>
          <a:ext cx="331190" cy="243000"/>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A27F6-D919-4CF3-A613-190F480FA1D0}">
      <dsp:nvSpPr>
        <dsp:cNvPr id="0" name=""/>
        <dsp:cNvSpPr/>
      </dsp:nvSpPr>
      <dsp:spPr>
        <a:xfrm>
          <a:off x="7840608" y="36791"/>
          <a:ext cx="2207939" cy="371249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You can go to the website listed, or Credit Karma (which is also free for a copy of your credit report or you can call 1-877-322-8228 to request a copy by mail. </a:t>
          </a:r>
        </a:p>
      </dsp:txBody>
      <dsp:txXfrm>
        <a:off x="7840608" y="36791"/>
        <a:ext cx="2207939" cy="3712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D41BD-0C6F-4054-B80D-7AF86F04AF16}">
      <dsp:nvSpPr>
        <dsp:cNvPr id="0" name=""/>
        <dsp:cNvSpPr/>
      </dsp:nvSpPr>
      <dsp:spPr>
        <a:xfrm>
          <a:off x="5905" y="1589947"/>
          <a:ext cx="1455112" cy="174613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33" tIns="0" rIns="143733" bIns="33020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mj-lt"/>
            </a:rPr>
            <a:t>Pay bills on time</a:t>
          </a:r>
          <a:endParaRPr lang="en-US" sz="2400" kern="1200" dirty="0">
            <a:latin typeface="+mj-lt"/>
          </a:endParaRPr>
        </a:p>
      </dsp:txBody>
      <dsp:txXfrm>
        <a:off x="5905" y="2288401"/>
        <a:ext cx="1455112" cy="1047681"/>
      </dsp:txXfrm>
    </dsp:sp>
    <dsp:sp modelId="{6EAC7523-E864-40A2-BA93-F415B4527C58}">
      <dsp:nvSpPr>
        <dsp:cNvPr id="0" name=""/>
        <dsp:cNvSpPr/>
      </dsp:nvSpPr>
      <dsp:spPr>
        <a:xfrm>
          <a:off x="5905" y="1589947"/>
          <a:ext cx="1455112" cy="6984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733" tIns="165100" rIns="143733" bIns="165100" numCol="1" spcCol="1270" anchor="ctr" anchorCtr="0">
          <a:noAutofit/>
        </a:bodyPr>
        <a:lstStyle/>
        <a:p>
          <a:pPr marL="0" lvl="0" indent="0" algn="l" defTabSz="1244600">
            <a:lnSpc>
              <a:spcPct val="90000"/>
            </a:lnSpc>
            <a:spcBef>
              <a:spcPct val="0"/>
            </a:spcBef>
            <a:spcAft>
              <a:spcPct val="35000"/>
            </a:spcAft>
            <a:buNone/>
          </a:pPr>
          <a:r>
            <a:rPr lang="en-US" sz="2800" kern="1200"/>
            <a:t>01</a:t>
          </a:r>
        </a:p>
      </dsp:txBody>
      <dsp:txXfrm>
        <a:off x="5905" y="1589947"/>
        <a:ext cx="1455112" cy="698454"/>
      </dsp:txXfrm>
    </dsp:sp>
    <dsp:sp modelId="{8020AB80-06BB-41E8-8633-CE6B10E416C5}">
      <dsp:nvSpPr>
        <dsp:cNvPr id="0" name=""/>
        <dsp:cNvSpPr/>
      </dsp:nvSpPr>
      <dsp:spPr>
        <a:xfrm>
          <a:off x="1577427" y="1589947"/>
          <a:ext cx="1455112" cy="1767403"/>
        </a:xfrm>
        <a:prstGeom prst="rect">
          <a:avLst/>
        </a:prstGeom>
        <a:solidFill>
          <a:schemeClr val="accent2">
            <a:hueOff val="5892"/>
            <a:satOff val="-5748"/>
            <a:lumOff val="-294"/>
            <a:alphaOff val="0"/>
          </a:schemeClr>
        </a:solidFill>
        <a:ln w="15875" cap="flat" cmpd="sng" algn="ctr">
          <a:solidFill>
            <a:schemeClr val="accent2">
              <a:hueOff val="5892"/>
              <a:satOff val="-5748"/>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33" tIns="0" rIns="143733" bIns="330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mj-lt"/>
            </a:rPr>
            <a:t>Don’t max out credit cards</a:t>
          </a:r>
          <a:endParaRPr lang="en-US" sz="2000" kern="1200" dirty="0">
            <a:latin typeface="+mj-lt"/>
          </a:endParaRPr>
        </a:p>
      </dsp:txBody>
      <dsp:txXfrm>
        <a:off x="1577427" y="2296909"/>
        <a:ext cx="1455112" cy="1060442"/>
      </dsp:txXfrm>
    </dsp:sp>
    <dsp:sp modelId="{E937BA6E-3EA6-43B4-851F-D017F4777034}">
      <dsp:nvSpPr>
        <dsp:cNvPr id="0" name=""/>
        <dsp:cNvSpPr/>
      </dsp:nvSpPr>
      <dsp:spPr>
        <a:xfrm>
          <a:off x="1577427" y="1600581"/>
          <a:ext cx="1455112" cy="6984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733" tIns="165100" rIns="143733" bIns="165100" numCol="1" spcCol="1270" anchor="ctr" anchorCtr="0">
          <a:noAutofit/>
        </a:bodyPr>
        <a:lstStyle/>
        <a:p>
          <a:pPr marL="0" lvl="0" indent="0" algn="l" defTabSz="1244600">
            <a:lnSpc>
              <a:spcPct val="90000"/>
            </a:lnSpc>
            <a:spcBef>
              <a:spcPct val="0"/>
            </a:spcBef>
            <a:spcAft>
              <a:spcPct val="35000"/>
            </a:spcAft>
            <a:buNone/>
          </a:pPr>
          <a:r>
            <a:rPr lang="en-US" sz="2800" kern="1200"/>
            <a:t>02</a:t>
          </a:r>
        </a:p>
      </dsp:txBody>
      <dsp:txXfrm>
        <a:off x="1577427" y="1600581"/>
        <a:ext cx="1455112" cy="698454"/>
      </dsp:txXfrm>
    </dsp:sp>
    <dsp:sp modelId="{4A5C955D-799F-4EBD-B696-C543955CA07C}">
      <dsp:nvSpPr>
        <dsp:cNvPr id="0" name=""/>
        <dsp:cNvSpPr/>
      </dsp:nvSpPr>
      <dsp:spPr>
        <a:xfrm>
          <a:off x="3148949" y="1589947"/>
          <a:ext cx="1455112" cy="1746135"/>
        </a:xfrm>
        <a:prstGeom prst="rect">
          <a:avLst/>
        </a:prstGeom>
        <a:solidFill>
          <a:schemeClr val="accent2">
            <a:hueOff val="11784"/>
            <a:satOff val="-11496"/>
            <a:lumOff val="-589"/>
            <a:alphaOff val="0"/>
          </a:schemeClr>
        </a:solidFill>
        <a:ln w="15875" cap="flat" cmpd="sng" algn="ctr">
          <a:solidFill>
            <a:schemeClr val="accent2">
              <a:hueOff val="11784"/>
              <a:satOff val="-11496"/>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33" tIns="0" rIns="143733" bIns="33020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j-lt"/>
            </a:rPr>
            <a:t>Start establishing credit early</a:t>
          </a:r>
          <a:endParaRPr lang="en-US" sz="1400" kern="1200" dirty="0">
            <a:latin typeface="+mj-lt"/>
          </a:endParaRPr>
        </a:p>
      </dsp:txBody>
      <dsp:txXfrm>
        <a:off x="3148949" y="2288401"/>
        <a:ext cx="1455112" cy="1047681"/>
      </dsp:txXfrm>
    </dsp:sp>
    <dsp:sp modelId="{EDEE78A3-1C77-45E0-BC5F-19C8F48DB9E6}">
      <dsp:nvSpPr>
        <dsp:cNvPr id="0" name=""/>
        <dsp:cNvSpPr/>
      </dsp:nvSpPr>
      <dsp:spPr>
        <a:xfrm>
          <a:off x="3148949" y="1589947"/>
          <a:ext cx="1455112" cy="6984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733" tIns="165100" rIns="143733" bIns="165100" numCol="1" spcCol="1270" anchor="ctr" anchorCtr="0">
          <a:noAutofit/>
        </a:bodyPr>
        <a:lstStyle/>
        <a:p>
          <a:pPr marL="0" lvl="0" indent="0" algn="l" defTabSz="1244600">
            <a:lnSpc>
              <a:spcPct val="90000"/>
            </a:lnSpc>
            <a:spcBef>
              <a:spcPct val="0"/>
            </a:spcBef>
            <a:spcAft>
              <a:spcPct val="35000"/>
            </a:spcAft>
            <a:buNone/>
          </a:pPr>
          <a:r>
            <a:rPr lang="en-US" sz="2800" kern="1200"/>
            <a:t>03</a:t>
          </a:r>
          <a:endParaRPr lang="en-US" sz="2800" kern="1200" dirty="0"/>
        </a:p>
      </dsp:txBody>
      <dsp:txXfrm>
        <a:off x="3148949" y="1589947"/>
        <a:ext cx="1455112" cy="698454"/>
      </dsp:txXfrm>
    </dsp:sp>
    <dsp:sp modelId="{6D068005-ECA9-41F6-B14B-C1AFA009EBBF}">
      <dsp:nvSpPr>
        <dsp:cNvPr id="0" name=""/>
        <dsp:cNvSpPr/>
      </dsp:nvSpPr>
      <dsp:spPr>
        <a:xfrm>
          <a:off x="4720471" y="1589947"/>
          <a:ext cx="1455112" cy="1746135"/>
        </a:xfrm>
        <a:prstGeom prst="rect">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33" tIns="0" rIns="143733" bIns="33020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mj-lt"/>
            </a:rPr>
            <a:t>Try to maintain at least three good accounts</a:t>
          </a:r>
          <a:endParaRPr lang="en-US" sz="1600" kern="1200" dirty="0">
            <a:latin typeface="+mj-lt"/>
          </a:endParaRPr>
        </a:p>
      </dsp:txBody>
      <dsp:txXfrm>
        <a:off x="4720471" y="2288401"/>
        <a:ext cx="1455112" cy="1047681"/>
      </dsp:txXfrm>
    </dsp:sp>
    <dsp:sp modelId="{5DF37725-6CA2-4906-AC3B-455AB5EAFE32}">
      <dsp:nvSpPr>
        <dsp:cNvPr id="0" name=""/>
        <dsp:cNvSpPr/>
      </dsp:nvSpPr>
      <dsp:spPr>
        <a:xfrm>
          <a:off x="4720471" y="1589947"/>
          <a:ext cx="1455112" cy="6984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733" tIns="165100" rIns="143733" bIns="165100" numCol="1" spcCol="1270" anchor="ctr" anchorCtr="0">
          <a:noAutofit/>
        </a:bodyPr>
        <a:lstStyle/>
        <a:p>
          <a:pPr marL="0" lvl="0" indent="0" algn="l" defTabSz="1244600">
            <a:lnSpc>
              <a:spcPct val="90000"/>
            </a:lnSpc>
            <a:spcBef>
              <a:spcPct val="0"/>
            </a:spcBef>
            <a:spcAft>
              <a:spcPct val="35000"/>
            </a:spcAft>
            <a:buNone/>
          </a:pPr>
          <a:r>
            <a:rPr lang="en-US" sz="2800" kern="1200"/>
            <a:t>04</a:t>
          </a:r>
        </a:p>
      </dsp:txBody>
      <dsp:txXfrm>
        <a:off x="4720471" y="1589947"/>
        <a:ext cx="1455112" cy="698454"/>
      </dsp:txXfrm>
    </dsp:sp>
    <dsp:sp modelId="{F458D8A5-5E4C-41CA-B4FA-534541D914A6}">
      <dsp:nvSpPr>
        <dsp:cNvPr id="0" name=""/>
        <dsp:cNvSpPr/>
      </dsp:nvSpPr>
      <dsp:spPr>
        <a:xfrm>
          <a:off x="6291993" y="1589947"/>
          <a:ext cx="1455112" cy="1746135"/>
        </a:xfrm>
        <a:prstGeom prst="rect">
          <a:avLst/>
        </a:prstGeom>
        <a:solidFill>
          <a:schemeClr val="accent2">
            <a:hueOff val="23569"/>
            <a:satOff val="-22991"/>
            <a:lumOff val="-1177"/>
            <a:alphaOff val="0"/>
          </a:schemeClr>
        </a:solidFill>
        <a:ln w="15875" cap="flat" cmpd="sng" algn="ctr">
          <a:solidFill>
            <a:schemeClr val="accent2">
              <a:hueOff val="23569"/>
              <a:satOff val="-22991"/>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33" tIns="0" rIns="143733" bIns="330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mj-lt"/>
            </a:rPr>
            <a:t>Use different types of credit </a:t>
          </a:r>
          <a:endParaRPr lang="en-US" sz="2000" kern="1200" dirty="0">
            <a:latin typeface="+mj-lt"/>
          </a:endParaRPr>
        </a:p>
      </dsp:txBody>
      <dsp:txXfrm>
        <a:off x="6291993" y="2288401"/>
        <a:ext cx="1455112" cy="1047681"/>
      </dsp:txXfrm>
    </dsp:sp>
    <dsp:sp modelId="{2F2B784B-A7DB-45BF-9D29-43C69A094316}">
      <dsp:nvSpPr>
        <dsp:cNvPr id="0" name=""/>
        <dsp:cNvSpPr/>
      </dsp:nvSpPr>
      <dsp:spPr>
        <a:xfrm>
          <a:off x="6291993" y="1589947"/>
          <a:ext cx="1455112" cy="6984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733" tIns="165100" rIns="143733" bIns="165100" numCol="1" spcCol="1270" anchor="ctr" anchorCtr="0">
          <a:noAutofit/>
        </a:bodyPr>
        <a:lstStyle/>
        <a:p>
          <a:pPr marL="0" lvl="0" indent="0" algn="l" defTabSz="1244600">
            <a:lnSpc>
              <a:spcPct val="90000"/>
            </a:lnSpc>
            <a:spcBef>
              <a:spcPct val="0"/>
            </a:spcBef>
            <a:spcAft>
              <a:spcPct val="35000"/>
            </a:spcAft>
            <a:buNone/>
          </a:pPr>
          <a:r>
            <a:rPr lang="en-US" sz="2800" kern="1200"/>
            <a:t>05</a:t>
          </a:r>
        </a:p>
      </dsp:txBody>
      <dsp:txXfrm>
        <a:off x="6291993" y="1589947"/>
        <a:ext cx="1455112" cy="698454"/>
      </dsp:txXfrm>
    </dsp:sp>
    <dsp:sp modelId="{9F6296AB-8595-4420-A1A5-BE1BB7EC17AF}">
      <dsp:nvSpPr>
        <dsp:cNvPr id="0" name=""/>
        <dsp:cNvSpPr/>
      </dsp:nvSpPr>
      <dsp:spPr>
        <a:xfrm>
          <a:off x="7863515" y="1589947"/>
          <a:ext cx="1455112" cy="1746135"/>
        </a:xfrm>
        <a:prstGeom prst="rect">
          <a:avLst/>
        </a:prstGeom>
        <a:solidFill>
          <a:schemeClr val="accent2">
            <a:hueOff val="29461"/>
            <a:satOff val="-28739"/>
            <a:lumOff val="-1472"/>
            <a:alphaOff val="0"/>
          </a:schemeClr>
        </a:solidFill>
        <a:ln w="15875" cap="flat" cmpd="sng" algn="ctr">
          <a:solidFill>
            <a:schemeClr val="accent2">
              <a:hueOff val="29461"/>
              <a:satOff val="-28739"/>
              <a:lumOff val="-14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33" tIns="0" rIns="143733" bIns="33020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mj-lt"/>
            </a:rPr>
            <a:t>Don’t apply for credit too often </a:t>
          </a:r>
          <a:endParaRPr lang="en-US" sz="1600" kern="1200" dirty="0">
            <a:latin typeface="+mj-lt"/>
          </a:endParaRPr>
        </a:p>
      </dsp:txBody>
      <dsp:txXfrm>
        <a:off x="7863515" y="2288401"/>
        <a:ext cx="1455112" cy="1047681"/>
      </dsp:txXfrm>
    </dsp:sp>
    <dsp:sp modelId="{72090FB4-1612-48EB-B481-0FB836106BE9}">
      <dsp:nvSpPr>
        <dsp:cNvPr id="0" name=""/>
        <dsp:cNvSpPr/>
      </dsp:nvSpPr>
      <dsp:spPr>
        <a:xfrm>
          <a:off x="7863515" y="1589947"/>
          <a:ext cx="1455112" cy="6984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733" tIns="165100" rIns="143733" bIns="165100" numCol="1" spcCol="1270" anchor="ctr" anchorCtr="0">
          <a:noAutofit/>
        </a:bodyPr>
        <a:lstStyle/>
        <a:p>
          <a:pPr marL="0" lvl="0" indent="0" algn="l" defTabSz="1244600">
            <a:lnSpc>
              <a:spcPct val="90000"/>
            </a:lnSpc>
            <a:spcBef>
              <a:spcPct val="0"/>
            </a:spcBef>
            <a:spcAft>
              <a:spcPct val="35000"/>
            </a:spcAft>
            <a:buNone/>
          </a:pPr>
          <a:r>
            <a:rPr lang="en-US" sz="2800" kern="1200"/>
            <a:t>06</a:t>
          </a:r>
        </a:p>
      </dsp:txBody>
      <dsp:txXfrm>
        <a:off x="7863515" y="1589947"/>
        <a:ext cx="1455112" cy="698454"/>
      </dsp:txXfrm>
    </dsp:sp>
    <dsp:sp modelId="{6E77CB02-DFD4-45DD-822F-C21450DB74FF}">
      <dsp:nvSpPr>
        <dsp:cNvPr id="0" name=""/>
        <dsp:cNvSpPr/>
      </dsp:nvSpPr>
      <dsp:spPr>
        <a:xfrm>
          <a:off x="9435037" y="1589947"/>
          <a:ext cx="1455112" cy="1746135"/>
        </a:xfrm>
        <a:prstGeom prst="rect">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33" tIns="0" rIns="143733" bIns="33020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j-lt"/>
            </a:rPr>
            <a:t>Close newest accounts first</a:t>
          </a:r>
          <a:endParaRPr lang="en-US" sz="1800" kern="1200" dirty="0">
            <a:latin typeface="+mj-lt"/>
          </a:endParaRPr>
        </a:p>
      </dsp:txBody>
      <dsp:txXfrm>
        <a:off x="9435037" y="2288401"/>
        <a:ext cx="1455112" cy="1047681"/>
      </dsp:txXfrm>
    </dsp:sp>
    <dsp:sp modelId="{58FC4B7E-C1DB-469E-889A-761E5C94E13D}">
      <dsp:nvSpPr>
        <dsp:cNvPr id="0" name=""/>
        <dsp:cNvSpPr/>
      </dsp:nvSpPr>
      <dsp:spPr>
        <a:xfrm>
          <a:off x="9435037" y="1589947"/>
          <a:ext cx="1455112" cy="6984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3733" tIns="165100" rIns="143733" bIns="165100" numCol="1" spcCol="1270" anchor="ctr" anchorCtr="0">
          <a:noAutofit/>
        </a:bodyPr>
        <a:lstStyle/>
        <a:p>
          <a:pPr marL="0" lvl="0" indent="0" algn="l" defTabSz="1244600">
            <a:lnSpc>
              <a:spcPct val="90000"/>
            </a:lnSpc>
            <a:spcBef>
              <a:spcPct val="0"/>
            </a:spcBef>
            <a:spcAft>
              <a:spcPct val="35000"/>
            </a:spcAft>
            <a:buNone/>
          </a:pPr>
          <a:r>
            <a:rPr lang="en-US" sz="2800" kern="1200"/>
            <a:t>07</a:t>
          </a:r>
        </a:p>
      </dsp:txBody>
      <dsp:txXfrm>
        <a:off x="9435037" y="1589947"/>
        <a:ext cx="1455112" cy="698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1E7F5-5403-415A-BE9E-5E39FD404781}">
      <dsp:nvSpPr>
        <dsp:cNvPr id="0" name=""/>
        <dsp:cNvSpPr/>
      </dsp:nvSpPr>
      <dsp:spPr>
        <a:xfrm>
          <a:off x="508409" y="827401"/>
          <a:ext cx="401844" cy="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3614A9-2A47-4FFA-AF8E-F599A650FEAC}">
      <dsp:nvSpPr>
        <dsp:cNvPr id="0" name=""/>
        <dsp:cNvSpPr/>
      </dsp:nvSpPr>
      <dsp:spPr>
        <a:xfrm>
          <a:off x="934365" y="793649"/>
          <a:ext cx="46212" cy="86882"/>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4FA57-7868-4FE5-851E-EA31E9856AA1}">
      <dsp:nvSpPr>
        <dsp:cNvPr id="0" name=""/>
        <dsp:cNvSpPr/>
      </dsp:nvSpPr>
      <dsp:spPr>
        <a:xfrm>
          <a:off x="299635" y="668893"/>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46071" y="715329"/>
        <a:ext cx="224215" cy="224215"/>
      </dsp:txXfrm>
    </dsp:sp>
    <dsp:sp modelId="{EBBBFD9F-A3E9-4521-9543-1D312CB1EEDF}">
      <dsp:nvSpPr>
        <dsp:cNvPr id="0" name=""/>
        <dsp:cNvSpPr/>
      </dsp:nvSpPr>
      <dsp:spPr>
        <a:xfrm>
          <a:off x="6103" y="1151578"/>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Pay your bills on time</a:t>
          </a:r>
        </a:p>
      </dsp:txBody>
      <dsp:txXfrm>
        <a:off x="6103" y="1332408"/>
        <a:ext cx="904151" cy="1784770"/>
      </dsp:txXfrm>
    </dsp:sp>
    <dsp:sp modelId="{AB9DE3E8-7F2E-4D2E-8068-743A2169D877}">
      <dsp:nvSpPr>
        <dsp:cNvPr id="0" name=""/>
        <dsp:cNvSpPr/>
      </dsp:nvSpPr>
      <dsp:spPr>
        <a:xfrm>
          <a:off x="1010716" y="827404"/>
          <a:ext cx="904151"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3C4FDC-841A-4C7F-8A7D-531E0A8ACD68}">
      <dsp:nvSpPr>
        <dsp:cNvPr id="0" name=""/>
        <dsp:cNvSpPr/>
      </dsp:nvSpPr>
      <dsp:spPr>
        <a:xfrm>
          <a:off x="1938978" y="793651"/>
          <a:ext cx="46212"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37F7B-6457-4E19-9352-08F6258F7DD2}">
      <dsp:nvSpPr>
        <dsp:cNvPr id="0" name=""/>
        <dsp:cNvSpPr/>
      </dsp:nvSpPr>
      <dsp:spPr>
        <a:xfrm>
          <a:off x="1304247"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350683" y="715332"/>
        <a:ext cx="224215" cy="224215"/>
      </dsp:txXfrm>
    </dsp:sp>
    <dsp:sp modelId="{0761C6F9-711B-445A-A750-5E6D692BDE32}">
      <dsp:nvSpPr>
        <dsp:cNvPr id="0" name=""/>
        <dsp:cNvSpPr/>
      </dsp:nvSpPr>
      <dsp:spPr>
        <a:xfrm>
          <a:off x="1010716"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622300">
            <a:lnSpc>
              <a:spcPct val="90000"/>
            </a:lnSpc>
            <a:spcBef>
              <a:spcPct val="0"/>
            </a:spcBef>
            <a:spcAft>
              <a:spcPct val="35000"/>
            </a:spcAft>
            <a:buNone/>
          </a:pPr>
          <a:r>
            <a:rPr lang="en-US" sz="1400" kern="1200" dirty="0">
              <a:latin typeface="+mj-lt"/>
            </a:rPr>
            <a:t>Contact payment lenders if you have a payment problem</a:t>
          </a:r>
        </a:p>
      </dsp:txBody>
      <dsp:txXfrm>
        <a:off x="1010716" y="1332416"/>
        <a:ext cx="904151" cy="1784770"/>
      </dsp:txXfrm>
    </dsp:sp>
    <dsp:sp modelId="{921AB2CB-1AA5-4C66-8FD4-C90ABDD3D00D}">
      <dsp:nvSpPr>
        <dsp:cNvPr id="0" name=""/>
        <dsp:cNvSpPr/>
      </dsp:nvSpPr>
      <dsp:spPr>
        <a:xfrm>
          <a:off x="2015328" y="827404"/>
          <a:ext cx="904151"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7D283-714A-448A-81E5-D91A5C08440A}">
      <dsp:nvSpPr>
        <dsp:cNvPr id="0" name=""/>
        <dsp:cNvSpPr/>
      </dsp:nvSpPr>
      <dsp:spPr>
        <a:xfrm>
          <a:off x="2943590" y="793651"/>
          <a:ext cx="46212"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F1228-56B5-452D-988B-C0CC3BA198C1}">
      <dsp:nvSpPr>
        <dsp:cNvPr id="0" name=""/>
        <dsp:cNvSpPr/>
      </dsp:nvSpPr>
      <dsp:spPr>
        <a:xfrm>
          <a:off x="2308860"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355296" y="715332"/>
        <a:ext cx="224215" cy="224215"/>
      </dsp:txXfrm>
    </dsp:sp>
    <dsp:sp modelId="{12525AA1-762F-4343-85A3-B848AA8E21E5}">
      <dsp:nvSpPr>
        <dsp:cNvPr id="0" name=""/>
        <dsp:cNvSpPr/>
      </dsp:nvSpPr>
      <dsp:spPr>
        <a:xfrm>
          <a:off x="2015328"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622300">
            <a:lnSpc>
              <a:spcPct val="90000"/>
            </a:lnSpc>
            <a:spcBef>
              <a:spcPct val="0"/>
            </a:spcBef>
            <a:spcAft>
              <a:spcPct val="35000"/>
            </a:spcAft>
            <a:buNone/>
          </a:pPr>
          <a:r>
            <a:rPr lang="en-US" sz="1400" kern="1200" dirty="0">
              <a:latin typeface="+mj-lt"/>
            </a:rPr>
            <a:t>Borrow no more that you can pay back </a:t>
          </a:r>
        </a:p>
      </dsp:txBody>
      <dsp:txXfrm>
        <a:off x="2015328" y="1332416"/>
        <a:ext cx="904151" cy="1784770"/>
      </dsp:txXfrm>
    </dsp:sp>
    <dsp:sp modelId="{22FD5CAD-6059-42EB-9149-7127689AB189}">
      <dsp:nvSpPr>
        <dsp:cNvPr id="0" name=""/>
        <dsp:cNvSpPr/>
      </dsp:nvSpPr>
      <dsp:spPr>
        <a:xfrm>
          <a:off x="3019940" y="827404"/>
          <a:ext cx="904151"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D69E8-BE48-4AA3-9359-77AA0FCB8588}">
      <dsp:nvSpPr>
        <dsp:cNvPr id="0" name=""/>
        <dsp:cNvSpPr/>
      </dsp:nvSpPr>
      <dsp:spPr>
        <a:xfrm>
          <a:off x="3948202" y="793651"/>
          <a:ext cx="46212"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2273E-DDE0-474E-B504-241280811AE4}">
      <dsp:nvSpPr>
        <dsp:cNvPr id="0" name=""/>
        <dsp:cNvSpPr/>
      </dsp:nvSpPr>
      <dsp:spPr>
        <a:xfrm>
          <a:off x="3313472"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3359908" y="715332"/>
        <a:ext cx="224215" cy="224215"/>
      </dsp:txXfrm>
    </dsp:sp>
    <dsp:sp modelId="{9C30D699-81D7-46CC-8AD4-2EF305136DC5}">
      <dsp:nvSpPr>
        <dsp:cNvPr id="0" name=""/>
        <dsp:cNvSpPr/>
      </dsp:nvSpPr>
      <dsp:spPr>
        <a:xfrm>
          <a:off x="3019940"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488950">
            <a:lnSpc>
              <a:spcPct val="90000"/>
            </a:lnSpc>
            <a:spcBef>
              <a:spcPct val="0"/>
            </a:spcBef>
            <a:spcAft>
              <a:spcPct val="35000"/>
            </a:spcAft>
            <a:buNone/>
          </a:pPr>
          <a:r>
            <a:rPr lang="en-US" sz="1100" kern="1200" dirty="0">
              <a:latin typeface="+mj-lt"/>
            </a:rPr>
            <a:t>Stay Clear of Consumer Finance Companies</a:t>
          </a:r>
        </a:p>
      </dsp:txBody>
      <dsp:txXfrm>
        <a:off x="3019940" y="1332416"/>
        <a:ext cx="904151" cy="1784770"/>
      </dsp:txXfrm>
    </dsp:sp>
    <dsp:sp modelId="{994EA6AB-8017-4C60-9A33-3D439AC2570F}">
      <dsp:nvSpPr>
        <dsp:cNvPr id="0" name=""/>
        <dsp:cNvSpPr/>
      </dsp:nvSpPr>
      <dsp:spPr>
        <a:xfrm>
          <a:off x="4024553" y="827404"/>
          <a:ext cx="904151"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40B95-107F-4EE5-B8D9-2A54E540BD6C}">
      <dsp:nvSpPr>
        <dsp:cNvPr id="0" name=""/>
        <dsp:cNvSpPr/>
      </dsp:nvSpPr>
      <dsp:spPr>
        <a:xfrm>
          <a:off x="4952815" y="793651"/>
          <a:ext cx="46212"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0D3D1-D0F7-4DCA-8AC1-290FB9E08A55}">
      <dsp:nvSpPr>
        <dsp:cNvPr id="0" name=""/>
        <dsp:cNvSpPr/>
      </dsp:nvSpPr>
      <dsp:spPr>
        <a:xfrm>
          <a:off x="4318084"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4364520" y="715332"/>
        <a:ext cx="224215" cy="224215"/>
      </dsp:txXfrm>
    </dsp:sp>
    <dsp:sp modelId="{579DE185-0D4A-40C3-97CB-84339D2E8111}">
      <dsp:nvSpPr>
        <dsp:cNvPr id="0" name=""/>
        <dsp:cNvSpPr/>
      </dsp:nvSpPr>
      <dsp:spPr>
        <a:xfrm>
          <a:off x="4024553"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466725">
            <a:lnSpc>
              <a:spcPct val="90000"/>
            </a:lnSpc>
            <a:spcBef>
              <a:spcPct val="0"/>
            </a:spcBef>
            <a:spcAft>
              <a:spcPct val="35000"/>
            </a:spcAft>
            <a:buNone/>
          </a:pPr>
          <a:r>
            <a:rPr lang="en-US" sz="1050" kern="1200" dirty="0">
              <a:latin typeface="+mj-lt"/>
            </a:rPr>
            <a:t>Read and understand loan terms and agreements before signing</a:t>
          </a:r>
        </a:p>
      </dsp:txBody>
      <dsp:txXfrm>
        <a:off x="4024553" y="1332416"/>
        <a:ext cx="904151" cy="1784770"/>
      </dsp:txXfrm>
    </dsp:sp>
    <dsp:sp modelId="{9B406F0F-083F-47B3-B823-6BE65245D10B}">
      <dsp:nvSpPr>
        <dsp:cNvPr id="0" name=""/>
        <dsp:cNvSpPr/>
      </dsp:nvSpPr>
      <dsp:spPr>
        <a:xfrm>
          <a:off x="5029165" y="827404"/>
          <a:ext cx="904151"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7D39D8-E758-4ACB-BE24-B05846792EED}">
      <dsp:nvSpPr>
        <dsp:cNvPr id="0" name=""/>
        <dsp:cNvSpPr/>
      </dsp:nvSpPr>
      <dsp:spPr>
        <a:xfrm>
          <a:off x="5957427" y="793651"/>
          <a:ext cx="46212"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A80C1-BCBA-4843-B5CD-48A4542E837C}">
      <dsp:nvSpPr>
        <dsp:cNvPr id="0" name=""/>
        <dsp:cNvSpPr/>
      </dsp:nvSpPr>
      <dsp:spPr>
        <a:xfrm>
          <a:off x="5322697"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6</a:t>
          </a:r>
        </a:p>
      </dsp:txBody>
      <dsp:txXfrm>
        <a:off x="5369133" y="715332"/>
        <a:ext cx="224215" cy="224215"/>
      </dsp:txXfrm>
    </dsp:sp>
    <dsp:sp modelId="{CAFD9996-56A0-4B05-84DF-A6AF26069243}">
      <dsp:nvSpPr>
        <dsp:cNvPr id="0" name=""/>
        <dsp:cNvSpPr/>
      </dsp:nvSpPr>
      <dsp:spPr>
        <a:xfrm>
          <a:off x="5029165"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577850">
            <a:lnSpc>
              <a:spcPct val="90000"/>
            </a:lnSpc>
            <a:spcBef>
              <a:spcPct val="0"/>
            </a:spcBef>
            <a:spcAft>
              <a:spcPct val="35000"/>
            </a:spcAft>
            <a:buNone/>
          </a:pPr>
          <a:r>
            <a:rPr lang="en-US" sz="1300" kern="1200" dirty="0">
              <a:latin typeface="+mj-lt"/>
            </a:rPr>
            <a:t>Be cautious about co-signing loans for others</a:t>
          </a:r>
        </a:p>
      </dsp:txBody>
      <dsp:txXfrm>
        <a:off x="5029165" y="1332416"/>
        <a:ext cx="904151" cy="1784770"/>
      </dsp:txXfrm>
    </dsp:sp>
    <dsp:sp modelId="{5FAC3A08-1ABA-467E-BA83-070B3B459552}">
      <dsp:nvSpPr>
        <dsp:cNvPr id="0" name=""/>
        <dsp:cNvSpPr/>
      </dsp:nvSpPr>
      <dsp:spPr>
        <a:xfrm>
          <a:off x="6033778" y="827404"/>
          <a:ext cx="904212"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04CC9F-B45A-4E14-94C3-B820851307D2}">
      <dsp:nvSpPr>
        <dsp:cNvPr id="0" name=""/>
        <dsp:cNvSpPr/>
      </dsp:nvSpPr>
      <dsp:spPr>
        <a:xfrm>
          <a:off x="6962103" y="793651"/>
          <a:ext cx="46215"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37ED1-DD2B-45A4-875D-A4542D482A0A}">
      <dsp:nvSpPr>
        <dsp:cNvPr id="0" name=""/>
        <dsp:cNvSpPr/>
      </dsp:nvSpPr>
      <dsp:spPr>
        <a:xfrm>
          <a:off x="6327340"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7</a:t>
          </a:r>
        </a:p>
      </dsp:txBody>
      <dsp:txXfrm>
        <a:off x="6373776" y="715332"/>
        <a:ext cx="224215" cy="224215"/>
      </dsp:txXfrm>
    </dsp:sp>
    <dsp:sp modelId="{D4F7F4BA-D9D8-4B35-A804-CFEE0FEF5058}">
      <dsp:nvSpPr>
        <dsp:cNvPr id="0" name=""/>
        <dsp:cNvSpPr/>
      </dsp:nvSpPr>
      <dsp:spPr>
        <a:xfrm>
          <a:off x="6033778" y="1151586"/>
          <a:ext cx="90421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5" tIns="165100" rIns="71325" bIns="165100" numCol="1" spcCol="1270" anchor="t" anchorCtr="0">
          <a:noAutofit/>
        </a:bodyPr>
        <a:lstStyle/>
        <a:p>
          <a:pPr marL="0" lvl="0" indent="0" algn="l" defTabSz="622300">
            <a:lnSpc>
              <a:spcPct val="90000"/>
            </a:lnSpc>
            <a:spcBef>
              <a:spcPct val="0"/>
            </a:spcBef>
            <a:spcAft>
              <a:spcPct val="35000"/>
            </a:spcAft>
            <a:buNone/>
          </a:pPr>
          <a:r>
            <a:rPr lang="en-US" sz="1400" kern="1200" dirty="0">
              <a:latin typeface="+mj-lt"/>
            </a:rPr>
            <a:t>Apply for a secured credit card</a:t>
          </a:r>
        </a:p>
      </dsp:txBody>
      <dsp:txXfrm>
        <a:off x="6033778" y="1332428"/>
        <a:ext cx="904212" cy="1784758"/>
      </dsp:txXfrm>
    </dsp:sp>
    <dsp:sp modelId="{6D661656-C77B-488E-AB85-2C6152D14D76}">
      <dsp:nvSpPr>
        <dsp:cNvPr id="0" name=""/>
        <dsp:cNvSpPr/>
      </dsp:nvSpPr>
      <dsp:spPr>
        <a:xfrm>
          <a:off x="7038459" y="827404"/>
          <a:ext cx="904151"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C3514-F464-4012-8BD1-A756D12623F2}">
      <dsp:nvSpPr>
        <dsp:cNvPr id="0" name=""/>
        <dsp:cNvSpPr/>
      </dsp:nvSpPr>
      <dsp:spPr>
        <a:xfrm>
          <a:off x="7966720" y="793651"/>
          <a:ext cx="46212"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B78D3-8859-40F2-A96C-7C0C9457C811}">
      <dsp:nvSpPr>
        <dsp:cNvPr id="0" name=""/>
        <dsp:cNvSpPr/>
      </dsp:nvSpPr>
      <dsp:spPr>
        <a:xfrm>
          <a:off x="7331990"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8</a:t>
          </a:r>
        </a:p>
      </dsp:txBody>
      <dsp:txXfrm>
        <a:off x="7378426" y="715332"/>
        <a:ext cx="224215" cy="224215"/>
      </dsp:txXfrm>
    </dsp:sp>
    <dsp:sp modelId="{020E4BD8-81A7-4708-9849-59A22095F442}">
      <dsp:nvSpPr>
        <dsp:cNvPr id="0" name=""/>
        <dsp:cNvSpPr/>
      </dsp:nvSpPr>
      <dsp:spPr>
        <a:xfrm>
          <a:off x="7038459"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577850">
            <a:lnSpc>
              <a:spcPct val="90000"/>
            </a:lnSpc>
            <a:spcBef>
              <a:spcPct val="0"/>
            </a:spcBef>
            <a:spcAft>
              <a:spcPct val="35000"/>
            </a:spcAft>
            <a:buNone/>
          </a:pPr>
          <a:r>
            <a:rPr lang="en-US" sz="1300" kern="1200" dirty="0">
              <a:latin typeface="+mj-lt"/>
            </a:rPr>
            <a:t>Avoid excessive inquires into your credit report</a:t>
          </a:r>
        </a:p>
      </dsp:txBody>
      <dsp:txXfrm>
        <a:off x="7038459" y="1332416"/>
        <a:ext cx="904151" cy="1784770"/>
      </dsp:txXfrm>
    </dsp:sp>
    <dsp:sp modelId="{75B0B4FD-CE35-4E15-8A54-8AE9335E58D0}">
      <dsp:nvSpPr>
        <dsp:cNvPr id="0" name=""/>
        <dsp:cNvSpPr/>
      </dsp:nvSpPr>
      <dsp:spPr>
        <a:xfrm>
          <a:off x="8043071" y="827404"/>
          <a:ext cx="904151"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7DD61-53AE-4AB1-8E50-F90A39ED7911}">
      <dsp:nvSpPr>
        <dsp:cNvPr id="0" name=""/>
        <dsp:cNvSpPr/>
      </dsp:nvSpPr>
      <dsp:spPr>
        <a:xfrm>
          <a:off x="8971333" y="793651"/>
          <a:ext cx="46212" cy="8688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353B4-EFF5-4816-8AF2-35BA9EDD914B}">
      <dsp:nvSpPr>
        <dsp:cNvPr id="0" name=""/>
        <dsp:cNvSpPr/>
      </dsp:nvSpPr>
      <dsp:spPr>
        <a:xfrm>
          <a:off x="8336603"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9</a:t>
          </a:r>
        </a:p>
      </dsp:txBody>
      <dsp:txXfrm>
        <a:off x="8383039" y="715332"/>
        <a:ext cx="224215" cy="224215"/>
      </dsp:txXfrm>
    </dsp:sp>
    <dsp:sp modelId="{533B7E50-5567-4926-85A3-8BC380FC0597}">
      <dsp:nvSpPr>
        <dsp:cNvPr id="0" name=""/>
        <dsp:cNvSpPr/>
      </dsp:nvSpPr>
      <dsp:spPr>
        <a:xfrm>
          <a:off x="8043071"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577850">
            <a:lnSpc>
              <a:spcPct val="90000"/>
            </a:lnSpc>
            <a:spcBef>
              <a:spcPct val="0"/>
            </a:spcBef>
            <a:spcAft>
              <a:spcPct val="35000"/>
            </a:spcAft>
            <a:buNone/>
          </a:pPr>
          <a:r>
            <a:rPr lang="en-US" sz="1300" kern="1200" dirty="0">
              <a:latin typeface="+mj-lt"/>
            </a:rPr>
            <a:t>Review your credit report at least once a year</a:t>
          </a:r>
        </a:p>
      </dsp:txBody>
      <dsp:txXfrm>
        <a:off x="8043071" y="1332416"/>
        <a:ext cx="904151" cy="1784770"/>
      </dsp:txXfrm>
    </dsp:sp>
    <dsp:sp modelId="{14BBEC38-9969-44BB-8C02-2BB072D3310A}">
      <dsp:nvSpPr>
        <dsp:cNvPr id="0" name=""/>
        <dsp:cNvSpPr/>
      </dsp:nvSpPr>
      <dsp:spPr>
        <a:xfrm>
          <a:off x="9047683" y="827404"/>
          <a:ext cx="452075"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80AEF-C06C-4D75-9C86-93125F176E3A}">
      <dsp:nvSpPr>
        <dsp:cNvPr id="0" name=""/>
        <dsp:cNvSpPr/>
      </dsp:nvSpPr>
      <dsp:spPr>
        <a:xfrm>
          <a:off x="9341215" y="668896"/>
          <a:ext cx="317087" cy="31708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5" tIns="12305" rIns="12305" bIns="12305" numCol="1" spcCol="1270" anchor="ctr" anchorCtr="0">
          <a:noAutofit/>
        </a:bodyPr>
        <a:lstStyle/>
        <a:p>
          <a:pPr marL="0" lvl="0" indent="0" algn="ctr" defTabSz="622300">
            <a:lnSpc>
              <a:spcPct val="90000"/>
            </a:lnSpc>
            <a:spcBef>
              <a:spcPct val="0"/>
            </a:spcBef>
            <a:spcAft>
              <a:spcPct val="35000"/>
            </a:spcAft>
            <a:buNone/>
          </a:pPr>
          <a:r>
            <a:rPr lang="en-US" sz="1400" kern="1200"/>
            <a:t>10</a:t>
          </a:r>
        </a:p>
      </dsp:txBody>
      <dsp:txXfrm>
        <a:off x="9387651" y="715332"/>
        <a:ext cx="224215" cy="224215"/>
      </dsp:txXfrm>
    </dsp:sp>
    <dsp:sp modelId="{DA418990-BC87-46BD-821B-62E6E4530EE7}">
      <dsp:nvSpPr>
        <dsp:cNvPr id="0" name=""/>
        <dsp:cNvSpPr/>
      </dsp:nvSpPr>
      <dsp:spPr>
        <a:xfrm>
          <a:off x="9047683" y="1151586"/>
          <a:ext cx="90415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20" tIns="165100" rIns="71320" bIns="16510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Think long term  </a:t>
          </a:r>
        </a:p>
      </dsp:txBody>
      <dsp:txXfrm>
        <a:off x="9047683" y="1332416"/>
        <a:ext cx="904151" cy="1784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8327C-ECD0-4B18-9A68-3A1305498CC5}"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84BC8-F948-4B82-AB36-A28516D2AE1A}" type="slidenum">
              <a:rPr lang="en-US" smtClean="0"/>
              <a:t>‹#›</a:t>
            </a:fld>
            <a:endParaRPr lang="en-US"/>
          </a:p>
        </p:txBody>
      </p:sp>
    </p:spTree>
    <p:extLst>
      <p:ext uri="{BB962C8B-B14F-4D97-AF65-F5344CB8AC3E}">
        <p14:creationId xmlns:p14="http://schemas.microsoft.com/office/powerpoint/2010/main" val="221546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8/13/2020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imgres?imgurl=https%3A%2F%2Flive.staticflickr.com%2F7189%2F6869763479_6c408ec7dd_b.jpg&amp;imgrefurl=https%3A%2F%2Fwww.flickr.com%2Fphotos%2F68751915%40N05%2F6869763479&amp;tbnid=viuQBG59Ay9CfM&amp;vet=12ahUKEwi9wbmw85jrAhWQE80KHRc8DYQQMygiegUIARCaAg..i&amp;docid=bhBqGhv07ijw1M&amp;w=1024&amp;h=1024&amp;q=credit&amp;ved=2ahUKEwi9wbmw85jrAhWQE80KHRc8DYQQMygiegUIARCaA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imgres?imgurl=https%3A%2F%2Fwww.mybanktracker.com%2Fnews%2Fwp-content%2Fuploads%2F2013%2F04%2Fcredit-report.jpg&amp;imgrefurl=https%3A%2F%2Fwww.mybanktracker.com%2Fcredit-cards%2Ffaq%2Fread-credit-report-properly-119431&amp;tbnid=xlv2qnS8v_T6uM&amp;vet=12ahUKEwjmzbO1-5jrAhVQSawKHQGgCaMQMygoegUIARCiAg..i&amp;docid=aV63oXN1S2rn4M&amp;w=1000&amp;h=707&amp;q=credit%20report&amp;ved=2ahUKEwjmzbO1-5jrAhVQSawKHQGgCaMQMygoegUIARCiA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imgres?imgurl=http%3A%2F%2Fseekvectorlogo.com%2Fwp-content%2Fuploads%2F2019%2F01%2Ffair-isaac-corporation-fico-vector-logo.png&amp;imgrefurl=http%3A%2F%2Fseekvectorlogo.com%2Ffair-isaac-corporation-fico-vector-logo-svg%2F&amp;tbnid=Mb9P_0W5d8lNMM&amp;vet=12ahUKEwigrt3JgZnrAhVQSawKHQGgCaMQMygBegUIARCjAQ..i&amp;docid=_ZuPr8pnIV6YDM&amp;w=900&amp;h=500&amp;q=fico%20logo&amp;ved=2ahUKEwigrt3JgZnrAhVQSawKHQGgCaMQMygBegUIARCjAQ"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m/imgres?imgurl=https%3A%2F%2Fcdn.wallethub.com%2Fwallethub%2Fposts%2F67995%2Fsame-day-loans.jpg&amp;imgrefurl=https%3A%2F%2Fwallethub.com%2Fedu%2Fpl%2Fsame-day-loans%2F67705%2F&amp;tbnid=IGDNcC2OErTTKM&amp;vet=12ahUKEwjy2oboi5nrAhUVA50JHaMZBkcQMygAegUIARDMAQ..i&amp;docid=D0PNic3n8Vb_eM&amp;w=4926&amp;h=3451&amp;q=loans&amp;ved=2ahUKEwjy2oboi5nrAhUVA50JHaMZBkcQMygAegUIARDMAQ"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https%3A%2F%2Fwe7s02xsfeo1fdoee1g3zn95-wpengine.netdna-ssl.com%2Fwp-content%2Fuploads%2Finterest-rate-vs-apr-1.jpg&amp;imgrefurl=https%3A%2F%2Fwww.rategenius.com%2Fcar-loan-interest-rate-vs-apr&amp;tbnid=f_0youUuAEepNM&amp;vet=12ahUKEwiJoovkjJnrAhXSSKwKHfhABbMQMygGegUIARDCAQ..i&amp;docid=D_Drd9y0IbQYhM&amp;w=718&amp;h=344&amp;q=interest%20on%20loans&amp;ved=2ahUKEwiJoovkjJnrAhXSSKwKHfhABbMQMygGegUIARDCAQ"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imgres?imgurl=https%3A%2F%2Flookaside.fbsbx.com%2Flookaside%2Fcrawler%2Fmedia%2F%3Fmedia_id%3D112956030484222&amp;imgrefurl=https%3A%2F%2Fwww.facebook.com%2Ftatankadub%2F&amp;tbnid=wV0KOqPreswTQM&amp;vet=12ahUKEwi9ptKujZnrAhUIOa0KHXu9AWsQMygDegUIARCnAQ..i&amp;docid=zVk5ZOhpSA9VWM&amp;w=590&amp;h=554&amp;q=tatanka%20fund&amp;hl=en-US&amp;ved=2ahUKEwi9ptKujZnrAhUIOa0KHXu9AWsQMygDegUIARCnAQ"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url=https%3A%2F%2Fpsu.instructure.com%2Fcourses%2F1806581%2Fpages%2Fintroduction-what-is-financial-literacy%3Fmodule_item_id%3D21713474&amp;psig=AOvVaw02Soa-8Z7E0LUZ0Abzafp1&amp;ust=1597419867184000&amp;source=images&amp;cd=vfe&amp;ved=0CAIQjRxqFwoTCIjMy_XCmOsCFQAAAAAdAAAAABA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7362EC9-7B2B-4F61-BC3F-AF6BF3FB869D}"/>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dirty="0">
                <a:solidFill>
                  <a:schemeClr val="tx1">
                    <a:lumMod val="85000"/>
                    <a:lumOff val="15000"/>
                  </a:schemeClr>
                </a:solidFill>
              </a:rPr>
              <a:t>Pre-test Questions</a:t>
            </a:r>
          </a:p>
        </p:txBody>
      </p:sp>
      <p:pic>
        <p:nvPicPr>
          <p:cNvPr id="7" name="Graphic 6" descr="Help">
            <a:extLst>
              <a:ext uri="{FF2B5EF4-FFF2-40B4-BE49-F238E27FC236}">
                <a16:creationId xmlns:a16="http://schemas.microsoft.com/office/drawing/2014/main" id="{31780AD1-6FBF-438E-A130-7F87CE917F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93573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34D3C-208A-4E7D-B64E-E4DAE47075CB}"/>
              </a:ext>
            </a:extLst>
          </p:cNvPr>
          <p:cNvSpPr>
            <a:spLocks noGrp="1"/>
          </p:cNvSpPr>
          <p:nvPr>
            <p:ph type="title"/>
          </p:nvPr>
        </p:nvSpPr>
        <p:spPr>
          <a:xfrm>
            <a:off x="858749" y="963997"/>
            <a:ext cx="3787457" cy="4938361"/>
          </a:xfrm>
        </p:spPr>
        <p:txBody>
          <a:bodyPr vert="horz" lIns="91440" tIns="45720" rIns="91440" bIns="45720" rtlCol="0" anchor="ctr">
            <a:normAutofit/>
          </a:bodyPr>
          <a:lstStyle/>
          <a:p>
            <a:pPr algn="r"/>
            <a:r>
              <a:rPr lang="en-US" sz="4800" dirty="0"/>
              <a:t>Tips for Managing Spending</a:t>
            </a:r>
          </a:p>
        </p:txBody>
      </p:sp>
      <p:cxnSp>
        <p:nvCxnSpPr>
          <p:cNvPr id="16" name="Straight Connector 1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8B1FDC-04A3-4003-A8B1-3DE3F62E06AB}"/>
              </a:ext>
            </a:extLst>
          </p:cNvPr>
          <p:cNvSpPr txBox="1"/>
          <p:nvPr/>
        </p:nvSpPr>
        <p:spPr>
          <a:xfrm>
            <a:off x="5301798" y="963507"/>
            <a:ext cx="5968181" cy="4938851"/>
          </a:xfrm>
          <a:prstGeom prst="rect">
            <a:avLst/>
          </a:prstGeom>
        </p:spPr>
        <p:txBody>
          <a:bodyPr vert="horz" lIns="0" tIns="45720" rIns="0" bIns="45720" rtlCol="0" anchor="ctr">
            <a:normAutofit/>
          </a:bodyPr>
          <a:lstStyle/>
          <a:p>
            <a:pPr marL="285750" indent="-285750">
              <a:spcAft>
                <a:spcPts val="600"/>
              </a:spcAft>
              <a:buFont typeface="Calibri" panose="020F0502020204030204" pitchFamily="34" charset="0"/>
              <a:buChar char="•"/>
            </a:pPr>
            <a:r>
              <a:rPr lang="en-US" sz="2000" dirty="0">
                <a:solidFill>
                  <a:schemeClr val="tx1">
                    <a:lumMod val="75000"/>
                    <a:lumOff val="25000"/>
                  </a:schemeClr>
                </a:solidFill>
                <a:latin typeface="+mj-lt"/>
              </a:rPr>
              <a:t>Don’t pay so much for stuff: Why buy something new if you can buy it used but in a good condition? </a:t>
            </a:r>
          </a:p>
          <a:p>
            <a:pPr marL="285750" indent="-285750">
              <a:spcAft>
                <a:spcPts val="600"/>
              </a:spcAft>
              <a:buFont typeface="Calibri" panose="020F0502020204030204" pitchFamily="34" charset="0"/>
              <a:buChar char="•"/>
            </a:pPr>
            <a:r>
              <a:rPr lang="en-US" sz="2000" dirty="0">
                <a:solidFill>
                  <a:schemeClr val="tx1">
                    <a:lumMod val="75000"/>
                    <a:lumOff val="25000"/>
                  </a:schemeClr>
                </a:solidFill>
                <a:latin typeface="+mj-lt"/>
              </a:rPr>
              <a:t>Try to control your spending: Make shopping lists and don’t carry credit cards as often. </a:t>
            </a:r>
          </a:p>
          <a:p>
            <a:pPr marL="285750" indent="-285750">
              <a:spcAft>
                <a:spcPts val="600"/>
              </a:spcAft>
              <a:buFont typeface="Calibri" panose="020F0502020204030204" pitchFamily="34" charset="0"/>
              <a:buChar char="•"/>
            </a:pPr>
            <a:r>
              <a:rPr lang="en-US" sz="2000" dirty="0">
                <a:solidFill>
                  <a:schemeClr val="tx1">
                    <a:lumMod val="75000"/>
                    <a:lumOff val="25000"/>
                  </a:schemeClr>
                </a:solidFill>
                <a:latin typeface="+mj-lt"/>
              </a:rPr>
              <a:t>Avoid “Paying” to pay: Avoid payday loans, rent-to-own stores, check-cashing stores and pawnshop loans. These things can cost a lot of money in fees and high interest rates. </a:t>
            </a:r>
          </a:p>
          <a:p>
            <a:pPr marL="285750" indent="-285750">
              <a:spcAft>
                <a:spcPts val="600"/>
              </a:spcAft>
              <a:buFont typeface="Calibri" panose="020F0502020204030204" pitchFamily="34" charset="0"/>
              <a:buChar char="•"/>
            </a:pPr>
            <a:r>
              <a:rPr lang="en-US" sz="2000" dirty="0">
                <a:solidFill>
                  <a:schemeClr val="tx1">
                    <a:lumMod val="75000"/>
                    <a:lumOff val="25000"/>
                  </a:schemeClr>
                </a:solidFill>
                <a:latin typeface="+mj-lt"/>
              </a:rPr>
              <a:t>Get help: Learn about down-payment assistance programs to help when buying homes, use a free site when preparing taxes, check to see if you are eligible for the Earned Income Tax Credit when you pay taxes. </a:t>
            </a:r>
          </a:p>
        </p:txBody>
      </p:sp>
    </p:spTree>
    <p:extLst>
      <p:ext uri="{BB962C8B-B14F-4D97-AF65-F5344CB8AC3E}">
        <p14:creationId xmlns:p14="http://schemas.microsoft.com/office/powerpoint/2010/main" val="4141112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7" name="Graphic 6" descr="Credit card">
            <a:extLst>
              <a:ext uri="{FF2B5EF4-FFF2-40B4-BE49-F238E27FC236}">
                <a16:creationId xmlns:a16="http://schemas.microsoft.com/office/drawing/2014/main" id="{F839976A-A642-47B4-A727-FE9A911FFC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764" y="1770977"/>
            <a:ext cx="3294253" cy="3294253"/>
          </a:xfrm>
          <a:prstGeom prst="rect">
            <a:avLst/>
          </a:prstGeom>
        </p:spPr>
      </p:pic>
      <p:sp>
        <p:nvSpPr>
          <p:cNvPr id="16" name="Rectangle 15">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44106"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B5E84C-D756-4D78-9AB0-24894BA1D378}"/>
              </a:ext>
            </a:extLst>
          </p:cNvPr>
          <p:cNvSpPr>
            <a:spLocks noGrp="1"/>
          </p:cNvSpPr>
          <p:nvPr>
            <p:ph type="title"/>
          </p:nvPr>
        </p:nvSpPr>
        <p:spPr>
          <a:xfrm>
            <a:off x="5315801" y="516835"/>
            <a:ext cx="5778919" cy="1666501"/>
          </a:xfrm>
        </p:spPr>
        <p:txBody>
          <a:bodyPr vert="horz" lIns="91440" tIns="45720" rIns="91440" bIns="45720" rtlCol="0" anchor="b">
            <a:normAutofit/>
          </a:bodyPr>
          <a:lstStyle/>
          <a:p>
            <a:r>
              <a:rPr lang="en-US" sz="4000">
                <a:solidFill>
                  <a:srgbClr val="FFFFFF"/>
                </a:solidFill>
              </a:rPr>
              <a:t>What is credit? </a:t>
            </a:r>
          </a:p>
        </p:txBody>
      </p:sp>
      <p:cxnSp>
        <p:nvCxnSpPr>
          <p:cNvPr id="18" name="Straight Connector 17">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5892" y="2344202"/>
            <a:ext cx="5577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
            <a:extLst>
              <a:ext uri="{FF2B5EF4-FFF2-40B4-BE49-F238E27FC236}">
                <a16:creationId xmlns:a16="http://schemas.microsoft.com/office/drawing/2014/main" id="{16C31144-6144-48CA-98D4-F37808796BAE}"/>
              </a:ext>
            </a:extLst>
          </p:cNvPr>
          <p:cNvSpPr txBox="1"/>
          <p:nvPr/>
        </p:nvSpPr>
        <p:spPr>
          <a:xfrm>
            <a:off x="5315802" y="2505069"/>
            <a:ext cx="5778919" cy="3383902"/>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r>
              <a:rPr lang="en-US" sz="2400" dirty="0">
                <a:solidFill>
                  <a:srgbClr val="FFFFFF"/>
                </a:solidFill>
              </a:rPr>
              <a:t>Credit is when you borrow money with the intent to repay them. </a:t>
            </a:r>
          </a:p>
          <a:p>
            <a:pPr marL="285750" indent="-285750">
              <a:spcAft>
                <a:spcPts val="600"/>
              </a:spcAft>
              <a:buFont typeface="Calibri" panose="020F0502020204030204" pitchFamily="34" charset="0"/>
              <a:buChar char="•"/>
            </a:pPr>
            <a:r>
              <a:rPr lang="en-US" sz="2400" dirty="0">
                <a:solidFill>
                  <a:srgbClr val="FFFFFF"/>
                </a:solidFill>
              </a:rPr>
              <a:t>Anytime a bank, family member, or business lends you money and you agree to pay it back over a certain period of time, you’re using credit. </a:t>
            </a:r>
          </a:p>
          <a:p>
            <a:pPr marL="285750" indent="-285750">
              <a:spcAft>
                <a:spcPts val="600"/>
              </a:spcAft>
              <a:buFont typeface="Calibri" panose="020F0502020204030204" pitchFamily="34" charset="0"/>
              <a:buChar char="•"/>
            </a:pPr>
            <a:r>
              <a:rPr lang="en-US" sz="2400" dirty="0">
                <a:solidFill>
                  <a:srgbClr val="FFFFFF"/>
                </a:solidFill>
              </a:rPr>
              <a:t>Most times when you get a loan, the lender charges you for borrowing the money. The charge can be both in the form of fees and interest. </a:t>
            </a:r>
          </a:p>
        </p:txBody>
      </p:sp>
    </p:spTree>
    <p:extLst>
      <p:ext uri="{BB962C8B-B14F-4D97-AF65-F5344CB8AC3E}">
        <p14:creationId xmlns:p14="http://schemas.microsoft.com/office/powerpoint/2010/main" val="2445319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4D44A-87F7-4A26-9686-AC5FC354DEF9}"/>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The Importance of Credit </a:t>
            </a:r>
          </a:p>
        </p:txBody>
      </p:sp>
      <p:cxnSp>
        <p:nvCxnSpPr>
          <p:cNvPr id="28" name="Straight Connector 27">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Box 2">
            <a:extLst>
              <a:ext uri="{FF2B5EF4-FFF2-40B4-BE49-F238E27FC236}">
                <a16:creationId xmlns:a16="http://schemas.microsoft.com/office/drawing/2014/main" id="{A50A5F43-FFD7-4417-8C18-34AB7540E71A}"/>
              </a:ext>
            </a:extLst>
          </p:cNvPr>
          <p:cNvGraphicFramePr/>
          <p:nvPr>
            <p:extLst>
              <p:ext uri="{D42A27DB-BD31-4B8C-83A1-F6EECF244321}">
                <p14:modId xmlns:p14="http://schemas.microsoft.com/office/powerpoint/2010/main" val="123056856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829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6D27C-87AC-4907-8F98-31EFA90B976C}"/>
              </a:ext>
            </a:extLst>
          </p:cNvPr>
          <p:cNvSpPr>
            <a:spLocks noGrp="1"/>
          </p:cNvSpPr>
          <p:nvPr>
            <p:ph type="title"/>
          </p:nvPr>
        </p:nvSpPr>
        <p:spPr>
          <a:xfrm>
            <a:off x="643468" y="643467"/>
            <a:ext cx="3073550" cy="5126203"/>
          </a:xfrm>
        </p:spPr>
        <p:txBody>
          <a:bodyPr vert="horz" lIns="91440" tIns="45720" rIns="91440" bIns="45720" rtlCol="0" anchor="ctr">
            <a:normAutofit/>
          </a:bodyPr>
          <a:lstStyle/>
          <a:p>
            <a:pPr algn="ctr"/>
            <a:r>
              <a:rPr lang="en-US" sz="3200" dirty="0"/>
              <a:t>Advantages and Disadvantages of Using Credit</a:t>
            </a:r>
          </a:p>
        </p:txBody>
      </p:sp>
      <p:cxnSp>
        <p:nvCxnSpPr>
          <p:cNvPr id="28" name="Straight Connector 27">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542A08-FFC2-49C2-8AA9-DCEF79501BFA}"/>
              </a:ext>
            </a:extLst>
          </p:cNvPr>
          <p:cNvSpPr txBox="1"/>
          <p:nvPr/>
        </p:nvSpPr>
        <p:spPr>
          <a:xfrm>
            <a:off x="4570639" y="381000"/>
            <a:ext cx="6061266" cy="4079275"/>
          </a:xfrm>
          <a:prstGeom prst="rect">
            <a:avLst/>
          </a:prstGeom>
        </p:spPr>
        <p:txBody>
          <a:bodyPr vert="horz" lIns="0" tIns="45720" rIns="0" bIns="45720" rtlCol="0" anchor="ctr">
            <a:normAutofit/>
          </a:bodyPr>
          <a:lstStyle/>
          <a:p>
            <a:pPr>
              <a:spcAft>
                <a:spcPts val="600"/>
              </a:spcAft>
              <a:buFont typeface="Calibri" panose="020F0502020204030204" pitchFamily="34" charset="0"/>
            </a:pPr>
            <a:r>
              <a:rPr lang="en-US" b="1" dirty="0">
                <a:solidFill>
                  <a:schemeClr val="tx1">
                    <a:lumMod val="75000"/>
                    <a:lumOff val="25000"/>
                  </a:schemeClr>
                </a:solidFill>
                <a:latin typeface="+mj-lt"/>
              </a:rPr>
              <a:t>Some Advantages: </a:t>
            </a:r>
          </a:p>
          <a:p>
            <a:pPr marL="742950" lvl="1" indent="-285750">
              <a:spcAft>
                <a:spcPts val="600"/>
              </a:spcAft>
              <a:buFont typeface="Calibri" panose="020F0502020204030204" pitchFamily="34" charset="0"/>
              <a:buChar char="•"/>
            </a:pPr>
            <a:r>
              <a:rPr lang="en-US" dirty="0">
                <a:solidFill>
                  <a:schemeClr val="tx1">
                    <a:lumMod val="75000"/>
                    <a:lumOff val="25000"/>
                  </a:schemeClr>
                </a:solidFill>
                <a:latin typeface="+mj-lt"/>
              </a:rPr>
              <a:t>Using credit is convenient</a:t>
            </a:r>
          </a:p>
          <a:p>
            <a:pPr marL="742950" lvl="1" indent="-285750">
              <a:spcAft>
                <a:spcPts val="600"/>
              </a:spcAft>
              <a:buFont typeface="Calibri" panose="020F0502020204030204" pitchFamily="34" charset="0"/>
              <a:buChar char="•"/>
            </a:pPr>
            <a:r>
              <a:rPr lang="en-US" dirty="0">
                <a:solidFill>
                  <a:schemeClr val="tx1">
                    <a:lumMod val="75000"/>
                    <a:lumOff val="25000"/>
                  </a:schemeClr>
                </a:solidFill>
                <a:latin typeface="+mj-lt"/>
              </a:rPr>
              <a:t>Some credit card companies will reward you with cash back or points you can redeem for using their credit cards</a:t>
            </a:r>
          </a:p>
          <a:p>
            <a:pPr marL="742950" lvl="1" indent="-285750">
              <a:spcAft>
                <a:spcPts val="600"/>
              </a:spcAft>
              <a:buFont typeface="Calibri" panose="020F0502020204030204" pitchFamily="34" charset="0"/>
              <a:buChar char="•"/>
            </a:pPr>
            <a:r>
              <a:rPr lang="en-US" dirty="0">
                <a:solidFill>
                  <a:schemeClr val="tx1">
                    <a:lumMod val="75000"/>
                    <a:lumOff val="25000"/>
                  </a:schemeClr>
                </a:solidFill>
                <a:latin typeface="+mj-lt"/>
              </a:rPr>
              <a:t>Some companies such as car rental companies, require you to have a credit card</a:t>
            </a:r>
          </a:p>
          <a:p>
            <a:pPr marL="742950" lvl="1" indent="-285750">
              <a:spcAft>
                <a:spcPts val="600"/>
              </a:spcAft>
              <a:buFont typeface="Calibri" panose="020F0502020204030204" pitchFamily="34" charset="0"/>
              <a:buChar char="•"/>
            </a:pPr>
            <a:r>
              <a:rPr lang="en-US" dirty="0">
                <a:solidFill>
                  <a:schemeClr val="tx1">
                    <a:lumMod val="75000"/>
                    <a:lumOff val="25000"/>
                  </a:schemeClr>
                </a:solidFill>
                <a:latin typeface="+mj-lt"/>
              </a:rPr>
              <a:t>Using Credit helps build your credit score</a:t>
            </a:r>
          </a:p>
          <a:p>
            <a:pPr lvl="1">
              <a:spcAft>
                <a:spcPts val="600"/>
              </a:spcAft>
              <a:buFont typeface="Calibri" panose="020F0502020204030204" pitchFamily="34" charset="0"/>
            </a:pPr>
            <a:endParaRPr lang="en-US" dirty="0">
              <a:solidFill>
                <a:schemeClr val="tx1">
                  <a:lumMod val="75000"/>
                  <a:lumOff val="25000"/>
                </a:schemeClr>
              </a:solidFill>
            </a:endParaRPr>
          </a:p>
          <a:p>
            <a:pPr lvl="1">
              <a:spcAft>
                <a:spcPts val="600"/>
              </a:spcAft>
              <a:buFont typeface="Calibri" panose="020F0502020204030204" pitchFamily="34" charset="0"/>
            </a:pPr>
            <a:endParaRPr lang="en-US" dirty="0">
              <a:solidFill>
                <a:schemeClr val="tx1">
                  <a:lumMod val="75000"/>
                  <a:lumOff val="25000"/>
                </a:schemeClr>
              </a:solidFill>
            </a:endParaRPr>
          </a:p>
        </p:txBody>
      </p:sp>
      <p:sp>
        <p:nvSpPr>
          <p:cNvPr id="30" name="Rectangle 29">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089F4D7C-2884-4D20-90E0-3952454AED5E}"/>
              </a:ext>
            </a:extLst>
          </p:cNvPr>
          <p:cNvSpPr txBox="1"/>
          <p:nvPr/>
        </p:nvSpPr>
        <p:spPr>
          <a:xfrm>
            <a:off x="4470400" y="3629935"/>
            <a:ext cx="6984994" cy="2346697"/>
          </a:xfrm>
          <a:prstGeom prst="rect">
            <a:avLst/>
          </a:prstGeom>
          <a:noFill/>
        </p:spPr>
        <p:txBody>
          <a:bodyPr wrap="square" rtlCol="0">
            <a:spAutoFit/>
          </a:bodyPr>
          <a:lstStyle/>
          <a:p>
            <a:pPr>
              <a:spcAft>
                <a:spcPts val="600"/>
              </a:spcAft>
            </a:pPr>
            <a:r>
              <a:rPr lang="en-US" b="1" dirty="0">
                <a:latin typeface="+mj-lt"/>
              </a:rPr>
              <a:t>Some Disadvantages</a:t>
            </a:r>
          </a:p>
          <a:p>
            <a:pPr marL="742950" lvl="1" indent="-285750">
              <a:spcAft>
                <a:spcPts val="600"/>
              </a:spcAft>
              <a:buFont typeface="Arial" panose="020B0604020202020204" pitchFamily="34" charset="0"/>
              <a:buChar char="•"/>
            </a:pPr>
            <a:r>
              <a:rPr lang="en-US" dirty="0">
                <a:latin typeface="+mj-lt"/>
              </a:rPr>
              <a:t>Sometimes you buy things you can’t afford</a:t>
            </a:r>
          </a:p>
          <a:p>
            <a:pPr marL="742950" lvl="1" indent="-285750">
              <a:spcAft>
                <a:spcPts val="600"/>
              </a:spcAft>
              <a:buFont typeface="Arial" panose="020B0604020202020204" pitchFamily="34" charset="0"/>
              <a:buChar char="•"/>
            </a:pPr>
            <a:r>
              <a:rPr lang="en-US" dirty="0">
                <a:latin typeface="+mj-lt"/>
              </a:rPr>
              <a:t>If you miss or pay payments late, it negatively affects your credit score and abilities to use credit in the future</a:t>
            </a:r>
          </a:p>
          <a:p>
            <a:pPr marL="742950" lvl="1" indent="-285750">
              <a:spcAft>
                <a:spcPts val="600"/>
              </a:spcAft>
              <a:buFont typeface="Arial" panose="020B0604020202020204" pitchFamily="34" charset="0"/>
              <a:buChar char="•"/>
            </a:pPr>
            <a:r>
              <a:rPr lang="en-US" dirty="0">
                <a:latin typeface="+mj-lt"/>
              </a:rPr>
              <a:t>Credit can be expensive if you are paying high interest rates</a:t>
            </a:r>
          </a:p>
        </p:txBody>
      </p:sp>
    </p:spTree>
    <p:extLst>
      <p:ext uri="{BB962C8B-B14F-4D97-AF65-F5344CB8AC3E}">
        <p14:creationId xmlns:p14="http://schemas.microsoft.com/office/powerpoint/2010/main" val="1708180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068F75-55DB-4F8B-8BDB-DE6AB77648E7}"/>
              </a:ext>
            </a:extLst>
          </p:cNvPr>
          <p:cNvSpPr>
            <a:spLocks noGrp="1"/>
          </p:cNvSpPr>
          <p:nvPr>
            <p:ph type="title"/>
          </p:nvPr>
        </p:nvSpPr>
        <p:spPr>
          <a:xfrm>
            <a:off x="717689" y="494460"/>
            <a:ext cx="5977937" cy="1666501"/>
          </a:xfrm>
        </p:spPr>
        <p:txBody>
          <a:bodyPr vert="horz" lIns="91440" tIns="45720" rIns="91440" bIns="45720" rtlCol="0" anchor="b">
            <a:normAutofit/>
          </a:bodyPr>
          <a:lstStyle/>
          <a:p>
            <a:r>
              <a:rPr lang="en-US" sz="4000" dirty="0">
                <a:solidFill>
                  <a:srgbClr val="FFFFFF"/>
                </a:solidFill>
              </a:rPr>
              <a:t>Types of Credit</a:t>
            </a:r>
          </a:p>
        </p:txBody>
      </p:sp>
      <p:cxnSp>
        <p:nvCxnSpPr>
          <p:cNvPr id="77" name="Straight Connector 7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A6EA9EF-988E-4261-8A4A-28ABED3FE6B6}"/>
              </a:ext>
            </a:extLst>
          </p:cNvPr>
          <p:cNvSpPr txBox="1"/>
          <p:nvPr/>
        </p:nvSpPr>
        <p:spPr>
          <a:xfrm>
            <a:off x="1097279" y="2546224"/>
            <a:ext cx="5977938" cy="3342747"/>
          </a:xfrm>
          <a:prstGeom prst="rect">
            <a:avLst/>
          </a:prstGeom>
        </p:spPr>
        <p:txBody>
          <a:bodyPr vert="horz" lIns="0" tIns="45720" rIns="0" bIns="45720" rtlCol="0">
            <a:noAutofit/>
          </a:bodyPr>
          <a:lstStyle/>
          <a:p>
            <a:pPr marL="285750" indent="-285750">
              <a:lnSpc>
                <a:spcPct val="90000"/>
              </a:lnSpc>
              <a:spcAft>
                <a:spcPts val="600"/>
              </a:spcAft>
              <a:buFont typeface="Calibri" panose="020F0502020204030204" pitchFamily="34" charset="0"/>
              <a:buChar char="•"/>
            </a:pPr>
            <a:r>
              <a:rPr lang="en-US" sz="1600" b="1" dirty="0">
                <a:solidFill>
                  <a:srgbClr val="FFFFFF"/>
                </a:solidFill>
                <a:latin typeface="+mj-lt"/>
              </a:rPr>
              <a:t>Revolving Credit: </a:t>
            </a:r>
            <a:r>
              <a:rPr lang="en-US" sz="1600" dirty="0">
                <a:solidFill>
                  <a:srgbClr val="FFFFFF"/>
                </a:solidFill>
                <a:latin typeface="+mj-lt"/>
              </a:rPr>
              <a:t>Allows you to borrow money at any time up to a set limit. The lender allows you to pay back the money in a lump sum or over an extended period of time. There is a fee you pay each month on top of the money that you owe, this is called interest.</a:t>
            </a:r>
          </a:p>
          <a:p>
            <a:pPr marL="285750" indent="-285750">
              <a:lnSpc>
                <a:spcPct val="90000"/>
              </a:lnSpc>
              <a:spcAft>
                <a:spcPts val="600"/>
              </a:spcAft>
              <a:buFont typeface="Calibri" panose="020F0502020204030204" pitchFamily="34" charset="0"/>
              <a:buChar char="•"/>
            </a:pPr>
            <a:r>
              <a:rPr lang="en-US" sz="1600" b="1" dirty="0">
                <a:solidFill>
                  <a:srgbClr val="FFFFFF"/>
                </a:solidFill>
                <a:latin typeface="+mj-lt"/>
              </a:rPr>
              <a:t>Installment Credit: </a:t>
            </a:r>
            <a:r>
              <a:rPr lang="en-US" sz="1600" dirty="0">
                <a:solidFill>
                  <a:srgbClr val="FFFFFF"/>
                </a:solidFill>
                <a:latin typeface="+mj-lt"/>
              </a:rPr>
              <a:t>Allows you to borrow a specific amount of money at one time for a defined purpose. You establish a payment plan with the lender to repay the loan on a regular basis over a period of time. This type of credit is common for large purchases such as a home, car, or education. </a:t>
            </a:r>
          </a:p>
          <a:p>
            <a:pPr marL="285750" indent="-285750">
              <a:lnSpc>
                <a:spcPct val="90000"/>
              </a:lnSpc>
              <a:spcAft>
                <a:spcPts val="600"/>
              </a:spcAft>
              <a:buFont typeface="Calibri" panose="020F0502020204030204" pitchFamily="34" charset="0"/>
              <a:buChar char="•"/>
            </a:pPr>
            <a:r>
              <a:rPr lang="en-US" sz="1600" b="1" dirty="0">
                <a:solidFill>
                  <a:srgbClr val="FFFFFF"/>
                </a:solidFill>
                <a:latin typeface="+mj-lt"/>
              </a:rPr>
              <a:t>Non-installment or Service Credit: </a:t>
            </a:r>
            <a:r>
              <a:rPr lang="en-US" sz="1600" dirty="0">
                <a:solidFill>
                  <a:srgbClr val="FFFFFF"/>
                </a:solidFill>
                <a:latin typeface="+mj-lt"/>
              </a:rPr>
              <a:t>Allows you to pay for a used service at a later date. If you pay the complete sum within 30 to 60 days, you don’t have to pay fees or interest. If you miss a payment, within that period of time, there is usually a penalty charge that will be added to your debt. </a:t>
            </a:r>
            <a:endParaRPr lang="en-US" sz="1600" b="1" dirty="0">
              <a:solidFill>
                <a:srgbClr val="FFFFFF"/>
              </a:solidFill>
              <a:latin typeface="+mj-lt"/>
            </a:endParaRPr>
          </a:p>
        </p:txBody>
      </p:sp>
      <p:pic>
        <p:nvPicPr>
          <p:cNvPr id="1026" name="Picture 2" descr="credit | Credit ahead -road sign I am the designer for 401kc… | Flickr">
            <a:hlinkClick r:id="rId2"/>
            <a:extLst>
              <a:ext uri="{FF2B5EF4-FFF2-40B4-BE49-F238E27FC236}">
                <a16:creationId xmlns:a16="http://schemas.microsoft.com/office/drawing/2014/main" id="{E0FB019F-0DC2-40F8-9681-D31A4EBFD3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60" r="12855"/>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443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470D5-42DF-4F2C-B711-9F5ADED12786}"/>
              </a:ext>
            </a:extLst>
          </p:cNvPr>
          <p:cNvSpPr>
            <a:spLocks noGrp="1"/>
          </p:cNvSpPr>
          <p:nvPr>
            <p:ph type="title"/>
          </p:nvPr>
        </p:nvSpPr>
        <p:spPr>
          <a:xfrm>
            <a:off x="990932" y="286603"/>
            <a:ext cx="6750987" cy="1450757"/>
          </a:xfrm>
        </p:spPr>
        <p:txBody>
          <a:bodyPr vert="horz" lIns="91440" tIns="45720" rIns="91440" bIns="45720" rtlCol="0" anchor="b">
            <a:normAutofit/>
          </a:bodyPr>
          <a:lstStyle/>
          <a:p>
            <a:r>
              <a:rPr lang="en-US" sz="4800" dirty="0">
                <a:solidFill>
                  <a:schemeClr val="accent1"/>
                </a:solidFill>
              </a:rPr>
              <a:t>Secured and Unsecured Credit</a:t>
            </a:r>
          </a:p>
        </p:txBody>
      </p:sp>
      <p:sp>
        <p:nvSpPr>
          <p:cNvPr id="3" name="TextBox 2">
            <a:extLst>
              <a:ext uri="{FF2B5EF4-FFF2-40B4-BE49-F238E27FC236}">
                <a16:creationId xmlns:a16="http://schemas.microsoft.com/office/drawing/2014/main" id="{B97ECBCE-7FD1-478A-A789-5850806DC4CF}"/>
              </a:ext>
            </a:extLst>
          </p:cNvPr>
          <p:cNvSpPr txBox="1"/>
          <p:nvPr/>
        </p:nvSpPr>
        <p:spPr>
          <a:xfrm>
            <a:off x="420612" y="1897380"/>
            <a:ext cx="7481442" cy="4343398"/>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r>
              <a:rPr lang="en-US" dirty="0">
                <a:solidFill>
                  <a:schemeClr val="tx1">
                    <a:lumMod val="75000"/>
                    <a:lumOff val="25000"/>
                  </a:schemeClr>
                </a:solidFill>
                <a:latin typeface="+mj-lt"/>
              </a:rPr>
              <a:t>Most types of credit can be obtained in two forms- secured or unsecured. </a:t>
            </a:r>
          </a:p>
          <a:p>
            <a:pPr marL="742950" lvl="1" indent="-285750">
              <a:spcAft>
                <a:spcPts val="600"/>
              </a:spcAft>
              <a:buFont typeface="Calibri" panose="020F0502020204030204" pitchFamily="34" charset="0"/>
              <a:buChar char="•"/>
            </a:pPr>
            <a:r>
              <a:rPr lang="en-US" b="1" dirty="0">
                <a:solidFill>
                  <a:schemeClr val="tx1">
                    <a:lumMod val="75000"/>
                    <a:lumOff val="25000"/>
                  </a:schemeClr>
                </a:solidFill>
                <a:latin typeface="+mj-lt"/>
              </a:rPr>
              <a:t>Secured </a:t>
            </a:r>
            <a:r>
              <a:rPr lang="en-US" dirty="0">
                <a:solidFill>
                  <a:schemeClr val="tx1">
                    <a:lumMod val="75000"/>
                    <a:lumOff val="25000"/>
                  </a:schemeClr>
                </a:solidFill>
                <a:latin typeface="+mj-lt"/>
              </a:rPr>
              <a:t>is when you are asked to provide something of value as a guarantee that you will repay your debt. If you fail to repay, the lender takes your items as repayment. Personal valuables, known as “collateral”, such as cash or a car are used to secure loans. </a:t>
            </a:r>
          </a:p>
          <a:p>
            <a:pPr lvl="1">
              <a:spcAft>
                <a:spcPts val="600"/>
              </a:spcAft>
              <a:buFont typeface="Calibri" panose="020F0502020204030204" pitchFamily="34" charset="0"/>
            </a:pPr>
            <a:r>
              <a:rPr lang="en-US" b="1" dirty="0">
                <a:solidFill>
                  <a:schemeClr val="tx1">
                    <a:lumMod val="75000"/>
                    <a:lumOff val="25000"/>
                  </a:schemeClr>
                </a:solidFill>
                <a:latin typeface="+mj-lt"/>
              </a:rPr>
              <a:t>	</a:t>
            </a:r>
            <a:r>
              <a:rPr lang="en-US" dirty="0">
                <a:solidFill>
                  <a:schemeClr val="tx1">
                    <a:lumMod val="75000"/>
                    <a:lumOff val="25000"/>
                  </a:schemeClr>
                </a:solidFill>
                <a:latin typeface="+mj-lt"/>
              </a:rPr>
              <a:t>- A secured credit card is an example of secured credit and is one method for a person who cannot obtain a conventional credit card to make purchases. </a:t>
            </a:r>
          </a:p>
          <a:p>
            <a:pPr marL="742950" lvl="1" indent="-285750">
              <a:spcAft>
                <a:spcPts val="600"/>
              </a:spcAft>
              <a:buFont typeface="Calibri" panose="020F0502020204030204" pitchFamily="34" charset="0"/>
              <a:buChar char="•"/>
            </a:pPr>
            <a:r>
              <a:rPr lang="en-US" b="1" dirty="0">
                <a:solidFill>
                  <a:schemeClr val="tx1">
                    <a:lumMod val="75000"/>
                    <a:lumOff val="25000"/>
                  </a:schemeClr>
                </a:solidFill>
                <a:latin typeface="+mj-lt"/>
              </a:rPr>
              <a:t>Unsecured </a:t>
            </a:r>
            <a:r>
              <a:rPr lang="en-US" dirty="0">
                <a:solidFill>
                  <a:schemeClr val="tx1">
                    <a:lumMod val="75000"/>
                    <a:lumOff val="25000"/>
                  </a:schemeClr>
                </a:solidFill>
                <a:latin typeface="+mj-lt"/>
              </a:rPr>
              <a:t>is when a guarantee is not required. </a:t>
            </a:r>
          </a:p>
          <a:p>
            <a:pPr lvl="1">
              <a:spcAft>
                <a:spcPts val="600"/>
              </a:spcAft>
            </a:pPr>
            <a:r>
              <a:rPr lang="en-US" dirty="0">
                <a:solidFill>
                  <a:schemeClr val="tx1">
                    <a:lumMod val="75000"/>
                    <a:lumOff val="25000"/>
                  </a:schemeClr>
                </a:solidFill>
                <a:latin typeface="+mj-lt"/>
              </a:rPr>
              <a:t>	-A conventional credit card is a form of unsecured credit because no collateral is required. Some personal loans that don’t require collateral are also examples of unsecured credit.</a:t>
            </a:r>
            <a:endParaRPr lang="en-US" b="1" dirty="0">
              <a:solidFill>
                <a:schemeClr val="tx1">
                  <a:lumMod val="75000"/>
                  <a:lumOff val="25000"/>
                </a:schemeClr>
              </a:solidFill>
              <a:latin typeface="+mj-lt"/>
            </a:endParaRPr>
          </a:p>
        </p:txBody>
      </p:sp>
      <p:sp>
        <p:nvSpPr>
          <p:cNvPr id="14" name="Rectangle 1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1"/>
            <a:ext cx="4050791"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0FA2369-10B3-4A99-93ED-036A92FD9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9261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558D6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2C11C7-7CB1-407A-B053-0F16174CBF16}"/>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dirty="0">
                <a:solidFill>
                  <a:srgbClr val="FFFFFF"/>
                </a:solidFill>
              </a:rPr>
              <a:t>Credit Reports</a:t>
            </a:r>
          </a:p>
        </p:txBody>
      </p:sp>
      <p:cxnSp>
        <p:nvCxnSpPr>
          <p:cNvPr id="79" name="Straight Connector 78">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55622A-AE18-4F39-954A-9A86DEF12983}"/>
              </a:ext>
            </a:extLst>
          </p:cNvPr>
          <p:cNvSpPr txBox="1"/>
          <p:nvPr/>
        </p:nvSpPr>
        <p:spPr>
          <a:xfrm>
            <a:off x="132762" y="2505069"/>
            <a:ext cx="7160608" cy="3058288"/>
          </a:xfrm>
          <a:prstGeom prst="rect">
            <a:avLst/>
          </a:prstGeom>
        </p:spPr>
        <p:txBody>
          <a:bodyPr vert="horz" lIns="0" tIns="45720" rIns="0" bIns="45720" rtlCol="0">
            <a:normAutofit/>
          </a:bodyPr>
          <a:lstStyle/>
          <a:p>
            <a:pPr marL="285750" indent="-285750">
              <a:lnSpc>
                <a:spcPct val="90000"/>
              </a:lnSpc>
              <a:spcAft>
                <a:spcPts val="600"/>
              </a:spcAft>
              <a:buFont typeface="Calibri" panose="020F0502020204030204" pitchFamily="34" charset="0"/>
              <a:buChar char="•"/>
            </a:pPr>
            <a:r>
              <a:rPr lang="en-US" sz="1400" dirty="0">
                <a:solidFill>
                  <a:srgbClr val="FFFFFF"/>
                </a:solidFill>
                <a:latin typeface="+mj-lt"/>
              </a:rPr>
              <a:t>When you apply for credit, your success is influenced by how you have handled credit in the past. A record on this information is kept by organizations called credit bureaus and are referred to as credit reports. Credit Bureaus gather information from sources such as banks, department stores, medical providers, and credit card companies. </a:t>
            </a:r>
          </a:p>
          <a:p>
            <a:pPr marL="285750" indent="-285750">
              <a:lnSpc>
                <a:spcPct val="90000"/>
              </a:lnSpc>
              <a:spcAft>
                <a:spcPts val="600"/>
              </a:spcAft>
              <a:buFont typeface="Calibri" panose="020F0502020204030204" pitchFamily="34" charset="0"/>
              <a:buChar char="•"/>
            </a:pPr>
            <a:r>
              <a:rPr lang="en-US" sz="1400" dirty="0">
                <a:solidFill>
                  <a:srgbClr val="FFFFFF"/>
                </a:solidFill>
                <a:latin typeface="+mj-lt"/>
              </a:rPr>
              <a:t>Used for many purposes:</a:t>
            </a:r>
          </a:p>
          <a:p>
            <a:pPr marL="742950" lvl="1" indent="-285750">
              <a:lnSpc>
                <a:spcPct val="90000"/>
              </a:lnSpc>
              <a:spcAft>
                <a:spcPts val="600"/>
              </a:spcAft>
              <a:buFont typeface="Calibri" panose="020F0502020204030204" pitchFamily="34" charset="0"/>
              <a:buChar char="•"/>
            </a:pPr>
            <a:r>
              <a:rPr lang="en-US" sz="1400" dirty="0">
                <a:solidFill>
                  <a:srgbClr val="FFFFFF"/>
                </a:solidFill>
                <a:latin typeface="+mj-lt"/>
              </a:rPr>
              <a:t>Landlords and employers use them to evaluate your reliability and ability to manage your finances</a:t>
            </a:r>
          </a:p>
          <a:p>
            <a:pPr marL="742950" lvl="1" indent="-285750">
              <a:lnSpc>
                <a:spcPct val="90000"/>
              </a:lnSpc>
              <a:spcAft>
                <a:spcPts val="600"/>
              </a:spcAft>
              <a:buFont typeface="Calibri" panose="020F0502020204030204" pitchFamily="34" charset="0"/>
              <a:buChar char="•"/>
            </a:pPr>
            <a:r>
              <a:rPr lang="en-US" sz="1400" dirty="0">
                <a:solidFill>
                  <a:srgbClr val="FFFFFF"/>
                </a:solidFill>
                <a:latin typeface="+mj-lt"/>
              </a:rPr>
              <a:t>Insurance Companies check your credit report when issuing an auto or homeowner’s policy. </a:t>
            </a:r>
          </a:p>
          <a:p>
            <a:pPr lvl="1">
              <a:lnSpc>
                <a:spcPct val="90000"/>
              </a:lnSpc>
              <a:spcAft>
                <a:spcPts val="600"/>
              </a:spcAft>
              <a:buFont typeface="Calibri" panose="020F0502020204030204" pitchFamily="34" charset="0"/>
            </a:pPr>
            <a:endParaRPr lang="en-US" sz="1700" dirty="0">
              <a:solidFill>
                <a:srgbClr val="FFFFFF"/>
              </a:solidFill>
            </a:endParaRPr>
          </a:p>
        </p:txBody>
      </p:sp>
      <p:pic>
        <p:nvPicPr>
          <p:cNvPr id="2050" name="Picture 2" descr="How to Understand Your Credit Report">
            <a:hlinkClick r:id="rId2"/>
            <a:extLst>
              <a:ext uri="{FF2B5EF4-FFF2-40B4-BE49-F238E27FC236}">
                <a16:creationId xmlns:a16="http://schemas.microsoft.com/office/drawing/2014/main" id="{A8098E49-963C-4C0C-BABC-945A95BE1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1982" y="2252161"/>
            <a:ext cx="3294253" cy="2331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C78577-9806-445C-865B-E8027FFBD835}"/>
              </a:ext>
            </a:extLst>
          </p:cNvPr>
          <p:cNvSpPr txBox="1"/>
          <p:nvPr/>
        </p:nvSpPr>
        <p:spPr>
          <a:xfrm>
            <a:off x="132762" y="4755506"/>
            <a:ext cx="7038833" cy="14619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chemeClr val="bg1"/>
                </a:solidFill>
                <a:latin typeface="+mj-lt"/>
              </a:rPr>
              <a:t>A poor credit history can mean higher premiums or rejection of coverage. Therefore, it is important you maintain a good credit history that is accurately reflected on your credit report. </a:t>
            </a:r>
          </a:p>
          <a:p>
            <a:pPr marL="285750" indent="-285750">
              <a:spcAft>
                <a:spcPts val="600"/>
              </a:spcAft>
              <a:buFont typeface="Arial" panose="020B0604020202020204" pitchFamily="34" charset="0"/>
              <a:buChar char="•"/>
            </a:pPr>
            <a:r>
              <a:rPr lang="en-US" sz="1400" dirty="0">
                <a:solidFill>
                  <a:schemeClr val="bg1"/>
                </a:solidFill>
                <a:latin typeface="+mj-lt"/>
              </a:rPr>
              <a:t>It is crucial to understand the personal and private information contained in your credit report. Be very selective about who you authorize to access your credit report. </a:t>
            </a:r>
          </a:p>
        </p:txBody>
      </p:sp>
    </p:spTree>
    <p:extLst>
      <p:ext uri="{BB962C8B-B14F-4D97-AF65-F5344CB8AC3E}">
        <p14:creationId xmlns:p14="http://schemas.microsoft.com/office/powerpoint/2010/main" val="3254246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27CA0-878F-4E5D-8FAC-21F656AA505E}"/>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Accessing Your Credit Report </a:t>
            </a:r>
          </a:p>
        </p:txBody>
      </p:sp>
      <p:cxnSp>
        <p:nvCxnSpPr>
          <p:cNvPr id="15" name="Straight Connector 14">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Box 2">
            <a:extLst>
              <a:ext uri="{FF2B5EF4-FFF2-40B4-BE49-F238E27FC236}">
                <a16:creationId xmlns:a16="http://schemas.microsoft.com/office/drawing/2014/main" id="{283B93F9-B1E8-40E6-A811-062574195A58}"/>
              </a:ext>
            </a:extLst>
          </p:cNvPr>
          <p:cNvGraphicFramePr/>
          <p:nvPr>
            <p:extLst>
              <p:ext uri="{D42A27DB-BD31-4B8C-83A1-F6EECF244321}">
                <p14:modId xmlns:p14="http://schemas.microsoft.com/office/powerpoint/2010/main" val="243869655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350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FD96AA-FA04-450F-8F44-9B79889F0DE4}"/>
              </a:ext>
            </a:extLst>
          </p:cNvPr>
          <p:cNvSpPr txBox="1"/>
          <p:nvPr/>
        </p:nvSpPr>
        <p:spPr>
          <a:xfrm>
            <a:off x="433892" y="484791"/>
            <a:ext cx="9217064" cy="3664300"/>
          </a:xfrm>
          <a:prstGeom prst="rect">
            <a:avLst/>
          </a:prstGeom>
        </p:spPr>
        <p:txBody>
          <a:bodyPr vert="horz" lIns="0" tIns="45720" rIns="0" bIns="45720" rtlCol="0">
            <a:noAutofit/>
          </a:bodyPr>
          <a:lstStyle/>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A private firm known as Fair Isaac Corporation (FICO) developed specific computer scoring models that emerged as the industry standard.</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Many lenders use FICO to determine whether or not they will extend credit, a major piece of information considered when reviewing your credit application. </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A person’s FICO score is a critical measure of their financial health and credit history. </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A person with a poor FICO score can pay a higher interest rate or fee on a loan, be required to furnish a larger down-payment, or be denied credit altogether. </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The three major credit bureaus issue separate FICO scores that may vary. </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Although you’re entitled to one free annual credit report, your FICO score is not free. To view your FICO scores, at annualcreditreport.com, you’ll be required to pay a small fee. </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How the FICO score breaks down:</a:t>
            </a:r>
          </a:p>
          <a:p>
            <a:pPr marL="742950" lvl="1"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35% Payment History</a:t>
            </a:r>
          </a:p>
          <a:p>
            <a:pPr marL="742950" lvl="1"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30% Current Debt</a:t>
            </a:r>
            <a:endParaRPr lang="en-US" dirty="0">
              <a:solidFill>
                <a:schemeClr val="tx1">
                  <a:lumMod val="75000"/>
                  <a:lumOff val="25000"/>
                </a:schemeClr>
              </a:solidFill>
              <a:latin typeface="+mj-lt"/>
              <a:hlinkClick r:id="rId2"/>
            </a:endParaRPr>
          </a:p>
          <a:p>
            <a:pPr marL="742950" lvl="1" indent="-285750">
              <a:lnSpc>
                <a:spcPct val="90000"/>
              </a:lnSpc>
              <a:spcAft>
                <a:spcPts val="600"/>
              </a:spcAft>
              <a:buFont typeface="Arial" panose="020B0604020202020204" pitchFamily="34" charset="0"/>
              <a:buChar char="•"/>
            </a:pPr>
            <a:r>
              <a:rPr lang="en-US" dirty="0">
                <a:solidFill>
                  <a:schemeClr val="tx1">
                    <a:lumMod val="75000"/>
                    <a:lumOff val="25000"/>
                  </a:schemeClr>
                </a:solidFill>
                <a:latin typeface="+mj-lt"/>
              </a:rPr>
              <a:t>15% Length of History</a:t>
            </a:r>
          </a:p>
          <a:p>
            <a:pPr marL="742950" lvl="1"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10% Types of Credit </a:t>
            </a:r>
          </a:p>
          <a:p>
            <a:pPr marL="742950" lvl="1" indent="-285750">
              <a:lnSpc>
                <a:spcPct val="90000"/>
              </a:lnSpc>
              <a:spcAft>
                <a:spcPts val="600"/>
              </a:spcAft>
              <a:buFont typeface="Calibri" panose="020F0502020204030204" pitchFamily="34" charset="0"/>
              <a:buChar char="•"/>
            </a:pPr>
            <a:r>
              <a:rPr lang="en-US" dirty="0">
                <a:solidFill>
                  <a:schemeClr val="tx1">
                    <a:lumMod val="75000"/>
                    <a:lumOff val="25000"/>
                  </a:schemeClr>
                </a:solidFill>
                <a:latin typeface="+mj-lt"/>
              </a:rPr>
              <a:t>10% Applications</a:t>
            </a:r>
          </a:p>
        </p:txBody>
      </p:sp>
      <p:pic>
        <p:nvPicPr>
          <p:cNvPr id="3074" name="Picture 2">
            <a:hlinkClick r:id="rId2"/>
            <a:extLst>
              <a:ext uri="{FF2B5EF4-FFF2-40B4-BE49-F238E27FC236}">
                <a16:creationId xmlns:a16="http://schemas.microsoft.com/office/drawing/2014/main" id="{4AEF3420-B745-43AD-98B3-415416983E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0164" y="4096711"/>
            <a:ext cx="3114210" cy="172781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D5EC01C-B438-4398-919E-A345C83ED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85202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842A8-25C2-4E7F-9944-FA78087E204D}"/>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Tips for Maintaining or Improving Your FICO Score</a:t>
            </a:r>
          </a:p>
        </p:txBody>
      </p:sp>
      <p:cxnSp>
        <p:nvCxnSpPr>
          <p:cNvPr id="15" name="Straight Connector 14">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Box 2">
            <a:extLst>
              <a:ext uri="{FF2B5EF4-FFF2-40B4-BE49-F238E27FC236}">
                <a16:creationId xmlns:a16="http://schemas.microsoft.com/office/drawing/2014/main" id="{806D1E5D-CE4B-4100-8674-BC9A6164CFDC}"/>
              </a:ext>
            </a:extLst>
          </p:cNvPr>
          <p:cNvGraphicFramePr/>
          <p:nvPr>
            <p:extLst>
              <p:ext uri="{D42A27DB-BD31-4B8C-83A1-F6EECF244321}">
                <p14:modId xmlns:p14="http://schemas.microsoft.com/office/powerpoint/2010/main" val="4251589399"/>
              </p:ext>
            </p:extLst>
          </p:nvPr>
        </p:nvGraphicFramePr>
        <p:xfrm>
          <a:off x="545910" y="1426211"/>
          <a:ext cx="10896056" cy="494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854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CC6F5-BC1F-4DF6-A2E9-673D5E8C13AB}"/>
              </a:ext>
            </a:extLst>
          </p:cNvPr>
          <p:cNvSpPr txBox="1"/>
          <p:nvPr/>
        </p:nvSpPr>
        <p:spPr>
          <a:xfrm>
            <a:off x="1817426" y="2276479"/>
            <a:ext cx="8557147" cy="2123658"/>
          </a:xfrm>
          <a:prstGeom prst="rect">
            <a:avLst/>
          </a:prstGeom>
          <a:noFill/>
        </p:spPr>
        <p:txBody>
          <a:bodyPr wrap="square" rtlCol="0">
            <a:spAutoFit/>
          </a:bodyPr>
          <a:lstStyle/>
          <a:p>
            <a:pPr algn="ctr"/>
            <a:r>
              <a:rPr lang="en-US" sz="6600" dirty="0">
                <a:latin typeface="+mj-lt"/>
              </a:rPr>
              <a:t>What does financial literacy mean? </a:t>
            </a:r>
          </a:p>
        </p:txBody>
      </p:sp>
    </p:spTree>
    <p:extLst>
      <p:ext uri="{BB962C8B-B14F-4D97-AF65-F5344CB8AC3E}">
        <p14:creationId xmlns:p14="http://schemas.microsoft.com/office/powerpoint/2010/main" val="1736971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BF3B2-5C5B-4D58-A577-B0BB38B4E117}"/>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Tips for Creating and Maintaining Your Credit History </a:t>
            </a:r>
          </a:p>
        </p:txBody>
      </p:sp>
      <p:cxnSp>
        <p:nvCxnSpPr>
          <p:cNvPr id="15" name="Straight Connector 14">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extBox 2">
            <a:extLst>
              <a:ext uri="{FF2B5EF4-FFF2-40B4-BE49-F238E27FC236}">
                <a16:creationId xmlns:a16="http://schemas.microsoft.com/office/drawing/2014/main" id="{0525B103-592A-415F-BD0C-AD4B503425F7}"/>
              </a:ext>
            </a:extLst>
          </p:cNvPr>
          <p:cNvGraphicFramePr/>
          <p:nvPr>
            <p:extLst>
              <p:ext uri="{D42A27DB-BD31-4B8C-83A1-F6EECF244321}">
                <p14:modId xmlns:p14="http://schemas.microsoft.com/office/powerpoint/2010/main" val="63590965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713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99D55B-8AA9-4B37-B81E-A6F3BA02345F}"/>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sz="4800">
                <a:solidFill>
                  <a:srgbClr val="FFFFFF"/>
                </a:solidFill>
              </a:rPr>
              <a:t>5 C’s of Credit</a:t>
            </a:r>
          </a:p>
        </p:txBody>
      </p:sp>
      <p:sp>
        <p:nvSpPr>
          <p:cNvPr id="3" name="TextBox 2">
            <a:extLst>
              <a:ext uri="{FF2B5EF4-FFF2-40B4-BE49-F238E27FC236}">
                <a16:creationId xmlns:a16="http://schemas.microsoft.com/office/drawing/2014/main" id="{D68FED34-9160-4F47-B530-C8B745AA0E3F}"/>
              </a:ext>
            </a:extLst>
          </p:cNvPr>
          <p:cNvSpPr txBox="1"/>
          <p:nvPr/>
        </p:nvSpPr>
        <p:spPr>
          <a:xfrm>
            <a:off x="810360" y="1944787"/>
            <a:ext cx="9234392" cy="3518886"/>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r>
              <a:rPr lang="en-US" sz="2000" dirty="0">
                <a:solidFill>
                  <a:schemeClr val="tx1">
                    <a:lumMod val="75000"/>
                    <a:lumOff val="25000"/>
                  </a:schemeClr>
                </a:solidFill>
                <a:latin typeface="+mj-lt"/>
              </a:rPr>
              <a:t>Financial institutions evaluate an applicant’s ability to repay a loan, this process is referred to as evaluating the “Five C’s of Credit”: </a:t>
            </a:r>
          </a:p>
          <a:p>
            <a:pPr>
              <a:spcAft>
                <a:spcPts val="600"/>
              </a:spcAft>
              <a:buFont typeface="Calibri" panose="020F0502020204030204" pitchFamily="34" charset="0"/>
            </a:pPr>
            <a:r>
              <a:rPr lang="en-US" sz="2000" dirty="0">
                <a:solidFill>
                  <a:schemeClr val="tx1">
                    <a:lumMod val="75000"/>
                    <a:lumOff val="25000"/>
                  </a:schemeClr>
                </a:solidFill>
                <a:latin typeface="+mj-lt"/>
              </a:rPr>
              <a:t>	1. Character- Credit history</a:t>
            </a:r>
          </a:p>
          <a:p>
            <a:pPr>
              <a:spcAft>
                <a:spcPts val="600"/>
              </a:spcAft>
              <a:buFont typeface="Calibri" panose="020F0502020204030204" pitchFamily="34" charset="0"/>
            </a:pPr>
            <a:r>
              <a:rPr lang="en-US" sz="2000" dirty="0">
                <a:solidFill>
                  <a:schemeClr val="tx1">
                    <a:lumMod val="75000"/>
                    <a:lumOff val="25000"/>
                  </a:schemeClr>
                </a:solidFill>
                <a:latin typeface="+mj-lt"/>
              </a:rPr>
              <a:t>	2. Capacity-Ability to pay, which is calculated by using the process of DTI (Debt-to-Income) Ratio. </a:t>
            </a:r>
          </a:p>
          <a:p>
            <a:pPr>
              <a:spcAft>
                <a:spcPts val="600"/>
              </a:spcAft>
              <a:buFont typeface="Calibri" panose="020F0502020204030204" pitchFamily="34" charset="0"/>
            </a:pPr>
            <a:r>
              <a:rPr lang="en-US" sz="2000" dirty="0">
                <a:solidFill>
                  <a:schemeClr val="tx1">
                    <a:lumMod val="75000"/>
                    <a:lumOff val="25000"/>
                  </a:schemeClr>
                </a:solidFill>
                <a:latin typeface="+mj-lt"/>
              </a:rPr>
              <a:t>		-Formula for DTI Ratio: Total Debt/Total Income = DTI Ratio</a:t>
            </a:r>
          </a:p>
          <a:p>
            <a:pPr>
              <a:spcAft>
                <a:spcPts val="600"/>
              </a:spcAft>
              <a:buFont typeface="Calibri" panose="020F0502020204030204" pitchFamily="34" charset="0"/>
            </a:pPr>
            <a:r>
              <a:rPr lang="en-US" sz="2000" dirty="0">
                <a:solidFill>
                  <a:schemeClr val="tx1">
                    <a:lumMod val="75000"/>
                    <a:lumOff val="25000"/>
                  </a:schemeClr>
                </a:solidFill>
                <a:latin typeface="+mj-lt"/>
              </a:rPr>
              <a:t>	3. Capital- Personal investment (down-payment) and alternative repayment sources.</a:t>
            </a:r>
          </a:p>
          <a:p>
            <a:pPr>
              <a:spcAft>
                <a:spcPts val="600"/>
              </a:spcAft>
              <a:buFont typeface="Calibri" panose="020F0502020204030204" pitchFamily="34" charset="0"/>
            </a:pPr>
            <a:r>
              <a:rPr lang="en-US" sz="2000" dirty="0">
                <a:solidFill>
                  <a:schemeClr val="tx1">
                    <a:lumMod val="75000"/>
                    <a:lumOff val="25000"/>
                  </a:schemeClr>
                </a:solidFill>
                <a:latin typeface="+mj-lt"/>
              </a:rPr>
              <a:t>	4. Collateral- Personal resources and valuables to guarantee repayment</a:t>
            </a:r>
          </a:p>
          <a:p>
            <a:pPr>
              <a:spcAft>
                <a:spcPts val="600"/>
              </a:spcAft>
              <a:buFont typeface="Calibri" panose="020F0502020204030204" pitchFamily="34" charset="0"/>
            </a:pPr>
            <a:r>
              <a:rPr lang="en-US" sz="2000" dirty="0">
                <a:solidFill>
                  <a:schemeClr val="tx1">
                    <a:lumMod val="75000"/>
                    <a:lumOff val="25000"/>
                  </a:schemeClr>
                </a:solidFill>
                <a:latin typeface="+mj-lt"/>
              </a:rPr>
              <a:t>	5. Conditions- Situations that affect repayment</a:t>
            </a:r>
          </a:p>
        </p:txBody>
      </p:sp>
      <p:sp>
        <p:nvSpPr>
          <p:cNvPr id="22" name="Rectangle 15">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42664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B78F5-1237-4A98-8E49-95CC3299E8E2}"/>
              </a:ext>
            </a:extLst>
          </p:cNvPr>
          <p:cNvSpPr>
            <a:spLocks noGrp="1"/>
          </p:cNvSpPr>
          <p:nvPr>
            <p:ph type="title"/>
          </p:nvPr>
        </p:nvSpPr>
        <p:spPr>
          <a:xfrm>
            <a:off x="1036320" y="286603"/>
            <a:ext cx="10058400" cy="1450757"/>
          </a:xfrm>
        </p:spPr>
        <p:txBody>
          <a:bodyPr vert="horz" lIns="91440" tIns="45720" rIns="91440" bIns="45720" rtlCol="0" anchor="b">
            <a:normAutofit/>
          </a:bodyPr>
          <a:lstStyle/>
          <a:p>
            <a:r>
              <a:rPr lang="en-US" sz="4800"/>
              <a:t>Understanding Loans</a:t>
            </a:r>
          </a:p>
        </p:txBody>
      </p:sp>
      <p:cxnSp>
        <p:nvCxnSpPr>
          <p:cNvPr id="77" name="Straight Connector 76">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Same-Day Loans: What They Are &amp; How to Get Them">
            <a:hlinkClick r:id="rId2"/>
            <a:extLst>
              <a:ext uri="{FF2B5EF4-FFF2-40B4-BE49-F238E27FC236}">
                <a16:creationId xmlns:a16="http://schemas.microsoft.com/office/drawing/2014/main" id="{25DBB78E-76A8-4843-BD2C-DDF066BDC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89" r="20803" b="-1"/>
          <a:stretch/>
        </p:blipFill>
        <p:spPr bwMode="auto">
          <a:xfrm>
            <a:off x="1161535" y="2108200"/>
            <a:ext cx="3495807"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4FFE77-E937-4F85-B722-13F64782EDCB}"/>
              </a:ext>
            </a:extLst>
          </p:cNvPr>
          <p:cNvSpPr txBox="1"/>
          <p:nvPr/>
        </p:nvSpPr>
        <p:spPr>
          <a:xfrm>
            <a:off x="5184402" y="2023963"/>
            <a:ext cx="5846063" cy="3760891"/>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r>
              <a:rPr lang="en-US" dirty="0">
                <a:solidFill>
                  <a:schemeClr val="tx1">
                    <a:lumMod val="75000"/>
                    <a:lumOff val="25000"/>
                  </a:schemeClr>
                </a:solidFill>
                <a:latin typeface="+mj-lt"/>
              </a:rPr>
              <a:t>When you borrow money, the lender will charge you for using their money which is called interest. The interest rate is often expressed as a percent of the total loan amount. They may also charge you fees for their expenses related to drawing up legal paperwork for the loan. </a:t>
            </a:r>
          </a:p>
          <a:p>
            <a:pPr marL="285750" indent="-285750">
              <a:spcAft>
                <a:spcPts val="600"/>
              </a:spcAft>
              <a:buFont typeface="Calibri" panose="020F0502020204030204" pitchFamily="34" charset="0"/>
              <a:buChar char="•"/>
            </a:pPr>
            <a:r>
              <a:rPr lang="en-US" dirty="0">
                <a:solidFill>
                  <a:schemeClr val="tx1">
                    <a:lumMod val="75000"/>
                    <a:lumOff val="25000"/>
                  </a:schemeClr>
                </a:solidFill>
                <a:latin typeface="+mj-lt"/>
              </a:rPr>
              <a:t>The original loan amount, without the cost on interest and fees, is called the loan principal. </a:t>
            </a:r>
          </a:p>
          <a:p>
            <a:pPr marL="285750" indent="-285750">
              <a:spcAft>
                <a:spcPts val="600"/>
              </a:spcAft>
              <a:buFont typeface="Calibri" panose="020F0502020204030204" pitchFamily="34" charset="0"/>
              <a:buChar char="•"/>
            </a:pPr>
            <a:r>
              <a:rPr lang="en-US" dirty="0">
                <a:solidFill>
                  <a:schemeClr val="tx1">
                    <a:lumMod val="75000"/>
                    <a:lumOff val="25000"/>
                  </a:schemeClr>
                </a:solidFill>
                <a:latin typeface="+mj-lt"/>
              </a:rPr>
              <a:t>To better understand the true cost of the loan, add the interest and fees to the loan principal.</a:t>
            </a:r>
          </a:p>
          <a:p>
            <a:pPr marL="285750" indent="-285750">
              <a:spcAft>
                <a:spcPts val="600"/>
              </a:spcAft>
              <a:buFont typeface="Calibri" panose="020F0502020204030204" pitchFamily="34" charset="0"/>
              <a:buChar char="•"/>
            </a:pPr>
            <a:endParaRPr lang="en-US" dirty="0">
              <a:solidFill>
                <a:schemeClr val="tx1">
                  <a:lumMod val="75000"/>
                  <a:lumOff val="25000"/>
                </a:schemeClr>
              </a:solidFill>
              <a:latin typeface="+mj-lt"/>
            </a:endParaRPr>
          </a:p>
          <a:p>
            <a:pPr algn="ctr">
              <a:spcAft>
                <a:spcPts val="600"/>
              </a:spcAft>
              <a:buFont typeface="Calibri" panose="020F0502020204030204" pitchFamily="34" charset="0"/>
            </a:pPr>
            <a:r>
              <a:rPr lang="en-US" b="1" dirty="0">
                <a:solidFill>
                  <a:schemeClr val="tx1">
                    <a:lumMod val="75000"/>
                    <a:lumOff val="25000"/>
                  </a:schemeClr>
                </a:solidFill>
                <a:latin typeface="+mj-lt"/>
              </a:rPr>
              <a:t>Loan Principal + Interest + Fees = Total Loan Amount</a:t>
            </a:r>
          </a:p>
        </p:txBody>
      </p:sp>
      <p:sp>
        <p:nvSpPr>
          <p:cNvPr id="79" name="Rectangle 78">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2133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F5E73-EDB1-4947-8013-CD24C83887D0}"/>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Cost of Interest</a:t>
            </a:r>
          </a:p>
        </p:txBody>
      </p:sp>
      <p:cxnSp>
        <p:nvCxnSpPr>
          <p:cNvPr id="77" name="Straight Connector 76">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0B1018E-BC32-4C63-A54C-A8AD5B17999A}"/>
              </a:ext>
            </a:extLst>
          </p:cNvPr>
          <p:cNvSpPr txBox="1"/>
          <p:nvPr/>
        </p:nvSpPr>
        <p:spPr>
          <a:xfrm>
            <a:off x="1097280" y="2108201"/>
            <a:ext cx="5575367" cy="3760891"/>
          </a:xfrm>
          <a:prstGeom prst="rect">
            <a:avLst/>
          </a:prstGeom>
        </p:spPr>
        <p:txBody>
          <a:bodyPr vert="horz" lIns="0" tIns="45720" rIns="0" bIns="45720" rtlCol="0">
            <a:normAutofit/>
          </a:bodyPr>
          <a:lstStyle/>
          <a:p>
            <a:pPr marL="285750" indent="-285750">
              <a:spcAft>
                <a:spcPts val="600"/>
              </a:spcAft>
              <a:buFont typeface="Calibri" panose="020F0502020204030204" pitchFamily="34" charset="0"/>
              <a:buChar char="•"/>
            </a:pPr>
            <a:r>
              <a:rPr lang="en-US" sz="2000" dirty="0">
                <a:solidFill>
                  <a:schemeClr val="tx1">
                    <a:lumMod val="75000"/>
                    <a:lumOff val="25000"/>
                  </a:schemeClr>
                </a:solidFill>
                <a:latin typeface="+mj-lt"/>
              </a:rPr>
              <a:t>When you take out a loan, the lender will ask you to pay back the loan over a period of time. You will usually make monthly payments to pay for both the interest and the loan principal. </a:t>
            </a:r>
          </a:p>
          <a:p>
            <a:pPr marL="285750" indent="-285750">
              <a:spcAft>
                <a:spcPts val="600"/>
              </a:spcAft>
              <a:buFont typeface="Calibri" panose="020F0502020204030204" pitchFamily="34" charset="0"/>
              <a:buChar char="•"/>
            </a:pPr>
            <a:r>
              <a:rPr lang="en-US" sz="2000" dirty="0">
                <a:solidFill>
                  <a:schemeClr val="tx1">
                    <a:lumMod val="75000"/>
                    <a:lumOff val="25000"/>
                  </a:schemeClr>
                </a:solidFill>
                <a:latin typeface="+mj-lt"/>
              </a:rPr>
              <a:t>When you start to repay a loan, your monthly payments are mostly the interest and a small amount of the principal because the interest is paid first. </a:t>
            </a:r>
          </a:p>
          <a:p>
            <a:pPr>
              <a:spcAft>
                <a:spcPts val="600"/>
              </a:spcAft>
              <a:buFont typeface="Calibri" panose="020F0502020204030204" pitchFamily="34" charset="0"/>
            </a:pPr>
            <a:r>
              <a:rPr lang="en-US" sz="2000" b="1" dirty="0">
                <a:solidFill>
                  <a:schemeClr val="tx1">
                    <a:lumMod val="75000"/>
                    <a:lumOff val="25000"/>
                  </a:schemeClr>
                </a:solidFill>
                <a:latin typeface="+mj-lt"/>
              </a:rPr>
              <a:t>Loan Principal + Interest = Monthly Payment</a:t>
            </a:r>
          </a:p>
        </p:txBody>
      </p:sp>
      <p:pic>
        <p:nvPicPr>
          <p:cNvPr id="5122" name="Picture 2" descr="Understanding Interest Rates vs. APR for Car Loans - RateGenius">
            <a:hlinkClick r:id="rId2"/>
            <a:extLst>
              <a:ext uri="{FF2B5EF4-FFF2-40B4-BE49-F238E27FC236}">
                <a16:creationId xmlns:a16="http://schemas.microsoft.com/office/drawing/2014/main" id="{7CC8DC56-FADB-4151-81FC-6A9CE6A6F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83" r="29755" b="1"/>
          <a:stretch/>
        </p:blipFill>
        <p:spPr bwMode="auto">
          <a:xfrm>
            <a:off x="7534656" y="2108200"/>
            <a:ext cx="3621024" cy="360061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5479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D84A85-98B6-4CA4-B39B-E367DD08E389}"/>
              </a:ext>
            </a:extLst>
          </p:cNvPr>
          <p:cNvSpPr>
            <a:spLocks noGrp="1"/>
          </p:cNvSpPr>
          <p:nvPr>
            <p:ph type="subTitle" idx="1"/>
          </p:nvPr>
        </p:nvSpPr>
        <p:spPr>
          <a:xfrm>
            <a:off x="6513430" y="4455621"/>
            <a:ext cx="5462001" cy="2570813"/>
          </a:xfrm>
        </p:spPr>
        <p:txBody>
          <a:bodyPr>
            <a:normAutofit/>
          </a:bodyPr>
          <a:lstStyle/>
          <a:p>
            <a:r>
              <a:rPr lang="en-US" sz="5400" dirty="0">
                <a:latin typeface="+mj-lt"/>
              </a:rPr>
              <a:t>Post-Test Questions</a:t>
            </a:r>
          </a:p>
        </p:txBody>
      </p:sp>
      <p:pic>
        <p:nvPicPr>
          <p:cNvPr id="5" name="Picture 4">
            <a:extLst>
              <a:ext uri="{FF2B5EF4-FFF2-40B4-BE49-F238E27FC236}">
                <a16:creationId xmlns:a16="http://schemas.microsoft.com/office/drawing/2014/main" id="{18EA49CF-F64D-46CC-BE0C-7F6555B854E4}"/>
              </a:ext>
            </a:extLst>
          </p:cNvPr>
          <p:cNvPicPr>
            <a:picLocks noChangeAspect="1"/>
          </p:cNvPicPr>
          <p:nvPr/>
        </p:nvPicPr>
        <p:blipFill rotWithShape="1">
          <a:blip r:embed="rId2"/>
          <a:srcRect l="14773" r="26560" b="-1"/>
          <a:stretch/>
        </p:blipFill>
        <p:spPr>
          <a:xfrm>
            <a:off x="1" y="10"/>
            <a:ext cx="6096000" cy="6857990"/>
          </a:xfrm>
          <a:prstGeom prst="rect">
            <a:avLst/>
          </a:prstGeom>
        </p:spPr>
      </p:pic>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86392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B53DB-C820-4067-B91B-F3A6FF43EAC4}"/>
              </a:ext>
            </a:extLst>
          </p:cNvPr>
          <p:cNvSpPr txBox="1"/>
          <p:nvPr/>
        </p:nvSpPr>
        <p:spPr>
          <a:xfrm>
            <a:off x="1646829" y="2647666"/>
            <a:ext cx="8898341" cy="923330"/>
          </a:xfrm>
          <a:prstGeom prst="rect">
            <a:avLst/>
          </a:prstGeom>
          <a:noFill/>
        </p:spPr>
        <p:txBody>
          <a:bodyPr wrap="square" rtlCol="0">
            <a:spAutoFit/>
          </a:bodyPr>
          <a:lstStyle/>
          <a:p>
            <a:pPr algn="ctr"/>
            <a:r>
              <a:rPr lang="en-US" sz="5400" dirty="0">
                <a:latin typeface="+mj-lt"/>
              </a:rPr>
              <a:t>What are credit reports? </a:t>
            </a:r>
          </a:p>
        </p:txBody>
      </p:sp>
    </p:spTree>
    <p:extLst>
      <p:ext uri="{BB962C8B-B14F-4D97-AF65-F5344CB8AC3E}">
        <p14:creationId xmlns:p14="http://schemas.microsoft.com/office/powerpoint/2010/main" val="3557080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EEB66-2D1C-4ED4-A97F-6B45738188C0}"/>
              </a:ext>
            </a:extLst>
          </p:cNvPr>
          <p:cNvSpPr txBox="1"/>
          <p:nvPr/>
        </p:nvSpPr>
        <p:spPr>
          <a:xfrm>
            <a:off x="2213212" y="1992573"/>
            <a:ext cx="7765576" cy="2585323"/>
          </a:xfrm>
          <a:prstGeom prst="rect">
            <a:avLst/>
          </a:prstGeom>
          <a:noFill/>
        </p:spPr>
        <p:txBody>
          <a:bodyPr wrap="square" rtlCol="0">
            <a:spAutoFit/>
          </a:bodyPr>
          <a:lstStyle/>
          <a:p>
            <a:pPr algn="ctr"/>
            <a:r>
              <a:rPr lang="en-US" sz="5400" dirty="0">
                <a:latin typeface="+mj-lt"/>
              </a:rPr>
              <a:t>What is the difference between secure and unsecure credit?</a:t>
            </a:r>
          </a:p>
        </p:txBody>
      </p:sp>
    </p:spTree>
    <p:extLst>
      <p:ext uri="{BB962C8B-B14F-4D97-AF65-F5344CB8AC3E}">
        <p14:creationId xmlns:p14="http://schemas.microsoft.com/office/powerpoint/2010/main" val="42770153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CEEEA-1A2C-4D33-911E-543895A78D64}"/>
              </a:ext>
            </a:extLst>
          </p:cNvPr>
          <p:cNvSpPr txBox="1"/>
          <p:nvPr/>
        </p:nvSpPr>
        <p:spPr>
          <a:xfrm>
            <a:off x="1605886" y="1337481"/>
            <a:ext cx="8980227" cy="3416320"/>
          </a:xfrm>
          <a:prstGeom prst="rect">
            <a:avLst/>
          </a:prstGeom>
          <a:noFill/>
        </p:spPr>
        <p:txBody>
          <a:bodyPr wrap="square" rtlCol="0">
            <a:spAutoFit/>
          </a:bodyPr>
          <a:lstStyle/>
          <a:p>
            <a:pPr algn="ctr"/>
            <a:r>
              <a:rPr lang="en-US" sz="5400" dirty="0">
                <a:latin typeface="+mj-lt"/>
              </a:rPr>
              <a:t>What are some advantages and disadvantages of using credit?</a:t>
            </a:r>
          </a:p>
        </p:txBody>
      </p:sp>
    </p:spTree>
    <p:extLst>
      <p:ext uri="{BB962C8B-B14F-4D97-AF65-F5344CB8AC3E}">
        <p14:creationId xmlns:p14="http://schemas.microsoft.com/office/powerpoint/2010/main" val="2015794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7B632B-6D9F-44F7-B0F6-141EB2CE5E75}"/>
              </a:ext>
            </a:extLst>
          </p:cNvPr>
          <p:cNvSpPr txBox="1"/>
          <p:nvPr/>
        </p:nvSpPr>
        <p:spPr>
          <a:xfrm>
            <a:off x="2765946" y="2292825"/>
            <a:ext cx="6660108" cy="1754326"/>
          </a:xfrm>
          <a:prstGeom prst="rect">
            <a:avLst/>
          </a:prstGeom>
          <a:noFill/>
        </p:spPr>
        <p:txBody>
          <a:bodyPr wrap="square" rtlCol="0">
            <a:spAutoFit/>
          </a:bodyPr>
          <a:lstStyle/>
          <a:p>
            <a:pPr algn="ctr"/>
            <a:r>
              <a:rPr lang="en-US" sz="5400" dirty="0">
                <a:latin typeface="+mj-lt"/>
              </a:rPr>
              <a:t>What are the three types of credit? </a:t>
            </a:r>
          </a:p>
        </p:txBody>
      </p:sp>
    </p:spTree>
    <p:extLst>
      <p:ext uri="{BB962C8B-B14F-4D97-AF65-F5344CB8AC3E}">
        <p14:creationId xmlns:p14="http://schemas.microsoft.com/office/powerpoint/2010/main" val="2961623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Tatanka - Home | Facebook">
            <a:hlinkClick r:id="rId2"/>
            <a:extLst>
              <a:ext uri="{FF2B5EF4-FFF2-40B4-BE49-F238E27FC236}">
                <a16:creationId xmlns:a16="http://schemas.microsoft.com/office/drawing/2014/main" id="{B95570C8-FF61-4737-953C-E46418152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177" y="1925827"/>
            <a:ext cx="3721645" cy="3479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6D3CD2-A6B0-4F77-96C4-6D9BD36D3A37}"/>
              </a:ext>
            </a:extLst>
          </p:cNvPr>
          <p:cNvSpPr txBox="1"/>
          <p:nvPr/>
        </p:nvSpPr>
        <p:spPr>
          <a:xfrm>
            <a:off x="1469409" y="450377"/>
            <a:ext cx="9253182" cy="1077218"/>
          </a:xfrm>
          <a:prstGeom prst="rect">
            <a:avLst/>
          </a:prstGeom>
          <a:noFill/>
        </p:spPr>
        <p:txBody>
          <a:bodyPr wrap="square" rtlCol="0">
            <a:spAutoFit/>
          </a:bodyPr>
          <a:lstStyle/>
          <a:p>
            <a:pPr algn="ctr"/>
            <a:r>
              <a:rPr lang="en-US" sz="3200" dirty="0">
                <a:solidFill>
                  <a:schemeClr val="bg1"/>
                </a:solidFill>
                <a:latin typeface="+mj-lt"/>
              </a:rPr>
              <a:t>This has been brought to you by Tatanka Funds Inc. </a:t>
            </a:r>
          </a:p>
        </p:txBody>
      </p:sp>
    </p:spTree>
    <p:extLst>
      <p:ext uri="{BB962C8B-B14F-4D97-AF65-F5344CB8AC3E}">
        <p14:creationId xmlns:p14="http://schemas.microsoft.com/office/powerpoint/2010/main" val="11223793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1F11E-C966-4E55-A75C-07FCE688D700}"/>
              </a:ext>
            </a:extLst>
          </p:cNvPr>
          <p:cNvSpPr txBox="1"/>
          <p:nvPr/>
        </p:nvSpPr>
        <p:spPr>
          <a:xfrm>
            <a:off x="709684" y="2551837"/>
            <a:ext cx="10877265" cy="1754326"/>
          </a:xfrm>
          <a:prstGeom prst="rect">
            <a:avLst/>
          </a:prstGeom>
          <a:noFill/>
        </p:spPr>
        <p:txBody>
          <a:bodyPr wrap="square" rtlCol="0">
            <a:spAutoFit/>
          </a:bodyPr>
          <a:lstStyle/>
          <a:p>
            <a:pPr algn="ctr"/>
            <a:r>
              <a:rPr lang="en-US" sz="5400" dirty="0">
                <a:latin typeface="+mj-lt"/>
              </a:rPr>
              <a:t>In your own words, explain why financial literacy is important. </a:t>
            </a:r>
          </a:p>
        </p:txBody>
      </p:sp>
    </p:spTree>
    <p:extLst>
      <p:ext uri="{BB962C8B-B14F-4D97-AF65-F5344CB8AC3E}">
        <p14:creationId xmlns:p14="http://schemas.microsoft.com/office/powerpoint/2010/main" val="3647029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511BAC-4059-48C1-B70C-7B99214E49B0}"/>
              </a:ext>
            </a:extLst>
          </p:cNvPr>
          <p:cNvSpPr txBox="1"/>
          <p:nvPr/>
        </p:nvSpPr>
        <p:spPr>
          <a:xfrm>
            <a:off x="1078173" y="2394006"/>
            <a:ext cx="9539785" cy="1754326"/>
          </a:xfrm>
          <a:prstGeom prst="rect">
            <a:avLst/>
          </a:prstGeom>
          <a:noFill/>
        </p:spPr>
        <p:txBody>
          <a:bodyPr wrap="square" rtlCol="0">
            <a:spAutoFit/>
          </a:bodyPr>
          <a:lstStyle/>
          <a:p>
            <a:pPr algn="ctr"/>
            <a:r>
              <a:rPr lang="en-US" sz="5400" dirty="0">
                <a:latin typeface="+mj-lt"/>
              </a:rPr>
              <a:t>What is the TATS system? What does it stand for? </a:t>
            </a:r>
          </a:p>
        </p:txBody>
      </p:sp>
    </p:spTree>
    <p:extLst>
      <p:ext uri="{BB962C8B-B14F-4D97-AF65-F5344CB8AC3E}">
        <p14:creationId xmlns:p14="http://schemas.microsoft.com/office/powerpoint/2010/main" val="3669960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A5C72F-8C01-44AA-B904-1281F91B41F8}"/>
              </a:ext>
            </a:extLst>
          </p:cNvPr>
          <p:cNvSpPr txBox="1"/>
          <p:nvPr/>
        </p:nvSpPr>
        <p:spPr>
          <a:xfrm>
            <a:off x="1640006" y="2402006"/>
            <a:ext cx="8911988" cy="1754326"/>
          </a:xfrm>
          <a:prstGeom prst="rect">
            <a:avLst/>
          </a:prstGeom>
          <a:noFill/>
        </p:spPr>
        <p:txBody>
          <a:bodyPr wrap="square" rtlCol="0">
            <a:spAutoFit/>
          </a:bodyPr>
          <a:lstStyle/>
          <a:p>
            <a:pPr algn="ctr"/>
            <a:r>
              <a:rPr lang="en-US" sz="5400" dirty="0">
                <a:latin typeface="+mj-lt"/>
              </a:rPr>
              <a:t>What is credit? Why is it important as well? </a:t>
            </a:r>
          </a:p>
        </p:txBody>
      </p:sp>
    </p:spTree>
    <p:extLst>
      <p:ext uri="{BB962C8B-B14F-4D97-AF65-F5344CB8AC3E}">
        <p14:creationId xmlns:p14="http://schemas.microsoft.com/office/powerpoint/2010/main" val="1114763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35052"/>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Financial Literacy </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776E0E5C-8D12-417D-82C8-A666457E538F}"/>
              </a:ext>
            </a:extLst>
          </p:cNvPr>
          <p:cNvSpPr txBox="1"/>
          <p:nvPr/>
        </p:nvSpPr>
        <p:spPr>
          <a:xfrm>
            <a:off x="109182" y="6496334"/>
            <a:ext cx="3807725" cy="369332"/>
          </a:xfrm>
          <a:prstGeom prst="rect">
            <a:avLst/>
          </a:prstGeom>
          <a:noFill/>
        </p:spPr>
        <p:txBody>
          <a:bodyPr wrap="square" rtlCol="0">
            <a:spAutoFit/>
          </a:bodyPr>
          <a:lstStyle/>
          <a:p>
            <a:r>
              <a:rPr lang="en-US" dirty="0">
                <a:latin typeface="+mj-lt"/>
              </a:rPr>
              <a:t>Tatanka Funds Inc.</a:t>
            </a:r>
          </a:p>
        </p:txBody>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3961A7-42BC-4DA7-BA13-E398124AC399}"/>
              </a:ext>
            </a:extLst>
          </p:cNvPr>
          <p:cNvSpPr>
            <a:spLocks noGrp="1"/>
          </p:cNvSpPr>
          <p:nvPr>
            <p:ph type="title"/>
          </p:nvPr>
        </p:nvSpPr>
        <p:spPr>
          <a:xfrm>
            <a:off x="643467" y="516835"/>
            <a:ext cx="3448259" cy="1666501"/>
          </a:xfrm>
        </p:spPr>
        <p:txBody>
          <a:bodyPr>
            <a:normAutofit/>
          </a:bodyPr>
          <a:lstStyle/>
          <a:p>
            <a:r>
              <a:rPr lang="en-US" sz="3400">
                <a:solidFill>
                  <a:srgbClr val="FFFFFF"/>
                </a:solidFill>
              </a:rPr>
              <a:t>What does Financial Literacy mean? </a:t>
            </a:r>
          </a:p>
        </p:txBody>
      </p:sp>
      <p:cxnSp>
        <p:nvCxnSpPr>
          <p:cNvPr id="73" name="Straight Connector 7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A4F3CF-8E8D-4B1F-8AFB-81F8E5210132}"/>
              </a:ext>
            </a:extLst>
          </p:cNvPr>
          <p:cNvSpPr>
            <a:spLocks noGrp="1"/>
          </p:cNvSpPr>
          <p:nvPr>
            <p:ph idx="1"/>
          </p:nvPr>
        </p:nvSpPr>
        <p:spPr>
          <a:xfrm>
            <a:off x="643467" y="2546224"/>
            <a:ext cx="3776133" cy="3892675"/>
          </a:xfrm>
        </p:spPr>
        <p:txBody>
          <a:bodyPr>
            <a:normAutofit/>
          </a:bodyPr>
          <a:lstStyle/>
          <a:p>
            <a:r>
              <a:rPr lang="en-US" sz="1800" dirty="0">
                <a:solidFill>
                  <a:srgbClr val="FFFFFF"/>
                </a:solidFill>
                <a:latin typeface="+mj-lt"/>
              </a:rPr>
              <a:t>-</a:t>
            </a:r>
            <a:r>
              <a:rPr lang="en-US" sz="2300" dirty="0">
                <a:solidFill>
                  <a:srgbClr val="FFFFFF"/>
                </a:solidFill>
                <a:latin typeface="+mj-lt"/>
              </a:rPr>
              <a:t>Financial Literacy is an understanding of basic concepts in finance. Having the ability to understand how money works, how someone makes, manages, invests and expends it to help others and themselves.</a:t>
            </a:r>
            <a:endParaRPr lang="en-US" sz="1800" dirty="0">
              <a:solidFill>
                <a:srgbClr val="FFFFFF"/>
              </a:solidFill>
              <a:latin typeface="+mj-lt"/>
            </a:endParaRPr>
          </a:p>
          <a:p>
            <a:endParaRPr lang="en-US" sz="1800" dirty="0">
              <a:solidFill>
                <a:srgbClr val="FFFFFF"/>
              </a:solidFill>
              <a:latin typeface="+mj-lt"/>
            </a:endParaRPr>
          </a:p>
        </p:txBody>
      </p:sp>
      <p:pic>
        <p:nvPicPr>
          <p:cNvPr id="1026" name="Picture 2" descr="Introduction: What is Financial Literacy?: MoneyCounts: A Penn ...">
            <a:hlinkClick r:id="rId2"/>
            <a:extLst>
              <a:ext uri="{FF2B5EF4-FFF2-40B4-BE49-F238E27FC236}">
                <a16:creationId xmlns:a16="http://schemas.microsoft.com/office/drawing/2014/main" id="{4307A457-A983-4B76-9323-66E76F46B8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8"/>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59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77284-7F19-4F02-ABB3-53C8F972CC7E}"/>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dirty="0"/>
              <a:t>Why is it important?</a:t>
            </a:r>
          </a:p>
        </p:txBody>
      </p:sp>
      <p:cxnSp>
        <p:nvCxnSpPr>
          <p:cNvPr id="17" name="Straight Connector 16">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3D21220-BEB9-4471-A366-0833CE43D521}"/>
              </a:ext>
            </a:extLst>
          </p:cNvPr>
          <p:cNvSpPr txBox="1"/>
          <p:nvPr/>
        </p:nvSpPr>
        <p:spPr>
          <a:xfrm>
            <a:off x="1097280" y="2108201"/>
            <a:ext cx="6852920" cy="4025897"/>
          </a:xfrm>
          <a:prstGeom prst="rect">
            <a:avLst/>
          </a:prstGeom>
        </p:spPr>
        <p:txBody>
          <a:bodyPr vert="horz" lIns="0" tIns="45720" rIns="0" bIns="45720" rtlCol="0">
            <a:normAutofit lnSpcReduction="10000"/>
          </a:bodyPr>
          <a:lstStyle/>
          <a:p>
            <a:pPr>
              <a:lnSpc>
                <a:spcPct val="90000"/>
              </a:lnSpc>
              <a:spcAft>
                <a:spcPts val="600"/>
              </a:spcAft>
              <a:buFont typeface="Calibri" panose="020F0502020204030204" pitchFamily="34" charset="0"/>
            </a:pPr>
            <a:r>
              <a:rPr lang="en-US" sz="1900" dirty="0">
                <a:solidFill>
                  <a:schemeClr val="tx1">
                    <a:lumMod val="75000"/>
                    <a:lumOff val="25000"/>
                  </a:schemeClr>
                </a:solidFill>
                <a:latin typeface="+mj-lt"/>
              </a:rPr>
              <a:t>-It empowers individuals to make sound financial decisions, and without it, can lead to them borrowing more and saving less. </a:t>
            </a:r>
          </a:p>
          <a:p>
            <a:pPr>
              <a:lnSpc>
                <a:spcPct val="90000"/>
              </a:lnSpc>
              <a:spcAft>
                <a:spcPts val="600"/>
              </a:spcAft>
              <a:buFont typeface="Calibri" panose="020F0502020204030204" pitchFamily="34" charset="0"/>
            </a:pPr>
            <a:r>
              <a:rPr lang="en-US" sz="1900" dirty="0">
                <a:solidFill>
                  <a:schemeClr val="tx1">
                    <a:lumMod val="75000"/>
                    <a:lumOff val="25000"/>
                  </a:schemeClr>
                </a:solidFill>
                <a:latin typeface="+mj-lt"/>
              </a:rPr>
              <a:t>-Many people - especially the poor and women – lack knowledge about finance and finance products so they are unable to access banking and financial services resulting in being kept out of financial markets. </a:t>
            </a:r>
          </a:p>
          <a:p>
            <a:pPr>
              <a:lnSpc>
                <a:spcPct val="90000"/>
              </a:lnSpc>
              <a:spcAft>
                <a:spcPts val="600"/>
              </a:spcAft>
              <a:buFont typeface="Calibri" panose="020F0502020204030204" pitchFamily="34" charset="0"/>
            </a:pPr>
            <a:r>
              <a:rPr lang="en-US" sz="1900" dirty="0">
                <a:solidFill>
                  <a:schemeClr val="tx1">
                    <a:lumMod val="75000"/>
                    <a:lumOff val="25000"/>
                  </a:schemeClr>
                </a:solidFill>
                <a:latin typeface="+mj-lt"/>
              </a:rPr>
              <a:t>-Globally, 33% of adults (3.5 billion people) are financially literate so as you can see it is a common but critical barrier to financial and economic participation.</a:t>
            </a:r>
          </a:p>
          <a:p>
            <a:pPr>
              <a:lnSpc>
                <a:spcPct val="90000"/>
              </a:lnSpc>
              <a:spcAft>
                <a:spcPts val="600"/>
              </a:spcAft>
              <a:buFont typeface="Calibri" panose="020F0502020204030204" pitchFamily="34" charset="0"/>
            </a:pPr>
            <a:r>
              <a:rPr lang="en-US" sz="1900" dirty="0">
                <a:solidFill>
                  <a:schemeClr val="tx1">
                    <a:lumMod val="75000"/>
                    <a:lumOff val="25000"/>
                  </a:schemeClr>
                </a:solidFill>
                <a:latin typeface="+mj-lt"/>
              </a:rPr>
              <a:t>-Understanding the way that financial systems work at an early age can help prevent poor decisions and how to go back and fix mistakes if needed, a person can then encompass this knowledge and take the steps to make a better life for themselves</a:t>
            </a:r>
            <a:r>
              <a:rPr lang="en-US" dirty="0">
                <a:solidFill>
                  <a:schemeClr val="tx1">
                    <a:lumMod val="75000"/>
                    <a:lumOff val="25000"/>
                  </a:schemeClr>
                </a:solidFill>
              </a:rPr>
              <a:t>.</a:t>
            </a:r>
          </a:p>
        </p:txBody>
      </p:sp>
      <p:pic>
        <p:nvPicPr>
          <p:cNvPr id="8" name="Graphic 7" descr="Ear">
            <a:extLst>
              <a:ext uri="{FF2B5EF4-FFF2-40B4-BE49-F238E27FC236}">
                <a16:creationId xmlns:a16="http://schemas.microsoft.com/office/drawing/2014/main" id="{B648FE30-630C-4EAE-ACDE-1AE985E2B0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006" y="2416624"/>
            <a:ext cx="3144043" cy="3144043"/>
          </a:xfrm>
          <a:prstGeom prst="rect">
            <a:avLst/>
          </a:prstGeom>
        </p:spPr>
      </p:pic>
      <p:sp>
        <p:nvSpPr>
          <p:cNvPr id="19" name="Rectangle 18">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44062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D0312D-7FDD-4198-BA24-8F63A239810B}"/>
              </a:ext>
            </a:extLst>
          </p:cNvPr>
          <p:cNvSpPr>
            <a:spLocks noGrp="1"/>
          </p:cNvSpPr>
          <p:nvPr>
            <p:ph type="title"/>
          </p:nvPr>
        </p:nvSpPr>
        <p:spPr>
          <a:xfrm>
            <a:off x="482989" y="633862"/>
            <a:ext cx="3084844" cy="5772840"/>
          </a:xfrm>
        </p:spPr>
        <p:txBody>
          <a:bodyPr vert="horz" lIns="91440" tIns="45720" rIns="91440" bIns="45720" rtlCol="0" anchor="ctr">
            <a:normAutofit fontScale="90000"/>
          </a:bodyPr>
          <a:lstStyle/>
          <a:p>
            <a:r>
              <a:rPr lang="en-US" sz="3600" dirty="0">
                <a:solidFill>
                  <a:schemeClr val="bg1"/>
                </a:solidFill>
              </a:rPr>
              <a:t>The Tats System </a:t>
            </a:r>
            <a:br>
              <a:rPr lang="en-US" sz="3600" dirty="0">
                <a:solidFill>
                  <a:schemeClr val="bg1"/>
                </a:solidFill>
              </a:rPr>
            </a:br>
            <a:br>
              <a:rPr lang="en-US" sz="3600" dirty="0">
                <a:solidFill>
                  <a:schemeClr val="bg1"/>
                </a:solidFill>
              </a:rPr>
            </a:br>
            <a:r>
              <a:rPr lang="en-US" sz="2400" dirty="0">
                <a:solidFill>
                  <a:schemeClr val="bg1"/>
                </a:solidFill>
              </a:rPr>
              <a:t>-The Tats system is a four-step process- Tracking, Assessing, Taking Action and Saving</a:t>
            </a:r>
            <a:br>
              <a:rPr lang="en-US" sz="2400" dirty="0">
                <a:solidFill>
                  <a:schemeClr val="bg1"/>
                </a:solidFill>
              </a:rPr>
            </a:br>
            <a:r>
              <a:rPr lang="en-US" sz="2400" dirty="0">
                <a:solidFill>
                  <a:schemeClr val="bg1"/>
                </a:solidFill>
              </a:rPr>
              <a:t>-This method is used for developing a spending plan to help manage your finances. It tracks how much money comes into your household and shows how it needs to be used to meet your expenses and saving goals.  </a:t>
            </a:r>
            <a:br>
              <a:rPr lang="en-US" sz="2000" dirty="0"/>
            </a:br>
            <a:endParaRPr lang="en-US" sz="2000" dirty="0">
              <a:solidFill>
                <a:schemeClr val="bg1"/>
              </a:solidFill>
            </a:endParaRPr>
          </a:p>
        </p:txBody>
      </p:sp>
      <p:graphicFrame>
        <p:nvGraphicFramePr>
          <p:cNvPr id="6" name="TextBox 2">
            <a:extLst>
              <a:ext uri="{FF2B5EF4-FFF2-40B4-BE49-F238E27FC236}">
                <a16:creationId xmlns:a16="http://schemas.microsoft.com/office/drawing/2014/main" id="{CB6B4026-A393-4A20-863A-FA224DF98BDA}"/>
              </a:ext>
            </a:extLst>
          </p:cNvPr>
          <p:cNvGraphicFramePr/>
          <p:nvPr>
            <p:extLst>
              <p:ext uri="{D42A27DB-BD31-4B8C-83A1-F6EECF244321}">
                <p14:modId xmlns:p14="http://schemas.microsoft.com/office/powerpoint/2010/main" val="369300821"/>
              </p:ext>
            </p:extLst>
          </p:nvPr>
        </p:nvGraphicFramePr>
        <p:xfrm>
          <a:off x="4278376" y="543518"/>
          <a:ext cx="7261162" cy="592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FE5676E-45A9-4EE8-BA56-79E88344500A}"/>
              </a:ext>
            </a:extLst>
          </p:cNvPr>
          <p:cNvSpPr txBox="1"/>
          <p:nvPr/>
        </p:nvSpPr>
        <p:spPr>
          <a:xfrm>
            <a:off x="4347693" y="3537542"/>
            <a:ext cx="6896100" cy="1015663"/>
          </a:xfrm>
          <a:prstGeom prst="rect">
            <a:avLst/>
          </a:prstGeom>
          <a:noFill/>
        </p:spPr>
        <p:txBody>
          <a:bodyPr wrap="square" rtlCol="0">
            <a:spAutoFit/>
          </a:bodyPr>
          <a:lstStyle/>
          <a:p>
            <a:r>
              <a:rPr lang="en-US" sz="2000" dirty="0">
                <a:solidFill>
                  <a:schemeClr val="bg1"/>
                </a:solidFill>
                <a:latin typeface="+mj-lt"/>
              </a:rPr>
              <a:t>Step 3: Take action. Give yourself a spending plan, or budget, to reduce your spending so you have money left over to save. </a:t>
            </a:r>
          </a:p>
        </p:txBody>
      </p:sp>
      <p:sp>
        <p:nvSpPr>
          <p:cNvPr id="7" name="TextBox 6">
            <a:extLst>
              <a:ext uri="{FF2B5EF4-FFF2-40B4-BE49-F238E27FC236}">
                <a16:creationId xmlns:a16="http://schemas.microsoft.com/office/drawing/2014/main" id="{39E94319-F15B-46EE-ADA0-09D8473442F0}"/>
              </a:ext>
            </a:extLst>
          </p:cNvPr>
          <p:cNvSpPr txBox="1"/>
          <p:nvPr/>
        </p:nvSpPr>
        <p:spPr>
          <a:xfrm>
            <a:off x="4460908" y="4892071"/>
            <a:ext cx="6669670" cy="830997"/>
          </a:xfrm>
          <a:prstGeom prst="rect">
            <a:avLst/>
          </a:prstGeom>
          <a:noFill/>
        </p:spPr>
        <p:txBody>
          <a:bodyPr wrap="square" rtlCol="0">
            <a:spAutoFit/>
          </a:bodyPr>
          <a:lstStyle/>
          <a:p>
            <a:r>
              <a:rPr lang="en-US" sz="2400" dirty="0">
                <a:solidFill>
                  <a:schemeClr val="bg1"/>
                </a:solidFill>
                <a:latin typeface="+mj-lt"/>
              </a:rPr>
              <a:t>Step 4: Save. When you save, you can put aside extra money to save for a goal.</a:t>
            </a:r>
          </a:p>
        </p:txBody>
      </p:sp>
    </p:spTree>
    <p:extLst>
      <p:ext uri="{BB962C8B-B14F-4D97-AF65-F5344CB8AC3E}">
        <p14:creationId xmlns:p14="http://schemas.microsoft.com/office/powerpoint/2010/main" val="35745100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2181</Words>
  <Application>Microsoft Office PowerPoint</Application>
  <PresentationFormat>Widescreen</PresentationFormat>
  <Paragraphs>137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Bookman Old Style</vt:lpstr>
      <vt:lpstr>Calibri</vt:lpstr>
      <vt:lpstr>Franklin Gothic Book</vt:lpstr>
      <vt:lpstr>1_RetrospectVTI</vt:lpstr>
      <vt:lpstr>Pre-test Questions</vt:lpstr>
      <vt:lpstr>PowerPoint Presentation</vt:lpstr>
      <vt:lpstr>PowerPoint Presentation</vt:lpstr>
      <vt:lpstr>PowerPoint Presentation</vt:lpstr>
      <vt:lpstr>PowerPoint Presentation</vt:lpstr>
      <vt:lpstr>Financial Literacy </vt:lpstr>
      <vt:lpstr>What does Financial Literacy mean? </vt:lpstr>
      <vt:lpstr>Why is it important?</vt:lpstr>
      <vt:lpstr>The Tats System   -The Tats system is a four-step process- Tracking, Assessing, Taking Action and Saving -This method is used for developing a spending plan to help manage your finances. It tracks how much money comes into your household and shows how it needs to be used to meet your expenses and saving goals.   </vt:lpstr>
      <vt:lpstr>Tips for Managing Spending</vt:lpstr>
      <vt:lpstr>What is credit? </vt:lpstr>
      <vt:lpstr>The Importance of Credit </vt:lpstr>
      <vt:lpstr>Advantages and Disadvantages of Using Credit</vt:lpstr>
      <vt:lpstr>Types of Credit</vt:lpstr>
      <vt:lpstr>Secured and Unsecured Credit</vt:lpstr>
      <vt:lpstr>Credit Reports</vt:lpstr>
      <vt:lpstr>Accessing Your Credit Report </vt:lpstr>
      <vt:lpstr>PowerPoint Presentation</vt:lpstr>
      <vt:lpstr>Tips for Maintaining or Improving Your FICO Score</vt:lpstr>
      <vt:lpstr>Tips for Creating and Maintaining Your Credit History </vt:lpstr>
      <vt:lpstr>5 C’s of Credit</vt:lpstr>
      <vt:lpstr>Understanding Loans</vt:lpstr>
      <vt:lpstr>Cost of Interest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2020-08-13T16:45:47Z</dcterms:created>
  <dcterms:modified xsi:type="dcterms:W3CDTF">2020-08-13T21:56:19Z</dcterms:modified>
</cp:coreProperties>
</file>