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66" r:id="rId6"/>
    <p:sldId id="267" r:id="rId7"/>
    <p:sldId id="265" r:id="rId8"/>
    <p:sldId id="268" r:id="rId9"/>
    <p:sldId id="270" r:id="rId10"/>
    <p:sldId id="269" r:id="rId11"/>
    <p:sldId id="271" r:id="rId12"/>
    <p:sldId id="273" r:id="rId13"/>
    <p:sldId id="262" r:id="rId14"/>
    <p:sldId id="276" r:id="rId15"/>
    <p:sldId id="272" r:id="rId16"/>
    <p:sldId id="27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>
        <p:scale>
          <a:sx n="70" d="100"/>
          <a:sy n="70" d="100"/>
        </p:scale>
        <p:origin x="124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C5A75-24A5-44F1-9BCA-04D1F9FEF53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FF35C-0928-49D8-8079-8F7EA812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question is what is Lakota Health? Or we can phrase it as, what does it mean to be Healthy Lakota People?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question is what is Lakota Health? Or we can phrase it as, what does it mean to be Healthy Lakota People?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5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holistic because we recognize the connection between these areas and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F2A4-1CB6-4CED-992D-4DE1F5004C76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3F42-9932-4E21-A952-4EB9AC3415C3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C2DC-27D2-45CB-921E-AB596EE899E5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0B7B-C0F9-4A3E-BF65-D4F062A3593D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B76-862B-48AE-9CF5-616E6FCC4321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035-BF00-4D92-981E-FE2C893FE893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7037-7A41-4241-BF5B-D5BDCE0CD605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5AD-F279-4596-A8CD-C65A59FAB3C2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40B4-F41A-4E55-9FBB-86DB201F9C4D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BE9-E582-45B6-B75A-2126CEDE3BB0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D03694-B801-4550-972A-56814FF3B1C8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93F5AA3-A0EB-4B31-81CA-4B6D716B170C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icangucd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facebook.com/sicangucdc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cangucdc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20B7-BD64-456B-8533-6EDC6C15E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Lakota Health &amp;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830AA-E562-4279-B0D1-1C120628E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544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471"/>
            <a:ext cx="7729728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Who can be a Health Advocate?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86" y="1438184"/>
            <a:ext cx="10456984" cy="43018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800" dirty="0"/>
              <a:t>YOU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Children aka  “Little Health Advocates”</a:t>
            </a:r>
          </a:p>
          <a:p>
            <a:pPr marL="0" indent="0" algn="ctr">
              <a:buNone/>
            </a:pPr>
            <a:r>
              <a:rPr lang="en-US" dirty="0"/>
              <a:t>Parents</a:t>
            </a:r>
          </a:p>
          <a:p>
            <a:pPr marL="0" indent="0" algn="ctr">
              <a:buNone/>
            </a:pPr>
            <a:r>
              <a:rPr lang="en-US" dirty="0"/>
              <a:t>Grandparents</a:t>
            </a:r>
          </a:p>
          <a:p>
            <a:pPr marL="0" indent="0" algn="ctr">
              <a:buNone/>
            </a:pPr>
            <a:r>
              <a:rPr lang="en-US" dirty="0"/>
              <a:t>Cousins</a:t>
            </a:r>
          </a:p>
          <a:p>
            <a:pPr marL="0" indent="0" algn="ctr">
              <a:buNone/>
            </a:pPr>
            <a:r>
              <a:rPr lang="en-US" dirty="0"/>
              <a:t>Friends</a:t>
            </a:r>
          </a:p>
          <a:p>
            <a:pPr marL="0" indent="0" algn="ctr">
              <a:buNone/>
            </a:pPr>
            <a:r>
              <a:rPr lang="en-US" dirty="0"/>
              <a:t>Trusted Strangers</a:t>
            </a:r>
          </a:p>
          <a:p>
            <a:pPr marL="0" indent="0" algn="ctr">
              <a:buNone/>
            </a:pPr>
            <a:r>
              <a:rPr lang="en-US" dirty="0"/>
              <a:t>Communities (Community members and Community Representatives)</a:t>
            </a:r>
          </a:p>
          <a:p>
            <a:pPr marL="0" indent="0" algn="ctr">
              <a:buNone/>
            </a:pPr>
            <a:r>
              <a:rPr lang="en-US" dirty="0"/>
              <a:t>Organizations (like </a:t>
            </a:r>
            <a:r>
              <a:rPr lang="en-US" dirty="0" err="1"/>
              <a:t>SCDC</a:t>
            </a:r>
            <a:r>
              <a:rPr lang="en-US" dirty="0"/>
              <a:t> Health Initiative) </a:t>
            </a:r>
          </a:p>
          <a:p>
            <a:pPr marL="0" indent="0" algn="ctr">
              <a:buNone/>
            </a:pPr>
            <a:r>
              <a:rPr lang="en-US" dirty="0"/>
              <a:t>RST Government (Council and Executives)</a:t>
            </a:r>
          </a:p>
          <a:p>
            <a:pPr marL="0" indent="0" algn="ctr">
              <a:buNone/>
            </a:pPr>
            <a:r>
              <a:rPr lang="en-US" dirty="0"/>
              <a:t>Online</a:t>
            </a:r>
          </a:p>
          <a:p>
            <a:pPr marL="0" indent="0" algn="ctr">
              <a:buNone/>
            </a:pPr>
            <a:r>
              <a:rPr lang="en-US" dirty="0"/>
              <a:t>In-person</a:t>
            </a:r>
          </a:p>
          <a:p>
            <a:pPr marL="0" indent="0" algn="ctr">
              <a:buNone/>
            </a:pPr>
            <a:r>
              <a:rPr lang="en-US" dirty="0"/>
              <a:t>Over the phone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65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471"/>
            <a:ext cx="7729728" cy="61553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What does this look like for us on Tribal Lands?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11B60EB-81E6-4BB9-86F4-0ECCEC066B9F}"/>
              </a:ext>
            </a:extLst>
          </p:cNvPr>
          <p:cNvSpPr txBox="1">
            <a:spLocks/>
          </p:cNvSpPr>
          <p:nvPr/>
        </p:nvSpPr>
        <p:spPr>
          <a:xfrm>
            <a:off x="673999" y="1236878"/>
            <a:ext cx="11112993" cy="5159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Lakota Health Advocate promotes Lakota Health. What does this look like for us on Tribal Lands?</a:t>
            </a:r>
          </a:p>
          <a:p>
            <a:r>
              <a:rPr lang="en-US" dirty="0"/>
              <a:t>Promote Access and Resolve barriers to services that improve and maintain holistic health.</a:t>
            </a:r>
          </a:p>
          <a:p>
            <a:pPr lvl="3"/>
            <a:r>
              <a:rPr lang="en-US" dirty="0"/>
              <a:t>Resolve medical bills, student loans, or any other bill.</a:t>
            </a:r>
          </a:p>
          <a:p>
            <a:pPr lvl="3"/>
            <a:r>
              <a:rPr lang="en-US" dirty="0"/>
              <a:t>Mentorship on ceremonies and cultural knowledge </a:t>
            </a:r>
            <a:r>
              <a:rPr lang="en-US" dirty="0" err="1"/>
              <a:t>ie</a:t>
            </a:r>
            <a:r>
              <a:rPr lang="en-US" dirty="0"/>
              <a:t> sweat, </a:t>
            </a:r>
            <a:r>
              <a:rPr lang="en-US" dirty="0" err="1"/>
              <a:t>sundance</a:t>
            </a:r>
            <a:r>
              <a:rPr lang="en-US" dirty="0"/>
              <a:t>, etc. </a:t>
            </a:r>
          </a:p>
          <a:p>
            <a:pPr lvl="3"/>
            <a:r>
              <a:rPr lang="en-US" dirty="0"/>
              <a:t>Access to running water and electricity</a:t>
            </a:r>
          </a:p>
          <a:p>
            <a:pPr lvl="3"/>
            <a:r>
              <a:rPr lang="en-US" dirty="0"/>
              <a:t>Navigating the process to getting a home. </a:t>
            </a:r>
          </a:p>
          <a:p>
            <a:pPr lvl="3"/>
            <a:r>
              <a:rPr lang="en-US" dirty="0"/>
              <a:t>Applying for help and benefits such as </a:t>
            </a:r>
            <a:r>
              <a:rPr lang="en-US" dirty="0" err="1"/>
              <a:t>EBT</a:t>
            </a:r>
            <a:r>
              <a:rPr lang="en-US" dirty="0"/>
              <a:t>, TANF, GA, student tuition and testing waivers, etc. </a:t>
            </a:r>
          </a:p>
          <a:p>
            <a:pPr lvl="3"/>
            <a:r>
              <a:rPr lang="en-US" dirty="0"/>
              <a:t>Continuing Education</a:t>
            </a:r>
          </a:p>
          <a:p>
            <a:pPr lvl="3"/>
            <a:r>
              <a:rPr lang="en-US" dirty="0"/>
              <a:t>Childcare</a:t>
            </a:r>
          </a:p>
          <a:p>
            <a:r>
              <a:rPr lang="en-US" dirty="0"/>
              <a:t>Navigating the local healthcare systems and Insurance </a:t>
            </a:r>
            <a:r>
              <a:rPr lang="en-US" dirty="0" err="1"/>
              <a:t>ie</a:t>
            </a:r>
            <a:r>
              <a:rPr lang="en-US" dirty="0"/>
              <a:t> Indian Health Services, Horizon Health, Winner Hospital, Valentine Hospital, SF Dental etc.</a:t>
            </a:r>
          </a:p>
          <a:p>
            <a:pPr lvl="3"/>
            <a:r>
              <a:rPr lang="en-US" dirty="0"/>
              <a:t>Different levels of financial obligations </a:t>
            </a:r>
            <a:r>
              <a:rPr lang="en-US" dirty="0" err="1"/>
              <a:t>ie</a:t>
            </a:r>
            <a:r>
              <a:rPr lang="en-US" dirty="0"/>
              <a:t> IHS contract health, insurance copays &amp; deductible etc.</a:t>
            </a:r>
          </a:p>
          <a:p>
            <a:pPr lvl="3"/>
            <a:r>
              <a:rPr lang="en-US" dirty="0"/>
              <a:t>Different levels of quality and trusted/stable medical professionals</a:t>
            </a:r>
          </a:p>
          <a:p>
            <a:pPr lvl="3"/>
            <a:r>
              <a:rPr lang="en-US" dirty="0"/>
              <a:t>Different types of services offered at differing times of the week or month.</a:t>
            </a:r>
          </a:p>
          <a:p>
            <a:r>
              <a:rPr lang="en-US" dirty="0"/>
              <a:t>Understanding and Advocating for our selves in our Government to Government relationship with the US. </a:t>
            </a:r>
          </a:p>
          <a:p>
            <a:pPr lvl="3"/>
            <a:r>
              <a:rPr lang="en-US" dirty="0"/>
              <a:t>Education</a:t>
            </a:r>
          </a:p>
          <a:p>
            <a:pPr lvl="3"/>
            <a:r>
              <a:rPr lang="en-US" dirty="0"/>
              <a:t>Voting</a:t>
            </a:r>
          </a:p>
          <a:p>
            <a:pPr lvl="3"/>
            <a:r>
              <a:rPr lang="en-US" dirty="0"/>
              <a:t>Census 2020</a:t>
            </a:r>
          </a:p>
          <a:p>
            <a:pPr lvl="3"/>
            <a:r>
              <a:rPr lang="en-US" dirty="0"/>
              <a:t>Accountability of Treaties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marL="685800" lvl="3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3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E2DF-8BEF-48AC-BEF3-8B2DDB9432D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4000" dirty="0"/>
              <a:t>Why is Health Advocacy Important for us as Lakota?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BDFD1-C44C-452C-B793-E780C3E9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26974-97AD-4B53-9597-B428A627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7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752"/>
            <a:ext cx="10644326" cy="640252"/>
          </a:xfrm>
          <a:ln>
            <a:noFill/>
          </a:ln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Our History of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62" y="1438184"/>
            <a:ext cx="10007360" cy="4301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Our history of health is linked to Colonization and intergenerational trauma.</a:t>
            </a:r>
          </a:p>
          <a:p>
            <a:r>
              <a:rPr lang="en-US" dirty="0"/>
              <a:t>Introduction of Alcohol</a:t>
            </a:r>
          </a:p>
          <a:p>
            <a:r>
              <a:rPr lang="en-US" dirty="0"/>
              <a:t>Abuse in schools and the Boarding School Era</a:t>
            </a:r>
          </a:p>
          <a:p>
            <a:r>
              <a:rPr lang="en-US" dirty="0"/>
              <a:t>Killing of buffalo to almost extinction </a:t>
            </a:r>
          </a:p>
          <a:p>
            <a:r>
              <a:rPr lang="en-US" dirty="0"/>
              <a:t>Removal of lands &amp; forced placement on reservations</a:t>
            </a:r>
          </a:p>
          <a:p>
            <a:r>
              <a:rPr lang="en-US" dirty="0"/>
              <a:t>Removal and desecration of historical and sacred sites</a:t>
            </a:r>
          </a:p>
          <a:p>
            <a:r>
              <a:rPr lang="en-US" dirty="0"/>
              <a:t>Displacement of families through urbanization</a:t>
            </a:r>
          </a:p>
          <a:p>
            <a:r>
              <a:rPr lang="en-US" dirty="0"/>
              <a:t>Killing and oppressing our Lakota language, culture, knowledge, and ceremonies</a:t>
            </a:r>
          </a:p>
          <a:p>
            <a:r>
              <a:rPr lang="en-US" dirty="0"/>
              <a:t>Monopolization of goods and services on reservations</a:t>
            </a:r>
          </a:p>
          <a:p>
            <a:r>
              <a:rPr lang="en-US" dirty="0"/>
              <a:t>Not following treaty obligations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672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752"/>
            <a:ext cx="10644326" cy="640252"/>
          </a:xfrm>
          <a:ln>
            <a:noFill/>
          </a:ln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Our History of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62" y="1438184"/>
            <a:ext cx="10007360" cy="430184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6DA2F-2756-4B7A-B23A-894DA777F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0" t="26301" r="23664" b="24018"/>
          <a:stretch/>
        </p:blipFill>
        <p:spPr>
          <a:xfrm>
            <a:off x="475990" y="1117972"/>
            <a:ext cx="5620010" cy="3407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E05B8-090A-4D5E-BA03-9F9311CAF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70" t="23197" r="28390" b="33105"/>
          <a:stretch/>
        </p:blipFill>
        <p:spPr>
          <a:xfrm>
            <a:off x="6096000" y="1315852"/>
            <a:ext cx="5580095" cy="32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752"/>
            <a:ext cx="10644326" cy="640252"/>
          </a:xfrm>
          <a:ln>
            <a:noFill/>
          </a:ln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Current Holistic health statistics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4559474"/>
            <a:ext cx="7729728" cy="118055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A5D45-5DA3-48FD-BB0B-B4F51044C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1" t="31964" r="17397" b="14520"/>
          <a:stretch/>
        </p:blipFill>
        <p:spPr>
          <a:xfrm>
            <a:off x="3984170" y="1332341"/>
            <a:ext cx="7411269" cy="3682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DE591F-D4F5-4A14-9FB1-060A9137F201}"/>
              </a:ext>
            </a:extLst>
          </p:cNvPr>
          <p:cNvSpPr txBox="1"/>
          <p:nvPr/>
        </p:nvSpPr>
        <p:spPr>
          <a:xfrm>
            <a:off x="3984170" y="4997330"/>
            <a:ext cx="741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Buffalo, M., &amp; Bordeaux, S. (2017). </a:t>
            </a:r>
            <a:r>
              <a:rPr lang="en-US" sz="1200" i="1" dirty="0"/>
              <a:t>Sicangu Oyate, Rosebud Sioux Tribe Community Profile. </a:t>
            </a:r>
            <a:r>
              <a:rPr lang="en-US" sz="1200" dirty="0"/>
              <a:t>Report by the Rosebud Sioux Tribe Health Administration, 2017.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9E4C6-AC64-4C11-BCCE-21E3E04F191B}"/>
              </a:ext>
            </a:extLst>
          </p:cNvPr>
          <p:cNvSpPr txBox="1"/>
          <p:nvPr/>
        </p:nvSpPr>
        <p:spPr>
          <a:xfrm>
            <a:off x="544286" y="1332341"/>
            <a:ext cx="3352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Life Expectancy = 56 </a:t>
            </a:r>
            <a:r>
              <a:rPr lang="en-US" sz="1600" dirty="0" err="1"/>
              <a:t>yrs</a:t>
            </a:r>
            <a:r>
              <a:rPr lang="en-US" sz="1600" dirty="0"/>
              <a:t> </a:t>
            </a:r>
          </a:p>
          <a:p>
            <a:r>
              <a:rPr lang="en-US" sz="1200" dirty="0"/>
              <a:t>(SD Dept. Health, 2015)</a:t>
            </a:r>
          </a:p>
          <a:p>
            <a:endParaRPr lang="en-US" sz="1200" dirty="0"/>
          </a:p>
          <a:p>
            <a:endParaRPr lang="en-US" sz="1600" dirty="0"/>
          </a:p>
          <a:p>
            <a:r>
              <a:rPr lang="en-US" sz="1600" dirty="0"/>
              <a:t>Unemployment Rate = 83%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(BIA.gov)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en-US" sz="2000" dirty="0"/>
          </a:p>
          <a:p>
            <a:r>
              <a:rPr lang="en-US" sz="1600" dirty="0"/>
              <a:t>Educational Attainment of H.S. Diploma or higher = 77.9%</a:t>
            </a:r>
          </a:p>
          <a:p>
            <a:r>
              <a:rPr lang="en-US" sz="1200" dirty="0"/>
              <a:t>(2012-2016 ACS)</a:t>
            </a:r>
          </a:p>
          <a:p>
            <a:endParaRPr lang="en-US" sz="1600" dirty="0"/>
          </a:p>
          <a:p>
            <a:r>
              <a:rPr lang="en-US" sz="1600" dirty="0"/>
              <a:t>Median Household Income = $26,938</a:t>
            </a:r>
          </a:p>
          <a:p>
            <a:r>
              <a:rPr lang="en-US" sz="1200" dirty="0"/>
              <a:t>(2012-2016 ACS)</a:t>
            </a:r>
          </a:p>
          <a:p>
            <a:endParaRPr lang="en-US" sz="1200" dirty="0"/>
          </a:p>
          <a:p>
            <a:r>
              <a:rPr lang="en-US" sz="1600" dirty="0"/>
              <a:t>Poverty Rate = 48.9%</a:t>
            </a:r>
          </a:p>
          <a:p>
            <a:r>
              <a:rPr lang="en-US" sz="1200" dirty="0"/>
              <a:t>(2012-2016 ACS)</a:t>
            </a:r>
          </a:p>
          <a:p>
            <a:endParaRPr lang="en-US" sz="1200" dirty="0"/>
          </a:p>
          <a:p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99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752"/>
            <a:ext cx="12192000" cy="640252"/>
          </a:xfrm>
          <a:ln>
            <a:noFill/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	What does it look Like to be a health advocate here on the Rosebud Reservation? Everyone needs some help.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438184"/>
            <a:ext cx="10232571" cy="430184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1. You advocate for yourself! </a:t>
            </a:r>
            <a:endParaRPr lang="en-US" dirty="0"/>
          </a:p>
          <a:p>
            <a:r>
              <a:rPr lang="en-US" dirty="0"/>
              <a:t>Advice:  Always ask questions.</a:t>
            </a:r>
          </a:p>
          <a:p>
            <a:pPr marL="0" indent="0">
              <a:buNone/>
            </a:pPr>
            <a:r>
              <a:rPr lang="en-US" b="1" dirty="0"/>
              <a:t>Example 2.  You or someone else advocates for you or another individual.</a:t>
            </a:r>
            <a:endParaRPr lang="en-US" dirty="0"/>
          </a:p>
          <a:p>
            <a:r>
              <a:rPr lang="en-US" dirty="0"/>
              <a:t>Advice: Believe the person you’re advocating for, because other medical professionals may not. </a:t>
            </a:r>
          </a:p>
          <a:p>
            <a:pPr marL="0" indent="0">
              <a:buNone/>
            </a:pPr>
            <a:r>
              <a:rPr lang="en-US" b="1" dirty="0"/>
              <a:t>Example 3. A larger organization advocates for you and your community. </a:t>
            </a:r>
          </a:p>
          <a:p>
            <a:r>
              <a:rPr lang="en-US" dirty="0"/>
              <a:t>Advice: Larger organizations need support and to stay connected to current issues. You are that supportive voice.</a:t>
            </a:r>
          </a:p>
          <a:p>
            <a:pPr marL="0" indent="0">
              <a:buNone/>
            </a:pPr>
            <a:r>
              <a:rPr lang="en-US" b="1" dirty="0"/>
              <a:t>Example 4. Accountability for Treaty Obligations </a:t>
            </a:r>
          </a:p>
          <a:p>
            <a:r>
              <a:rPr lang="en-US" dirty="0"/>
              <a:t>Advice: Understanding that we are a sovereign nation, and enforcing that. </a:t>
            </a:r>
          </a:p>
        </p:txBody>
      </p:sp>
    </p:spTree>
    <p:extLst>
      <p:ext uri="{BB962C8B-B14F-4D97-AF65-F5344CB8AC3E}">
        <p14:creationId xmlns:p14="http://schemas.microsoft.com/office/powerpoint/2010/main" val="420138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B84F-0168-43F9-A342-EEFC7ED8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1114046"/>
            <a:ext cx="4486656" cy="1141497"/>
          </a:xfrm>
          <a:ln>
            <a:noFill/>
          </a:ln>
        </p:spPr>
        <p:txBody>
          <a:bodyPr/>
          <a:lstStyle/>
          <a:p>
            <a:r>
              <a:rPr lang="en-US" dirty="0" err="1"/>
              <a:t>Pilamayaye</a:t>
            </a:r>
            <a:r>
              <a:rPr lang="en-US" dirty="0"/>
              <a:t>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CE0851-F5E0-4F37-A0E4-27AA5D9E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620" y="2547623"/>
            <a:ext cx="4816475" cy="141661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E8BED-CD45-4CBE-8D31-8AA17D09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4256314"/>
            <a:ext cx="3794760" cy="1487640"/>
          </a:xfrm>
        </p:spPr>
        <p:txBody>
          <a:bodyPr/>
          <a:lstStyle/>
          <a:p>
            <a:pPr algn="l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www.Sicangucdc.org</a:t>
            </a:r>
          </a:p>
          <a:p>
            <a:pPr algn="l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www.Facebook.com/Sicangucdc</a:t>
            </a:r>
            <a:endParaRPr lang="en-US" dirty="0"/>
          </a:p>
          <a:p>
            <a:pPr algn="l"/>
            <a:r>
              <a:rPr lang="en-US" dirty="0"/>
              <a:t>Katrina Fuller, Health Initiative Director</a:t>
            </a:r>
          </a:p>
          <a:p>
            <a:pPr algn="l"/>
            <a:r>
              <a:rPr lang="en-US" dirty="0"/>
              <a:t>Katrina.Fuller@sicangucorp.com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7824-1877-42C0-B109-53E5258D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E0746-3834-43BE-ACD8-C6018D2D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EB6B5-CCD6-4C65-A977-19B55E48FBE4}"/>
              </a:ext>
            </a:extLst>
          </p:cNvPr>
          <p:cNvSpPr txBox="1"/>
          <p:nvPr/>
        </p:nvSpPr>
        <p:spPr>
          <a:xfrm>
            <a:off x="6379028" y="2255543"/>
            <a:ext cx="5529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What we covered: </a:t>
            </a:r>
          </a:p>
          <a:p>
            <a:endParaRPr lang="en-US" dirty="0"/>
          </a:p>
          <a:p>
            <a:r>
              <a:rPr lang="en-US" dirty="0"/>
              <a:t>What is Lakota Health? </a:t>
            </a:r>
          </a:p>
          <a:p>
            <a:endParaRPr lang="en-US" dirty="0"/>
          </a:p>
          <a:p>
            <a:r>
              <a:rPr lang="en-US" dirty="0"/>
              <a:t>What is a Lakota Health Advocate?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Why is Health Advocacy Important for us as Lakota?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440"/>
            <a:ext cx="7729728" cy="61553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Content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53FCBA6-64D9-4840-9156-DA905D35E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110248"/>
              </p:ext>
            </p:extLst>
          </p:nvPr>
        </p:nvGraphicFramePr>
        <p:xfrm>
          <a:off x="2231136" y="1845945"/>
          <a:ext cx="7731124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19901">
                  <a:extLst>
                    <a:ext uri="{9D8B030D-6E8A-4147-A177-3AD203B41FA5}">
                      <a16:colId xmlns:a16="http://schemas.microsoft.com/office/drawing/2014/main" val="1927352492"/>
                    </a:ext>
                  </a:extLst>
                </a:gridCol>
                <a:gridCol w="1111223">
                  <a:extLst>
                    <a:ext uri="{9D8B030D-6E8A-4147-A177-3AD203B41FA5}">
                      <a16:colId xmlns:a16="http://schemas.microsoft.com/office/drawing/2014/main" val="3132998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Content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Page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864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6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is Lakota Health?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64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is an Advocate?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6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Why is it important for us as Lakota to be Health Advocates?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2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6521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1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440"/>
            <a:ext cx="7729728" cy="61553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077373-00FA-40A7-9C12-163E6F733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00" t="7549" r="12267" b="47614"/>
          <a:stretch/>
        </p:blipFill>
        <p:spPr>
          <a:xfrm>
            <a:off x="1363118" y="1398880"/>
            <a:ext cx="1663605" cy="189045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A0674E-DAFA-417C-A76F-EEBA392E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0" b="14921"/>
          <a:stretch/>
        </p:blipFill>
        <p:spPr>
          <a:xfrm>
            <a:off x="3058081" y="1385241"/>
            <a:ext cx="1220005" cy="1913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80C69A-D4CF-4BA2-85DE-3753EE5C6625}"/>
              </a:ext>
            </a:extLst>
          </p:cNvPr>
          <p:cNvSpPr txBox="1"/>
          <p:nvPr/>
        </p:nvSpPr>
        <p:spPr>
          <a:xfrm>
            <a:off x="4550794" y="1385241"/>
            <a:ext cx="5410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me: </a:t>
            </a:r>
          </a:p>
          <a:p>
            <a:endParaRPr lang="en-US" dirty="0"/>
          </a:p>
          <a:p>
            <a:r>
              <a:rPr lang="en-US" dirty="0"/>
              <a:t>Katrina Fuller</a:t>
            </a:r>
          </a:p>
          <a:p>
            <a:r>
              <a:rPr lang="en-US" dirty="0"/>
              <a:t>Sicangu Lakota</a:t>
            </a:r>
          </a:p>
          <a:p>
            <a:r>
              <a:rPr lang="en-US" dirty="0"/>
              <a:t>BA in Behavioral Neuroscience and Anthropology</a:t>
            </a:r>
          </a:p>
          <a:p>
            <a:r>
              <a:rPr lang="en-US" dirty="0"/>
              <a:t>Health Initiative Director at Sicangu CDC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B47A19-DBD3-42A7-B401-DFDFCF327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785" y="4977441"/>
            <a:ext cx="2486494" cy="7313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AFB264-0346-4D71-A4D7-2AB61E1B2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519" t="25319" r="38520" b="28373"/>
          <a:stretch/>
        </p:blipFill>
        <p:spPr>
          <a:xfrm>
            <a:off x="8825036" y="3168617"/>
            <a:ext cx="1529992" cy="16864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F16298-56A3-445B-B1B1-E84F2AE4B5F0}"/>
              </a:ext>
            </a:extLst>
          </p:cNvPr>
          <p:cNvSpPr txBox="1"/>
          <p:nvPr/>
        </p:nvSpPr>
        <p:spPr>
          <a:xfrm>
            <a:off x="2231136" y="3460526"/>
            <a:ext cx="6455664" cy="230832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About </a:t>
            </a:r>
            <a:r>
              <a:rPr lang="en-US" dirty="0" err="1"/>
              <a:t>SCDC</a:t>
            </a:r>
            <a:r>
              <a:rPr lang="en-US" dirty="0"/>
              <a:t> Health Initiative:</a:t>
            </a:r>
          </a:p>
          <a:p>
            <a:r>
              <a:rPr lang="en-US" dirty="0"/>
              <a:t>Four Initiatives: Health, Food Sovereignty, Education, and Housing. </a:t>
            </a:r>
          </a:p>
          <a:p>
            <a:endParaRPr lang="en-US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www.sicangucdc.org</a:t>
            </a:r>
            <a:endParaRPr lang="en-US" dirty="0"/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www.facebook.com/sicangucdc/</a:t>
            </a:r>
            <a:endParaRPr lang="en-US" dirty="0"/>
          </a:p>
          <a:p>
            <a:endParaRPr lang="en-US" dirty="0"/>
          </a:p>
          <a:p>
            <a:r>
              <a:rPr lang="en-US" dirty="0"/>
              <a:t>3-sisters partnership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E2DF-8BEF-48AC-BEF3-8B2DDB9432D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What is Lakota Health?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BDFD1-C44C-452C-B793-E780C3E9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26974-97AD-4B53-9597-B428A627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4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734"/>
            <a:ext cx="12192000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What does it mean to be Lakota?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B4B737-9364-4F5B-A9A3-8281B48D2321}"/>
              </a:ext>
            </a:extLst>
          </p:cNvPr>
          <p:cNvSpPr/>
          <p:nvPr/>
        </p:nvSpPr>
        <p:spPr>
          <a:xfrm>
            <a:off x="3785119" y="1654505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37FB99-3E98-418B-BF2E-567FD6262538}"/>
              </a:ext>
            </a:extLst>
          </p:cNvPr>
          <p:cNvSpPr/>
          <p:nvPr/>
        </p:nvSpPr>
        <p:spPr>
          <a:xfrm>
            <a:off x="5993363" y="1654505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Connectedness</a:t>
            </a:r>
          </a:p>
          <a:p>
            <a:pPr algn="ctr"/>
            <a:r>
              <a:rPr lang="en-US" dirty="0" err="1"/>
              <a:t>Mitakuye</a:t>
            </a:r>
            <a:r>
              <a:rPr lang="en-US" dirty="0"/>
              <a:t> </a:t>
            </a:r>
            <a:r>
              <a:rPr lang="en-US" dirty="0" err="1"/>
              <a:t>oyasin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EC3FAE-6E62-4D2C-BAB7-AF2F6E0914FE}"/>
              </a:ext>
            </a:extLst>
          </p:cNvPr>
          <p:cNvSpPr/>
          <p:nvPr/>
        </p:nvSpPr>
        <p:spPr>
          <a:xfrm>
            <a:off x="4889241" y="3181739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Knowledge &amp; Experiences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097" y="1487108"/>
            <a:ext cx="2640563" cy="293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/>
              <a:t>7 Lakota Values</a:t>
            </a:r>
          </a:p>
          <a:p>
            <a:r>
              <a:rPr lang="en-US" sz="1400" dirty="0" err="1"/>
              <a:t>Waohola</a:t>
            </a:r>
            <a:r>
              <a:rPr lang="en-US" sz="1400" dirty="0"/>
              <a:t> - Respect</a:t>
            </a:r>
          </a:p>
          <a:p>
            <a:r>
              <a:rPr lang="en-US" sz="1400" dirty="0" err="1"/>
              <a:t>Waunsila</a:t>
            </a:r>
            <a:r>
              <a:rPr lang="en-US" sz="1400" dirty="0"/>
              <a:t> - Compassion</a:t>
            </a:r>
          </a:p>
          <a:p>
            <a:r>
              <a:rPr lang="en-US" sz="1400" dirty="0" err="1"/>
              <a:t>Wowicake</a:t>
            </a:r>
            <a:r>
              <a:rPr lang="en-US" sz="1400" dirty="0"/>
              <a:t> - Honesty</a:t>
            </a:r>
          </a:p>
          <a:p>
            <a:r>
              <a:rPr lang="en-US" sz="1400" dirty="0" err="1"/>
              <a:t>Wawokiye</a:t>
            </a:r>
            <a:r>
              <a:rPr lang="en-US" sz="1400" dirty="0"/>
              <a:t> - Generosity</a:t>
            </a:r>
          </a:p>
          <a:p>
            <a:r>
              <a:rPr lang="en-US" sz="1400" dirty="0" err="1"/>
              <a:t>Unsiiciyapi</a:t>
            </a:r>
            <a:r>
              <a:rPr lang="en-US" sz="1400" dirty="0"/>
              <a:t> - Humility</a:t>
            </a:r>
          </a:p>
          <a:p>
            <a:r>
              <a:rPr lang="en-US" sz="1400" dirty="0" err="1"/>
              <a:t>Woksape</a:t>
            </a:r>
            <a:r>
              <a:rPr lang="en-US" sz="1400" dirty="0"/>
              <a:t> - Wisdom </a:t>
            </a:r>
          </a:p>
          <a:p>
            <a:r>
              <a:rPr lang="en-US" sz="1400" dirty="0" err="1"/>
              <a:t>Wowacintanka</a:t>
            </a:r>
            <a:r>
              <a:rPr lang="en-US" sz="1400" dirty="0"/>
              <a:t> – Perseverance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8BE0EFA6-ED6D-4F3B-8C1A-FEB1F9165F5E}"/>
              </a:ext>
            </a:extLst>
          </p:cNvPr>
          <p:cNvSpPr txBox="1">
            <a:spLocks/>
          </p:cNvSpPr>
          <p:nvPr/>
        </p:nvSpPr>
        <p:spPr>
          <a:xfrm>
            <a:off x="8755225" y="1633412"/>
            <a:ext cx="2640563" cy="293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u="sng" dirty="0" err="1"/>
              <a:t>Mitakuye</a:t>
            </a:r>
            <a:r>
              <a:rPr lang="en-US" sz="1400" b="1" u="sng" dirty="0"/>
              <a:t> </a:t>
            </a:r>
            <a:r>
              <a:rPr lang="en-US" sz="1400" b="1" u="sng" dirty="0" err="1"/>
              <a:t>Oyasin</a:t>
            </a:r>
            <a:endParaRPr lang="en-US" sz="1400" b="1" u="sng" dirty="0"/>
          </a:p>
          <a:p>
            <a:r>
              <a:rPr lang="en-US" sz="1400" dirty="0"/>
              <a:t>Animals</a:t>
            </a:r>
          </a:p>
          <a:p>
            <a:r>
              <a:rPr lang="en-US" sz="1400" dirty="0"/>
              <a:t>Plants</a:t>
            </a:r>
          </a:p>
          <a:p>
            <a:r>
              <a:rPr lang="en-US" sz="1400" dirty="0"/>
              <a:t>Spirits</a:t>
            </a:r>
          </a:p>
          <a:p>
            <a:r>
              <a:rPr lang="en-US" sz="1400" dirty="0"/>
              <a:t>Family </a:t>
            </a:r>
          </a:p>
          <a:p>
            <a:r>
              <a:rPr lang="en-US" sz="1400" dirty="0"/>
              <a:t>Nation</a:t>
            </a:r>
          </a:p>
          <a:p>
            <a:r>
              <a:rPr lang="en-US" sz="1400" dirty="0"/>
              <a:t>Generational – time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519ACC3-4409-42E0-BAC6-FA77256D6D5E}"/>
              </a:ext>
            </a:extLst>
          </p:cNvPr>
          <p:cNvSpPr txBox="1">
            <a:spLocks/>
          </p:cNvSpPr>
          <p:nvPr/>
        </p:nvSpPr>
        <p:spPr>
          <a:xfrm>
            <a:off x="7651103" y="4016691"/>
            <a:ext cx="3618935" cy="22195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u="sng" dirty="0"/>
              <a:t>Knowledge</a:t>
            </a:r>
            <a:endParaRPr lang="en-US" sz="1400" dirty="0"/>
          </a:p>
          <a:p>
            <a:r>
              <a:rPr lang="en-US" sz="1400" dirty="0"/>
              <a:t>Lakota Language</a:t>
            </a:r>
          </a:p>
          <a:p>
            <a:r>
              <a:rPr lang="en-US" sz="1400" dirty="0"/>
              <a:t>Ceremonies &amp; Songs</a:t>
            </a:r>
          </a:p>
          <a:p>
            <a:r>
              <a:rPr lang="en-US" sz="1400" dirty="0"/>
              <a:t>Medicinal Plants knowledge</a:t>
            </a:r>
          </a:p>
          <a:p>
            <a:r>
              <a:rPr lang="en-US" sz="1400" dirty="0"/>
              <a:t>Traditional Foods</a:t>
            </a:r>
          </a:p>
          <a:p>
            <a:r>
              <a:rPr lang="en-US" sz="1400" dirty="0"/>
              <a:t>History</a:t>
            </a:r>
          </a:p>
          <a:p>
            <a:r>
              <a:rPr lang="en-US" sz="1400" dirty="0"/>
              <a:t>7 Generation Sustainability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3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734"/>
            <a:ext cx="12192000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What does it mean to be Healthy as Lakota?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B4B737-9364-4F5B-A9A3-8281B48D2321}"/>
              </a:ext>
            </a:extLst>
          </p:cNvPr>
          <p:cNvSpPr/>
          <p:nvPr/>
        </p:nvSpPr>
        <p:spPr>
          <a:xfrm>
            <a:off x="3785119" y="1654505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37FB99-3E98-418B-BF2E-567FD6262538}"/>
              </a:ext>
            </a:extLst>
          </p:cNvPr>
          <p:cNvSpPr/>
          <p:nvPr/>
        </p:nvSpPr>
        <p:spPr>
          <a:xfrm>
            <a:off x="5993363" y="1654505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Connectedness</a:t>
            </a:r>
          </a:p>
          <a:p>
            <a:pPr algn="ctr"/>
            <a:r>
              <a:rPr lang="en-US" dirty="0" err="1"/>
              <a:t>Mitakuye</a:t>
            </a:r>
            <a:r>
              <a:rPr lang="en-US" dirty="0"/>
              <a:t> </a:t>
            </a:r>
            <a:r>
              <a:rPr lang="en-US" dirty="0" err="1"/>
              <a:t>oyasin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EC3FAE-6E62-4D2C-BAB7-AF2F6E0914FE}"/>
              </a:ext>
            </a:extLst>
          </p:cNvPr>
          <p:cNvSpPr/>
          <p:nvPr/>
        </p:nvSpPr>
        <p:spPr>
          <a:xfrm>
            <a:off x="4889241" y="3181739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Knowledge &amp; Experiences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097" y="1487108"/>
            <a:ext cx="2640563" cy="293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/>
              <a:t>Lakota Values</a:t>
            </a:r>
          </a:p>
          <a:p>
            <a:r>
              <a:rPr lang="en-US" sz="1400" dirty="0" err="1"/>
              <a:t>Waohola</a:t>
            </a:r>
            <a:r>
              <a:rPr lang="en-US" sz="1400" dirty="0"/>
              <a:t> - Respect</a:t>
            </a:r>
          </a:p>
          <a:p>
            <a:r>
              <a:rPr lang="en-US" sz="1400" dirty="0" err="1"/>
              <a:t>Waunsila</a:t>
            </a:r>
            <a:r>
              <a:rPr lang="en-US" sz="1400" dirty="0"/>
              <a:t> - Compassion</a:t>
            </a:r>
          </a:p>
          <a:p>
            <a:r>
              <a:rPr lang="en-US" sz="1400" dirty="0" err="1"/>
              <a:t>Wowicake</a:t>
            </a:r>
            <a:r>
              <a:rPr lang="en-US" sz="1400" dirty="0"/>
              <a:t> - Honesty</a:t>
            </a:r>
          </a:p>
          <a:p>
            <a:r>
              <a:rPr lang="en-US" sz="1400" dirty="0" err="1"/>
              <a:t>Wawokiye</a:t>
            </a:r>
            <a:r>
              <a:rPr lang="en-US" sz="1400" dirty="0"/>
              <a:t> - Generosity</a:t>
            </a:r>
          </a:p>
          <a:p>
            <a:r>
              <a:rPr lang="en-US" sz="1400" dirty="0" err="1"/>
              <a:t>Unsiiciyapi</a:t>
            </a:r>
            <a:r>
              <a:rPr lang="en-US" sz="1400" dirty="0"/>
              <a:t> - Humility</a:t>
            </a:r>
          </a:p>
          <a:p>
            <a:r>
              <a:rPr lang="en-US" sz="1400" dirty="0" err="1"/>
              <a:t>Woksape</a:t>
            </a:r>
            <a:r>
              <a:rPr lang="en-US" sz="1400" dirty="0"/>
              <a:t> - Wisdom </a:t>
            </a:r>
          </a:p>
          <a:p>
            <a:r>
              <a:rPr lang="en-US" sz="1400" dirty="0" err="1"/>
              <a:t>Wowacintanka</a:t>
            </a:r>
            <a:r>
              <a:rPr lang="en-US" sz="1400" dirty="0"/>
              <a:t> – Perseverance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8BE0EFA6-ED6D-4F3B-8C1A-FEB1F9165F5E}"/>
              </a:ext>
            </a:extLst>
          </p:cNvPr>
          <p:cNvSpPr txBox="1">
            <a:spLocks/>
          </p:cNvSpPr>
          <p:nvPr/>
        </p:nvSpPr>
        <p:spPr>
          <a:xfrm>
            <a:off x="8788766" y="1228917"/>
            <a:ext cx="2640563" cy="293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u="sng" dirty="0" err="1"/>
              <a:t>Mitakuye</a:t>
            </a:r>
            <a:r>
              <a:rPr lang="en-US" sz="1400" b="1" u="sng" dirty="0"/>
              <a:t> </a:t>
            </a:r>
            <a:r>
              <a:rPr lang="en-US" sz="1400" b="1" u="sng" dirty="0" err="1"/>
              <a:t>Oyasin</a:t>
            </a:r>
            <a:endParaRPr lang="en-US" sz="1400" b="1" u="sng" dirty="0"/>
          </a:p>
          <a:p>
            <a:r>
              <a:rPr lang="en-US" sz="1400" dirty="0"/>
              <a:t>Physical</a:t>
            </a:r>
          </a:p>
          <a:p>
            <a:r>
              <a:rPr lang="en-US" sz="1400" dirty="0"/>
              <a:t>Emotional</a:t>
            </a:r>
          </a:p>
          <a:p>
            <a:r>
              <a:rPr lang="en-US" sz="1400" dirty="0"/>
              <a:t>Spiritual</a:t>
            </a:r>
          </a:p>
          <a:p>
            <a:r>
              <a:rPr lang="en-US" sz="1400" dirty="0"/>
              <a:t>Mental</a:t>
            </a:r>
          </a:p>
          <a:p>
            <a:r>
              <a:rPr lang="en-US" sz="1400" dirty="0"/>
              <a:t>Environmental</a:t>
            </a:r>
          </a:p>
          <a:p>
            <a:r>
              <a:rPr lang="en-US" sz="1400" dirty="0"/>
              <a:t>Social</a:t>
            </a:r>
          </a:p>
          <a:p>
            <a:r>
              <a:rPr lang="en-US" sz="1400" dirty="0"/>
              <a:t>Financial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519ACC3-4409-42E0-BAC6-FA77256D6D5E}"/>
              </a:ext>
            </a:extLst>
          </p:cNvPr>
          <p:cNvSpPr txBox="1">
            <a:spLocks/>
          </p:cNvSpPr>
          <p:nvPr/>
        </p:nvSpPr>
        <p:spPr>
          <a:xfrm>
            <a:off x="7651101" y="3867353"/>
            <a:ext cx="3618935" cy="254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u="sng" dirty="0"/>
              <a:t>Knowledge</a:t>
            </a:r>
            <a:endParaRPr lang="en-US" sz="1400" dirty="0"/>
          </a:p>
          <a:p>
            <a:r>
              <a:rPr lang="en-US" sz="1400" dirty="0"/>
              <a:t>Shooting an arrow</a:t>
            </a:r>
          </a:p>
          <a:p>
            <a:r>
              <a:rPr lang="en-US" sz="1400" dirty="0"/>
              <a:t>Purification - Sweat</a:t>
            </a:r>
          </a:p>
          <a:p>
            <a:r>
              <a:rPr lang="en-US" sz="1400" dirty="0"/>
              <a:t>Ceremonies &amp; Songs</a:t>
            </a:r>
          </a:p>
          <a:p>
            <a:r>
              <a:rPr lang="en-US" sz="1400" dirty="0"/>
              <a:t>Medicinal Plants &amp; Healthy foods </a:t>
            </a:r>
          </a:p>
          <a:p>
            <a:r>
              <a:rPr lang="en-US" sz="1400" dirty="0"/>
              <a:t>7gen - Sustainable harvesting and hunting</a:t>
            </a:r>
          </a:p>
          <a:p>
            <a:r>
              <a:rPr lang="en-US" sz="1400" dirty="0"/>
              <a:t>History and relationships</a:t>
            </a:r>
          </a:p>
          <a:p>
            <a:r>
              <a:rPr lang="en-US" sz="1400" dirty="0"/>
              <a:t>Supporting your family, buffalo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9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734"/>
            <a:ext cx="6096000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Lakota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46" y="1331144"/>
            <a:ext cx="8464063" cy="4524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Lakota Health is founded on our Lakota values, knowledge, and experiences. Lakota Health is holistic and connected on many different levels and areas such as: </a:t>
            </a:r>
          </a:p>
          <a:p>
            <a:pPr marL="1255713" lvl="6" indent="0">
              <a:buNone/>
            </a:pPr>
            <a:r>
              <a:rPr lang="en-US" b="1" dirty="0"/>
              <a:t>Areas: </a:t>
            </a:r>
          </a:p>
          <a:p>
            <a:pPr marL="1255713" lvl="6" indent="0">
              <a:buNone/>
            </a:pPr>
            <a:r>
              <a:rPr lang="en-US" sz="1800" dirty="0"/>
              <a:t>Physical</a:t>
            </a:r>
          </a:p>
          <a:p>
            <a:pPr marL="1255713" lvl="6" indent="0">
              <a:buNone/>
            </a:pPr>
            <a:r>
              <a:rPr lang="en-US" sz="1800" dirty="0"/>
              <a:t>Emotional</a:t>
            </a:r>
          </a:p>
          <a:p>
            <a:pPr marL="1255713" lvl="6" indent="0">
              <a:buNone/>
            </a:pPr>
            <a:r>
              <a:rPr lang="en-US" sz="1800" dirty="0"/>
              <a:t>Spiritual</a:t>
            </a:r>
          </a:p>
          <a:p>
            <a:pPr marL="1255713" lvl="6" indent="0">
              <a:buNone/>
            </a:pPr>
            <a:r>
              <a:rPr lang="en-US" sz="1800" dirty="0"/>
              <a:t>Mental</a:t>
            </a:r>
          </a:p>
          <a:p>
            <a:pPr marL="1255713" lvl="6" indent="0">
              <a:buNone/>
            </a:pPr>
            <a:r>
              <a:rPr lang="en-US" sz="1800" dirty="0"/>
              <a:t>Environmental</a:t>
            </a:r>
          </a:p>
          <a:p>
            <a:pPr marL="1255713" lvl="6" indent="0">
              <a:buNone/>
            </a:pPr>
            <a:r>
              <a:rPr lang="en-US" sz="1800" dirty="0"/>
              <a:t>Social</a:t>
            </a:r>
          </a:p>
          <a:p>
            <a:pPr marL="1255713" lvl="6" indent="0">
              <a:buNone/>
            </a:pPr>
            <a:r>
              <a:rPr lang="en-US" sz="1800" dirty="0"/>
              <a:t>Financial</a:t>
            </a:r>
          </a:p>
          <a:p>
            <a:pPr marL="1255713" lvl="6" indent="0">
              <a:buNone/>
            </a:pPr>
            <a:r>
              <a:rPr lang="en-US" sz="1800" dirty="0"/>
              <a:t>And more? 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04628-A2B2-4190-865B-1567E7D0771C}"/>
              </a:ext>
            </a:extLst>
          </p:cNvPr>
          <p:cNvSpPr txBox="1"/>
          <p:nvPr/>
        </p:nvSpPr>
        <p:spPr>
          <a:xfrm>
            <a:off x="5322275" y="1976070"/>
            <a:ext cx="2707513" cy="290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/>
              <a:t>Levels: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/>
              <a:t>Individual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/>
              <a:t>Family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/>
              <a:t>Community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Region</a:t>
            </a:r>
            <a:endParaRPr lang="en-US" sz="1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/>
              <a:t>National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/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110530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E2DF-8BEF-48AC-BEF3-8B2DDB9432D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What is a Lakota Health advocate?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BDFD1-C44C-452C-B793-E780C3E9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-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26974-97AD-4B53-9597-B428A627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0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471"/>
            <a:ext cx="7729728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What is a Lakota Health Advocate?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-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927" y="1837973"/>
            <a:ext cx="8865995" cy="153947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Definition:  Advocacy is an activity by an individual or group that gives support or recommendations of a particular cause or policy.  A Health Advocate simply promotes health. </a:t>
            </a:r>
          </a:p>
          <a:p>
            <a:pPr>
              <a:lnSpc>
                <a:spcPct val="110000"/>
              </a:lnSpc>
            </a:pPr>
            <a:r>
              <a:rPr lang="en-US" dirty="0"/>
              <a:t>Our Lakota approach to Health Advocacy covers the many areas and levels we discussed earlier around Lakota Health.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257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4546</TotalTime>
  <Words>1136</Words>
  <Application>Microsoft Office PowerPoint</Application>
  <PresentationFormat>Widescreen</PresentationFormat>
  <Paragraphs>266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Parcel</vt:lpstr>
      <vt:lpstr>Lakota Health &amp; Advocacy</vt:lpstr>
      <vt:lpstr>Content</vt:lpstr>
      <vt:lpstr>Introduction</vt:lpstr>
      <vt:lpstr>What is Lakota Health?</vt:lpstr>
      <vt:lpstr>What does it mean to be Lakota? </vt:lpstr>
      <vt:lpstr>What does it mean to be Healthy as Lakota? </vt:lpstr>
      <vt:lpstr>Lakota Health</vt:lpstr>
      <vt:lpstr>What is a Lakota Health advocate?</vt:lpstr>
      <vt:lpstr>What is a Lakota Health Advocate?</vt:lpstr>
      <vt:lpstr>Who can be a Health Advocate?</vt:lpstr>
      <vt:lpstr>What does this look like for us on Tribal Lands?</vt:lpstr>
      <vt:lpstr>Why is Health Advocacy Important for us as Lakota?</vt:lpstr>
      <vt:lpstr>Our History of health</vt:lpstr>
      <vt:lpstr>Our History of health</vt:lpstr>
      <vt:lpstr>Current Holistic health statistics</vt:lpstr>
      <vt:lpstr> What does it look Like to be a health advocate here on the Rosebud Reservation? Everyone needs some help.</vt:lpstr>
      <vt:lpstr>Pilamayaye!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Lakota Health &amp; Advocacy</dc:title>
  <dc:creator>Katrina Fuller</dc:creator>
  <cp:lastModifiedBy>Katrina Fuller</cp:lastModifiedBy>
  <cp:revision>69</cp:revision>
  <dcterms:created xsi:type="dcterms:W3CDTF">2020-07-31T16:37:52Z</dcterms:created>
  <dcterms:modified xsi:type="dcterms:W3CDTF">2020-08-03T20:24:08Z</dcterms:modified>
</cp:coreProperties>
</file>