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heme/theme2.xml" ContentType="application/vnd.openxmlformats-officedocument.theme+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tags/tag17.xml" ContentType="application/vnd.openxmlformats-officedocument.presentationml.tags+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332" r:id="rId2"/>
    <p:sldId id="334" r:id="rId3"/>
    <p:sldId id="259" r:id="rId4"/>
    <p:sldId id="260" r:id="rId5"/>
    <p:sldId id="262" r:id="rId6"/>
    <p:sldId id="264" r:id="rId7"/>
    <p:sldId id="265" r:id="rId8"/>
    <p:sldId id="269" r:id="rId9"/>
    <p:sldId id="270" r:id="rId10"/>
    <p:sldId id="273" r:id="rId11"/>
    <p:sldId id="274" r:id="rId12"/>
    <p:sldId id="275" r:id="rId13"/>
    <p:sldId id="277" r:id="rId14"/>
    <p:sldId id="293" r:id="rId15"/>
    <p:sldId id="336" r:id="rId16"/>
  </p:sldIdLst>
  <p:sldSz cx="9144000" cy="6858000" type="screen4x3"/>
  <p:notesSz cx="6858000" cy="9144000"/>
  <p:custDataLst>
    <p:tags r:id="rId1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2D72"/>
    <a:srgbClr val="DE0000"/>
    <a:srgbClr val="263A7C"/>
    <a:srgbClr val="B45608"/>
    <a:srgbClr val="F79646"/>
    <a:srgbClr val="FAE800"/>
    <a:srgbClr val="C6605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58648" autoAdjust="0"/>
  </p:normalViewPr>
  <p:slideViewPr>
    <p:cSldViewPr>
      <p:cViewPr varScale="1">
        <p:scale>
          <a:sx n="64" d="100"/>
          <a:sy n="64" d="100"/>
        </p:scale>
        <p:origin x="2886" y="6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gs" Target="tags/tag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CE9360B-3107-40FB-AF0C-F7FC76608995}" type="datetimeFigureOut">
              <a:rPr lang="en-US" smtClean="0"/>
              <a:t>4/23/2019</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A903D58-B367-4EF1-BE39-90006A343867}" type="slidenum">
              <a:rPr lang="en-US" smtClean="0"/>
              <a:t>‹#›</a:t>
            </a:fld>
            <a:endParaRPr lang="en-US"/>
          </a:p>
        </p:txBody>
      </p:sp>
    </p:spTree>
    <p:extLst>
      <p:ext uri="{BB962C8B-B14F-4D97-AF65-F5344CB8AC3E}">
        <p14:creationId xmlns:p14="http://schemas.microsoft.com/office/powerpoint/2010/main" val="30366211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Chapter 20   Maintenance</a:t>
            </a:r>
          </a:p>
          <a:p>
            <a:endParaRPr lang="en-US" sz="1200" b="1"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Unit A1.4.3 Maintenance </a:t>
            </a:r>
            <a:r>
              <a:rPr lang="en-US" sz="1200" kern="1200" dirty="0">
                <a:solidFill>
                  <a:schemeClr val="tx1"/>
                </a:solidFill>
                <a:effectLst/>
                <a:latin typeface="+mn-lt"/>
                <a:ea typeface="+mn-ea"/>
                <a:cs typeface="+mn-cs"/>
              </a:rPr>
              <a:t>This unit must introduce driver-trainees to the basic servicing and checking procedures for various engine and vehicle components and to help develop their ability to perform preventive maintenance and simple emergency repairs.</a:t>
            </a:r>
          </a:p>
          <a:p>
            <a:r>
              <a:rPr lang="en-US" sz="1200" b="1" kern="1200" dirty="0">
                <a:solidFill>
                  <a:schemeClr val="tx1"/>
                </a:solidFill>
                <a:effectLst/>
                <a:latin typeface="+mn-lt"/>
                <a:ea typeface="+mn-ea"/>
                <a:cs typeface="+mn-cs"/>
              </a:rPr>
              <a:t>Unit A1.4.1 Identification and Diagnosis of Malfunctions </a:t>
            </a:r>
            <a:r>
              <a:rPr lang="en-US" sz="1200" kern="1200" dirty="0">
                <a:solidFill>
                  <a:schemeClr val="tx1"/>
                </a:solidFill>
                <a:effectLst/>
                <a:latin typeface="+mn-lt"/>
                <a:ea typeface="+mn-ea"/>
                <a:cs typeface="+mn-cs"/>
              </a:rPr>
              <a:t>This unit must teach driver-trainees to identify major combination vehicle systems. The goal is to explain their function and how to check all key vehicle systems, (e.g., engine, engine exhaust auxiliary systems, brakes, drive train, coupling systems, and suspension) to ensure their safe operation. Driver-trainees must be provided with a detailed description of each system, its importance to safe and efficient operation, and what is needed to keep the system in good operating condition.</a:t>
            </a:r>
          </a:p>
          <a:p>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3</a:t>
            </a:fld>
            <a:endParaRPr lang="en-US"/>
          </a:p>
        </p:txBody>
      </p:sp>
    </p:spTree>
    <p:extLst>
      <p:ext uri="{BB962C8B-B14F-4D97-AF65-F5344CB8AC3E}">
        <p14:creationId xmlns:p14="http://schemas.microsoft.com/office/powerpoint/2010/main" val="3577606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Introduction</a:t>
            </a:r>
            <a:endParaRPr lang="en-US" sz="1200" kern="1200" dirty="0">
              <a:solidFill>
                <a:schemeClr val="tx1"/>
              </a:solidFill>
              <a:effectLst/>
              <a:latin typeface="+mn-lt"/>
              <a:ea typeface="+mn-ea"/>
              <a:cs typeface="+mn-cs"/>
            </a:endParaRPr>
          </a:p>
          <a:p>
            <a:r>
              <a:rPr lang="en-US" sz="1200" b="0" i="0" u="none" strike="noStrike" kern="1200" baseline="0" dirty="0">
                <a:solidFill>
                  <a:schemeClr val="tx1"/>
                </a:solidFill>
                <a:latin typeface="+mn-lt"/>
                <a:ea typeface="+mn-ea"/>
                <a:cs typeface="+mn-cs"/>
              </a:rPr>
              <a:t>In order for a safe, efficient, and economical fleet to exist, vehicles need to be inspected and maintained on a regular basis. As a professional driver, your involvement is key when it comes to a successful preventive maintenance program, as you are often the first to notice a problem or issue. </a:t>
            </a:r>
          </a:p>
          <a:p>
            <a:endParaRPr lang="en-US" sz="1200" b="0" i="0" u="none" strike="noStrike" kern="1200" baseline="0" dirty="0">
              <a:solidFill>
                <a:schemeClr val="tx1"/>
              </a:solidFill>
              <a:latin typeface="+mn-lt"/>
              <a:ea typeface="+mn-ea"/>
              <a:cs typeface="+mn-cs"/>
            </a:endParaRPr>
          </a:p>
          <a:p>
            <a:r>
              <a:rPr lang="en-US" sz="1200" b="1" i="0" u="none" strike="noStrike" kern="1200" baseline="0" dirty="0">
                <a:solidFill>
                  <a:schemeClr val="tx1"/>
                </a:solidFill>
                <a:latin typeface="+mn-lt"/>
                <a:ea typeface="+mn-ea"/>
                <a:cs typeface="+mn-cs"/>
              </a:rPr>
              <a:t>CLASSROOM RECOMMENDATIONS</a:t>
            </a:r>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The driver is an important member of a company’s preventive maintenance team. Stress this importance to your students throughout this lesson, emphasizing that though they may see their role as a small one, it is an important one. </a:t>
            </a:r>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4</a:t>
            </a:fld>
            <a:endParaRPr lang="en-US"/>
          </a:p>
        </p:txBody>
      </p:sp>
    </p:spTree>
    <p:extLst>
      <p:ext uri="{BB962C8B-B14F-4D97-AF65-F5344CB8AC3E}">
        <p14:creationId xmlns:p14="http://schemas.microsoft.com/office/powerpoint/2010/main" val="15025973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Objectives</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Upon completion of this lesson, you will be able to:</a:t>
            </a:r>
          </a:p>
          <a:p>
            <a:pPr marL="685800" lvl="1" indent="-228600">
              <a:buFont typeface="+mj-lt"/>
              <a:buAutoNum type="arabicPeriod"/>
            </a:pPr>
            <a:r>
              <a:rPr lang="en-US" sz="1200" kern="1200" dirty="0">
                <a:solidFill>
                  <a:schemeClr val="tx1"/>
                </a:solidFill>
                <a:effectLst/>
                <a:latin typeface="+mn-lt"/>
                <a:ea typeface="+mn-ea"/>
                <a:cs typeface="+mn-cs"/>
              </a:rPr>
              <a:t>List the different types of vehicle maintenance</a:t>
            </a:r>
          </a:p>
          <a:p>
            <a:pPr marL="685800" lvl="1" indent="-228600">
              <a:buFont typeface="+mj-lt"/>
              <a:buAutoNum type="arabicPeriod"/>
            </a:pPr>
            <a:r>
              <a:rPr lang="en-US" sz="1200" kern="1200" dirty="0">
                <a:solidFill>
                  <a:schemeClr val="tx1"/>
                </a:solidFill>
                <a:effectLst/>
                <a:latin typeface="+mn-lt"/>
                <a:ea typeface="+mn-ea"/>
                <a:cs typeface="+mn-cs"/>
              </a:rPr>
              <a:t>Identify your role in keeping a vehicle’s components in good working order</a:t>
            </a:r>
          </a:p>
          <a:p>
            <a:pPr marL="685800" lvl="1" indent="-228600">
              <a:buFont typeface="+mj-lt"/>
              <a:buAutoNum type="arabicPeriod"/>
            </a:pPr>
            <a:r>
              <a:rPr lang="en-US" sz="1200" kern="1200" dirty="0">
                <a:solidFill>
                  <a:schemeClr val="tx1"/>
                </a:solidFill>
                <a:effectLst/>
                <a:latin typeface="+mn-lt"/>
                <a:ea typeface="+mn-ea"/>
                <a:cs typeface="+mn-cs"/>
              </a:rPr>
              <a:t>Recognize the costs of poor vehicle maintenance</a:t>
            </a:r>
          </a:p>
        </p:txBody>
      </p:sp>
      <p:sp>
        <p:nvSpPr>
          <p:cNvPr id="4" name="Slide Number Placeholder 3"/>
          <p:cNvSpPr>
            <a:spLocks noGrp="1"/>
          </p:cNvSpPr>
          <p:nvPr>
            <p:ph type="sldNum" sz="quarter" idx="10"/>
          </p:nvPr>
        </p:nvSpPr>
        <p:spPr/>
        <p:txBody>
          <a:bodyPr/>
          <a:lstStyle/>
          <a:p>
            <a:fld id="{AA903D58-B367-4EF1-BE39-90006A343867}" type="slidenum">
              <a:rPr lang="en-US" smtClean="0"/>
              <a:t>5</a:t>
            </a:fld>
            <a:endParaRPr lang="en-US"/>
          </a:p>
        </p:txBody>
      </p:sp>
    </p:spTree>
    <p:extLst>
      <p:ext uri="{BB962C8B-B14F-4D97-AF65-F5344CB8AC3E}">
        <p14:creationId xmlns:p14="http://schemas.microsoft.com/office/powerpoint/2010/main" val="5856308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Types of Maintenance</a:t>
            </a:r>
            <a:endParaRPr lang="en-US" sz="1200" kern="1200" dirty="0">
              <a:solidFill>
                <a:schemeClr val="tx1"/>
              </a:solidFill>
              <a:effectLst/>
              <a:latin typeface="+mn-lt"/>
              <a:ea typeface="+mn-ea"/>
              <a:cs typeface="+mn-cs"/>
            </a:endParaRPr>
          </a:p>
          <a:p>
            <a:r>
              <a:rPr lang="en-US" sz="1200" b="0" i="0" u="none" strike="noStrike" kern="1200" baseline="0" dirty="0">
                <a:solidFill>
                  <a:schemeClr val="tx1"/>
                </a:solidFill>
                <a:latin typeface="+mn-lt"/>
                <a:ea typeface="+mn-ea"/>
                <a:cs typeface="+mn-cs"/>
              </a:rPr>
              <a:t>Proper vehicle maintenance can go a long way in making sure your vehicle operates efficiently and effectively.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A vehicle that is not properly maintained will ultimately result in: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Citations and out-of-service orders during roadside inspections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Vehicle breakdown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An increased risk of accidents </a:t>
            </a:r>
          </a:p>
          <a:p>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6</a:t>
            </a:fld>
            <a:endParaRPr lang="en-US"/>
          </a:p>
        </p:txBody>
      </p:sp>
    </p:spTree>
    <p:extLst>
      <p:ext uri="{BB962C8B-B14F-4D97-AF65-F5344CB8AC3E}">
        <p14:creationId xmlns:p14="http://schemas.microsoft.com/office/powerpoint/2010/main" val="3896556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Routine Servicing </a:t>
            </a:r>
          </a:p>
          <a:p>
            <a:r>
              <a:rPr lang="en-US" sz="1200" b="0" i="0" u="none" strike="noStrike" kern="1200" baseline="0" dirty="0">
                <a:solidFill>
                  <a:schemeClr val="tx1"/>
                </a:solidFill>
                <a:latin typeface="+mn-lt"/>
                <a:ea typeface="+mn-ea"/>
                <a:cs typeface="+mn-cs"/>
              </a:rPr>
              <a:t>There will be times when you need to add oil or coolant or drain moisture from fuel and air systems. Though these tasks are considered routine, if they are overlooked, it could lead to problems down the road. </a:t>
            </a:r>
          </a:p>
          <a:p>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Scheduled Preventive Maintenance </a:t>
            </a:r>
            <a:r>
              <a:rPr lang="en-US" sz="1200" kern="1200" dirty="0">
                <a:solidFill>
                  <a:schemeClr val="tx1"/>
                </a:solidFill>
                <a:effectLst/>
                <a:latin typeface="+mn-lt"/>
                <a:ea typeface="+mn-ea"/>
                <a:cs typeface="+mn-cs"/>
              </a:rPr>
              <a:t> </a:t>
            </a:r>
          </a:p>
          <a:p>
            <a:r>
              <a:rPr lang="en-US" sz="1200" b="0" i="0" u="none" strike="noStrike" kern="1200" baseline="0" dirty="0">
                <a:solidFill>
                  <a:schemeClr val="tx1"/>
                </a:solidFill>
                <a:latin typeface="+mn-lt"/>
                <a:ea typeface="+mn-ea"/>
                <a:cs typeface="+mn-cs"/>
              </a:rPr>
              <a:t>Section 396.3 of the Federal Motor Carrier Safety Regulations (FMCSRs) requires a motor carrier to systematically inspect, repair, and maintain its vehicles. In other words, a motor carrier must have a preventive maintenance (PM) program.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PM schedules can be arranged in various ways, including according to mileage, engine hours, or time.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Fully participating in your motor carrier’s PM effort can reduce unexpected periods of downtime, saving both money and time.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Worn, failed, or incorrectly adjusted components can cause or contribute to accidents. Preventive maintenance and periodic inspection procedures help to prevent failures from occurring while you are on the road. </a:t>
            </a:r>
          </a:p>
          <a:p>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Unscheduled Maintenance and Repair</a:t>
            </a:r>
          </a:p>
          <a:p>
            <a:r>
              <a:rPr lang="en-US" sz="1200" b="0" i="0" u="none" strike="noStrike" kern="1200" baseline="0" dirty="0">
                <a:solidFill>
                  <a:schemeClr val="tx1"/>
                </a:solidFill>
                <a:latin typeface="+mn-lt"/>
                <a:ea typeface="+mn-ea"/>
                <a:cs typeface="+mn-cs"/>
              </a:rPr>
              <a:t>Unscheduled maintenance is an unexpected expense. Examples would include repairs that are noted on your driver vehicle inspection report (DVIR) and repairs due to accidents and breakdowns. </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AA903D58-B367-4EF1-BE39-90006A343867}" type="slidenum">
              <a:rPr lang="en-US" smtClean="0"/>
              <a:t>7</a:t>
            </a:fld>
            <a:endParaRPr lang="en-US"/>
          </a:p>
        </p:txBody>
      </p:sp>
    </p:spTree>
    <p:extLst>
      <p:ext uri="{BB962C8B-B14F-4D97-AF65-F5344CB8AC3E}">
        <p14:creationId xmlns:p14="http://schemas.microsoft.com/office/powerpoint/2010/main" val="33297916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Your Responsibility</a:t>
            </a:r>
            <a:endParaRPr lang="en-US" sz="1200" kern="1200" dirty="0">
              <a:solidFill>
                <a:schemeClr val="tx1"/>
              </a:solidFill>
              <a:effectLst/>
              <a:latin typeface="+mn-lt"/>
              <a:ea typeface="+mn-ea"/>
              <a:cs typeface="+mn-cs"/>
            </a:endParaRPr>
          </a:p>
          <a:p>
            <a:r>
              <a:rPr lang="en-US" sz="1200" b="0" i="0" u="none" strike="noStrike" kern="1200" baseline="0" dirty="0">
                <a:solidFill>
                  <a:schemeClr val="tx1"/>
                </a:solidFill>
                <a:latin typeface="+mn-lt"/>
                <a:ea typeface="+mn-ea"/>
                <a:cs typeface="+mn-cs"/>
              </a:rPr>
              <a:t>You are ultimately responsible for the safe operating condition of your vehicle. As a professional driver, you can do the following to help keep your vehicle’s components in good working order: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Detect maintenance and repair needs as you travel, and refer them to the correct place for handling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Perform thorough pre-trip and post-trip inspections, making sure you check all pertinent components each time you do an inspection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Verify an annual vehicle inspection has been conducted on the vehicle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Don’t start or continue a trip until you are satisfied that everything is in good operating condition, and it’s safe to do so. Federal and state regulations require that you not drive a vehicle unless you are satisfied that it is in safe operating condition.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Your responsibilities when it comes to actual maintenance will depend on your company’s policy. Most companies expect you to fix simple problems such as changing out a light or replacing windshield wiper blades, but do not expect or want you to make other repairs. Never attempt to fix a problem if you do not have the appropriate training, knowledge, or tools.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CALL OUT: Never attempt to repair something you have not been trained to or know how to repair. </a:t>
            </a:r>
          </a:p>
          <a:p>
            <a:r>
              <a:rPr lang="en-US" sz="1200" kern="1200" dirty="0">
                <a:solidFill>
                  <a:schemeClr val="tx1"/>
                </a:solidFill>
                <a:effectLst/>
                <a:latin typeface="+mn-lt"/>
                <a:ea typeface="+mn-ea"/>
                <a:cs typeface="+mn-cs"/>
              </a:rPr>
              <a:t> CALL OUT: An annual inspection form in the vehicle or an inspection decal on the vehicle serves as documentation of the annual inspection. </a:t>
            </a:r>
          </a:p>
          <a:p>
            <a:endParaRPr lang="en-US" sz="1200" kern="1200" dirty="0">
              <a:solidFill>
                <a:schemeClr val="tx1"/>
              </a:solidFill>
              <a:effectLst/>
              <a:latin typeface="+mn-lt"/>
              <a:ea typeface="+mn-ea"/>
              <a:cs typeface="+mn-cs"/>
            </a:endParaRPr>
          </a:p>
          <a:p>
            <a:r>
              <a:rPr lang="en-US" sz="1200" b="1" i="0" u="none" strike="noStrike" kern="1200" baseline="0" dirty="0">
                <a:solidFill>
                  <a:schemeClr val="tx1"/>
                </a:solidFill>
                <a:latin typeface="+mn-lt"/>
                <a:ea typeface="+mn-ea"/>
                <a:cs typeface="+mn-cs"/>
              </a:rPr>
              <a:t>LAB RECOMMENDATIONS </a:t>
            </a:r>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The driver’s responsibilities when it comes to actual maintenance will depend on his or her company’s policy. Most companies expect a driver to fix simple problems, but do not expect a driver to be a master mechanic.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Knowing how to perform simple maintenance tasks can go a long way in keeping a vehicle out of the garage and on the road.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In this lesson, the instructor will demonstrate procedures for checking and/or changing certain vehicle components.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NOTE: It is good practice to use gloves when working with potentially hot vehicle components and/or fluids. </a:t>
            </a:r>
          </a:p>
          <a:p>
            <a:endParaRPr lang="en-US" sz="1200" b="0" i="0" u="none" strike="noStrike" kern="1200" baseline="0" dirty="0">
              <a:solidFill>
                <a:schemeClr val="tx1"/>
              </a:solidFill>
              <a:effectLst/>
              <a:latin typeface="+mn-lt"/>
              <a:ea typeface="+mn-ea"/>
              <a:cs typeface="+mn-cs"/>
            </a:endParaRPr>
          </a:p>
          <a:p>
            <a:r>
              <a:rPr lang="en-US" sz="1200" b="1" i="0" u="none" strike="noStrike" kern="1200" baseline="0" dirty="0">
                <a:solidFill>
                  <a:schemeClr val="tx1"/>
                </a:solidFill>
                <a:latin typeface="+mn-lt"/>
                <a:ea typeface="+mn-ea"/>
                <a:cs typeface="+mn-cs"/>
              </a:rPr>
              <a:t>Fuel level </a:t>
            </a:r>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The following are the steps that should be taken when doing a routine check of the fuel level of the fuel tanks. </a:t>
            </a:r>
          </a:p>
          <a:p>
            <a:pPr marL="685800" lvl="1" indent="-228600">
              <a:buFont typeface="+mj-lt"/>
              <a:buAutoNum type="arabicPeriod"/>
            </a:pPr>
            <a:r>
              <a:rPr lang="en-US" sz="1200" b="0" i="0" u="none" strike="noStrike" kern="1200" baseline="0" dirty="0">
                <a:solidFill>
                  <a:schemeClr val="tx1"/>
                </a:solidFill>
                <a:latin typeface="+mn-lt"/>
                <a:ea typeface="+mn-ea"/>
                <a:cs typeface="+mn-cs"/>
              </a:rPr>
              <a:t>Park the vehicle on level ground. </a:t>
            </a:r>
          </a:p>
          <a:p>
            <a:pPr marL="685800" lvl="1" indent="-228600">
              <a:buFont typeface="+mj-lt"/>
              <a:buAutoNum type="arabicPeriod"/>
            </a:pPr>
            <a:r>
              <a:rPr lang="en-US" sz="1200" b="0" i="0" u="none" strike="noStrike" kern="1200" baseline="0" dirty="0">
                <a:solidFill>
                  <a:schemeClr val="tx1"/>
                </a:solidFill>
                <a:latin typeface="+mn-lt"/>
                <a:ea typeface="+mn-ea"/>
                <a:cs typeface="+mn-cs"/>
              </a:rPr>
              <a:t>Slowly open the fuel tank cap. </a:t>
            </a:r>
          </a:p>
          <a:p>
            <a:pPr marL="685800" lvl="1" indent="-228600">
              <a:buFont typeface="+mj-lt"/>
              <a:buAutoNum type="arabicPeriod"/>
            </a:pPr>
            <a:r>
              <a:rPr lang="en-US" sz="1200" b="0" i="0" u="none" strike="noStrike" kern="1200" baseline="0" dirty="0">
                <a:solidFill>
                  <a:schemeClr val="tx1"/>
                </a:solidFill>
                <a:latin typeface="+mn-lt"/>
                <a:ea typeface="+mn-ea"/>
                <a:cs typeface="+mn-cs"/>
              </a:rPr>
              <a:t>Visually check the fuel level. </a:t>
            </a:r>
          </a:p>
          <a:p>
            <a:pPr marL="685800" lvl="1" indent="-228600">
              <a:buFont typeface="+mj-lt"/>
              <a:buAutoNum type="arabicPeriod"/>
            </a:pPr>
            <a:r>
              <a:rPr lang="en-US" sz="1200" b="0" i="0" u="none" strike="noStrike" kern="1200" baseline="0" dirty="0">
                <a:solidFill>
                  <a:schemeClr val="tx1"/>
                </a:solidFill>
                <a:latin typeface="+mn-lt"/>
                <a:ea typeface="+mn-ea"/>
                <a:cs typeface="+mn-cs"/>
              </a:rPr>
              <a:t>Make sure the level matches/corresponds with the gauge reading in the cab. </a:t>
            </a:r>
          </a:p>
          <a:p>
            <a:endParaRPr lang="en-US" sz="1200" b="0" i="0" u="none" strike="noStrike" kern="1200" baseline="0" dirty="0">
              <a:solidFill>
                <a:schemeClr val="tx1"/>
              </a:solidFill>
              <a:effectLst/>
              <a:latin typeface="+mn-lt"/>
              <a:ea typeface="+mn-ea"/>
              <a:cs typeface="+mn-cs"/>
            </a:endParaRPr>
          </a:p>
          <a:p>
            <a:r>
              <a:rPr lang="en-US" sz="1200" b="1" i="0" u="none" strike="noStrike" kern="1200" baseline="0" dirty="0">
                <a:solidFill>
                  <a:schemeClr val="tx1"/>
                </a:solidFill>
                <a:latin typeface="+mn-lt"/>
                <a:ea typeface="+mn-ea"/>
                <a:cs typeface="+mn-cs"/>
              </a:rPr>
              <a:t>Oil level </a:t>
            </a:r>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The following are the steps that should be taken when doing a routine check of the engine’s oil level. </a:t>
            </a:r>
          </a:p>
          <a:p>
            <a:pPr marL="685800" lvl="1" indent="-228600">
              <a:buFont typeface="+mj-lt"/>
              <a:buAutoNum type="arabicPeriod"/>
            </a:pPr>
            <a:r>
              <a:rPr lang="en-US" sz="1200" b="0" i="0" u="none" strike="noStrike" kern="1200" baseline="0" dirty="0">
                <a:solidFill>
                  <a:schemeClr val="tx1"/>
                </a:solidFill>
                <a:latin typeface="+mn-lt"/>
                <a:ea typeface="+mn-ea"/>
                <a:cs typeface="+mn-cs"/>
              </a:rPr>
              <a:t>Park the vehicle on level ground, shut off the engine, and allow a few minutes for the oil to drain. </a:t>
            </a:r>
          </a:p>
          <a:p>
            <a:pPr marL="685800" lvl="1" indent="-228600">
              <a:buFont typeface="+mj-lt"/>
              <a:buAutoNum type="arabicPeriod"/>
            </a:pPr>
            <a:r>
              <a:rPr lang="en-US" sz="1200" b="0" i="0" u="none" strike="noStrike" kern="1200" baseline="0" dirty="0">
                <a:solidFill>
                  <a:schemeClr val="tx1"/>
                </a:solidFill>
                <a:latin typeface="+mn-lt"/>
                <a:ea typeface="+mn-ea"/>
                <a:cs typeface="+mn-cs"/>
              </a:rPr>
              <a:t>Locate the vehicle’s dipstick. </a:t>
            </a:r>
          </a:p>
          <a:p>
            <a:pPr marL="685800" lvl="1" indent="-228600">
              <a:buFont typeface="+mj-lt"/>
              <a:buAutoNum type="arabicPeriod"/>
            </a:pPr>
            <a:r>
              <a:rPr lang="en-US" sz="1200" b="0" i="0" u="none" strike="noStrike" kern="1200" baseline="0" dirty="0">
                <a:solidFill>
                  <a:schemeClr val="tx1"/>
                </a:solidFill>
                <a:latin typeface="+mn-lt"/>
                <a:ea typeface="+mn-ea"/>
                <a:cs typeface="+mn-cs"/>
              </a:rPr>
              <a:t>Pull the dipstick out, wipe clean, and replace. </a:t>
            </a:r>
          </a:p>
          <a:p>
            <a:pPr marL="685800" lvl="1" indent="-228600">
              <a:buFont typeface="+mj-lt"/>
              <a:buAutoNum type="arabicPeriod"/>
            </a:pPr>
            <a:r>
              <a:rPr lang="en-US" sz="1200" b="0" i="0" u="none" strike="noStrike" kern="1200" baseline="0" dirty="0">
                <a:solidFill>
                  <a:schemeClr val="tx1"/>
                </a:solidFill>
                <a:latin typeface="+mn-lt"/>
                <a:ea typeface="+mn-ea"/>
                <a:cs typeface="+mn-cs"/>
              </a:rPr>
              <a:t>Pull out again and check the oil level. </a:t>
            </a:r>
          </a:p>
          <a:p>
            <a:pPr marL="685800" lvl="1" indent="-228600">
              <a:buFont typeface="+mj-lt"/>
              <a:buAutoNum type="arabicPeriod"/>
            </a:pPr>
            <a:r>
              <a:rPr lang="en-US" sz="1200" b="0" i="0" u="none" strike="noStrike" kern="1200" baseline="0" dirty="0">
                <a:solidFill>
                  <a:schemeClr val="tx1"/>
                </a:solidFill>
                <a:latin typeface="+mn-lt"/>
                <a:ea typeface="+mn-ea"/>
                <a:cs typeface="+mn-cs"/>
              </a:rPr>
              <a:t>The level should be between the fill and add marks. </a:t>
            </a:r>
          </a:p>
          <a:p>
            <a:endParaRPr lang="en-US" sz="1200" b="0" i="0" u="none" strike="noStrike" kern="1200" baseline="0" dirty="0">
              <a:solidFill>
                <a:schemeClr val="tx1"/>
              </a:solidFill>
              <a:effectLst/>
              <a:latin typeface="+mn-lt"/>
              <a:ea typeface="+mn-ea"/>
              <a:cs typeface="+mn-cs"/>
            </a:endParaRPr>
          </a:p>
          <a:p>
            <a:r>
              <a:rPr lang="en-US" sz="1200" b="1" i="0" u="none" strike="noStrike" kern="1200" baseline="0" dirty="0">
                <a:solidFill>
                  <a:schemeClr val="tx1"/>
                </a:solidFill>
                <a:latin typeface="+mn-lt"/>
                <a:ea typeface="+mn-ea"/>
                <a:cs typeface="+mn-cs"/>
              </a:rPr>
              <a:t>Coolant level </a:t>
            </a:r>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The following steps should be followed when checking coolant level, keeping in mind that this system check is dangerous. Extreme caution should be exercised at all times. </a:t>
            </a:r>
          </a:p>
          <a:p>
            <a:pPr marL="685800" lvl="1" indent="-228600">
              <a:buFont typeface="+mj-lt"/>
              <a:buAutoNum type="arabicPeriod"/>
            </a:pPr>
            <a:r>
              <a:rPr lang="en-US" sz="1200" b="0" i="0" u="none" strike="noStrike" kern="1200" baseline="0" dirty="0">
                <a:solidFill>
                  <a:schemeClr val="tx1"/>
                </a:solidFill>
                <a:latin typeface="+mn-lt"/>
                <a:ea typeface="+mn-ea"/>
                <a:cs typeface="+mn-cs"/>
              </a:rPr>
              <a:t>Shut the engine off and wait for the engine to cool off. </a:t>
            </a:r>
          </a:p>
          <a:p>
            <a:pPr marL="685800" lvl="1" indent="-228600">
              <a:buFont typeface="+mj-lt"/>
              <a:buAutoNum type="arabicPeriod"/>
            </a:pPr>
            <a:r>
              <a:rPr lang="en-US" sz="1200" b="0" i="0" u="none" strike="noStrike" kern="1200" baseline="0" dirty="0">
                <a:solidFill>
                  <a:schemeClr val="tx1"/>
                </a:solidFill>
                <a:latin typeface="+mn-lt"/>
                <a:ea typeface="+mn-ea"/>
                <a:cs typeface="+mn-cs"/>
              </a:rPr>
              <a:t>Visually check the level of the coolant and, if necessary, add coolant (check your vehicle’s owner’s manual for specific instruction). </a:t>
            </a:r>
          </a:p>
          <a:p>
            <a:endParaRPr lang="en-US" sz="1200" b="0" i="0" u="none" strike="noStrike" kern="1200" baseline="0" dirty="0">
              <a:solidFill>
                <a:schemeClr val="tx1"/>
              </a:solidFill>
              <a:latin typeface="+mn-lt"/>
              <a:ea typeface="+mn-ea"/>
              <a:cs typeface="+mn-cs"/>
            </a:endParaRPr>
          </a:p>
          <a:p>
            <a:r>
              <a:rPr lang="en-US" sz="1200" b="1" i="0" u="none" strike="noStrike" kern="1200" baseline="0" dirty="0">
                <a:solidFill>
                  <a:schemeClr val="tx1"/>
                </a:solidFill>
                <a:latin typeface="+mn-lt"/>
                <a:ea typeface="+mn-ea"/>
                <a:cs typeface="+mn-cs"/>
              </a:rPr>
              <a:t>Power steering fluid level </a:t>
            </a:r>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The following steps should be followed when checking the power steering fluid level. </a:t>
            </a:r>
          </a:p>
          <a:p>
            <a:pPr marL="685800" lvl="1" indent="-228600">
              <a:buFont typeface="+mj-lt"/>
              <a:buAutoNum type="arabicPeriod"/>
            </a:pPr>
            <a:r>
              <a:rPr lang="en-US" sz="1200" b="0" i="0" u="none" strike="noStrike" kern="1200" baseline="0" dirty="0">
                <a:solidFill>
                  <a:schemeClr val="tx1"/>
                </a:solidFill>
                <a:latin typeface="+mn-lt"/>
                <a:ea typeface="+mn-ea"/>
                <a:cs typeface="+mn-cs"/>
              </a:rPr>
              <a:t>With the engine running at normal operating temperature, turn the steering wheel back and forth several times to stabilize the fluid level. </a:t>
            </a:r>
          </a:p>
          <a:p>
            <a:pPr marL="685800" lvl="1" indent="-228600">
              <a:buFont typeface="+mj-lt"/>
              <a:buAutoNum type="arabicPeriod"/>
            </a:pPr>
            <a:r>
              <a:rPr lang="en-US" sz="1200" b="0" i="0" u="none" strike="noStrike" kern="1200" baseline="0" dirty="0">
                <a:solidFill>
                  <a:schemeClr val="tx1"/>
                </a:solidFill>
                <a:latin typeface="+mn-lt"/>
                <a:ea typeface="+mn-ea"/>
                <a:cs typeface="+mn-cs"/>
              </a:rPr>
              <a:t>Stop the engine. </a:t>
            </a:r>
          </a:p>
          <a:p>
            <a:pPr marL="685800" lvl="1" indent="-228600">
              <a:buFont typeface="+mj-lt"/>
              <a:buAutoNum type="arabicPeriod"/>
            </a:pPr>
            <a:r>
              <a:rPr lang="en-US" sz="1200" b="0" i="0" u="none" strike="noStrike" kern="1200" baseline="0" dirty="0">
                <a:solidFill>
                  <a:schemeClr val="tx1"/>
                </a:solidFill>
                <a:latin typeface="+mn-lt"/>
                <a:ea typeface="+mn-ea"/>
                <a:cs typeface="+mn-cs"/>
              </a:rPr>
              <a:t>Remove the dipstick. The fluid should register between the bottom of the dipstick and the full mark. </a:t>
            </a:r>
          </a:p>
          <a:p>
            <a:pPr marL="685800" lvl="1" indent="-228600">
              <a:buFont typeface="+mj-lt"/>
              <a:buAutoNum type="arabicPeriod"/>
            </a:pPr>
            <a:r>
              <a:rPr lang="en-US" sz="1200" b="0" i="0" u="none" strike="noStrike" kern="1200" baseline="0" dirty="0">
                <a:solidFill>
                  <a:schemeClr val="tx1"/>
                </a:solidFill>
                <a:latin typeface="+mn-lt"/>
                <a:ea typeface="+mn-ea"/>
                <a:cs typeface="+mn-cs"/>
              </a:rPr>
              <a:t>If necessary, add fluid to bring the fluid level to the full mark, but do not overfill. (Consult the vehicle’s owner’s manual for the correct type of fluid.) </a:t>
            </a:r>
          </a:p>
          <a:p>
            <a:endParaRPr lang="en-US" sz="1200" b="0" i="0" u="none" strike="noStrike" kern="1200" baseline="0" dirty="0">
              <a:solidFill>
                <a:schemeClr val="tx1"/>
              </a:solidFill>
              <a:effectLst/>
              <a:latin typeface="+mn-lt"/>
              <a:ea typeface="+mn-ea"/>
              <a:cs typeface="+mn-cs"/>
            </a:endParaRPr>
          </a:p>
          <a:p>
            <a:r>
              <a:rPr lang="en-US" sz="1200" b="1" i="0" u="none" strike="noStrike" kern="1200" baseline="0" dirty="0">
                <a:solidFill>
                  <a:schemeClr val="tx1"/>
                </a:solidFill>
                <a:latin typeface="+mn-lt"/>
                <a:ea typeface="+mn-ea"/>
                <a:cs typeface="+mn-cs"/>
              </a:rPr>
              <a:t>Tire air pressure </a:t>
            </a:r>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It is best to check tire air pressure when the tire is cold. The following steps should be followed when checking tire air pressure. </a:t>
            </a:r>
          </a:p>
          <a:p>
            <a:pPr marL="685800" lvl="1" indent="-228600">
              <a:buFont typeface="+mj-lt"/>
              <a:buAutoNum type="arabicPeriod"/>
            </a:pPr>
            <a:r>
              <a:rPr lang="en-US" sz="1200" b="0" i="0" u="none" strike="noStrike" kern="1200" baseline="0" dirty="0">
                <a:solidFill>
                  <a:schemeClr val="tx1"/>
                </a:solidFill>
                <a:latin typeface="+mn-lt"/>
                <a:ea typeface="+mn-ea"/>
                <a:cs typeface="+mn-cs"/>
              </a:rPr>
              <a:t>Park the vehicle on level ground. </a:t>
            </a:r>
          </a:p>
          <a:p>
            <a:pPr marL="685800" lvl="1" indent="-228600">
              <a:buFont typeface="+mj-lt"/>
              <a:buAutoNum type="arabicPeriod"/>
            </a:pPr>
            <a:r>
              <a:rPr lang="en-US" sz="1200" b="0" i="0" u="none" strike="noStrike" kern="1200" baseline="0" dirty="0">
                <a:solidFill>
                  <a:schemeClr val="tx1"/>
                </a:solidFill>
                <a:latin typeface="+mn-lt"/>
                <a:ea typeface="+mn-ea"/>
                <a:cs typeface="+mn-cs"/>
              </a:rPr>
              <a:t>Turn off the engine and secure the vehicle. </a:t>
            </a:r>
          </a:p>
          <a:p>
            <a:pPr marL="685800" lvl="1" indent="-228600">
              <a:buFont typeface="+mj-lt"/>
              <a:buAutoNum type="arabicPeriod"/>
            </a:pPr>
            <a:r>
              <a:rPr lang="en-US" sz="1200" b="0" i="0" u="none" strike="noStrike" kern="1200" baseline="0" dirty="0">
                <a:solidFill>
                  <a:schemeClr val="tx1"/>
                </a:solidFill>
                <a:latin typeface="+mn-lt"/>
                <a:ea typeface="+mn-ea"/>
                <a:cs typeface="+mn-cs"/>
              </a:rPr>
              <a:t>Remove the valve stem cap. </a:t>
            </a:r>
          </a:p>
          <a:p>
            <a:pPr marL="685800" lvl="1" indent="-228600">
              <a:buFont typeface="+mj-lt"/>
              <a:buAutoNum type="arabicPeriod"/>
            </a:pPr>
            <a:r>
              <a:rPr lang="en-US" sz="1200" b="0" i="0" u="none" strike="noStrike" kern="1200" baseline="0" dirty="0">
                <a:solidFill>
                  <a:schemeClr val="tx1"/>
                </a:solidFill>
                <a:latin typeface="+mn-lt"/>
                <a:ea typeface="+mn-ea"/>
                <a:cs typeface="+mn-cs"/>
              </a:rPr>
              <a:t>Place the air gauge over the valve stem opening. </a:t>
            </a:r>
          </a:p>
          <a:p>
            <a:pPr marL="685800" lvl="1" indent="-228600">
              <a:buFont typeface="+mj-lt"/>
              <a:buAutoNum type="arabicPeriod"/>
            </a:pPr>
            <a:r>
              <a:rPr lang="en-US" sz="1200" b="0" i="0" u="none" strike="noStrike" kern="1200" baseline="0" dirty="0">
                <a:solidFill>
                  <a:schemeClr val="tx1"/>
                </a:solidFill>
                <a:latin typeface="+mn-lt"/>
                <a:ea typeface="+mn-ea"/>
                <a:cs typeface="+mn-cs"/>
              </a:rPr>
              <a:t>Read the inflation pressure on the gauge. </a:t>
            </a:r>
          </a:p>
          <a:p>
            <a:pPr marL="685800" lvl="1" indent="-228600">
              <a:buFont typeface="+mj-lt"/>
              <a:buAutoNum type="arabicPeriod"/>
            </a:pPr>
            <a:r>
              <a:rPr lang="en-US" sz="1200" b="0" i="0" u="none" strike="noStrike" kern="1200" baseline="0" dirty="0">
                <a:solidFill>
                  <a:schemeClr val="tx1"/>
                </a:solidFill>
                <a:latin typeface="+mn-lt"/>
                <a:ea typeface="+mn-ea"/>
                <a:cs typeface="+mn-cs"/>
              </a:rPr>
              <a:t>Inflate if necessary. (Check owner’s manual for correct inflation pressure.) </a:t>
            </a:r>
          </a:p>
          <a:p>
            <a:pPr marL="685800" lvl="1" indent="-228600">
              <a:buFont typeface="+mj-lt"/>
              <a:buAutoNum type="arabicPeriod"/>
            </a:pPr>
            <a:r>
              <a:rPr lang="en-US" sz="1200" b="0" i="0" u="none" strike="noStrike" kern="1200" baseline="0" dirty="0">
                <a:solidFill>
                  <a:schemeClr val="tx1"/>
                </a:solidFill>
                <a:latin typeface="+mn-lt"/>
                <a:ea typeface="+mn-ea"/>
                <a:cs typeface="+mn-cs"/>
              </a:rPr>
              <a:t>Replace valve stem cap. </a:t>
            </a:r>
          </a:p>
          <a:p>
            <a:endParaRPr lang="en-US" sz="1200" b="0" i="0" u="none" strike="noStrike" kern="1200" baseline="0" dirty="0">
              <a:solidFill>
                <a:schemeClr val="tx1"/>
              </a:solidFill>
              <a:effectLst/>
              <a:latin typeface="+mn-lt"/>
              <a:ea typeface="+mn-ea"/>
              <a:cs typeface="+mn-cs"/>
            </a:endParaRPr>
          </a:p>
          <a:p>
            <a:r>
              <a:rPr lang="en-US" sz="1200" b="1" i="0" u="none" strike="noStrike" kern="1200" baseline="0" dirty="0">
                <a:solidFill>
                  <a:schemeClr val="tx1"/>
                </a:solidFill>
                <a:latin typeface="+mn-lt"/>
                <a:ea typeface="+mn-ea"/>
                <a:cs typeface="+mn-cs"/>
              </a:rPr>
              <a:t>Changing a headlamp </a:t>
            </a:r>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The following steps should be followed when changing a headlamp. </a:t>
            </a:r>
          </a:p>
          <a:p>
            <a:pPr marL="685800" lvl="1" indent="-228600">
              <a:buFont typeface="+mj-lt"/>
              <a:buAutoNum type="arabicPeriod"/>
            </a:pPr>
            <a:r>
              <a:rPr lang="en-US" sz="1200" b="0" i="0" u="none" strike="noStrike" kern="1200" baseline="0" dirty="0">
                <a:solidFill>
                  <a:schemeClr val="tx1"/>
                </a:solidFill>
                <a:latin typeface="+mn-lt"/>
                <a:ea typeface="+mn-ea"/>
                <a:cs typeface="+mn-cs"/>
              </a:rPr>
              <a:t>Park the vehicle, turn off the engine, and secure the vehicle. </a:t>
            </a:r>
          </a:p>
          <a:p>
            <a:pPr marL="685800" lvl="1" indent="-228600">
              <a:buFont typeface="+mj-lt"/>
              <a:buAutoNum type="arabicPeriod"/>
            </a:pPr>
            <a:r>
              <a:rPr lang="en-US" sz="1200" b="0" i="0" u="none" strike="noStrike" kern="1200" baseline="0" dirty="0">
                <a:solidFill>
                  <a:schemeClr val="tx1"/>
                </a:solidFill>
                <a:latin typeface="+mn-lt"/>
                <a:ea typeface="+mn-ea"/>
                <a:cs typeface="+mn-cs"/>
              </a:rPr>
              <a:t>Remove the trim ring from the burned-out light (if applicable). </a:t>
            </a:r>
          </a:p>
          <a:p>
            <a:pPr marL="685800" lvl="1" indent="-228600">
              <a:buFont typeface="+mj-lt"/>
              <a:buAutoNum type="arabicPeriod"/>
            </a:pPr>
            <a:r>
              <a:rPr lang="en-US" sz="1200" b="0" i="0" u="none" strike="noStrike" kern="1200" baseline="0" dirty="0">
                <a:solidFill>
                  <a:schemeClr val="tx1"/>
                </a:solidFill>
                <a:latin typeface="+mn-lt"/>
                <a:ea typeface="+mn-ea"/>
                <a:cs typeface="+mn-cs"/>
              </a:rPr>
              <a:t>Unfasten the mounting screws. </a:t>
            </a:r>
          </a:p>
          <a:p>
            <a:pPr marL="685800" lvl="1" indent="-228600">
              <a:buFont typeface="+mj-lt"/>
              <a:buAutoNum type="arabicPeriod"/>
            </a:pPr>
            <a:r>
              <a:rPr lang="en-US" sz="1200" b="0" i="0" u="none" strike="noStrike" kern="1200" baseline="0" dirty="0">
                <a:solidFill>
                  <a:schemeClr val="tx1"/>
                </a:solidFill>
                <a:latin typeface="+mn-lt"/>
                <a:ea typeface="+mn-ea"/>
                <a:cs typeface="+mn-cs"/>
              </a:rPr>
              <a:t>Disconnect the light from the socket and remove. </a:t>
            </a:r>
          </a:p>
          <a:p>
            <a:pPr marL="685800" lvl="1" indent="-228600">
              <a:buFont typeface="+mj-lt"/>
              <a:buAutoNum type="arabicPeriod"/>
            </a:pPr>
            <a:r>
              <a:rPr lang="en-US" sz="1200" b="0" i="0" u="none" strike="noStrike" kern="1200" baseline="0" dirty="0">
                <a:solidFill>
                  <a:schemeClr val="tx1"/>
                </a:solidFill>
                <a:latin typeface="+mn-lt"/>
                <a:ea typeface="+mn-ea"/>
                <a:cs typeface="+mn-cs"/>
              </a:rPr>
              <a:t>Remove any debris (dirt, bugs, etc.) from the socket area. </a:t>
            </a:r>
          </a:p>
          <a:p>
            <a:pPr marL="685800" lvl="1" indent="-228600">
              <a:buFont typeface="+mj-lt"/>
              <a:buAutoNum type="arabicPeriod"/>
            </a:pPr>
            <a:r>
              <a:rPr lang="en-US" sz="1200" b="0" i="0" u="none" strike="noStrike" kern="1200" baseline="0" dirty="0">
                <a:solidFill>
                  <a:schemeClr val="tx1"/>
                </a:solidFill>
                <a:latin typeface="+mn-lt"/>
                <a:ea typeface="+mn-ea"/>
                <a:cs typeface="+mn-cs"/>
              </a:rPr>
              <a:t>Plug in the new headlamp. </a:t>
            </a:r>
          </a:p>
          <a:p>
            <a:pPr marL="685800" lvl="1" indent="-228600">
              <a:buFont typeface="+mj-lt"/>
              <a:buAutoNum type="arabicPeriod"/>
            </a:pPr>
            <a:r>
              <a:rPr lang="en-US" sz="1200" b="0" i="0" u="none" strike="noStrike" kern="1200" baseline="0" dirty="0">
                <a:solidFill>
                  <a:schemeClr val="tx1"/>
                </a:solidFill>
                <a:latin typeface="+mn-lt"/>
                <a:ea typeface="+mn-ea"/>
                <a:cs typeface="+mn-cs"/>
              </a:rPr>
              <a:t>Test the lamp to make sure it is working properly. </a:t>
            </a:r>
          </a:p>
          <a:p>
            <a:pPr marL="685800" lvl="1" indent="-228600">
              <a:buFont typeface="+mj-lt"/>
              <a:buAutoNum type="arabicPeriod"/>
            </a:pPr>
            <a:r>
              <a:rPr lang="en-US" sz="1200" b="0" i="0" u="none" strike="noStrike" kern="1200" baseline="0" dirty="0">
                <a:solidFill>
                  <a:schemeClr val="tx1"/>
                </a:solidFill>
                <a:latin typeface="+mn-lt"/>
                <a:ea typeface="+mn-ea"/>
                <a:cs typeface="+mn-cs"/>
              </a:rPr>
              <a:t>Fasten the mounting screws and replace the trim ring. </a:t>
            </a:r>
          </a:p>
          <a:p>
            <a:pPr marL="685800" lvl="1" indent="-228600">
              <a:buFont typeface="+mj-lt"/>
              <a:buAutoNum type="arabicPeriod"/>
            </a:pPr>
            <a:r>
              <a:rPr lang="en-US" sz="1200" b="0" i="0" u="none" strike="noStrike" kern="1200" baseline="0" dirty="0">
                <a:solidFill>
                  <a:schemeClr val="tx1"/>
                </a:solidFill>
                <a:latin typeface="+mn-lt"/>
                <a:ea typeface="+mn-ea"/>
                <a:cs typeface="+mn-cs"/>
              </a:rPr>
              <a:t>Make sure the light is clean. </a:t>
            </a:r>
          </a:p>
          <a:p>
            <a:endParaRPr lang="en-US" sz="1200" b="0" i="0" u="none" strike="noStrike" kern="1200" baseline="0" dirty="0">
              <a:solidFill>
                <a:schemeClr val="tx1"/>
              </a:solidFill>
              <a:effectLst/>
              <a:latin typeface="+mn-lt"/>
              <a:ea typeface="+mn-ea"/>
              <a:cs typeface="+mn-cs"/>
            </a:endParaRPr>
          </a:p>
          <a:p>
            <a:endParaRPr lang="en-US" sz="1200" b="0" i="0" u="none" strike="noStrike" kern="1200" baseline="0" dirty="0">
              <a:solidFill>
                <a:schemeClr val="tx1"/>
              </a:solidFill>
              <a:effectLst/>
              <a:latin typeface="+mn-lt"/>
              <a:ea typeface="+mn-ea"/>
              <a:cs typeface="+mn-cs"/>
            </a:endParaRPr>
          </a:p>
          <a:p>
            <a:endParaRPr lang="en-US" sz="1200" b="0" i="0" u="none" strike="noStrike" kern="1200" baseline="0" dirty="0">
              <a:solidFill>
                <a:schemeClr val="tx1"/>
              </a:solidFill>
              <a:effectLst/>
              <a:latin typeface="+mn-lt"/>
              <a:ea typeface="+mn-ea"/>
              <a:cs typeface="+mn-cs"/>
            </a:endParaRPr>
          </a:p>
          <a:p>
            <a:endParaRPr lang="en-US" sz="1200" b="0" i="0" u="none" strike="noStrike" kern="1200" baseline="0" dirty="0">
              <a:solidFill>
                <a:schemeClr val="tx1"/>
              </a:solidFill>
              <a:effectLst/>
              <a:latin typeface="+mn-lt"/>
              <a:ea typeface="+mn-ea"/>
              <a:cs typeface="+mn-cs"/>
            </a:endParaRPr>
          </a:p>
          <a:p>
            <a:endParaRPr lang="en-US" sz="1200" b="0" i="0" u="none" strike="noStrike" kern="1200" baseline="0" dirty="0">
              <a:solidFill>
                <a:schemeClr val="tx1"/>
              </a:solidFill>
              <a:effectLst/>
              <a:latin typeface="+mn-lt"/>
              <a:ea typeface="+mn-ea"/>
              <a:cs typeface="+mn-cs"/>
            </a:endParaRPr>
          </a:p>
          <a:p>
            <a:endParaRPr lang="en-US" sz="1200" b="0" i="0" u="none" strike="noStrike" kern="1200" baseline="0" dirty="0">
              <a:solidFill>
                <a:schemeClr val="tx1"/>
              </a:solidFill>
              <a:effectLst/>
              <a:latin typeface="+mn-lt"/>
              <a:ea typeface="+mn-ea"/>
              <a:cs typeface="+mn-cs"/>
            </a:endParaRPr>
          </a:p>
          <a:p>
            <a:endParaRPr lang="en-US" sz="1200" b="0" i="0" u="none" strike="noStrike" kern="1200" baseline="0" dirty="0">
              <a:solidFill>
                <a:schemeClr val="tx1"/>
              </a:solidFill>
              <a:effectLst/>
              <a:latin typeface="+mn-lt"/>
              <a:ea typeface="+mn-ea"/>
              <a:cs typeface="+mn-cs"/>
            </a:endParaRPr>
          </a:p>
          <a:p>
            <a:endParaRPr lang="en-US" sz="1200" b="0" i="0" u="none" strike="noStrike" kern="1200" baseline="0" dirty="0">
              <a:solidFill>
                <a:schemeClr val="tx1"/>
              </a:solidFill>
              <a:effectLst/>
              <a:latin typeface="+mn-lt"/>
              <a:ea typeface="+mn-ea"/>
              <a:cs typeface="+mn-cs"/>
            </a:endParaRPr>
          </a:p>
          <a:p>
            <a:endParaRPr lang="en-US" sz="1200" b="0" i="0" u="none" strike="noStrike" kern="1200" baseline="0" dirty="0">
              <a:solidFill>
                <a:schemeClr val="tx1"/>
              </a:solidFill>
              <a:effectLst/>
              <a:latin typeface="+mn-lt"/>
              <a:ea typeface="+mn-ea"/>
              <a:cs typeface="+mn-cs"/>
            </a:endParaRPr>
          </a:p>
          <a:p>
            <a:endParaRPr lang="en-US" sz="1200" b="0" i="0" u="none" strike="noStrike" kern="1200" baseline="0" dirty="0">
              <a:solidFill>
                <a:schemeClr val="tx1"/>
              </a:solidFill>
              <a:effectLst/>
              <a:latin typeface="+mn-lt"/>
              <a:ea typeface="+mn-ea"/>
              <a:cs typeface="+mn-cs"/>
            </a:endParaRPr>
          </a:p>
          <a:p>
            <a:endParaRPr lang="en-US" sz="1200" b="0" i="0" u="none" strike="noStrike" kern="1200" baseline="0" dirty="0">
              <a:solidFill>
                <a:schemeClr val="tx1"/>
              </a:solidFill>
              <a:effectLst/>
              <a:latin typeface="+mn-lt"/>
              <a:ea typeface="+mn-ea"/>
              <a:cs typeface="+mn-cs"/>
            </a:endParaRPr>
          </a:p>
          <a:p>
            <a:endParaRPr lang="en-US" sz="1200" b="0" i="0" u="none" strike="noStrike" kern="1200" baseline="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8</a:t>
            </a:fld>
            <a:endParaRPr lang="en-US"/>
          </a:p>
        </p:txBody>
      </p:sp>
    </p:spTree>
    <p:extLst>
      <p:ext uri="{BB962C8B-B14F-4D97-AF65-F5344CB8AC3E}">
        <p14:creationId xmlns:p14="http://schemas.microsoft.com/office/powerpoint/2010/main" val="15518379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Regulatory Requirements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dirty="0">
                <a:solidFill>
                  <a:schemeClr val="tx1"/>
                </a:solidFill>
                <a:latin typeface="+mn-lt"/>
                <a:ea typeface="+mn-ea"/>
                <a:cs typeface="+mn-cs"/>
              </a:rPr>
              <a:t>Part 396 of the FMCSRs addresses vehicle inspection and maintenance. The regulations address systematic maintenance, pre-trip inspections, on-the-road inspections, post-trip inspections, and annual or periodic inspections.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r>
              <a:rPr lang="en-US" sz="1200" b="1" kern="1200" dirty="0">
                <a:solidFill>
                  <a:schemeClr val="tx1"/>
                </a:solidFill>
                <a:effectLst/>
                <a:latin typeface="+mn-lt"/>
                <a:ea typeface="+mn-ea"/>
                <a:cs typeface="+mn-cs"/>
              </a:rPr>
              <a:t>Systematic Maintenance </a:t>
            </a:r>
          </a:p>
          <a:p>
            <a:r>
              <a:rPr lang="en-US" sz="1200" b="0" i="0" u="none" strike="noStrike" kern="1200" baseline="0" dirty="0">
                <a:solidFill>
                  <a:schemeClr val="tx1"/>
                </a:solidFill>
                <a:latin typeface="+mn-lt"/>
                <a:ea typeface="+mn-ea"/>
                <a:cs typeface="+mn-cs"/>
              </a:rPr>
              <a:t>Section 396.3 of the FMCSRs states that every motor carrier must systematically inspect, repair, and maintain all vehicles in its control or make provisions for systematic inspection, repair, and maintenance.</a:t>
            </a:r>
          </a:p>
          <a:p>
            <a:r>
              <a:rPr lang="en-US" sz="1200" b="0" i="0" u="none" strike="noStrike" kern="1200" baseline="0" dirty="0">
                <a:solidFill>
                  <a:schemeClr val="tx1"/>
                </a:solidFill>
                <a:latin typeface="+mn-lt"/>
                <a:ea typeface="+mn-ea"/>
                <a:cs typeface="+mn-cs"/>
              </a:rPr>
              <a:t> </a:t>
            </a:r>
          </a:p>
          <a:p>
            <a:r>
              <a:rPr lang="en-US" sz="1200" b="0" i="0" u="none" strike="noStrike" kern="1200" baseline="0" dirty="0">
                <a:solidFill>
                  <a:schemeClr val="tx1"/>
                </a:solidFill>
                <a:latin typeface="+mn-lt"/>
                <a:ea typeface="+mn-ea"/>
                <a:cs typeface="+mn-cs"/>
              </a:rPr>
              <a:t>The term systematic means a regular or scheduled program to keep vehicles in safe operating condition. In other words, a motor carrier must have a preventive maintenance program.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It is up to the motor carrier to determine the time frame for conducting systematic vehicle inspections. They may be based on mileage, engine hours, or time. </a:t>
            </a:r>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9</a:t>
            </a:fld>
            <a:endParaRPr lang="en-US"/>
          </a:p>
        </p:txBody>
      </p:sp>
    </p:spTree>
    <p:extLst>
      <p:ext uri="{BB962C8B-B14F-4D97-AF65-F5344CB8AC3E}">
        <p14:creationId xmlns:p14="http://schemas.microsoft.com/office/powerpoint/2010/main" val="8275719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Pre-Trip Inspection</a:t>
            </a:r>
            <a:r>
              <a:rPr lang="en-US" sz="1200" kern="1200" dirty="0">
                <a:solidFill>
                  <a:schemeClr val="tx1"/>
                </a:solidFill>
                <a:effectLst/>
                <a:latin typeface="+mn-lt"/>
                <a:ea typeface="+mn-ea"/>
                <a:cs typeface="+mn-cs"/>
              </a:rPr>
              <a:t>  </a:t>
            </a:r>
          </a:p>
          <a:p>
            <a:r>
              <a:rPr lang="en-US" sz="1200" b="0" i="0" u="none" strike="noStrike" kern="1200" baseline="0" dirty="0">
                <a:solidFill>
                  <a:schemeClr val="tx1"/>
                </a:solidFill>
                <a:latin typeface="+mn-lt"/>
                <a:ea typeface="+mn-ea"/>
                <a:cs typeface="+mn-cs"/>
              </a:rPr>
              <a:t>Section 396.13 of the FMCSRs states that before driving a motor vehicle you must: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Be satisfied that the vehicle is in safe operating condition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Review the last vehicle inspection report (see post-trip inspection)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Sign the last vehicle inspection report, only if defects or deficiencies were noted by the driver who prepared the report, to acknowledge that the report has been reviewed and that there is certification that the repairs have been performed </a:t>
            </a:r>
          </a:p>
          <a:p>
            <a:pPr lvl="0"/>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a:p>
            <a:r>
              <a:rPr lang="en-US" sz="1200" b="1" i="0" u="none" strike="noStrike" kern="1200" baseline="0" dirty="0">
                <a:solidFill>
                  <a:schemeClr val="tx1"/>
                </a:solidFill>
                <a:latin typeface="+mn-lt"/>
                <a:ea typeface="+mn-ea"/>
                <a:cs typeface="+mn-cs"/>
              </a:rPr>
              <a:t>VIDEOS </a:t>
            </a:r>
            <a:r>
              <a:rPr lang="en-US" sz="1200" b="0" i="1" u="none" strike="noStrike" kern="1200" baseline="0" dirty="0">
                <a:solidFill>
                  <a:schemeClr val="tx1"/>
                </a:solidFill>
                <a:latin typeface="+mn-lt"/>
                <a:ea typeface="+mn-ea"/>
                <a:cs typeface="+mn-cs"/>
              </a:rPr>
              <a:t>(see Trainer Tools USB) </a:t>
            </a:r>
            <a:endParaRPr lang="en-US" sz="1200" b="0" i="0" u="none" strike="noStrike" kern="1200" baseline="0" dirty="0">
              <a:solidFill>
                <a:schemeClr val="tx1"/>
              </a:solidFill>
              <a:latin typeface="+mn-lt"/>
              <a:ea typeface="+mn-ea"/>
              <a:cs typeface="+mn-cs"/>
            </a:endParaRPr>
          </a:p>
          <a:p>
            <a:r>
              <a:rPr lang="en-US" sz="1200" b="1" i="0" u="none" strike="noStrike" kern="1200" baseline="0" dirty="0">
                <a:solidFill>
                  <a:schemeClr val="tx1"/>
                </a:solidFill>
                <a:latin typeface="+mn-lt"/>
                <a:ea typeface="+mn-ea"/>
                <a:cs typeface="+mn-cs"/>
              </a:rPr>
              <a:t>20.1 </a:t>
            </a:r>
            <a:r>
              <a:rPr lang="en-US" sz="1200" b="0" i="0" u="none" strike="noStrike" kern="1200" baseline="0" dirty="0">
                <a:solidFill>
                  <a:schemeClr val="tx1"/>
                </a:solidFill>
                <a:latin typeface="+mn-lt"/>
                <a:ea typeface="+mn-ea"/>
                <a:cs typeface="+mn-cs"/>
              </a:rPr>
              <a:t>— Pre-Trip Inspection </a:t>
            </a:r>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10</a:t>
            </a:fld>
            <a:endParaRPr lang="en-US"/>
          </a:p>
        </p:txBody>
      </p:sp>
    </p:spTree>
    <p:extLst>
      <p:ext uri="{BB962C8B-B14F-4D97-AF65-F5344CB8AC3E}">
        <p14:creationId xmlns:p14="http://schemas.microsoft.com/office/powerpoint/2010/main" val="63366683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On-the-Road Inspection (</a:t>
            </a:r>
            <a:r>
              <a:rPr lang="en-US" sz="1200" b="1" kern="1200" dirty="0" err="1">
                <a:solidFill>
                  <a:schemeClr val="tx1"/>
                </a:solidFill>
                <a:effectLst/>
                <a:latin typeface="+mn-lt"/>
                <a:ea typeface="+mn-ea"/>
                <a:cs typeface="+mn-cs"/>
              </a:rPr>
              <a:t>En</a:t>
            </a:r>
            <a:r>
              <a:rPr lang="en-US" sz="1200" b="1" kern="1200" dirty="0">
                <a:solidFill>
                  <a:schemeClr val="tx1"/>
                </a:solidFill>
                <a:effectLst/>
                <a:latin typeface="+mn-lt"/>
                <a:ea typeface="+mn-ea"/>
                <a:cs typeface="+mn-cs"/>
              </a:rPr>
              <a:t>-Route)</a:t>
            </a:r>
          </a:p>
          <a:p>
            <a:r>
              <a:rPr lang="en-US" sz="1200" b="0" i="0" u="none" strike="noStrike" kern="1200" baseline="0" dirty="0">
                <a:solidFill>
                  <a:schemeClr val="tx1"/>
                </a:solidFill>
                <a:latin typeface="+mn-lt"/>
                <a:ea typeface="+mn-ea"/>
                <a:cs typeface="+mn-cs"/>
              </a:rPr>
              <a:t>Section 392.9 of the FMCSRs requires that you follow certain inspection rules while on the road.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The vehicle’s cargo and load-securing devices must be checked within the first 50 miles of a trip. Any necessary adjustments must be made at this time.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After the first 50 miles of the trip, the vehicle’s cargo and load-securing devices must be reexamined: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When you make a change of duty status, or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After the vehicle has been driven for 3 hours, or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After the vehicle has been driven 150 miles—whichever occurs first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These on-the-road inspection rules do not apply if you are driving a sealed vehicle and have been ordered not to open the vehicle to inspect its cargo. Also, the rules do not apply if the vehicle has been loaded in a way that makes inspection of the cargo difficult or impossible. </a:t>
            </a:r>
          </a:p>
          <a:p>
            <a:endParaRPr lang="en-US" sz="1200" b="0" i="0" u="none" strike="noStrike" kern="1200" baseline="0" dirty="0">
              <a:solidFill>
                <a:schemeClr val="tx1"/>
              </a:solidFill>
              <a:latin typeface="+mn-lt"/>
              <a:ea typeface="+mn-ea"/>
              <a:cs typeface="+mn-cs"/>
            </a:endParaRPr>
          </a:p>
          <a:p>
            <a:r>
              <a:rPr lang="en-US" sz="1200" b="1" i="0" u="none" strike="noStrike" kern="1200" baseline="0" dirty="0">
                <a:solidFill>
                  <a:schemeClr val="tx1"/>
                </a:solidFill>
                <a:latin typeface="+mn-lt"/>
                <a:ea typeface="+mn-ea"/>
                <a:cs typeface="+mn-cs"/>
              </a:rPr>
              <a:t>VIDEOS </a:t>
            </a:r>
            <a:r>
              <a:rPr lang="en-US" sz="1200" b="0" i="1" u="none" strike="noStrike" kern="1200" baseline="0" dirty="0">
                <a:solidFill>
                  <a:schemeClr val="tx1"/>
                </a:solidFill>
                <a:latin typeface="+mn-lt"/>
                <a:ea typeface="+mn-ea"/>
                <a:cs typeface="+mn-cs"/>
              </a:rPr>
              <a:t>(see Trainer Tools USB) </a:t>
            </a:r>
            <a:endParaRPr lang="en-US" sz="1200" b="0" i="0" u="none" strike="noStrike" kern="1200" baseline="0" dirty="0">
              <a:solidFill>
                <a:schemeClr val="tx1"/>
              </a:solidFill>
              <a:latin typeface="+mn-lt"/>
              <a:ea typeface="+mn-ea"/>
              <a:cs typeface="+mn-cs"/>
            </a:endParaRPr>
          </a:p>
          <a:p>
            <a:r>
              <a:rPr lang="en-US" sz="1200" b="1" i="0" u="none" strike="noStrike" kern="1200" baseline="0" dirty="0">
                <a:solidFill>
                  <a:schemeClr val="tx1"/>
                </a:solidFill>
                <a:latin typeface="+mn-lt"/>
                <a:ea typeface="+mn-ea"/>
                <a:cs typeface="+mn-cs"/>
              </a:rPr>
              <a:t>20.2 </a:t>
            </a:r>
            <a:r>
              <a:rPr lang="en-US" sz="1200" b="0" i="0" u="none" strike="noStrike" kern="1200" baseline="0" dirty="0">
                <a:solidFill>
                  <a:schemeClr val="tx1"/>
                </a:solidFill>
                <a:latin typeface="+mn-lt"/>
                <a:ea typeface="+mn-ea"/>
                <a:cs typeface="+mn-cs"/>
              </a:rPr>
              <a:t>— On the Road Inspection </a:t>
            </a:r>
            <a:endParaRPr lang="en-US" dirty="0"/>
          </a:p>
          <a:p>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11</a:t>
            </a:fld>
            <a:endParaRPr lang="en-US"/>
          </a:p>
        </p:txBody>
      </p:sp>
    </p:spTree>
    <p:extLst>
      <p:ext uri="{BB962C8B-B14F-4D97-AF65-F5344CB8AC3E}">
        <p14:creationId xmlns:p14="http://schemas.microsoft.com/office/powerpoint/2010/main" val="397501971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Post-Trip Inspection </a:t>
            </a:r>
          </a:p>
          <a:p>
            <a:r>
              <a:rPr lang="en-US" sz="1200" b="0" i="0" u="none" strike="noStrike" kern="1200" baseline="0" dirty="0">
                <a:solidFill>
                  <a:schemeClr val="tx1"/>
                </a:solidFill>
                <a:latin typeface="+mn-lt"/>
                <a:ea typeface="+mn-ea"/>
                <a:cs typeface="+mn-cs"/>
              </a:rPr>
              <a:t>A post-trip inspection is conducted at the end your day’s work on the vehicle you are operating. Section 396.11 requires you to complete a DVIR if defects or deficiencies are discovered. This report helps a motor carrier make necessary repairs before the vehicle returns to the road. </a:t>
            </a:r>
          </a:p>
          <a:p>
            <a:endParaRPr lang="en-US" sz="1200" b="0" i="0" u="none" strike="noStrike" kern="1200" baseline="0" dirty="0">
              <a:solidFill>
                <a:schemeClr val="tx1"/>
              </a:solidFill>
              <a:latin typeface="+mn-lt"/>
              <a:ea typeface="+mn-ea"/>
              <a:cs typeface="+mn-cs"/>
            </a:endParaRPr>
          </a:p>
          <a:p>
            <a:r>
              <a:rPr lang="en-US" sz="1200" b="1" i="0" u="none" strike="noStrike" kern="1200" baseline="0" dirty="0">
                <a:solidFill>
                  <a:schemeClr val="tx1"/>
                </a:solidFill>
                <a:latin typeface="+mn-lt"/>
                <a:ea typeface="+mn-ea"/>
                <a:cs typeface="+mn-cs"/>
              </a:rPr>
              <a:t>VIDEOS </a:t>
            </a:r>
            <a:r>
              <a:rPr lang="en-US" sz="1200" b="0" i="1" u="none" strike="noStrike" kern="1200" baseline="0" dirty="0">
                <a:solidFill>
                  <a:schemeClr val="tx1"/>
                </a:solidFill>
                <a:latin typeface="+mn-lt"/>
                <a:ea typeface="+mn-ea"/>
                <a:cs typeface="+mn-cs"/>
              </a:rPr>
              <a:t>(see Trainer Tools USB) </a:t>
            </a:r>
            <a:endParaRPr lang="en-US" sz="1200" b="0" i="0" u="none" strike="noStrike" kern="1200" baseline="0" dirty="0">
              <a:solidFill>
                <a:schemeClr val="tx1"/>
              </a:solidFill>
              <a:latin typeface="+mn-lt"/>
              <a:ea typeface="+mn-ea"/>
              <a:cs typeface="+mn-cs"/>
            </a:endParaRPr>
          </a:p>
          <a:p>
            <a:r>
              <a:rPr lang="en-US" sz="1200" b="1" i="0" u="none" strike="noStrike" kern="1200" baseline="0" dirty="0">
                <a:solidFill>
                  <a:schemeClr val="tx1"/>
                </a:solidFill>
                <a:latin typeface="+mn-lt"/>
                <a:ea typeface="+mn-ea"/>
                <a:cs typeface="+mn-cs"/>
              </a:rPr>
              <a:t>20.3 </a:t>
            </a:r>
            <a:r>
              <a:rPr lang="en-US" sz="1200" b="0" i="0" u="none" strike="noStrike" kern="1200" baseline="0" dirty="0">
                <a:solidFill>
                  <a:schemeClr val="tx1"/>
                </a:solidFill>
                <a:latin typeface="+mn-lt"/>
                <a:ea typeface="+mn-ea"/>
                <a:cs typeface="+mn-cs"/>
              </a:rPr>
              <a:t>— Post-Trip Inspection </a:t>
            </a:r>
            <a:endParaRPr lang="en-US" dirty="0"/>
          </a:p>
          <a:p>
            <a:endParaRPr lang="en-US" sz="1200" b="0" i="0" u="none" strike="noStrike" kern="1200" baseline="0" dirty="0">
              <a:solidFill>
                <a:schemeClr val="tx1"/>
              </a:solidFill>
              <a:latin typeface="+mn-lt"/>
              <a:ea typeface="+mn-ea"/>
              <a:cs typeface="+mn-cs"/>
            </a:endParaRPr>
          </a:p>
          <a:p>
            <a:r>
              <a:rPr lang="en-US" sz="1200" b="1" kern="1200" dirty="0">
                <a:solidFill>
                  <a:schemeClr val="tx1"/>
                </a:solidFill>
                <a:effectLst/>
                <a:latin typeface="+mn-lt"/>
                <a:ea typeface="+mn-ea"/>
                <a:cs typeface="+mn-cs"/>
              </a:rPr>
              <a:t>Periodic/Annual Inspections</a:t>
            </a:r>
          </a:p>
          <a:p>
            <a:r>
              <a:rPr lang="en-US" sz="1200" b="0" i="0" u="none" strike="noStrike" kern="1200" baseline="0" dirty="0">
                <a:solidFill>
                  <a:schemeClr val="tx1"/>
                </a:solidFill>
                <a:latin typeface="+mn-lt"/>
                <a:ea typeface="+mn-ea"/>
                <a:cs typeface="+mn-cs"/>
              </a:rPr>
              <a:t>Section 396.17 requires a thorough and complete inspection of a commercial motor vehicle at least once each year by a qualified inspector. The inspection requirements may be met through: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A self-inspection program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An inspection performed by a commercial garage or similar business, or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A periodic inspection program administered by a state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Documentation of the periodic inspection must be carried in the vehicle. Documentation includes a written inspection report and/or inspection decal.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CALLOUT: </a:t>
            </a:r>
            <a:r>
              <a:rPr lang="en-US" sz="1200" b="0" i="0" u="none" strike="noStrike" kern="1200" baseline="0" dirty="0">
                <a:solidFill>
                  <a:schemeClr val="tx1"/>
                </a:solidFill>
                <a:latin typeface="+mn-lt"/>
                <a:ea typeface="+mn-ea"/>
                <a:cs typeface="+mn-cs"/>
              </a:rPr>
              <a:t>Though not required when no defects or deficiencies are found, many motor carriers are requiring drivers to complete a DVIR at the end of every day per company policy.</a:t>
            </a:r>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CALLOUT: </a:t>
            </a:r>
            <a:r>
              <a:rPr lang="en-US" sz="1200" b="0" i="0" u="none" strike="noStrike" kern="1200" baseline="0" dirty="0">
                <a:solidFill>
                  <a:schemeClr val="tx1"/>
                </a:solidFill>
                <a:latin typeface="+mn-lt"/>
                <a:ea typeface="+mn-ea"/>
                <a:cs typeface="+mn-cs"/>
              </a:rPr>
              <a:t>Several states have mandatory inspection programs that are considered equivalent to the federal annual inspection requirement. </a:t>
            </a:r>
          </a:p>
          <a:p>
            <a:endParaRPr lang="en-US" sz="1200" b="0" i="0" u="none" strike="noStrike" kern="1200" baseline="0" dirty="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12</a:t>
            </a:fld>
            <a:endParaRPr lang="en-US"/>
          </a:p>
        </p:txBody>
      </p:sp>
    </p:spTree>
    <p:extLst>
      <p:ext uri="{BB962C8B-B14F-4D97-AF65-F5344CB8AC3E}">
        <p14:creationId xmlns:p14="http://schemas.microsoft.com/office/powerpoint/2010/main" val="177616305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Pitfalls of Poor Vehicle Maintenance</a:t>
            </a:r>
          </a:p>
          <a:p>
            <a:r>
              <a:rPr lang="en-US" sz="1200" b="0" i="0" u="none" strike="noStrike" kern="1200" baseline="0" dirty="0">
                <a:solidFill>
                  <a:schemeClr val="tx1"/>
                </a:solidFill>
                <a:latin typeface="+mn-lt"/>
                <a:ea typeface="+mn-ea"/>
                <a:cs typeface="+mn-cs"/>
              </a:rPr>
              <a:t>It is important to report vehicle defects and deficiencies to your motor carrier as soon as they are discovered. Not reporting a problem when it first occurs can have serious consequences for both you and your motor carrier, including a vehicle breakdown or an accident.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Breakdown costs include more than the parts and labor to get the vehicle up and running once again. Every minute a truck is in the shop or placed out of service, it is not being used to bring in revenue to a carrier. An incapacitated vehicle may incur additional expense, such as: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Cost of towing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Driver wages, meals, and lodgings when unable to drive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Cost of renting another vehicle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Late delivery charges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Lost customers, and/or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Cargo transfer fee </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r>
              <a:rPr lang="en-US" sz="1200" b="0" i="0" u="none" strike="noStrike" kern="1200" baseline="0" dirty="0">
                <a:solidFill>
                  <a:schemeClr val="tx1"/>
                </a:solidFill>
                <a:latin typeface="+mn-lt"/>
                <a:ea typeface="+mn-ea"/>
                <a:cs typeface="+mn-cs"/>
              </a:rPr>
              <a:t>All of these costs have a bearing on a motor carrier’s bottom line, its profitability. This in turn can play a role in your future compensation and benefits with the company.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If a defective part causes an accident, the costs incurred can include insurance deductibles, higher insurance rates, potential litigation, and a tarnished safety record for the carrier. For you it could mean potential citations and fines as well as personal injury. </a:t>
            </a:r>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13</a:t>
            </a:fld>
            <a:endParaRPr lang="en-US"/>
          </a:p>
        </p:txBody>
      </p:sp>
    </p:spTree>
    <p:extLst>
      <p:ext uri="{BB962C8B-B14F-4D97-AF65-F5344CB8AC3E}">
        <p14:creationId xmlns:p14="http://schemas.microsoft.com/office/powerpoint/2010/main" val="122468078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Driver Responsibility </a:t>
            </a:r>
          </a:p>
          <a:p>
            <a:r>
              <a:rPr lang="en-US" sz="1200" b="0" i="0" u="none" strike="noStrike" kern="1200" baseline="0" dirty="0">
                <a:solidFill>
                  <a:schemeClr val="tx1"/>
                </a:solidFill>
                <a:latin typeface="+mn-lt"/>
                <a:ea typeface="+mn-ea"/>
                <a:cs typeface="+mn-cs"/>
              </a:rPr>
              <a:t>As a professional driver, you are responsible for safely operating your vehicle. This responsibility includes reporting any problems with your vehicle to your company and making sure these issues are looked into.</a:t>
            </a:r>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14</a:t>
            </a:fld>
            <a:endParaRPr lang="en-US"/>
          </a:p>
        </p:txBody>
      </p:sp>
    </p:spTree>
    <p:extLst>
      <p:ext uri="{BB962C8B-B14F-4D97-AF65-F5344CB8AC3E}">
        <p14:creationId xmlns:p14="http://schemas.microsoft.com/office/powerpoint/2010/main" val="134231075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You should now be able to:</a:t>
            </a:r>
          </a:p>
          <a:p>
            <a:endParaRPr lang="en-US" sz="1200" kern="1200" dirty="0">
              <a:solidFill>
                <a:schemeClr val="tx1"/>
              </a:solidFill>
              <a:effectLst/>
              <a:latin typeface="+mn-lt"/>
              <a:ea typeface="+mn-ea"/>
              <a:cs typeface="+mn-cs"/>
            </a:endParaRPr>
          </a:p>
          <a:p>
            <a:pPr marL="857250" lvl="1" indent="-457200">
              <a:buFont typeface="+mj-lt"/>
              <a:buAutoNum type="arabicPeriod"/>
            </a:pPr>
            <a:r>
              <a:rPr lang="en-US" sz="1200" dirty="0"/>
              <a:t>List the different types of vehicle maintenance</a:t>
            </a:r>
          </a:p>
          <a:p>
            <a:pPr marL="857250" lvl="1" indent="-457200">
              <a:buFont typeface="+mj-lt"/>
              <a:buAutoNum type="arabicPeriod"/>
            </a:pPr>
            <a:r>
              <a:rPr lang="en-US" sz="1200" dirty="0"/>
              <a:t>Identify your role in keeping a vehicle’s components in good working order</a:t>
            </a:r>
          </a:p>
          <a:p>
            <a:pPr marL="857250" lvl="1" indent="-457200">
              <a:buFont typeface="+mj-lt"/>
              <a:buAutoNum type="arabicPeriod"/>
            </a:pPr>
            <a:r>
              <a:rPr lang="en-US" sz="1200" dirty="0"/>
              <a:t>Recognize the costs of poor vehicle maintenance</a:t>
            </a: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CLASSROOM RECOMMENDATION</a:t>
            </a: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Before concluding your training session, have participants take the corresponding quiz (found on the Trainer Tools USB) to check their understanding of the material. You can customize any of the questions to fit your audience or workplace. The answer key can also be found on the Trainer Tools USB.</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You may also choose to administer the quizzes before you begin your training session to help get participants thinking about the subject and/or to gauge their understanding of the topic ahead of time. </a:t>
            </a: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397EE9EA-4A4D-4A1F-B477-D23406B73FDC}" type="slidenum">
              <a:rPr lang="en-US" smtClean="0"/>
              <a:t>15</a:t>
            </a:fld>
            <a:endParaRPr lang="en-US"/>
          </a:p>
        </p:txBody>
      </p:sp>
    </p:spTree>
    <p:extLst>
      <p:ext uri="{BB962C8B-B14F-4D97-AF65-F5344CB8AC3E}">
        <p14:creationId xmlns:p14="http://schemas.microsoft.com/office/powerpoint/2010/main" val="69912343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3.xml"/></Relationships>
</file>

<file path=ppt/slideLayouts/_rels/slideLayout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4.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5.xml"/></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6.xml"/></Relationships>
</file>

<file path=ppt/slideLayouts/_rels/slideLayout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7.xml"/></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8.xml"/></Relationships>
</file>

<file path=ppt/slideLayouts/_rels/slideLayout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9.xml"/></Relationships>
</file>

<file path=ppt/slideLayouts/_rels/slideLayout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0.xml"/></Relationships>
</file>

<file path=ppt/slideLayouts/_rels/slideLayout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1.xml"/></Relationships>
</file>

<file path=ppt/slideLayouts/_rels/slideLayout1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2.xml"/></Relationships>
</file>

<file path=ppt/slideLayouts/_rels/slideLayout1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defRPr lang="en-US">
                <a:solidFill>
                  <a:srgbClr val="C00000"/>
                </a:solidFill>
                <a:latin typeface="+mn-lt"/>
              </a:defRPr>
            </a:lvl1pPr>
          </a:lstStyle>
          <a:p>
            <a:pPr lvl="0"/>
            <a:r>
              <a:rPr lang="en-US" dirty="0"/>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477A9F4A-E576-466A-AD89-D550370DC60D}" type="datetime1">
              <a:rPr lang="en-US" smtClean="0"/>
              <a:t>4/23/2019</a:t>
            </a:fld>
            <a:endParaRPr lang="en-US"/>
          </a:p>
        </p:txBody>
      </p:sp>
      <p:sp>
        <p:nvSpPr>
          <p:cNvPr id="5" name="Footer Placeholder 4"/>
          <p:cNvSpPr>
            <a:spLocks noGrp="1"/>
          </p:cNvSpPr>
          <p:nvPr>
            <p:ph type="ftr" sz="quarter" idx="11"/>
          </p:nvPr>
        </p:nvSpPr>
        <p:spPr>
          <a:xfrm>
            <a:off x="2899320" y="6356350"/>
            <a:ext cx="3352800" cy="365125"/>
          </a:xfrm>
        </p:spPr>
        <p:txBody>
          <a:bodyPr/>
          <a:lstStyle/>
          <a:p>
            <a:r>
              <a:rPr lang="en-US" sz="1200">
                <a:latin typeface="Arial" panose="020B0604020202020204" pitchFamily="34" charset="0"/>
                <a:cs typeface="Arial" panose="020B0604020202020204" pitchFamily="34" charset="0"/>
              </a:rPr>
              <a:t>Copyright 2019 J. J. Keller &amp; Associates, Inc.</a:t>
            </a:r>
            <a:endParaRPr lang="en-US" dirty="0"/>
          </a:p>
        </p:txBody>
      </p:sp>
      <p:sp>
        <p:nvSpPr>
          <p:cNvPr id="6" name="Slide Number Placeholder 5"/>
          <p:cNvSpPr>
            <a:spLocks noGrp="1"/>
          </p:cNvSpPr>
          <p:nvPr>
            <p:ph type="sldNum" sz="quarter" idx="12"/>
          </p:nvPr>
        </p:nvSpPr>
        <p:spPr/>
        <p:txBody>
          <a:bodyPr/>
          <a:lstStyle/>
          <a:p>
            <a:fld id="{5DEDA91D-1249-4F30-B2CF-29B326937072}" type="slidenum">
              <a:rPr lang="en-US" smtClean="0"/>
              <a:t>‹#›</a:t>
            </a:fld>
            <a:endParaRPr lang="en-US"/>
          </a:p>
        </p:txBody>
      </p:sp>
    </p:spTree>
    <p:custDataLst>
      <p:tags r:id="rId1"/>
    </p:custDataLst>
    <p:extLst>
      <p:ext uri="{BB962C8B-B14F-4D97-AF65-F5344CB8AC3E}">
        <p14:creationId xmlns:p14="http://schemas.microsoft.com/office/powerpoint/2010/main" val="16333428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vert="horz" lIns="91440" tIns="45720" rIns="91440" bIns="45720" rtlCol="0">
            <a:noAutofit/>
          </a:bodyPr>
          <a:lstStyle>
            <a:lvl1pPr>
              <a:defRPr lang="en-US" sz="2200" smtClean="0">
                <a:latin typeface="Arial" panose="020B0604020202020204" pitchFamily="34" charset="0"/>
                <a:cs typeface="Arial" panose="020B0604020202020204" pitchFamily="34" charset="0"/>
              </a:defRPr>
            </a:lvl1pPr>
            <a:lvl2pPr>
              <a:defRPr lang="en-US" smtClean="0"/>
            </a:lvl2pPr>
            <a:lvl3pPr>
              <a:defRPr lang="en-US" smtClean="0"/>
            </a:lvl3pPr>
            <a:lvl4pPr>
              <a:defRPr lang="en-US" smtClean="0"/>
            </a:lvl4pPr>
            <a:lvl5pPr>
              <a:defRPr lang="en-US"/>
            </a:lvl5pPr>
          </a:lstStyle>
          <a:p>
            <a:pPr marL="0" lvl="0" indent="0">
              <a:buNone/>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itle Placeholder 1"/>
          <p:cNvSpPr>
            <a:spLocks noGrp="1"/>
          </p:cNvSpPr>
          <p:nvPr>
            <p:ph type="title" hasCustomPrompt="1"/>
          </p:nvPr>
        </p:nvSpPr>
        <p:spPr>
          <a:xfrm>
            <a:off x="457200" y="274638"/>
            <a:ext cx="8229600" cy="1143000"/>
          </a:xfrm>
          <a:prstGeom prst="rect">
            <a:avLst/>
          </a:prstGeo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defRPr lang="en-US" dirty="0">
                <a:solidFill>
                  <a:srgbClr val="C00000"/>
                </a:solidFill>
                <a:latin typeface="+mn-lt"/>
              </a:defRPr>
            </a:lvl1pPr>
          </a:lstStyle>
          <a:p>
            <a:pPr lvl="0"/>
            <a:r>
              <a:rPr lang="en-US" dirty="0"/>
              <a:t>Title Goes Here</a:t>
            </a:r>
          </a:p>
        </p:txBody>
      </p:sp>
      <p:sp>
        <p:nvSpPr>
          <p:cNvPr id="2" name="Date Placeholder 1"/>
          <p:cNvSpPr>
            <a:spLocks noGrp="1"/>
          </p:cNvSpPr>
          <p:nvPr>
            <p:ph type="dt" sz="half" idx="10"/>
          </p:nvPr>
        </p:nvSpPr>
        <p:spPr/>
        <p:txBody>
          <a:bodyPr/>
          <a:lstStyle/>
          <a:p>
            <a:fld id="{F5042D36-5251-47CB-BC1C-BDECD49E9BFC}" type="datetime1">
              <a:rPr lang="en-US" smtClean="0"/>
              <a:t>4/23/2019</a:t>
            </a:fld>
            <a:endParaRPr lang="en-US"/>
          </a:p>
        </p:txBody>
      </p:sp>
      <p:sp>
        <p:nvSpPr>
          <p:cNvPr id="11" name="Footer Placeholder 10"/>
          <p:cNvSpPr>
            <a:spLocks noGrp="1"/>
          </p:cNvSpPr>
          <p:nvPr>
            <p:ph type="ftr" sz="quarter" idx="11"/>
          </p:nvPr>
        </p:nvSpPr>
        <p:spPr/>
        <p:txBody>
          <a:bodyPr/>
          <a:lstStyle/>
          <a:p>
            <a:r>
              <a:rPr lang="en-US">
                <a:latin typeface="Arial" panose="020B0604020202020204" pitchFamily="34" charset="0"/>
                <a:cs typeface="Arial" panose="020B0604020202020204" pitchFamily="34" charset="0"/>
              </a:rPr>
              <a:t>Copyright 2019 J. J. Keller &amp; Associates, Inc.</a:t>
            </a:r>
            <a:endParaRPr lang="en-US" dirty="0">
              <a:latin typeface="Arial" panose="020B0604020202020204" pitchFamily="34" charset="0"/>
              <a:cs typeface="Arial" panose="020B0604020202020204" pitchFamily="34" charset="0"/>
            </a:endParaRPr>
          </a:p>
        </p:txBody>
      </p:sp>
    </p:spTree>
    <p:custDataLst>
      <p:tags r:id="rId1"/>
    </p:custDataLst>
    <p:extLst>
      <p:ext uri="{BB962C8B-B14F-4D97-AF65-F5344CB8AC3E}">
        <p14:creationId xmlns:p14="http://schemas.microsoft.com/office/powerpoint/2010/main" val="20866365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defRPr lang="en-US" dirty="0"/>
            </a:lvl1pPr>
          </a:lstStyle>
          <a:p>
            <a:pPr lvl="0"/>
            <a:r>
              <a:rPr lang="en-US" dirty="0"/>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C7EA2DF-D005-4109-BEB0-9F9FC8D93DB4}" type="datetime1">
              <a:rPr lang="en-US" smtClean="0"/>
              <a:t>4/23/2019</a:t>
            </a:fld>
            <a:endParaRPr lang="en-US"/>
          </a:p>
        </p:txBody>
      </p:sp>
      <p:sp>
        <p:nvSpPr>
          <p:cNvPr id="6" name="Slide Number Placeholder 5"/>
          <p:cNvSpPr>
            <a:spLocks noGrp="1"/>
          </p:cNvSpPr>
          <p:nvPr>
            <p:ph type="sldNum" sz="quarter" idx="12"/>
          </p:nvPr>
        </p:nvSpPr>
        <p:spPr/>
        <p:txBody>
          <a:bodyPr/>
          <a:lstStyle/>
          <a:p>
            <a:fld id="{5DEDA91D-1249-4F30-B2CF-29B326937072}" type="slidenum">
              <a:rPr lang="en-US" smtClean="0"/>
              <a:t>‹#›</a:t>
            </a:fld>
            <a:endParaRPr lang="en-US" dirty="0"/>
          </a:p>
        </p:txBody>
      </p:sp>
      <p:sp>
        <p:nvSpPr>
          <p:cNvPr id="7" name="TextBox 6"/>
          <p:cNvSpPr txBox="1"/>
          <p:nvPr userDrawn="1"/>
        </p:nvSpPr>
        <p:spPr>
          <a:xfrm>
            <a:off x="6255684" y="6475254"/>
            <a:ext cx="2728631" cy="246221"/>
          </a:xfrm>
          <a:prstGeom prst="rect">
            <a:avLst/>
          </a:prstGeom>
        </p:spPr>
        <p:txBody>
          <a:bodyPr vert="horz" lIns="91440" tIns="45720" rIns="91440" bIns="45720" rtlCol="0" anchor="ctr"/>
          <a:lstStyle>
            <a:defPPr>
              <a:defRPr lang="en-US"/>
            </a:defPPr>
            <a:lvl1pPr algn="ctr">
              <a:defRPr sz="1000">
                <a:solidFill>
                  <a:schemeClr val="tx1">
                    <a:tint val="75000"/>
                  </a:schemeClr>
                </a:solidFill>
                <a:latin typeface="Arial" panose="020B0604020202020204" pitchFamily="34" charset="0"/>
                <a:cs typeface="Arial" panose="020B0604020202020204" pitchFamily="34" charset="0"/>
              </a:defRPr>
            </a:lvl1pPr>
          </a:lstStyle>
          <a:p>
            <a:pPr lvl="0"/>
            <a:r>
              <a:rPr lang="en-US" dirty="0"/>
              <a:t>Copyright 2018 J. J. Keller &amp; Associates, Inc.</a:t>
            </a:r>
          </a:p>
        </p:txBody>
      </p:sp>
    </p:spTree>
    <p:custDataLst>
      <p:tags r:id="rId1"/>
    </p:custDataLst>
    <p:extLst>
      <p:ext uri="{BB962C8B-B14F-4D97-AF65-F5344CB8AC3E}">
        <p14:creationId xmlns:p14="http://schemas.microsoft.com/office/powerpoint/2010/main" val="17380733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defRPr lang="en-US" dirty="0"/>
            </a:lvl1pPr>
          </a:lstStyle>
          <a:p>
            <a:pPr lvl="0"/>
            <a:r>
              <a:rPr lang="en-US" dirty="0"/>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E930258-F2DD-467F-A446-74E0172B558D}" type="datetime1">
              <a:rPr lang="en-US" smtClean="0"/>
              <a:t>4/23/2019</a:t>
            </a:fld>
            <a:endParaRPr lang="en-US"/>
          </a:p>
        </p:txBody>
      </p:sp>
      <p:sp>
        <p:nvSpPr>
          <p:cNvPr id="6" name="Footer Placeholder 5"/>
          <p:cNvSpPr>
            <a:spLocks noGrp="1"/>
          </p:cNvSpPr>
          <p:nvPr>
            <p:ph type="ftr" sz="quarter" idx="11"/>
          </p:nvPr>
        </p:nvSpPr>
        <p:spPr/>
        <p:txBody>
          <a:bodyPr/>
          <a:lstStyle/>
          <a:p>
            <a:r>
              <a:rPr lang="en-US">
                <a:latin typeface="Arial" panose="020B0604020202020204" pitchFamily="34" charset="0"/>
                <a:cs typeface="Arial" panose="020B0604020202020204" pitchFamily="34" charset="0"/>
              </a:rPr>
              <a:t>Copyright 2019 J. J. Keller &amp; Associates, Inc.</a:t>
            </a:r>
            <a:endParaRPr lang="en-US" dirty="0">
              <a:latin typeface="Arial" panose="020B0604020202020204" pitchFamily="34" charset="0"/>
              <a:cs typeface="Arial" panose="020B0604020202020204" pitchFamily="34" charset="0"/>
            </a:endParaRPr>
          </a:p>
        </p:txBody>
      </p:sp>
      <p:sp>
        <p:nvSpPr>
          <p:cNvPr id="7" name="Slide Number Placeholder 6"/>
          <p:cNvSpPr>
            <a:spLocks noGrp="1"/>
          </p:cNvSpPr>
          <p:nvPr>
            <p:ph type="sldNum" sz="quarter" idx="12"/>
          </p:nvPr>
        </p:nvSpPr>
        <p:spPr/>
        <p:txBody>
          <a:bodyPr/>
          <a:lstStyle/>
          <a:p>
            <a:fld id="{5DEDA91D-1249-4F30-B2CF-29B326937072}" type="slidenum">
              <a:rPr lang="en-US" smtClean="0"/>
              <a:t>‹#›</a:t>
            </a:fld>
            <a:endParaRPr lang="en-US" dirty="0"/>
          </a:p>
        </p:txBody>
      </p:sp>
      <p:sp>
        <p:nvSpPr>
          <p:cNvPr id="8" name="TextBox 7"/>
          <p:cNvSpPr txBox="1"/>
          <p:nvPr userDrawn="1"/>
        </p:nvSpPr>
        <p:spPr>
          <a:xfrm>
            <a:off x="6255684" y="6475254"/>
            <a:ext cx="2728631" cy="246221"/>
          </a:xfrm>
          <a:prstGeom prst="rect">
            <a:avLst/>
          </a:prstGeom>
        </p:spPr>
        <p:txBody>
          <a:bodyPr vert="horz" lIns="91440" tIns="45720" rIns="91440" bIns="45720" rtlCol="0" anchor="ctr"/>
          <a:lstStyle>
            <a:defPPr>
              <a:defRPr lang="en-US"/>
            </a:defPPr>
            <a:lvl1pPr algn="ctr">
              <a:defRPr sz="1000">
                <a:solidFill>
                  <a:schemeClr val="tx1">
                    <a:tint val="75000"/>
                  </a:schemeClr>
                </a:solidFill>
                <a:latin typeface="Arial" panose="020B0604020202020204" pitchFamily="34" charset="0"/>
                <a:cs typeface="Arial" panose="020B0604020202020204" pitchFamily="34" charset="0"/>
              </a:defRPr>
            </a:lvl1pPr>
          </a:lstStyle>
          <a:p>
            <a:pPr lvl="0"/>
            <a:r>
              <a:rPr lang="en-US" dirty="0"/>
              <a:t>Copyright 2018 J. J. Keller &amp; Associates, Inc.</a:t>
            </a:r>
          </a:p>
        </p:txBody>
      </p:sp>
    </p:spTree>
    <p:custDataLst>
      <p:tags r:id="rId1"/>
    </p:custDataLst>
    <p:extLst>
      <p:ext uri="{BB962C8B-B14F-4D97-AF65-F5344CB8AC3E}">
        <p14:creationId xmlns:p14="http://schemas.microsoft.com/office/powerpoint/2010/main" val="20013544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defRPr lang="en-US" dirty="0"/>
            </a:lvl1pPr>
          </a:lstStyle>
          <a:p>
            <a:pPr lvl="0"/>
            <a:r>
              <a:rPr lang="en-US" dirty="0"/>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370D866-0869-4F48-895C-E8DDAB191821}" type="datetime1">
              <a:rPr lang="en-US" smtClean="0"/>
              <a:t>4/23/2019</a:t>
            </a:fld>
            <a:endParaRPr lang="en-US"/>
          </a:p>
        </p:txBody>
      </p:sp>
      <p:sp>
        <p:nvSpPr>
          <p:cNvPr id="8" name="Footer Placeholder 7"/>
          <p:cNvSpPr>
            <a:spLocks noGrp="1"/>
          </p:cNvSpPr>
          <p:nvPr>
            <p:ph type="ftr" sz="quarter" idx="11"/>
          </p:nvPr>
        </p:nvSpPr>
        <p:spPr/>
        <p:txBody>
          <a:bodyPr/>
          <a:lstStyle/>
          <a:p>
            <a:r>
              <a:rPr lang="en-US">
                <a:latin typeface="Arial" panose="020B0604020202020204" pitchFamily="34" charset="0"/>
                <a:cs typeface="Arial" panose="020B0604020202020204" pitchFamily="34" charset="0"/>
              </a:rPr>
              <a:t>Copyright 2019 J. J. Keller &amp; Associates, Inc.</a:t>
            </a:r>
            <a:endParaRPr lang="en-US" dirty="0">
              <a:latin typeface="Arial" panose="020B0604020202020204" pitchFamily="34" charset="0"/>
              <a:cs typeface="Arial" panose="020B0604020202020204" pitchFamily="34" charset="0"/>
            </a:endParaRPr>
          </a:p>
        </p:txBody>
      </p:sp>
      <p:sp>
        <p:nvSpPr>
          <p:cNvPr id="9" name="Slide Number Placeholder 8"/>
          <p:cNvSpPr>
            <a:spLocks noGrp="1"/>
          </p:cNvSpPr>
          <p:nvPr>
            <p:ph type="sldNum" sz="quarter" idx="12"/>
          </p:nvPr>
        </p:nvSpPr>
        <p:spPr/>
        <p:txBody>
          <a:bodyPr/>
          <a:lstStyle/>
          <a:p>
            <a:fld id="{5DEDA91D-1249-4F30-B2CF-29B326937072}" type="slidenum">
              <a:rPr lang="en-US" smtClean="0"/>
              <a:t>‹#›</a:t>
            </a:fld>
            <a:endParaRPr lang="en-US" dirty="0"/>
          </a:p>
        </p:txBody>
      </p:sp>
      <p:sp>
        <p:nvSpPr>
          <p:cNvPr id="10" name="TextBox 9"/>
          <p:cNvSpPr txBox="1"/>
          <p:nvPr userDrawn="1"/>
        </p:nvSpPr>
        <p:spPr>
          <a:xfrm>
            <a:off x="6255684" y="6475254"/>
            <a:ext cx="2728631" cy="246221"/>
          </a:xfrm>
          <a:prstGeom prst="rect">
            <a:avLst/>
          </a:prstGeom>
        </p:spPr>
        <p:txBody>
          <a:bodyPr vert="horz" lIns="91440" tIns="45720" rIns="91440" bIns="45720" rtlCol="0" anchor="ctr"/>
          <a:lstStyle>
            <a:defPPr>
              <a:defRPr lang="en-US"/>
            </a:defPPr>
            <a:lvl1pPr algn="ctr">
              <a:defRPr sz="1000">
                <a:solidFill>
                  <a:schemeClr val="tx1">
                    <a:tint val="75000"/>
                  </a:schemeClr>
                </a:solidFill>
                <a:latin typeface="Arial" panose="020B0604020202020204" pitchFamily="34" charset="0"/>
                <a:cs typeface="Arial" panose="020B0604020202020204" pitchFamily="34" charset="0"/>
              </a:defRPr>
            </a:lvl1pPr>
          </a:lstStyle>
          <a:p>
            <a:pPr lvl="0"/>
            <a:r>
              <a:rPr lang="en-US" dirty="0"/>
              <a:t>Copyright 2018 J. J. Keller &amp; Associates, Inc.</a:t>
            </a:r>
          </a:p>
        </p:txBody>
      </p:sp>
    </p:spTree>
    <p:custDataLst>
      <p:tags r:id="rId1"/>
    </p:custDataLst>
    <p:extLst>
      <p:ext uri="{BB962C8B-B14F-4D97-AF65-F5344CB8AC3E}">
        <p14:creationId xmlns:p14="http://schemas.microsoft.com/office/powerpoint/2010/main" val="5256168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defRPr lang="en-US" dirty="0"/>
            </a:lvl1pPr>
          </a:lstStyle>
          <a:p>
            <a:pPr lvl="0"/>
            <a:r>
              <a:rPr lang="en-US" dirty="0"/>
              <a:t>Click to edit Master title style</a:t>
            </a:r>
          </a:p>
        </p:txBody>
      </p:sp>
      <p:sp>
        <p:nvSpPr>
          <p:cNvPr id="3" name="Date Placeholder 2"/>
          <p:cNvSpPr>
            <a:spLocks noGrp="1"/>
          </p:cNvSpPr>
          <p:nvPr>
            <p:ph type="dt" sz="half" idx="10"/>
          </p:nvPr>
        </p:nvSpPr>
        <p:spPr/>
        <p:txBody>
          <a:bodyPr/>
          <a:lstStyle/>
          <a:p>
            <a:fld id="{753C3999-1314-4A41-9D44-7E1DE7F7341F}" type="datetime1">
              <a:rPr lang="en-US" smtClean="0"/>
              <a:t>4/23/2019</a:t>
            </a:fld>
            <a:endParaRPr lang="en-US"/>
          </a:p>
        </p:txBody>
      </p:sp>
      <p:sp>
        <p:nvSpPr>
          <p:cNvPr id="4" name="Footer Placeholder 3"/>
          <p:cNvSpPr>
            <a:spLocks noGrp="1"/>
          </p:cNvSpPr>
          <p:nvPr>
            <p:ph type="ftr" sz="quarter" idx="11"/>
          </p:nvPr>
        </p:nvSpPr>
        <p:spPr/>
        <p:txBody>
          <a:bodyPr/>
          <a:lstStyle/>
          <a:p>
            <a:r>
              <a:rPr lang="en-US">
                <a:latin typeface="Arial" panose="020B0604020202020204" pitchFamily="34" charset="0"/>
                <a:cs typeface="Arial" panose="020B0604020202020204" pitchFamily="34" charset="0"/>
              </a:rPr>
              <a:t>Copyright 2019 J. J. Keller &amp; Associates, Inc.</a:t>
            </a:r>
            <a:endParaRPr lang="en-US" dirty="0">
              <a:latin typeface="Arial" panose="020B0604020202020204" pitchFamily="34" charset="0"/>
              <a:cs typeface="Arial" panose="020B0604020202020204" pitchFamily="34" charset="0"/>
            </a:endParaRPr>
          </a:p>
        </p:txBody>
      </p:sp>
      <p:sp>
        <p:nvSpPr>
          <p:cNvPr id="5" name="Slide Number Placeholder 4"/>
          <p:cNvSpPr>
            <a:spLocks noGrp="1"/>
          </p:cNvSpPr>
          <p:nvPr>
            <p:ph type="sldNum" sz="quarter" idx="12"/>
          </p:nvPr>
        </p:nvSpPr>
        <p:spPr/>
        <p:txBody>
          <a:bodyPr/>
          <a:lstStyle/>
          <a:p>
            <a:fld id="{5DEDA91D-1249-4F30-B2CF-29B326937072}" type="slidenum">
              <a:rPr lang="en-US" smtClean="0"/>
              <a:t>‹#›</a:t>
            </a:fld>
            <a:endParaRPr lang="en-US" dirty="0"/>
          </a:p>
        </p:txBody>
      </p:sp>
      <p:sp>
        <p:nvSpPr>
          <p:cNvPr id="6" name="TextBox 5"/>
          <p:cNvSpPr txBox="1"/>
          <p:nvPr userDrawn="1"/>
        </p:nvSpPr>
        <p:spPr>
          <a:xfrm>
            <a:off x="6255684" y="6475254"/>
            <a:ext cx="2728631" cy="246221"/>
          </a:xfrm>
          <a:prstGeom prst="rect">
            <a:avLst/>
          </a:prstGeom>
        </p:spPr>
        <p:txBody>
          <a:bodyPr vert="horz" lIns="91440" tIns="45720" rIns="91440" bIns="45720" rtlCol="0" anchor="ctr"/>
          <a:lstStyle>
            <a:defPPr>
              <a:defRPr lang="en-US"/>
            </a:defPPr>
            <a:lvl1pPr algn="ctr">
              <a:defRPr sz="1000">
                <a:solidFill>
                  <a:schemeClr val="tx1">
                    <a:tint val="75000"/>
                  </a:schemeClr>
                </a:solidFill>
                <a:latin typeface="Arial" panose="020B0604020202020204" pitchFamily="34" charset="0"/>
                <a:cs typeface="Arial" panose="020B0604020202020204" pitchFamily="34" charset="0"/>
              </a:defRPr>
            </a:lvl1pPr>
          </a:lstStyle>
          <a:p>
            <a:pPr lvl="0"/>
            <a:r>
              <a:rPr lang="en-US" dirty="0"/>
              <a:t>Copyright 2018 J. J. Keller &amp; Associates, Inc.</a:t>
            </a:r>
          </a:p>
        </p:txBody>
      </p:sp>
    </p:spTree>
    <p:custDataLst>
      <p:tags r:id="rId1"/>
    </p:custDataLst>
    <p:extLst>
      <p:ext uri="{BB962C8B-B14F-4D97-AF65-F5344CB8AC3E}">
        <p14:creationId xmlns:p14="http://schemas.microsoft.com/office/powerpoint/2010/main" val="25546817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bg>
      <p:bgPr>
        <a:solidFill>
          <a:schemeClr val="bg1"/>
        </a:solid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C722490-5D7F-4C5F-9448-F63E63C9B9C8}" type="datetime1">
              <a:rPr lang="en-US" smtClean="0"/>
              <a:t>4/23/2019</a:t>
            </a:fld>
            <a:endParaRPr lang="en-US"/>
          </a:p>
        </p:txBody>
      </p:sp>
      <p:sp>
        <p:nvSpPr>
          <p:cNvPr id="3" name="Footer Placeholder 2"/>
          <p:cNvSpPr>
            <a:spLocks noGrp="1"/>
          </p:cNvSpPr>
          <p:nvPr>
            <p:ph type="ftr" sz="quarter" idx="11"/>
          </p:nvPr>
        </p:nvSpPr>
        <p:spPr/>
        <p:txBody>
          <a:bodyPr/>
          <a:lstStyle/>
          <a:p>
            <a:r>
              <a:rPr lang="en-US">
                <a:latin typeface="Arial" panose="020B0604020202020204" pitchFamily="34" charset="0"/>
                <a:cs typeface="Arial" panose="020B0604020202020204" pitchFamily="34" charset="0"/>
              </a:rPr>
              <a:t>Copyright 2019 J. J. Keller &amp; Associates, Inc.</a:t>
            </a:r>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2"/>
          </p:nvPr>
        </p:nvSpPr>
        <p:spPr/>
        <p:txBody>
          <a:bodyPr/>
          <a:lstStyle/>
          <a:p>
            <a:fld id="{5DEDA91D-1249-4F30-B2CF-29B326937072}" type="slidenum">
              <a:rPr lang="en-US" smtClean="0"/>
              <a:t>‹#›</a:t>
            </a:fld>
            <a:endParaRPr lang="en-US" dirty="0"/>
          </a:p>
        </p:txBody>
      </p:sp>
      <p:sp>
        <p:nvSpPr>
          <p:cNvPr id="5" name="TextBox 4"/>
          <p:cNvSpPr txBox="1"/>
          <p:nvPr userDrawn="1"/>
        </p:nvSpPr>
        <p:spPr>
          <a:xfrm>
            <a:off x="6255684" y="6475254"/>
            <a:ext cx="2728631" cy="246221"/>
          </a:xfrm>
          <a:prstGeom prst="rect">
            <a:avLst/>
          </a:prstGeom>
        </p:spPr>
        <p:txBody>
          <a:bodyPr vert="horz" lIns="91440" tIns="45720" rIns="91440" bIns="45720" rtlCol="0" anchor="ctr"/>
          <a:lstStyle>
            <a:defPPr>
              <a:defRPr lang="en-US"/>
            </a:defPPr>
            <a:lvl1pPr algn="ctr">
              <a:defRPr sz="1000">
                <a:solidFill>
                  <a:schemeClr val="tx1">
                    <a:tint val="75000"/>
                  </a:schemeClr>
                </a:solidFill>
                <a:latin typeface="Arial" panose="020B0604020202020204" pitchFamily="34" charset="0"/>
                <a:cs typeface="Arial" panose="020B0604020202020204" pitchFamily="34" charset="0"/>
              </a:defRPr>
            </a:lvl1pPr>
          </a:lstStyle>
          <a:p>
            <a:pPr lvl="0"/>
            <a:r>
              <a:rPr lang="en-US" dirty="0"/>
              <a:t>Copyright 2018 J. J. Keller &amp; Associates, Inc.</a:t>
            </a:r>
          </a:p>
        </p:txBody>
      </p:sp>
    </p:spTree>
    <p:custDataLst>
      <p:tags r:id="rId1"/>
    </p:custDataLst>
    <p:extLst>
      <p:ext uri="{BB962C8B-B14F-4D97-AF65-F5344CB8AC3E}">
        <p14:creationId xmlns:p14="http://schemas.microsoft.com/office/powerpoint/2010/main" val="36514234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lgn="l">
              <a:defRPr lang="en-US" sz="2400" i="1"/>
            </a:lvl1pPr>
          </a:lstStyle>
          <a:p>
            <a:pPr lvl="0"/>
            <a:r>
              <a:rPr lang="en-US" dirty="0"/>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EA8B032-E30A-4C8C-998C-FE8CCCEFCA58}" type="datetime1">
              <a:rPr lang="en-US" smtClean="0"/>
              <a:t>4/23/2019</a:t>
            </a:fld>
            <a:endParaRPr lang="en-US"/>
          </a:p>
        </p:txBody>
      </p:sp>
      <p:sp>
        <p:nvSpPr>
          <p:cNvPr id="6" name="Footer Placeholder 5"/>
          <p:cNvSpPr>
            <a:spLocks noGrp="1"/>
          </p:cNvSpPr>
          <p:nvPr>
            <p:ph type="ftr" sz="quarter" idx="11"/>
          </p:nvPr>
        </p:nvSpPr>
        <p:spPr/>
        <p:txBody>
          <a:bodyPr/>
          <a:lstStyle/>
          <a:p>
            <a:r>
              <a:rPr lang="en-US">
                <a:latin typeface="Arial" panose="020B0604020202020204" pitchFamily="34" charset="0"/>
                <a:cs typeface="Arial" panose="020B0604020202020204" pitchFamily="34" charset="0"/>
              </a:rPr>
              <a:t>Copyright 2019 J. J. Keller &amp; Associates, Inc.</a:t>
            </a:r>
            <a:endParaRPr lang="en-US" dirty="0">
              <a:latin typeface="Arial" panose="020B0604020202020204" pitchFamily="34" charset="0"/>
              <a:cs typeface="Arial" panose="020B0604020202020204" pitchFamily="34" charset="0"/>
            </a:endParaRPr>
          </a:p>
        </p:txBody>
      </p:sp>
      <p:sp>
        <p:nvSpPr>
          <p:cNvPr id="7" name="Slide Number Placeholder 6"/>
          <p:cNvSpPr>
            <a:spLocks noGrp="1"/>
          </p:cNvSpPr>
          <p:nvPr>
            <p:ph type="sldNum" sz="quarter" idx="12"/>
          </p:nvPr>
        </p:nvSpPr>
        <p:spPr/>
        <p:txBody>
          <a:bodyPr/>
          <a:lstStyle/>
          <a:p>
            <a:fld id="{5DEDA91D-1249-4F30-B2CF-29B326937072}" type="slidenum">
              <a:rPr lang="en-US" smtClean="0"/>
              <a:t>‹#›</a:t>
            </a:fld>
            <a:endParaRPr lang="en-US" dirty="0"/>
          </a:p>
        </p:txBody>
      </p:sp>
      <p:sp>
        <p:nvSpPr>
          <p:cNvPr id="8" name="TextBox 7"/>
          <p:cNvSpPr txBox="1"/>
          <p:nvPr userDrawn="1"/>
        </p:nvSpPr>
        <p:spPr>
          <a:xfrm>
            <a:off x="6255684" y="6475254"/>
            <a:ext cx="2728631" cy="246221"/>
          </a:xfrm>
          <a:prstGeom prst="rect">
            <a:avLst/>
          </a:prstGeom>
        </p:spPr>
        <p:txBody>
          <a:bodyPr vert="horz" lIns="91440" tIns="45720" rIns="91440" bIns="45720" rtlCol="0" anchor="ctr"/>
          <a:lstStyle>
            <a:defPPr>
              <a:defRPr lang="en-US"/>
            </a:defPPr>
            <a:lvl1pPr algn="ctr">
              <a:defRPr sz="1000">
                <a:solidFill>
                  <a:schemeClr val="tx1">
                    <a:tint val="75000"/>
                  </a:schemeClr>
                </a:solidFill>
                <a:latin typeface="Arial" panose="020B0604020202020204" pitchFamily="34" charset="0"/>
                <a:cs typeface="Arial" panose="020B0604020202020204" pitchFamily="34" charset="0"/>
              </a:defRPr>
            </a:lvl1pPr>
          </a:lstStyle>
          <a:p>
            <a:pPr lvl="0"/>
            <a:r>
              <a:rPr lang="en-US" dirty="0"/>
              <a:t>Copyright 2018 J. J. Keller &amp; Associates, Inc.</a:t>
            </a:r>
          </a:p>
        </p:txBody>
      </p:sp>
    </p:spTree>
    <p:custDataLst>
      <p:tags r:id="rId1"/>
    </p:custDataLst>
    <p:extLst>
      <p:ext uri="{BB962C8B-B14F-4D97-AF65-F5344CB8AC3E}">
        <p14:creationId xmlns:p14="http://schemas.microsoft.com/office/powerpoint/2010/main" val="24087177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lgn="l">
              <a:defRPr lang="en-US" sz="2400" i="1"/>
            </a:lvl1pPr>
          </a:lstStyle>
          <a:p>
            <a:pPr lvl="0"/>
            <a:r>
              <a:rPr lang="en-US" dirty="0"/>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05D961A-82E6-4469-A3A8-FD58C14F48B8}" type="datetime1">
              <a:rPr lang="en-US" smtClean="0"/>
              <a:t>4/23/2019</a:t>
            </a:fld>
            <a:endParaRPr lang="en-US"/>
          </a:p>
        </p:txBody>
      </p:sp>
      <p:sp>
        <p:nvSpPr>
          <p:cNvPr id="6" name="Footer Placeholder 5"/>
          <p:cNvSpPr>
            <a:spLocks noGrp="1"/>
          </p:cNvSpPr>
          <p:nvPr>
            <p:ph type="ftr" sz="quarter" idx="11"/>
          </p:nvPr>
        </p:nvSpPr>
        <p:spPr/>
        <p:txBody>
          <a:bodyPr/>
          <a:lstStyle/>
          <a:p>
            <a:r>
              <a:rPr lang="en-US">
                <a:latin typeface="Arial" panose="020B0604020202020204" pitchFamily="34" charset="0"/>
                <a:cs typeface="Arial" panose="020B0604020202020204" pitchFamily="34" charset="0"/>
              </a:rPr>
              <a:t>Copyright 2019 J. J. Keller &amp; Associates, Inc.</a:t>
            </a:r>
            <a:endParaRPr lang="en-US" dirty="0">
              <a:latin typeface="Arial" panose="020B0604020202020204" pitchFamily="34" charset="0"/>
              <a:cs typeface="Arial" panose="020B0604020202020204" pitchFamily="34" charset="0"/>
            </a:endParaRPr>
          </a:p>
        </p:txBody>
      </p:sp>
      <p:sp>
        <p:nvSpPr>
          <p:cNvPr id="7" name="Slide Number Placeholder 6"/>
          <p:cNvSpPr>
            <a:spLocks noGrp="1"/>
          </p:cNvSpPr>
          <p:nvPr>
            <p:ph type="sldNum" sz="quarter" idx="12"/>
          </p:nvPr>
        </p:nvSpPr>
        <p:spPr/>
        <p:txBody>
          <a:bodyPr/>
          <a:lstStyle/>
          <a:p>
            <a:fld id="{5DEDA91D-1249-4F30-B2CF-29B326937072}" type="slidenum">
              <a:rPr lang="en-US" smtClean="0"/>
              <a:t>‹#›</a:t>
            </a:fld>
            <a:endParaRPr lang="en-US" dirty="0"/>
          </a:p>
        </p:txBody>
      </p:sp>
      <p:sp>
        <p:nvSpPr>
          <p:cNvPr id="8" name="TextBox 7"/>
          <p:cNvSpPr txBox="1"/>
          <p:nvPr userDrawn="1"/>
        </p:nvSpPr>
        <p:spPr>
          <a:xfrm>
            <a:off x="6255684" y="6475254"/>
            <a:ext cx="2728631" cy="246221"/>
          </a:xfrm>
          <a:prstGeom prst="rect">
            <a:avLst/>
          </a:prstGeom>
        </p:spPr>
        <p:txBody>
          <a:bodyPr vert="horz" lIns="91440" tIns="45720" rIns="91440" bIns="45720" rtlCol="0" anchor="ctr"/>
          <a:lstStyle>
            <a:defPPr>
              <a:defRPr lang="en-US"/>
            </a:defPPr>
            <a:lvl1pPr algn="ctr">
              <a:defRPr sz="1000">
                <a:solidFill>
                  <a:schemeClr val="tx1">
                    <a:tint val="75000"/>
                  </a:schemeClr>
                </a:solidFill>
                <a:latin typeface="Arial" panose="020B0604020202020204" pitchFamily="34" charset="0"/>
                <a:cs typeface="Arial" panose="020B0604020202020204" pitchFamily="34" charset="0"/>
              </a:defRPr>
            </a:lvl1pPr>
          </a:lstStyle>
          <a:p>
            <a:pPr lvl="0"/>
            <a:r>
              <a:rPr lang="en-US" dirty="0"/>
              <a:t>Copyright 2018 J. J. Keller &amp; Associates, Inc.</a:t>
            </a:r>
          </a:p>
        </p:txBody>
      </p:sp>
    </p:spTree>
    <p:custDataLst>
      <p:tags r:id="rId1"/>
    </p:custDataLst>
    <p:extLst>
      <p:ext uri="{BB962C8B-B14F-4D97-AF65-F5344CB8AC3E}">
        <p14:creationId xmlns:p14="http://schemas.microsoft.com/office/powerpoint/2010/main" val="23834046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defRPr lang="en-US" i="1"/>
            </a:lvl1pPr>
          </a:lstStyle>
          <a:p>
            <a:pPr lvl="0"/>
            <a:r>
              <a:rPr lang="en-US" dirty="0"/>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BA4F3AC-A095-4A79-9962-841FC0F0F5E1}" type="datetime1">
              <a:rPr lang="en-US" smtClean="0"/>
              <a:t>4/23/2019</a:t>
            </a:fld>
            <a:endParaRPr lang="en-US"/>
          </a:p>
        </p:txBody>
      </p:sp>
      <p:sp>
        <p:nvSpPr>
          <p:cNvPr id="5" name="Footer Placeholder 4"/>
          <p:cNvSpPr>
            <a:spLocks noGrp="1"/>
          </p:cNvSpPr>
          <p:nvPr>
            <p:ph type="ftr" sz="quarter" idx="11"/>
          </p:nvPr>
        </p:nvSpPr>
        <p:spPr/>
        <p:txBody>
          <a:bodyPr/>
          <a:lstStyle/>
          <a:p>
            <a:r>
              <a:rPr lang="en-US"/>
              <a:t>Copyright 2019 J. J. Keller &amp; Associates, Inc.</a:t>
            </a:r>
          </a:p>
        </p:txBody>
      </p:sp>
      <p:sp>
        <p:nvSpPr>
          <p:cNvPr id="6" name="Slide Number Placeholder 5"/>
          <p:cNvSpPr>
            <a:spLocks noGrp="1"/>
          </p:cNvSpPr>
          <p:nvPr>
            <p:ph type="sldNum" sz="quarter" idx="12"/>
          </p:nvPr>
        </p:nvSpPr>
        <p:spPr/>
        <p:txBody>
          <a:bodyPr/>
          <a:lstStyle/>
          <a:p>
            <a:fld id="{5DEDA91D-1249-4F30-B2CF-29B326937072}" type="slidenum">
              <a:rPr lang="en-US" smtClean="0"/>
              <a:t>‹#›</a:t>
            </a:fld>
            <a:endParaRPr lang="en-US"/>
          </a:p>
        </p:txBody>
      </p:sp>
    </p:spTree>
    <p:custDataLst>
      <p:tags r:id="rId1"/>
    </p:custDataLst>
    <p:extLst>
      <p:ext uri="{BB962C8B-B14F-4D97-AF65-F5344CB8AC3E}">
        <p14:creationId xmlns:p14="http://schemas.microsoft.com/office/powerpoint/2010/main" val="42481069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bg>
      <p:bgPr>
        <a:solidFill>
          <a:schemeClr val="bg1"/>
        </a:solidFill>
        <a:effectLst/>
      </p:bgPr>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rot="5400000">
            <a:off x="4922837" y="1981202"/>
            <a:ext cx="5851526" cy="2438400"/>
          </a:xfr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defRPr lang="en-US" sz="3200" i="1" dirty="0"/>
            </a:lvl1pPr>
          </a:lstStyle>
          <a:p>
            <a:pPr lvl="0"/>
            <a:r>
              <a:rPr lang="en-US" dirty="0"/>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C8EB143-F7DA-485F-AF29-886E2327BFC9}" type="datetime1">
              <a:rPr lang="en-US" smtClean="0"/>
              <a:t>4/23/2019</a:t>
            </a:fld>
            <a:endParaRPr lang="en-US"/>
          </a:p>
        </p:txBody>
      </p:sp>
      <p:sp>
        <p:nvSpPr>
          <p:cNvPr id="5" name="Footer Placeholder 4"/>
          <p:cNvSpPr>
            <a:spLocks noGrp="1"/>
          </p:cNvSpPr>
          <p:nvPr>
            <p:ph type="ftr" sz="quarter" idx="11"/>
          </p:nvPr>
        </p:nvSpPr>
        <p:spPr/>
        <p:txBody>
          <a:bodyPr/>
          <a:lstStyle/>
          <a:p>
            <a:r>
              <a:rPr lang="en-US"/>
              <a:t>Copyright 2019 J. J. Keller &amp; Associates, Inc.</a:t>
            </a:r>
          </a:p>
        </p:txBody>
      </p:sp>
      <p:sp>
        <p:nvSpPr>
          <p:cNvPr id="6" name="Slide Number Placeholder 5"/>
          <p:cNvSpPr>
            <a:spLocks noGrp="1"/>
          </p:cNvSpPr>
          <p:nvPr>
            <p:ph type="sldNum" sz="quarter" idx="12"/>
          </p:nvPr>
        </p:nvSpPr>
        <p:spPr/>
        <p:txBody>
          <a:bodyPr/>
          <a:lstStyle/>
          <a:p>
            <a:fld id="{5DEDA91D-1249-4F30-B2CF-29B326937072}" type="slidenum">
              <a:rPr lang="en-US" smtClean="0"/>
              <a:t>‹#›</a:t>
            </a:fld>
            <a:endParaRPr lang="en-US"/>
          </a:p>
        </p:txBody>
      </p:sp>
    </p:spTree>
    <p:custDataLst>
      <p:tags r:id="rId1"/>
    </p:custDataLst>
    <p:extLst>
      <p:ext uri="{BB962C8B-B14F-4D97-AF65-F5344CB8AC3E}">
        <p14:creationId xmlns:p14="http://schemas.microsoft.com/office/powerpoint/2010/main" val="3828307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ags" Target="../tags/tag2.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p>
            <a:pPr lvl="0"/>
            <a:r>
              <a:rPr lang="en-US" dirty="0"/>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Autofit/>
          </a:bodyPr>
          <a:lstStyle/>
          <a:p>
            <a:pPr marL="0" lvl="0" indent="0">
              <a:buNone/>
            </a:pPr>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8A04C04-3DAD-4481-A631-A812684E856D}" type="datetime1">
              <a:rPr lang="en-US" smtClean="0"/>
              <a:t>4/23/2019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000">
                <a:solidFill>
                  <a:schemeClr val="tx1">
                    <a:tint val="75000"/>
                  </a:schemeClr>
                </a:solidFill>
              </a:defRPr>
            </a:lvl1pPr>
          </a:lstStyle>
          <a:p>
            <a:r>
              <a:rPr lang="en-US">
                <a:latin typeface="Arial" panose="020B0604020202020204" pitchFamily="34" charset="0"/>
                <a:cs typeface="Arial" panose="020B0604020202020204" pitchFamily="34" charset="0"/>
              </a:rPr>
              <a:t>Copyright 2019 J. J. Keller &amp; Associates, Inc.</a:t>
            </a:r>
            <a:endParaRPr lang="en-US" dirty="0">
              <a:latin typeface="Arial" panose="020B0604020202020204" pitchFamily="34" charset="0"/>
              <a:cs typeface="Arial" panose="020B0604020202020204" pitchFamily="34" charset="0"/>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DEDA91D-1249-4F30-B2CF-29B326937072}" type="slidenum">
              <a:rPr lang="en-US" smtClean="0"/>
              <a:t>‹#›</a:t>
            </a:fld>
            <a:endParaRPr lang="en-US" dirty="0"/>
          </a:p>
        </p:txBody>
      </p:sp>
    </p:spTree>
    <p:custDataLst>
      <p:tags r:id="rId13"/>
    </p:custDataLst>
    <p:extLst>
      <p:ext uri="{BB962C8B-B14F-4D97-AF65-F5344CB8AC3E}">
        <p14:creationId xmlns:p14="http://schemas.microsoft.com/office/powerpoint/2010/main" val="106253523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dt="0"/>
  <p:txStyles>
    <p:titleStyle>
      <a:lvl1pPr algn="ctr" defTabSz="914400" rtl="0" eaLnBrk="1" latinLnBrk="0" hangingPunct="1">
        <a:spcBef>
          <a:spcPct val="0"/>
        </a:spcBef>
        <a:buNone/>
        <a:defRPr lang="en-US" sz="4000" b="1" i="0" kern="1200" cap="none" spc="0" dirty="0">
          <a:ln w="3175">
            <a:noFill/>
          </a:ln>
          <a:solidFill>
            <a:srgbClr val="C00000"/>
          </a:solidFill>
          <a:effectLst/>
          <a:latin typeface="+mn-lt"/>
          <a:ea typeface="+mj-ea"/>
          <a:cs typeface="Arial"/>
        </a:defRPr>
      </a:lvl1pPr>
    </p:titleStyle>
    <p:body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slideLayout" Target="../slideLayouts/slideLayout2.xml"/><Relationship Id="rId1" Type="http://schemas.openxmlformats.org/officeDocument/2006/relationships/tags" Target="../tags/tag14.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slideLayout" Target="../slideLayouts/slideLayout2.xml"/><Relationship Id="rId1" Type="http://schemas.openxmlformats.org/officeDocument/2006/relationships/tags" Target="../tags/tag15.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16.xml"/><Relationship Id="rId4" Type="http://schemas.openxmlformats.org/officeDocument/2006/relationships/image" Target="../media/image13.jpeg"/></Relationships>
</file>

<file path=ppt/slides/_rels/slide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3.png"/><Relationship Id="rId4" Type="http://schemas.microsoft.com/office/2007/relationships/hdphoto" Target="../media/hdphoto1.wdp"/></Relationships>
</file>

<file path=ppt/slides/_rels/slide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1.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tags" Target="../tags/tag17.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8600" y="1600200"/>
            <a:ext cx="8686800" cy="5257800"/>
          </a:xfrm>
        </p:spPr>
        <p:txBody>
          <a:bodyPr/>
          <a:lstStyle/>
          <a:p>
            <a:pPr marL="0" indent="0">
              <a:buNone/>
            </a:pPr>
            <a:r>
              <a:rPr lang="en-US" sz="2000" dirty="0"/>
              <a:t>This PowerPoint has been designed so you can easily customize it for your training session. </a:t>
            </a:r>
          </a:p>
          <a:p>
            <a:pPr marL="0" indent="0">
              <a:buNone/>
            </a:pPr>
            <a:endParaRPr lang="en-US" sz="2000" dirty="0"/>
          </a:p>
          <a:p>
            <a:pPr marL="0" indent="0">
              <a:buNone/>
            </a:pPr>
            <a:r>
              <a:rPr lang="en-US" sz="2000" dirty="0"/>
              <a:t>Throughout the presentation you’ll see icons with recommendations or videos to enhance the instruction you present to your students. A detailed explanation for each icon can be found on the next slide. Videos can be found on the Trainer Tools USB.</a:t>
            </a:r>
          </a:p>
          <a:p>
            <a:pPr marL="0" indent="0">
              <a:buNone/>
            </a:pPr>
            <a:endParaRPr lang="en-US" sz="2000" dirty="0"/>
          </a:p>
          <a:p>
            <a:pPr marL="0" indent="0">
              <a:buNone/>
            </a:pPr>
            <a:endParaRPr lang="en-US" sz="2000" dirty="0"/>
          </a:p>
          <a:p>
            <a:pPr marL="0" indent="0">
              <a:buNone/>
            </a:pPr>
            <a:endParaRPr lang="en-US" sz="2000" dirty="0"/>
          </a:p>
          <a:p>
            <a:pPr marL="0" indent="0">
              <a:buNone/>
            </a:pPr>
            <a:endParaRPr lang="en-US" sz="2000" dirty="0"/>
          </a:p>
          <a:p>
            <a:pPr marL="0" indent="0">
              <a:buNone/>
            </a:pPr>
            <a:r>
              <a:rPr lang="en-US" sz="2000" dirty="0"/>
              <a:t>When you see an icon on the slide, look in the notes </a:t>
            </a:r>
            <a:br>
              <a:rPr lang="en-US" sz="2000" dirty="0"/>
            </a:br>
            <a:r>
              <a:rPr lang="en-US" sz="2000" dirty="0"/>
              <a:t>section for further information. </a:t>
            </a:r>
          </a:p>
        </p:txBody>
      </p:sp>
      <p:sp>
        <p:nvSpPr>
          <p:cNvPr id="11" name="Title 2">
            <a:extLst>
              <a:ext uri="{FF2B5EF4-FFF2-40B4-BE49-F238E27FC236}">
                <a16:creationId xmlns:a16="http://schemas.microsoft.com/office/drawing/2014/main" id="{D59D2FC3-CE39-4B8A-957D-5FFAA9098396}"/>
              </a:ext>
            </a:extLst>
          </p:cNvPr>
          <p:cNvSpPr>
            <a:spLocks noGrp="1"/>
          </p:cNvSpPr>
          <p:nvPr>
            <p:ph type="title"/>
          </p:nvPr>
        </p:nvSpPr>
        <p:spPr>
          <a:xfrm>
            <a:off x="457200" y="274638"/>
            <a:ext cx="8229600" cy="1143000"/>
          </a:xfrm>
        </p:spPr>
        <p:txBody>
          <a:bodyPr/>
          <a:lstStyle/>
          <a:p>
            <a:r>
              <a:rPr lang="en-US" dirty="0"/>
              <a:t>PowerPoint® Instructions</a:t>
            </a:r>
          </a:p>
        </p:txBody>
      </p:sp>
      <p:pic>
        <p:nvPicPr>
          <p:cNvPr id="13" name="Picture 12">
            <a:extLst>
              <a:ext uri="{FF2B5EF4-FFF2-40B4-BE49-F238E27FC236}">
                <a16:creationId xmlns:a16="http://schemas.microsoft.com/office/drawing/2014/main" id="{AFB93583-4918-4A57-A3B7-20CC17E99F02}"/>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81000" y="4191000"/>
            <a:ext cx="912987" cy="914400"/>
          </a:xfrm>
          <a:prstGeom prst="rect">
            <a:avLst/>
          </a:prstGeom>
        </p:spPr>
      </p:pic>
      <p:pic>
        <p:nvPicPr>
          <p:cNvPr id="15" name="Picture 14">
            <a:extLst>
              <a:ext uri="{FF2B5EF4-FFF2-40B4-BE49-F238E27FC236}">
                <a16:creationId xmlns:a16="http://schemas.microsoft.com/office/drawing/2014/main" id="{2DA5374B-56B1-4D85-BBF2-F0EF70035241}"/>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773545" y="4191000"/>
            <a:ext cx="915815" cy="914400"/>
          </a:xfrm>
          <a:prstGeom prst="rect">
            <a:avLst/>
          </a:prstGeom>
        </p:spPr>
      </p:pic>
      <p:pic>
        <p:nvPicPr>
          <p:cNvPr id="17" name="Picture 16">
            <a:extLst>
              <a:ext uri="{FF2B5EF4-FFF2-40B4-BE49-F238E27FC236}">
                <a16:creationId xmlns:a16="http://schemas.microsoft.com/office/drawing/2014/main" id="{BEAA824A-F5B7-4ED4-BB15-189EB264DFD9}"/>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3168918" y="4191000"/>
            <a:ext cx="912987" cy="914400"/>
          </a:xfrm>
          <a:prstGeom prst="rect">
            <a:avLst/>
          </a:prstGeom>
        </p:spPr>
      </p:pic>
      <p:pic>
        <p:nvPicPr>
          <p:cNvPr id="19" name="Picture 18">
            <a:extLst>
              <a:ext uri="{FF2B5EF4-FFF2-40B4-BE49-F238E27FC236}">
                <a16:creationId xmlns:a16="http://schemas.microsoft.com/office/drawing/2014/main" id="{A5EEE9BF-8BA0-48A5-B5FA-F6E9C46D44D2}"/>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4561463" y="4191000"/>
            <a:ext cx="914400" cy="914400"/>
          </a:xfrm>
          <a:prstGeom prst="rect">
            <a:avLst/>
          </a:prstGeom>
        </p:spPr>
      </p:pic>
      <p:pic>
        <p:nvPicPr>
          <p:cNvPr id="21" name="Picture 20">
            <a:extLst>
              <a:ext uri="{FF2B5EF4-FFF2-40B4-BE49-F238E27FC236}">
                <a16:creationId xmlns:a16="http://schemas.microsoft.com/office/drawing/2014/main" id="{BB134FDC-7332-49B1-8F82-C4818580D67A}"/>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5955420" y="4191000"/>
            <a:ext cx="915815" cy="914400"/>
          </a:xfrm>
          <a:prstGeom prst="rect">
            <a:avLst/>
          </a:prstGeom>
        </p:spPr>
      </p:pic>
      <p:grpSp>
        <p:nvGrpSpPr>
          <p:cNvPr id="10" name="Group 9">
            <a:extLst>
              <a:ext uri="{FF2B5EF4-FFF2-40B4-BE49-F238E27FC236}">
                <a16:creationId xmlns:a16="http://schemas.microsoft.com/office/drawing/2014/main" id="{C4594B45-EE75-40E9-91D3-FDE08EC89C99}"/>
              </a:ext>
            </a:extLst>
          </p:cNvPr>
          <p:cNvGrpSpPr/>
          <p:nvPr/>
        </p:nvGrpSpPr>
        <p:grpSpPr>
          <a:xfrm>
            <a:off x="6871235" y="3657600"/>
            <a:ext cx="2286000" cy="2286000"/>
            <a:chOff x="9808464" y="2019086"/>
            <a:chExt cx="2286000" cy="2286000"/>
          </a:xfrm>
        </p:grpSpPr>
        <p:pic>
          <p:nvPicPr>
            <p:cNvPr id="12" name="Picture 11">
              <a:extLst>
                <a:ext uri="{FF2B5EF4-FFF2-40B4-BE49-F238E27FC236}">
                  <a16:creationId xmlns:a16="http://schemas.microsoft.com/office/drawing/2014/main" id="{78AA06F8-5821-473D-8852-3E5A3E525590}"/>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9808464" y="2019086"/>
              <a:ext cx="2286000" cy="2286000"/>
            </a:xfrm>
            <a:prstGeom prst="rect">
              <a:avLst/>
            </a:prstGeom>
          </p:spPr>
        </p:pic>
        <p:sp>
          <p:nvSpPr>
            <p:cNvPr id="14" name="TextBox 13">
              <a:extLst>
                <a:ext uri="{FF2B5EF4-FFF2-40B4-BE49-F238E27FC236}">
                  <a16:creationId xmlns:a16="http://schemas.microsoft.com/office/drawing/2014/main" id="{47F5BD7A-0740-4F7E-ADC8-5D34AB6DA622}"/>
                </a:ext>
              </a:extLst>
            </p:cNvPr>
            <p:cNvSpPr txBox="1"/>
            <p:nvPr/>
          </p:nvSpPr>
          <p:spPr>
            <a:xfrm rot="271379">
              <a:off x="9985511" y="2372271"/>
              <a:ext cx="1851175" cy="1323439"/>
            </a:xfrm>
            <a:prstGeom prst="rect">
              <a:avLst/>
            </a:prstGeom>
            <a:noFill/>
          </p:spPr>
          <p:txBody>
            <a:bodyPr wrap="square" rtlCol="0">
              <a:spAutoFit/>
            </a:bodyPr>
            <a:lstStyle/>
            <a:p>
              <a:pPr algn="ctr"/>
              <a:r>
                <a:rPr lang="en-US" sz="1600" dirty="0">
                  <a:latin typeface="Arial" panose="020B0604020202020204" pitchFamily="34" charset="0"/>
                  <a:cs typeface="Arial" panose="020B0604020202020204" pitchFamily="34" charset="0"/>
                </a:rPr>
                <a:t>Simply delete or move the icon off the slide before your training session begins.</a:t>
              </a:r>
            </a:p>
          </p:txBody>
        </p:sp>
      </p:grpSp>
    </p:spTree>
    <p:custDataLst>
      <p:tags r:id="rId1"/>
    </p:custDataLst>
    <p:extLst>
      <p:ext uri="{BB962C8B-B14F-4D97-AF65-F5344CB8AC3E}">
        <p14:creationId xmlns:p14="http://schemas.microsoft.com/office/powerpoint/2010/main" val="7744558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447800" y="118404"/>
            <a:ext cx="7467600" cy="6629400"/>
          </a:xfrm>
        </p:spPr>
        <p:txBody>
          <a:bodyPr/>
          <a:lstStyle/>
          <a:p>
            <a:pPr marL="0" indent="0">
              <a:buNone/>
            </a:pPr>
            <a:r>
              <a:rPr lang="en-US" sz="1800" b="1" dirty="0"/>
              <a:t>Classroom Recommendations. </a:t>
            </a:r>
            <a:r>
              <a:rPr lang="en-US" sz="1800" dirty="0"/>
              <a:t>Provides suggestions for enhancing your classroom presentation; from ideas for large group discussions to suggestions on the use of training aids such as examples or photos of vehicle parts and components to help illustrate the items covered within a chapter.</a:t>
            </a:r>
          </a:p>
          <a:p>
            <a:pPr marL="0" indent="0">
              <a:buNone/>
            </a:pPr>
            <a:r>
              <a:rPr lang="en-US" sz="1800" b="1" dirty="0"/>
              <a:t>Lab Recommendations. </a:t>
            </a:r>
            <a:r>
              <a:rPr lang="en-US" sz="1800" dirty="0"/>
              <a:t>Provides suggestions for activities and exercises that take place outside the classroom, but do not involve </a:t>
            </a:r>
            <a:br>
              <a:rPr lang="en-US" sz="1800" dirty="0"/>
            </a:br>
            <a:r>
              <a:rPr lang="en-US" sz="1800" dirty="0"/>
              <a:t>the actual operation of the tractor-trailer or its components. Examples </a:t>
            </a:r>
            <a:br>
              <a:rPr lang="en-US" sz="1800" dirty="0"/>
            </a:br>
            <a:r>
              <a:rPr lang="en-US" sz="1800" dirty="0"/>
              <a:t>of lab sessions include conducting a vehicle inspection or practicing mirror adjustment.</a:t>
            </a:r>
          </a:p>
          <a:p>
            <a:pPr marL="0" indent="0">
              <a:buNone/>
            </a:pPr>
            <a:r>
              <a:rPr lang="en-US" sz="1800" b="1" dirty="0"/>
              <a:t>Range Recommendations. </a:t>
            </a:r>
            <a:r>
              <a:rPr lang="en-US" sz="1800" dirty="0"/>
              <a:t>These recommended activities take </a:t>
            </a:r>
            <a:br>
              <a:rPr lang="en-US" sz="1800" dirty="0"/>
            </a:br>
            <a:r>
              <a:rPr lang="en-US" sz="1800" dirty="0"/>
              <a:t>place on a closed-access driving range where students may practice driving skills in a controlled environment. Examples of range sessions include practicing shifting technique and successfully completing a backing maneuver.</a:t>
            </a:r>
          </a:p>
          <a:p>
            <a:pPr marL="0" indent="0">
              <a:buNone/>
            </a:pPr>
            <a:r>
              <a:rPr lang="en-US" sz="1800" b="1" dirty="0"/>
              <a:t>Road Recommendations. </a:t>
            </a:r>
            <a:r>
              <a:rPr lang="en-US" sz="1800" dirty="0"/>
              <a:t>These recommended activities take place in road and traffic conditions that support the chapter’s objectives. Examples of road sessions include proper communication with other drivers through the use of turn signals and basic vehicle control under nighttime or extreme weather conditions.</a:t>
            </a:r>
          </a:p>
          <a:p>
            <a:pPr marL="0" indent="0">
              <a:buNone/>
            </a:pPr>
            <a:r>
              <a:rPr lang="en-US" sz="1800" b="1" dirty="0"/>
              <a:t>Videos. </a:t>
            </a:r>
            <a:r>
              <a:rPr lang="en-US" sz="1800" dirty="0"/>
              <a:t>These short video clips reinforce material presented in the Student Manual. Use them to help students grasp difficult concepts or subject matter.</a:t>
            </a:r>
          </a:p>
        </p:txBody>
      </p:sp>
      <p:pic>
        <p:nvPicPr>
          <p:cNvPr id="4" name="Picture 3">
            <a:extLst>
              <a:ext uri="{FF2B5EF4-FFF2-40B4-BE49-F238E27FC236}">
                <a16:creationId xmlns:a16="http://schemas.microsoft.com/office/drawing/2014/main" id="{CCFED009-B55E-4B36-AB39-65FB799EDE3F}"/>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01929" y="423204"/>
            <a:ext cx="639091" cy="640080"/>
          </a:xfrm>
          <a:prstGeom prst="rect">
            <a:avLst/>
          </a:prstGeom>
        </p:spPr>
      </p:pic>
      <p:pic>
        <p:nvPicPr>
          <p:cNvPr id="6" name="Picture 5">
            <a:extLst>
              <a:ext uri="{FF2B5EF4-FFF2-40B4-BE49-F238E27FC236}">
                <a16:creationId xmlns:a16="http://schemas.microsoft.com/office/drawing/2014/main" id="{42F9ED53-F4CD-4434-AE56-135530B91BBD}"/>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01929" y="1806234"/>
            <a:ext cx="641071" cy="640080"/>
          </a:xfrm>
          <a:prstGeom prst="rect">
            <a:avLst/>
          </a:prstGeom>
        </p:spPr>
      </p:pic>
      <p:pic>
        <p:nvPicPr>
          <p:cNvPr id="8" name="Picture 7">
            <a:extLst>
              <a:ext uri="{FF2B5EF4-FFF2-40B4-BE49-F238E27FC236}">
                <a16:creationId xmlns:a16="http://schemas.microsoft.com/office/drawing/2014/main" id="{24EAE9C7-40CE-4959-9B66-2BEECD549DCA}"/>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01929" y="3189264"/>
            <a:ext cx="639091" cy="640080"/>
          </a:xfrm>
          <a:prstGeom prst="rect">
            <a:avLst/>
          </a:prstGeom>
        </p:spPr>
      </p:pic>
      <p:pic>
        <p:nvPicPr>
          <p:cNvPr id="10" name="Picture 9">
            <a:extLst>
              <a:ext uri="{FF2B5EF4-FFF2-40B4-BE49-F238E27FC236}">
                <a16:creationId xmlns:a16="http://schemas.microsoft.com/office/drawing/2014/main" id="{EE197EC6-6258-426C-8133-D2034CC49095}"/>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501929" y="4572294"/>
            <a:ext cx="640080" cy="640080"/>
          </a:xfrm>
          <a:prstGeom prst="rect">
            <a:avLst/>
          </a:prstGeom>
        </p:spPr>
      </p:pic>
      <p:pic>
        <p:nvPicPr>
          <p:cNvPr id="13" name="Picture 12">
            <a:extLst>
              <a:ext uri="{FF2B5EF4-FFF2-40B4-BE49-F238E27FC236}">
                <a16:creationId xmlns:a16="http://schemas.microsoft.com/office/drawing/2014/main" id="{CE4C7902-3877-4B4D-8088-44C0ABA1B128}"/>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501929" y="5955324"/>
            <a:ext cx="641071" cy="640080"/>
          </a:xfrm>
          <a:prstGeom prst="rect">
            <a:avLst/>
          </a:prstGeom>
        </p:spPr>
      </p:pic>
    </p:spTree>
    <p:custDataLst>
      <p:tags r:id="rId1"/>
    </p:custDataLst>
    <p:extLst>
      <p:ext uri="{BB962C8B-B14F-4D97-AF65-F5344CB8AC3E}">
        <p14:creationId xmlns:p14="http://schemas.microsoft.com/office/powerpoint/2010/main" val="13459565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02D72"/>
        </a:solidFill>
        <a:effectLst/>
      </p:bgPr>
    </p:bg>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AC068FAB-9F68-4D92-855B-86E204298329}"/>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0"/>
            <a:ext cx="6409120" cy="6858000"/>
          </a:xfrm>
          <a:prstGeom prst="rect">
            <a:avLst/>
          </a:prstGeom>
        </p:spPr>
      </p:pic>
      <p:sp>
        <p:nvSpPr>
          <p:cNvPr id="4" name="Footer Placeholder 3">
            <a:extLst>
              <a:ext uri="{FF2B5EF4-FFF2-40B4-BE49-F238E27FC236}">
                <a16:creationId xmlns:a16="http://schemas.microsoft.com/office/drawing/2014/main" id="{6B6A7357-1222-4D1E-9FF6-5F2F68817485}"/>
              </a:ext>
            </a:extLst>
          </p:cNvPr>
          <p:cNvSpPr>
            <a:spLocks noGrp="1"/>
          </p:cNvSpPr>
          <p:nvPr>
            <p:ph type="ftr" sz="quarter" idx="11"/>
          </p:nvPr>
        </p:nvSpPr>
        <p:spPr>
          <a:xfrm>
            <a:off x="6096000" y="6492875"/>
            <a:ext cx="3352800" cy="365125"/>
          </a:xfrm>
        </p:spPr>
        <p:txBody>
          <a:bodyPr/>
          <a:lstStyle/>
          <a:p>
            <a:r>
              <a:rPr lang="en-US" dirty="0">
                <a:latin typeface="Arial" panose="020B0604020202020204" pitchFamily="34" charset="0"/>
                <a:cs typeface="Arial" panose="020B0604020202020204" pitchFamily="34" charset="0"/>
              </a:rPr>
              <a:t>Copyright 2019 J. J. Keller &amp; Associates, Inc</a:t>
            </a:r>
            <a:r>
              <a:rPr lang="en-US" sz="1200" dirty="0">
                <a:latin typeface="Arial" panose="020B0604020202020204" pitchFamily="34" charset="0"/>
                <a:cs typeface="Arial" panose="020B0604020202020204" pitchFamily="34" charset="0"/>
              </a:rPr>
              <a:t>.</a:t>
            </a:r>
            <a:endParaRPr lang="en-US" dirty="0"/>
          </a:p>
        </p:txBody>
      </p:sp>
      <p:sp>
        <p:nvSpPr>
          <p:cNvPr id="9" name="Title 1">
            <a:extLst>
              <a:ext uri="{FF2B5EF4-FFF2-40B4-BE49-F238E27FC236}">
                <a16:creationId xmlns:a16="http://schemas.microsoft.com/office/drawing/2014/main" id="{3CB3DBAA-E8F7-4A99-8032-FC33AF414A56}"/>
              </a:ext>
            </a:extLst>
          </p:cNvPr>
          <p:cNvSpPr txBox="1">
            <a:spLocks/>
          </p:cNvSpPr>
          <p:nvPr/>
        </p:nvSpPr>
        <p:spPr>
          <a:xfrm>
            <a:off x="137273" y="3886200"/>
            <a:ext cx="6108708" cy="2613201"/>
          </a:xfrm>
          <a:prstGeom prst="rect">
            <a:avLst/>
          </a:prstGeom>
          <a:ln>
            <a:noFill/>
          </a:ln>
          <a:effectLst>
            <a:outerShdw blurRad="63500" sx="102000" sy="102000" algn="ctr" rotWithShape="0">
              <a:srgbClr val="C00000">
                <a:alpha val="40000"/>
              </a:srgbClr>
            </a:outerShdw>
          </a:effectLst>
        </p:spPr>
        <p:txBody>
          <a:bodyPr vert="horz" lIns="91440" tIns="45720" rIns="91440" bIns="45720" rtlCol="0" anchor="ctr">
            <a:noAutofit/>
          </a:bodyPr>
          <a:lstStyle>
            <a:lvl1pPr algn="ctr" defTabSz="914400" rtl="0" eaLnBrk="1" latinLnBrk="0" hangingPunct="1">
              <a:spcBef>
                <a:spcPct val="0"/>
              </a:spcBef>
              <a:buNone/>
              <a:defRPr lang="en-US" sz="4000" b="1" i="0" kern="1200" cap="none" spc="0">
                <a:ln w="3175">
                  <a:noFill/>
                </a:ln>
                <a:solidFill>
                  <a:srgbClr val="C00000"/>
                </a:solidFill>
                <a:effectLst/>
                <a:latin typeface="+mn-lt"/>
                <a:ea typeface="+mj-ea"/>
                <a:cs typeface="Arial"/>
              </a:defRPr>
            </a:lvl1pPr>
          </a:lstStyle>
          <a:p>
            <a:pPr algn="l"/>
            <a:r>
              <a:rPr lang="en-US" sz="6600" dirty="0">
                <a:solidFill>
                  <a:schemeClr val="bg1"/>
                </a:solidFill>
                <a:effectLst>
                  <a:outerShdw blurRad="38100" dist="38100" dir="2700000" algn="tl">
                    <a:srgbClr val="000000">
                      <a:alpha val="43137"/>
                    </a:srgbClr>
                  </a:outerShdw>
                </a:effectLst>
              </a:rPr>
              <a:t>Maintenance</a:t>
            </a:r>
          </a:p>
        </p:txBody>
      </p:sp>
      <p:sp>
        <p:nvSpPr>
          <p:cNvPr id="10" name="TextBox 9">
            <a:extLst>
              <a:ext uri="{FF2B5EF4-FFF2-40B4-BE49-F238E27FC236}">
                <a16:creationId xmlns:a16="http://schemas.microsoft.com/office/drawing/2014/main" id="{3153EF4F-5B4B-4DB9-B73C-EA1F732F0F65}"/>
              </a:ext>
            </a:extLst>
          </p:cNvPr>
          <p:cNvSpPr txBox="1"/>
          <p:nvPr/>
        </p:nvSpPr>
        <p:spPr>
          <a:xfrm>
            <a:off x="6290951" y="3611701"/>
            <a:ext cx="3038011" cy="3170099"/>
          </a:xfrm>
          <a:prstGeom prst="rect">
            <a:avLst/>
          </a:prstGeom>
          <a:noFill/>
        </p:spPr>
        <p:txBody>
          <a:bodyPr wrap="none" rtlCol="0">
            <a:spAutoFit/>
          </a:bodyPr>
          <a:lstStyle/>
          <a:p>
            <a:r>
              <a:rPr lang="en-US" sz="20000" dirty="0">
                <a:solidFill>
                  <a:schemeClr val="bg1"/>
                </a:solidFill>
              </a:rPr>
              <a:t>20</a:t>
            </a:r>
          </a:p>
        </p:txBody>
      </p:sp>
    </p:spTree>
    <p:custDataLst>
      <p:tags r:id="rId1"/>
    </p:custDataLst>
    <p:extLst>
      <p:ext uri="{BB962C8B-B14F-4D97-AF65-F5344CB8AC3E}">
        <p14:creationId xmlns:p14="http://schemas.microsoft.com/office/powerpoint/2010/main" val="20145582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FAD4F3F0-678A-48C2-AD73-78F4BA3EE340}"/>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1006"/>
            <a:ext cx="9144000" cy="6855988"/>
          </a:xfrm>
          <a:prstGeom prst="rect">
            <a:avLst/>
          </a:prstGeom>
        </p:spPr>
      </p:pic>
      <p:sp>
        <p:nvSpPr>
          <p:cNvPr id="5" name="Rectangle 4">
            <a:extLst>
              <a:ext uri="{FF2B5EF4-FFF2-40B4-BE49-F238E27FC236}">
                <a16:creationId xmlns:a16="http://schemas.microsoft.com/office/drawing/2014/main" id="{081A15BC-199E-4562-B3E7-008E4EEDE31E}"/>
              </a:ext>
            </a:extLst>
          </p:cNvPr>
          <p:cNvSpPr/>
          <p:nvPr/>
        </p:nvSpPr>
        <p:spPr>
          <a:xfrm>
            <a:off x="0" y="381000"/>
            <a:ext cx="9144000" cy="1143000"/>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8C5021E9-C810-436E-8BC8-97F6AEC4FD3F}"/>
              </a:ext>
            </a:extLst>
          </p:cNvPr>
          <p:cNvSpPr>
            <a:spLocks noGrp="1"/>
          </p:cNvSpPr>
          <p:nvPr>
            <p:ph type="title"/>
          </p:nvPr>
        </p:nvSpPr>
        <p:spPr/>
        <p:txBody>
          <a:bodyPr/>
          <a:lstStyle/>
          <a:p>
            <a:r>
              <a:rPr lang="en-US" dirty="0">
                <a:solidFill>
                  <a:srgbClr val="002D72"/>
                </a:solidFill>
              </a:rPr>
              <a:t>Introduction</a:t>
            </a:r>
          </a:p>
        </p:txBody>
      </p:sp>
      <p:pic>
        <p:nvPicPr>
          <p:cNvPr id="6" name="Picture 5">
            <a:extLst>
              <a:ext uri="{FF2B5EF4-FFF2-40B4-BE49-F238E27FC236}">
                <a16:creationId xmlns:a16="http://schemas.microsoft.com/office/drawing/2014/main" id="{BAEF728D-C1C8-4C5F-A5F5-A296B58115DE}"/>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81000" y="534650"/>
            <a:ext cx="912987" cy="914400"/>
          </a:xfrm>
          <a:prstGeom prst="rect">
            <a:avLst/>
          </a:prstGeom>
        </p:spPr>
      </p:pic>
    </p:spTree>
    <p:extLst>
      <p:ext uri="{BB962C8B-B14F-4D97-AF65-F5344CB8AC3E}">
        <p14:creationId xmlns:p14="http://schemas.microsoft.com/office/powerpoint/2010/main" val="25726126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FEFB567-CE99-4C63-94C8-EAB6B33DFDA9}"/>
              </a:ext>
            </a:extLst>
          </p:cNvPr>
          <p:cNvSpPr>
            <a:spLocks noGrp="1"/>
          </p:cNvSpPr>
          <p:nvPr>
            <p:ph idx="1"/>
          </p:nvPr>
        </p:nvSpPr>
        <p:spPr/>
        <p:txBody>
          <a:bodyPr/>
          <a:lstStyle/>
          <a:p>
            <a:pPr marL="0" indent="0">
              <a:buNone/>
            </a:pPr>
            <a:r>
              <a:rPr lang="en-US" dirty="0"/>
              <a:t>Upon completion of this lesson, you will be able to:</a:t>
            </a:r>
          </a:p>
          <a:p>
            <a:pPr marL="857250" lvl="1" indent="-457200">
              <a:buFont typeface="+mj-lt"/>
              <a:buAutoNum type="arabicPeriod"/>
            </a:pPr>
            <a:r>
              <a:rPr lang="en-US" sz="2200" dirty="0"/>
              <a:t>List the different types of vehicle maintenance</a:t>
            </a:r>
          </a:p>
          <a:p>
            <a:pPr marL="857250" lvl="1" indent="-457200">
              <a:buFont typeface="+mj-lt"/>
              <a:buAutoNum type="arabicPeriod"/>
            </a:pPr>
            <a:r>
              <a:rPr lang="en-US" sz="2200" dirty="0"/>
              <a:t>Identify your role in keeping a vehicle’s components in good working order</a:t>
            </a:r>
          </a:p>
          <a:p>
            <a:pPr marL="857250" lvl="1" indent="-457200">
              <a:buFont typeface="+mj-lt"/>
              <a:buAutoNum type="arabicPeriod"/>
            </a:pPr>
            <a:r>
              <a:rPr lang="en-US" sz="2200" dirty="0"/>
              <a:t>Recognize the costs of poor vehicle maintenance</a:t>
            </a:r>
          </a:p>
        </p:txBody>
      </p:sp>
      <p:sp>
        <p:nvSpPr>
          <p:cNvPr id="3" name="Title 2">
            <a:extLst>
              <a:ext uri="{FF2B5EF4-FFF2-40B4-BE49-F238E27FC236}">
                <a16:creationId xmlns:a16="http://schemas.microsoft.com/office/drawing/2014/main" id="{9D468BD6-7C5B-4091-AC9C-36BAB48E92A1}"/>
              </a:ext>
            </a:extLst>
          </p:cNvPr>
          <p:cNvSpPr>
            <a:spLocks noGrp="1"/>
          </p:cNvSpPr>
          <p:nvPr>
            <p:ph type="title"/>
          </p:nvPr>
        </p:nvSpPr>
        <p:spPr/>
        <p:txBody>
          <a:bodyPr/>
          <a:lstStyle/>
          <a:p>
            <a:r>
              <a:rPr lang="en-US" dirty="0">
                <a:solidFill>
                  <a:srgbClr val="002D72"/>
                </a:solidFill>
              </a:rPr>
              <a:t>Objectives</a:t>
            </a:r>
          </a:p>
        </p:txBody>
      </p:sp>
    </p:spTree>
    <p:extLst>
      <p:ext uri="{BB962C8B-B14F-4D97-AF65-F5344CB8AC3E}">
        <p14:creationId xmlns:p14="http://schemas.microsoft.com/office/powerpoint/2010/main" val="37531019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9744FE78-B521-4932-AC83-34DA0403271A}"/>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5" name="Rectangle 4">
            <a:extLst>
              <a:ext uri="{FF2B5EF4-FFF2-40B4-BE49-F238E27FC236}">
                <a16:creationId xmlns:a16="http://schemas.microsoft.com/office/drawing/2014/main" id="{FE8353BB-EB40-4AD7-926C-4941DAC31294}"/>
              </a:ext>
            </a:extLst>
          </p:cNvPr>
          <p:cNvSpPr/>
          <p:nvPr/>
        </p:nvSpPr>
        <p:spPr>
          <a:xfrm>
            <a:off x="0" y="381000"/>
            <a:ext cx="9144000" cy="1143000"/>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45EFAB23-36BC-4683-A976-46523CFB3256}"/>
              </a:ext>
            </a:extLst>
          </p:cNvPr>
          <p:cNvSpPr>
            <a:spLocks noGrp="1"/>
          </p:cNvSpPr>
          <p:nvPr>
            <p:ph type="title"/>
          </p:nvPr>
        </p:nvSpPr>
        <p:spPr/>
        <p:txBody>
          <a:bodyPr/>
          <a:lstStyle/>
          <a:p>
            <a:r>
              <a:rPr lang="en-US" dirty="0">
                <a:solidFill>
                  <a:srgbClr val="002D72"/>
                </a:solidFill>
              </a:rPr>
              <a:t>Types of Maintenance</a:t>
            </a:r>
          </a:p>
        </p:txBody>
      </p:sp>
    </p:spTree>
    <p:extLst>
      <p:ext uri="{BB962C8B-B14F-4D97-AF65-F5344CB8AC3E}">
        <p14:creationId xmlns:p14="http://schemas.microsoft.com/office/powerpoint/2010/main" val="32176634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22EF2A5-C4F9-4931-8484-ACB8686445E0}"/>
              </a:ext>
            </a:extLst>
          </p:cNvPr>
          <p:cNvSpPr>
            <a:spLocks noGrp="1"/>
          </p:cNvSpPr>
          <p:nvPr>
            <p:ph idx="1"/>
          </p:nvPr>
        </p:nvSpPr>
        <p:spPr>
          <a:xfrm>
            <a:off x="601206" y="2514600"/>
            <a:ext cx="3429000" cy="1828800"/>
          </a:xfrm>
        </p:spPr>
        <p:txBody>
          <a:bodyPr/>
          <a:lstStyle/>
          <a:p>
            <a:pPr marL="0" indent="0">
              <a:buNone/>
            </a:pPr>
            <a:r>
              <a:rPr lang="en-US" dirty="0"/>
              <a:t>There will be times when you need to </a:t>
            </a:r>
            <a:r>
              <a:rPr lang="en-US" dirty="0">
                <a:solidFill>
                  <a:srgbClr val="002D72"/>
                </a:solidFill>
              </a:rPr>
              <a:t>add oil </a:t>
            </a:r>
            <a:r>
              <a:rPr lang="en-US" dirty="0"/>
              <a:t>or </a:t>
            </a:r>
            <a:r>
              <a:rPr lang="en-US" dirty="0">
                <a:solidFill>
                  <a:srgbClr val="002D72"/>
                </a:solidFill>
              </a:rPr>
              <a:t>coolant</a:t>
            </a:r>
            <a:r>
              <a:rPr lang="en-US" dirty="0"/>
              <a:t>, or drain moisture from fuel and air systems.</a:t>
            </a:r>
          </a:p>
        </p:txBody>
      </p:sp>
      <p:pic>
        <p:nvPicPr>
          <p:cNvPr id="6" name="Picture 5">
            <a:extLst>
              <a:ext uri="{FF2B5EF4-FFF2-40B4-BE49-F238E27FC236}">
                <a16:creationId xmlns:a16="http://schemas.microsoft.com/office/drawing/2014/main" id="{7886AA91-288F-48C2-85BB-13F4D6960C6F}"/>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553107" y="0"/>
            <a:ext cx="4590893" cy="6858000"/>
          </a:xfrm>
          <a:prstGeom prst="rect">
            <a:avLst/>
          </a:prstGeom>
        </p:spPr>
      </p:pic>
    </p:spTree>
    <p:extLst>
      <p:ext uri="{BB962C8B-B14F-4D97-AF65-F5344CB8AC3E}">
        <p14:creationId xmlns:p14="http://schemas.microsoft.com/office/powerpoint/2010/main" val="26650454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29E0F08C-49C3-4D77-97B4-1ECA48D5AE0D}"/>
              </a:ext>
            </a:extLst>
          </p:cNvPr>
          <p:cNvPicPr>
            <a:picLocks noChangeAspect="1"/>
          </p:cNvPicPr>
          <p:nvPr/>
        </p:nvPicPr>
        <p:blipFill>
          <a:blip r:embed="rId3" cstate="email">
            <a:extLst>
              <a:ext uri="{BEBA8EAE-BF5A-486C-A8C5-ECC9F3942E4B}">
                <a14:imgProps xmlns:a14="http://schemas.microsoft.com/office/drawing/2010/main">
                  <a14:imgLayer r:embed="rId4">
                    <a14:imgEffect>
                      <a14:brightnessContrast contrast="-40000"/>
                    </a14:imgEffect>
                  </a14:imgLayer>
                </a14:imgProps>
              </a:ext>
              <a:ext uri="{28A0092B-C50C-407E-A947-70E740481C1C}">
                <a14:useLocalDpi xmlns:a14="http://schemas.microsoft.com/office/drawing/2010/main"/>
              </a:ext>
            </a:extLst>
          </a:blip>
          <a:stretch>
            <a:fillRect/>
          </a:stretch>
        </p:blipFill>
        <p:spPr>
          <a:xfrm>
            <a:off x="0" y="1983"/>
            <a:ext cx="9144000" cy="6854034"/>
          </a:xfrm>
          <a:prstGeom prst="rect">
            <a:avLst/>
          </a:prstGeom>
        </p:spPr>
      </p:pic>
      <p:sp>
        <p:nvSpPr>
          <p:cNvPr id="5" name="Rectangle 4">
            <a:extLst>
              <a:ext uri="{FF2B5EF4-FFF2-40B4-BE49-F238E27FC236}">
                <a16:creationId xmlns:a16="http://schemas.microsoft.com/office/drawing/2014/main" id="{ED5FF6A4-247E-4E10-9BBB-FC655BDCE78C}"/>
              </a:ext>
            </a:extLst>
          </p:cNvPr>
          <p:cNvSpPr/>
          <p:nvPr/>
        </p:nvSpPr>
        <p:spPr>
          <a:xfrm>
            <a:off x="0" y="381000"/>
            <a:ext cx="9144000" cy="1143000"/>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807EB2CF-DCB5-49F3-8D09-E605CC8FB751}"/>
              </a:ext>
            </a:extLst>
          </p:cNvPr>
          <p:cNvSpPr>
            <a:spLocks noGrp="1"/>
          </p:cNvSpPr>
          <p:nvPr>
            <p:ph type="title"/>
          </p:nvPr>
        </p:nvSpPr>
        <p:spPr/>
        <p:txBody>
          <a:bodyPr/>
          <a:lstStyle/>
          <a:p>
            <a:r>
              <a:rPr lang="en-US" dirty="0">
                <a:solidFill>
                  <a:srgbClr val="002D72"/>
                </a:solidFill>
              </a:rPr>
              <a:t>Your Responsibility</a:t>
            </a:r>
          </a:p>
        </p:txBody>
      </p:sp>
      <p:pic>
        <p:nvPicPr>
          <p:cNvPr id="6" name="Picture 5">
            <a:extLst>
              <a:ext uri="{FF2B5EF4-FFF2-40B4-BE49-F238E27FC236}">
                <a16:creationId xmlns:a16="http://schemas.microsoft.com/office/drawing/2014/main" id="{2EB03EDD-94A6-482B-A9CC-F8E94E196D03}"/>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304800" y="490746"/>
            <a:ext cx="915815" cy="914400"/>
          </a:xfrm>
          <a:prstGeom prst="rect">
            <a:avLst/>
          </a:prstGeom>
        </p:spPr>
      </p:pic>
    </p:spTree>
    <p:extLst>
      <p:ext uri="{BB962C8B-B14F-4D97-AF65-F5344CB8AC3E}">
        <p14:creationId xmlns:p14="http://schemas.microsoft.com/office/powerpoint/2010/main" val="42009501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D7BC67C2-BEC5-4606-962D-7B894AAEFFB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264" y="0"/>
            <a:ext cx="9143999" cy="6858000"/>
          </a:xfrm>
          <a:prstGeom prst="rect">
            <a:avLst/>
          </a:prstGeom>
        </p:spPr>
      </p:pic>
      <p:sp>
        <p:nvSpPr>
          <p:cNvPr id="5" name="Rectangle 4">
            <a:extLst>
              <a:ext uri="{FF2B5EF4-FFF2-40B4-BE49-F238E27FC236}">
                <a16:creationId xmlns:a16="http://schemas.microsoft.com/office/drawing/2014/main" id="{47A68095-AB51-4A8E-961B-0441E96866EB}"/>
              </a:ext>
            </a:extLst>
          </p:cNvPr>
          <p:cNvSpPr/>
          <p:nvPr/>
        </p:nvSpPr>
        <p:spPr>
          <a:xfrm>
            <a:off x="0" y="381000"/>
            <a:ext cx="9144000" cy="1143000"/>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65B9928C-7DFC-483F-9254-C90F2AFF5CA9}"/>
              </a:ext>
            </a:extLst>
          </p:cNvPr>
          <p:cNvSpPr>
            <a:spLocks noGrp="1"/>
          </p:cNvSpPr>
          <p:nvPr>
            <p:ph type="title"/>
          </p:nvPr>
        </p:nvSpPr>
        <p:spPr/>
        <p:txBody>
          <a:bodyPr/>
          <a:lstStyle/>
          <a:p>
            <a:r>
              <a:rPr lang="en-US" dirty="0">
                <a:solidFill>
                  <a:srgbClr val="002D72"/>
                </a:solidFill>
              </a:rPr>
              <a:t>Regulatory Requirements</a:t>
            </a:r>
          </a:p>
        </p:txBody>
      </p:sp>
    </p:spTree>
    <p:extLst>
      <p:ext uri="{BB962C8B-B14F-4D97-AF65-F5344CB8AC3E}">
        <p14:creationId xmlns:p14="http://schemas.microsoft.com/office/powerpoint/2010/main" val="38302257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BC9299C-2680-40A7-8F50-B55DC556FF3C}"/>
              </a:ext>
            </a:extLst>
          </p:cNvPr>
          <p:cNvSpPr>
            <a:spLocks noGrp="1"/>
          </p:cNvSpPr>
          <p:nvPr>
            <p:ph idx="1"/>
          </p:nvPr>
        </p:nvSpPr>
        <p:spPr>
          <a:xfrm>
            <a:off x="5334000" y="2582863"/>
            <a:ext cx="3352800" cy="1692274"/>
          </a:xfrm>
        </p:spPr>
        <p:txBody>
          <a:bodyPr/>
          <a:lstStyle/>
          <a:p>
            <a:pPr marL="0" indent="0">
              <a:buNone/>
            </a:pPr>
            <a:r>
              <a:rPr lang="en-US" dirty="0">
                <a:solidFill>
                  <a:srgbClr val="002D72"/>
                </a:solidFill>
              </a:rPr>
              <a:t>Do not operate </a:t>
            </a:r>
            <a:r>
              <a:rPr lang="en-US" dirty="0"/>
              <a:t>a vehicle unless you are satisfied the vehicle is in </a:t>
            </a:r>
            <a:r>
              <a:rPr lang="en-US" dirty="0">
                <a:solidFill>
                  <a:srgbClr val="002D72"/>
                </a:solidFill>
              </a:rPr>
              <a:t>safe</a:t>
            </a:r>
            <a:r>
              <a:rPr lang="en-US" dirty="0"/>
              <a:t> operating condition.</a:t>
            </a:r>
          </a:p>
        </p:txBody>
      </p:sp>
      <p:pic>
        <p:nvPicPr>
          <p:cNvPr id="6" name="Picture 5">
            <a:extLst>
              <a:ext uri="{FF2B5EF4-FFF2-40B4-BE49-F238E27FC236}">
                <a16:creationId xmlns:a16="http://schemas.microsoft.com/office/drawing/2014/main" id="{BD122D0D-C5D6-4DCC-BA49-183F083384E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4915869" cy="6858000"/>
          </a:xfrm>
          <a:prstGeom prst="rect">
            <a:avLst/>
          </a:prstGeom>
        </p:spPr>
      </p:pic>
      <p:pic>
        <p:nvPicPr>
          <p:cNvPr id="4" name="Picture 3">
            <a:extLst>
              <a:ext uri="{FF2B5EF4-FFF2-40B4-BE49-F238E27FC236}">
                <a16:creationId xmlns:a16="http://schemas.microsoft.com/office/drawing/2014/main" id="{1BC2A1E4-911A-4518-8482-4411A15810D2}"/>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754746" y="533400"/>
            <a:ext cx="915815" cy="914400"/>
          </a:xfrm>
          <a:prstGeom prst="rect">
            <a:avLst/>
          </a:prstGeom>
        </p:spPr>
      </p:pic>
    </p:spTree>
    <p:extLst>
      <p:ext uri="{BB962C8B-B14F-4D97-AF65-F5344CB8AC3E}">
        <p14:creationId xmlns:p14="http://schemas.microsoft.com/office/powerpoint/2010/main" val="18240560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7A2BAE8-17A2-461F-B1DC-9E5B5A175F38}"/>
              </a:ext>
            </a:extLst>
          </p:cNvPr>
          <p:cNvSpPr>
            <a:spLocks noGrp="1"/>
          </p:cNvSpPr>
          <p:nvPr>
            <p:ph idx="1"/>
          </p:nvPr>
        </p:nvSpPr>
        <p:spPr>
          <a:xfrm>
            <a:off x="457200" y="2149476"/>
            <a:ext cx="3581400" cy="1828800"/>
          </a:xfrm>
        </p:spPr>
        <p:txBody>
          <a:bodyPr/>
          <a:lstStyle/>
          <a:p>
            <a:pPr marL="0" indent="0">
              <a:buNone/>
            </a:pPr>
            <a:r>
              <a:rPr lang="en-US" dirty="0"/>
              <a:t>The vehicle’s cargo and load-securing devices must be checked within the</a:t>
            </a:r>
            <a:r>
              <a:rPr lang="en-US" dirty="0">
                <a:solidFill>
                  <a:srgbClr val="002D72"/>
                </a:solidFill>
              </a:rPr>
              <a:t> first 50 miles </a:t>
            </a:r>
            <a:r>
              <a:rPr lang="en-US" dirty="0"/>
              <a:t>of a trip.</a:t>
            </a:r>
          </a:p>
        </p:txBody>
      </p:sp>
      <p:pic>
        <p:nvPicPr>
          <p:cNvPr id="6" name="Picture 5">
            <a:extLst>
              <a:ext uri="{FF2B5EF4-FFF2-40B4-BE49-F238E27FC236}">
                <a16:creationId xmlns:a16="http://schemas.microsoft.com/office/drawing/2014/main" id="{C8C79876-6A61-4B27-9CFE-5EEB3D401B61}"/>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4191000" y="1060450"/>
            <a:ext cx="4775200" cy="4737100"/>
          </a:xfrm>
          <a:prstGeom prst="rect">
            <a:avLst/>
          </a:prstGeom>
        </p:spPr>
      </p:pic>
      <p:pic>
        <p:nvPicPr>
          <p:cNvPr id="4" name="Picture 3">
            <a:extLst>
              <a:ext uri="{FF2B5EF4-FFF2-40B4-BE49-F238E27FC236}">
                <a16:creationId xmlns:a16="http://schemas.microsoft.com/office/drawing/2014/main" id="{61AB1E2D-6263-45A8-A6BB-1B227CE4D424}"/>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88430" y="4883150"/>
            <a:ext cx="915815" cy="914400"/>
          </a:xfrm>
          <a:prstGeom prst="rect">
            <a:avLst/>
          </a:prstGeom>
        </p:spPr>
      </p:pic>
    </p:spTree>
    <p:extLst>
      <p:ext uri="{BB962C8B-B14F-4D97-AF65-F5344CB8AC3E}">
        <p14:creationId xmlns:p14="http://schemas.microsoft.com/office/powerpoint/2010/main" val="36306973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2E5337A-C03C-4419-9376-63E1517D2886}"/>
              </a:ext>
            </a:extLst>
          </p:cNvPr>
          <p:cNvSpPr>
            <a:spLocks noGrp="1"/>
          </p:cNvSpPr>
          <p:nvPr>
            <p:ph idx="1"/>
          </p:nvPr>
        </p:nvSpPr>
        <p:spPr>
          <a:xfrm>
            <a:off x="5181600" y="2514600"/>
            <a:ext cx="3390900" cy="2133599"/>
          </a:xfrm>
        </p:spPr>
        <p:txBody>
          <a:bodyPr/>
          <a:lstStyle/>
          <a:p>
            <a:pPr marL="0" indent="0">
              <a:buNone/>
            </a:pPr>
            <a:r>
              <a:rPr lang="en-US" dirty="0"/>
              <a:t>You are </a:t>
            </a:r>
            <a:r>
              <a:rPr lang="en-US" dirty="0">
                <a:solidFill>
                  <a:srgbClr val="002D72"/>
                </a:solidFill>
              </a:rPr>
              <a:t>required</a:t>
            </a:r>
            <a:r>
              <a:rPr lang="en-US" dirty="0"/>
              <a:t> to complete a driver vehicle inspection report (</a:t>
            </a:r>
            <a:r>
              <a:rPr lang="en-US" dirty="0">
                <a:solidFill>
                  <a:srgbClr val="002D72"/>
                </a:solidFill>
              </a:rPr>
              <a:t>DVIR</a:t>
            </a:r>
            <a:r>
              <a:rPr lang="en-US" dirty="0"/>
              <a:t>) if you </a:t>
            </a:r>
            <a:r>
              <a:rPr lang="en-US" dirty="0">
                <a:solidFill>
                  <a:srgbClr val="002D72"/>
                </a:solidFill>
              </a:rPr>
              <a:t>discover defects or deficiencies</a:t>
            </a:r>
            <a:r>
              <a:rPr lang="en-US" dirty="0"/>
              <a:t>.</a:t>
            </a:r>
          </a:p>
        </p:txBody>
      </p:sp>
      <p:pic>
        <p:nvPicPr>
          <p:cNvPr id="6" name="Picture 5">
            <a:extLst>
              <a:ext uri="{FF2B5EF4-FFF2-40B4-BE49-F238E27FC236}">
                <a16:creationId xmlns:a16="http://schemas.microsoft.com/office/drawing/2014/main" id="{1B3A0DC2-8C53-4A76-9558-2F86F79B988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4564578" cy="6858000"/>
          </a:xfrm>
          <a:prstGeom prst="rect">
            <a:avLst/>
          </a:prstGeom>
        </p:spPr>
      </p:pic>
      <p:pic>
        <p:nvPicPr>
          <p:cNvPr id="4" name="Picture 3">
            <a:extLst>
              <a:ext uri="{FF2B5EF4-FFF2-40B4-BE49-F238E27FC236}">
                <a16:creationId xmlns:a16="http://schemas.microsoft.com/office/drawing/2014/main" id="{08BFDB04-D0DF-47C3-B2E2-12BF01B1E132}"/>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754746" y="533400"/>
            <a:ext cx="915815" cy="914400"/>
          </a:xfrm>
          <a:prstGeom prst="rect">
            <a:avLst/>
          </a:prstGeom>
        </p:spPr>
      </p:pic>
    </p:spTree>
    <p:extLst>
      <p:ext uri="{BB962C8B-B14F-4D97-AF65-F5344CB8AC3E}">
        <p14:creationId xmlns:p14="http://schemas.microsoft.com/office/powerpoint/2010/main" val="15724692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3AA07C88-6074-45F6-8A28-2E835D1CB452}"/>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5" name="Rectangle 4">
            <a:extLst>
              <a:ext uri="{FF2B5EF4-FFF2-40B4-BE49-F238E27FC236}">
                <a16:creationId xmlns:a16="http://schemas.microsoft.com/office/drawing/2014/main" id="{19AA7546-2E33-4365-9BA2-ED28C3474759}"/>
              </a:ext>
            </a:extLst>
          </p:cNvPr>
          <p:cNvSpPr/>
          <p:nvPr/>
        </p:nvSpPr>
        <p:spPr>
          <a:xfrm>
            <a:off x="0" y="381000"/>
            <a:ext cx="9144000" cy="1143000"/>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CBC0CE73-EDF2-4DA3-BE7B-C318C217BFFE}"/>
              </a:ext>
            </a:extLst>
          </p:cNvPr>
          <p:cNvSpPr>
            <a:spLocks noGrp="1"/>
          </p:cNvSpPr>
          <p:nvPr>
            <p:ph type="title"/>
          </p:nvPr>
        </p:nvSpPr>
        <p:spPr/>
        <p:txBody>
          <a:bodyPr>
            <a:normAutofit fontScale="90000"/>
          </a:bodyPr>
          <a:lstStyle/>
          <a:p>
            <a:r>
              <a:rPr lang="en-US" dirty="0">
                <a:solidFill>
                  <a:srgbClr val="002D72"/>
                </a:solidFill>
              </a:rPr>
              <a:t>Pitfalls of Poor Vehicle Maintenance</a:t>
            </a:r>
          </a:p>
        </p:txBody>
      </p:sp>
    </p:spTree>
    <p:extLst>
      <p:ext uri="{BB962C8B-B14F-4D97-AF65-F5344CB8AC3E}">
        <p14:creationId xmlns:p14="http://schemas.microsoft.com/office/powerpoint/2010/main" val="27015082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023DBBC-A4F3-4D19-8628-AE1CBD0FB03E}"/>
              </a:ext>
            </a:extLst>
          </p:cNvPr>
          <p:cNvSpPr>
            <a:spLocks noGrp="1"/>
          </p:cNvSpPr>
          <p:nvPr>
            <p:ph idx="1"/>
          </p:nvPr>
        </p:nvSpPr>
        <p:spPr>
          <a:xfrm>
            <a:off x="37454" y="2523830"/>
            <a:ext cx="2895600" cy="1447799"/>
          </a:xfrm>
        </p:spPr>
        <p:txBody>
          <a:bodyPr/>
          <a:lstStyle/>
          <a:p>
            <a:pPr marL="0" indent="0">
              <a:buNone/>
            </a:pPr>
            <a:r>
              <a:rPr lang="en-US" dirty="0">
                <a:solidFill>
                  <a:srgbClr val="002D72"/>
                </a:solidFill>
              </a:rPr>
              <a:t>You</a:t>
            </a:r>
            <a:r>
              <a:rPr lang="en-US" dirty="0"/>
              <a:t> are responsible for safely operating your vehicle.</a:t>
            </a:r>
          </a:p>
        </p:txBody>
      </p:sp>
      <p:pic>
        <p:nvPicPr>
          <p:cNvPr id="6" name="Picture 5">
            <a:extLst>
              <a:ext uri="{FF2B5EF4-FFF2-40B4-BE49-F238E27FC236}">
                <a16:creationId xmlns:a16="http://schemas.microsoft.com/office/drawing/2014/main" id="{6C9A544E-EC07-46F8-9B2B-37C653C2223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787805" y="0"/>
            <a:ext cx="6356195" cy="6858000"/>
          </a:xfrm>
          <a:prstGeom prst="rect">
            <a:avLst/>
          </a:prstGeom>
        </p:spPr>
      </p:pic>
    </p:spTree>
    <p:extLst>
      <p:ext uri="{BB962C8B-B14F-4D97-AF65-F5344CB8AC3E}">
        <p14:creationId xmlns:p14="http://schemas.microsoft.com/office/powerpoint/2010/main" val="14322389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6980302-5314-4BE3-91CA-2D26880681D7}"/>
              </a:ext>
            </a:extLst>
          </p:cNvPr>
          <p:cNvSpPr>
            <a:spLocks noGrp="1"/>
          </p:cNvSpPr>
          <p:nvPr>
            <p:ph idx="1"/>
          </p:nvPr>
        </p:nvSpPr>
        <p:spPr>
          <a:xfrm>
            <a:off x="457200" y="1600200"/>
            <a:ext cx="8153400" cy="5257800"/>
          </a:xfrm>
        </p:spPr>
        <p:txBody>
          <a:bodyPr/>
          <a:lstStyle/>
          <a:p>
            <a:pPr marL="0" indent="0">
              <a:buNone/>
            </a:pPr>
            <a:r>
              <a:rPr lang="en-US" sz="2400" dirty="0"/>
              <a:t>You should now be able to: </a:t>
            </a:r>
          </a:p>
          <a:p>
            <a:pPr marL="857250" lvl="1" indent="-457200">
              <a:buFont typeface="+mj-lt"/>
              <a:buAutoNum type="arabicPeriod"/>
            </a:pPr>
            <a:r>
              <a:rPr lang="en-US" sz="2200" dirty="0"/>
              <a:t>List the different types of vehicle maintenance</a:t>
            </a:r>
          </a:p>
          <a:p>
            <a:pPr marL="857250" lvl="1" indent="-457200">
              <a:buFont typeface="+mj-lt"/>
              <a:buAutoNum type="arabicPeriod"/>
            </a:pPr>
            <a:r>
              <a:rPr lang="en-US" sz="2200" dirty="0"/>
              <a:t>Identify your role in keeping a vehicle’s components in good working order</a:t>
            </a:r>
          </a:p>
          <a:p>
            <a:pPr marL="857250" lvl="1" indent="-457200">
              <a:buFont typeface="+mj-lt"/>
              <a:buAutoNum type="arabicPeriod"/>
            </a:pPr>
            <a:r>
              <a:rPr lang="en-US" sz="2200" dirty="0"/>
              <a:t>Recognize the costs of poor vehicle maintenance</a:t>
            </a:r>
          </a:p>
          <a:p>
            <a:pPr marL="0" indent="0">
              <a:buNone/>
            </a:pPr>
            <a:endParaRPr lang="en-US" dirty="0"/>
          </a:p>
        </p:txBody>
      </p:sp>
      <p:sp>
        <p:nvSpPr>
          <p:cNvPr id="3" name="Title 2">
            <a:extLst>
              <a:ext uri="{FF2B5EF4-FFF2-40B4-BE49-F238E27FC236}">
                <a16:creationId xmlns:a16="http://schemas.microsoft.com/office/drawing/2014/main" id="{534B861A-047A-4365-A45B-302D160262D2}"/>
              </a:ext>
            </a:extLst>
          </p:cNvPr>
          <p:cNvSpPr>
            <a:spLocks noGrp="1"/>
          </p:cNvSpPr>
          <p:nvPr>
            <p:ph type="title"/>
          </p:nvPr>
        </p:nvSpPr>
        <p:spPr/>
        <p:txBody>
          <a:bodyPr/>
          <a:lstStyle/>
          <a:p>
            <a:r>
              <a:rPr lang="en-US" dirty="0"/>
              <a:t>Objectives Review</a:t>
            </a:r>
          </a:p>
        </p:txBody>
      </p:sp>
      <p:sp>
        <p:nvSpPr>
          <p:cNvPr id="4" name="TextBox 3">
            <a:extLst>
              <a:ext uri="{FF2B5EF4-FFF2-40B4-BE49-F238E27FC236}">
                <a16:creationId xmlns:a16="http://schemas.microsoft.com/office/drawing/2014/main" id="{F5C1DFC6-7FD9-412C-9187-4E2D641C8DE8}"/>
              </a:ext>
            </a:extLst>
          </p:cNvPr>
          <p:cNvSpPr txBox="1"/>
          <p:nvPr/>
        </p:nvSpPr>
        <p:spPr>
          <a:xfrm>
            <a:off x="6255684" y="6475254"/>
            <a:ext cx="2728631" cy="246221"/>
          </a:xfrm>
          <a:prstGeom prst="rect">
            <a:avLst/>
          </a:prstGeom>
        </p:spPr>
        <p:txBody>
          <a:bodyPr vert="horz" lIns="91440" tIns="45720" rIns="91440" bIns="45720" rtlCol="0" anchor="ctr"/>
          <a:lstStyle>
            <a:defPPr>
              <a:defRPr lang="en-US"/>
            </a:defPPr>
            <a:lvl1pPr algn="ctr">
              <a:defRPr sz="1000">
                <a:solidFill>
                  <a:schemeClr val="tx1">
                    <a:tint val="75000"/>
                  </a:schemeClr>
                </a:solidFill>
                <a:latin typeface="Arial" panose="020B0604020202020204" pitchFamily="34" charset="0"/>
                <a:cs typeface="Arial" panose="020B0604020202020204" pitchFamily="34" charset="0"/>
              </a:defRPr>
            </a:lvl1pPr>
          </a:lstStyle>
          <a:p>
            <a:pPr lvl="0"/>
            <a:r>
              <a:rPr lang="en-US" dirty="0"/>
              <a:t>Copyright 2019 J. J. Keller &amp; Associates, Inc.</a:t>
            </a:r>
          </a:p>
        </p:txBody>
      </p:sp>
      <p:pic>
        <p:nvPicPr>
          <p:cNvPr id="5" name="Picture 4">
            <a:extLst>
              <a:ext uri="{FF2B5EF4-FFF2-40B4-BE49-F238E27FC236}">
                <a16:creationId xmlns:a16="http://schemas.microsoft.com/office/drawing/2014/main" id="{89BFBEAB-AAD6-4656-974A-AB33E6DC61B5}"/>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82880" y="182880"/>
            <a:ext cx="912986" cy="914400"/>
          </a:xfrm>
          <a:prstGeom prst="rect">
            <a:avLst/>
          </a:prstGeom>
        </p:spPr>
      </p:pic>
    </p:spTree>
    <p:custDataLst>
      <p:tags r:id="rId1"/>
    </p:custDataLst>
    <p:extLst>
      <p:ext uri="{BB962C8B-B14F-4D97-AF65-F5344CB8AC3E}">
        <p14:creationId xmlns:p14="http://schemas.microsoft.com/office/powerpoint/2010/main" val="272061360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DESIGN_ID_OFFICE THEME" val="7qZ8ws7l"/>
  <p:tag name="ARTICULATE_PROJECT_OPEN" val="0"/>
  <p:tag name="ARTICULATE_SLIDE_THUMBNAIL_REFRESH" val="1"/>
  <p:tag name="ARTICULATE_SLIDE_COUNT" val="2"/>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379</TotalTime>
  <Words>1827</Words>
  <Application>Microsoft Office PowerPoint</Application>
  <PresentationFormat>On-screen Show (4:3)</PresentationFormat>
  <Paragraphs>246</Paragraphs>
  <Slides>15</Slides>
  <Notes>13</Notes>
  <HiddenSlides>2</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Office Theme</vt:lpstr>
      <vt:lpstr>PowerPoint® Instructions</vt:lpstr>
      <vt:lpstr>PowerPoint Presentation</vt:lpstr>
      <vt:lpstr>PowerPoint Presentation</vt:lpstr>
      <vt:lpstr>Introduction</vt:lpstr>
      <vt:lpstr>Objectives</vt:lpstr>
      <vt:lpstr>Types of Maintenance</vt:lpstr>
      <vt:lpstr>PowerPoint Presentation</vt:lpstr>
      <vt:lpstr>Your Responsibility</vt:lpstr>
      <vt:lpstr>Regulatory Requirements</vt:lpstr>
      <vt:lpstr>PowerPoint Presentation</vt:lpstr>
      <vt:lpstr>PowerPoint Presentation</vt:lpstr>
      <vt:lpstr>PowerPoint Presentation</vt:lpstr>
      <vt:lpstr>Pitfalls of Poor Vehicle Maintenance</vt:lpstr>
      <vt:lpstr>PowerPoint Presentation</vt:lpstr>
      <vt:lpstr>Objectives Review</vt:lpstr>
    </vt:vector>
  </TitlesOfParts>
  <Company>J.J. Keller &amp; Associates, Inc.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Montour, Jason A</dc:creator>
  <cp:lastModifiedBy>Fuller, Kim</cp:lastModifiedBy>
  <cp:revision>49</cp:revision>
  <dcterms:created xsi:type="dcterms:W3CDTF">2016-04-05T19:25:42Z</dcterms:created>
  <dcterms:modified xsi:type="dcterms:W3CDTF">2019-04-23T16:10:49Z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73C72303-A8E6-41F7-A2B1-B889AF1D06DC</vt:lpwstr>
  </property>
  <property fmtid="{D5CDD505-2E9C-101B-9397-08002B2CF9AE}" pid="3" name="ArticulatePath">
    <vt:lpwstr>ip4cmv_ppt_template</vt:lpwstr>
  </property>
</Properties>
</file>