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8.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9.xml" ContentType="application/vnd.openxmlformats-officedocument.presentationml.tags+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32" r:id="rId2"/>
    <p:sldId id="334" r:id="rId3"/>
    <p:sldId id="259" r:id="rId4"/>
    <p:sldId id="258" r:id="rId5"/>
    <p:sldId id="261" r:id="rId6"/>
    <p:sldId id="281" r:id="rId7"/>
    <p:sldId id="264" r:id="rId8"/>
    <p:sldId id="283" r:id="rId9"/>
    <p:sldId id="267" r:id="rId10"/>
    <p:sldId id="268" r:id="rId11"/>
    <p:sldId id="269" r:id="rId12"/>
    <p:sldId id="270" r:id="rId13"/>
    <p:sldId id="271" r:id="rId14"/>
    <p:sldId id="287" r:id="rId15"/>
    <p:sldId id="272" r:id="rId16"/>
    <p:sldId id="273" r:id="rId17"/>
    <p:sldId id="274" r:id="rId18"/>
    <p:sldId id="286" r:id="rId19"/>
    <p:sldId id="276" r:id="rId20"/>
    <p:sldId id="277" r:id="rId21"/>
    <p:sldId id="278" r:id="rId22"/>
    <p:sldId id="279" r:id="rId23"/>
    <p:sldId id="280" r:id="rId24"/>
    <p:sldId id="336" r:id="rId25"/>
  </p:sldIdLst>
  <p:sldSz cx="9144000" cy="6858000" type="screen4x3"/>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DE0000"/>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911" autoAdjust="0"/>
  </p:normalViewPr>
  <p:slideViewPr>
    <p:cSldViewPr>
      <p:cViewPr varScale="1">
        <p:scale>
          <a:sx n="77" d="100"/>
          <a:sy n="77" d="100"/>
        </p:scale>
        <p:origin x="188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9360B-3107-40FB-AF0C-F7FC76608995}" type="datetimeFigureOut">
              <a:rPr lang="en-US" smtClean="0"/>
              <a:t>5/9/2019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903D58-B367-4EF1-BE39-90006A343867}" type="slidenum">
              <a:rPr lang="en-US" smtClean="0"/>
              <a:t>‹#›</a:t>
            </a:fld>
            <a:endParaRPr lang="en-US"/>
          </a:p>
        </p:txBody>
      </p:sp>
    </p:spTree>
    <p:extLst>
      <p:ext uri="{BB962C8B-B14F-4D97-AF65-F5344CB8AC3E}">
        <p14:creationId xmlns:p14="http://schemas.microsoft.com/office/powerpoint/2010/main" val="303662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Chapter 25: Post-Crash Procedures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Unit A1.5.5 Post-Crash Procedures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This unit must teach driver-trainees appropriate post-crash procedures, including the requirement that the driver, if possible, assess his or her physical condition immediately after the crash and notify authorities or assign the task to other individuals at the crash scene. The training providers must teach driver-trainees how to protect the area; obtain emergency medical assistance; move on-road vehicles off the road in minor crashes so as to avoid subsequent crashes or injuries; engage flashers; place reflective triangles and other warning devices for stopped vehicles; and properly use a fire extinguisher, if necessary. The training providers must instruct driver-trainees in post-crash testing requirements related to controlled substances and alcohol.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a:t>
            </a:fld>
            <a:endParaRPr lang="en-US"/>
          </a:p>
        </p:txBody>
      </p:sp>
    </p:spTree>
    <p:extLst>
      <p:ext uri="{BB962C8B-B14F-4D97-AF65-F5344CB8AC3E}">
        <p14:creationId xmlns:p14="http://schemas.microsoft.com/office/powerpoint/2010/main" val="35776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Introduction</a:t>
            </a:r>
          </a:p>
          <a:p>
            <a:endParaRPr lang="en-US" dirty="0"/>
          </a:p>
          <a:p>
            <a:r>
              <a:rPr lang="en-US" sz="1200" b="0" i="0" u="none" strike="noStrike" kern="1200" baseline="0" dirty="0">
                <a:solidFill>
                  <a:schemeClr val="tx1"/>
                </a:solidFill>
                <a:latin typeface="+mn-lt"/>
                <a:ea typeface="+mn-ea"/>
                <a:cs typeface="+mn-cs"/>
              </a:rPr>
              <a:t>No matter how safely you operate your commercial motor vehicle (CMV), there is always the possibility that you could be involved in an accident. It’s hard to imagine a day at work being any worse than being involved in an accident.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Drivers who have shared this experience will tell you being involved in an accident can feel surreal. In the immediate aftermath it’s hard to think clearly—hard to know what to do, and hard to remember, as a CMV driver, what you’re required to do. That’s why it’s important to have a solid understanding of the procedures you need to follow if you’re ever involved in an accident.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CLASSROOM RECOMMENDATIONS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It’s essential that students finish this chapter with a clear understanding of the subject. Students should have a grasp of the following key points: </a:t>
            </a:r>
          </a:p>
          <a:p>
            <a:pPr marL="685800" lvl="1" indent="-228600">
              <a:buFont typeface="+mj-lt"/>
              <a:buAutoNum type="arabicPeriod"/>
            </a:pPr>
            <a:r>
              <a:rPr lang="en-US" sz="1200" b="0" i="0" u="none" strike="noStrike" kern="1200" baseline="0" dirty="0">
                <a:solidFill>
                  <a:schemeClr val="tx1"/>
                </a:solidFill>
                <a:latin typeface="+mn-lt"/>
                <a:ea typeface="+mn-ea"/>
                <a:cs typeface="+mn-cs"/>
              </a:rPr>
              <a:t>Safety procedures that must be followed when involved in an accident. </a:t>
            </a:r>
          </a:p>
          <a:p>
            <a:pPr marL="685800" lvl="1" indent="-228600">
              <a:buFont typeface="+mj-lt"/>
              <a:buAutoNum type="arabicPeriod"/>
            </a:pPr>
            <a:r>
              <a:rPr lang="en-US" sz="1200" b="0" i="0" u="none" strike="noStrike" kern="1200" baseline="0" dirty="0">
                <a:solidFill>
                  <a:schemeClr val="tx1"/>
                </a:solidFill>
                <a:latin typeface="+mn-lt"/>
                <a:ea typeface="+mn-ea"/>
                <a:cs typeface="+mn-cs"/>
              </a:rPr>
              <a:t>Procedures for post-accident drug and alcohol testing. </a:t>
            </a:r>
          </a:p>
          <a:p>
            <a:pPr marL="685800" lvl="1" indent="-228600">
              <a:buFont typeface="+mj-lt"/>
              <a:buAutoNum type="arabicPeriod"/>
            </a:pPr>
            <a:r>
              <a:rPr lang="en-US" sz="1200" b="0" i="0" u="none" strike="noStrike" kern="1200" baseline="0" dirty="0">
                <a:solidFill>
                  <a:schemeClr val="tx1"/>
                </a:solidFill>
                <a:latin typeface="+mn-lt"/>
                <a:ea typeface="+mn-ea"/>
                <a:cs typeface="+mn-cs"/>
              </a:rPr>
              <a:t>Procedures to follow in the event of a vehicle fire. </a:t>
            </a:r>
          </a:p>
          <a:p>
            <a:endParaRPr lang="en-US" dirty="0"/>
          </a:p>
          <a:p>
            <a:r>
              <a:rPr lang="en-US" sz="1200" b="1" i="0" u="none" strike="noStrike" kern="1200" baseline="0" dirty="0">
                <a:solidFill>
                  <a:schemeClr val="tx1"/>
                </a:solidFill>
                <a:latin typeface="+mn-lt"/>
                <a:ea typeface="+mn-ea"/>
                <a:cs typeface="+mn-cs"/>
              </a:rPr>
              <a:t>INSTRUCTOR RECOMMENDATIONS (PROBLEM-SOLVING)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following problem-solving situation is presented for you to offer to students and follow-up with discussion.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Problem-solving situation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Driver A was stopped at a stoplight. The driver of a car approaching from behind apparently did not see Driver A’s tractor-trailer soon enough and when he put on the brakes, he bumped into the rear of the trailer.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Driver A figured that the accident was very minor and assumed that the other driver was clearly at fault. There was no apparent damage to the trailer and little damage to the car.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other driver, however, was extremely upset because his expensive sunglasses were broken in the accident. While he wasn’t hurt, he did complain that his neck was bothering him a little. To help calm the other driver, Driver A told him not to worry and that his company would probably pay for the glasses.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Since there was only very minor damage and apparently no real injuries, both drivers exchanged license numbers, names, and insurance information and drove away.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Discussion questions </a:t>
            </a:r>
            <a:endParaRPr lang="en-US" sz="1200" b="0" i="0" u="none" strike="noStrike" kern="1200" baseline="0" dirty="0">
              <a:solidFill>
                <a:schemeClr val="tx1"/>
              </a:solidFill>
              <a:latin typeface="+mn-lt"/>
              <a:ea typeface="+mn-ea"/>
              <a:cs typeface="+mn-cs"/>
            </a:endParaRPr>
          </a:p>
          <a:p>
            <a:pPr marL="685800" lvl="1" indent="-228600">
              <a:buFont typeface="+mj-lt"/>
              <a:buAutoNum type="arabicPeriod"/>
            </a:pPr>
            <a:r>
              <a:rPr lang="en-US" sz="1200" b="0" i="0" u="none" strike="noStrike" kern="1200" baseline="0" dirty="0">
                <a:solidFill>
                  <a:schemeClr val="tx1"/>
                </a:solidFill>
                <a:latin typeface="+mn-lt"/>
                <a:ea typeface="+mn-ea"/>
                <a:cs typeface="+mn-cs"/>
              </a:rPr>
              <a:t>How do you think Driver A handled himself at the scene of the accident? </a:t>
            </a:r>
          </a:p>
          <a:p>
            <a:pPr marL="685800" lvl="1" indent="-228600">
              <a:buFont typeface="+mj-lt"/>
              <a:buAutoNum type="arabicPeriod"/>
            </a:pPr>
            <a:r>
              <a:rPr lang="en-US" sz="1200" b="0" i="0" u="none" strike="noStrike" kern="1200" baseline="0" dirty="0">
                <a:solidFill>
                  <a:schemeClr val="tx1"/>
                </a:solidFill>
                <a:latin typeface="+mn-lt"/>
                <a:ea typeface="+mn-ea"/>
                <a:cs typeface="+mn-cs"/>
              </a:rPr>
              <a:t>Did Driver A take any action(s) which might have hurt him or his company later? </a:t>
            </a:r>
          </a:p>
          <a:p>
            <a:pPr marL="685800" lvl="1" indent="-228600">
              <a:buFont typeface="+mj-lt"/>
              <a:buAutoNum type="arabicPeriod"/>
            </a:pPr>
            <a:r>
              <a:rPr lang="en-US" sz="1200" b="0" i="0" u="none" strike="noStrike" kern="1200" baseline="0" dirty="0">
                <a:solidFill>
                  <a:schemeClr val="tx1"/>
                </a:solidFill>
                <a:latin typeface="+mn-lt"/>
                <a:ea typeface="+mn-ea"/>
                <a:cs typeface="+mn-cs"/>
              </a:rPr>
              <a:t>Did Driver A fail to take any action(s) which might hurt him or his company later?</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Answers to discussion questions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Even though the accident which occurred was very minor, Driver A made some significant errors at the scene. Driver A’s bad judgment was probably prompted because he felt the accident was very minor and the other driver was clearly at fault. Also, the other driver involved was upset.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Company policy and common sense would have compelled Driver A not to volunteer that his company would pay for the broken glasses. This could be viewed as an admission that he was at fault. Second, Driver A should have insisted that the other driver receive prompt medical attention for his neck.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Finally, Driver A just drove away indicating that he did not see if the other driver received medical attention and didn’t make any attempt to report the accident at this time.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4</a:t>
            </a:fld>
            <a:endParaRPr lang="en-US"/>
          </a:p>
        </p:txBody>
      </p:sp>
    </p:spTree>
    <p:extLst>
      <p:ext uri="{BB962C8B-B14F-4D97-AF65-F5344CB8AC3E}">
        <p14:creationId xmlns:p14="http://schemas.microsoft.com/office/powerpoint/2010/main" val="2961741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Objectives</a:t>
            </a:r>
          </a:p>
          <a:p>
            <a:r>
              <a:rPr lang="en-US" sz="1200" kern="1200" dirty="0">
                <a:solidFill>
                  <a:schemeClr val="tx1"/>
                </a:solidFill>
                <a:effectLst/>
                <a:latin typeface="+mn-lt"/>
                <a:ea typeface="+mn-ea"/>
                <a:cs typeface="+mn-cs"/>
              </a:rPr>
              <a:t>Upon completion of this lesson, you will be able to:</a:t>
            </a:r>
          </a:p>
          <a:p>
            <a:pPr marL="685800" lvl="1" indent="-228600">
              <a:buFont typeface="+mj-lt"/>
              <a:buAutoNum type="arabicPeriod"/>
            </a:pPr>
            <a:r>
              <a:rPr lang="en-US" sz="1200" kern="1200" dirty="0">
                <a:solidFill>
                  <a:schemeClr val="tx1"/>
                </a:solidFill>
                <a:effectLst/>
                <a:latin typeface="+mn-lt"/>
                <a:ea typeface="+mn-ea"/>
                <a:cs typeface="+mn-cs"/>
              </a:rPr>
              <a:t>Describe actions you should take to help secure the scene if you have been involved in an accident</a:t>
            </a:r>
          </a:p>
          <a:p>
            <a:pPr marL="685800" lvl="1" indent="-228600">
              <a:buFont typeface="+mj-lt"/>
              <a:buAutoNum type="arabicPeriod"/>
            </a:pPr>
            <a:r>
              <a:rPr lang="en-US" sz="1200" kern="1200" dirty="0">
                <a:solidFill>
                  <a:schemeClr val="tx1"/>
                </a:solidFill>
                <a:effectLst/>
                <a:latin typeface="+mn-lt"/>
                <a:ea typeface="+mn-ea"/>
                <a:cs typeface="+mn-cs"/>
              </a:rPr>
              <a:t>Discuss post-accident drug and alcohol testing</a:t>
            </a:r>
          </a:p>
          <a:p>
            <a:pPr marL="685800" lvl="1" indent="-228600">
              <a:buFont typeface="+mj-lt"/>
              <a:buAutoNum type="arabicPeriod"/>
            </a:pPr>
            <a:r>
              <a:rPr lang="en-US" sz="1200" kern="1200" dirty="0">
                <a:solidFill>
                  <a:schemeClr val="tx1"/>
                </a:solidFill>
                <a:effectLst/>
                <a:latin typeface="+mn-lt"/>
                <a:ea typeface="+mn-ea"/>
                <a:cs typeface="+mn-cs"/>
              </a:rPr>
              <a:t>Explain procedures to follow in the event of a fire in the cab/engine, tires, or cargo of your vehicle, including how to use a fire extinguisher</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a:t>
            </a:fld>
            <a:endParaRPr lang="en-US"/>
          </a:p>
        </p:txBody>
      </p:sp>
    </p:spTree>
    <p:extLst>
      <p:ext uri="{BB962C8B-B14F-4D97-AF65-F5344CB8AC3E}">
        <p14:creationId xmlns:p14="http://schemas.microsoft.com/office/powerpoint/2010/main" val="1270641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Definitions </a:t>
            </a:r>
          </a:p>
          <a:p>
            <a:r>
              <a:rPr lang="en-US" sz="1200" b="0" i="0" u="none" strike="noStrike" kern="1200" baseline="0" dirty="0">
                <a:solidFill>
                  <a:schemeClr val="tx1"/>
                </a:solidFill>
                <a:latin typeface="+mn-lt"/>
                <a:ea typeface="+mn-ea"/>
                <a:cs typeface="+mn-cs"/>
              </a:rPr>
              <a:t>In general, a crash that occurs on any type of roadway, no matter how severe, is typically referred to as an accident. But according to the Federal Motor Carrier Safety Regulations (FMCSRs) an “accident” is any occurrence involving a CMV operating on a highway in interstate or intrastate commerce that: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Involves a fatality</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Causes an injury serious enough to require immediate medical treatment away from the scene, or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Results in disabling damage requiring a vehicle to be towed from the scene </a:t>
            </a:r>
          </a:p>
          <a:p>
            <a:pPr marL="457200" lvl="1"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 </a:t>
            </a:r>
            <a:r>
              <a:rPr lang="en-US" sz="1200" b="1" i="0" u="none" strike="noStrike" kern="1200" baseline="0" dirty="0">
                <a:solidFill>
                  <a:schemeClr val="tx1"/>
                </a:solidFill>
                <a:latin typeface="+mn-lt"/>
                <a:ea typeface="+mn-ea"/>
                <a:cs typeface="+mn-cs"/>
              </a:rPr>
              <a:t>fatality </a:t>
            </a:r>
            <a:r>
              <a:rPr lang="en-US" sz="1200" b="0" i="0" u="none" strike="noStrike" kern="1200" baseline="0" dirty="0">
                <a:solidFill>
                  <a:schemeClr val="tx1"/>
                </a:solidFill>
                <a:latin typeface="+mn-lt"/>
                <a:ea typeface="+mn-ea"/>
                <a:cs typeface="+mn-cs"/>
              </a:rPr>
              <a:t>means any injury which results in the death of a person at the time of the accident or within 30 days of the accident.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Disabling damage </a:t>
            </a:r>
            <a:r>
              <a:rPr lang="en-US" sz="1200" b="0" i="0" u="none" strike="noStrike" kern="1200" baseline="0" dirty="0">
                <a:solidFill>
                  <a:schemeClr val="tx1"/>
                </a:solidFill>
                <a:latin typeface="+mn-lt"/>
                <a:ea typeface="+mn-ea"/>
                <a:cs typeface="+mn-cs"/>
              </a:rPr>
              <a:t>includes vehicles that could have been driven but would have been further damaged if done so. Excluded from the definition of disabling damage is: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Damage which can be temporarily fixed at the scene without special tools or parts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Tire disablement without other damage (even if no spare is available)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Headlamp or taillight damage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Damage to turn signals, horn, or windshield wipers which makes them inoperative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term “accident” does not include incidents involving getting in or out of a parked vehicle, or that involve only the loading or unloading of a vehicle’s cargo.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CALLOUT: The definition of an accident is located in Section 390.5 of the FMCSRs.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CALLOUT: Sometimes the term “crash” is used instead of “accident.” Both terms have the same meaning.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6</a:t>
            </a:fld>
            <a:endParaRPr lang="en-US"/>
          </a:p>
        </p:txBody>
      </p:sp>
    </p:spTree>
    <p:extLst>
      <p:ext uri="{BB962C8B-B14F-4D97-AF65-F5344CB8AC3E}">
        <p14:creationId xmlns:p14="http://schemas.microsoft.com/office/powerpoint/2010/main" val="2957003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Accident Register</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Section 390.15(b) of the FMCSRs states that a </a:t>
            </a:r>
            <a:r>
              <a:rPr lang="en-US" sz="1200" b="1" i="0" u="none" strike="noStrike" kern="1200" baseline="0" dirty="0">
                <a:solidFill>
                  <a:schemeClr val="tx1"/>
                </a:solidFill>
                <a:latin typeface="+mn-lt"/>
                <a:ea typeface="+mn-ea"/>
                <a:cs typeface="+mn-cs"/>
              </a:rPr>
              <a:t>motor carrier </a:t>
            </a:r>
            <a:r>
              <a:rPr lang="en-US" sz="1200" b="0" i="0" u="none" strike="noStrike" kern="1200" baseline="0" dirty="0">
                <a:solidFill>
                  <a:schemeClr val="tx1"/>
                </a:solidFill>
                <a:latin typeface="+mn-lt"/>
                <a:ea typeface="+mn-ea"/>
                <a:cs typeface="+mn-cs"/>
              </a:rPr>
              <a:t>must keep an accident register. This register must include (at a minimum) the following information for each accident: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Date of accident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Location (city/town and state) in which the accident occurred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Driver name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Number of injuries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Number of fatalities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Whether hazardous materials, other than fuel spilled from the fuel tanks of the motor vehicles involved in the accident, were released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accident register must also include copies of all accident reports required by state or other governmental entities or insurers.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motor carrier must retain all of this information for three years after the date of the accident.</a:t>
            </a: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7</a:t>
            </a:fld>
            <a:endParaRPr lang="en-US"/>
          </a:p>
        </p:txBody>
      </p:sp>
    </p:spTree>
    <p:extLst>
      <p:ext uri="{BB962C8B-B14F-4D97-AF65-F5344CB8AC3E}">
        <p14:creationId xmlns:p14="http://schemas.microsoft.com/office/powerpoint/2010/main" val="389655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Securing the Scene</a:t>
            </a:r>
            <a:endParaRPr lang="en-US" dirty="0"/>
          </a:p>
          <a:p>
            <a:r>
              <a:rPr lang="en-US" sz="1200" b="0" i="0" u="none" strike="noStrike" kern="1200" baseline="0" dirty="0">
                <a:solidFill>
                  <a:schemeClr val="tx1"/>
                </a:solidFill>
                <a:latin typeface="+mn-lt"/>
                <a:ea typeface="+mn-ea"/>
                <a:cs typeface="+mn-cs"/>
              </a:rPr>
              <a:t>When the unexpected happens, it is important that you know what to do and what to expect.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an accident occurs, you must deal with immediate problems and gather and report accident information in a timely manner. The following steps can help you accomplish these tasks.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25.1 </a:t>
            </a:r>
            <a:r>
              <a:rPr lang="en-US" sz="1200" b="0" i="0" u="none" strike="noStrike" kern="1200" baseline="0" dirty="0">
                <a:solidFill>
                  <a:schemeClr val="tx1"/>
                </a:solidFill>
                <a:latin typeface="+mn-lt"/>
                <a:ea typeface="+mn-ea"/>
                <a:cs typeface="+mn-cs"/>
              </a:rPr>
              <a:t>— Stop Immediately </a:t>
            </a:r>
          </a:p>
          <a:p>
            <a:endParaRPr lang="en-US" dirty="0"/>
          </a:p>
          <a:p>
            <a:r>
              <a:rPr lang="en-US" sz="1200" b="1" kern="1200" dirty="0">
                <a:solidFill>
                  <a:schemeClr val="tx1"/>
                </a:solidFill>
                <a:effectLst/>
                <a:latin typeface="+mn-lt"/>
                <a:ea typeface="+mn-ea"/>
                <a:cs typeface="+mn-cs"/>
              </a:rPr>
              <a:t>Stop Immediately</a:t>
            </a:r>
          </a:p>
          <a:p>
            <a:r>
              <a:rPr lang="en-US" sz="1200" b="0" i="0" u="none" strike="noStrike" kern="1200" baseline="0" dirty="0">
                <a:solidFill>
                  <a:schemeClr val="tx1"/>
                </a:solidFill>
                <a:latin typeface="+mn-lt"/>
                <a:ea typeface="+mn-ea"/>
                <a:cs typeface="+mn-cs"/>
              </a:rPr>
              <a:t>Failure to stop (or leaving the scene), when involved in an accident is a serious offense — so serious that it is listed as a disqualifying offense in Sec. 383.51 and Sec. 391.15 of the FMCSRs.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a commercial driver’s license (CDL) holder, if you are convicted of this offense, you are disqualified from operating a CMV for one year.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addition to being a disqualifying offense, failure to stop (or leaving the scene) is against the law and can result in fines and/or jail time.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When involved in an accident, remain calm. Get your truck as far off the road as you can, unless doing so will increase the danger, cause additional damage, or inflict injury to you or anyone else at the accident scene. Then: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Shut off the engine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Turn on your four-way flashers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Set the emergency brake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Check yourself for injuries </a:t>
            </a:r>
          </a:p>
          <a:p>
            <a:endParaRPr lang="en-US" dirty="0"/>
          </a:p>
          <a:p>
            <a:r>
              <a:rPr lang="en-US" dirty="0"/>
              <a:t>CALLOUT: </a:t>
            </a:r>
            <a:r>
              <a:rPr lang="en-US" sz="1200" b="0" i="0" u="none" strike="noStrike" kern="1200" baseline="0" dirty="0">
                <a:solidFill>
                  <a:schemeClr val="tx1"/>
                </a:solidFill>
                <a:latin typeface="+mn-lt"/>
                <a:ea typeface="+mn-ea"/>
                <a:cs typeface="+mn-cs"/>
              </a:rPr>
              <a:t>See Sec. 383.51 of the FMCSRs for disqualification details.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CALLOUT: Many states have laws that require drivers to remove their vehicles from the road when involved in a minor accident. The goal is to prevent additional accidents that could occur due to the hazard of stopped vehicles on the roadway, and to reduce congestion and delays.</a:t>
            </a:r>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8</a:t>
            </a:fld>
            <a:endParaRPr lang="en-US"/>
          </a:p>
        </p:txBody>
      </p:sp>
    </p:spTree>
    <p:extLst>
      <p:ext uri="{BB962C8B-B14F-4D97-AF65-F5344CB8AC3E}">
        <p14:creationId xmlns:p14="http://schemas.microsoft.com/office/powerpoint/2010/main" val="1138885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Warning Devices</a:t>
            </a:r>
          </a:p>
          <a:p>
            <a:r>
              <a:rPr lang="en-US" sz="1200" b="0" i="0" u="none" strike="noStrike" kern="1200" baseline="0" dirty="0">
                <a:solidFill>
                  <a:schemeClr val="tx1"/>
                </a:solidFill>
                <a:latin typeface="+mn-lt"/>
                <a:ea typeface="+mn-ea"/>
                <a:cs typeface="+mn-cs"/>
              </a:rPr>
              <a:t>Next, set out emergency warning devices. Act quickly to help get the scene under control and prevent a bad situation from getting worse. Per the regulations, you have ten minutes to set out emergency warning devices. To set out warning devices, put on a reflective vest and walk toward oncoming traffic holding the devices in front of you for maximum visibility.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Where you place each device depends on where your truck is stopped. If you’re in the middle of a traffic lane, the devices should be placed in the center of the lane. If your truck is on the shoulder, place them along the occupied shoulder.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Emergency warning device placement direction and distance is spelled out in Part 392 of the FMCSRs and is described below: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On a two-lane road, place the first warning device four paces (or ten feet) behind your truck and the second device about forty paces (or 100 feet) behind your truck. Then, the third device should be placed about 40 paces (or 100 feet) in front of your truck.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If you’re on a divided highway or one-way road, position the first warning device four paces (or ten feet) behind your truck. Then, place the second device forty paces (or 100 feet) behind your truck, and place the third device eighty paces (or 200 feet) behind your truck.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Placing emergency warning devices when you’re parked on a hill or curve, or when there are other visual obstructions is a bit different. The goal is to give approaching drivers enough warning to react before reaching the accident scene. To ensure approaching drivers have enough time to react, place a warning device between 40 - 200 paces (or 100 - 500 feet) from your truck in the direction of the visual obstruction. Place the other two devices according to the rules for two-lane or divided highways.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Three bidirectional emergency reflective triangles, six </a:t>
            </a:r>
            <a:r>
              <a:rPr lang="en-US" sz="1200" b="0" i="0" u="none" strike="noStrike" kern="1200" baseline="0" dirty="0" err="1">
                <a:solidFill>
                  <a:schemeClr val="tx1"/>
                </a:solidFill>
                <a:latin typeface="+mn-lt"/>
                <a:ea typeface="+mn-ea"/>
                <a:cs typeface="+mn-cs"/>
              </a:rPr>
              <a:t>fusees</a:t>
            </a:r>
            <a:r>
              <a:rPr lang="en-US" sz="1200" b="0" i="0" u="none" strike="noStrike" kern="1200" baseline="0" dirty="0">
                <a:solidFill>
                  <a:schemeClr val="tx1"/>
                </a:solidFill>
                <a:latin typeface="+mn-lt"/>
                <a:ea typeface="+mn-ea"/>
                <a:cs typeface="+mn-cs"/>
              </a:rPr>
              <a:t>, or three liquid burning flares are acceptable warning devices with which a vehicle must be equipped. However, flame-producing devices, such as </a:t>
            </a:r>
            <a:r>
              <a:rPr lang="en-US" sz="1200" b="0" i="0" u="none" strike="noStrike" kern="1200" baseline="0" dirty="0" err="1">
                <a:solidFill>
                  <a:schemeClr val="tx1"/>
                </a:solidFill>
                <a:latin typeface="+mn-lt"/>
                <a:ea typeface="+mn-ea"/>
                <a:cs typeface="+mn-cs"/>
              </a:rPr>
              <a:t>fusees</a:t>
            </a:r>
            <a:r>
              <a:rPr lang="en-US" sz="1200" b="0" i="0" u="none" strike="noStrike" kern="1200" baseline="0" dirty="0">
                <a:solidFill>
                  <a:schemeClr val="tx1"/>
                </a:solidFill>
                <a:latin typeface="+mn-lt"/>
                <a:ea typeface="+mn-ea"/>
                <a:cs typeface="+mn-cs"/>
              </a:rPr>
              <a:t> and liquid burning flares, are prohibited on vehicles carrying explosives, a flammable gas, a flammable liquid, or on a motor vehicle using compressed gas as a motor fuel.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When placing emergency warning devices, be alert for other drivers who may not see you on the road. </a:t>
            </a:r>
          </a:p>
          <a:p>
            <a:endParaRPr lang="en-US" sz="1200" b="0" i="0" u="none" strike="noStrike" kern="1200" baseline="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25.2 </a:t>
            </a:r>
            <a:r>
              <a:rPr lang="en-US" sz="1200" b="0" i="0" u="none" strike="noStrike" kern="1200" baseline="0" dirty="0">
                <a:solidFill>
                  <a:schemeClr val="tx1"/>
                </a:solidFill>
                <a:latin typeface="+mn-lt"/>
                <a:ea typeface="+mn-ea"/>
                <a:cs typeface="+mn-cs"/>
              </a:rPr>
              <a:t>— Warning Devices</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9</a:t>
            </a:fld>
            <a:endParaRPr lang="en-US"/>
          </a:p>
        </p:txBody>
      </p:sp>
    </p:spTree>
    <p:extLst>
      <p:ext uri="{BB962C8B-B14F-4D97-AF65-F5344CB8AC3E}">
        <p14:creationId xmlns:p14="http://schemas.microsoft.com/office/powerpoint/2010/main" val="34054763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Check for Injuries</a:t>
            </a:r>
          </a:p>
          <a:p>
            <a:r>
              <a:rPr lang="en-US" sz="1200" b="0" i="0" u="none" strike="noStrike" kern="1200" baseline="0" dirty="0">
                <a:solidFill>
                  <a:schemeClr val="tx1"/>
                </a:solidFill>
                <a:latin typeface="+mn-lt"/>
                <a:ea typeface="+mn-ea"/>
                <a:cs typeface="+mn-cs"/>
              </a:rPr>
              <a:t>If you’re involved in an accident, it’s possible to be injured without initially realizing it because the trauma and the adrenaline rush can affect your thinking. It’s important to take a moment—and a deep breath—to calm yourself, regain control of your emotions, and determine if you or others are hurt.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At a minimum, you should call for help, ask if the other party wants someone contacted, and keep him or her warm and dry. If you’re able to, keep him or her company until help arrives.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Do not move an injured person unless he or she is in immediate danger and you have no other option. Doing too much can be just as dangerous as doing nothing at all. Never attempt to do something you are not trained in.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If the accident involves an unoccupied vehicle, try to find the owner. If the owner can’t be found, leave your name, the company’s name, address, and phone number in a visible location and contact law enforcement. Also, supply your company with the make, model, year, license number, and description of the vehicle.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10</a:t>
            </a:fld>
            <a:endParaRPr lang="en-US"/>
          </a:p>
        </p:txBody>
      </p:sp>
    </p:spTree>
    <p:extLst>
      <p:ext uri="{BB962C8B-B14F-4D97-AF65-F5344CB8AC3E}">
        <p14:creationId xmlns:p14="http://schemas.microsoft.com/office/powerpoint/2010/main" val="1290427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Notify Law Enforcement</a:t>
            </a:r>
          </a:p>
          <a:p>
            <a:r>
              <a:rPr lang="en-US" sz="1200" b="0" i="0" u="none" strike="noStrike" kern="1200" baseline="0" dirty="0">
                <a:solidFill>
                  <a:schemeClr val="tx1"/>
                </a:solidFill>
                <a:latin typeface="+mn-lt"/>
                <a:ea typeface="+mn-ea"/>
                <a:cs typeface="+mn-cs"/>
              </a:rPr>
              <a:t>Even if medical assistance isn’t needed for injured individuals at the scene of an accident, contacting law enforcement is still required. If you’re unable to, or are attending to injured persons, ask someone else at the scene to make the call.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Be prepared to provide the following information: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exact location of the accident, (using mile markers or landmarks if necessary)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number of injured persons and the severity of their injuries (so law enforcement can coordinate the medical response)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extent of any vehicle or property damage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Your contact information (in case they need to contact you for additional details)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Never leave the scene of an accident to notify law enforcement unless there is no means of communicating at the accident site. If you are unable to contact authorities, someone else at the scene should perform this task.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11</a:t>
            </a:fld>
            <a:endParaRPr lang="en-US"/>
          </a:p>
        </p:txBody>
      </p:sp>
    </p:spTree>
    <p:extLst>
      <p:ext uri="{BB962C8B-B14F-4D97-AF65-F5344CB8AC3E}">
        <p14:creationId xmlns:p14="http://schemas.microsoft.com/office/powerpoint/2010/main" val="15518379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Document the Accident</a:t>
            </a:r>
          </a:p>
          <a:p>
            <a:r>
              <a:rPr lang="en-US" sz="1200" b="0" i="0" u="none" strike="noStrike" kern="1200" baseline="0" dirty="0">
                <a:solidFill>
                  <a:schemeClr val="tx1"/>
                </a:solidFill>
                <a:latin typeface="+mn-lt"/>
                <a:ea typeface="+mn-ea"/>
                <a:cs typeface="+mn-cs"/>
              </a:rPr>
              <a:t>Detail is important. Recording the information while it’s still fresh in your mind is the best way to ensure your documentation is thorough and accurate. Some states require you to complete your documentation before you leave the scene of an accident, while others do not. Your company, law enforcement, and insurance companies will need as much information about the accident as possible. When documenting the accident, you should include the: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Time and location of accident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Description of damage to vehicles and property</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Name and address of all individuals involved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Injuries or fatalities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Description of the event including weather and road conditions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Name and address of insurance companies of all individuals involved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Type, make, model, and license numbers of all vehicles involved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Names and departments of any investigating officers</a:t>
            </a:r>
          </a:p>
          <a:p>
            <a:pPr marL="0" lvl="0" indent="0">
              <a:buFontTx/>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Many motor carriers provide accident reporting kits in their trucks. These kits can be used to answer questions in a time when you may not be thinking straight. Also, drawing a simple sketch or diagram of the situation is a good idea.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Photographs. </a:t>
            </a:r>
            <a:r>
              <a:rPr lang="en-US" sz="1200" b="0" i="0" u="none" strike="noStrike" kern="1200" baseline="0" dirty="0">
                <a:solidFill>
                  <a:schemeClr val="tx1"/>
                </a:solidFill>
                <a:latin typeface="+mn-lt"/>
                <a:ea typeface="+mn-ea"/>
                <a:cs typeface="+mn-cs"/>
              </a:rPr>
              <a:t>A camera or disposable camera may be the most useful item you can have at the scene. Taking pictures will help determine how an accident occurred and how much damage was involved. But you need to know what to photograph, and what not to photograph. </a:t>
            </a:r>
          </a:p>
          <a:p>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Take wide shots from the fog stripe at the edge of the road toward the point of impact, showing the final location of the vehicles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Take wide shots from the centerline and all sides of the vehicles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Take close-up shots of damage and any skid marks or road debris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Never take pictures of individuals who have been injured or killed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you’re documenting the accident and taking pictures, don’t put yourself in danger by wandering into traffic or getting in the way of law enforcement or medical responders.</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25.3 </a:t>
            </a:r>
            <a:r>
              <a:rPr lang="en-US" sz="1200" b="0" i="0" u="none" strike="noStrike" kern="1200" baseline="0" dirty="0">
                <a:solidFill>
                  <a:schemeClr val="tx1"/>
                </a:solidFill>
                <a:latin typeface="+mn-lt"/>
                <a:ea typeface="+mn-ea"/>
                <a:cs typeface="+mn-cs"/>
              </a:rPr>
              <a:t>— Document the Accident</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12</a:t>
            </a:fld>
            <a:endParaRPr lang="en-US"/>
          </a:p>
        </p:txBody>
      </p:sp>
    </p:spTree>
    <p:extLst>
      <p:ext uri="{BB962C8B-B14F-4D97-AF65-F5344CB8AC3E}">
        <p14:creationId xmlns:p14="http://schemas.microsoft.com/office/powerpoint/2010/main" val="8275719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Contact Your Motor Carrier</a:t>
            </a:r>
          </a:p>
          <a:p>
            <a:r>
              <a:rPr lang="en-US" sz="1200" b="0" i="0" u="none" strike="noStrike" kern="1200" baseline="0" dirty="0">
                <a:solidFill>
                  <a:schemeClr val="tx1"/>
                </a:solidFill>
                <a:latin typeface="+mn-lt"/>
                <a:ea typeface="+mn-ea"/>
                <a:cs typeface="+mn-cs"/>
              </a:rPr>
              <a:t>An accident is not only a stressful event in your life, but it can have a significant impact on your company, as well. So, it’s critical you notify your motor carrier of the accident as soon as possible and provide them with key information regarding the accident. Give them the same facts you included in your on-scene documentation. And, if your company has any additional policies regarding accident procedures, be sure to follow those, as well.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Know whom to call in the event of an accident. These names and phone numbers should always be available, possibly posted in a single place in each cab. Follow all company rules, be cooperative, and answer all questions posed by the company representative (safety director, dispatcher).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13</a:t>
            </a:fld>
            <a:endParaRPr lang="en-US"/>
          </a:p>
        </p:txBody>
      </p:sp>
    </p:spTree>
    <p:extLst>
      <p:ext uri="{BB962C8B-B14F-4D97-AF65-F5344CB8AC3E}">
        <p14:creationId xmlns:p14="http://schemas.microsoft.com/office/powerpoint/2010/main" val="30141835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Post-accident testing. </a:t>
            </a:r>
            <a:r>
              <a:rPr lang="en-US" sz="1200" b="0" i="0" u="none" strike="noStrike" kern="1200" baseline="0" dirty="0">
                <a:solidFill>
                  <a:schemeClr val="tx1"/>
                </a:solidFill>
                <a:latin typeface="+mn-lt"/>
                <a:ea typeface="+mn-ea"/>
                <a:cs typeface="+mn-cs"/>
              </a:rPr>
              <a:t>If certain conditions are met, your carrier will instruct you to go for a post-accident drug and alcohol test. These tests are required if: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Any person involved in the accident dies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You are cited for a moving traffic violation, </a:t>
            </a:r>
            <a:r>
              <a:rPr lang="en-US" sz="1200" i="1" kern="1200" dirty="0">
                <a:solidFill>
                  <a:schemeClr val="tx1"/>
                </a:solidFill>
                <a:effectLst/>
                <a:latin typeface="+mn-lt"/>
                <a:ea typeface="+mn-ea"/>
                <a:cs typeface="+mn-cs"/>
              </a:rPr>
              <a:t>and</a:t>
            </a:r>
            <a:r>
              <a:rPr lang="en-US" sz="1200" kern="1200" dirty="0">
                <a:solidFill>
                  <a:schemeClr val="tx1"/>
                </a:solidFill>
                <a:effectLst/>
                <a:latin typeface="+mn-lt"/>
                <a:ea typeface="+mn-ea"/>
                <a:cs typeface="+mn-cs"/>
              </a:rPr>
              <a:t> the accident involved injury requiring immediate medical treatment away from the accident scene, 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You are cited for a moving traffic violation, </a:t>
            </a:r>
            <a:r>
              <a:rPr lang="en-US" sz="1200" i="1" kern="1200" dirty="0">
                <a:solidFill>
                  <a:schemeClr val="tx1"/>
                </a:solidFill>
                <a:effectLst/>
                <a:latin typeface="+mn-lt"/>
                <a:ea typeface="+mn-ea"/>
                <a:cs typeface="+mn-cs"/>
              </a:rPr>
              <a:t>and</a:t>
            </a:r>
            <a:r>
              <a:rPr lang="en-US" sz="1200" kern="1200" dirty="0">
                <a:solidFill>
                  <a:schemeClr val="tx1"/>
                </a:solidFill>
                <a:effectLst/>
                <a:latin typeface="+mn-lt"/>
                <a:ea typeface="+mn-ea"/>
                <a:cs typeface="+mn-cs"/>
              </a:rPr>
              <a:t> the accident resulted in disabling damage requiring the towing of one or more vehicles from the scene </a:t>
            </a:r>
          </a:p>
          <a:p>
            <a:pPr marL="0" lvl="0" indent="0">
              <a:buFontTx/>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In some cases, the officer and your company will both require you to undergo post-accident drug and alcohol testing.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Law enforcement may request testing as part of the investigation or if required under state laws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Your company will request testing to comply with the Department of Transportation (DOT) regulations </a:t>
            </a:r>
          </a:p>
          <a:p>
            <a:pPr marL="0" lvl="0" indent="0">
              <a:buFontTx/>
              <a:buNone/>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Post-accident alcohol testing</a:t>
            </a:r>
            <a:r>
              <a:rPr lang="en-US" sz="1200" kern="1200" dirty="0">
                <a:solidFill>
                  <a:schemeClr val="tx1"/>
                </a:solidFill>
                <a:effectLst/>
                <a:latin typeface="+mn-lt"/>
                <a:ea typeface="+mn-ea"/>
                <a:cs typeface="+mn-cs"/>
              </a:rPr>
              <a:t> is required as soon as possible when these conditions are met and when a citation is issued within eight hours of the accident.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post-accident alcohol test must be initiated by your motor carrier within two hours but no later than  eight hours of the accident.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driver who is required to take a post-accident alcohol test may not use alcohol for eight hours following the accident or until after the test, whichever comes first.</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Post-accident drug testing </a:t>
            </a:r>
            <a:r>
              <a:rPr lang="en-US" sz="1200" b="0" i="0" u="none" strike="noStrike" kern="1200" baseline="0" dirty="0">
                <a:solidFill>
                  <a:schemeClr val="tx1"/>
                </a:solidFill>
                <a:latin typeface="+mn-lt"/>
                <a:ea typeface="+mn-ea"/>
                <a:cs typeface="+mn-cs"/>
              </a:rPr>
              <a:t>is required as soon as possible when these conditions are met, and when a citation is issued within 32 hours of the accident. Under the rules, the post-accident drug test must be administered within 32 hours.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you are subject to post-accident testing you must remain available for testing. Not remaining available for testing is considered a refusal to test. A refusal to test is treated the same as failing an alcohol test or testing positive for drugs.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Nothing in the regulations should delay medical attention for those who are injured or prohibit you from leaving the scene of the accident to get help in responding to the accident or to seek emergency medical care for yourself.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Your motor carrier must provide you with necessary post-accident information, procedures, and instructions </a:t>
            </a:r>
            <a:r>
              <a:rPr lang="en-US" sz="1200" b="0" i="1" u="none" strike="noStrike" kern="1200" baseline="0" dirty="0">
                <a:solidFill>
                  <a:schemeClr val="tx1"/>
                </a:solidFill>
                <a:latin typeface="+mn-lt"/>
                <a:ea typeface="+mn-ea"/>
                <a:cs typeface="+mn-cs"/>
              </a:rPr>
              <a:t>before </a:t>
            </a:r>
            <a:r>
              <a:rPr lang="en-US" sz="1200" b="0" i="0" u="none" strike="noStrike" kern="1200" baseline="0" dirty="0">
                <a:solidFill>
                  <a:schemeClr val="tx1"/>
                </a:solidFill>
                <a:latin typeface="+mn-lt"/>
                <a:ea typeface="+mn-ea"/>
                <a:cs typeface="+mn-cs"/>
              </a:rPr>
              <a:t>you can operate a CMV. This will ensure you are prepared in the event of an accident.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CALLOUT: DOT-mandated post-accident testing only applies to accidents that result from operating your CMV.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However, your motor carrier may have a non-DOT policy that requires testing after all accidents. Check with your supervisor regarding your motor carrier’s policies.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CALLOUT: If the test cannot be performed within two hours, the motor carrier must prepare a record stating why the test wasn’t given. If the test cannot be performed within eight hours, the motor carrier should not give the test and must prepare a record stating why the test could not be given within that time.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CALLOUT: If the test cannot be performed within 32 hours, the motor carrier should not give the test and must prepare a record stating why the test could not be given within that time.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14</a:t>
            </a:fld>
            <a:endParaRPr lang="en-US"/>
          </a:p>
        </p:txBody>
      </p:sp>
    </p:spTree>
    <p:extLst>
      <p:ext uri="{BB962C8B-B14F-4D97-AF65-F5344CB8AC3E}">
        <p14:creationId xmlns:p14="http://schemas.microsoft.com/office/powerpoint/2010/main" val="37922030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mn-lt"/>
                <a:ea typeface="+mn-ea"/>
                <a:cs typeface="+mn-cs"/>
              </a:rPr>
              <a:t>Damaged vehicle. </a:t>
            </a:r>
            <a:r>
              <a:rPr lang="en-US" sz="1200" b="0" i="0" u="none" strike="noStrike" kern="1200" baseline="0" dirty="0">
                <a:solidFill>
                  <a:schemeClr val="tx1"/>
                </a:solidFill>
                <a:latin typeface="+mn-lt"/>
                <a:ea typeface="+mn-ea"/>
                <a:cs typeface="+mn-cs"/>
              </a:rPr>
              <a:t>The company representative will also direct you on how to handle a disabled or damaged CMV (towing, repair). If the vehicle is not disabled, the carrier may grant permission to drive the vehicle from the scene (providing it is given a thorough pre-trip inspection to ensure safety) to a repair station. </a:t>
            </a:r>
            <a:endParaRPr lang="en-US" sz="1200" b="1"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Preliminary Report</a:t>
            </a:r>
          </a:p>
          <a:p>
            <a:r>
              <a:rPr lang="en-US" sz="1200" b="0" i="0" u="none" strike="noStrike" kern="1200" baseline="0" dirty="0">
                <a:solidFill>
                  <a:schemeClr val="tx1"/>
                </a:solidFill>
                <a:latin typeface="+mn-lt"/>
                <a:ea typeface="+mn-ea"/>
                <a:cs typeface="+mn-cs"/>
              </a:rPr>
              <a:t>A preliminary accident report is often used as part of a motor carrier’s investigation into an accident.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Depending on motor carrier policy, this type of report is completed by the driver or a representative of the motor carrier.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15</a:t>
            </a:fld>
            <a:endParaRPr lang="en-US"/>
          </a:p>
        </p:txBody>
      </p:sp>
    </p:spTree>
    <p:extLst>
      <p:ext uri="{BB962C8B-B14F-4D97-AF65-F5344CB8AC3E}">
        <p14:creationId xmlns:p14="http://schemas.microsoft.com/office/powerpoint/2010/main" val="38530824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At the Scene</a:t>
            </a:r>
            <a:endParaRPr lang="en-US" sz="1200" b="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Be polite and respectful at the accident scene. Note that anything said at the accident scene could be used against you and/or your motor carrier at a later date. You should not: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Discuss specific details of the accident with others at the scene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Volunteer unnecessary information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Admit fault, and/or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Try to settle anything at the scene — that’s the job of law enforcement, insurance representatives, and the motor carrier </a:t>
            </a:r>
          </a:p>
          <a:p>
            <a:r>
              <a:rPr lang="en-US" sz="1200" b="0" kern="1200" dirty="0">
                <a:solidFill>
                  <a:schemeClr val="tx1"/>
                </a:solidFill>
                <a:effectLst/>
                <a:latin typeface="+mn-lt"/>
                <a:ea typeface="+mn-ea"/>
                <a:cs typeface="+mn-cs"/>
              </a:rPr>
              <a:t> </a:t>
            </a:r>
          </a:p>
          <a:p>
            <a:r>
              <a:rPr lang="en-US" sz="1200" b="0" i="0" u="none" strike="noStrike" kern="1200" baseline="0" dirty="0">
                <a:solidFill>
                  <a:schemeClr val="tx1"/>
                </a:solidFill>
                <a:latin typeface="+mn-lt"/>
                <a:ea typeface="+mn-ea"/>
                <a:cs typeface="+mn-cs"/>
              </a:rPr>
              <a:t>To avoid problems after the accident you should: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Honestly answer questions asked by the law enforcement officials investigating the accident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Be factual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Never speculate or guess as to what may have caused the accident or who is at fault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16</a:t>
            </a:fld>
            <a:endParaRPr lang="en-US"/>
          </a:p>
        </p:txBody>
      </p:sp>
    </p:spTree>
    <p:extLst>
      <p:ext uri="{BB962C8B-B14F-4D97-AF65-F5344CB8AC3E}">
        <p14:creationId xmlns:p14="http://schemas.microsoft.com/office/powerpoint/2010/main" val="6336668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Hazardous Materials</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When an accident or incident involves a hazardous material , there may be additional risks to safety, health, and the environment. Because of this, there are additional regulatory requirements that must be followed.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you haul hazardous materials, your employer must provide training to you on proper procedures for responding to leaks, spills, and other emergencies.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you are involved in an incident or accident, you must immediately report this to your company. Regulatory requirements and company policy will dictate how you handle the situation. At the very least, keep bystanders away from the area.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a hazardous material response team is called to the scene, follow their instructions.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17</a:t>
            </a:fld>
            <a:endParaRPr lang="en-US"/>
          </a:p>
        </p:txBody>
      </p:sp>
    </p:spTree>
    <p:extLst>
      <p:ext uri="{BB962C8B-B14F-4D97-AF65-F5344CB8AC3E}">
        <p14:creationId xmlns:p14="http://schemas.microsoft.com/office/powerpoint/2010/main" val="39750197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Vehicle Fires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 vehicle fire can be a dangerous and frightening experience. Common sense, good driving habits, and good housekeeping can prevent many vehicle fires but, unfortunately, not all fires can be prevented. You need to be prepared to face this potentially dangerous situation.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18</a:t>
            </a:fld>
            <a:endParaRPr lang="en-US"/>
          </a:p>
        </p:txBody>
      </p:sp>
    </p:spTree>
    <p:extLst>
      <p:ext uri="{BB962C8B-B14F-4D97-AF65-F5344CB8AC3E}">
        <p14:creationId xmlns:p14="http://schemas.microsoft.com/office/powerpoint/2010/main" val="30509045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Fire Prevention</a:t>
            </a:r>
          </a:p>
          <a:p>
            <a:r>
              <a:rPr lang="en-US" sz="1200" kern="1200" dirty="0">
                <a:solidFill>
                  <a:schemeClr val="tx1"/>
                </a:solidFill>
                <a:effectLst/>
                <a:latin typeface="+mn-lt"/>
                <a:ea typeface="+mn-ea"/>
                <a:cs typeface="+mn-cs"/>
              </a:rPr>
              <a:t>Fire is made possible by four components that are commonly referred to as the “fire tetrahedron.” The components represented by the four-sided tetrahedron are: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Oxygen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Heat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Fuel</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Chemical chain reaction </a:t>
            </a:r>
          </a:p>
          <a:p>
            <a:r>
              <a:rPr lang="en-US" sz="1200" kern="1200" dirty="0">
                <a:solidFill>
                  <a:schemeClr val="tx1"/>
                </a:solidFill>
                <a:effectLst/>
                <a:latin typeface="+mn-lt"/>
                <a:ea typeface="+mn-ea"/>
                <a:cs typeface="+mn-cs"/>
              </a:rPr>
              <a:t> </a:t>
            </a:r>
          </a:p>
          <a:p>
            <a:r>
              <a:rPr lang="en-US" sz="1200" b="0" i="0" u="none" strike="noStrike" kern="1200" baseline="0" dirty="0">
                <a:solidFill>
                  <a:schemeClr val="tx1"/>
                </a:solidFill>
                <a:latin typeface="+mn-lt"/>
                <a:ea typeface="+mn-ea"/>
                <a:cs typeface="+mn-cs"/>
              </a:rPr>
              <a:t>Fire prevention revolves around keeping those elements from coming together. Without each of these four elements, fire, in most cases, cannot begin or continue. For example, if you don’t allow enough heat to contact a fuel, you’ll prevent fire. Or, if you use an extinguishing agent to stop the chemical chain reaction, you’ll put out the fire.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Since </a:t>
            </a:r>
            <a:r>
              <a:rPr lang="en-US" sz="1200" b="1" i="0" u="none" strike="noStrike" kern="1200" baseline="0" dirty="0">
                <a:solidFill>
                  <a:schemeClr val="tx1"/>
                </a:solidFill>
                <a:latin typeface="+mn-lt"/>
                <a:ea typeface="+mn-ea"/>
                <a:cs typeface="+mn-cs"/>
              </a:rPr>
              <a:t>oxygen </a:t>
            </a:r>
            <a:r>
              <a:rPr lang="en-US" sz="1200" b="0" i="0" u="none" strike="noStrike" kern="1200" baseline="0" dirty="0">
                <a:solidFill>
                  <a:schemeClr val="tx1"/>
                </a:solidFill>
                <a:latin typeface="+mn-lt"/>
                <a:ea typeface="+mn-ea"/>
                <a:cs typeface="+mn-cs"/>
              </a:rPr>
              <a:t>is almost always present in the air, this element of fire is also almost always present.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Some sources of </a:t>
            </a:r>
            <a:r>
              <a:rPr lang="en-US" sz="1200" b="1" i="0" u="none" strike="noStrike" kern="1200" baseline="0" dirty="0">
                <a:solidFill>
                  <a:schemeClr val="tx1"/>
                </a:solidFill>
                <a:latin typeface="+mn-lt"/>
                <a:ea typeface="+mn-ea"/>
                <a:cs typeface="+mn-cs"/>
              </a:rPr>
              <a:t>heat </a:t>
            </a:r>
            <a:r>
              <a:rPr lang="en-US" sz="1200" b="0" i="0" u="none" strike="noStrike" kern="1200" baseline="0" dirty="0">
                <a:solidFill>
                  <a:schemeClr val="tx1"/>
                </a:solidFill>
                <a:latin typeface="+mn-lt"/>
                <a:ea typeface="+mn-ea"/>
                <a:cs typeface="+mn-cs"/>
              </a:rPr>
              <a:t>or ignition include open flames, lightning, smoking, hot surfaces, frictional heat, static electricity, and sparks.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Given enough oxygen and heat, almost anything will burn. </a:t>
            </a:r>
            <a:r>
              <a:rPr lang="en-US" sz="1200" b="1" kern="1200" dirty="0">
                <a:solidFill>
                  <a:schemeClr val="tx1"/>
                </a:solidFill>
                <a:effectLst/>
                <a:latin typeface="+mn-lt"/>
                <a:ea typeface="+mn-ea"/>
                <a:cs typeface="+mn-cs"/>
              </a:rPr>
              <a:t>Fuel </a:t>
            </a:r>
            <a:r>
              <a:rPr lang="en-US" sz="1200" kern="1200" dirty="0">
                <a:solidFill>
                  <a:schemeClr val="tx1"/>
                </a:solidFill>
                <a:effectLst/>
                <a:latin typeface="+mn-lt"/>
                <a:ea typeface="+mn-ea"/>
                <a:cs typeface="+mn-cs"/>
              </a:rPr>
              <a:t>sources include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Solid materials like wood, cloth, paper, rubber, and plastics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Liquids that are flammable such as gasoline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Gases like flammable gases and vapors</a:t>
            </a:r>
          </a:p>
          <a:p>
            <a:pPr marL="0" lvl="0" indent="0">
              <a:buFontTx/>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Once the </a:t>
            </a:r>
            <a:r>
              <a:rPr lang="en-US" sz="1200" b="1" i="0" u="none" strike="noStrike" kern="1200" baseline="0" dirty="0">
                <a:solidFill>
                  <a:schemeClr val="tx1"/>
                </a:solidFill>
                <a:latin typeface="+mn-lt"/>
                <a:ea typeface="+mn-ea"/>
                <a:cs typeface="+mn-cs"/>
              </a:rPr>
              <a:t>chain reaction </a:t>
            </a:r>
            <a:r>
              <a:rPr lang="en-US" sz="1200" b="0" i="0" u="none" strike="noStrike" kern="1200" baseline="0" dirty="0">
                <a:solidFill>
                  <a:schemeClr val="tx1"/>
                </a:solidFill>
                <a:latin typeface="+mn-lt"/>
                <a:ea typeface="+mn-ea"/>
                <a:cs typeface="+mn-cs"/>
              </a:rPr>
              <a:t>of fire begins, extinguishing the fire requires the interruption of the chain reaction. You can do this by denying the fire one of the other three elements: oxygen, heat, or fuel.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Most vehicle fires occur in one of the following three areas: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Cab/engine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Tires/brakes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Cargo </a:t>
            </a:r>
          </a:p>
          <a:p>
            <a:pPr marL="0" lvl="0" indent="0">
              <a:buFontTx/>
              <a:buNone/>
            </a:pPr>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Cab/engine. </a:t>
            </a:r>
            <a:r>
              <a:rPr lang="en-US" sz="1200" b="0" i="0" u="none" strike="noStrike" kern="1200" baseline="0" dirty="0">
                <a:solidFill>
                  <a:schemeClr val="tx1"/>
                </a:solidFill>
                <a:latin typeface="+mn-lt"/>
                <a:ea typeface="+mn-ea"/>
                <a:cs typeface="+mn-cs"/>
              </a:rPr>
              <a:t>Good housekeeping is important. In fact, it’s one of the key strategies for fire prevention. The cab should be clean and free of debris at all times.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engine compartment should be checked regularly. The engine should always be clean. If oils or fluids are spilled on the engine, they should be wiped up immediately. After work is finished on the engine, all rags should be removed from the area and all fluid caps should be put back where they belong.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Regular checks should be made of the following items: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Wiring and electrical system</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Fuses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Battery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Exhaust system</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When refueling, the engine should be turned off and all smoking materials should be extinguished. The fuel tank should be checked for signs of leakage. Also, make sure you have metal to metal contact while fueling.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Tires/brakes. </a:t>
            </a:r>
            <a:r>
              <a:rPr lang="en-US" sz="1200" b="0" i="0" u="none" strike="noStrike" kern="1200" baseline="0" dirty="0">
                <a:solidFill>
                  <a:schemeClr val="tx1"/>
                </a:solidFill>
                <a:latin typeface="+mn-lt"/>
                <a:ea typeface="+mn-ea"/>
                <a:cs typeface="+mn-cs"/>
              </a:rPr>
              <a:t>Overheated tires are another way vehicle fires ignite. An underinflated tire can overheat, increasing the risk of a tire fire. A soft or flat tire should be changed as soon as possible.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a hot tire is changed, do not place it in the spare tire rack until it has cooled down.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Brakes should also be checked regularly, as worn brakes can overheat, causing a fire.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All brakes (including the parking brake) should be fully released before a vehicle is moved.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Also, never ride the brakes. Riding the brakes can cause a fire in the brake linings that could spread to the tires.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Cargo. </a:t>
            </a:r>
            <a:r>
              <a:rPr lang="en-US" sz="1200" b="0" i="0" u="none" strike="noStrike" kern="1200" baseline="0" dirty="0">
                <a:solidFill>
                  <a:schemeClr val="tx1"/>
                </a:solidFill>
                <a:latin typeface="+mn-lt"/>
                <a:ea typeface="+mn-ea"/>
                <a:cs typeface="+mn-cs"/>
              </a:rPr>
              <a:t>Periodically check your mirrors, looking for smoke. Smoking materials should never be used around a vehicle hauling hazardous materials or in the cargo area as freight is being loaded or unloaded.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Know what commodities you are hauling. This information is important so you and/or emergency crews can respond properly. </a:t>
            </a: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19</a:t>
            </a:fld>
            <a:endParaRPr lang="en-US"/>
          </a:p>
        </p:txBody>
      </p:sp>
    </p:spTree>
    <p:extLst>
      <p:ext uri="{BB962C8B-B14F-4D97-AF65-F5344CB8AC3E}">
        <p14:creationId xmlns:p14="http://schemas.microsoft.com/office/powerpoint/2010/main" val="9387148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General Classes of Fires</a:t>
            </a:r>
          </a:p>
          <a:p>
            <a:r>
              <a:rPr lang="en-US" sz="1200" b="0" i="0" u="none" strike="noStrike" kern="1200" baseline="0" dirty="0">
                <a:solidFill>
                  <a:schemeClr val="tx1"/>
                </a:solidFill>
                <a:latin typeface="+mn-lt"/>
                <a:ea typeface="+mn-ea"/>
                <a:cs typeface="+mn-cs"/>
              </a:rPr>
              <a:t>While all fires are made up of the same four elements, the specifics of each fire will differ, and the methods to fight these different fires will vary. Because of this, the </a:t>
            </a:r>
            <a:r>
              <a:rPr lang="en-US" sz="1200" b="1" i="0" u="none" strike="noStrike" kern="1200" baseline="0" dirty="0">
                <a:solidFill>
                  <a:schemeClr val="tx1"/>
                </a:solidFill>
                <a:latin typeface="+mn-lt"/>
                <a:ea typeface="+mn-ea"/>
                <a:cs typeface="+mn-cs"/>
              </a:rPr>
              <a:t>National Fire Protection Association (NFPA) </a:t>
            </a:r>
            <a:r>
              <a:rPr lang="en-US" sz="1200" b="0" i="0" u="none" strike="noStrike" kern="1200" baseline="0" dirty="0">
                <a:solidFill>
                  <a:schemeClr val="tx1"/>
                </a:solidFill>
                <a:latin typeface="+mn-lt"/>
                <a:ea typeface="+mn-ea"/>
                <a:cs typeface="+mn-cs"/>
              </a:rPr>
              <a:t>has classified four general types of fires, based on the combustible materials involved and the kind of extinguisher needed to put them out. The four fire classifications are A, B, C, and D. Each classification has a special symbol and color identification.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Class A. </a:t>
            </a:r>
            <a:r>
              <a:rPr lang="en-US" sz="1200" b="0" i="0" u="none" strike="noStrike" kern="1200" baseline="0" dirty="0">
                <a:solidFill>
                  <a:schemeClr val="tx1"/>
                </a:solidFill>
                <a:latin typeface="+mn-lt"/>
                <a:ea typeface="+mn-ea"/>
                <a:cs typeface="+mn-cs"/>
              </a:rPr>
              <a:t>This type of fire is the most common. The combustible materials are wood, cloth, paper, rubber, and plastics. The common extinguishing agent is water, but dry chemicals are also effective. 	</a:t>
            </a:r>
          </a:p>
          <a:p>
            <a:r>
              <a:rPr lang="en-US" sz="1200" b="1" i="0" u="none" strike="noStrike" kern="1200" baseline="0" dirty="0">
                <a:solidFill>
                  <a:schemeClr val="tx1"/>
                </a:solidFill>
                <a:latin typeface="+mn-lt"/>
                <a:ea typeface="+mn-ea"/>
                <a:cs typeface="+mn-cs"/>
              </a:rPr>
              <a:t>Class B. </a:t>
            </a:r>
            <a:r>
              <a:rPr lang="en-US" sz="1200" b="0" i="0" u="none" strike="noStrike" kern="1200" baseline="0" dirty="0">
                <a:solidFill>
                  <a:schemeClr val="tx1"/>
                </a:solidFill>
                <a:latin typeface="+mn-lt"/>
                <a:ea typeface="+mn-ea"/>
                <a:cs typeface="+mn-cs"/>
              </a:rPr>
              <a:t>Flammable liquids, gases, and greases create Class B fires. The extinguishing agents for this type of fire are foam, carbon dioxide, and dry chemical. </a:t>
            </a:r>
          </a:p>
          <a:p>
            <a:r>
              <a:rPr lang="en-US" sz="1200" b="0" i="0" u="none" strike="noStrike" kern="1200" baseline="0" dirty="0">
                <a:solidFill>
                  <a:schemeClr val="tx1"/>
                </a:solidFill>
                <a:latin typeface="+mn-lt"/>
                <a:ea typeface="+mn-ea"/>
                <a:cs typeface="+mn-cs"/>
              </a:rPr>
              <a:t>	</a:t>
            </a:r>
          </a:p>
          <a:p>
            <a:r>
              <a:rPr lang="en-US" sz="1200" b="1" i="0" u="none" strike="noStrike" kern="1200" baseline="0" dirty="0">
                <a:solidFill>
                  <a:schemeClr val="tx1"/>
                </a:solidFill>
                <a:latin typeface="+mn-lt"/>
                <a:ea typeface="+mn-ea"/>
                <a:cs typeface="+mn-cs"/>
              </a:rPr>
              <a:t>Class C. </a:t>
            </a:r>
            <a:r>
              <a:rPr lang="en-US" sz="1200" b="0" i="0" u="none" strike="noStrike" kern="1200" baseline="0" dirty="0">
                <a:solidFill>
                  <a:schemeClr val="tx1"/>
                </a:solidFill>
                <a:latin typeface="+mn-lt"/>
                <a:ea typeface="+mn-ea"/>
                <a:cs typeface="+mn-cs"/>
              </a:rPr>
              <a:t>Class C fires are electrical fires and a nonconducting agent must be used. Carbon dioxide and dry chemical extinguishers are to be used. Never use foam or water as an extinguishing agent on these fires, because they are an excellent conductor of electricity and you could be electrocuted.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Class D. </a:t>
            </a:r>
            <a:r>
              <a:rPr lang="en-US" sz="1200" b="0" i="0" u="none" strike="noStrike" kern="1200" baseline="0" dirty="0">
                <a:solidFill>
                  <a:schemeClr val="tx1"/>
                </a:solidFill>
                <a:latin typeface="+mn-lt"/>
                <a:ea typeface="+mn-ea"/>
                <a:cs typeface="+mn-cs"/>
              </a:rPr>
              <a:t>Combustible metals, such as magnesium, titanium, zirconium, and sodium fires are Class D fires. These fires require specialized techniques and extinguishing agents to extinguish them. None of the common extinguishing agents should be used since they can increase the intensity of the fire by adding an additional chemical reaction.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20</a:t>
            </a:fld>
            <a:endParaRPr lang="en-US"/>
          </a:p>
        </p:txBody>
      </p:sp>
    </p:spTree>
    <p:extLst>
      <p:ext uri="{BB962C8B-B14F-4D97-AF65-F5344CB8AC3E}">
        <p14:creationId xmlns:p14="http://schemas.microsoft.com/office/powerpoint/2010/main" val="12246807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Fire Extinguishers </a:t>
            </a:r>
          </a:p>
          <a:p>
            <a:r>
              <a:rPr lang="en-US" sz="1200" b="0" i="0" u="none" strike="noStrike" kern="1200" baseline="0" dirty="0">
                <a:solidFill>
                  <a:schemeClr val="tx1"/>
                </a:solidFill>
                <a:latin typeface="+mn-lt"/>
                <a:ea typeface="+mn-ea"/>
                <a:cs typeface="+mn-cs"/>
              </a:rPr>
              <a:t>Each portable fire extinguisher contains an extinguishing agent that eliminates the heat, fuel, or oxygen of a fire. The extinguishing agent depends on the class of fire it’s meant to extinguish. The class of fire an extinguisher is used for is represented by letter symbols prominently displayed on the fire extinguisher.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Fire extinguishers can be designed to suppress more than one type of fire. If this is the case, the extinguisher will be marked with all the applicable class labels. For example, ABC or BC. A commonly-found type of ABC extinguisher contains a dry powder extinguishing agent.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Be sure to use fire extinguishers only on fires for which they were designed. Using the wrong agent on a fire may increase the intensity of the fire.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Section 393.95 of the FMCSRs requires one or two (depending on the rating) properly filled and readily accessible fire extinguishers on all CMVs. The extinguisher(s) must be securely mounted on the vehicle and must be designed and maintained to visually show whether the extinguisher is fully charged.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If a vehicle is hauling hazardous materials, it must be equipped with one fire extinguisher having an Underwriters’ Laboratories rating of 10 B:C or more.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a vehicle is not hauling hazardous materials, it must be equipped with either one fire extinguisher having an Underwriters’ Laboratories rating of 5 B:C or more or two fire extinguishers, each with an Underwriters’ Laboratories rating of 4 B:C or more. </a:t>
            </a: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21</a:t>
            </a:fld>
            <a:endParaRPr lang="en-US"/>
          </a:p>
        </p:txBody>
      </p:sp>
    </p:spTree>
    <p:extLst>
      <p:ext uri="{BB962C8B-B14F-4D97-AF65-F5344CB8AC3E}">
        <p14:creationId xmlns:p14="http://schemas.microsoft.com/office/powerpoint/2010/main" val="35953060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Using a Fire Extinguisher</a:t>
            </a:r>
          </a:p>
          <a:p>
            <a:r>
              <a:rPr lang="en-US" sz="1200" b="0" i="0" u="none" strike="noStrike" kern="1200" baseline="0" dirty="0">
                <a:solidFill>
                  <a:schemeClr val="tx1"/>
                </a:solidFill>
                <a:latin typeface="+mn-lt"/>
                <a:ea typeface="+mn-ea"/>
                <a:cs typeface="+mn-cs"/>
              </a:rPr>
              <a:t>If there is wind, make sure you have the wind at your back. You don’t want the contents of the fire extinguisher blowing back at you during discharge. And, it helps you avoid smoke and fumes.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correct way to use a fire extinguisher is to position yourself about eight to ten feet from the fire and use a method called PASS. The acronym PASS stands for: </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Pull</a:t>
            </a:r>
            <a:r>
              <a:rPr lang="en-US" sz="1200" kern="1200" dirty="0">
                <a:solidFill>
                  <a:schemeClr val="tx1"/>
                </a:solidFill>
                <a:effectLst/>
                <a:latin typeface="+mn-lt"/>
                <a:ea typeface="+mn-ea"/>
                <a:cs typeface="+mn-cs"/>
              </a:rPr>
              <a:t> the pin, standing back 8 to 10 feet from the fire </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Aim</a:t>
            </a:r>
            <a:r>
              <a:rPr lang="en-US" sz="1200" kern="1200" dirty="0">
                <a:solidFill>
                  <a:schemeClr val="tx1"/>
                </a:solidFill>
                <a:effectLst/>
                <a:latin typeface="+mn-lt"/>
                <a:ea typeface="+mn-ea"/>
                <a:cs typeface="+mn-cs"/>
              </a:rPr>
              <a:t> at the base of the fire</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Squeeze</a:t>
            </a:r>
            <a:r>
              <a:rPr lang="en-US" sz="1200" kern="1200" dirty="0">
                <a:solidFill>
                  <a:schemeClr val="tx1"/>
                </a:solidFill>
                <a:effectLst/>
                <a:latin typeface="+mn-lt"/>
                <a:ea typeface="+mn-ea"/>
                <a:cs typeface="+mn-cs"/>
              </a:rPr>
              <a:t> the handle to release the extinguishing agent</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Sweep</a:t>
            </a:r>
            <a:r>
              <a:rPr lang="en-US" sz="1200" kern="1200" dirty="0">
                <a:solidFill>
                  <a:schemeClr val="tx1"/>
                </a:solidFill>
                <a:effectLst/>
                <a:latin typeface="+mn-lt"/>
                <a:ea typeface="+mn-ea"/>
                <a:cs typeface="+mn-cs"/>
              </a:rPr>
              <a:t> at the base of the fire with the extinguishing agent</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You have to act fast when using a fire extinguisher because you only have a limited supply of extinguishing agent and operation time. Never aim high at the flames—it will not put out the fire, and you will waste your extinguishing agent.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22</a:t>
            </a:fld>
            <a:endParaRPr lang="en-US"/>
          </a:p>
        </p:txBody>
      </p:sp>
    </p:spTree>
    <p:extLst>
      <p:ext uri="{BB962C8B-B14F-4D97-AF65-F5344CB8AC3E}">
        <p14:creationId xmlns:p14="http://schemas.microsoft.com/office/powerpoint/2010/main" val="322707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Putting Out Fires</a:t>
            </a:r>
          </a:p>
          <a:p>
            <a:r>
              <a:rPr lang="en-US" sz="1200" b="0" i="0" u="none" strike="noStrike" kern="1200" baseline="0" dirty="0">
                <a:solidFill>
                  <a:schemeClr val="tx1"/>
                </a:solidFill>
                <a:latin typeface="+mn-lt"/>
                <a:ea typeface="+mn-ea"/>
                <a:cs typeface="+mn-cs"/>
              </a:rPr>
              <a:t>The first consideration when a fire occurs is your safety and the safety of others. If possible, move the vehicle to a location away from other people, vehicles, and buildings. Getting the fire under control is the next step, but don’t take unnecessary risks. If a fire is too large or dangerous to handle, leave it to the professionals.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Cab/engine fires. </a:t>
            </a:r>
            <a:r>
              <a:rPr lang="en-US" sz="1200" b="0" i="0" u="none" strike="noStrike" kern="1200" baseline="0" dirty="0">
                <a:solidFill>
                  <a:schemeClr val="tx1"/>
                </a:solidFill>
                <a:latin typeface="+mn-lt"/>
                <a:ea typeface="+mn-ea"/>
                <a:cs typeface="+mn-cs"/>
              </a:rPr>
              <a:t>The following are basic steps to follow when dealing with a cab/engine fire.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Turn off the vehicle’s engine. If you can do it safely, also look for fuel leaks.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If the fire is electrical and it can be done safely, disconnect the battery cables from the terminals.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Don’t open the hood more than necessary when fighting an engine fire. Remember, air is one of the ingredients that will help fuel a fire.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Remember, never use water on a petroleum–based fire. The use of water will cause a petroleum–based fire to spread.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Follow the directions on the fire extinguisher.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Never assume a fire is completely out. Fires often smolder, spark, and can reignite.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Tire fires. </a:t>
            </a:r>
            <a:r>
              <a:rPr lang="en-US" sz="1200" b="0" i="0" u="none" strike="noStrike" kern="1200" baseline="0" dirty="0">
                <a:solidFill>
                  <a:schemeClr val="tx1"/>
                </a:solidFill>
                <a:latin typeface="+mn-lt"/>
                <a:ea typeface="+mn-ea"/>
                <a:cs typeface="+mn-cs"/>
              </a:rPr>
              <a:t>Tire fires are hard to extinguish and are dangerous. This is due to the fact that tires are made of highly flammable material. A tire fire can generate an intense amount of heat. There are several things that should be kept in mind when fighting a tire fire.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Remove the hot tire from the vehicle if you can do so safely.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Use water to fight a tire fire. Water helps cool a tire as well as extinguish flames. Fire extinguishers are good at suppressing flames, but will not be able to put out a tire fire.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Cargo fires. </a:t>
            </a:r>
            <a:r>
              <a:rPr lang="en-US" sz="1200" b="0" i="0" u="none" strike="noStrike" kern="1200" baseline="0" dirty="0">
                <a:solidFill>
                  <a:schemeClr val="tx1"/>
                </a:solidFill>
                <a:latin typeface="+mn-lt"/>
                <a:ea typeface="+mn-ea"/>
                <a:cs typeface="+mn-cs"/>
              </a:rPr>
              <a:t>In many cases cargo fires are discovered by the sight or smell of smoke around cargo doors. There are several things to keep in mind when fighting a cargo fire.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Do not open the doors, if smoke is detected, until the vehicle is in a safe place and help has arrived.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Disconnect the tractor from the trailer (if possible) and move the tractor to a safe place away from the fire.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Always know what type of cargo is in the trailer. This will help firefighters determine the safest way to extinguish the flames.</a:t>
            </a:r>
          </a:p>
          <a:p>
            <a:pPr marL="0" lvl="0" indent="0">
              <a:buFont typeface="Arial" panose="020B0604020202020204" pitchFamily="34" charset="0"/>
              <a:buNone/>
            </a:pPr>
            <a:endParaRPr lang="en-US" kern="1200" dirty="0">
              <a:solidFill>
                <a:schemeClr val="tx1"/>
              </a:solidFill>
              <a:effectLst/>
              <a:latin typeface="+mn-lt"/>
              <a:ea typeface="+mn-ea"/>
              <a:cs typeface="+mn-cs"/>
            </a:endParaRPr>
          </a:p>
          <a:p>
            <a:pPr marL="0" lv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23</a:t>
            </a:fld>
            <a:endParaRPr lang="en-US"/>
          </a:p>
        </p:txBody>
      </p:sp>
    </p:spTree>
    <p:extLst>
      <p:ext uri="{BB962C8B-B14F-4D97-AF65-F5344CB8AC3E}">
        <p14:creationId xmlns:p14="http://schemas.microsoft.com/office/powerpoint/2010/main" val="7817291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a:t>
            </a:r>
          </a:p>
          <a:p>
            <a:endParaRPr lang="en-US" sz="1200" kern="1200" dirty="0">
              <a:solidFill>
                <a:schemeClr val="tx1"/>
              </a:solidFill>
              <a:effectLst/>
              <a:latin typeface="+mn-lt"/>
              <a:ea typeface="+mn-ea"/>
              <a:cs typeface="+mn-cs"/>
            </a:endParaRPr>
          </a:p>
          <a:p>
            <a:pPr marL="914400" lvl="1" indent="-457200">
              <a:buFont typeface="+mj-lt"/>
              <a:buAutoNum type="arabicPeriod"/>
            </a:pPr>
            <a:r>
              <a:rPr lang="en-US" sz="1200" dirty="0"/>
              <a:t>Describe actions you should take to help secure the scene if you have been involved in an accident</a:t>
            </a:r>
          </a:p>
          <a:p>
            <a:pPr marL="914400" lvl="1" indent="-457200">
              <a:buFont typeface="+mj-lt"/>
              <a:buAutoNum type="arabicPeriod"/>
            </a:pPr>
            <a:r>
              <a:rPr lang="en-US" sz="1200" dirty="0"/>
              <a:t>Discuss post-accident drug and alcohol testing</a:t>
            </a:r>
          </a:p>
          <a:p>
            <a:pPr marL="914400" lvl="1" indent="-457200">
              <a:buFont typeface="+mj-lt"/>
              <a:buAutoNum type="arabicPeriod"/>
            </a:pPr>
            <a:r>
              <a:rPr lang="en-US" sz="1200" dirty="0"/>
              <a:t>Explain procedures to follow in the event of a fire in the cab/engine, tires, or cargo of your vehicle, including how to use a fire extinguisher</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97EE9EA-4A4D-4A1F-B477-D23406B73FDC}" type="slidenum">
              <a:rPr lang="en-US" smtClean="0"/>
              <a:t>24</a:t>
            </a:fld>
            <a:endParaRPr lang="en-US"/>
          </a:p>
        </p:txBody>
      </p:sp>
    </p:spTree>
    <p:extLst>
      <p:ext uri="{BB962C8B-B14F-4D97-AF65-F5344CB8AC3E}">
        <p14:creationId xmlns:p14="http://schemas.microsoft.com/office/powerpoint/2010/main" val="37645890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5830E45-91A1-4539-8599-7F96F4C44E53}" type="datetime1">
              <a:rPr lang="en-US" smtClean="0"/>
              <a:t>5/9/2019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a:latin typeface="Arial" panose="020B0604020202020204" pitchFamily="34" charset="0"/>
                <a:cs typeface="Arial" panose="020B0604020202020204" pitchFamily="34" charset="0"/>
              </a:rPr>
              <a:t>Copyright 2019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B2D7EAB9-FBB0-47C3-9116-C306D2381CF4}" type="datetime1">
              <a:rPr lang="en-US" smtClean="0"/>
              <a:t>5/9/2019</a:t>
            </a:fld>
            <a:endParaRPr lang="en-US"/>
          </a:p>
        </p:txBody>
      </p:sp>
      <p:sp>
        <p:nvSpPr>
          <p:cNvPr id="11" name="Footer Placeholder 10"/>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388907-0BF5-4B9D-9F3E-1DD672ABA67F}" type="datetime1">
              <a:rPr lang="en-US" smtClean="0"/>
              <a:t>5/9/2019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
        <p:nvSpPr>
          <p:cNvPr id="7" name="TextBox 6"/>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EE8AFD5-F42A-48C6-B648-E803EA1FE9B3}" type="datetime1">
              <a:rPr lang="en-US" smtClean="0"/>
              <a:t>5/9/2019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16AFD2-8682-4BB9-A3F5-CA698774DDCA}" type="datetime1">
              <a:rPr lang="en-US" smtClean="0"/>
              <a:t>5/9/2019</a:t>
            </a:fld>
            <a:endParaRPr lang="en-US"/>
          </a:p>
        </p:txBody>
      </p:sp>
      <p:sp>
        <p:nvSpPr>
          <p:cNvPr id="8" name="Footer Placeholder 7"/>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
        <p:nvSpPr>
          <p:cNvPr id="10" name="TextBox 9"/>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9DA3B058-618C-4A16-BADE-2C73404035A8}" type="datetime1">
              <a:rPr lang="en-US" smtClean="0"/>
              <a:t>5/9/2019</a:t>
            </a:fld>
            <a:endParaRPr lang="en-US"/>
          </a:p>
        </p:txBody>
      </p:sp>
      <p:sp>
        <p:nvSpPr>
          <p:cNvPr id="4" name="Footer Placeholder 3"/>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
        <p:nvSpPr>
          <p:cNvPr id="6" name="TextBox 5"/>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226B92-7993-411C-89BB-91E3EB80E2A7}" type="datetime1">
              <a:rPr lang="en-US" smtClean="0"/>
              <a:t>5/9/2019</a:t>
            </a:fld>
            <a:endParaRPr lang="en-US"/>
          </a:p>
        </p:txBody>
      </p:sp>
      <p:sp>
        <p:nvSpPr>
          <p:cNvPr id="3" name="Footer Placeholder 2"/>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
        <p:nvSpPr>
          <p:cNvPr id="5" name="TextBox 4"/>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D725D2B-600B-4065-9387-7699007CAD33}" type="datetime1">
              <a:rPr lang="en-US" smtClean="0"/>
              <a:t>5/9/2019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088699-DB5F-4F37-B67D-D9D35AD10511}" type="datetime1">
              <a:rPr lang="en-US" smtClean="0"/>
              <a:t>5/9/2019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99535D-CA4F-4F0B-A476-7CD03B41F4E9}" type="datetime1">
              <a:rPr lang="en-US" smtClean="0"/>
              <a:t>5/9/2019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292F8A-E8BC-41B0-A156-2A63FE53C86A}" type="datetime1">
              <a:rPr lang="en-US" smtClean="0"/>
              <a:t>5/9/2019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D0B22E-2C46-44C2-B320-5289E223175B}" type="datetime1">
              <a:rPr lang="en-US" smtClean="0"/>
              <a:t>5/9/2019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0.tiff"/><Relationship Id="rId4" Type="http://schemas.openxmlformats.org/officeDocument/2006/relationships/image" Target="../media/image19.tiff"/></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jpeg"/></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D87A4036-8A01-4F6D-A982-13D2C9935BB8}"/>
              </a:ext>
            </a:extLst>
          </p:cNvPr>
          <p:cNvSpPr>
            <a:spLocks noGrp="1"/>
          </p:cNvSpPr>
          <p:nvPr>
            <p:ph type="ftr" sz="quarter" idx="11"/>
          </p:nvPr>
        </p:nvSpPr>
        <p:spPr>
          <a:xfrm>
            <a:off x="6007274" y="6479305"/>
            <a:ext cx="3352800" cy="365125"/>
          </a:xfrm>
        </p:spPr>
        <p:txBody>
          <a:bodyPr/>
          <a:lstStyle/>
          <a:p>
            <a:r>
              <a:rPr lang="en-US" dirty="0">
                <a:latin typeface="Arial" panose="020B0604020202020204" pitchFamily="34" charset="0"/>
                <a:cs typeface="Arial" panose="020B0604020202020204" pitchFamily="34" charset="0"/>
              </a:rPr>
              <a:t>Copyright 2019 J. J. Keller &amp; Associates, Inc.</a:t>
            </a:r>
            <a:endParaRPr lang="en-US" dirty="0"/>
          </a:p>
        </p:txBody>
      </p:sp>
      <p:pic>
        <p:nvPicPr>
          <p:cNvPr id="10" name="Picture 9">
            <a:extLst>
              <a:ext uri="{FF2B5EF4-FFF2-40B4-BE49-F238E27FC236}">
                <a16:creationId xmlns:a16="http://schemas.microsoft.com/office/drawing/2014/main" id="{6ED2E94D-E732-4839-BBE8-B7DEE70B09B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13570"/>
            <a:ext cx="6146104" cy="6844430"/>
          </a:xfrm>
          <a:prstGeom prst="rect">
            <a:avLst/>
          </a:prstGeom>
        </p:spPr>
      </p:pic>
      <p:sp>
        <p:nvSpPr>
          <p:cNvPr id="11" name="Title 1">
            <a:extLst>
              <a:ext uri="{FF2B5EF4-FFF2-40B4-BE49-F238E27FC236}">
                <a16:creationId xmlns:a16="http://schemas.microsoft.com/office/drawing/2014/main" id="{512CF93B-F2CC-4634-8732-7A4F9BB7B374}"/>
              </a:ext>
            </a:extLst>
          </p:cNvPr>
          <p:cNvSpPr txBox="1">
            <a:spLocks/>
          </p:cNvSpPr>
          <p:nvPr/>
        </p:nvSpPr>
        <p:spPr>
          <a:xfrm>
            <a:off x="268442" y="4084499"/>
            <a:ext cx="5425327" cy="2613201"/>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Autofit/>
          </a:bodyPr>
          <a:lstStyle>
            <a:lvl1pPr algn="ctr" defTabSz="914400" rtl="0" eaLnBrk="1" latinLnBrk="0" hangingPunct="1">
              <a:spcBef>
                <a:spcPct val="0"/>
              </a:spcBef>
              <a:buNone/>
              <a:defRPr lang="en-US" sz="4000" b="1" i="0" kern="1200" cap="none" spc="0">
                <a:ln w="3175">
                  <a:noFill/>
                </a:ln>
                <a:solidFill>
                  <a:srgbClr val="C00000"/>
                </a:solidFill>
                <a:effectLst/>
                <a:latin typeface="+mn-lt"/>
                <a:ea typeface="+mj-ea"/>
                <a:cs typeface="Arial"/>
              </a:defRPr>
            </a:lvl1pPr>
          </a:lstStyle>
          <a:p>
            <a:pPr algn="l"/>
            <a:r>
              <a:rPr lang="en-US" sz="6600" dirty="0">
                <a:solidFill>
                  <a:schemeClr val="bg1"/>
                </a:solidFill>
                <a:effectLst>
                  <a:outerShdw blurRad="38100" dist="38100" dir="2700000" algn="tl">
                    <a:srgbClr val="000000">
                      <a:alpha val="43137"/>
                    </a:srgbClr>
                  </a:outerShdw>
                </a:effectLst>
              </a:rPr>
              <a:t>Post-Crash Procedures</a:t>
            </a:r>
          </a:p>
        </p:txBody>
      </p:sp>
      <p:sp>
        <p:nvSpPr>
          <p:cNvPr id="12" name="TextBox 11">
            <a:extLst>
              <a:ext uri="{FF2B5EF4-FFF2-40B4-BE49-F238E27FC236}">
                <a16:creationId xmlns:a16="http://schemas.microsoft.com/office/drawing/2014/main" id="{FE7D9223-B5B4-4DEC-9246-040D63E2C82C}"/>
              </a:ext>
            </a:extLst>
          </p:cNvPr>
          <p:cNvSpPr txBox="1"/>
          <p:nvPr/>
        </p:nvSpPr>
        <p:spPr>
          <a:xfrm>
            <a:off x="6172200" y="3764101"/>
            <a:ext cx="3038011" cy="3170099"/>
          </a:xfrm>
          <a:prstGeom prst="rect">
            <a:avLst/>
          </a:prstGeom>
          <a:noFill/>
        </p:spPr>
        <p:txBody>
          <a:bodyPr wrap="none" rtlCol="0">
            <a:spAutoFit/>
          </a:bodyPr>
          <a:lstStyle/>
          <a:p>
            <a:r>
              <a:rPr lang="en-US" sz="20000" dirty="0">
                <a:solidFill>
                  <a:schemeClr val="bg1"/>
                </a:solidFill>
              </a:rPr>
              <a:t>25</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D1C68A0-41AA-4AD8-A84D-6A3FFE3339A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Rectangle 5">
            <a:extLst>
              <a:ext uri="{FF2B5EF4-FFF2-40B4-BE49-F238E27FC236}">
                <a16:creationId xmlns:a16="http://schemas.microsoft.com/office/drawing/2014/main" id="{4B2E4C29-9D33-4F19-8BD1-A43E9C82C4BA}"/>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r>
              <a:rPr lang="en-US" dirty="0">
                <a:solidFill>
                  <a:srgbClr val="002D72"/>
                </a:solidFill>
              </a:rPr>
              <a:t>Introduction</a:t>
            </a:r>
          </a:p>
        </p:txBody>
      </p:sp>
      <p:pic>
        <p:nvPicPr>
          <p:cNvPr id="7" name="Picture 6">
            <a:extLst>
              <a:ext uri="{FF2B5EF4-FFF2-40B4-BE49-F238E27FC236}">
                <a16:creationId xmlns:a16="http://schemas.microsoft.com/office/drawing/2014/main" id="{C4ADF66F-41A8-4A51-9EE9-765DB186BAB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81000" y="483296"/>
            <a:ext cx="912987" cy="914400"/>
          </a:xfrm>
          <a:prstGeom prst="rect">
            <a:avLst/>
          </a:prstGeom>
        </p:spPr>
      </p:pic>
    </p:spTree>
    <p:custDataLst>
      <p:tags r:id="rId1"/>
    </p:custDataLst>
    <p:extLst>
      <p:ext uri="{BB962C8B-B14F-4D97-AF65-F5344CB8AC3E}">
        <p14:creationId xmlns:p14="http://schemas.microsoft.com/office/powerpoint/2010/main" val="4221804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D6233F-A77A-4C5C-91A8-25C0D4674644}"/>
              </a:ext>
            </a:extLst>
          </p:cNvPr>
          <p:cNvSpPr>
            <a:spLocks noGrp="1"/>
          </p:cNvSpPr>
          <p:nvPr>
            <p:ph idx="1"/>
          </p:nvPr>
        </p:nvSpPr>
        <p:spPr/>
        <p:txBody>
          <a:bodyPr/>
          <a:lstStyle/>
          <a:p>
            <a:pPr marL="0" indent="0">
              <a:buNone/>
            </a:pPr>
            <a:r>
              <a:rPr lang="en-US" dirty="0"/>
              <a:t>Upon completion of this lesson, you will be able to:</a:t>
            </a:r>
          </a:p>
          <a:p>
            <a:pPr marL="0" indent="0">
              <a:buNone/>
            </a:pPr>
            <a:endParaRPr lang="en-US" dirty="0"/>
          </a:p>
          <a:p>
            <a:pPr marL="914400" lvl="1" indent="-457200">
              <a:buFont typeface="+mj-lt"/>
              <a:buAutoNum type="arabicPeriod"/>
            </a:pPr>
            <a:r>
              <a:rPr lang="en-US" sz="2200" dirty="0"/>
              <a:t>Describe actions you should take to help secure the scene if you have been involved in an accident</a:t>
            </a:r>
          </a:p>
          <a:p>
            <a:pPr marL="914400" lvl="1" indent="-457200">
              <a:buFont typeface="+mj-lt"/>
              <a:buAutoNum type="arabicPeriod"/>
            </a:pPr>
            <a:r>
              <a:rPr lang="en-US" sz="2200" dirty="0"/>
              <a:t>Discuss post-accident drug and alcohol testing</a:t>
            </a:r>
          </a:p>
          <a:p>
            <a:pPr marL="914400" lvl="1" indent="-457200">
              <a:buFont typeface="+mj-lt"/>
              <a:buAutoNum type="arabicPeriod"/>
            </a:pPr>
            <a:r>
              <a:rPr lang="en-US" sz="2200" dirty="0"/>
              <a:t>Explain procedures to follow in the event of a fire in the cab/engine, tires, or cargo of your vehicle, including how to use a fire extinguisher</a:t>
            </a:r>
          </a:p>
        </p:txBody>
      </p:sp>
      <p:sp>
        <p:nvSpPr>
          <p:cNvPr id="3" name="Title 2">
            <a:extLst>
              <a:ext uri="{FF2B5EF4-FFF2-40B4-BE49-F238E27FC236}">
                <a16:creationId xmlns:a16="http://schemas.microsoft.com/office/drawing/2014/main" id="{F247E8DD-C6E2-4385-A2B8-A65D33B30197}"/>
              </a:ext>
            </a:extLst>
          </p:cNvPr>
          <p:cNvSpPr>
            <a:spLocks noGrp="1"/>
          </p:cNvSpPr>
          <p:nvPr>
            <p:ph type="title"/>
          </p:nvPr>
        </p:nvSpPr>
        <p:spPr/>
        <p:txBody>
          <a:bodyPr/>
          <a:lstStyle/>
          <a:p>
            <a:r>
              <a:rPr lang="en-US" dirty="0">
                <a:solidFill>
                  <a:srgbClr val="002D72"/>
                </a:solidFill>
              </a:rPr>
              <a:t>Objectives</a:t>
            </a:r>
          </a:p>
        </p:txBody>
      </p:sp>
    </p:spTree>
    <p:extLst>
      <p:ext uri="{BB962C8B-B14F-4D97-AF65-F5344CB8AC3E}">
        <p14:creationId xmlns:p14="http://schemas.microsoft.com/office/powerpoint/2010/main" val="822406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56379B2-9110-4FA6-B99D-5B9BF50CD2F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73104" cy="6858000"/>
          </a:xfrm>
          <a:prstGeom prst="rect">
            <a:avLst/>
          </a:prstGeom>
        </p:spPr>
      </p:pic>
      <p:sp>
        <p:nvSpPr>
          <p:cNvPr id="5" name="Rectangle 4">
            <a:extLst>
              <a:ext uri="{FF2B5EF4-FFF2-40B4-BE49-F238E27FC236}">
                <a16:creationId xmlns:a16="http://schemas.microsoft.com/office/drawing/2014/main" id="{81EC8FBE-7E50-44F2-A7ED-DE70F0AE1AFC}"/>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B35071D-B066-4512-BEB5-C841C9547758}"/>
              </a:ext>
            </a:extLst>
          </p:cNvPr>
          <p:cNvSpPr>
            <a:spLocks noGrp="1"/>
          </p:cNvSpPr>
          <p:nvPr>
            <p:ph type="title"/>
          </p:nvPr>
        </p:nvSpPr>
        <p:spPr/>
        <p:txBody>
          <a:bodyPr/>
          <a:lstStyle/>
          <a:p>
            <a:r>
              <a:rPr lang="en-US" dirty="0">
                <a:solidFill>
                  <a:srgbClr val="002D72"/>
                </a:solidFill>
              </a:rPr>
              <a:t>Definitions</a:t>
            </a:r>
          </a:p>
        </p:txBody>
      </p:sp>
    </p:spTree>
    <p:extLst>
      <p:ext uri="{BB962C8B-B14F-4D97-AF65-F5344CB8AC3E}">
        <p14:creationId xmlns:p14="http://schemas.microsoft.com/office/powerpoint/2010/main" val="2536611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A7BCF5A-CF57-4411-8D4A-760FC17F50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9860C820-BBD4-42B7-B78F-476D9C881D63}"/>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5EFAB23-36BC-4683-A976-46523CFB3256}"/>
              </a:ext>
            </a:extLst>
          </p:cNvPr>
          <p:cNvSpPr>
            <a:spLocks noGrp="1"/>
          </p:cNvSpPr>
          <p:nvPr>
            <p:ph type="title"/>
          </p:nvPr>
        </p:nvSpPr>
        <p:spPr/>
        <p:txBody>
          <a:bodyPr/>
          <a:lstStyle/>
          <a:p>
            <a:r>
              <a:rPr lang="en-US" dirty="0">
                <a:solidFill>
                  <a:srgbClr val="002D72"/>
                </a:solidFill>
              </a:rPr>
              <a:t>Accident Register</a:t>
            </a:r>
          </a:p>
        </p:txBody>
      </p:sp>
    </p:spTree>
    <p:custDataLst>
      <p:tags r:id="rId1"/>
    </p:custDataLst>
    <p:extLst>
      <p:ext uri="{BB962C8B-B14F-4D97-AF65-F5344CB8AC3E}">
        <p14:creationId xmlns:p14="http://schemas.microsoft.com/office/powerpoint/2010/main" val="3217663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0BD8123-FE22-4C9B-90F5-4B8F213AE2F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D92DD941-D703-4322-B151-E6E20B2A498E}"/>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147A877-A2BA-492D-B27B-E284DB62AED3}"/>
              </a:ext>
            </a:extLst>
          </p:cNvPr>
          <p:cNvSpPr>
            <a:spLocks noGrp="1"/>
          </p:cNvSpPr>
          <p:nvPr>
            <p:ph type="title"/>
          </p:nvPr>
        </p:nvSpPr>
        <p:spPr/>
        <p:txBody>
          <a:bodyPr/>
          <a:lstStyle/>
          <a:p>
            <a:r>
              <a:rPr lang="en-US" dirty="0">
                <a:solidFill>
                  <a:srgbClr val="002D72"/>
                </a:solidFill>
              </a:rPr>
              <a:t>Securing the Scene</a:t>
            </a:r>
          </a:p>
        </p:txBody>
      </p:sp>
      <p:pic>
        <p:nvPicPr>
          <p:cNvPr id="6" name="Picture 5">
            <a:extLst>
              <a:ext uri="{FF2B5EF4-FFF2-40B4-BE49-F238E27FC236}">
                <a16:creationId xmlns:a16="http://schemas.microsoft.com/office/drawing/2014/main" id="{B16C0D2F-8F4B-4C30-88EF-FB2B98E090D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9600" y="442119"/>
            <a:ext cx="915815" cy="914400"/>
          </a:xfrm>
          <a:prstGeom prst="rect">
            <a:avLst/>
          </a:prstGeom>
        </p:spPr>
      </p:pic>
    </p:spTree>
    <p:extLst>
      <p:ext uri="{BB962C8B-B14F-4D97-AF65-F5344CB8AC3E}">
        <p14:creationId xmlns:p14="http://schemas.microsoft.com/office/powerpoint/2010/main" val="41848875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04CDC1-82F6-4658-AFEF-742B2AE63E98}"/>
              </a:ext>
            </a:extLst>
          </p:cNvPr>
          <p:cNvSpPr>
            <a:spLocks noGrp="1"/>
          </p:cNvSpPr>
          <p:nvPr>
            <p:ph idx="1"/>
          </p:nvPr>
        </p:nvSpPr>
        <p:spPr>
          <a:xfrm>
            <a:off x="1828800" y="117348"/>
            <a:ext cx="5486400" cy="990600"/>
          </a:xfrm>
        </p:spPr>
        <p:txBody>
          <a:bodyPr/>
          <a:lstStyle/>
          <a:p>
            <a:pPr marL="0" indent="0">
              <a:buNone/>
            </a:pPr>
            <a:r>
              <a:rPr lang="en-US" dirty="0"/>
              <a:t>Next, set out </a:t>
            </a:r>
            <a:r>
              <a:rPr lang="en-US" dirty="0">
                <a:solidFill>
                  <a:srgbClr val="002D72"/>
                </a:solidFill>
              </a:rPr>
              <a:t>emergency warning devices</a:t>
            </a:r>
            <a:r>
              <a:rPr lang="en-US" dirty="0"/>
              <a:t>.</a:t>
            </a:r>
          </a:p>
        </p:txBody>
      </p:sp>
      <p:pic>
        <p:nvPicPr>
          <p:cNvPr id="5" name="Picture 4">
            <a:extLst>
              <a:ext uri="{FF2B5EF4-FFF2-40B4-BE49-F238E27FC236}">
                <a16:creationId xmlns:a16="http://schemas.microsoft.com/office/drawing/2014/main" id="{B0E987E7-DAF3-4B81-8A2A-0236B92BA2E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200" y="990600"/>
            <a:ext cx="3429000" cy="267004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8" name="Picture 7">
            <a:extLst>
              <a:ext uri="{FF2B5EF4-FFF2-40B4-BE49-F238E27FC236}">
                <a16:creationId xmlns:a16="http://schemas.microsoft.com/office/drawing/2014/main" id="{54B2DF44-A5B3-4ECE-8D31-4D9AA847F4D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15000" y="917448"/>
            <a:ext cx="3200400" cy="27432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0" name="Picture 9">
            <a:extLst>
              <a:ext uri="{FF2B5EF4-FFF2-40B4-BE49-F238E27FC236}">
                <a16:creationId xmlns:a16="http://schemas.microsoft.com/office/drawing/2014/main" id="{486E8A31-A802-4121-8CD0-B0BE12DC1FD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048000" y="4038600"/>
            <a:ext cx="3374136" cy="259994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Picture 5">
            <a:extLst>
              <a:ext uri="{FF2B5EF4-FFF2-40B4-BE49-F238E27FC236}">
                <a16:creationId xmlns:a16="http://schemas.microsoft.com/office/drawing/2014/main" id="{0AC44C97-1F16-4799-AB4B-DCC4020C1B8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04800" y="5712662"/>
            <a:ext cx="915815" cy="914400"/>
          </a:xfrm>
          <a:prstGeom prst="rect">
            <a:avLst/>
          </a:prstGeom>
        </p:spPr>
      </p:pic>
    </p:spTree>
    <p:extLst>
      <p:ext uri="{BB962C8B-B14F-4D97-AF65-F5344CB8AC3E}">
        <p14:creationId xmlns:p14="http://schemas.microsoft.com/office/powerpoint/2010/main" val="560995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4AA5B9-40CB-44BE-9AC5-522403CB7AEA}"/>
              </a:ext>
            </a:extLst>
          </p:cNvPr>
          <p:cNvSpPr>
            <a:spLocks noGrp="1"/>
          </p:cNvSpPr>
          <p:nvPr>
            <p:ph idx="1"/>
          </p:nvPr>
        </p:nvSpPr>
        <p:spPr>
          <a:xfrm>
            <a:off x="5867400" y="3048000"/>
            <a:ext cx="2971800" cy="936625"/>
          </a:xfrm>
        </p:spPr>
        <p:txBody>
          <a:bodyPr/>
          <a:lstStyle/>
          <a:p>
            <a:pPr marL="0" indent="0">
              <a:buNone/>
            </a:pPr>
            <a:r>
              <a:rPr lang="en-US" dirty="0"/>
              <a:t>Check for </a:t>
            </a:r>
            <a:r>
              <a:rPr lang="en-US" dirty="0">
                <a:solidFill>
                  <a:srgbClr val="002D72"/>
                </a:solidFill>
              </a:rPr>
              <a:t>injuries</a:t>
            </a:r>
            <a:r>
              <a:rPr lang="en-US" dirty="0"/>
              <a:t>, including to yourself.</a:t>
            </a:r>
          </a:p>
        </p:txBody>
      </p:sp>
      <p:pic>
        <p:nvPicPr>
          <p:cNvPr id="6" name="Picture 5">
            <a:extLst>
              <a:ext uri="{FF2B5EF4-FFF2-40B4-BE49-F238E27FC236}">
                <a16:creationId xmlns:a16="http://schemas.microsoft.com/office/drawing/2014/main" id="{216788F2-27E3-41E8-B377-CEBE0A8BC72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5458331" cy="6858000"/>
          </a:xfrm>
          <a:prstGeom prst="rect">
            <a:avLst/>
          </a:prstGeom>
        </p:spPr>
      </p:pic>
    </p:spTree>
    <p:extLst>
      <p:ext uri="{BB962C8B-B14F-4D97-AF65-F5344CB8AC3E}">
        <p14:creationId xmlns:p14="http://schemas.microsoft.com/office/powerpoint/2010/main" val="3897236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2D7466-204D-4C6A-AFA1-26323160D46A}"/>
              </a:ext>
            </a:extLst>
          </p:cNvPr>
          <p:cNvSpPr>
            <a:spLocks noGrp="1"/>
          </p:cNvSpPr>
          <p:nvPr>
            <p:ph idx="1"/>
          </p:nvPr>
        </p:nvSpPr>
        <p:spPr>
          <a:xfrm>
            <a:off x="86638" y="2971800"/>
            <a:ext cx="3706536" cy="1249279"/>
          </a:xfrm>
        </p:spPr>
        <p:txBody>
          <a:bodyPr/>
          <a:lstStyle/>
          <a:p>
            <a:pPr marL="0" indent="0">
              <a:buNone/>
            </a:pPr>
            <a:r>
              <a:rPr lang="en-US" dirty="0"/>
              <a:t>Even if medical assistance isn’t needed, </a:t>
            </a:r>
            <a:r>
              <a:rPr lang="en-US" dirty="0">
                <a:solidFill>
                  <a:srgbClr val="002D72"/>
                </a:solidFill>
              </a:rPr>
              <a:t>contacting law enforcement </a:t>
            </a:r>
            <a:r>
              <a:rPr lang="en-US" dirty="0"/>
              <a:t>is still required.</a:t>
            </a:r>
          </a:p>
        </p:txBody>
      </p:sp>
      <p:pic>
        <p:nvPicPr>
          <p:cNvPr id="6" name="Picture 5">
            <a:extLst>
              <a:ext uri="{FF2B5EF4-FFF2-40B4-BE49-F238E27FC236}">
                <a16:creationId xmlns:a16="http://schemas.microsoft.com/office/drawing/2014/main" id="{1EEA581E-A6C7-48B9-A3DE-9EA776473D3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58936" y="8021"/>
            <a:ext cx="5285064" cy="6858000"/>
          </a:xfrm>
          <a:prstGeom prst="rect">
            <a:avLst/>
          </a:prstGeom>
        </p:spPr>
      </p:pic>
    </p:spTree>
    <p:extLst>
      <p:ext uri="{BB962C8B-B14F-4D97-AF65-F5344CB8AC3E}">
        <p14:creationId xmlns:p14="http://schemas.microsoft.com/office/powerpoint/2010/main" val="4200950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5DC8A85-F871-4C38-B9D2-2ED3B020C488}"/>
              </a:ext>
            </a:extLst>
          </p:cNvPr>
          <p:cNvSpPr>
            <a:spLocks noGrp="1"/>
          </p:cNvSpPr>
          <p:nvPr>
            <p:ph idx="1"/>
          </p:nvPr>
        </p:nvSpPr>
        <p:spPr>
          <a:xfrm>
            <a:off x="5943600" y="2590800"/>
            <a:ext cx="3017864" cy="2025651"/>
          </a:xfrm>
        </p:spPr>
        <p:txBody>
          <a:bodyPr/>
          <a:lstStyle/>
          <a:p>
            <a:pPr marL="0" indent="0">
              <a:buNone/>
            </a:pPr>
            <a:r>
              <a:rPr lang="en-US" dirty="0"/>
              <a:t>A </a:t>
            </a:r>
            <a:r>
              <a:rPr lang="en-US" dirty="0">
                <a:solidFill>
                  <a:srgbClr val="002D72"/>
                </a:solidFill>
              </a:rPr>
              <a:t>camera</a:t>
            </a:r>
            <a:r>
              <a:rPr lang="en-US" dirty="0"/>
              <a:t> or disposable camera may be the most useful item you can have at the scene.</a:t>
            </a:r>
          </a:p>
        </p:txBody>
      </p:sp>
      <p:pic>
        <p:nvPicPr>
          <p:cNvPr id="6" name="Picture 5">
            <a:extLst>
              <a:ext uri="{FF2B5EF4-FFF2-40B4-BE49-F238E27FC236}">
                <a16:creationId xmlns:a16="http://schemas.microsoft.com/office/drawing/2014/main" id="{7FEC9013-BF85-4D98-9E6A-D7CBEB5335C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5592736" cy="6858000"/>
          </a:xfrm>
          <a:prstGeom prst="rect">
            <a:avLst/>
          </a:prstGeom>
        </p:spPr>
      </p:pic>
      <p:pic>
        <p:nvPicPr>
          <p:cNvPr id="4" name="Picture 3">
            <a:extLst>
              <a:ext uri="{FF2B5EF4-FFF2-40B4-BE49-F238E27FC236}">
                <a16:creationId xmlns:a16="http://schemas.microsoft.com/office/drawing/2014/main" id="{BAF88BEB-8625-4705-BC26-E7C43A13934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24800" y="5791200"/>
            <a:ext cx="915815" cy="914400"/>
          </a:xfrm>
          <a:prstGeom prst="rect">
            <a:avLst/>
          </a:prstGeom>
        </p:spPr>
      </p:pic>
    </p:spTree>
    <p:extLst>
      <p:ext uri="{BB962C8B-B14F-4D97-AF65-F5344CB8AC3E}">
        <p14:creationId xmlns:p14="http://schemas.microsoft.com/office/powerpoint/2010/main" val="3830225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E11CDD-2905-45D7-93A1-5FD24F02AC01}"/>
              </a:ext>
            </a:extLst>
          </p:cNvPr>
          <p:cNvSpPr>
            <a:spLocks noGrp="1"/>
          </p:cNvSpPr>
          <p:nvPr>
            <p:ph idx="1"/>
          </p:nvPr>
        </p:nvSpPr>
        <p:spPr>
          <a:xfrm>
            <a:off x="381000" y="2781300"/>
            <a:ext cx="2816349" cy="1295400"/>
          </a:xfrm>
        </p:spPr>
        <p:txBody>
          <a:bodyPr/>
          <a:lstStyle/>
          <a:p>
            <a:pPr marL="0" indent="0">
              <a:buNone/>
            </a:pPr>
            <a:r>
              <a:rPr lang="en-US" dirty="0"/>
              <a:t>It’s critical you </a:t>
            </a:r>
            <a:r>
              <a:rPr lang="en-US" dirty="0">
                <a:solidFill>
                  <a:srgbClr val="002D72"/>
                </a:solidFill>
              </a:rPr>
              <a:t>notify</a:t>
            </a:r>
            <a:r>
              <a:rPr lang="en-US" dirty="0"/>
              <a:t> your </a:t>
            </a:r>
            <a:r>
              <a:rPr lang="en-US" dirty="0">
                <a:solidFill>
                  <a:srgbClr val="002D72"/>
                </a:solidFill>
              </a:rPr>
              <a:t>motor carrier </a:t>
            </a:r>
            <a:r>
              <a:rPr lang="en-US" dirty="0"/>
              <a:t>of the accident.</a:t>
            </a:r>
          </a:p>
        </p:txBody>
      </p:sp>
      <p:pic>
        <p:nvPicPr>
          <p:cNvPr id="6" name="Picture 5">
            <a:extLst>
              <a:ext uri="{FF2B5EF4-FFF2-40B4-BE49-F238E27FC236}">
                <a16:creationId xmlns:a16="http://schemas.microsoft.com/office/drawing/2014/main" id="{B07406B1-4462-4DC9-AE6C-35ECA2F604E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51497" y="0"/>
            <a:ext cx="5492503" cy="6858000"/>
          </a:xfrm>
          <a:prstGeom prst="rect">
            <a:avLst/>
          </a:prstGeom>
        </p:spPr>
      </p:pic>
    </p:spTree>
    <p:extLst>
      <p:ext uri="{BB962C8B-B14F-4D97-AF65-F5344CB8AC3E}">
        <p14:creationId xmlns:p14="http://schemas.microsoft.com/office/powerpoint/2010/main" val="23110038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9A5A597-5031-401A-8E76-014BFC1F1058}"/>
              </a:ext>
            </a:extLst>
          </p:cNvPr>
          <p:cNvSpPr>
            <a:spLocks noGrp="1"/>
          </p:cNvSpPr>
          <p:nvPr>
            <p:ph idx="1"/>
          </p:nvPr>
        </p:nvSpPr>
        <p:spPr>
          <a:xfrm>
            <a:off x="5257800" y="2362200"/>
            <a:ext cx="3276600" cy="2133599"/>
          </a:xfrm>
        </p:spPr>
        <p:txBody>
          <a:bodyPr/>
          <a:lstStyle/>
          <a:p>
            <a:pPr marL="0" indent="0">
              <a:buNone/>
            </a:pPr>
            <a:r>
              <a:rPr lang="en-US" dirty="0"/>
              <a:t>If certain conditions are met, your carrier will instruct you to go for post-accident </a:t>
            </a:r>
            <a:r>
              <a:rPr lang="en-US" dirty="0">
                <a:solidFill>
                  <a:srgbClr val="002D72"/>
                </a:solidFill>
              </a:rPr>
              <a:t>drug</a:t>
            </a:r>
            <a:r>
              <a:rPr lang="en-US" dirty="0"/>
              <a:t> and </a:t>
            </a:r>
            <a:r>
              <a:rPr lang="en-US" dirty="0">
                <a:solidFill>
                  <a:srgbClr val="002D72"/>
                </a:solidFill>
              </a:rPr>
              <a:t>alcohol</a:t>
            </a:r>
            <a:r>
              <a:rPr lang="en-US" dirty="0"/>
              <a:t> testing.</a:t>
            </a:r>
          </a:p>
        </p:txBody>
      </p:sp>
      <p:pic>
        <p:nvPicPr>
          <p:cNvPr id="6" name="Picture 5">
            <a:extLst>
              <a:ext uri="{FF2B5EF4-FFF2-40B4-BE49-F238E27FC236}">
                <a16:creationId xmlns:a16="http://schemas.microsoft.com/office/drawing/2014/main" id="{5D8A425C-68AD-450C-BEA4-62FFCE50768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563589" cy="6858000"/>
          </a:xfrm>
          <a:prstGeom prst="rect">
            <a:avLst/>
          </a:prstGeom>
        </p:spPr>
      </p:pic>
    </p:spTree>
    <p:extLst>
      <p:ext uri="{BB962C8B-B14F-4D97-AF65-F5344CB8AC3E}">
        <p14:creationId xmlns:p14="http://schemas.microsoft.com/office/powerpoint/2010/main" val="36077932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28C609-C271-44BA-B287-89E034EBE6DE}"/>
              </a:ext>
            </a:extLst>
          </p:cNvPr>
          <p:cNvSpPr>
            <a:spLocks noGrp="1"/>
          </p:cNvSpPr>
          <p:nvPr>
            <p:ph idx="1"/>
          </p:nvPr>
        </p:nvSpPr>
        <p:spPr>
          <a:xfrm>
            <a:off x="304800" y="2590800"/>
            <a:ext cx="2880986" cy="1943100"/>
          </a:xfrm>
        </p:spPr>
        <p:txBody>
          <a:bodyPr/>
          <a:lstStyle/>
          <a:p>
            <a:pPr marL="0" indent="0">
              <a:buNone/>
            </a:pPr>
            <a:r>
              <a:rPr lang="en-US" dirty="0"/>
              <a:t>The company representative will direct you on how to handle a </a:t>
            </a:r>
            <a:r>
              <a:rPr lang="en-US" dirty="0">
                <a:solidFill>
                  <a:srgbClr val="002D72"/>
                </a:solidFill>
              </a:rPr>
              <a:t>disabled</a:t>
            </a:r>
            <a:r>
              <a:rPr lang="en-US" dirty="0"/>
              <a:t> or </a:t>
            </a:r>
            <a:r>
              <a:rPr lang="en-US" dirty="0">
                <a:solidFill>
                  <a:srgbClr val="002D72"/>
                </a:solidFill>
              </a:rPr>
              <a:t>damaged</a:t>
            </a:r>
            <a:r>
              <a:rPr lang="en-US" dirty="0"/>
              <a:t> vehicle.</a:t>
            </a:r>
          </a:p>
        </p:txBody>
      </p:sp>
      <p:pic>
        <p:nvPicPr>
          <p:cNvPr id="6" name="Picture 5">
            <a:extLst>
              <a:ext uri="{FF2B5EF4-FFF2-40B4-BE49-F238E27FC236}">
                <a16:creationId xmlns:a16="http://schemas.microsoft.com/office/drawing/2014/main" id="{4B320D3E-7A91-426B-B605-7005FB6A2C4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86137" y="0"/>
            <a:ext cx="5757863" cy="6858000"/>
          </a:xfrm>
          <a:prstGeom prst="rect">
            <a:avLst/>
          </a:prstGeom>
        </p:spPr>
      </p:pic>
    </p:spTree>
    <p:extLst>
      <p:ext uri="{BB962C8B-B14F-4D97-AF65-F5344CB8AC3E}">
        <p14:creationId xmlns:p14="http://schemas.microsoft.com/office/powerpoint/2010/main" val="2838009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143AC98-29B9-4A1D-A9B7-43BDA713056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032" y="0"/>
            <a:ext cx="9156032" cy="6858000"/>
          </a:xfrm>
          <a:prstGeom prst="rect">
            <a:avLst/>
          </a:prstGeom>
        </p:spPr>
      </p:pic>
      <p:sp>
        <p:nvSpPr>
          <p:cNvPr id="5" name="Rectangle 4">
            <a:extLst>
              <a:ext uri="{FF2B5EF4-FFF2-40B4-BE49-F238E27FC236}">
                <a16:creationId xmlns:a16="http://schemas.microsoft.com/office/drawing/2014/main" id="{EAC32B2F-83CE-42CF-80CB-45FF62D8A111}"/>
              </a:ext>
            </a:extLst>
          </p:cNvPr>
          <p:cNvSpPr/>
          <p:nvPr/>
        </p:nvSpPr>
        <p:spPr>
          <a:xfrm>
            <a:off x="0" y="45418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CDE6530-2276-4E85-9453-441D37FBF4AD}"/>
              </a:ext>
            </a:extLst>
          </p:cNvPr>
          <p:cNvSpPr>
            <a:spLocks noGrp="1"/>
          </p:cNvSpPr>
          <p:nvPr>
            <p:ph type="title"/>
          </p:nvPr>
        </p:nvSpPr>
        <p:spPr>
          <a:xfrm>
            <a:off x="457200" y="4541838"/>
            <a:ext cx="8229600" cy="1143000"/>
          </a:xfrm>
        </p:spPr>
        <p:txBody>
          <a:bodyPr/>
          <a:lstStyle/>
          <a:p>
            <a:r>
              <a:rPr lang="en-US" dirty="0">
                <a:solidFill>
                  <a:srgbClr val="002D72"/>
                </a:solidFill>
              </a:rPr>
              <a:t>At the Scene</a:t>
            </a:r>
          </a:p>
        </p:txBody>
      </p:sp>
    </p:spTree>
    <p:extLst>
      <p:ext uri="{BB962C8B-B14F-4D97-AF65-F5344CB8AC3E}">
        <p14:creationId xmlns:p14="http://schemas.microsoft.com/office/powerpoint/2010/main" val="18240560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8A3A0F5-77EC-46C4-853F-209C4F5B632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0186"/>
            <a:ext cx="9144000" cy="6817627"/>
          </a:xfrm>
          <a:prstGeom prst="rect">
            <a:avLst/>
          </a:prstGeom>
        </p:spPr>
      </p:pic>
      <p:sp>
        <p:nvSpPr>
          <p:cNvPr id="5" name="Rectangle 4">
            <a:extLst>
              <a:ext uri="{FF2B5EF4-FFF2-40B4-BE49-F238E27FC236}">
                <a16:creationId xmlns:a16="http://schemas.microsoft.com/office/drawing/2014/main" id="{27E47B0D-6AC7-44A7-8700-3A6758F0FD92}"/>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lstStyle/>
          <a:p>
            <a:r>
              <a:rPr lang="en-US" dirty="0">
                <a:solidFill>
                  <a:srgbClr val="002D72"/>
                </a:solidFill>
              </a:rPr>
              <a:t>Hazardous Materials</a:t>
            </a:r>
          </a:p>
        </p:txBody>
      </p:sp>
    </p:spTree>
    <p:extLst>
      <p:ext uri="{BB962C8B-B14F-4D97-AF65-F5344CB8AC3E}">
        <p14:creationId xmlns:p14="http://schemas.microsoft.com/office/powerpoint/2010/main" val="36306973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71CD1-8217-4A1C-8E88-9715A0E3965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9ED98B6B-B8B9-442B-B681-137FA31320D7}"/>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CD3DB5A-DDBB-418E-89B8-B6F3FD42622C}"/>
              </a:ext>
            </a:extLst>
          </p:cNvPr>
          <p:cNvSpPr>
            <a:spLocks noGrp="1"/>
          </p:cNvSpPr>
          <p:nvPr>
            <p:ph type="title"/>
          </p:nvPr>
        </p:nvSpPr>
        <p:spPr/>
        <p:txBody>
          <a:bodyPr/>
          <a:lstStyle/>
          <a:p>
            <a:r>
              <a:rPr lang="en-US" dirty="0">
                <a:solidFill>
                  <a:srgbClr val="002D72"/>
                </a:solidFill>
              </a:rPr>
              <a:t>Vehicle Fires</a:t>
            </a:r>
          </a:p>
        </p:txBody>
      </p:sp>
    </p:spTree>
    <p:extLst>
      <p:ext uri="{BB962C8B-B14F-4D97-AF65-F5344CB8AC3E}">
        <p14:creationId xmlns:p14="http://schemas.microsoft.com/office/powerpoint/2010/main" val="4095358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4781722-9E64-43C7-B562-42852257623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Content Placeholder 1">
            <a:extLst>
              <a:ext uri="{FF2B5EF4-FFF2-40B4-BE49-F238E27FC236}">
                <a16:creationId xmlns:a16="http://schemas.microsoft.com/office/drawing/2014/main" id="{3F49FAAC-C6BC-45F0-A3B9-848A36A044E3}"/>
              </a:ext>
            </a:extLst>
          </p:cNvPr>
          <p:cNvSpPr>
            <a:spLocks noGrp="1"/>
          </p:cNvSpPr>
          <p:nvPr>
            <p:ph idx="1"/>
          </p:nvPr>
        </p:nvSpPr>
        <p:spPr>
          <a:xfrm>
            <a:off x="5867400" y="609600"/>
            <a:ext cx="3200400" cy="1981200"/>
          </a:xfrm>
        </p:spPr>
        <p:txBody>
          <a:bodyPr/>
          <a:lstStyle/>
          <a:p>
            <a:pPr marL="0" indent="0">
              <a:buNone/>
            </a:pPr>
            <a:r>
              <a:rPr lang="en-US" dirty="0"/>
              <a:t>Fire is made possible by </a:t>
            </a:r>
            <a:r>
              <a:rPr lang="en-US" dirty="0">
                <a:solidFill>
                  <a:srgbClr val="002D72"/>
                </a:solidFill>
              </a:rPr>
              <a:t>four</a:t>
            </a:r>
            <a:r>
              <a:rPr lang="en-US" dirty="0"/>
              <a:t> components, commonly referred to as the “fire tetrahedron.”</a:t>
            </a:r>
          </a:p>
        </p:txBody>
      </p:sp>
    </p:spTree>
    <p:extLst>
      <p:ext uri="{BB962C8B-B14F-4D97-AF65-F5344CB8AC3E}">
        <p14:creationId xmlns:p14="http://schemas.microsoft.com/office/powerpoint/2010/main" val="23284259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1CAE4277-51BA-4A36-94DB-21764858FB5D}"/>
              </a:ext>
            </a:extLst>
          </p:cNvPr>
          <p:cNvSpPr/>
          <p:nvPr/>
        </p:nvSpPr>
        <p:spPr>
          <a:xfrm>
            <a:off x="1600200" y="304800"/>
            <a:ext cx="2313410" cy="1726911"/>
          </a:xfrm>
          <a:prstGeom prst="round2SameRect">
            <a:avLst>
              <a:gd name="adj1" fmla="val 8000"/>
              <a:gd name="adj2" fmla="val 0"/>
            </a:avLst>
          </a:prstGeom>
          <a:ln>
            <a:solidFill>
              <a:srgbClr val="002D7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b" anchorCtr="0"/>
          <a:lstStyle/>
          <a:p>
            <a:pPr algn="ctr"/>
            <a:r>
              <a:rPr lang="en-US" dirty="0"/>
              <a:t>Wood</a:t>
            </a:r>
          </a:p>
          <a:p>
            <a:pPr algn="ctr"/>
            <a:r>
              <a:rPr lang="en-US" dirty="0"/>
              <a:t>Cloth</a:t>
            </a:r>
          </a:p>
          <a:p>
            <a:pPr algn="ctr"/>
            <a:r>
              <a:rPr lang="en-US" dirty="0"/>
              <a:t>Paper</a:t>
            </a:r>
          </a:p>
        </p:txBody>
      </p:sp>
      <p:grpSp>
        <p:nvGrpSpPr>
          <p:cNvPr id="7" name="Group 6">
            <a:extLst>
              <a:ext uri="{FF2B5EF4-FFF2-40B4-BE49-F238E27FC236}">
                <a16:creationId xmlns:a16="http://schemas.microsoft.com/office/drawing/2014/main" id="{B6FB60D0-A898-498D-B1A9-88DD1E526A1D}"/>
              </a:ext>
            </a:extLst>
          </p:cNvPr>
          <p:cNvGrpSpPr/>
          <p:nvPr/>
        </p:nvGrpSpPr>
        <p:grpSpPr>
          <a:xfrm>
            <a:off x="1600199" y="2031712"/>
            <a:ext cx="2313411" cy="742572"/>
            <a:chOff x="5415144" y="2431633"/>
            <a:chExt cx="2313411" cy="742572"/>
          </a:xfrm>
          <a:solidFill>
            <a:srgbClr val="002D72"/>
          </a:solidFill>
        </p:grpSpPr>
        <p:sp>
          <p:nvSpPr>
            <p:cNvPr id="9" name="Rectangle 8">
              <a:extLst>
                <a:ext uri="{FF2B5EF4-FFF2-40B4-BE49-F238E27FC236}">
                  <a16:creationId xmlns:a16="http://schemas.microsoft.com/office/drawing/2014/main" id="{006630F2-0486-4810-AF0F-B4ABEB8471C2}"/>
                </a:ext>
              </a:extLst>
            </p:cNvPr>
            <p:cNvSpPr/>
            <p:nvPr/>
          </p:nvSpPr>
          <p:spPr>
            <a:xfrm>
              <a:off x="5415145" y="2431633"/>
              <a:ext cx="2313410" cy="742572"/>
            </a:xfrm>
            <a:prstGeom prst="rect">
              <a:avLst/>
            </a:prstGeom>
            <a:grpFill/>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TextBox 9">
              <a:extLst>
                <a:ext uri="{FF2B5EF4-FFF2-40B4-BE49-F238E27FC236}">
                  <a16:creationId xmlns:a16="http://schemas.microsoft.com/office/drawing/2014/main" id="{A4BF5067-5800-40BA-832D-36C48D0E0BB7}"/>
                </a:ext>
              </a:extLst>
            </p:cNvPr>
            <p:cNvSpPr txBox="1"/>
            <p:nvPr/>
          </p:nvSpPr>
          <p:spPr>
            <a:xfrm>
              <a:off x="5415144" y="2431633"/>
              <a:ext cx="2313409" cy="74257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1450" tIns="0" rIns="57150" bIns="0" numCol="1" spcCol="1270" anchor="ctr" anchorCtr="0">
              <a:noAutofit/>
            </a:bodyPr>
            <a:lstStyle/>
            <a:p>
              <a:pPr marL="0" lvl="0" indent="0" algn="ctr" defTabSz="2000250">
                <a:lnSpc>
                  <a:spcPct val="90000"/>
                </a:lnSpc>
                <a:spcBef>
                  <a:spcPct val="0"/>
                </a:spcBef>
                <a:spcAft>
                  <a:spcPct val="35000"/>
                </a:spcAft>
                <a:buNone/>
              </a:pPr>
              <a:r>
                <a:rPr lang="en-US" sz="2800" kern="1200" dirty="0"/>
                <a:t>Class A</a:t>
              </a:r>
            </a:p>
          </p:txBody>
        </p:sp>
      </p:grpSp>
      <p:sp>
        <p:nvSpPr>
          <p:cNvPr id="11" name="Rectangle: Top Corners Rounded 10">
            <a:extLst>
              <a:ext uri="{FF2B5EF4-FFF2-40B4-BE49-F238E27FC236}">
                <a16:creationId xmlns:a16="http://schemas.microsoft.com/office/drawing/2014/main" id="{38546CC9-FFCA-451E-9303-4E5C538D4C51}"/>
              </a:ext>
            </a:extLst>
          </p:cNvPr>
          <p:cNvSpPr/>
          <p:nvPr/>
        </p:nvSpPr>
        <p:spPr>
          <a:xfrm>
            <a:off x="5043769" y="304800"/>
            <a:ext cx="2313410" cy="1726911"/>
          </a:xfrm>
          <a:prstGeom prst="round2SameRect">
            <a:avLst>
              <a:gd name="adj1" fmla="val 8000"/>
              <a:gd name="adj2" fmla="val 0"/>
            </a:avLst>
          </a:prstGeom>
          <a:ln>
            <a:solidFill>
              <a:srgbClr val="002D7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b" anchorCtr="0"/>
          <a:lstStyle/>
          <a:p>
            <a:pPr algn="ctr"/>
            <a:r>
              <a:rPr lang="en-US" dirty="0"/>
              <a:t>Flammable liquids, gases, and greases</a:t>
            </a:r>
          </a:p>
        </p:txBody>
      </p:sp>
      <p:grpSp>
        <p:nvGrpSpPr>
          <p:cNvPr id="12" name="Group 11">
            <a:extLst>
              <a:ext uri="{FF2B5EF4-FFF2-40B4-BE49-F238E27FC236}">
                <a16:creationId xmlns:a16="http://schemas.microsoft.com/office/drawing/2014/main" id="{CDE5B628-6B0A-463B-A490-E229119437CE}"/>
              </a:ext>
            </a:extLst>
          </p:cNvPr>
          <p:cNvGrpSpPr/>
          <p:nvPr/>
        </p:nvGrpSpPr>
        <p:grpSpPr>
          <a:xfrm>
            <a:off x="5043768" y="2031712"/>
            <a:ext cx="2313411" cy="742572"/>
            <a:chOff x="5415144" y="2431633"/>
            <a:chExt cx="2313411" cy="742572"/>
          </a:xfrm>
          <a:solidFill>
            <a:srgbClr val="002D72"/>
          </a:solidFill>
        </p:grpSpPr>
        <p:sp>
          <p:nvSpPr>
            <p:cNvPr id="13" name="Rectangle 12">
              <a:extLst>
                <a:ext uri="{FF2B5EF4-FFF2-40B4-BE49-F238E27FC236}">
                  <a16:creationId xmlns:a16="http://schemas.microsoft.com/office/drawing/2014/main" id="{C38B87C4-6981-48F6-AFEF-42525D0D07A4}"/>
                </a:ext>
              </a:extLst>
            </p:cNvPr>
            <p:cNvSpPr/>
            <p:nvPr/>
          </p:nvSpPr>
          <p:spPr>
            <a:xfrm>
              <a:off x="5415145" y="2431633"/>
              <a:ext cx="2313410" cy="742572"/>
            </a:xfrm>
            <a:prstGeom prst="rect">
              <a:avLst/>
            </a:prstGeom>
            <a:grpFill/>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TextBox 13">
              <a:extLst>
                <a:ext uri="{FF2B5EF4-FFF2-40B4-BE49-F238E27FC236}">
                  <a16:creationId xmlns:a16="http://schemas.microsoft.com/office/drawing/2014/main" id="{38627AB2-2ECA-4AD2-BA2D-C1925430FE3F}"/>
                </a:ext>
              </a:extLst>
            </p:cNvPr>
            <p:cNvSpPr txBox="1"/>
            <p:nvPr/>
          </p:nvSpPr>
          <p:spPr>
            <a:xfrm>
              <a:off x="5415144" y="2431633"/>
              <a:ext cx="2313409" cy="74257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1450" tIns="0" rIns="57150" bIns="0" numCol="1" spcCol="1270" anchor="ctr" anchorCtr="0">
              <a:noAutofit/>
            </a:bodyPr>
            <a:lstStyle/>
            <a:p>
              <a:pPr marL="0" lvl="0" indent="0" algn="ctr" defTabSz="2000250">
                <a:lnSpc>
                  <a:spcPct val="90000"/>
                </a:lnSpc>
                <a:spcBef>
                  <a:spcPct val="0"/>
                </a:spcBef>
                <a:spcAft>
                  <a:spcPct val="35000"/>
                </a:spcAft>
                <a:buNone/>
              </a:pPr>
              <a:r>
                <a:rPr lang="en-US" sz="2800" kern="1200" dirty="0"/>
                <a:t>Class B</a:t>
              </a:r>
            </a:p>
          </p:txBody>
        </p:sp>
      </p:grpSp>
      <p:sp>
        <p:nvSpPr>
          <p:cNvPr id="16" name="Rectangle: Top Corners Rounded 15">
            <a:extLst>
              <a:ext uri="{FF2B5EF4-FFF2-40B4-BE49-F238E27FC236}">
                <a16:creationId xmlns:a16="http://schemas.microsoft.com/office/drawing/2014/main" id="{8E4E105A-AF3F-4324-879A-7F86303F316F}"/>
              </a:ext>
            </a:extLst>
          </p:cNvPr>
          <p:cNvSpPr/>
          <p:nvPr/>
        </p:nvSpPr>
        <p:spPr>
          <a:xfrm>
            <a:off x="1590035" y="3429000"/>
            <a:ext cx="2313410" cy="1726911"/>
          </a:xfrm>
          <a:prstGeom prst="round2SameRect">
            <a:avLst>
              <a:gd name="adj1" fmla="val 8000"/>
              <a:gd name="adj2" fmla="val 0"/>
            </a:avLst>
          </a:prstGeom>
          <a:ln>
            <a:solidFill>
              <a:srgbClr val="002D7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b" anchorCtr="0"/>
          <a:lstStyle/>
          <a:p>
            <a:pPr algn="ctr"/>
            <a:r>
              <a:rPr lang="en-US" dirty="0"/>
              <a:t>Electrical fires</a:t>
            </a:r>
          </a:p>
        </p:txBody>
      </p:sp>
      <p:grpSp>
        <p:nvGrpSpPr>
          <p:cNvPr id="17" name="Group 16">
            <a:extLst>
              <a:ext uri="{FF2B5EF4-FFF2-40B4-BE49-F238E27FC236}">
                <a16:creationId xmlns:a16="http://schemas.microsoft.com/office/drawing/2014/main" id="{B20A0A0B-2F69-470E-9D27-354BDDFA1C08}"/>
              </a:ext>
            </a:extLst>
          </p:cNvPr>
          <p:cNvGrpSpPr/>
          <p:nvPr/>
        </p:nvGrpSpPr>
        <p:grpSpPr>
          <a:xfrm>
            <a:off x="1590034" y="5155912"/>
            <a:ext cx="2313411" cy="742572"/>
            <a:chOff x="5415144" y="2431633"/>
            <a:chExt cx="2313411" cy="742572"/>
          </a:xfrm>
          <a:solidFill>
            <a:srgbClr val="002D72"/>
          </a:solidFill>
        </p:grpSpPr>
        <p:sp>
          <p:nvSpPr>
            <p:cNvPr id="18" name="Rectangle 17">
              <a:extLst>
                <a:ext uri="{FF2B5EF4-FFF2-40B4-BE49-F238E27FC236}">
                  <a16:creationId xmlns:a16="http://schemas.microsoft.com/office/drawing/2014/main" id="{86E9A178-8EC1-4B0B-8EC6-0CFF53F9FF98}"/>
                </a:ext>
              </a:extLst>
            </p:cNvPr>
            <p:cNvSpPr/>
            <p:nvPr/>
          </p:nvSpPr>
          <p:spPr>
            <a:xfrm>
              <a:off x="5415145" y="2431633"/>
              <a:ext cx="2313410" cy="742572"/>
            </a:xfrm>
            <a:prstGeom prst="rect">
              <a:avLst/>
            </a:prstGeom>
            <a:grpFill/>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 name="TextBox 18">
              <a:extLst>
                <a:ext uri="{FF2B5EF4-FFF2-40B4-BE49-F238E27FC236}">
                  <a16:creationId xmlns:a16="http://schemas.microsoft.com/office/drawing/2014/main" id="{1EC25BCD-22B3-4DDF-90FB-78E9DB84CF9C}"/>
                </a:ext>
              </a:extLst>
            </p:cNvPr>
            <p:cNvSpPr txBox="1"/>
            <p:nvPr/>
          </p:nvSpPr>
          <p:spPr>
            <a:xfrm>
              <a:off x="5415144" y="2431633"/>
              <a:ext cx="2313409" cy="74257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1450" tIns="0" rIns="57150" bIns="0" numCol="1" spcCol="1270" anchor="ctr" anchorCtr="0">
              <a:noAutofit/>
            </a:bodyPr>
            <a:lstStyle/>
            <a:p>
              <a:pPr marL="0" lvl="0" indent="0" algn="ctr" defTabSz="2000250">
                <a:lnSpc>
                  <a:spcPct val="90000"/>
                </a:lnSpc>
                <a:spcBef>
                  <a:spcPct val="0"/>
                </a:spcBef>
                <a:spcAft>
                  <a:spcPct val="35000"/>
                </a:spcAft>
                <a:buNone/>
              </a:pPr>
              <a:r>
                <a:rPr lang="en-US" sz="2800" kern="1200" dirty="0"/>
                <a:t>Class C</a:t>
              </a:r>
            </a:p>
          </p:txBody>
        </p:sp>
      </p:grpSp>
      <p:sp>
        <p:nvSpPr>
          <p:cNvPr id="21" name="Rectangle: Top Corners Rounded 20">
            <a:extLst>
              <a:ext uri="{FF2B5EF4-FFF2-40B4-BE49-F238E27FC236}">
                <a16:creationId xmlns:a16="http://schemas.microsoft.com/office/drawing/2014/main" id="{C000AEC4-1914-4178-A548-6F6B08C14838}"/>
              </a:ext>
            </a:extLst>
          </p:cNvPr>
          <p:cNvSpPr/>
          <p:nvPr/>
        </p:nvSpPr>
        <p:spPr>
          <a:xfrm>
            <a:off x="5133907" y="3429000"/>
            <a:ext cx="2313410" cy="1726911"/>
          </a:xfrm>
          <a:prstGeom prst="round2SameRect">
            <a:avLst>
              <a:gd name="adj1" fmla="val 8000"/>
              <a:gd name="adj2" fmla="val 0"/>
            </a:avLst>
          </a:prstGeom>
          <a:ln>
            <a:solidFill>
              <a:srgbClr val="002D7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b" anchorCtr="0"/>
          <a:lstStyle/>
          <a:p>
            <a:pPr algn="ctr"/>
            <a:r>
              <a:rPr lang="en-US" dirty="0"/>
              <a:t>Combustible metals</a:t>
            </a:r>
          </a:p>
        </p:txBody>
      </p:sp>
      <p:grpSp>
        <p:nvGrpSpPr>
          <p:cNvPr id="22" name="Group 21">
            <a:extLst>
              <a:ext uri="{FF2B5EF4-FFF2-40B4-BE49-F238E27FC236}">
                <a16:creationId xmlns:a16="http://schemas.microsoft.com/office/drawing/2014/main" id="{2CF85FDE-BF51-4346-A434-95653A90D881}"/>
              </a:ext>
            </a:extLst>
          </p:cNvPr>
          <p:cNvGrpSpPr/>
          <p:nvPr/>
        </p:nvGrpSpPr>
        <p:grpSpPr>
          <a:xfrm>
            <a:off x="5133907" y="5155912"/>
            <a:ext cx="2313410" cy="742572"/>
            <a:chOff x="5415145" y="2431633"/>
            <a:chExt cx="2313410" cy="742572"/>
          </a:xfrm>
          <a:solidFill>
            <a:srgbClr val="002D72"/>
          </a:solidFill>
        </p:grpSpPr>
        <p:sp>
          <p:nvSpPr>
            <p:cNvPr id="23" name="Rectangle 22">
              <a:extLst>
                <a:ext uri="{FF2B5EF4-FFF2-40B4-BE49-F238E27FC236}">
                  <a16:creationId xmlns:a16="http://schemas.microsoft.com/office/drawing/2014/main" id="{B4CCA1BB-C90B-4D3C-8E5C-C6BDC8F5A371}"/>
                </a:ext>
              </a:extLst>
            </p:cNvPr>
            <p:cNvSpPr/>
            <p:nvPr/>
          </p:nvSpPr>
          <p:spPr>
            <a:xfrm>
              <a:off x="5415145" y="2431633"/>
              <a:ext cx="2313410" cy="742572"/>
            </a:xfrm>
            <a:prstGeom prst="rect">
              <a:avLst/>
            </a:prstGeom>
            <a:grpFill/>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TextBox 23">
              <a:extLst>
                <a:ext uri="{FF2B5EF4-FFF2-40B4-BE49-F238E27FC236}">
                  <a16:creationId xmlns:a16="http://schemas.microsoft.com/office/drawing/2014/main" id="{40C353CC-20F5-4381-8B51-33F57DB1B68A}"/>
                </a:ext>
              </a:extLst>
            </p:cNvPr>
            <p:cNvSpPr txBox="1"/>
            <p:nvPr/>
          </p:nvSpPr>
          <p:spPr>
            <a:xfrm>
              <a:off x="5415145" y="2431633"/>
              <a:ext cx="2313410" cy="74257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1450" tIns="0" rIns="57150" bIns="0" numCol="1" spcCol="1270" anchor="ctr" anchorCtr="0">
              <a:noAutofit/>
            </a:bodyPr>
            <a:lstStyle/>
            <a:p>
              <a:pPr marL="0" lvl="0" indent="0" algn="ctr" defTabSz="2000250">
                <a:lnSpc>
                  <a:spcPct val="90000"/>
                </a:lnSpc>
                <a:spcBef>
                  <a:spcPct val="0"/>
                </a:spcBef>
                <a:spcAft>
                  <a:spcPct val="35000"/>
                </a:spcAft>
                <a:buNone/>
              </a:pPr>
              <a:r>
                <a:rPr lang="en-US" sz="2800" kern="1200" dirty="0"/>
                <a:t>Class D</a:t>
              </a:r>
            </a:p>
          </p:txBody>
        </p:sp>
      </p:grpSp>
      <p:pic>
        <p:nvPicPr>
          <p:cNvPr id="27" name="Picture 26">
            <a:extLst>
              <a:ext uri="{FF2B5EF4-FFF2-40B4-BE49-F238E27FC236}">
                <a16:creationId xmlns:a16="http://schemas.microsoft.com/office/drawing/2014/main" id="{D43B19EF-4158-4A18-BC22-1F345366A86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59310" y="388556"/>
            <a:ext cx="774859" cy="649783"/>
          </a:xfrm>
          <a:prstGeom prst="rect">
            <a:avLst/>
          </a:prstGeom>
          <a:ln>
            <a:noFill/>
          </a:ln>
        </p:spPr>
      </p:pic>
      <p:pic>
        <p:nvPicPr>
          <p:cNvPr id="29" name="Picture 28">
            <a:extLst>
              <a:ext uri="{FF2B5EF4-FFF2-40B4-BE49-F238E27FC236}">
                <a16:creationId xmlns:a16="http://schemas.microsoft.com/office/drawing/2014/main" id="{368BCB7F-54FB-48CE-A980-C5804B7AED1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36226" y="425465"/>
            <a:ext cx="692684" cy="625177"/>
          </a:xfrm>
          <a:prstGeom prst="rect">
            <a:avLst/>
          </a:prstGeom>
          <a:ln>
            <a:noFill/>
          </a:ln>
        </p:spPr>
      </p:pic>
      <p:pic>
        <p:nvPicPr>
          <p:cNvPr id="31" name="Picture 30">
            <a:extLst>
              <a:ext uri="{FF2B5EF4-FFF2-40B4-BE49-F238E27FC236}">
                <a16:creationId xmlns:a16="http://schemas.microsoft.com/office/drawing/2014/main" id="{5C0041DE-64F6-40B7-84CC-0E00876D0B7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57120" y="3551779"/>
            <a:ext cx="686171" cy="670433"/>
          </a:xfrm>
          <a:prstGeom prst="rect">
            <a:avLst/>
          </a:prstGeom>
          <a:ln>
            <a:noFill/>
          </a:ln>
        </p:spPr>
      </p:pic>
      <p:pic>
        <p:nvPicPr>
          <p:cNvPr id="33" name="Picture 32">
            <a:extLst>
              <a:ext uri="{FF2B5EF4-FFF2-40B4-BE49-F238E27FC236}">
                <a16:creationId xmlns:a16="http://schemas.microsoft.com/office/drawing/2014/main" id="{BD56C7C6-A7EF-4C57-9BD7-B58315A601D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767527" y="3494560"/>
            <a:ext cx="1046170" cy="914785"/>
          </a:xfrm>
          <a:prstGeom prst="rect">
            <a:avLst/>
          </a:prstGeom>
        </p:spPr>
      </p:pic>
    </p:spTree>
    <p:extLst>
      <p:ext uri="{BB962C8B-B14F-4D97-AF65-F5344CB8AC3E}">
        <p14:creationId xmlns:p14="http://schemas.microsoft.com/office/powerpoint/2010/main" val="27015082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13CF740-B22D-4C83-BB63-5F1C2F9F09FC}"/>
              </a:ext>
            </a:extLst>
          </p:cNvPr>
          <p:cNvSpPr>
            <a:spLocks noGrp="1"/>
          </p:cNvSpPr>
          <p:nvPr>
            <p:ph idx="1"/>
          </p:nvPr>
        </p:nvSpPr>
        <p:spPr>
          <a:xfrm>
            <a:off x="457200" y="2590800"/>
            <a:ext cx="3124200" cy="1676399"/>
          </a:xfrm>
        </p:spPr>
        <p:txBody>
          <a:bodyPr/>
          <a:lstStyle/>
          <a:p>
            <a:pPr marL="0" indent="0">
              <a:buNone/>
            </a:pPr>
            <a:r>
              <a:rPr lang="en-US" dirty="0"/>
              <a:t>Be sure to use fire extinguishers only on fires for which they were </a:t>
            </a:r>
            <a:r>
              <a:rPr lang="en-US" dirty="0">
                <a:solidFill>
                  <a:srgbClr val="002D72"/>
                </a:solidFill>
              </a:rPr>
              <a:t>designed</a:t>
            </a:r>
            <a:r>
              <a:rPr lang="en-US" dirty="0"/>
              <a:t>.</a:t>
            </a:r>
          </a:p>
        </p:txBody>
      </p:sp>
      <p:pic>
        <p:nvPicPr>
          <p:cNvPr id="6" name="Picture 5">
            <a:extLst>
              <a:ext uri="{FF2B5EF4-FFF2-40B4-BE49-F238E27FC236}">
                <a16:creationId xmlns:a16="http://schemas.microsoft.com/office/drawing/2014/main" id="{742F2260-D28E-4B47-8414-40521FC0690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14245" y="0"/>
            <a:ext cx="5229755" cy="6858000"/>
          </a:xfrm>
          <a:prstGeom prst="rect">
            <a:avLst/>
          </a:prstGeom>
        </p:spPr>
      </p:pic>
    </p:spTree>
    <p:extLst>
      <p:ext uri="{BB962C8B-B14F-4D97-AF65-F5344CB8AC3E}">
        <p14:creationId xmlns:p14="http://schemas.microsoft.com/office/powerpoint/2010/main" val="42307848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03D2A5-0609-444C-9FE3-9AA80E3A197F}"/>
              </a:ext>
            </a:extLst>
          </p:cNvPr>
          <p:cNvSpPr>
            <a:spLocks noGrp="1"/>
          </p:cNvSpPr>
          <p:nvPr>
            <p:ph idx="1"/>
          </p:nvPr>
        </p:nvSpPr>
        <p:spPr>
          <a:xfrm>
            <a:off x="4114800" y="1981200"/>
            <a:ext cx="4419600" cy="2590800"/>
          </a:xfrm>
        </p:spPr>
        <p:txBody>
          <a:bodyPr/>
          <a:lstStyle/>
          <a:p>
            <a:pPr marL="0" indent="0">
              <a:buNone/>
            </a:pPr>
            <a:r>
              <a:rPr lang="en-US" dirty="0"/>
              <a:t>The </a:t>
            </a:r>
            <a:r>
              <a:rPr lang="en-US" dirty="0">
                <a:solidFill>
                  <a:srgbClr val="002D72"/>
                </a:solidFill>
              </a:rPr>
              <a:t>PASS</a:t>
            </a:r>
            <a:r>
              <a:rPr lang="en-US" dirty="0"/>
              <a:t> method:</a:t>
            </a:r>
          </a:p>
          <a:p>
            <a:pPr lvl="1">
              <a:buFont typeface="Arial" panose="020B0604020202020204" pitchFamily="34" charset="0"/>
              <a:buChar char="•"/>
            </a:pPr>
            <a:r>
              <a:rPr lang="en-US" sz="2200" dirty="0">
                <a:solidFill>
                  <a:srgbClr val="002D72"/>
                </a:solidFill>
              </a:rPr>
              <a:t>P</a:t>
            </a:r>
            <a:r>
              <a:rPr lang="en-US" sz="2200" dirty="0"/>
              <a:t>ull the pin</a:t>
            </a:r>
          </a:p>
          <a:p>
            <a:pPr lvl="1">
              <a:buFont typeface="Arial" panose="020B0604020202020204" pitchFamily="34" charset="0"/>
              <a:buChar char="•"/>
            </a:pPr>
            <a:r>
              <a:rPr lang="en-US" sz="2200" dirty="0">
                <a:solidFill>
                  <a:srgbClr val="002D72"/>
                </a:solidFill>
              </a:rPr>
              <a:t>A</a:t>
            </a:r>
            <a:r>
              <a:rPr lang="en-US" sz="2200" dirty="0"/>
              <a:t>im at the base of the fire</a:t>
            </a:r>
          </a:p>
          <a:p>
            <a:pPr lvl="1">
              <a:buFont typeface="Arial" panose="020B0604020202020204" pitchFamily="34" charset="0"/>
              <a:buChar char="•"/>
            </a:pPr>
            <a:r>
              <a:rPr lang="en-US" sz="2200" dirty="0">
                <a:solidFill>
                  <a:srgbClr val="002D72"/>
                </a:solidFill>
              </a:rPr>
              <a:t>S</a:t>
            </a:r>
            <a:r>
              <a:rPr lang="en-US" sz="2200" dirty="0"/>
              <a:t>queeze the handle</a:t>
            </a:r>
          </a:p>
          <a:p>
            <a:pPr lvl="1">
              <a:buFont typeface="Arial" panose="020B0604020202020204" pitchFamily="34" charset="0"/>
              <a:buChar char="•"/>
            </a:pPr>
            <a:r>
              <a:rPr lang="en-US" sz="2200" dirty="0">
                <a:solidFill>
                  <a:srgbClr val="002D72"/>
                </a:solidFill>
              </a:rPr>
              <a:t>S</a:t>
            </a:r>
            <a:r>
              <a:rPr lang="en-US" sz="2200" dirty="0"/>
              <a:t>weep from side to side</a:t>
            </a:r>
          </a:p>
        </p:txBody>
      </p:sp>
      <p:pic>
        <p:nvPicPr>
          <p:cNvPr id="6" name="Picture 5">
            <a:extLst>
              <a:ext uri="{FF2B5EF4-FFF2-40B4-BE49-F238E27FC236}">
                <a16:creationId xmlns:a16="http://schemas.microsoft.com/office/drawing/2014/main" id="{46FAF482-B2EF-4CA2-9C93-5F7257822B7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3480564" cy="6858000"/>
          </a:xfrm>
          <a:prstGeom prst="rect">
            <a:avLst/>
          </a:prstGeom>
        </p:spPr>
      </p:pic>
    </p:spTree>
    <p:extLst>
      <p:ext uri="{BB962C8B-B14F-4D97-AF65-F5344CB8AC3E}">
        <p14:creationId xmlns:p14="http://schemas.microsoft.com/office/powerpoint/2010/main" val="31005047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9CE4729-99A6-421B-AFCC-B4ADF683CC95}"/>
              </a:ext>
            </a:extLst>
          </p:cNvPr>
          <p:cNvSpPr>
            <a:spLocks noGrp="1"/>
          </p:cNvSpPr>
          <p:nvPr>
            <p:ph idx="1"/>
          </p:nvPr>
        </p:nvSpPr>
        <p:spPr>
          <a:xfrm>
            <a:off x="127079" y="2743200"/>
            <a:ext cx="2779986" cy="1676400"/>
          </a:xfrm>
        </p:spPr>
        <p:txBody>
          <a:bodyPr/>
          <a:lstStyle/>
          <a:p>
            <a:pPr marL="0" indent="0">
              <a:buNone/>
            </a:pPr>
            <a:r>
              <a:rPr lang="en-US" dirty="0"/>
              <a:t>If a fire is </a:t>
            </a:r>
            <a:r>
              <a:rPr lang="en-US" dirty="0">
                <a:solidFill>
                  <a:srgbClr val="002D72"/>
                </a:solidFill>
              </a:rPr>
              <a:t>too large </a:t>
            </a:r>
            <a:r>
              <a:rPr lang="en-US" dirty="0"/>
              <a:t>to handle, leave it to the professionals.</a:t>
            </a:r>
          </a:p>
        </p:txBody>
      </p:sp>
      <p:pic>
        <p:nvPicPr>
          <p:cNvPr id="6" name="Picture 5">
            <a:extLst>
              <a:ext uri="{FF2B5EF4-FFF2-40B4-BE49-F238E27FC236}">
                <a16:creationId xmlns:a16="http://schemas.microsoft.com/office/drawing/2014/main" id="{71010E31-2148-4DB8-B74A-07110D25C0D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007273" y="0"/>
            <a:ext cx="6168811" cy="6858000"/>
          </a:xfrm>
          <a:prstGeom prst="rect">
            <a:avLst/>
          </a:prstGeom>
        </p:spPr>
      </p:pic>
    </p:spTree>
    <p:extLst>
      <p:ext uri="{BB962C8B-B14F-4D97-AF65-F5344CB8AC3E}">
        <p14:creationId xmlns:p14="http://schemas.microsoft.com/office/powerpoint/2010/main" val="31399936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980302-5314-4BE3-91CA-2D26880681D7}"/>
              </a:ext>
            </a:extLst>
          </p:cNvPr>
          <p:cNvSpPr>
            <a:spLocks noGrp="1"/>
          </p:cNvSpPr>
          <p:nvPr>
            <p:ph idx="1"/>
          </p:nvPr>
        </p:nvSpPr>
        <p:spPr>
          <a:xfrm>
            <a:off x="457200" y="1600200"/>
            <a:ext cx="7467600" cy="5257800"/>
          </a:xfrm>
        </p:spPr>
        <p:txBody>
          <a:bodyPr/>
          <a:lstStyle/>
          <a:p>
            <a:pPr marL="0" indent="0">
              <a:buNone/>
            </a:pPr>
            <a:r>
              <a:rPr lang="en-US" sz="2400" dirty="0"/>
              <a:t>You should now be able to: </a:t>
            </a:r>
          </a:p>
          <a:p>
            <a:pPr marL="914400" lvl="1" indent="-457200">
              <a:buFont typeface="+mj-lt"/>
              <a:buAutoNum type="arabicPeriod"/>
            </a:pPr>
            <a:r>
              <a:rPr lang="en-US" sz="2200" dirty="0"/>
              <a:t>Describe actions you should take to help secure the scene if you have been involved in an accident</a:t>
            </a:r>
          </a:p>
          <a:p>
            <a:pPr marL="914400" lvl="1" indent="-457200">
              <a:buFont typeface="+mj-lt"/>
              <a:buAutoNum type="arabicPeriod"/>
            </a:pPr>
            <a:r>
              <a:rPr lang="en-US" sz="2200" dirty="0"/>
              <a:t>Discuss post-accident drug and alcohol testing</a:t>
            </a:r>
          </a:p>
          <a:p>
            <a:pPr marL="914400" lvl="1" indent="-457200">
              <a:buFont typeface="+mj-lt"/>
              <a:buAutoNum type="arabicPeriod"/>
            </a:pPr>
            <a:r>
              <a:rPr lang="en-US" sz="2200" dirty="0"/>
              <a:t>Explain procedures to follow in the event of a fire in the cab/engine, tires, or cargo of your vehicle, including how to use a fire extinguisher</a:t>
            </a:r>
          </a:p>
          <a:p>
            <a:pPr marL="0" indent="0">
              <a:buNone/>
            </a:pPr>
            <a:endParaRPr lang="en-US" dirty="0"/>
          </a:p>
        </p:txBody>
      </p:sp>
      <p:sp>
        <p:nvSpPr>
          <p:cNvPr id="3" name="Title 2">
            <a:extLst>
              <a:ext uri="{FF2B5EF4-FFF2-40B4-BE49-F238E27FC236}">
                <a16:creationId xmlns:a16="http://schemas.microsoft.com/office/drawing/2014/main" id="{534B861A-047A-4365-A45B-302D160262D2}"/>
              </a:ext>
            </a:extLst>
          </p:cNvPr>
          <p:cNvSpPr>
            <a:spLocks noGrp="1"/>
          </p:cNvSpPr>
          <p:nvPr>
            <p:ph type="title"/>
          </p:nvPr>
        </p:nvSpPr>
        <p:spPr/>
        <p:txBody>
          <a:bodyPr/>
          <a:lstStyle/>
          <a:p>
            <a:r>
              <a:rPr lang="en-US" dirty="0"/>
              <a:t>Objectives Review</a:t>
            </a:r>
          </a:p>
        </p:txBody>
      </p:sp>
      <p:sp>
        <p:nvSpPr>
          <p:cNvPr id="4" name="TextBox 3">
            <a:extLst>
              <a:ext uri="{FF2B5EF4-FFF2-40B4-BE49-F238E27FC236}">
                <a16:creationId xmlns:a16="http://schemas.microsoft.com/office/drawing/2014/main" id="{F5C1DFC6-7FD9-412C-9187-4E2D641C8DE8}"/>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5" name="Picture 4">
            <a:extLst>
              <a:ext uri="{FF2B5EF4-FFF2-40B4-BE49-F238E27FC236}">
                <a16:creationId xmlns:a16="http://schemas.microsoft.com/office/drawing/2014/main" id="{89BFBEAB-AAD6-4656-974A-AB33E6DC61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2880" y="182880"/>
            <a:ext cx="912986" cy="914400"/>
          </a:xfrm>
          <a:prstGeom prst="rect">
            <a:avLst/>
          </a:prstGeom>
        </p:spPr>
      </p:pic>
    </p:spTree>
    <p:custDataLst>
      <p:tags r:id="rId1"/>
    </p:custDataLst>
    <p:extLst>
      <p:ext uri="{BB962C8B-B14F-4D97-AF65-F5344CB8AC3E}">
        <p14:creationId xmlns:p14="http://schemas.microsoft.com/office/powerpoint/2010/main" val="27206136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COUNT" val="24"/>
  <p:tag name="ARTICULATE_PROJECT_OPEN" val="0"/>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744</TotalTime>
  <Words>4411</Words>
  <Application>Microsoft Office PowerPoint</Application>
  <PresentationFormat>On-screen Show (4:3)</PresentationFormat>
  <Paragraphs>473</Paragraphs>
  <Slides>24</Slides>
  <Notes>22</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PowerPoint® Instructions</vt:lpstr>
      <vt:lpstr>PowerPoint Presentation</vt:lpstr>
      <vt:lpstr>PowerPoint Presentation</vt:lpstr>
      <vt:lpstr>Introduction</vt:lpstr>
      <vt:lpstr>Objectives</vt:lpstr>
      <vt:lpstr>Definitions</vt:lpstr>
      <vt:lpstr>Accident Register</vt:lpstr>
      <vt:lpstr>Securing the Scene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At the Scene</vt:lpstr>
      <vt:lpstr>Hazardous Materials</vt:lpstr>
      <vt:lpstr>Vehicle Fires</vt:lpstr>
      <vt:lpstr>PowerPoint Presentation</vt:lpstr>
      <vt:lpstr>PowerPoint Presentation</vt:lpstr>
      <vt:lpstr>PowerPoint Presentation</vt:lpstr>
      <vt:lpstr>PowerPoint Presentation</vt:lpstr>
      <vt:lpstr>PowerPoint Presentation</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Bates, Jessica S</cp:lastModifiedBy>
  <cp:revision>69</cp:revision>
  <dcterms:created xsi:type="dcterms:W3CDTF">2016-04-05T19:25:42Z</dcterms:created>
  <dcterms:modified xsi:type="dcterms:W3CDTF">2019-05-09T15:08:34Z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