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notesSlides/notesSlide27.xml" ContentType="application/vnd.openxmlformats-officedocument.presentationml.notesSlide+xml"/>
  <Override PartName="/ppt/tags/tag43.xml" ContentType="application/vnd.openxmlformats-officedocument.presentationml.tags+xml"/>
  <Override PartName="/ppt/notesSlides/notesSlide28.xml" ContentType="application/vnd.openxmlformats-officedocument.presentationml.notesSlide+xml"/>
  <Override PartName="/ppt/tags/tag44.xml" ContentType="application/vnd.openxmlformats-officedocument.presentationml.tags+xml"/>
  <Override PartName="/ppt/notesSlides/notesSlide29.xml" ContentType="application/vnd.openxmlformats-officedocument.presentationml.notesSlide+xml"/>
  <Override PartName="/ppt/tags/tag45.xml" ContentType="application/vnd.openxmlformats-officedocument.presentationml.tags+xml"/>
  <Override PartName="/ppt/notesSlides/notesSlide30.xml" ContentType="application/vnd.openxmlformats-officedocument.presentationml.notesSlide+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tags/tag49.xml" ContentType="application/vnd.openxmlformats-officedocument.presentationml.tags+xml"/>
  <Override PartName="/ppt/notesSlides/notesSlide34.xml" ContentType="application/vnd.openxmlformats-officedocument.presentationml.notesSlide+xml"/>
  <Override PartName="/ppt/tags/tag50.xml" ContentType="application/vnd.openxmlformats-officedocument.presentationml.tags+xml"/>
  <Override PartName="/ppt/notesSlides/notesSlide35.xml" ContentType="application/vnd.openxmlformats-officedocument.presentationml.notesSlide+xml"/>
  <Override PartName="/ppt/tags/tag51.xml" ContentType="application/vnd.openxmlformats-officedocument.presentationml.tags+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32" r:id="rId2"/>
    <p:sldId id="334"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63" r:id="rId19"/>
    <p:sldId id="275" r:id="rId20"/>
    <p:sldId id="277" r:id="rId21"/>
    <p:sldId id="276" r:id="rId22"/>
    <p:sldId id="278" r:id="rId23"/>
    <p:sldId id="279" r:id="rId24"/>
    <p:sldId id="280" r:id="rId25"/>
    <p:sldId id="281" r:id="rId26"/>
    <p:sldId id="282" r:id="rId27"/>
    <p:sldId id="283" r:id="rId28"/>
    <p:sldId id="284" r:id="rId29"/>
    <p:sldId id="285" r:id="rId30"/>
    <p:sldId id="288" r:id="rId31"/>
    <p:sldId id="289" r:id="rId32"/>
    <p:sldId id="290" r:id="rId33"/>
    <p:sldId id="291" r:id="rId34"/>
    <p:sldId id="292" r:id="rId35"/>
    <p:sldId id="293" r:id="rId36"/>
    <p:sldId id="294" r:id="rId37"/>
    <p:sldId id="295" r:id="rId38"/>
    <p:sldId id="335" r:id="rId39"/>
  </p:sldIdLst>
  <p:sldSz cx="9144000" cy="6858000" type="screen4x3"/>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3A7C"/>
    <a:srgbClr val="DE0000"/>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621" autoAdjust="0"/>
  </p:normalViewPr>
  <p:slideViewPr>
    <p:cSldViewPr>
      <p:cViewPr varScale="1">
        <p:scale>
          <a:sx n="78" d="100"/>
          <a:sy n="78" d="100"/>
        </p:scale>
        <p:origin x="249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llerstrom, Alicia" userId="aadea65f-8560-40c9-8276-a2c738ee0dc9" providerId="ADAL" clId="{556DF1AF-5F9D-4F1C-92C6-CC83E6590158}"/>
    <pc:docChg chg="modSld">
      <pc:chgData name="Schillerstrom, Alicia" userId="aadea65f-8560-40c9-8276-a2c738ee0dc9" providerId="ADAL" clId="{556DF1AF-5F9D-4F1C-92C6-CC83E6590158}" dt="2019-01-23T18:00:08.819" v="87" actId="20577"/>
      <pc:docMkLst>
        <pc:docMk/>
      </pc:docMkLst>
      <pc:sldChg chg="modNotesTx">
        <pc:chgData name="Schillerstrom, Alicia" userId="aadea65f-8560-40c9-8276-a2c738ee0dc9" providerId="ADAL" clId="{556DF1AF-5F9D-4F1C-92C6-CC83E6590158}" dt="2019-01-23T17:49:51.091" v="2" actId="113"/>
        <pc:sldMkLst>
          <pc:docMk/>
          <pc:sldMk cId="2014558245" sldId="259"/>
        </pc:sldMkLst>
      </pc:sldChg>
      <pc:sldChg chg="modNotesTx">
        <pc:chgData name="Schillerstrom, Alicia" userId="aadea65f-8560-40c9-8276-a2c738ee0dc9" providerId="ADAL" clId="{556DF1AF-5F9D-4F1C-92C6-CC83E6590158}" dt="2019-01-23T17:50:20.175" v="3" actId="12"/>
        <pc:sldMkLst>
          <pc:docMk/>
          <pc:sldMk cId="3753101971" sldId="262"/>
        </pc:sldMkLst>
      </pc:sldChg>
      <pc:sldChg chg="modNotesTx">
        <pc:chgData name="Schillerstrom, Alicia" userId="aadea65f-8560-40c9-8276-a2c738ee0dc9" providerId="ADAL" clId="{556DF1AF-5F9D-4F1C-92C6-CC83E6590158}" dt="2019-01-23T17:51:23.485" v="43" actId="20577"/>
        <pc:sldMkLst>
          <pc:docMk/>
          <pc:sldMk cId="3217663488" sldId="264"/>
        </pc:sldMkLst>
      </pc:sldChg>
      <pc:sldChg chg="modNotesTx">
        <pc:chgData name="Schillerstrom, Alicia" userId="aadea65f-8560-40c9-8276-a2c738ee0dc9" providerId="ADAL" clId="{556DF1AF-5F9D-4F1C-92C6-CC83E6590158}" dt="2019-01-23T17:52:14.254" v="46" actId="20577"/>
        <pc:sldMkLst>
          <pc:docMk/>
          <pc:sldMk cId="2665045428" sldId="265"/>
        </pc:sldMkLst>
      </pc:sldChg>
      <pc:sldChg chg="modNotesTx">
        <pc:chgData name="Schillerstrom, Alicia" userId="aadea65f-8560-40c9-8276-a2c738ee0dc9" providerId="ADAL" clId="{556DF1AF-5F9D-4F1C-92C6-CC83E6590158}" dt="2019-01-23T17:52:50.574" v="48" actId="20577"/>
        <pc:sldMkLst>
          <pc:docMk/>
          <pc:sldMk cId="3585571018" sldId="266"/>
        </pc:sldMkLst>
      </pc:sldChg>
      <pc:sldChg chg="modNotesTx">
        <pc:chgData name="Schillerstrom, Alicia" userId="aadea65f-8560-40c9-8276-a2c738ee0dc9" providerId="ADAL" clId="{556DF1AF-5F9D-4F1C-92C6-CC83E6590158}" dt="2019-01-23T17:53:32.831" v="52" actId="20577"/>
        <pc:sldMkLst>
          <pc:docMk/>
          <pc:sldMk cId="3897236009" sldId="268"/>
        </pc:sldMkLst>
      </pc:sldChg>
      <pc:sldChg chg="modNotesTx">
        <pc:chgData name="Schillerstrom, Alicia" userId="aadea65f-8560-40c9-8276-a2c738ee0dc9" providerId="ADAL" clId="{556DF1AF-5F9D-4F1C-92C6-CC83E6590158}" dt="2019-01-23T17:54:57.911" v="62" actId="12"/>
        <pc:sldMkLst>
          <pc:docMk/>
          <pc:sldMk cId="4200950158" sldId="269"/>
        </pc:sldMkLst>
      </pc:sldChg>
      <pc:sldChg chg="modNotesTx">
        <pc:chgData name="Schillerstrom, Alicia" userId="aadea65f-8560-40c9-8276-a2c738ee0dc9" providerId="ADAL" clId="{556DF1AF-5F9D-4F1C-92C6-CC83E6590158}" dt="2019-01-23T17:54:50.272" v="60" actId="12"/>
        <pc:sldMkLst>
          <pc:docMk/>
          <pc:sldMk cId="3830225787" sldId="270"/>
        </pc:sldMkLst>
      </pc:sldChg>
      <pc:sldChg chg="modNotesTx">
        <pc:chgData name="Schillerstrom, Alicia" userId="aadea65f-8560-40c9-8276-a2c738ee0dc9" providerId="ADAL" clId="{556DF1AF-5F9D-4F1C-92C6-CC83E6590158}" dt="2019-01-23T17:55:22.704" v="64" actId="12"/>
        <pc:sldMkLst>
          <pc:docMk/>
          <pc:sldMk cId="2311003801" sldId="271"/>
        </pc:sldMkLst>
      </pc:sldChg>
      <pc:sldChg chg="modNotesTx">
        <pc:chgData name="Schillerstrom, Alicia" userId="aadea65f-8560-40c9-8276-a2c738ee0dc9" providerId="ADAL" clId="{556DF1AF-5F9D-4F1C-92C6-CC83E6590158}" dt="2019-01-23T17:56:21.167" v="67" actId="12"/>
        <pc:sldMkLst>
          <pc:docMk/>
          <pc:sldMk cId="2838009105" sldId="272"/>
        </pc:sldMkLst>
      </pc:sldChg>
      <pc:sldChg chg="modNotesTx">
        <pc:chgData name="Schillerstrom, Alicia" userId="aadea65f-8560-40c9-8276-a2c738ee0dc9" providerId="ADAL" clId="{556DF1AF-5F9D-4F1C-92C6-CC83E6590158}" dt="2019-01-23T17:57:41.872" v="77" actId="20577"/>
        <pc:sldMkLst>
          <pc:docMk/>
          <pc:sldMk cId="1824056071" sldId="273"/>
        </pc:sldMkLst>
      </pc:sldChg>
      <pc:sldChg chg="modNotesTx">
        <pc:chgData name="Schillerstrom, Alicia" userId="aadea65f-8560-40c9-8276-a2c738ee0dc9" providerId="ADAL" clId="{556DF1AF-5F9D-4F1C-92C6-CC83E6590158}" dt="2019-01-23T17:57:27.688" v="75" actId="20577"/>
        <pc:sldMkLst>
          <pc:docMk/>
          <pc:sldMk cId="3630697354" sldId="274"/>
        </pc:sldMkLst>
      </pc:sldChg>
      <pc:sldChg chg="modNotesTx">
        <pc:chgData name="Schillerstrom, Alicia" userId="aadea65f-8560-40c9-8276-a2c738ee0dc9" providerId="ADAL" clId="{556DF1AF-5F9D-4F1C-92C6-CC83E6590158}" dt="2019-01-23T17:58:49.719" v="84" actId="20577"/>
        <pc:sldMkLst>
          <pc:docMk/>
          <pc:sldMk cId="1572469294" sldId="275"/>
        </pc:sldMkLst>
      </pc:sldChg>
      <pc:sldChg chg="modNotesTx">
        <pc:chgData name="Schillerstrom, Alicia" userId="aadea65f-8560-40c9-8276-a2c738ee0dc9" providerId="ADAL" clId="{556DF1AF-5F9D-4F1C-92C6-CC83E6590158}" dt="2019-01-23T17:59:41.841" v="86" actId="12"/>
        <pc:sldMkLst>
          <pc:docMk/>
          <pc:sldMk cId="2328425945" sldId="276"/>
        </pc:sldMkLst>
      </pc:sldChg>
      <pc:sldChg chg="modNotesTx">
        <pc:chgData name="Schillerstrom, Alicia" userId="aadea65f-8560-40c9-8276-a2c738ee0dc9" providerId="ADAL" clId="{556DF1AF-5F9D-4F1C-92C6-CC83E6590158}" dt="2019-01-23T18:00:08.819" v="87" actId="20577"/>
        <pc:sldMkLst>
          <pc:docMk/>
          <pc:sldMk cId="4230784837" sldId="2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10/17/2019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A1.1.5</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Shifting/Operating Transmissions</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unit must introduce shifting patterns and procedures to driver-trainees to prepare them to safely and competently perform basic shifting maneuvers. This unit must include training driver-trainees to execute up and down shifting techniques on multi-speed dual range transmissions, if appropriate. The training providers must teach the importance of increased vehicle control and improved fuel economy achieved by utilizing proper shifting techniques.</a:t>
            </a:r>
          </a:p>
          <a:p>
            <a:endParaRPr lang="en-US" b="1"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Shifting gears is one of the more difficult skills you will learn as you work toward becoming a professional driver. Mastering this skill takes coordination, patience, and practice. This chapter will address the knowledge and skills needed to shift safely and efficiently.</a:t>
            </a:r>
          </a:p>
          <a:p>
            <a:endParaRPr lang="en-US" dirty="0"/>
          </a:p>
          <a:p>
            <a:endParaRPr lang="en-US" dirty="0"/>
          </a:p>
          <a:p>
            <a:r>
              <a:rPr lang="en-US" b="1" dirty="0"/>
              <a:t>CLASSROOM RECOMMENDATION</a:t>
            </a:r>
          </a:p>
          <a:p>
            <a:r>
              <a:rPr lang="en-US" dirty="0"/>
              <a:t>Classroom presentation should focus on types of transmissions, shift patterns, how to shift, and the importance of proper shifting. Visuals can help in illustrating a variety of transmissions and shift patterns, including those used by your training program.</a:t>
            </a:r>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76982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completion of this lesson, you will be able to:</a:t>
            </a:r>
          </a:p>
          <a:p>
            <a:endParaRPr lang="en-US" dirty="0"/>
          </a:p>
          <a:p>
            <a:pPr marL="685800" lvl="1" indent="-228600">
              <a:buFont typeface="+mj-lt"/>
              <a:buAutoNum type="arabicPeriod"/>
            </a:pPr>
            <a:r>
              <a:rPr lang="en-US" dirty="0"/>
              <a:t>Discuss the key controls and tools available to help properly shift a manual transmission</a:t>
            </a:r>
          </a:p>
          <a:p>
            <a:pPr marL="685800" lvl="1" indent="-228600">
              <a:buFont typeface="+mj-lt"/>
              <a:buAutoNum type="arabicPeriod"/>
            </a:pPr>
            <a:r>
              <a:rPr lang="en-US" dirty="0"/>
              <a:t>Identify the basic shift patterns and procedures of a manual transmission</a:t>
            </a:r>
          </a:p>
          <a:p>
            <a:pPr marL="685800" lvl="1" indent="-228600">
              <a:buFont typeface="+mj-lt"/>
              <a:buAutoNum type="arabicPeriod"/>
            </a:pPr>
            <a:r>
              <a:rPr lang="en-US" dirty="0"/>
              <a:t>Describe how proper shifting techniques increase vehicle control and improve fuel economy</a:t>
            </a:r>
          </a:p>
          <a:p>
            <a:pPr marL="685800" lvl="1" indent="-228600">
              <a:buFont typeface="+mj-lt"/>
              <a:buAutoNum type="arabicPeriod"/>
            </a:pPr>
            <a:r>
              <a:rPr lang="en-US" dirty="0"/>
              <a:t>Explain the characteristics of automatic, semiautomatic, and </a:t>
            </a:r>
            <a:r>
              <a:rPr lang="en-US" dirty="0" err="1"/>
              <a:t>autoshift</a:t>
            </a:r>
            <a:r>
              <a:rPr lang="en-US" dirty="0"/>
              <a:t> transmissions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2920170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shifting technique is important. It allows you to maintain control of the vehicle and operate the vehicle efficiently.</a:t>
            </a:r>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1489009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of gears, the operating revolutions per minute (RPM) range, and the maximum speed of each gear can vary, based on the type of transmission being operated.</a:t>
            </a:r>
          </a:p>
          <a:p>
            <a:endParaRPr lang="en-US" dirty="0"/>
          </a:p>
          <a:p>
            <a:r>
              <a:rPr lang="en-US" dirty="0"/>
              <a:t>Most tractor-trailers have anywhere from seven to 18 gears. Each gear provides the proper amount of engine power to the wheels at a specific speed, allowing the vehicle to get up to speed.</a:t>
            </a:r>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763145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Generally, shifting is done when the engine reaches about 1,200 to 1,800 RPMs depending on the gear and engine. The table at the right is a general guideline as to what gear you need to be in for the speed you are traveling when using a nine or ten‑speed transmission.</a:t>
            </a:r>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541802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controls used in shifting a manual transmission: the accelerator, shift lever, and clutch.</a:t>
            </a:r>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1862823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Accelerator. </a:t>
            </a:r>
            <a:r>
              <a:rPr lang="en-US" dirty="0"/>
              <a:t>The accelerator controls the flow of fuel to the engine. That, in turn, determines the speed or RPMs of the engine in any one gear.</a:t>
            </a:r>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2394130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Shift lever. </a:t>
            </a:r>
            <a:r>
              <a:rPr lang="en-US" dirty="0"/>
              <a:t>The shift lever controls what gear the transmission is in. The gear selected determines the amount of power supplied by the engine which then transfers into road speed.</a:t>
            </a:r>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459101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b="1" dirty="0"/>
              <a:t>low gear </a:t>
            </a:r>
            <a:r>
              <a:rPr lang="en-US" dirty="0"/>
              <a:t>provides a great deal of power with little road speed. Lower gears supply the power needed to build up momentum.</a:t>
            </a:r>
          </a:p>
          <a:p>
            <a:endParaRPr lang="en-US" dirty="0"/>
          </a:p>
          <a:p>
            <a:r>
              <a:rPr lang="en-US" dirty="0"/>
              <a:t>A </a:t>
            </a:r>
            <a:r>
              <a:rPr lang="en-US" b="1" dirty="0"/>
              <a:t>high gear </a:t>
            </a:r>
            <a:r>
              <a:rPr lang="en-US" dirty="0"/>
              <a:t>provides less power, but much more road speed. Higher gears allow the vehicle to obtain and maintain higher road speeds once momentum is developed.</a:t>
            </a:r>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1608394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Clutch. </a:t>
            </a:r>
            <a:r>
              <a:rPr lang="en-US" dirty="0"/>
              <a:t>The clutch transfers power from the engine to the transmission. Put simply, it allows you to shift gears.</a:t>
            </a:r>
          </a:p>
          <a:p>
            <a:endParaRPr lang="en-US" dirty="0"/>
          </a:p>
          <a:p>
            <a:pPr marL="628650" lvl="1" indent="-171450">
              <a:buFont typeface="Arial" panose="020B0604020202020204" pitchFamily="34" charset="0"/>
              <a:buChar char="•"/>
            </a:pPr>
            <a:r>
              <a:rPr lang="en-US" dirty="0"/>
              <a:t>When the clutch pedal is </a:t>
            </a:r>
            <a:r>
              <a:rPr lang="en-US" b="1" dirty="0"/>
              <a:t>depressed</a:t>
            </a:r>
            <a:r>
              <a:rPr lang="en-US" dirty="0"/>
              <a:t> (pressed down), it disengages the transmission from the engine, and gears may be safely shifted.</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When the clutch pedal is fully </a:t>
            </a:r>
            <a:r>
              <a:rPr lang="en-US" b="1" dirty="0"/>
              <a:t>released</a:t>
            </a:r>
            <a:r>
              <a:rPr lang="en-US" dirty="0"/>
              <a:t>, the transmission and engine are engaged, and gears generally can’t be safely shifted.</a:t>
            </a:r>
          </a:p>
          <a:p>
            <a:endParaRPr lang="en-US" dirty="0"/>
          </a:p>
          <a:p>
            <a:r>
              <a:rPr lang="en-US" dirty="0"/>
              <a:t>Successful shifting takes coordination and precise timing. Improper timing or a lack of coordination can cause over revving of the engine and gear grinding. In addition to causing damage to the vehicle’s components, improper shifting can cause problems in controlling the vehicle.</a:t>
            </a:r>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198621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speedometer, tachometer, and governor are all necessary tools when it comes to safe shifting.</a:t>
            </a:r>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1644657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Speedometer. </a:t>
            </a:r>
            <a:r>
              <a:rPr lang="en-US" dirty="0"/>
              <a:t>The speedometer displays the speed of a vehicle in miles per hour (mph) and/or kilometers per hour. For each gear, there is a range of road speed which corresponds (matches). This varies based on the type of vehicle you are operating. When your vehicle reaches the maximum speed for a gear, you must upshift. When your vehicle reaches the minimum speed for a gear, you must downshift.</a:t>
            </a:r>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4273429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Tachometer. </a:t>
            </a:r>
            <a:r>
              <a:rPr lang="en-US" dirty="0"/>
              <a:t>The tachometer displays engine speed in hundreds of RPMs. It serves as a guide for shifting into the appropriate gear. When your vehicle reaches the maximum RPMs for a gear, you must upshift. When your vehicle reaches the minimum RPMs for a gear, you must downshift.</a:t>
            </a:r>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548842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Governor. </a:t>
            </a:r>
            <a:r>
              <a:rPr lang="en-US" dirty="0"/>
              <a:t>The governor (electronic or mechanical) prevents the engine from exceeding an RPM limit. When going up through the gears, once the governed RPMs are reached, the only way to make the truck go faster is to shift to a higher gear. When downshifting, the governor will limit how high the driver can rev the engine. This in turn determines when the transmission can be downshifted.</a:t>
            </a:r>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196742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heavy vehicles with manual transmissions require double clutching and RPM matching to change gears. When double clutching is done correctly, and the RPMs are matched during the shift, the gears do not grind. The following is the basic method when upshifting and downshifting.</a:t>
            </a:r>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2687584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earlier, low gears provide a great deal of power. This power is needed to get a stopped vehicle moving.</a:t>
            </a:r>
          </a:p>
          <a:p>
            <a:endParaRPr lang="en-US" dirty="0"/>
          </a:p>
          <a:p>
            <a:r>
              <a:rPr lang="en-US" dirty="0"/>
              <a:t>Select the highest gear possible that will allow the vehicle to move without slipping the clutch or lugging the engine. As vehicle speed increases, upshift to a higher gear to gain additional speed. The purpose of upshifting is to allow a vehicle to increase speed. Higher gears also keep RPMs low, and fuel mileage may increase with lower RPMs.</a:t>
            </a:r>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1866625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successfully upshift, follow these steps: </a:t>
            </a:r>
          </a:p>
          <a:p>
            <a:endParaRPr lang="en-US" dirty="0"/>
          </a:p>
          <a:p>
            <a:pPr marL="685800" lvl="1" indent="-228600">
              <a:buFont typeface="+mj-lt"/>
              <a:buAutoNum type="arabicPeriod"/>
            </a:pPr>
            <a:r>
              <a:rPr lang="en-US" dirty="0"/>
              <a:t>Release the accelerator, depress the clutch just far enough to disengage it (normally half-way to the floor), and shift to neutral at the same time.</a:t>
            </a:r>
          </a:p>
          <a:p>
            <a:pPr marL="685800" lvl="1" indent="-228600">
              <a:buFont typeface="+mj-lt"/>
              <a:buAutoNum type="arabicPeriod"/>
            </a:pPr>
            <a:r>
              <a:rPr lang="en-US" dirty="0"/>
              <a:t>Release the clutch.</a:t>
            </a:r>
          </a:p>
          <a:p>
            <a:pPr marL="685800" lvl="1" indent="-228600">
              <a:buFont typeface="+mj-lt"/>
              <a:buAutoNum type="arabicPeriod"/>
            </a:pPr>
            <a:r>
              <a:rPr lang="en-US" dirty="0"/>
              <a:t>Let the engine RPMs drop the correct number of RPMs (400 or 500 RPMs in most cases) required for the next gear.</a:t>
            </a:r>
          </a:p>
          <a:p>
            <a:pPr marL="685800" lvl="1" indent="-228600">
              <a:buFont typeface="+mj-lt"/>
              <a:buAutoNum type="arabicPeriod"/>
            </a:pPr>
            <a:r>
              <a:rPr lang="en-US" dirty="0"/>
              <a:t>Depress the clutch again and shift to the next higher gear at the same time.</a:t>
            </a:r>
          </a:p>
          <a:p>
            <a:pPr marL="685800" lvl="1" indent="-228600">
              <a:buFont typeface="+mj-lt"/>
              <a:buAutoNum type="arabicPeriod"/>
            </a:pPr>
            <a:r>
              <a:rPr lang="en-US" dirty="0"/>
              <a:t>Release the clutch and press the accelerator.</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1958524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Downshifting aids in slowing a vehicle. It acts as a braking force. Downshifting can also provide more power to the vehicle when needed. However, never downshift earlier than necessary. Early downshifting may make it impossible to get into the next lower gear as the governor will not let the engine rev high enough to complete the shift.</a:t>
            </a:r>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3420566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successfully downshift, follow these steps:</a:t>
            </a:r>
          </a:p>
          <a:p>
            <a:endParaRPr lang="en-US" dirty="0"/>
          </a:p>
          <a:p>
            <a:pPr marL="685800" lvl="1" indent="-228600">
              <a:buFont typeface="+mj-lt"/>
              <a:buAutoNum type="arabicPeriod"/>
            </a:pPr>
            <a:r>
              <a:rPr lang="en-US" dirty="0"/>
              <a:t>Check the tachometer and determine the target RPMs needed to complete the downshift.</a:t>
            </a:r>
          </a:p>
          <a:p>
            <a:pPr marL="685800" lvl="1" indent="-228600">
              <a:buFont typeface="+mj-lt"/>
              <a:buAutoNum type="arabicPeriod"/>
            </a:pPr>
            <a:r>
              <a:rPr lang="en-US" dirty="0"/>
              <a:t>Release the accelerator, depress the clutch, and shift to neutral at the same time.</a:t>
            </a:r>
          </a:p>
          <a:p>
            <a:pPr marL="685800" lvl="1" indent="-228600">
              <a:buFont typeface="+mj-lt"/>
              <a:buAutoNum type="arabicPeriod"/>
            </a:pPr>
            <a:r>
              <a:rPr lang="en-US" dirty="0"/>
              <a:t>Release the clutch.</a:t>
            </a:r>
          </a:p>
          <a:p>
            <a:pPr marL="685800" lvl="1" indent="-228600">
              <a:buFont typeface="+mj-lt"/>
              <a:buAutoNum type="arabicPeriod"/>
            </a:pPr>
            <a:r>
              <a:rPr lang="en-US" dirty="0"/>
              <a:t>Press the accelerator, increasing engine speed to reach the RPM required for the lower gear (Normally 400 to 500 RPMs higher than the RPMs were at in the higher gear)</a:t>
            </a:r>
          </a:p>
          <a:p>
            <a:pPr marL="685800" lvl="1" indent="-228600">
              <a:buFont typeface="+mj-lt"/>
              <a:buAutoNum type="arabicPeriod"/>
            </a:pPr>
            <a:r>
              <a:rPr lang="en-US" dirty="0"/>
              <a:t>Depress the clutch again and shift to the lower gear at the same time.</a:t>
            </a:r>
          </a:p>
          <a:p>
            <a:pPr marL="685800" lvl="1" indent="-228600">
              <a:buFont typeface="+mj-lt"/>
              <a:buAutoNum type="arabicPeriod"/>
            </a:pPr>
            <a:r>
              <a:rPr lang="en-US" dirty="0"/>
              <a:t>Release the clutch and press the accelerator.</a:t>
            </a:r>
          </a:p>
          <a:p>
            <a:pPr marL="685800" lvl="1" indent="-228600">
              <a:buFont typeface="+mj-lt"/>
              <a:buAutoNum type="arabicPeriod"/>
            </a:pPr>
            <a:endParaRPr lang="en-US" dirty="0"/>
          </a:p>
          <a:p>
            <a:pPr marL="0" lvl="0" indent="0">
              <a:buFont typeface="+mj-lt"/>
              <a:buNone/>
            </a:pPr>
            <a:r>
              <a:rPr lang="en-US" dirty="0"/>
              <a:t>It is important to maintain correct engine speed when either upshifting or downshifting.</a:t>
            </a:r>
          </a:p>
          <a:p>
            <a:pPr marL="0" lvl="0" indent="0">
              <a:buFont typeface="+mj-lt"/>
              <a:buNone/>
            </a:pPr>
            <a:endParaRPr lang="en-US" dirty="0"/>
          </a:p>
          <a:p>
            <a:pPr marL="0" lvl="0" indent="0">
              <a:buFont typeface="+mj-lt"/>
              <a:buNone/>
            </a:pPr>
            <a:r>
              <a:rPr lang="en-US" dirty="0"/>
              <a:t>Consult the vehicle’s owner’s manual for the specific RPM change required to upshift and downshift. One rule (in absence of manufacturer’s recommendations) is when changing gears, change the RPM by about 500 RPM.</a:t>
            </a:r>
          </a:p>
          <a:p>
            <a:pPr marL="0" lvl="0" indent="0">
              <a:buFont typeface="+mj-lt"/>
              <a:buNone/>
            </a:pPr>
            <a:endParaRPr lang="en-US" dirty="0"/>
          </a:p>
          <a:p>
            <a:pPr marL="0" lvl="0" indent="0">
              <a:buFont typeface="+mj-lt"/>
              <a:buNone/>
            </a:pPr>
            <a:r>
              <a:rPr lang="en-US" dirty="0"/>
              <a:t>CALLOUT: When should you shift? Driving conditions and vehicle needs will determine when you will upshift or downshift.</a:t>
            </a:r>
          </a:p>
        </p:txBody>
      </p:sp>
      <p:sp>
        <p:nvSpPr>
          <p:cNvPr id="4" name="Slide Number Placeholder 3"/>
          <p:cNvSpPr>
            <a:spLocks noGrp="1"/>
          </p:cNvSpPr>
          <p:nvPr>
            <p:ph type="sldNum" sz="quarter" idx="10"/>
          </p:nvPr>
        </p:nvSpPr>
        <p:spPr/>
        <p:txBody>
          <a:bodyPr/>
          <a:lstStyle/>
          <a:p>
            <a:fld id="{AA903D58-B367-4EF1-BE39-90006A343867}" type="slidenum">
              <a:rPr lang="en-US" smtClean="0"/>
              <a:t>22</a:t>
            </a:fld>
            <a:endParaRPr lang="en-US"/>
          </a:p>
        </p:txBody>
      </p:sp>
    </p:spTree>
    <p:extLst>
      <p:ext uri="{BB962C8B-B14F-4D97-AF65-F5344CB8AC3E}">
        <p14:creationId xmlns:p14="http://schemas.microsoft.com/office/powerpoint/2010/main" val="2730364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third shifting skill that is required when operating a vehicle with a manual transmission. Often called hitting a gear or hunting a gear, this skill is used when your vehicle is rolling, and you must get the transmission into the proper gear.</a:t>
            </a:r>
          </a:p>
          <a:p>
            <a:endParaRPr lang="en-US" dirty="0"/>
          </a:p>
          <a:p>
            <a:r>
              <a:rPr lang="en-US" dirty="0"/>
              <a:t>CALLOUT: “Catching a gear” is also a phrase commonly used for this shifting skill.</a:t>
            </a:r>
          </a:p>
        </p:txBody>
      </p:sp>
      <p:sp>
        <p:nvSpPr>
          <p:cNvPr id="4" name="Slide Number Placeholder 3"/>
          <p:cNvSpPr>
            <a:spLocks noGrp="1"/>
          </p:cNvSpPr>
          <p:nvPr>
            <p:ph type="sldNum" sz="quarter" idx="10"/>
          </p:nvPr>
        </p:nvSpPr>
        <p:spPr/>
        <p:txBody>
          <a:bodyPr/>
          <a:lstStyle/>
          <a:p>
            <a:fld id="{AA903D58-B367-4EF1-BE39-90006A343867}" type="slidenum">
              <a:rPr lang="en-US" smtClean="0"/>
              <a:t>23</a:t>
            </a:fld>
            <a:endParaRPr lang="en-US"/>
          </a:p>
        </p:txBody>
      </p:sp>
    </p:spTree>
    <p:extLst>
      <p:ext uri="{BB962C8B-B14F-4D97-AF65-F5344CB8AC3E}">
        <p14:creationId xmlns:p14="http://schemas.microsoft.com/office/powerpoint/2010/main" val="3670753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performing this skill, follow these steps:</a:t>
            </a:r>
          </a:p>
          <a:p>
            <a:endParaRPr lang="en-US" dirty="0"/>
          </a:p>
          <a:p>
            <a:pPr marL="685800" lvl="1" indent="-228600">
              <a:buFont typeface="+mj-lt"/>
              <a:buAutoNum type="arabicPeriod"/>
            </a:pPr>
            <a:r>
              <a:rPr lang="en-US" dirty="0"/>
              <a:t>Think about how the engine should feel at that speed in that gear. Experienced drivers also take into account the vehicle’s speed. For each speed, there’s a specific gear you should hunt for.</a:t>
            </a:r>
          </a:p>
          <a:p>
            <a:pPr marL="685800" lvl="1" indent="-228600">
              <a:buFont typeface="+mj-lt"/>
              <a:buAutoNum type="arabicPeriod"/>
            </a:pPr>
            <a:r>
              <a:rPr lang="en-US" dirty="0"/>
              <a:t>Rev the engine to the RPMs you think you need, for the gear you have decided would be appropriate, based on your mph then depress the clutch and push the shift lever lightly against the gear you think is the correct gear.</a:t>
            </a:r>
          </a:p>
          <a:p>
            <a:pPr marL="685800" lvl="1" indent="-228600">
              <a:buFont typeface="+mj-lt"/>
              <a:buAutoNum type="arabicPeriod"/>
            </a:pPr>
            <a:r>
              <a:rPr lang="en-US" dirty="0"/>
              <a:t>Continue this until the shift lever goes in without excessive grinding.</a:t>
            </a:r>
          </a:p>
          <a:p>
            <a:endParaRPr lang="en-US" dirty="0"/>
          </a:p>
          <a:p>
            <a:r>
              <a:rPr lang="en-US" dirty="0"/>
              <a:t>If this doesn’t work, move the shift lever and feel how changing the engine RPM changes the shift lever vibrations.</a:t>
            </a:r>
          </a:p>
          <a:p>
            <a:endParaRPr lang="en-US" dirty="0"/>
          </a:p>
          <a:p>
            <a:r>
              <a:rPr lang="en-US" dirty="0"/>
              <a:t>If the RPM is too high or way too low, you will hear a high-pitched grinding noise. If you are close to the right RPMs, but not matching exactly, you will hear a low pitched, slow grinding and the shifter vibrations will be larger and further apart. Once you reach the correct RPMs for your ground speed, the shift level will fall into gear. When this happens, depress the clutch and push the shift lever into place. Once you have done this, you can release the clutch and press the accelerator.</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24</a:t>
            </a:fld>
            <a:endParaRPr lang="en-US"/>
          </a:p>
        </p:txBody>
      </p:sp>
    </p:spTree>
    <p:extLst>
      <p:ext uri="{BB962C8B-B14F-4D97-AF65-F5344CB8AC3E}">
        <p14:creationId xmlns:p14="http://schemas.microsoft.com/office/powerpoint/2010/main" val="39025453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exact science when it comes to the art of shifting. Experience may be the best aid in successfully performing this skill.</a:t>
            </a:r>
          </a:p>
          <a:p>
            <a:endParaRPr lang="en-US" dirty="0"/>
          </a:p>
          <a:p>
            <a:endParaRPr lang="en-US" dirty="0"/>
          </a:p>
          <a:p>
            <a:r>
              <a:rPr lang="en-US" b="1" dirty="0"/>
              <a:t>RANGE RECOMMENDATION</a:t>
            </a:r>
          </a:p>
          <a:p>
            <a:r>
              <a:rPr lang="en-US" sz="1200" kern="1200" dirty="0">
                <a:solidFill>
                  <a:schemeClr val="tx1"/>
                </a:solidFill>
                <a:effectLst/>
                <a:latin typeface="+mn-lt"/>
                <a:ea typeface="+mn-ea"/>
                <a:cs typeface="+mn-cs"/>
              </a:rPr>
              <a:t>The purpose of this session is to develop the student’s shifting ability by practicing shifting technique. If you have tractors with several types of transmissions, introduce the student to each type of transmission and allow time for practice.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Divide your class into groups of three students per instructor. Each student should have at least 45 minutes to an hour behind the wheel with the instructor seated in the passenger seat. The other students may be in the cab if there’s a sleeper berth or back seat in the vehicle.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student should drive a predetermined course, beginning in first gear, accelerating to second, then third. The student should then decelerate and downshift through first gear, stop the vehicle, and back into the original starting position.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Evaluate the student’s performance, noting errors in procedure or technique as they occur. Don’t forget to note student successes as well.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Student performance should be based on the following criteria: </a:t>
            </a:r>
          </a:p>
          <a:p>
            <a:pPr lvl="0"/>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Over revving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Tugging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Excessive rpm drops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Missed shifts</a:t>
            </a:r>
          </a:p>
          <a:p>
            <a:endParaRPr lang="en-US" b="1" dirty="0"/>
          </a:p>
        </p:txBody>
      </p:sp>
      <p:sp>
        <p:nvSpPr>
          <p:cNvPr id="4" name="Slide Number Placeholder 3"/>
          <p:cNvSpPr>
            <a:spLocks noGrp="1"/>
          </p:cNvSpPr>
          <p:nvPr>
            <p:ph type="sldNum" sz="quarter" idx="10"/>
          </p:nvPr>
        </p:nvSpPr>
        <p:spPr/>
        <p:txBody>
          <a:bodyPr/>
          <a:lstStyle/>
          <a:p>
            <a:fld id="{AA903D58-B367-4EF1-BE39-90006A343867}" type="slidenum">
              <a:rPr lang="en-US" smtClean="0"/>
              <a:t>25</a:t>
            </a:fld>
            <a:endParaRPr lang="en-US"/>
          </a:p>
        </p:txBody>
      </p:sp>
    </p:spTree>
    <p:extLst>
      <p:ext uri="{BB962C8B-B14F-4D97-AF65-F5344CB8AC3E}">
        <p14:creationId xmlns:p14="http://schemas.microsoft.com/office/powerpoint/2010/main" val="34959477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shifting skills are the trademark of an accomplished, professional driver.</a:t>
            </a:r>
          </a:p>
          <a:p>
            <a:r>
              <a:rPr lang="en-US" dirty="0"/>
              <a:t>This includes:</a:t>
            </a:r>
          </a:p>
          <a:p>
            <a:endParaRPr lang="en-US" dirty="0"/>
          </a:p>
          <a:p>
            <a:pPr marL="628650" lvl="1" indent="-171450">
              <a:buFont typeface="Arial" panose="020B0604020202020204" pitchFamily="34" charset="0"/>
              <a:buChar char="•"/>
            </a:pPr>
            <a:r>
              <a:rPr lang="en-US" dirty="0"/>
              <a:t>Good timing and coordination</a:t>
            </a:r>
          </a:p>
          <a:p>
            <a:pPr marL="628650" lvl="1" indent="-171450">
              <a:buFont typeface="Arial" panose="020B0604020202020204" pitchFamily="34" charset="0"/>
              <a:buChar char="•"/>
            </a:pPr>
            <a:r>
              <a:rPr lang="en-US" dirty="0"/>
              <a:t>Knowing what gear your vehicle is in at all times</a:t>
            </a:r>
          </a:p>
          <a:p>
            <a:pPr marL="628650" lvl="1" indent="-171450">
              <a:buFont typeface="Arial" panose="020B0604020202020204" pitchFamily="34" charset="0"/>
              <a:buChar char="•"/>
            </a:pPr>
            <a:r>
              <a:rPr lang="en-US" dirty="0"/>
              <a:t>Knowing what the top and bottom mph and RPM is for each gear on your vehicle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26</a:t>
            </a:fld>
            <a:endParaRPr lang="en-US"/>
          </a:p>
        </p:txBody>
      </p:sp>
    </p:spTree>
    <p:extLst>
      <p:ext uri="{BB962C8B-B14F-4D97-AF65-F5344CB8AC3E}">
        <p14:creationId xmlns:p14="http://schemas.microsoft.com/office/powerpoint/2010/main" val="1337032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shifting skills are the trademark of an accomplished, professional driver.</a:t>
            </a:r>
          </a:p>
          <a:p>
            <a:r>
              <a:rPr lang="en-US" dirty="0"/>
              <a:t>This includes:</a:t>
            </a:r>
          </a:p>
          <a:p>
            <a:endParaRPr lang="en-US" dirty="0"/>
          </a:p>
          <a:p>
            <a:pPr marL="628650" lvl="1" indent="-171450">
              <a:buFont typeface="Arial" panose="020B0604020202020204" pitchFamily="34" charset="0"/>
              <a:buChar char="•"/>
            </a:pPr>
            <a:r>
              <a:rPr lang="en-US" dirty="0"/>
              <a:t>Making shifts without forcing, raking, or grinding gears</a:t>
            </a:r>
          </a:p>
          <a:p>
            <a:pPr marL="628650" lvl="1" indent="-171450">
              <a:buFont typeface="Arial" panose="020B0604020202020204" pitchFamily="34" charset="0"/>
              <a:buChar char="•"/>
            </a:pPr>
            <a:r>
              <a:rPr lang="en-US" dirty="0"/>
              <a:t>Never riding the clutch</a:t>
            </a:r>
          </a:p>
          <a:p>
            <a:pPr marL="628650" lvl="1" indent="-171450">
              <a:buFont typeface="Arial" panose="020B0604020202020204" pitchFamily="34" charset="0"/>
              <a:buChar char="•"/>
            </a:pPr>
            <a:r>
              <a:rPr lang="en-US" dirty="0"/>
              <a:t>Always using the clutch when shifting</a:t>
            </a:r>
          </a:p>
        </p:txBody>
      </p:sp>
      <p:sp>
        <p:nvSpPr>
          <p:cNvPr id="4" name="Slide Number Placeholder 3"/>
          <p:cNvSpPr>
            <a:spLocks noGrp="1"/>
          </p:cNvSpPr>
          <p:nvPr>
            <p:ph type="sldNum" sz="quarter" idx="10"/>
          </p:nvPr>
        </p:nvSpPr>
        <p:spPr/>
        <p:txBody>
          <a:bodyPr/>
          <a:lstStyle/>
          <a:p>
            <a:fld id="{AA903D58-B367-4EF1-BE39-90006A343867}" type="slidenum">
              <a:rPr lang="en-US" smtClean="0"/>
              <a:t>27</a:t>
            </a:fld>
            <a:endParaRPr lang="en-US"/>
          </a:p>
        </p:txBody>
      </p:sp>
    </p:spTree>
    <p:extLst>
      <p:ext uri="{BB962C8B-B14F-4D97-AF65-F5344CB8AC3E}">
        <p14:creationId xmlns:p14="http://schemas.microsoft.com/office/powerpoint/2010/main" val="3866184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shifting skills are the trademark of an accomplished, professional driver.</a:t>
            </a:r>
          </a:p>
          <a:p>
            <a:r>
              <a:rPr lang="en-US" dirty="0"/>
              <a:t>This includes:</a:t>
            </a:r>
          </a:p>
          <a:p>
            <a:endParaRPr lang="en-US" dirty="0"/>
          </a:p>
          <a:p>
            <a:pPr marL="628650" lvl="1" indent="-171450">
              <a:buFont typeface="Arial" panose="020B0604020202020204" pitchFamily="34" charset="0"/>
              <a:buChar char="•"/>
            </a:pPr>
            <a:r>
              <a:rPr lang="en-US" dirty="0"/>
              <a:t>Always using the proper gear for best fuel economy</a:t>
            </a:r>
          </a:p>
          <a:p>
            <a:pPr marL="628650" lvl="1" indent="-171450">
              <a:buFont typeface="Arial" panose="020B0604020202020204" pitchFamily="34" charset="0"/>
              <a:buChar char="•"/>
            </a:pPr>
            <a:r>
              <a:rPr lang="en-US" dirty="0"/>
              <a:t>Anticipating changes in terrain and/or traffic</a:t>
            </a:r>
          </a:p>
          <a:p>
            <a:pPr marL="628650" lvl="1" indent="-171450">
              <a:buFont typeface="Arial" panose="020B0604020202020204" pitchFamily="34" charset="0"/>
              <a:buChar char="•"/>
            </a:pPr>
            <a:r>
              <a:rPr lang="en-US"/>
              <a:t>Never forcing the gear shift into gear (you should be able to shift only using your fingers, not your entire hand and arm)</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28</a:t>
            </a:fld>
            <a:endParaRPr lang="en-US"/>
          </a:p>
        </p:txBody>
      </p:sp>
    </p:spTree>
    <p:extLst>
      <p:ext uri="{BB962C8B-B14F-4D97-AF65-F5344CB8AC3E}">
        <p14:creationId xmlns:p14="http://schemas.microsoft.com/office/powerpoint/2010/main" val="20434967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proper shifting technique can increase vehicle control and improve vehicle mileage/fuel economy. When changing gears, you’re trying to get the gear you’re leaving and the gear you’re entering at approximately the same rotational speed inside the transmission. This provides a smooth changeover. If you shift and the vehicle lurches or jerks suddenly, the gears’ RPMs aren’t matched, or you were slow engaging the clutch, causing the engine RPMs to have to jump up suddenly. These jolts can cause the drive wheels to lock momentarily. A curve or slippery surface could cause you to lose control of your vehicle.</a:t>
            </a:r>
          </a:p>
          <a:p>
            <a:endParaRPr lang="en-US" dirty="0"/>
          </a:p>
          <a:p>
            <a:r>
              <a:rPr lang="en-US" dirty="0"/>
              <a:t>Less than smooth shifting also puts strain on the engine and transmission:</a:t>
            </a:r>
          </a:p>
          <a:p>
            <a:endParaRPr lang="en-US" dirty="0"/>
          </a:p>
          <a:p>
            <a:pPr marL="628650" lvl="1" indent="-171450">
              <a:buFont typeface="Arial" panose="020B0604020202020204" pitchFamily="34" charset="0"/>
              <a:buChar char="•"/>
            </a:pPr>
            <a:r>
              <a:rPr lang="en-US" dirty="0"/>
              <a:t>Downshift too early and the engine screams as the RPMs jump upward, burning more fuel (if you can even complete the shift) due to the governor stopping the engine from revving high enough to catch the next lower gear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Being in too high a gear causes the motor to bog down and puts strain on your engine’s internal components (the explosion in the piston cylinder happens quickly and isn’t efficiently transferred to the transmission)</a:t>
            </a:r>
          </a:p>
          <a:p>
            <a:pPr marL="628650" lvl="1"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29</a:t>
            </a:fld>
            <a:endParaRPr lang="en-US"/>
          </a:p>
        </p:txBody>
      </p:sp>
    </p:spTree>
    <p:extLst>
      <p:ext uri="{BB962C8B-B14F-4D97-AF65-F5344CB8AC3E}">
        <p14:creationId xmlns:p14="http://schemas.microsoft.com/office/powerpoint/2010/main" val="197115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transmissions have the same shifting patterns. This section will address some of the most common shift patterns currently being used.</a:t>
            </a:r>
          </a:p>
        </p:txBody>
      </p:sp>
      <p:sp>
        <p:nvSpPr>
          <p:cNvPr id="4" name="Slide Number Placeholder 3"/>
          <p:cNvSpPr>
            <a:spLocks noGrp="1"/>
          </p:cNvSpPr>
          <p:nvPr>
            <p:ph type="sldNum" sz="quarter" idx="10"/>
          </p:nvPr>
        </p:nvSpPr>
        <p:spPr/>
        <p:txBody>
          <a:bodyPr/>
          <a:lstStyle/>
          <a:p>
            <a:fld id="{AA903D58-B367-4EF1-BE39-90006A343867}" type="slidenum">
              <a:rPr lang="en-US" smtClean="0"/>
              <a:t>30</a:t>
            </a:fld>
            <a:endParaRPr lang="en-US"/>
          </a:p>
        </p:txBody>
      </p:sp>
    </p:spTree>
    <p:extLst>
      <p:ext uri="{BB962C8B-B14F-4D97-AF65-F5344CB8AC3E}">
        <p14:creationId xmlns:p14="http://schemas.microsoft.com/office/powerpoint/2010/main" val="2752309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Eaton® Fuller® Nine Speed transmission has a low range and high range of gears. The low range has five forward gears (low through fourth) and the high range has four gears (fifth through eighth). The range lever must be lifted or lowered to reach the high or low gears.</a:t>
            </a:r>
          </a:p>
          <a:p>
            <a:endParaRPr lang="en-US" dirty="0"/>
          </a:p>
          <a:p>
            <a:r>
              <a:rPr lang="en-US" b="1" dirty="0"/>
              <a:t>Upshifting</a:t>
            </a:r>
            <a:r>
              <a:rPr lang="en-US" dirty="0"/>
              <a:t>—To successfully upshift, follow these steps:</a:t>
            </a:r>
          </a:p>
          <a:p>
            <a:endParaRPr lang="en-US" dirty="0"/>
          </a:p>
          <a:p>
            <a:pPr marL="685800" lvl="1" indent="-228600">
              <a:buFont typeface="+mj-lt"/>
              <a:buAutoNum type="arabicPeriod"/>
            </a:pPr>
            <a:r>
              <a:rPr lang="en-US" dirty="0"/>
              <a:t>Depress the clutch.</a:t>
            </a:r>
          </a:p>
          <a:p>
            <a:pPr marL="685800" lvl="1" indent="-228600">
              <a:buFont typeface="+mj-lt"/>
              <a:buAutoNum type="arabicPeriod"/>
            </a:pPr>
            <a:r>
              <a:rPr lang="en-US" dirty="0"/>
              <a:t>Make sure the range lever is in the low range (down).</a:t>
            </a:r>
          </a:p>
          <a:p>
            <a:pPr marL="685800" lvl="1" indent="-228600">
              <a:buFont typeface="+mj-lt"/>
              <a:buAutoNum type="arabicPeriod"/>
            </a:pPr>
            <a:r>
              <a:rPr lang="en-US" dirty="0"/>
              <a:t>Move the shift lever to first gear.</a:t>
            </a:r>
          </a:p>
          <a:p>
            <a:pPr marL="685800" lvl="1" indent="-228600">
              <a:buFont typeface="+mj-lt"/>
              <a:buAutoNum type="arabicPeriod"/>
            </a:pPr>
            <a:r>
              <a:rPr lang="en-US" dirty="0"/>
              <a:t>Double clutch when shifting to second through fourth gear.</a:t>
            </a:r>
          </a:p>
          <a:p>
            <a:pPr marL="685800" lvl="1" indent="-228600">
              <a:buFont typeface="+mj-lt"/>
              <a:buAutoNum type="arabicPeriod"/>
            </a:pPr>
            <a:r>
              <a:rPr lang="en-US" dirty="0"/>
              <a:t>Lift the range lever up before moving the gear lever to shift from fourth to fifth gear (as the shifter passes through neutral going from fourth to fifth (fifth will be where 1st gear was when the range control was down), the transmission will be shifted into high range)</a:t>
            </a:r>
          </a:p>
          <a:p>
            <a:pPr marL="685800" lvl="1" indent="-228600">
              <a:buFont typeface="+mj-lt"/>
              <a:buAutoNum type="arabicPeriod"/>
            </a:pPr>
            <a:r>
              <a:rPr lang="en-US" dirty="0"/>
              <a:t>Use normal double clutching when shifting from fifth through eighth gear.</a:t>
            </a:r>
          </a:p>
          <a:p>
            <a:pPr marL="685800" lvl="1" indent="-228600">
              <a:buFont typeface="+mj-lt"/>
              <a:buAutoNum type="arabicPeriod"/>
            </a:pPr>
            <a:endParaRPr lang="en-US" dirty="0"/>
          </a:p>
          <a:p>
            <a:pPr marL="0" lvl="0" indent="0">
              <a:buFont typeface="+mj-lt"/>
              <a:buNone/>
            </a:pPr>
            <a:r>
              <a:rPr lang="en-US" b="1" dirty="0"/>
              <a:t>Downshifting</a:t>
            </a:r>
            <a:r>
              <a:rPr lang="en-US" dirty="0"/>
              <a:t>—To successfully downshift, follow these steps:</a:t>
            </a:r>
          </a:p>
          <a:p>
            <a:pPr marL="0" lvl="0" indent="0">
              <a:buFont typeface="+mj-lt"/>
              <a:buNone/>
            </a:pPr>
            <a:endParaRPr lang="en-US" dirty="0"/>
          </a:p>
          <a:p>
            <a:pPr marL="685800" lvl="1" indent="-228600">
              <a:buFont typeface="+mj-lt"/>
              <a:buAutoNum type="arabicPeriod"/>
            </a:pPr>
            <a:r>
              <a:rPr lang="en-US" dirty="0"/>
              <a:t>Use double clutching when shifting from eighth through fifth gear (make sure you are matching engine speed to road speed before shifting).</a:t>
            </a:r>
          </a:p>
          <a:p>
            <a:pPr marL="685800" lvl="1" indent="-228600">
              <a:buFont typeface="+mj-lt"/>
              <a:buAutoNum type="arabicPeriod"/>
            </a:pPr>
            <a:r>
              <a:rPr lang="en-US" dirty="0"/>
              <a:t>Push the range lever down before moving the gear lever to shift from fifth to fourth gear (as the shifter passes through neutral going from fifth to fourth (fourth is where </a:t>
            </a:r>
            <a:r>
              <a:rPr lang="en-US" dirty="0" err="1"/>
              <a:t>eigth</a:t>
            </a:r>
            <a:r>
              <a:rPr lang="en-US" dirty="0"/>
              <a:t> gear was when the range control was down), the transmission will be shifted into low range).</a:t>
            </a:r>
          </a:p>
          <a:p>
            <a:pPr marL="685800" lvl="1" indent="-228600">
              <a:buFont typeface="+mj-lt"/>
              <a:buAutoNum type="arabicPeriod"/>
            </a:pPr>
            <a:r>
              <a:rPr lang="en-US" dirty="0"/>
              <a:t>Use double clutching when shifting from fourth through first gear</a:t>
            </a:r>
          </a:p>
        </p:txBody>
      </p:sp>
      <p:sp>
        <p:nvSpPr>
          <p:cNvPr id="4" name="Slide Number Placeholder 3"/>
          <p:cNvSpPr>
            <a:spLocks noGrp="1"/>
          </p:cNvSpPr>
          <p:nvPr>
            <p:ph type="sldNum" sz="quarter" idx="10"/>
          </p:nvPr>
        </p:nvSpPr>
        <p:spPr/>
        <p:txBody>
          <a:bodyPr/>
          <a:lstStyle/>
          <a:p>
            <a:fld id="{AA903D58-B367-4EF1-BE39-90006A343867}" type="slidenum">
              <a:rPr lang="en-US" smtClean="0"/>
              <a:t>31</a:t>
            </a:fld>
            <a:endParaRPr lang="en-US"/>
          </a:p>
        </p:txBody>
      </p:sp>
    </p:spTree>
    <p:extLst>
      <p:ext uri="{BB962C8B-B14F-4D97-AF65-F5344CB8AC3E}">
        <p14:creationId xmlns:p14="http://schemas.microsoft.com/office/powerpoint/2010/main" val="2335541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Eaton® Fuller® Super Ten transmission has five gear positions that are split. This cuts gear lever movement in half.</a:t>
            </a:r>
          </a:p>
          <a:p>
            <a:endParaRPr lang="en-US" b="0" dirty="0"/>
          </a:p>
          <a:p>
            <a:r>
              <a:rPr lang="en-US" b="1" dirty="0"/>
              <a:t>Upshifting</a:t>
            </a:r>
            <a:r>
              <a:rPr lang="en-US" dirty="0"/>
              <a:t>—To successfully upshift, follow these steps:</a:t>
            </a:r>
          </a:p>
          <a:p>
            <a:endParaRPr lang="en-US" dirty="0"/>
          </a:p>
          <a:p>
            <a:r>
              <a:rPr lang="en-US" dirty="0"/>
              <a:t>When shifting from first to second, third to fourth, fifth to sixth, seventh to eighth, and ninth to tenth (splitter only shifts), simply move the splitter button forward, release the throttle, and allow the RPMs to drop 400 RPMs, and wait for the gear to engage.</a:t>
            </a:r>
          </a:p>
          <a:p>
            <a:endParaRPr lang="en-US" dirty="0"/>
          </a:p>
          <a:p>
            <a:r>
              <a:rPr lang="en-US" dirty="0"/>
              <a:t>When shifting from second to third, fourth to fifth, sixth to seventh, and eighth to ninth (requiring the shifter and the splitter to be moved):</a:t>
            </a:r>
          </a:p>
          <a:p>
            <a:endParaRPr lang="en-US" dirty="0"/>
          </a:p>
          <a:p>
            <a:pPr marL="628650" lvl="1" indent="-171450">
              <a:buFont typeface="Arial" panose="020B0604020202020204" pitchFamily="34" charset="0"/>
              <a:buChar char="•"/>
            </a:pPr>
            <a:r>
              <a:rPr lang="en-US" dirty="0"/>
              <a:t>Move the splitter button back</a:t>
            </a:r>
          </a:p>
          <a:p>
            <a:pPr marL="628650" lvl="1" indent="-171450">
              <a:buFont typeface="Arial" panose="020B0604020202020204" pitchFamily="34" charset="0"/>
              <a:buChar char="•"/>
            </a:pPr>
            <a:r>
              <a:rPr lang="en-US" dirty="0"/>
              <a:t>Release the throttle, depress the clutch, and move the shifter into neutral</a:t>
            </a:r>
          </a:p>
          <a:p>
            <a:pPr marL="628650" lvl="1" indent="-171450">
              <a:buFont typeface="Arial" panose="020B0604020202020204" pitchFamily="34" charset="0"/>
              <a:buChar char="•"/>
            </a:pPr>
            <a:r>
              <a:rPr lang="en-US" dirty="0"/>
              <a:t>Release the clutch</a:t>
            </a:r>
          </a:p>
          <a:p>
            <a:pPr marL="628650" lvl="1" indent="-171450">
              <a:buFont typeface="Arial" panose="020B0604020202020204" pitchFamily="34" charset="0"/>
              <a:buChar char="•"/>
            </a:pPr>
            <a:r>
              <a:rPr lang="en-US" dirty="0"/>
              <a:t>Once the RPMs have fallen 400 RPMs press the clutch and put the shifter into the next higher gear and re-engage the clutch while gently pressing the throttle</a:t>
            </a:r>
          </a:p>
          <a:p>
            <a:endParaRPr lang="en-US" dirty="0"/>
          </a:p>
          <a:p>
            <a:r>
              <a:rPr lang="en-US" dirty="0"/>
              <a:t>As the shifter moves through neutral, the splitter will shift from high to low.</a:t>
            </a:r>
          </a:p>
          <a:p>
            <a:endParaRPr lang="en-US" dirty="0"/>
          </a:p>
          <a:p>
            <a:r>
              <a:rPr lang="en-US" b="1" dirty="0"/>
              <a:t>Downshifting</a:t>
            </a:r>
            <a:r>
              <a:rPr lang="en-US" dirty="0"/>
              <a:t>—To successfully downshift, follow these steps:</a:t>
            </a:r>
          </a:p>
          <a:p>
            <a:endParaRPr lang="en-US" dirty="0"/>
          </a:p>
          <a:p>
            <a:r>
              <a:rPr lang="en-US" dirty="0"/>
              <a:t>Splitter-only downshifts: Move the splitter button back, take your foot off the accelerator, wait for the gear to disengage, then gently accelerate the engine 400 RPMs to complete the downshift.</a:t>
            </a:r>
          </a:p>
          <a:p>
            <a:endParaRPr lang="en-US" dirty="0"/>
          </a:p>
          <a:p>
            <a:r>
              <a:rPr lang="en-US" dirty="0"/>
              <a:t>Downshifts where the shifter and splitter must be moved:</a:t>
            </a:r>
          </a:p>
          <a:p>
            <a:endParaRPr lang="en-US" dirty="0"/>
          </a:p>
          <a:p>
            <a:pPr marL="628650" lvl="1" indent="-171450">
              <a:buFont typeface="Arial" panose="020B0604020202020204" pitchFamily="34" charset="0"/>
              <a:buChar char="•"/>
            </a:pPr>
            <a:r>
              <a:rPr lang="en-US" dirty="0"/>
              <a:t>Move the splitter button forward, release the throttle, depress the clutch, and move the shifter into neutral</a:t>
            </a:r>
          </a:p>
          <a:p>
            <a:pPr marL="628650" lvl="1" indent="-171450">
              <a:buFont typeface="Arial" panose="020B0604020202020204" pitchFamily="34" charset="0"/>
              <a:buChar char="•"/>
            </a:pPr>
            <a:r>
              <a:rPr lang="en-US" dirty="0"/>
              <a:t>Release the clutch</a:t>
            </a:r>
          </a:p>
          <a:p>
            <a:pPr marL="628650" lvl="1" indent="-171450">
              <a:buFont typeface="Arial" panose="020B0604020202020204" pitchFamily="34" charset="0"/>
              <a:buChar char="•"/>
            </a:pPr>
            <a:r>
              <a:rPr lang="en-US" dirty="0"/>
              <a:t>Raise the engine speed 400 RPMs</a:t>
            </a:r>
          </a:p>
          <a:p>
            <a:pPr marL="628650" lvl="1" indent="-171450">
              <a:buFont typeface="Arial" panose="020B0604020202020204" pitchFamily="34" charset="0"/>
              <a:buChar char="•"/>
            </a:pPr>
            <a:r>
              <a:rPr lang="en-US" dirty="0"/>
              <a:t>Press the clutch and put the shifter into the lower higher gear and re‑engage the clutch while gently pressing the throttle</a:t>
            </a:r>
          </a:p>
          <a:p>
            <a:endParaRPr lang="en-US" dirty="0"/>
          </a:p>
          <a:p>
            <a:r>
              <a:rPr lang="en-US" dirty="0"/>
              <a:t>As the shifter moves through neutral, the splitter will shift form low to high.</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32</a:t>
            </a:fld>
            <a:endParaRPr lang="en-US"/>
          </a:p>
        </p:txBody>
      </p:sp>
    </p:spTree>
    <p:extLst>
      <p:ext uri="{BB962C8B-B14F-4D97-AF65-F5344CB8AC3E}">
        <p14:creationId xmlns:p14="http://schemas.microsoft.com/office/powerpoint/2010/main" val="23850796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Rockwell Ten Speed transmission system has a low (first through fifth gear) and high (sixth through tenth gear) range of gears. A range control lever is used to reach the high range of gears.</a:t>
            </a:r>
          </a:p>
          <a:p>
            <a:endParaRPr lang="en-US" dirty="0"/>
          </a:p>
          <a:p>
            <a:r>
              <a:rPr lang="en-US" b="1" dirty="0"/>
              <a:t>Upshifting</a:t>
            </a:r>
            <a:r>
              <a:rPr lang="en-US" dirty="0"/>
              <a:t>—To successfully upshift, follow these steps:</a:t>
            </a:r>
          </a:p>
          <a:p>
            <a:endParaRPr lang="en-US" dirty="0"/>
          </a:p>
          <a:p>
            <a:pPr marL="685800" lvl="1" indent="-228600">
              <a:buFont typeface="+mj-lt"/>
              <a:buAutoNum type="arabicPeriod"/>
            </a:pPr>
            <a:r>
              <a:rPr lang="en-US" dirty="0"/>
              <a:t>Depress the clutch.</a:t>
            </a:r>
          </a:p>
          <a:p>
            <a:pPr marL="685800" lvl="1" indent="-228600">
              <a:buFont typeface="+mj-lt"/>
              <a:buAutoNum type="arabicPeriod"/>
            </a:pPr>
            <a:r>
              <a:rPr lang="en-US" dirty="0"/>
              <a:t>Make sure the range lever is in the low range (down).</a:t>
            </a:r>
          </a:p>
          <a:p>
            <a:pPr marL="685800" lvl="1" indent="-228600">
              <a:buFont typeface="+mj-lt"/>
              <a:buAutoNum type="arabicPeriod"/>
            </a:pPr>
            <a:r>
              <a:rPr lang="en-US" dirty="0"/>
              <a:t>Move the shift lever to first gear (back left).</a:t>
            </a:r>
          </a:p>
          <a:p>
            <a:pPr marL="685800" lvl="1" indent="-228600">
              <a:buFont typeface="+mj-lt"/>
              <a:buAutoNum type="arabicPeriod"/>
            </a:pPr>
            <a:r>
              <a:rPr lang="en-US" dirty="0"/>
              <a:t>Double clutch when shifting through fifth gear.</a:t>
            </a:r>
          </a:p>
          <a:p>
            <a:pPr marL="685800" lvl="1" indent="-228600">
              <a:buFont typeface="+mj-lt"/>
              <a:buAutoNum type="arabicPeriod"/>
            </a:pPr>
            <a:r>
              <a:rPr lang="en-US" dirty="0"/>
              <a:t>Lift the range control lever up before moving the gear lever to shift from fifth to sixth gear (When you shift from fifth to sixth gear using the normal double clutch shifting technique – sixth will be where first was when the range control was in the low-range position – the range gear will shift automatically.)</a:t>
            </a:r>
          </a:p>
          <a:p>
            <a:pPr marL="685800" lvl="1" indent="-228600">
              <a:buFont typeface="+mj-lt"/>
              <a:buAutoNum type="arabicPeriod"/>
            </a:pPr>
            <a:r>
              <a:rPr lang="en-US" dirty="0"/>
              <a:t>Use normal double clutching when shifting from sixth through tenth gear.</a:t>
            </a:r>
          </a:p>
          <a:p>
            <a:pPr marL="685800" lvl="1" indent="-228600">
              <a:buFont typeface="+mj-lt"/>
              <a:buAutoNum type="arabicPeriod"/>
            </a:pPr>
            <a:endParaRPr lang="en-US" dirty="0"/>
          </a:p>
          <a:p>
            <a:pPr marL="0" lvl="0" indent="0">
              <a:buFontTx/>
              <a:buNone/>
            </a:pPr>
            <a:r>
              <a:rPr lang="en-US" b="1" dirty="0"/>
              <a:t>Downshifting</a:t>
            </a:r>
            <a:r>
              <a:rPr lang="en-US" dirty="0"/>
              <a:t>—To successfully downshift, follow these steps:</a:t>
            </a:r>
          </a:p>
          <a:p>
            <a:pPr marL="0" lvl="0" indent="0">
              <a:buFontTx/>
              <a:buNone/>
            </a:pPr>
            <a:endParaRPr lang="en-US" dirty="0"/>
          </a:p>
          <a:p>
            <a:pPr marL="685800" lvl="1" indent="-228600">
              <a:buFont typeface="+mj-lt"/>
              <a:buAutoNum type="arabicPeriod"/>
            </a:pPr>
            <a:r>
              <a:rPr lang="en-US" dirty="0"/>
              <a:t>Use double clutching when shifting from tenth through sixth gear (make sure you are matching engine speed to road speed before shifting).</a:t>
            </a:r>
          </a:p>
          <a:p>
            <a:pPr marL="685800" lvl="1" indent="-228600">
              <a:buFont typeface="+mj-lt"/>
              <a:buAutoNum type="arabicPeriod"/>
            </a:pPr>
            <a:r>
              <a:rPr lang="en-US" dirty="0"/>
              <a:t>Push the range lever down before moving the gear lever to shift from sixth to fifth gear.</a:t>
            </a:r>
          </a:p>
          <a:p>
            <a:pPr marL="685800" lvl="1" indent="-228600">
              <a:buFont typeface="+mj-lt"/>
              <a:buAutoNum type="arabicPeriod"/>
            </a:pPr>
            <a:r>
              <a:rPr lang="en-US" dirty="0"/>
              <a:t>Use double clutching to shift from fifth through first gear (make sure you are matching engine speed to road speed before shifting).</a:t>
            </a:r>
          </a:p>
        </p:txBody>
      </p:sp>
      <p:sp>
        <p:nvSpPr>
          <p:cNvPr id="4" name="Slide Number Placeholder 3"/>
          <p:cNvSpPr>
            <a:spLocks noGrp="1"/>
          </p:cNvSpPr>
          <p:nvPr>
            <p:ph type="sldNum" sz="quarter" idx="10"/>
          </p:nvPr>
        </p:nvSpPr>
        <p:spPr/>
        <p:txBody>
          <a:bodyPr/>
          <a:lstStyle/>
          <a:p>
            <a:fld id="{AA903D58-B367-4EF1-BE39-90006A343867}" type="slidenum">
              <a:rPr lang="en-US" smtClean="0"/>
              <a:t>33</a:t>
            </a:fld>
            <a:endParaRPr lang="en-US"/>
          </a:p>
        </p:txBody>
      </p:sp>
    </p:spTree>
    <p:extLst>
      <p:ext uri="{BB962C8B-B14F-4D97-AF65-F5344CB8AC3E}">
        <p14:creationId xmlns:p14="http://schemas.microsoft.com/office/powerpoint/2010/main" val="29065228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Eaton ® Fuller® Thirteen Speed transmission has a low range and a high range. The four high-range gears are “split” into a direct drive, or low gear, and an over drive, or high gear (fifth low and high, sixth low and high, seventh low and high, and eighth low and high).</a:t>
            </a:r>
          </a:p>
          <a:p>
            <a:endParaRPr lang="en-US" dirty="0"/>
          </a:p>
          <a:p>
            <a:r>
              <a:rPr lang="en-US" b="1" dirty="0"/>
              <a:t>Upshifting</a:t>
            </a:r>
            <a:r>
              <a:rPr lang="en-US" dirty="0"/>
              <a:t>—To successfully upshift, follow these steps:</a:t>
            </a:r>
          </a:p>
          <a:p>
            <a:endParaRPr lang="en-US" dirty="0"/>
          </a:p>
          <a:p>
            <a:r>
              <a:rPr lang="en-US" dirty="0"/>
              <a:t>First through fourth gear, use standard double clutch shifting techniques.</a:t>
            </a:r>
          </a:p>
          <a:p>
            <a:endParaRPr lang="en-US" dirty="0"/>
          </a:p>
          <a:p>
            <a:r>
              <a:rPr lang="en-US" dirty="0"/>
              <a:t>Fourth to fifth gear, move range selector to high range before beginning the shift and use the normal double clutch shifting technique.</a:t>
            </a:r>
          </a:p>
          <a:p>
            <a:endParaRPr lang="en-US" dirty="0"/>
          </a:p>
          <a:p>
            <a:r>
              <a:rPr lang="en-US" dirty="0"/>
              <a:t>To upshift from low to high within a gear (such as shifting from five low to five high), move the selector to high, release the throttle, and quickly release and reengage the clutch. If the gear did not catch, gently press the throttle until it does.</a:t>
            </a:r>
          </a:p>
          <a:p>
            <a:endParaRPr lang="en-US" dirty="0"/>
          </a:p>
          <a:p>
            <a:r>
              <a:rPr lang="en-US" dirty="0"/>
              <a:t>To upshift a gear when both the shifter and the splitter must be moved (such as from five high to six low), release the throttle/depress the clutch/move the shifter to neutral, raise the clutch, press the clutch and place the gear shift into the next higher gear when the engine RPMs have fallen 500 RPMs.</a:t>
            </a:r>
          </a:p>
          <a:p>
            <a:endParaRPr lang="en-US" dirty="0"/>
          </a:p>
          <a:p>
            <a:r>
              <a:rPr lang="en-US" dirty="0"/>
              <a:t>Once in the gear (and before releasing the clutch), move the splitter button to the low position.</a:t>
            </a:r>
          </a:p>
          <a:p>
            <a:endParaRPr lang="en-US" dirty="0"/>
          </a:p>
          <a:p>
            <a:r>
              <a:rPr lang="en-US" dirty="0"/>
              <a:t>Release the clutch and gently apply throttle until the splitter gear catches. It should catch at rough 250 RPMs above where the shifter went into gear.</a:t>
            </a:r>
          </a:p>
          <a:p>
            <a:endParaRPr lang="en-US" dirty="0"/>
          </a:p>
          <a:p>
            <a:r>
              <a:rPr lang="en-US" b="1" dirty="0"/>
              <a:t>Downshifting</a:t>
            </a:r>
            <a:r>
              <a:rPr lang="en-US" dirty="0"/>
              <a:t>—To successfully downshift, follow these steps:</a:t>
            </a:r>
          </a:p>
          <a:p>
            <a:endParaRPr lang="en-US" dirty="0"/>
          </a:p>
          <a:p>
            <a:r>
              <a:rPr lang="en-US" dirty="0"/>
              <a:t>To downshift from high to low within a gear (such as eight high to eight low), move the splitter from high to low.</a:t>
            </a:r>
          </a:p>
          <a:p>
            <a:endParaRPr lang="en-US" dirty="0"/>
          </a:p>
          <a:p>
            <a:r>
              <a:rPr lang="en-US" dirty="0"/>
              <a:t>Press and release the clutch, then gently raise the RPMs up until the gear catches, it should catch roughly 500 RPMs higher than the RPMs were in the previous gear.</a:t>
            </a:r>
          </a:p>
          <a:p>
            <a:endParaRPr lang="en-US" dirty="0"/>
          </a:p>
          <a:p>
            <a:r>
              <a:rPr lang="en-US" dirty="0"/>
              <a:t>To downshift when both the shifter and the splitter must be moved (such as going from eight low to seven high), move the splitter button before beginning the downshift.</a:t>
            </a:r>
          </a:p>
          <a:p>
            <a:endParaRPr lang="en-US" dirty="0"/>
          </a:p>
          <a:p>
            <a:r>
              <a:rPr lang="en-US" dirty="0"/>
              <a:t>Downshift normally (raise RPMs 500 over what they were in the previous gear).</a:t>
            </a:r>
          </a:p>
          <a:p>
            <a:endParaRPr lang="en-US" dirty="0"/>
          </a:p>
          <a:p>
            <a:r>
              <a:rPr lang="en-US" dirty="0"/>
              <a:t>Once the shift is complete, gently apply throttle until the split gear catches (this should happen about 250 RPMs more than the RPMs in the previous gear).</a:t>
            </a:r>
          </a:p>
        </p:txBody>
      </p:sp>
      <p:sp>
        <p:nvSpPr>
          <p:cNvPr id="4" name="Slide Number Placeholder 3"/>
          <p:cNvSpPr>
            <a:spLocks noGrp="1"/>
          </p:cNvSpPr>
          <p:nvPr>
            <p:ph type="sldNum" sz="quarter" idx="10"/>
          </p:nvPr>
        </p:nvSpPr>
        <p:spPr/>
        <p:txBody>
          <a:bodyPr/>
          <a:lstStyle/>
          <a:p>
            <a:fld id="{AA903D58-B367-4EF1-BE39-90006A343867}" type="slidenum">
              <a:rPr lang="en-US" smtClean="0"/>
              <a:t>34</a:t>
            </a:fld>
            <a:endParaRPr lang="en-US"/>
          </a:p>
        </p:txBody>
      </p:sp>
    </p:spTree>
    <p:extLst>
      <p:ext uri="{BB962C8B-B14F-4D97-AF65-F5344CB8AC3E}">
        <p14:creationId xmlns:p14="http://schemas.microsoft.com/office/powerpoint/2010/main" val="3212970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semiautomatic transmission uses electronic controls to help you shift. Like a manual transmission, a semiautomatic transmission has a clutch and gearshift lever. What is different is that the top gears automatically change.</a:t>
            </a:r>
          </a:p>
        </p:txBody>
      </p:sp>
      <p:sp>
        <p:nvSpPr>
          <p:cNvPr id="4" name="Slide Number Placeholder 3"/>
          <p:cNvSpPr>
            <a:spLocks noGrp="1"/>
          </p:cNvSpPr>
          <p:nvPr>
            <p:ph type="sldNum" sz="quarter" idx="10"/>
          </p:nvPr>
        </p:nvSpPr>
        <p:spPr/>
        <p:txBody>
          <a:bodyPr/>
          <a:lstStyle/>
          <a:p>
            <a:fld id="{AA903D58-B367-4EF1-BE39-90006A343867}" type="slidenum">
              <a:rPr lang="en-US" smtClean="0"/>
              <a:t>35</a:t>
            </a:fld>
            <a:endParaRPr lang="en-US"/>
          </a:p>
        </p:txBody>
      </p:sp>
    </p:spTree>
    <p:extLst>
      <p:ext uri="{BB962C8B-B14F-4D97-AF65-F5344CB8AC3E}">
        <p14:creationId xmlns:p14="http://schemas.microsoft.com/office/powerpoint/2010/main" val="2269613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t>
            </a:r>
            <a:r>
              <a:rPr lang="en-US" dirty="0" err="1"/>
              <a:t>autoshift</a:t>
            </a:r>
            <a:r>
              <a:rPr lang="en-US" dirty="0"/>
              <a:t> transmission has a clutch and gear select lever or button control. The clutch is used for starting and stopping the vehicle to disengage the transmission and engine. If the transmission is in the drive position, it will shift the gears as needed based on speed and load. If it is in the hold position, the transmission will not shift unless you use the upshift or downshift button on the transmission controller. However, if you ask for an upshift or downshift when the next gear is not achievable due to current RPMs or load, the transmission will not shift.</a:t>
            </a:r>
          </a:p>
        </p:txBody>
      </p:sp>
      <p:sp>
        <p:nvSpPr>
          <p:cNvPr id="4" name="Slide Number Placeholder 3"/>
          <p:cNvSpPr>
            <a:spLocks noGrp="1"/>
          </p:cNvSpPr>
          <p:nvPr>
            <p:ph type="sldNum" sz="quarter" idx="10"/>
          </p:nvPr>
        </p:nvSpPr>
        <p:spPr/>
        <p:txBody>
          <a:bodyPr/>
          <a:lstStyle/>
          <a:p>
            <a:fld id="{AA903D58-B367-4EF1-BE39-90006A343867}" type="slidenum">
              <a:rPr lang="en-US" smtClean="0"/>
              <a:t>36</a:t>
            </a:fld>
            <a:endParaRPr lang="en-US"/>
          </a:p>
        </p:txBody>
      </p:sp>
    </p:spTree>
    <p:extLst>
      <p:ext uri="{BB962C8B-B14F-4D97-AF65-F5344CB8AC3E}">
        <p14:creationId xmlns:p14="http://schemas.microsoft.com/office/powerpoint/2010/main" val="39241569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automatic transmission uses a torque converter instead of a clutch to shift gears. A lever or button is used to change gears. The following are the range selector positions found on an automatic transmission:</a:t>
            </a:r>
          </a:p>
          <a:p>
            <a:endParaRPr lang="en-US" dirty="0"/>
          </a:p>
          <a:p>
            <a:r>
              <a:rPr lang="en-US" b="1" dirty="0"/>
              <a:t>Neutral</a:t>
            </a:r>
            <a:r>
              <a:rPr lang="en-US" dirty="0"/>
              <a:t>—Neutral is used for starting, standing, and parking the vehicle. Never coast in neutral. This can damage the transmission as well as cause you to lose control of your vehicle.</a:t>
            </a:r>
          </a:p>
          <a:p>
            <a:endParaRPr lang="en-US" dirty="0"/>
          </a:p>
          <a:p>
            <a:r>
              <a:rPr lang="en-US" b="1" dirty="0"/>
              <a:t>Reverse</a:t>
            </a:r>
            <a:r>
              <a:rPr lang="en-US" dirty="0"/>
              <a:t>—Reverse is used for backing. The vehicle must be stopped before shifting into reverse.</a:t>
            </a:r>
          </a:p>
          <a:p>
            <a:endParaRPr lang="en-US" dirty="0"/>
          </a:p>
          <a:p>
            <a:r>
              <a:rPr lang="en-US" b="1" dirty="0"/>
              <a:t>Drive (2-5)</a:t>
            </a:r>
            <a:r>
              <a:rPr lang="en-US" dirty="0"/>
              <a:t>—Drive is used for normal driving conditions. It begins in second and automatically upshifts to five as you accelerate. It also automatically downshifts as you slow the vehicle.</a:t>
            </a:r>
          </a:p>
          <a:p>
            <a:endParaRPr lang="en-US" dirty="0"/>
          </a:p>
          <a:p>
            <a:r>
              <a:rPr lang="en-US" b="1" dirty="0"/>
              <a:t>Lower range (2-3/2-4)</a:t>
            </a:r>
            <a:r>
              <a:rPr lang="en-US" dirty="0"/>
              <a:t>—This range provides engine braking and should be used when road and/or traffic conditions warrant use of a lower gear.</a:t>
            </a:r>
          </a:p>
          <a:p>
            <a:endParaRPr lang="en-US" dirty="0"/>
          </a:p>
          <a:p>
            <a:r>
              <a:rPr lang="en-US" b="1" dirty="0"/>
              <a:t>Low gear (2)</a:t>
            </a:r>
            <a:r>
              <a:rPr lang="en-US" dirty="0"/>
              <a:t>—This gear is used when driving up a steep grade or operating in snow or mud.</a:t>
            </a:r>
          </a:p>
          <a:p>
            <a:endParaRPr lang="en-US" dirty="0"/>
          </a:p>
          <a:p>
            <a:r>
              <a:rPr lang="en-US" b="1" dirty="0"/>
              <a:t>Creeper gear (1)</a:t>
            </a:r>
            <a:r>
              <a:rPr lang="en-US" dirty="0"/>
              <a:t>—This gear provides the greatest amount of traction and should only be used in off-road situations.</a:t>
            </a:r>
          </a:p>
        </p:txBody>
      </p:sp>
      <p:sp>
        <p:nvSpPr>
          <p:cNvPr id="4" name="Slide Number Placeholder 3"/>
          <p:cNvSpPr>
            <a:spLocks noGrp="1"/>
          </p:cNvSpPr>
          <p:nvPr>
            <p:ph type="sldNum" sz="quarter" idx="10"/>
          </p:nvPr>
        </p:nvSpPr>
        <p:spPr/>
        <p:txBody>
          <a:bodyPr/>
          <a:lstStyle/>
          <a:p>
            <a:fld id="{AA903D58-B367-4EF1-BE39-90006A343867}" type="slidenum">
              <a:rPr lang="en-US" smtClean="0"/>
              <a:t>37</a:t>
            </a:fld>
            <a:endParaRPr lang="en-US"/>
          </a:p>
        </p:txBody>
      </p:sp>
    </p:spTree>
    <p:extLst>
      <p:ext uri="{BB962C8B-B14F-4D97-AF65-F5344CB8AC3E}">
        <p14:creationId xmlns:p14="http://schemas.microsoft.com/office/powerpoint/2010/main" val="23184416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now be able to:</a:t>
            </a:r>
          </a:p>
          <a:p>
            <a:endParaRPr lang="en-US" dirty="0"/>
          </a:p>
          <a:p>
            <a:pPr marL="685800" lvl="1" indent="-228600">
              <a:buFont typeface="+mj-lt"/>
              <a:buAutoNum type="arabicPeriod"/>
            </a:pPr>
            <a:r>
              <a:rPr lang="en-US" dirty="0"/>
              <a:t>Discuss the key controls and tools available to help properly shift a manual transmission</a:t>
            </a:r>
          </a:p>
          <a:p>
            <a:pPr marL="685800" lvl="1" indent="-228600">
              <a:buFont typeface="+mj-lt"/>
              <a:buAutoNum type="arabicPeriod"/>
            </a:pPr>
            <a:r>
              <a:rPr lang="en-US" dirty="0"/>
              <a:t>Identify the basic shift patterns and procedures of a manual transmission</a:t>
            </a:r>
          </a:p>
          <a:p>
            <a:pPr marL="685800" lvl="1" indent="-228600">
              <a:buFont typeface="+mj-lt"/>
              <a:buAutoNum type="arabicPeriod"/>
            </a:pPr>
            <a:r>
              <a:rPr lang="en-US" dirty="0"/>
              <a:t>Describe how proper shifting techniques increase vehicle control and improve fuel economy</a:t>
            </a:r>
          </a:p>
          <a:p>
            <a:pPr marL="685800" lvl="1" indent="-228600">
              <a:buFont typeface="+mj-lt"/>
              <a:buAutoNum type="arabicPeriod"/>
            </a:pPr>
            <a:r>
              <a:rPr lang="en-US" dirty="0"/>
              <a:t>Explain the characteristics of automatic, semiautomatic, and </a:t>
            </a:r>
            <a:r>
              <a:rPr lang="en-US" dirty="0" err="1"/>
              <a:t>autoshift</a:t>
            </a:r>
            <a:r>
              <a:rPr lang="en-US" dirty="0"/>
              <a:t> transmissions</a:t>
            </a:r>
          </a:p>
          <a:p>
            <a:pPr marL="685800" lvl="1" indent="-228600">
              <a:buFont typeface="+mj-lt"/>
              <a:buAutoNum type="arabicPeriod"/>
            </a:pPr>
            <a:endParaRPr lang="en-US" dirty="0"/>
          </a:p>
          <a:p>
            <a:pPr marL="685800" lvl="1" indent="-228600">
              <a:buFont typeface="+mj-lt"/>
              <a:buAutoNum type="arabicPeriod"/>
            </a:pPr>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38</a:t>
            </a:fld>
            <a:endParaRPr lang="en-US"/>
          </a:p>
        </p:txBody>
      </p:sp>
    </p:spTree>
    <p:extLst>
      <p:ext uri="{BB962C8B-B14F-4D97-AF65-F5344CB8AC3E}">
        <p14:creationId xmlns:p14="http://schemas.microsoft.com/office/powerpoint/2010/main" val="4160541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10/17/2019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latin typeface="Arial" panose="020B0604020202020204" pitchFamily="34" charset="0"/>
                <a:cs typeface="Arial" panose="020B0604020202020204" pitchFamily="34" charset="0"/>
              </a:rPr>
              <a:t>Copyright 2018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10/17/2019</a:t>
            </a:fld>
            <a:endParaRPr lang="en-US"/>
          </a:p>
        </p:txBody>
      </p:sp>
      <p:sp>
        <p:nvSpPr>
          <p:cNvPr id="11" name="Footer Placeholder 10"/>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10/17/2019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10/17/2019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10/17/2019</a:t>
            </a:fld>
            <a:endParaRPr lang="en-US"/>
          </a:p>
        </p:txBody>
      </p:sp>
      <p:sp>
        <p:nvSpPr>
          <p:cNvPr id="8" name="Footer Placeholder 7"/>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10/17/2019</a:t>
            </a:fld>
            <a:endParaRPr lang="en-US"/>
          </a:p>
        </p:txBody>
      </p:sp>
      <p:sp>
        <p:nvSpPr>
          <p:cNvPr id="4" name="Footer Placeholder 3"/>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10/17/2019</a:t>
            </a:fld>
            <a:endParaRPr lang="en-US"/>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10/17/2019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10/17/2019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10/17/2019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latin typeface="Arial" panose="020B0604020202020204" pitchFamily="34" charset="0"/>
                <a:cs typeface="Arial" panose="020B0604020202020204" pitchFamily="34" charset="0"/>
              </a:rPr>
              <a:t>Copyright 2018 J. J. Keller &amp; Associates,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20.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23.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24.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26.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28.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29.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30.xm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27.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33.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34.xml"/><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35.xml"/><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37.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8.xml"/><Relationship Id="rId5" Type="http://schemas.openxmlformats.org/officeDocument/2006/relationships/image" Target="../media/image4.png"/><Relationship Id="rId4" Type="http://schemas.openxmlformats.org/officeDocument/2006/relationships/image" Target="../media/image33.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40.xml"/><Relationship Id="rId4" Type="http://schemas.openxmlformats.org/officeDocument/2006/relationships/image" Target="../media/image35.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36.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42.xml"/><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38.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44.xml"/><Relationship Id="rId5" Type="http://schemas.openxmlformats.org/officeDocument/2006/relationships/image" Target="../media/image40.jpeg"/><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45.xml"/><Relationship Id="rId5" Type="http://schemas.openxmlformats.org/officeDocument/2006/relationships/image" Target="../media/image42.jpeg"/><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46.xml"/><Relationship Id="rId4" Type="http://schemas.openxmlformats.org/officeDocument/2006/relationships/image" Target="../media/image43.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47.xml"/><Relationship Id="rId4" Type="http://schemas.openxmlformats.org/officeDocument/2006/relationships/image" Target="../media/image44.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48.xml"/><Relationship Id="rId4" Type="http://schemas.openxmlformats.org/officeDocument/2006/relationships/image" Target="../media/image45.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49.xml"/><Relationship Id="rId4" Type="http://schemas.openxmlformats.org/officeDocument/2006/relationships/image" Target="../media/image46.jp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50.xml"/><Relationship Id="rId4" Type="http://schemas.openxmlformats.org/officeDocument/2006/relationships/image" Target="../media/image47.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tags" Target="../tags/tag5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63A7C"/>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61E816-FB30-448C-B246-DCD979FA11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81" y="0"/>
            <a:ext cx="6119037" cy="6858000"/>
          </a:xfrm>
          <a:prstGeom prst="rect">
            <a:avLst/>
          </a:prstGeom>
        </p:spPr>
      </p:pic>
      <p:sp>
        <p:nvSpPr>
          <p:cNvPr id="5" name="Title 1">
            <a:extLst>
              <a:ext uri="{FF2B5EF4-FFF2-40B4-BE49-F238E27FC236}">
                <a16:creationId xmlns:a16="http://schemas.microsoft.com/office/drawing/2014/main" id="{E6997560-B000-4DE5-B5C6-4DC875BF1FB5}"/>
              </a:ext>
            </a:extLst>
          </p:cNvPr>
          <p:cNvSpPr>
            <a:spLocks noGrp="1"/>
          </p:cNvSpPr>
          <p:nvPr>
            <p:ph type="ctrTitle"/>
          </p:nvPr>
        </p:nvSpPr>
        <p:spPr>
          <a:xfrm>
            <a:off x="-134285" y="5029376"/>
            <a:ext cx="6194425" cy="1470025"/>
          </a:xfrm>
        </p:spPr>
        <p:txBody>
          <a:bodyPr>
            <a:noAutofit/>
          </a:bodyPr>
          <a:lstStyle/>
          <a:p>
            <a:pPr algn="r"/>
            <a:r>
              <a:rPr lang="en-US" sz="5300" dirty="0">
                <a:solidFill>
                  <a:schemeClr val="bg1"/>
                </a:solidFill>
                <a:effectLst>
                  <a:outerShdw blurRad="38100" dist="38100" dir="2700000" algn="tl">
                    <a:srgbClr val="000000">
                      <a:alpha val="43137"/>
                    </a:srgbClr>
                  </a:outerShdw>
                </a:effectLst>
              </a:rPr>
              <a:t>Shifting/Operating Transmissions</a:t>
            </a:r>
          </a:p>
        </p:txBody>
      </p:sp>
      <p:sp>
        <p:nvSpPr>
          <p:cNvPr id="6" name="TextBox 5">
            <a:extLst>
              <a:ext uri="{FF2B5EF4-FFF2-40B4-BE49-F238E27FC236}">
                <a16:creationId xmlns:a16="http://schemas.microsoft.com/office/drawing/2014/main" id="{A4251EAB-CBB3-4BC5-8D5D-FB03418606C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7" name="TextBox 6">
            <a:extLst>
              <a:ext uri="{FF2B5EF4-FFF2-40B4-BE49-F238E27FC236}">
                <a16:creationId xmlns:a16="http://schemas.microsoft.com/office/drawing/2014/main" id="{8467EB17-2968-4AF7-90BD-94F9218E47AC}"/>
              </a:ext>
            </a:extLst>
          </p:cNvPr>
          <p:cNvSpPr txBox="1"/>
          <p:nvPr/>
        </p:nvSpPr>
        <p:spPr>
          <a:xfrm>
            <a:off x="7086600" y="3551376"/>
            <a:ext cx="1611339" cy="3170099"/>
          </a:xfrm>
          <a:prstGeom prst="rect">
            <a:avLst/>
          </a:prstGeom>
          <a:noFill/>
        </p:spPr>
        <p:txBody>
          <a:bodyPr wrap="none" rtlCol="0">
            <a:spAutoFit/>
          </a:bodyPr>
          <a:lstStyle/>
          <a:p>
            <a:r>
              <a:rPr lang="en-US" sz="20000" dirty="0">
                <a:solidFill>
                  <a:schemeClr val="bg1"/>
                </a:solidFill>
              </a:rPr>
              <a:t>5</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60F67-F902-4D72-A1CB-C276CEC788F0}"/>
              </a:ext>
            </a:extLst>
          </p:cNvPr>
          <p:cNvSpPr>
            <a:spLocks noGrp="1"/>
          </p:cNvSpPr>
          <p:nvPr>
            <p:ph type="title"/>
          </p:nvPr>
        </p:nvSpPr>
        <p:spPr/>
        <p:txBody>
          <a:bodyPr/>
          <a:lstStyle/>
          <a:p>
            <a:r>
              <a:rPr lang="en-US" dirty="0">
                <a:solidFill>
                  <a:srgbClr val="263A7C"/>
                </a:solidFill>
              </a:rPr>
              <a:t>Introduction</a:t>
            </a:r>
          </a:p>
        </p:txBody>
      </p:sp>
      <p:pic>
        <p:nvPicPr>
          <p:cNvPr id="3" name="Picture 2">
            <a:extLst>
              <a:ext uri="{FF2B5EF4-FFF2-40B4-BE49-F238E27FC236}">
                <a16:creationId xmlns:a16="http://schemas.microsoft.com/office/drawing/2014/main" id="{E20DF609-0D99-4509-8F3B-B6C5D15D3F5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8983" y="1610267"/>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931875B2-8E76-469E-B8B9-56372446920E}"/>
              </a:ext>
            </a:extLst>
          </p:cNvPr>
          <p:cNvSpPr txBox="1">
            <a:spLocks/>
          </p:cNvSpPr>
          <p:nvPr/>
        </p:nvSpPr>
        <p:spPr>
          <a:xfrm>
            <a:off x="914400" y="4727448"/>
            <a:ext cx="73152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We’ll address the knowledge and skills needed to shift safely and efficiently</a:t>
            </a:r>
          </a:p>
        </p:txBody>
      </p:sp>
      <p:pic>
        <p:nvPicPr>
          <p:cNvPr id="6" name="Picture 5">
            <a:extLst>
              <a:ext uri="{FF2B5EF4-FFF2-40B4-BE49-F238E27FC236}">
                <a16:creationId xmlns:a16="http://schemas.microsoft.com/office/drawing/2014/main" id="{48510904-1D22-482C-AA9B-C55F03F83C6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2506722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E5C0-8601-4AF0-BBC8-3478E23296D1}"/>
              </a:ext>
            </a:extLst>
          </p:cNvPr>
          <p:cNvSpPr>
            <a:spLocks noGrp="1"/>
          </p:cNvSpPr>
          <p:nvPr>
            <p:ph type="title"/>
          </p:nvPr>
        </p:nvSpPr>
        <p:spPr/>
        <p:txBody>
          <a:bodyPr/>
          <a:lstStyle/>
          <a:p>
            <a:r>
              <a:rPr lang="en-US" dirty="0">
                <a:solidFill>
                  <a:srgbClr val="263A7C"/>
                </a:solidFill>
              </a:rPr>
              <a:t>Objectives</a:t>
            </a:r>
          </a:p>
        </p:txBody>
      </p:sp>
      <p:sp>
        <p:nvSpPr>
          <p:cNvPr id="3" name="Content Placeholder 1">
            <a:extLst>
              <a:ext uri="{FF2B5EF4-FFF2-40B4-BE49-F238E27FC236}">
                <a16:creationId xmlns:a16="http://schemas.microsoft.com/office/drawing/2014/main" id="{2DF59206-6A36-4E30-A30E-8BAE8C63FCF0}"/>
              </a:ext>
            </a:extLst>
          </p:cNvPr>
          <p:cNvSpPr txBox="1">
            <a:spLocks/>
          </p:cNvSpPr>
          <p:nvPr/>
        </p:nvSpPr>
        <p:spPr>
          <a:xfrm>
            <a:off x="457200" y="1600200"/>
            <a:ext cx="8229600" cy="5257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Upon completion of this lesson, you will be able to: </a:t>
            </a:r>
          </a:p>
          <a:p>
            <a:pPr marL="857250" lvl="1" indent="-457200">
              <a:buFont typeface="+mj-lt"/>
              <a:buAutoNum type="arabicPeriod"/>
            </a:pPr>
            <a:r>
              <a:rPr lang="en-US" sz="2200" dirty="0"/>
              <a:t>Discuss the key controls and tools available to help properly shift a manual transmission</a:t>
            </a:r>
          </a:p>
          <a:p>
            <a:pPr marL="857250" lvl="1" indent="-457200">
              <a:buFont typeface="+mj-lt"/>
              <a:buAutoNum type="arabicPeriod"/>
            </a:pPr>
            <a:r>
              <a:rPr lang="en-US" sz="2200" dirty="0"/>
              <a:t>Identify the basic shift patterns and procedures of a manual transmission</a:t>
            </a:r>
          </a:p>
          <a:p>
            <a:pPr marL="857250" lvl="1" indent="-457200">
              <a:buFont typeface="+mj-lt"/>
              <a:buAutoNum type="arabicPeriod"/>
            </a:pPr>
            <a:r>
              <a:rPr lang="en-US" sz="2200" dirty="0"/>
              <a:t>Describe how proper shifting techniques increase vehicle control and improve fuel economy</a:t>
            </a:r>
          </a:p>
          <a:p>
            <a:pPr marL="857250" lvl="1" indent="-457200">
              <a:buFont typeface="+mj-lt"/>
              <a:buAutoNum type="arabicPeriod"/>
            </a:pPr>
            <a:r>
              <a:rPr lang="en-US" sz="2200" dirty="0"/>
              <a:t>Explain the characteristics of automatic, semiautomatic, and </a:t>
            </a:r>
            <a:r>
              <a:rPr lang="en-US" sz="2200" dirty="0" err="1"/>
              <a:t>autoshift</a:t>
            </a:r>
            <a:r>
              <a:rPr lang="en-US" sz="2200" dirty="0"/>
              <a:t> transmissions</a:t>
            </a:r>
          </a:p>
          <a:p>
            <a:pPr marL="857250" lvl="1" indent="-457200">
              <a:buFont typeface="+mj-lt"/>
              <a:buAutoNum type="arabicPeriod"/>
            </a:pPr>
            <a:endParaRPr lang="en-US" dirty="0"/>
          </a:p>
        </p:txBody>
      </p:sp>
    </p:spTree>
    <p:custDataLst>
      <p:tags r:id="rId1"/>
    </p:custDataLst>
    <p:extLst>
      <p:ext uri="{BB962C8B-B14F-4D97-AF65-F5344CB8AC3E}">
        <p14:creationId xmlns:p14="http://schemas.microsoft.com/office/powerpoint/2010/main" val="4172315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965C68-5AEA-4548-A7BE-41343CF1101F}"/>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D26AF556-D2C0-44D2-98D3-FB408588F6C0}"/>
              </a:ext>
            </a:extLst>
          </p:cNvPr>
          <p:cNvSpPr txBox="1">
            <a:spLocks/>
          </p:cNvSpPr>
          <p:nvPr/>
        </p:nvSpPr>
        <p:spPr>
          <a:xfrm>
            <a:off x="0" y="440690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Key Elements of Shifting</a:t>
            </a:r>
          </a:p>
        </p:txBody>
      </p:sp>
    </p:spTree>
    <p:custDataLst>
      <p:tags r:id="rId1"/>
    </p:custDataLst>
    <p:extLst>
      <p:ext uri="{BB962C8B-B14F-4D97-AF65-F5344CB8AC3E}">
        <p14:creationId xmlns:p14="http://schemas.microsoft.com/office/powerpoint/2010/main" val="286400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E7E5B2-BF0A-4D05-94EA-8A03AEC69EA9}"/>
              </a:ext>
            </a:extLst>
          </p:cNvPr>
          <p:cNvSpPr txBox="1"/>
          <p:nvPr/>
        </p:nvSpPr>
        <p:spPr>
          <a:xfrm>
            <a:off x="381000" y="674400"/>
            <a:ext cx="4343400" cy="5509200"/>
          </a:xfrm>
          <a:prstGeom prst="rect">
            <a:avLst/>
          </a:prstGeom>
          <a:noFill/>
        </p:spPr>
        <p:txBody>
          <a:bodyPr wrap="square" rtlCol="0">
            <a:spAutoFit/>
          </a:bodyPr>
          <a:lstStyle/>
          <a:p>
            <a:r>
              <a:rPr lang="en-US" sz="3200" dirty="0"/>
              <a:t>Most tractor-trailers have anywhere from seven to 18 gears.</a:t>
            </a:r>
          </a:p>
          <a:p>
            <a:endParaRPr lang="en-US" sz="3200" dirty="0"/>
          </a:p>
          <a:p>
            <a:r>
              <a:rPr lang="en-US" sz="3200" dirty="0"/>
              <a:t>Each gear provides the proper amount of engine power to the wheels at a specific speed, allowing the vehicle to get up </a:t>
            </a:r>
            <a:br>
              <a:rPr lang="en-US" sz="3200" dirty="0"/>
            </a:br>
            <a:r>
              <a:rPr lang="en-US" sz="3200" dirty="0"/>
              <a:t>to speed.</a:t>
            </a:r>
          </a:p>
        </p:txBody>
      </p:sp>
      <p:pic>
        <p:nvPicPr>
          <p:cNvPr id="4" name="Picture 3">
            <a:extLst>
              <a:ext uri="{FF2B5EF4-FFF2-40B4-BE49-F238E27FC236}">
                <a16:creationId xmlns:a16="http://schemas.microsoft.com/office/drawing/2014/main" id="{76CCAB57-F477-4F88-998E-D5EE88CA7FF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798357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249A69A-964A-431C-B1D7-0BAE1AFF906E}"/>
              </a:ext>
            </a:extLst>
          </p:cNvPr>
          <p:cNvGraphicFramePr>
            <a:graphicFrameLocks noGrp="1"/>
          </p:cNvGraphicFramePr>
          <p:nvPr>
            <p:extLst>
              <p:ext uri="{D42A27DB-BD31-4B8C-83A1-F6EECF244321}">
                <p14:modId xmlns:p14="http://schemas.microsoft.com/office/powerpoint/2010/main" val="3111706416"/>
              </p:ext>
            </p:extLst>
          </p:nvPr>
        </p:nvGraphicFramePr>
        <p:xfrm>
          <a:off x="3775" y="0"/>
          <a:ext cx="9128502" cy="6858000"/>
        </p:xfrm>
        <a:graphic>
          <a:graphicData uri="http://schemas.openxmlformats.org/drawingml/2006/table">
            <a:tbl>
              <a:tblPr firstRow="1" bandRow="1">
                <a:tableStyleId>{5C22544A-7EE6-4342-B048-85BDC9FD1C3A}</a:tableStyleId>
              </a:tblPr>
              <a:tblGrid>
                <a:gridCol w="4556502">
                  <a:extLst>
                    <a:ext uri="{9D8B030D-6E8A-4147-A177-3AD203B41FA5}">
                      <a16:colId xmlns:a16="http://schemas.microsoft.com/office/drawing/2014/main" val="3175280268"/>
                    </a:ext>
                  </a:extLst>
                </a:gridCol>
                <a:gridCol w="4572000">
                  <a:extLst>
                    <a:ext uri="{9D8B030D-6E8A-4147-A177-3AD203B41FA5}">
                      <a16:colId xmlns:a16="http://schemas.microsoft.com/office/drawing/2014/main" val="2160486720"/>
                    </a:ext>
                  </a:extLst>
                </a:gridCol>
              </a:tblGrid>
              <a:tr h="1143000">
                <a:tc>
                  <a:txBody>
                    <a:bodyPr/>
                    <a:lstStyle/>
                    <a:p>
                      <a:pPr algn="ctr"/>
                      <a:r>
                        <a:rPr lang="en-US" sz="4400" dirty="0"/>
                        <a:t>Gear</a:t>
                      </a:r>
                    </a:p>
                  </a:txBody>
                  <a:tcPr anchor="ctr">
                    <a:solidFill>
                      <a:srgbClr val="002D72"/>
                    </a:solidFill>
                  </a:tcPr>
                </a:tc>
                <a:tc>
                  <a:txBody>
                    <a:bodyPr/>
                    <a:lstStyle/>
                    <a:p>
                      <a:pPr algn="ctr"/>
                      <a:r>
                        <a:rPr lang="en-US" sz="4400" dirty="0"/>
                        <a:t>MPH</a:t>
                      </a:r>
                    </a:p>
                  </a:txBody>
                  <a:tcPr anchor="ctr">
                    <a:solidFill>
                      <a:srgbClr val="002D72"/>
                    </a:solidFill>
                  </a:tcPr>
                </a:tc>
                <a:extLst>
                  <a:ext uri="{0D108BD9-81ED-4DB2-BD59-A6C34878D82A}">
                    <a16:rowId xmlns:a16="http://schemas.microsoft.com/office/drawing/2014/main" val="4129894817"/>
                  </a:ext>
                </a:extLst>
              </a:tr>
              <a:tr h="1143000">
                <a:tc>
                  <a:txBody>
                    <a:bodyPr/>
                    <a:lstStyle/>
                    <a:p>
                      <a:pPr algn="ctr"/>
                      <a:r>
                        <a:rPr lang="en-US" sz="3200" dirty="0">
                          <a:solidFill>
                            <a:schemeClr val="tx1">
                              <a:lumMod val="75000"/>
                              <a:lumOff val="25000"/>
                            </a:schemeClr>
                          </a:solidFill>
                        </a:rPr>
                        <a:t>6</a:t>
                      </a:r>
                    </a:p>
                  </a:txBody>
                  <a:tcPr anchor="ctr"/>
                </a:tc>
                <a:tc>
                  <a:txBody>
                    <a:bodyPr/>
                    <a:lstStyle/>
                    <a:p>
                      <a:pPr algn="ctr"/>
                      <a:r>
                        <a:rPr lang="en-US" sz="3200" dirty="0">
                          <a:solidFill>
                            <a:schemeClr val="tx1">
                              <a:lumMod val="75000"/>
                              <a:lumOff val="25000"/>
                            </a:schemeClr>
                          </a:solidFill>
                        </a:rPr>
                        <a:t>15</a:t>
                      </a:r>
                    </a:p>
                  </a:txBody>
                  <a:tcPr anchor="ctr"/>
                </a:tc>
                <a:extLst>
                  <a:ext uri="{0D108BD9-81ED-4DB2-BD59-A6C34878D82A}">
                    <a16:rowId xmlns:a16="http://schemas.microsoft.com/office/drawing/2014/main" val="797484601"/>
                  </a:ext>
                </a:extLst>
              </a:tr>
              <a:tr h="1143000">
                <a:tc>
                  <a:txBody>
                    <a:bodyPr/>
                    <a:lstStyle/>
                    <a:p>
                      <a:pPr algn="ctr"/>
                      <a:r>
                        <a:rPr lang="en-US" sz="3200" dirty="0">
                          <a:solidFill>
                            <a:schemeClr val="tx1">
                              <a:lumMod val="75000"/>
                              <a:lumOff val="25000"/>
                            </a:schemeClr>
                          </a:solidFill>
                        </a:rPr>
                        <a:t>7</a:t>
                      </a:r>
                    </a:p>
                  </a:txBody>
                  <a:tcPr anchor="ctr"/>
                </a:tc>
                <a:tc>
                  <a:txBody>
                    <a:bodyPr/>
                    <a:lstStyle/>
                    <a:p>
                      <a:pPr algn="ctr"/>
                      <a:r>
                        <a:rPr lang="en-US" sz="3200" dirty="0">
                          <a:solidFill>
                            <a:schemeClr val="tx1">
                              <a:lumMod val="75000"/>
                              <a:lumOff val="25000"/>
                            </a:schemeClr>
                          </a:solidFill>
                        </a:rPr>
                        <a:t>25</a:t>
                      </a:r>
                    </a:p>
                  </a:txBody>
                  <a:tcPr anchor="ctr"/>
                </a:tc>
                <a:extLst>
                  <a:ext uri="{0D108BD9-81ED-4DB2-BD59-A6C34878D82A}">
                    <a16:rowId xmlns:a16="http://schemas.microsoft.com/office/drawing/2014/main" val="2478843487"/>
                  </a:ext>
                </a:extLst>
              </a:tr>
              <a:tr h="1143000">
                <a:tc>
                  <a:txBody>
                    <a:bodyPr/>
                    <a:lstStyle/>
                    <a:p>
                      <a:pPr algn="ctr"/>
                      <a:r>
                        <a:rPr lang="en-US" sz="3200" dirty="0">
                          <a:solidFill>
                            <a:schemeClr val="tx1">
                              <a:lumMod val="75000"/>
                              <a:lumOff val="25000"/>
                            </a:schemeClr>
                          </a:solidFill>
                        </a:rPr>
                        <a:t>8</a:t>
                      </a:r>
                    </a:p>
                  </a:txBody>
                  <a:tcPr anchor="ctr"/>
                </a:tc>
                <a:tc>
                  <a:txBody>
                    <a:bodyPr/>
                    <a:lstStyle/>
                    <a:p>
                      <a:pPr algn="ctr"/>
                      <a:r>
                        <a:rPr lang="en-US" sz="3200" dirty="0">
                          <a:solidFill>
                            <a:schemeClr val="tx1">
                              <a:lumMod val="75000"/>
                              <a:lumOff val="25000"/>
                            </a:schemeClr>
                          </a:solidFill>
                        </a:rPr>
                        <a:t>35</a:t>
                      </a:r>
                    </a:p>
                  </a:txBody>
                  <a:tcPr anchor="ctr"/>
                </a:tc>
                <a:extLst>
                  <a:ext uri="{0D108BD9-81ED-4DB2-BD59-A6C34878D82A}">
                    <a16:rowId xmlns:a16="http://schemas.microsoft.com/office/drawing/2014/main" val="2811273217"/>
                  </a:ext>
                </a:extLst>
              </a:tr>
              <a:tr h="1143000">
                <a:tc>
                  <a:txBody>
                    <a:bodyPr/>
                    <a:lstStyle/>
                    <a:p>
                      <a:pPr algn="ctr"/>
                      <a:r>
                        <a:rPr lang="en-US" sz="3200" dirty="0">
                          <a:solidFill>
                            <a:schemeClr val="tx1">
                              <a:lumMod val="75000"/>
                              <a:lumOff val="25000"/>
                            </a:schemeClr>
                          </a:solidFill>
                        </a:rPr>
                        <a:t>9</a:t>
                      </a:r>
                    </a:p>
                  </a:txBody>
                  <a:tcPr anchor="ctr"/>
                </a:tc>
                <a:tc>
                  <a:txBody>
                    <a:bodyPr/>
                    <a:lstStyle/>
                    <a:p>
                      <a:pPr algn="ctr"/>
                      <a:r>
                        <a:rPr lang="en-US" sz="3200" dirty="0">
                          <a:solidFill>
                            <a:schemeClr val="tx1">
                              <a:lumMod val="75000"/>
                              <a:lumOff val="25000"/>
                            </a:schemeClr>
                          </a:solidFill>
                        </a:rPr>
                        <a:t>45</a:t>
                      </a:r>
                    </a:p>
                  </a:txBody>
                  <a:tcPr anchor="ctr"/>
                </a:tc>
                <a:extLst>
                  <a:ext uri="{0D108BD9-81ED-4DB2-BD59-A6C34878D82A}">
                    <a16:rowId xmlns:a16="http://schemas.microsoft.com/office/drawing/2014/main" val="2215424275"/>
                  </a:ext>
                </a:extLst>
              </a:tr>
              <a:tr h="1143000">
                <a:tc>
                  <a:txBody>
                    <a:bodyPr/>
                    <a:lstStyle/>
                    <a:p>
                      <a:pPr algn="ctr"/>
                      <a:r>
                        <a:rPr lang="en-US" sz="3200" dirty="0">
                          <a:solidFill>
                            <a:schemeClr val="tx1">
                              <a:lumMod val="75000"/>
                              <a:lumOff val="25000"/>
                            </a:schemeClr>
                          </a:solidFill>
                        </a:rPr>
                        <a:t>10</a:t>
                      </a:r>
                    </a:p>
                  </a:txBody>
                  <a:tcPr anchor="ctr"/>
                </a:tc>
                <a:tc>
                  <a:txBody>
                    <a:bodyPr/>
                    <a:lstStyle/>
                    <a:p>
                      <a:pPr algn="ctr"/>
                      <a:r>
                        <a:rPr lang="en-US" sz="3200" dirty="0">
                          <a:solidFill>
                            <a:schemeClr val="tx1">
                              <a:lumMod val="75000"/>
                              <a:lumOff val="25000"/>
                            </a:schemeClr>
                          </a:solidFill>
                        </a:rPr>
                        <a:t>55</a:t>
                      </a:r>
                    </a:p>
                  </a:txBody>
                  <a:tcPr anchor="ctr"/>
                </a:tc>
                <a:extLst>
                  <a:ext uri="{0D108BD9-81ED-4DB2-BD59-A6C34878D82A}">
                    <a16:rowId xmlns:a16="http://schemas.microsoft.com/office/drawing/2014/main" val="1758154709"/>
                  </a:ext>
                </a:extLst>
              </a:tr>
            </a:tbl>
          </a:graphicData>
        </a:graphic>
      </p:graphicFrame>
    </p:spTree>
    <p:custDataLst>
      <p:tags r:id="rId1"/>
    </p:custDataLst>
    <p:extLst>
      <p:ext uri="{BB962C8B-B14F-4D97-AF65-F5344CB8AC3E}">
        <p14:creationId xmlns:p14="http://schemas.microsoft.com/office/powerpoint/2010/main" val="1569344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04BC-0E96-4CDD-81BC-F1FEDE6B023A}"/>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Shifting Controls</a:t>
            </a:r>
          </a:p>
        </p:txBody>
      </p:sp>
      <p:pic>
        <p:nvPicPr>
          <p:cNvPr id="3" name="Picture 2">
            <a:extLst>
              <a:ext uri="{FF2B5EF4-FFF2-40B4-BE49-F238E27FC236}">
                <a16:creationId xmlns:a16="http://schemas.microsoft.com/office/drawing/2014/main" id="{B35C2DEF-CB0D-4042-BAE8-5B07043B144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3BE8E931-0720-4BE9-8DBE-658E4136A4AF}"/>
              </a:ext>
            </a:extLst>
          </p:cNvPr>
          <p:cNvSpPr txBox="1">
            <a:spLocks/>
          </p:cNvSpPr>
          <p:nvPr/>
        </p:nvSpPr>
        <p:spPr>
          <a:xfrm>
            <a:off x="914400" y="4727448"/>
            <a:ext cx="73152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There are three controls used in shifting a manual transmission: the accelerator, shift lever, and clutch.</a:t>
            </a:r>
          </a:p>
        </p:txBody>
      </p:sp>
    </p:spTree>
    <p:custDataLst>
      <p:tags r:id="rId1"/>
    </p:custDataLst>
    <p:extLst>
      <p:ext uri="{BB962C8B-B14F-4D97-AF65-F5344CB8AC3E}">
        <p14:creationId xmlns:p14="http://schemas.microsoft.com/office/powerpoint/2010/main" val="3541326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B2ABCE-6C1E-471B-B9D7-2C4AEF407165}"/>
              </a:ext>
            </a:extLst>
          </p:cNvPr>
          <p:cNvSpPr txBox="1"/>
          <p:nvPr/>
        </p:nvSpPr>
        <p:spPr>
          <a:xfrm>
            <a:off x="228600" y="685800"/>
            <a:ext cx="3962400" cy="4031873"/>
          </a:xfrm>
          <a:prstGeom prst="rect">
            <a:avLst/>
          </a:prstGeom>
          <a:noFill/>
        </p:spPr>
        <p:txBody>
          <a:bodyPr wrap="square" rtlCol="0">
            <a:spAutoFit/>
          </a:bodyPr>
          <a:lstStyle/>
          <a:p>
            <a:r>
              <a:rPr lang="en-US" sz="3200" dirty="0"/>
              <a:t>The </a:t>
            </a:r>
            <a:r>
              <a:rPr lang="en-US" sz="3200" b="1" dirty="0">
                <a:solidFill>
                  <a:srgbClr val="263A7C"/>
                </a:solidFill>
              </a:rPr>
              <a:t>accelerator </a:t>
            </a:r>
            <a:r>
              <a:rPr lang="en-US" sz="3200" dirty="0"/>
              <a:t>controls the flow of fuel to the engine. That, in turn, determines the speed or RPMs of the engine in any one gear.</a:t>
            </a:r>
          </a:p>
        </p:txBody>
      </p:sp>
      <p:pic>
        <p:nvPicPr>
          <p:cNvPr id="5" name="Picture 4">
            <a:extLst>
              <a:ext uri="{FF2B5EF4-FFF2-40B4-BE49-F238E27FC236}">
                <a16:creationId xmlns:a16="http://schemas.microsoft.com/office/drawing/2014/main" id="{CA7E6666-AA19-4BEE-804B-A931306455F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5428"/>
            <a:ext cx="4572000" cy="6858000"/>
          </a:xfrm>
          <a:prstGeom prst="rect">
            <a:avLst/>
          </a:prstGeom>
        </p:spPr>
      </p:pic>
    </p:spTree>
    <p:custDataLst>
      <p:tags r:id="rId1"/>
    </p:custDataLst>
    <p:extLst>
      <p:ext uri="{BB962C8B-B14F-4D97-AF65-F5344CB8AC3E}">
        <p14:creationId xmlns:p14="http://schemas.microsoft.com/office/powerpoint/2010/main" val="2238379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B2ABCE-6C1E-471B-B9D7-2C4AEF407165}"/>
              </a:ext>
            </a:extLst>
          </p:cNvPr>
          <p:cNvSpPr txBox="1"/>
          <p:nvPr/>
        </p:nvSpPr>
        <p:spPr>
          <a:xfrm>
            <a:off x="4724400" y="685800"/>
            <a:ext cx="4038600" cy="5016758"/>
          </a:xfrm>
          <a:prstGeom prst="rect">
            <a:avLst/>
          </a:prstGeom>
          <a:noFill/>
        </p:spPr>
        <p:txBody>
          <a:bodyPr wrap="square" rtlCol="0">
            <a:spAutoFit/>
          </a:bodyPr>
          <a:lstStyle/>
          <a:p>
            <a:r>
              <a:rPr lang="en-US" sz="3200" dirty="0"/>
              <a:t>The </a:t>
            </a:r>
            <a:r>
              <a:rPr lang="en-US" sz="3200" b="1" dirty="0">
                <a:solidFill>
                  <a:srgbClr val="263A7C"/>
                </a:solidFill>
              </a:rPr>
              <a:t>shift lever </a:t>
            </a:r>
            <a:r>
              <a:rPr lang="en-US" sz="3200" dirty="0"/>
              <a:t>controls what gear the transmission is in. The gear selected determines the amount of power supplied by the engine which then transfers into </a:t>
            </a:r>
            <a:br>
              <a:rPr lang="en-US" sz="3200" dirty="0"/>
            </a:br>
            <a:r>
              <a:rPr lang="en-US" sz="3200" dirty="0"/>
              <a:t>road speed.</a:t>
            </a:r>
          </a:p>
        </p:txBody>
      </p:sp>
      <p:pic>
        <p:nvPicPr>
          <p:cNvPr id="4" name="Picture 3">
            <a:extLst>
              <a:ext uri="{FF2B5EF4-FFF2-40B4-BE49-F238E27FC236}">
                <a16:creationId xmlns:a16="http://schemas.microsoft.com/office/drawing/2014/main" id="{D1CDFABB-45AC-4A7B-945E-5D7831F89EF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2015072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4A8133-ECCD-49DA-B8DF-6EEC06E2029A}"/>
              </a:ext>
            </a:extLst>
          </p:cNvPr>
          <p:cNvSpPr/>
          <p:nvPr/>
        </p:nvSpPr>
        <p:spPr>
          <a:xfrm>
            <a:off x="0" y="3387969"/>
            <a:ext cx="9144000" cy="91440"/>
          </a:xfrm>
          <a:prstGeom prst="rect">
            <a:avLst/>
          </a:prstGeom>
          <a:solidFill>
            <a:srgbClr val="263A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5560522-7034-4D37-83C9-7ABBEB54B22F}"/>
              </a:ext>
            </a:extLst>
          </p:cNvPr>
          <p:cNvSpPr txBox="1"/>
          <p:nvPr/>
        </p:nvSpPr>
        <p:spPr>
          <a:xfrm>
            <a:off x="457200" y="86974"/>
            <a:ext cx="2667000" cy="1015663"/>
          </a:xfrm>
          <a:prstGeom prst="rect">
            <a:avLst/>
          </a:prstGeom>
          <a:noFill/>
        </p:spPr>
        <p:txBody>
          <a:bodyPr wrap="square" rtlCol="0">
            <a:spAutoFit/>
          </a:bodyPr>
          <a:lstStyle/>
          <a:p>
            <a:r>
              <a:rPr lang="en-US" sz="2000" dirty="0"/>
              <a:t>A </a:t>
            </a:r>
            <a:r>
              <a:rPr lang="en-US" sz="2000" b="1" dirty="0">
                <a:solidFill>
                  <a:srgbClr val="263A7C"/>
                </a:solidFill>
              </a:rPr>
              <a:t>low gear </a:t>
            </a:r>
            <a:r>
              <a:rPr lang="en-US" sz="2000" dirty="0"/>
              <a:t>provides a great deal of power with little road speed.</a:t>
            </a:r>
          </a:p>
        </p:txBody>
      </p:sp>
      <p:sp>
        <p:nvSpPr>
          <p:cNvPr id="4" name="TextBox 3">
            <a:extLst>
              <a:ext uri="{FF2B5EF4-FFF2-40B4-BE49-F238E27FC236}">
                <a16:creationId xmlns:a16="http://schemas.microsoft.com/office/drawing/2014/main" id="{0B3F470A-1937-400C-909D-205904A9F7BF}"/>
              </a:ext>
            </a:extLst>
          </p:cNvPr>
          <p:cNvSpPr txBox="1"/>
          <p:nvPr/>
        </p:nvSpPr>
        <p:spPr>
          <a:xfrm>
            <a:off x="1676400" y="3485271"/>
            <a:ext cx="2362200" cy="1323439"/>
          </a:xfrm>
          <a:prstGeom prst="rect">
            <a:avLst/>
          </a:prstGeom>
          <a:noFill/>
        </p:spPr>
        <p:txBody>
          <a:bodyPr wrap="square" rtlCol="0">
            <a:spAutoFit/>
          </a:bodyPr>
          <a:lstStyle/>
          <a:p>
            <a:r>
              <a:rPr lang="en-US" sz="2000" dirty="0"/>
              <a:t>A </a:t>
            </a:r>
            <a:r>
              <a:rPr lang="en-US" sz="2000" b="1" dirty="0">
                <a:solidFill>
                  <a:srgbClr val="263A7C"/>
                </a:solidFill>
              </a:rPr>
              <a:t>high gear </a:t>
            </a:r>
            <a:r>
              <a:rPr lang="en-US" sz="2000" dirty="0"/>
              <a:t>provides less power, but much more road speed.</a:t>
            </a:r>
          </a:p>
        </p:txBody>
      </p:sp>
    </p:spTree>
    <p:custDataLst>
      <p:tags r:id="rId1"/>
    </p:custDataLst>
    <p:extLst>
      <p:ext uri="{BB962C8B-B14F-4D97-AF65-F5344CB8AC3E}">
        <p14:creationId xmlns:p14="http://schemas.microsoft.com/office/powerpoint/2010/main" val="1556765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B2ABCE-6C1E-471B-B9D7-2C4AEF407165}"/>
              </a:ext>
            </a:extLst>
          </p:cNvPr>
          <p:cNvSpPr txBox="1"/>
          <p:nvPr/>
        </p:nvSpPr>
        <p:spPr>
          <a:xfrm>
            <a:off x="228600" y="685800"/>
            <a:ext cx="3733800" cy="3539430"/>
          </a:xfrm>
          <a:prstGeom prst="rect">
            <a:avLst/>
          </a:prstGeom>
          <a:noFill/>
        </p:spPr>
        <p:txBody>
          <a:bodyPr wrap="square" rtlCol="0">
            <a:spAutoFit/>
          </a:bodyPr>
          <a:lstStyle/>
          <a:p>
            <a:r>
              <a:rPr lang="en-US" sz="3200" dirty="0"/>
              <a:t>The </a:t>
            </a:r>
            <a:r>
              <a:rPr lang="en-US" sz="3200" b="1" dirty="0">
                <a:solidFill>
                  <a:srgbClr val="263A7C"/>
                </a:solidFill>
              </a:rPr>
              <a:t>clutch</a:t>
            </a:r>
            <a:r>
              <a:rPr lang="en-US" sz="3200" dirty="0"/>
              <a:t> transfers power from the engine to the transmission. </a:t>
            </a:r>
          </a:p>
          <a:p>
            <a:endParaRPr lang="en-US" sz="3200" dirty="0"/>
          </a:p>
          <a:p>
            <a:r>
              <a:rPr lang="en-US" sz="3200" dirty="0"/>
              <a:t>Put simply, it allows you to shift gears.</a:t>
            </a:r>
          </a:p>
        </p:txBody>
      </p:sp>
      <p:pic>
        <p:nvPicPr>
          <p:cNvPr id="4" name="Picture 3">
            <a:extLst>
              <a:ext uri="{FF2B5EF4-FFF2-40B4-BE49-F238E27FC236}">
                <a16:creationId xmlns:a16="http://schemas.microsoft.com/office/drawing/2014/main" id="{F030C29F-1DCA-4780-B9CE-C7AD729513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179618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04BC-0E96-4CDD-81BC-F1FEDE6B023A}"/>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Safe Shifting Tools</a:t>
            </a:r>
          </a:p>
        </p:txBody>
      </p:sp>
      <p:pic>
        <p:nvPicPr>
          <p:cNvPr id="3" name="Picture 2">
            <a:extLst>
              <a:ext uri="{FF2B5EF4-FFF2-40B4-BE49-F238E27FC236}">
                <a16:creationId xmlns:a16="http://schemas.microsoft.com/office/drawing/2014/main" id="{B35C2DEF-CB0D-4042-BAE8-5B07043B144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3BE8E931-0720-4BE9-8DBE-658E4136A4AF}"/>
              </a:ext>
            </a:extLst>
          </p:cNvPr>
          <p:cNvSpPr txBox="1">
            <a:spLocks/>
          </p:cNvSpPr>
          <p:nvPr/>
        </p:nvSpPr>
        <p:spPr>
          <a:xfrm>
            <a:off x="914400" y="4727448"/>
            <a:ext cx="73152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speedometer, tachometer, and governor are all necessary tools when it comes to safe shifting.</a:t>
            </a:r>
          </a:p>
        </p:txBody>
      </p:sp>
    </p:spTree>
    <p:custDataLst>
      <p:tags r:id="rId1"/>
    </p:custDataLst>
    <p:extLst>
      <p:ext uri="{BB962C8B-B14F-4D97-AF65-F5344CB8AC3E}">
        <p14:creationId xmlns:p14="http://schemas.microsoft.com/office/powerpoint/2010/main" val="3987600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B2ABCE-6C1E-471B-B9D7-2C4AEF407165}"/>
              </a:ext>
            </a:extLst>
          </p:cNvPr>
          <p:cNvSpPr txBox="1"/>
          <p:nvPr/>
        </p:nvSpPr>
        <p:spPr>
          <a:xfrm>
            <a:off x="4724400" y="261402"/>
            <a:ext cx="4267200" cy="6063198"/>
          </a:xfrm>
          <a:prstGeom prst="rect">
            <a:avLst/>
          </a:prstGeom>
          <a:noFill/>
        </p:spPr>
        <p:txBody>
          <a:bodyPr wrap="square" rtlCol="0">
            <a:spAutoFit/>
          </a:bodyPr>
          <a:lstStyle/>
          <a:p>
            <a:r>
              <a:rPr lang="en-US" sz="3200" dirty="0"/>
              <a:t>The </a:t>
            </a:r>
            <a:r>
              <a:rPr lang="en-US" sz="3200" b="1" dirty="0">
                <a:solidFill>
                  <a:srgbClr val="263A7C"/>
                </a:solidFill>
              </a:rPr>
              <a:t>speedometer</a:t>
            </a:r>
            <a:r>
              <a:rPr lang="en-US" sz="3200" dirty="0"/>
              <a:t> displays the speed of a vehicle in miles per hour (mph) and/or kilometers per hour.</a:t>
            </a:r>
          </a:p>
          <a:p>
            <a:endParaRPr lang="en-US" sz="3200" dirty="0"/>
          </a:p>
          <a:p>
            <a:r>
              <a:rPr lang="en-US" sz="2800" dirty="0"/>
              <a:t>When your vehicle reaches the maximum speed for a gear, you must upshift. When your vehicle reaches the minimum speed for a gear, you must downshift.</a:t>
            </a:r>
          </a:p>
        </p:txBody>
      </p:sp>
      <p:pic>
        <p:nvPicPr>
          <p:cNvPr id="7" name="Picture 6">
            <a:extLst>
              <a:ext uri="{FF2B5EF4-FFF2-40B4-BE49-F238E27FC236}">
                <a16:creationId xmlns:a16="http://schemas.microsoft.com/office/drawing/2014/main" id="{B1058AC4-3F77-4330-833D-3D9C85FAA9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0678" y="609600"/>
            <a:ext cx="4267200" cy="4269998"/>
          </a:xfrm>
          <a:prstGeom prst="rect">
            <a:avLst/>
          </a:prstGeom>
        </p:spPr>
      </p:pic>
    </p:spTree>
    <p:custDataLst>
      <p:tags r:id="rId1"/>
    </p:custDataLst>
    <p:extLst>
      <p:ext uri="{BB962C8B-B14F-4D97-AF65-F5344CB8AC3E}">
        <p14:creationId xmlns:p14="http://schemas.microsoft.com/office/powerpoint/2010/main" val="2905870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B2ABCE-6C1E-471B-B9D7-2C4AEF407165}"/>
              </a:ext>
            </a:extLst>
          </p:cNvPr>
          <p:cNvSpPr txBox="1"/>
          <p:nvPr/>
        </p:nvSpPr>
        <p:spPr>
          <a:xfrm>
            <a:off x="4724400" y="261402"/>
            <a:ext cx="4267200" cy="5078313"/>
          </a:xfrm>
          <a:prstGeom prst="rect">
            <a:avLst/>
          </a:prstGeom>
          <a:noFill/>
        </p:spPr>
        <p:txBody>
          <a:bodyPr wrap="square" rtlCol="0">
            <a:spAutoFit/>
          </a:bodyPr>
          <a:lstStyle/>
          <a:p>
            <a:r>
              <a:rPr lang="en-US" sz="3200" dirty="0"/>
              <a:t>The </a:t>
            </a:r>
            <a:r>
              <a:rPr lang="en-US" sz="3200" b="1" dirty="0">
                <a:solidFill>
                  <a:srgbClr val="263A7C"/>
                </a:solidFill>
              </a:rPr>
              <a:t>tachometer</a:t>
            </a:r>
            <a:r>
              <a:rPr lang="en-US" sz="3200" dirty="0"/>
              <a:t> displays engine speed in hundreds of RPMs. </a:t>
            </a:r>
          </a:p>
          <a:p>
            <a:endParaRPr lang="en-US" sz="3200" dirty="0"/>
          </a:p>
          <a:p>
            <a:r>
              <a:rPr lang="en-US" sz="2800" dirty="0"/>
              <a:t>When your vehicle reaches the maximum RPMs for a gear, you must upshift. When your vehicle reaches the minimum RPMs for a gear, you must downshift.</a:t>
            </a:r>
          </a:p>
        </p:txBody>
      </p:sp>
      <p:pic>
        <p:nvPicPr>
          <p:cNvPr id="4" name="Picture 3">
            <a:extLst>
              <a:ext uri="{FF2B5EF4-FFF2-40B4-BE49-F238E27FC236}">
                <a16:creationId xmlns:a16="http://schemas.microsoft.com/office/drawing/2014/main" id="{4FABB5C9-503C-4ADF-83C4-0BDFA73087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4123" y="609600"/>
            <a:ext cx="4270248" cy="4270248"/>
          </a:xfrm>
          <a:prstGeom prst="rect">
            <a:avLst/>
          </a:prstGeom>
        </p:spPr>
      </p:pic>
    </p:spTree>
    <p:custDataLst>
      <p:tags r:id="rId1"/>
    </p:custDataLst>
    <p:extLst>
      <p:ext uri="{BB962C8B-B14F-4D97-AF65-F5344CB8AC3E}">
        <p14:creationId xmlns:p14="http://schemas.microsoft.com/office/powerpoint/2010/main" val="515118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B2ABCE-6C1E-471B-B9D7-2C4AEF407165}"/>
              </a:ext>
            </a:extLst>
          </p:cNvPr>
          <p:cNvSpPr txBox="1"/>
          <p:nvPr/>
        </p:nvSpPr>
        <p:spPr>
          <a:xfrm>
            <a:off x="4724400" y="261402"/>
            <a:ext cx="4267200" cy="5139869"/>
          </a:xfrm>
          <a:prstGeom prst="rect">
            <a:avLst/>
          </a:prstGeom>
          <a:noFill/>
        </p:spPr>
        <p:txBody>
          <a:bodyPr wrap="square" rtlCol="0">
            <a:spAutoFit/>
          </a:bodyPr>
          <a:lstStyle/>
          <a:p>
            <a:r>
              <a:rPr lang="en-US" sz="3200" dirty="0"/>
              <a:t>The </a:t>
            </a:r>
            <a:r>
              <a:rPr lang="en-US" sz="3200" b="1" dirty="0">
                <a:solidFill>
                  <a:srgbClr val="263A7C"/>
                </a:solidFill>
              </a:rPr>
              <a:t>governor </a:t>
            </a:r>
            <a:r>
              <a:rPr lang="en-US" sz="3200" dirty="0"/>
              <a:t>prevents the engine from exceeding an RPM limit.</a:t>
            </a:r>
          </a:p>
          <a:p>
            <a:endParaRPr lang="en-US" sz="3200" dirty="0"/>
          </a:p>
          <a:p>
            <a:r>
              <a:rPr lang="en-US" sz="2800" dirty="0"/>
              <a:t>When going up through the gears, once the governed RPMs are reached, the only way to make the truck go faster is to shift to a higher gear.</a:t>
            </a:r>
          </a:p>
        </p:txBody>
      </p:sp>
      <p:pic>
        <p:nvPicPr>
          <p:cNvPr id="4" name="Picture 3">
            <a:extLst>
              <a:ext uri="{FF2B5EF4-FFF2-40B4-BE49-F238E27FC236}">
                <a16:creationId xmlns:a16="http://schemas.microsoft.com/office/drawing/2014/main" id="{E801A449-5987-4100-9F53-D2560820236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331"/>
            <a:ext cx="4578096" cy="6867144"/>
          </a:xfrm>
          <a:prstGeom prst="rect">
            <a:avLst/>
          </a:prstGeom>
        </p:spPr>
      </p:pic>
    </p:spTree>
    <p:custDataLst>
      <p:tags r:id="rId1"/>
    </p:custDataLst>
    <p:extLst>
      <p:ext uri="{BB962C8B-B14F-4D97-AF65-F5344CB8AC3E}">
        <p14:creationId xmlns:p14="http://schemas.microsoft.com/office/powerpoint/2010/main" val="1975120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965C68-5AEA-4548-A7BE-41343CF1101F}"/>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D26AF556-D2C0-44D2-98D3-FB408588F6C0}"/>
              </a:ext>
            </a:extLst>
          </p:cNvPr>
          <p:cNvSpPr txBox="1">
            <a:spLocks/>
          </p:cNvSpPr>
          <p:nvPr/>
        </p:nvSpPr>
        <p:spPr>
          <a:xfrm>
            <a:off x="0" y="440690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Shifting Gears</a:t>
            </a:r>
          </a:p>
        </p:txBody>
      </p:sp>
    </p:spTree>
    <p:custDataLst>
      <p:tags r:id="rId1"/>
    </p:custDataLst>
    <p:extLst>
      <p:ext uri="{BB962C8B-B14F-4D97-AF65-F5344CB8AC3E}">
        <p14:creationId xmlns:p14="http://schemas.microsoft.com/office/powerpoint/2010/main" val="3518011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04BC-0E96-4CDD-81BC-F1FEDE6B023A}"/>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Upshifting</a:t>
            </a:r>
          </a:p>
        </p:txBody>
      </p:sp>
      <p:pic>
        <p:nvPicPr>
          <p:cNvPr id="3" name="Picture 2">
            <a:extLst>
              <a:ext uri="{FF2B5EF4-FFF2-40B4-BE49-F238E27FC236}">
                <a16:creationId xmlns:a16="http://schemas.microsoft.com/office/drawing/2014/main" id="{B35C2DEF-CB0D-4042-BAE8-5B07043B144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3BE8E931-0720-4BE9-8DBE-658E4136A4AF}"/>
              </a:ext>
            </a:extLst>
          </p:cNvPr>
          <p:cNvSpPr txBox="1">
            <a:spLocks/>
          </p:cNvSpPr>
          <p:nvPr/>
        </p:nvSpPr>
        <p:spPr>
          <a:xfrm>
            <a:off x="914400" y="4727448"/>
            <a:ext cx="73152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purpose of upshifting is to allow a vehicle to increase speed.</a:t>
            </a:r>
          </a:p>
        </p:txBody>
      </p:sp>
    </p:spTree>
    <p:custDataLst>
      <p:tags r:id="rId1"/>
    </p:custDataLst>
    <p:extLst>
      <p:ext uri="{BB962C8B-B14F-4D97-AF65-F5344CB8AC3E}">
        <p14:creationId xmlns:p14="http://schemas.microsoft.com/office/powerpoint/2010/main" val="132544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alphaModFix amt="2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B2ABCE-6C1E-471B-B9D7-2C4AEF407165}"/>
              </a:ext>
            </a:extLst>
          </p:cNvPr>
          <p:cNvSpPr txBox="1"/>
          <p:nvPr/>
        </p:nvSpPr>
        <p:spPr>
          <a:xfrm>
            <a:off x="228600" y="228600"/>
            <a:ext cx="8839200" cy="6155531"/>
          </a:xfrm>
          <a:prstGeom prst="rect">
            <a:avLst/>
          </a:prstGeom>
          <a:noFill/>
        </p:spPr>
        <p:txBody>
          <a:bodyPr wrap="square" rtlCol="0">
            <a:spAutoFit/>
          </a:bodyPr>
          <a:lstStyle/>
          <a:p>
            <a:r>
              <a:rPr lang="en-US" sz="3200" b="1" dirty="0">
                <a:solidFill>
                  <a:srgbClr val="263A7C"/>
                </a:solidFill>
              </a:rPr>
              <a:t>To upshift: </a:t>
            </a:r>
          </a:p>
          <a:p>
            <a:endParaRPr lang="en-US" sz="1000" dirty="0"/>
          </a:p>
          <a:p>
            <a:pPr marL="457200" indent="-457200">
              <a:buFont typeface="+mj-lt"/>
              <a:buAutoNum type="arabicPeriod"/>
            </a:pPr>
            <a:r>
              <a:rPr lang="en-US" sz="3200" dirty="0"/>
              <a:t>Release the accelerator, depress the clutch just far enough to disengage it, and shift to neutral at the same time.</a:t>
            </a:r>
          </a:p>
          <a:p>
            <a:pPr marL="457200" indent="-457200">
              <a:buFont typeface="+mj-lt"/>
              <a:buAutoNum type="arabicPeriod"/>
            </a:pPr>
            <a:r>
              <a:rPr lang="en-US" sz="3200" dirty="0"/>
              <a:t>Release the clutch.</a:t>
            </a:r>
          </a:p>
          <a:p>
            <a:pPr marL="457200" indent="-457200">
              <a:buFont typeface="+mj-lt"/>
              <a:buAutoNum type="arabicPeriod"/>
            </a:pPr>
            <a:r>
              <a:rPr lang="en-US" sz="3200" dirty="0"/>
              <a:t>Let the engine RPMs </a:t>
            </a:r>
            <a:br>
              <a:rPr lang="en-US" sz="3200" dirty="0"/>
            </a:br>
            <a:r>
              <a:rPr lang="en-US" sz="3200" dirty="0"/>
              <a:t>drop the correct number </a:t>
            </a:r>
            <a:br>
              <a:rPr lang="en-US" sz="3200" dirty="0"/>
            </a:br>
            <a:r>
              <a:rPr lang="en-US" sz="3200" dirty="0"/>
              <a:t>of RPMs required for the next gear.</a:t>
            </a:r>
          </a:p>
          <a:p>
            <a:pPr marL="457200" indent="-457200">
              <a:buFont typeface="+mj-lt"/>
              <a:buAutoNum type="arabicPeriod"/>
            </a:pPr>
            <a:r>
              <a:rPr lang="en-US" sz="3200" dirty="0"/>
              <a:t>Depress the clutch again and shift to the next higher gear at the same time.</a:t>
            </a:r>
          </a:p>
          <a:p>
            <a:pPr marL="457200" indent="-457200">
              <a:buFont typeface="+mj-lt"/>
              <a:buAutoNum type="arabicPeriod"/>
            </a:pPr>
            <a:r>
              <a:rPr lang="en-US" sz="3200" dirty="0"/>
              <a:t>Release the clutch and press the accelerator.</a:t>
            </a:r>
          </a:p>
          <a:p>
            <a:endParaRPr lang="en-US" sz="3200" dirty="0"/>
          </a:p>
        </p:txBody>
      </p:sp>
    </p:spTree>
    <p:custDataLst>
      <p:tags r:id="rId1"/>
    </p:custDataLst>
    <p:extLst>
      <p:ext uri="{BB962C8B-B14F-4D97-AF65-F5344CB8AC3E}">
        <p14:creationId xmlns:p14="http://schemas.microsoft.com/office/powerpoint/2010/main" val="969043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04BC-0E96-4CDD-81BC-F1FEDE6B023A}"/>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Downshifting</a:t>
            </a:r>
          </a:p>
        </p:txBody>
      </p:sp>
      <p:pic>
        <p:nvPicPr>
          <p:cNvPr id="3" name="Picture 2">
            <a:extLst>
              <a:ext uri="{FF2B5EF4-FFF2-40B4-BE49-F238E27FC236}">
                <a16:creationId xmlns:a16="http://schemas.microsoft.com/office/drawing/2014/main" id="{B35C2DEF-CB0D-4042-BAE8-5B07043B144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3BE8E931-0720-4BE9-8DBE-658E4136A4AF}"/>
              </a:ext>
            </a:extLst>
          </p:cNvPr>
          <p:cNvSpPr txBox="1">
            <a:spLocks/>
          </p:cNvSpPr>
          <p:nvPr/>
        </p:nvSpPr>
        <p:spPr>
          <a:xfrm>
            <a:off x="914400" y="4727448"/>
            <a:ext cx="73152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Downshifting aids in slowing a vehicle. </a:t>
            </a:r>
          </a:p>
        </p:txBody>
      </p:sp>
    </p:spTree>
    <p:custDataLst>
      <p:tags r:id="rId1"/>
    </p:custDataLst>
    <p:extLst>
      <p:ext uri="{BB962C8B-B14F-4D97-AF65-F5344CB8AC3E}">
        <p14:creationId xmlns:p14="http://schemas.microsoft.com/office/powerpoint/2010/main" val="4047726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B2ABCE-6C1E-471B-B9D7-2C4AEF407165}"/>
              </a:ext>
            </a:extLst>
          </p:cNvPr>
          <p:cNvSpPr txBox="1"/>
          <p:nvPr/>
        </p:nvSpPr>
        <p:spPr>
          <a:xfrm>
            <a:off x="228600" y="228600"/>
            <a:ext cx="8915400" cy="6986528"/>
          </a:xfrm>
          <a:prstGeom prst="rect">
            <a:avLst/>
          </a:prstGeom>
          <a:noFill/>
        </p:spPr>
        <p:txBody>
          <a:bodyPr wrap="square" rtlCol="0">
            <a:spAutoFit/>
          </a:bodyPr>
          <a:lstStyle/>
          <a:p>
            <a:r>
              <a:rPr lang="en-US" sz="3200" b="1" dirty="0">
                <a:solidFill>
                  <a:srgbClr val="263A7C"/>
                </a:solidFill>
              </a:rPr>
              <a:t>To downshift: </a:t>
            </a:r>
          </a:p>
          <a:p>
            <a:endParaRPr lang="en-US" sz="3200" dirty="0"/>
          </a:p>
          <a:p>
            <a:pPr marL="457200" indent="-457200">
              <a:buFont typeface="+mj-lt"/>
              <a:buAutoNum type="arabicPeriod"/>
            </a:pPr>
            <a:r>
              <a:rPr lang="en-US" sz="3200" dirty="0"/>
              <a:t>Check the tachometer &amp; determine the target RPMs needed to complete the downshift.</a:t>
            </a:r>
          </a:p>
          <a:p>
            <a:pPr marL="457200" indent="-457200">
              <a:buFont typeface="+mj-lt"/>
              <a:buAutoNum type="arabicPeriod"/>
            </a:pPr>
            <a:r>
              <a:rPr lang="en-US" sz="3200" dirty="0"/>
              <a:t>Release the accelerator, depress the clutch, and shift to neutral at the same time.</a:t>
            </a:r>
          </a:p>
          <a:p>
            <a:pPr marL="457200" indent="-457200">
              <a:buFont typeface="+mj-lt"/>
              <a:buAutoNum type="arabicPeriod"/>
            </a:pPr>
            <a:r>
              <a:rPr lang="en-US" sz="3200" dirty="0"/>
              <a:t>Release the clutch.</a:t>
            </a:r>
          </a:p>
          <a:p>
            <a:pPr marL="457200" indent="-457200">
              <a:buFont typeface="+mj-lt"/>
              <a:buAutoNum type="arabicPeriod"/>
            </a:pPr>
            <a:r>
              <a:rPr lang="en-US" sz="3200" dirty="0"/>
              <a:t>Press the accelerator, increasing engine speed to reach the RPM required for the lower gear</a:t>
            </a:r>
          </a:p>
          <a:p>
            <a:pPr marL="457200" indent="-457200">
              <a:buFont typeface="+mj-lt"/>
              <a:buAutoNum type="arabicPeriod"/>
            </a:pPr>
            <a:r>
              <a:rPr lang="en-US" sz="3200" dirty="0"/>
              <a:t>Depress the clutch again and shift to the lower gear at the same time.</a:t>
            </a:r>
          </a:p>
          <a:p>
            <a:pPr marL="457200" indent="-457200">
              <a:buFont typeface="+mj-lt"/>
              <a:buAutoNum type="arabicPeriod"/>
            </a:pPr>
            <a:r>
              <a:rPr lang="en-US" sz="3200" dirty="0"/>
              <a:t>Release the clutch and press the accelerator.</a:t>
            </a:r>
          </a:p>
          <a:p>
            <a:endParaRPr lang="en-US" sz="3200" dirty="0"/>
          </a:p>
        </p:txBody>
      </p:sp>
    </p:spTree>
    <p:custDataLst>
      <p:tags r:id="rId1"/>
    </p:custDataLst>
    <p:extLst>
      <p:ext uri="{BB962C8B-B14F-4D97-AF65-F5344CB8AC3E}">
        <p14:creationId xmlns:p14="http://schemas.microsoft.com/office/powerpoint/2010/main" val="3269180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04BC-0E96-4CDD-81BC-F1FEDE6B023A}"/>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Hitting/Hunting a Gear</a:t>
            </a:r>
          </a:p>
        </p:txBody>
      </p:sp>
      <p:pic>
        <p:nvPicPr>
          <p:cNvPr id="3" name="Picture 2">
            <a:extLst>
              <a:ext uri="{FF2B5EF4-FFF2-40B4-BE49-F238E27FC236}">
                <a16:creationId xmlns:a16="http://schemas.microsoft.com/office/drawing/2014/main" id="{B35C2DEF-CB0D-4042-BAE8-5B07043B144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3BE8E931-0720-4BE9-8DBE-658E4136A4AF}"/>
              </a:ext>
            </a:extLst>
          </p:cNvPr>
          <p:cNvSpPr txBox="1">
            <a:spLocks/>
          </p:cNvSpPr>
          <p:nvPr/>
        </p:nvSpPr>
        <p:spPr>
          <a:xfrm>
            <a:off x="914400" y="4727448"/>
            <a:ext cx="73152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This skill is used when your vehicle is rolling, and you must get the transmission into the proper gear.</a:t>
            </a:r>
          </a:p>
        </p:txBody>
      </p:sp>
    </p:spTree>
    <p:custDataLst>
      <p:tags r:id="rId1"/>
    </p:custDataLst>
    <p:extLst>
      <p:ext uri="{BB962C8B-B14F-4D97-AF65-F5344CB8AC3E}">
        <p14:creationId xmlns:p14="http://schemas.microsoft.com/office/powerpoint/2010/main" val="579375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alphaModFix amt="2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B2ABCE-6C1E-471B-B9D7-2C4AEF407165}"/>
              </a:ext>
            </a:extLst>
          </p:cNvPr>
          <p:cNvSpPr txBox="1"/>
          <p:nvPr/>
        </p:nvSpPr>
        <p:spPr>
          <a:xfrm>
            <a:off x="152400" y="146983"/>
            <a:ext cx="8839200" cy="6463308"/>
          </a:xfrm>
          <a:prstGeom prst="rect">
            <a:avLst/>
          </a:prstGeom>
          <a:noFill/>
        </p:spPr>
        <p:txBody>
          <a:bodyPr wrap="square" rtlCol="0">
            <a:spAutoFit/>
          </a:bodyPr>
          <a:lstStyle/>
          <a:p>
            <a:r>
              <a:rPr lang="en-US" sz="3200" b="1" dirty="0">
                <a:solidFill>
                  <a:srgbClr val="263A7C"/>
                </a:solidFill>
              </a:rPr>
              <a:t>Follow these steps: </a:t>
            </a:r>
          </a:p>
          <a:p>
            <a:endParaRPr lang="en-US" sz="1000" dirty="0"/>
          </a:p>
          <a:p>
            <a:pPr marL="457200" indent="-457200">
              <a:buFont typeface="+mj-lt"/>
              <a:buAutoNum type="arabicPeriod"/>
            </a:pPr>
            <a:r>
              <a:rPr lang="en-US" sz="3200" dirty="0"/>
              <a:t>Think about how the engine should feel at that speed in that gear. For each speed, there’s a specific gear you should hunt for.</a:t>
            </a:r>
          </a:p>
          <a:p>
            <a:pPr marL="457200" indent="-457200">
              <a:buFont typeface="+mj-lt"/>
              <a:buAutoNum type="arabicPeriod"/>
            </a:pPr>
            <a:endParaRPr lang="en-US" sz="1000" dirty="0"/>
          </a:p>
          <a:p>
            <a:pPr marL="457200" indent="-457200">
              <a:buFont typeface="+mj-lt"/>
              <a:buAutoNum type="arabicPeriod"/>
            </a:pPr>
            <a:r>
              <a:rPr lang="en-US" sz="3200" dirty="0"/>
              <a:t>Rev the engine to the RPMs you think you need, for the gear you have decided would be appropriate, based on your mph then depress the clutch and push the shift lever lightly against the gear you think is the correct gear.</a:t>
            </a:r>
          </a:p>
          <a:p>
            <a:pPr marL="457200" indent="-457200">
              <a:buFont typeface="+mj-lt"/>
              <a:buAutoNum type="arabicPeriod"/>
            </a:pPr>
            <a:endParaRPr lang="en-US" sz="1000" dirty="0"/>
          </a:p>
          <a:p>
            <a:pPr marL="457200" indent="-457200">
              <a:buFont typeface="+mj-lt"/>
              <a:buAutoNum type="arabicPeriod"/>
            </a:pPr>
            <a:r>
              <a:rPr lang="en-US" sz="3200" dirty="0"/>
              <a:t>Continue this until the shift lever goes in without excessive grinding.</a:t>
            </a:r>
          </a:p>
        </p:txBody>
      </p:sp>
    </p:spTree>
    <p:custDataLst>
      <p:tags r:id="rId1"/>
    </p:custDataLst>
    <p:extLst>
      <p:ext uri="{BB962C8B-B14F-4D97-AF65-F5344CB8AC3E}">
        <p14:creationId xmlns:p14="http://schemas.microsoft.com/office/powerpoint/2010/main" val="2711414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04BC-0E96-4CDD-81BC-F1FEDE6B023A}"/>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Good Shifting Skills</a:t>
            </a:r>
          </a:p>
        </p:txBody>
      </p:sp>
      <p:pic>
        <p:nvPicPr>
          <p:cNvPr id="3" name="Picture 2">
            <a:extLst>
              <a:ext uri="{FF2B5EF4-FFF2-40B4-BE49-F238E27FC236}">
                <a16:creationId xmlns:a16="http://schemas.microsoft.com/office/drawing/2014/main" id="{B35C2DEF-CB0D-4042-BAE8-5B07043B144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3BE8E931-0720-4BE9-8DBE-658E4136A4AF}"/>
              </a:ext>
            </a:extLst>
          </p:cNvPr>
          <p:cNvSpPr txBox="1">
            <a:spLocks/>
          </p:cNvSpPr>
          <p:nvPr/>
        </p:nvSpPr>
        <p:spPr>
          <a:xfrm>
            <a:off x="914400" y="4727448"/>
            <a:ext cx="73152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There is no exact science when it comes to the art of shifting. </a:t>
            </a:r>
          </a:p>
        </p:txBody>
      </p:sp>
      <p:pic>
        <p:nvPicPr>
          <p:cNvPr id="6" name="Picture 5">
            <a:extLst>
              <a:ext uri="{FF2B5EF4-FFF2-40B4-BE49-F238E27FC236}">
                <a16:creationId xmlns:a16="http://schemas.microsoft.com/office/drawing/2014/main" id="{6AAEA121-B33B-48AF-931F-57BB55A8E66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140332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7EFF7C-F125-45DA-B4CF-FA11E7DDF0A6}"/>
              </a:ext>
            </a:extLst>
          </p:cNvPr>
          <p:cNvSpPr txBox="1"/>
          <p:nvPr/>
        </p:nvSpPr>
        <p:spPr>
          <a:xfrm>
            <a:off x="4648200" y="390465"/>
            <a:ext cx="4419600" cy="5324535"/>
          </a:xfrm>
          <a:prstGeom prst="rect">
            <a:avLst/>
          </a:prstGeom>
          <a:noFill/>
        </p:spPr>
        <p:txBody>
          <a:bodyPr wrap="square" rtlCol="0">
            <a:spAutoFit/>
          </a:bodyPr>
          <a:lstStyle/>
          <a:p>
            <a:pPr marL="285750" indent="-285750">
              <a:buFont typeface="Arial" panose="020B0604020202020204" pitchFamily="34" charset="0"/>
              <a:buChar char="•"/>
            </a:pPr>
            <a:r>
              <a:rPr lang="en-US" sz="3200" dirty="0"/>
              <a:t>Good timing and coordination</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Knowing what gear your vehicle is in at all times</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Knowing what the top and bottom mph and RPM is for each gear on your vehicle</a:t>
            </a:r>
          </a:p>
          <a:p>
            <a:pPr marL="285750" indent="-285750">
              <a:buFont typeface="Arial" panose="020B0604020202020204" pitchFamily="34" charset="0"/>
              <a:buChar char="•"/>
            </a:pPr>
            <a:endParaRPr lang="en-US" sz="3200" dirty="0"/>
          </a:p>
        </p:txBody>
      </p:sp>
      <p:pic>
        <p:nvPicPr>
          <p:cNvPr id="4" name="Picture 3">
            <a:extLst>
              <a:ext uri="{FF2B5EF4-FFF2-40B4-BE49-F238E27FC236}">
                <a16:creationId xmlns:a16="http://schemas.microsoft.com/office/drawing/2014/main" id="{ADE5DC7A-C9EE-41A1-B611-732642DE054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3856489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7EFF7C-F125-45DA-B4CF-FA11E7DDF0A6}"/>
              </a:ext>
            </a:extLst>
          </p:cNvPr>
          <p:cNvSpPr txBox="1"/>
          <p:nvPr/>
        </p:nvSpPr>
        <p:spPr>
          <a:xfrm>
            <a:off x="152400" y="648593"/>
            <a:ext cx="4419600" cy="3847207"/>
          </a:xfrm>
          <a:prstGeom prst="rect">
            <a:avLst/>
          </a:prstGeom>
          <a:noFill/>
        </p:spPr>
        <p:txBody>
          <a:bodyPr wrap="square" rtlCol="0">
            <a:spAutoFit/>
          </a:bodyPr>
          <a:lstStyle/>
          <a:p>
            <a:pPr marL="285750" indent="-285750">
              <a:buFont typeface="Arial" panose="020B0604020202020204" pitchFamily="34" charset="0"/>
              <a:buChar char="•"/>
            </a:pPr>
            <a:r>
              <a:rPr lang="en-US" sz="3200" dirty="0"/>
              <a:t>Making shifts without forcing, raking, or grinding gears</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Never riding </a:t>
            </a:r>
            <a:br>
              <a:rPr lang="en-US" sz="3200" dirty="0"/>
            </a:br>
            <a:r>
              <a:rPr lang="en-US" sz="3200" dirty="0"/>
              <a:t>the clutch</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Always using the clutch when shifting</a:t>
            </a:r>
          </a:p>
        </p:txBody>
      </p:sp>
      <p:pic>
        <p:nvPicPr>
          <p:cNvPr id="4" name="Picture 3">
            <a:extLst>
              <a:ext uri="{FF2B5EF4-FFF2-40B4-BE49-F238E27FC236}">
                <a16:creationId xmlns:a16="http://schemas.microsoft.com/office/drawing/2014/main" id="{38F43A48-FCD4-4118-8259-7ADC8D64506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1568789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7EFF7C-F125-45DA-B4CF-FA11E7DDF0A6}"/>
              </a:ext>
            </a:extLst>
          </p:cNvPr>
          <p:cNvSpPr txBox="1"/>
          <p:nvPr/>
        </p:nvSpPr>
        <p:spPr>
          <a:xfrm>
            <a:off x="4645152" y="393192"/>
            <a:ext cx="4419600" cy="3847207"/>
          </a:xfrm>
          <a:prstGeom prst="rect">
            <a:avLst/>
          </a:prstGeom>
          <a:noFill/>
        </p:spPr>
        <p:txBody>
          <a:bodyPr wrap="square" rtlCol="0">
            <a:spAutoFit/>
          </a:bodyPr>
          <a:lstStyle/>
          <a:p>
            <a:pPr marL="285750" indent="-285750">
              <a:buFont typeface="Arial" panose="020B0604020202020204" pitchFamily="34" charset="0"/>
              <a:buChar char="•"/>
            </a:pPr>
            <a:r>
              <a:rPr lang="en-US" sz="3200" dirty="0"/>
              <a:t>Always using the proper gear for best fuel economy</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Anticipating changes in terrain and/or traffic</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3200" dirty="0"/>
              <a:t>Never forcing the gear shift into gear</a:t>
            </a:r>
          </a:p>
        </p:txBody>
      </p:sp>
      <p:pic>
        <p:nvPicPr>
          <p:cNvPr id="4" name="Picture 3">
            <a:extLst>
              <a:ext uri="{FF2B5EF4-FFF2-40B4-BE49-F238E27FC236}">
                <a16:creationId xmlns:a16="http://schemas.microsoft.com/office/drawing/2014/main" id="{33EC964D-656B-4B4F-A260-C076292CB55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2599953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C83240-0B3E-4C89-B2BC-7645C5F1858E}"/>
              </a:ext>
            </a:extLst>
          </p:cNvPr>
          <p:cNvSpPr txBox="1"/>
          <p:nvPr/>
        </p:nvSpPr>
        <p:spPr>
          <a:xfrm>
            <a:off x="228600" y="183441"/>
            <a:ext cx="4267200" cy="4524315"/>
          </a:xfrm>
          <a:prstGeom prst="rect">
            <a:avLst/>
          </a:prstGeom>
          <a:noFill/>
        </p:spPr>
        <p:txBody>
          <a:bodyPr wrap="square" rtlCol="0">
            <a:spAutoFit/>
          </a:bodyPr>
          <a:lstStyle/>
          <a:p>
            <a:r>
              <a:rPr lang="en-US" sz="3600" dirty="0"/>
              <a:t>Using proper shifting technique can increase vehicle control and improve vehicle mileage/fuel economy. </a:t>
            </a:r>
          </a:p>
          <a:p>
            <a:endParaRPr lang="en-US" sz="3600" dirty="0"/>
          </a:p>
        </p:txBody>
      </p:sp>
      <p:sp>
        <p:nvSpPr>
          <p:cNvPr id="3" name="TextBox 2">
            <a:extLst>
              <a:ext uri="{FF2B5EF4-FFF2-40B4-BE49-F238E27FC236}">
                <a16:creationId xmlns:a16="http://schemas.microsoft.com/office/drawing/2014/main" id="{78CFFCBC-CA1B-4A9B-A085-16419CA60EEC}"/>
              </a:ext>
            </a:extLst>
          </p:cNvPr>
          <p:cNvSpPr txBox="1"/>
          <p:nvPr/>
        </p:nvSpPr>
        <p:spPr>
          <a:xfrm>
            <a:off x="228600" y="5410200"/>
            <a:ext cx="9296400" cy="1292662"/>
          </a:xfrm>
          <a:prstGeom prst="rect">
            <a:avLst/>
          </a:prstGeom>
          <a:noFill/>
        </p:spPr>
        <p:txBody>
          <a:bodyPr wrap="square" rtlCol="0">
            <a:spAutoFit/>
          </a:bodyPr>
          <a:lstStyle/>
          <a:p>
            <a:r>
              <a:rPr lang="en-US" sz="2600" dirty="0"/>
              <a:t>When changing gears, you’re trying to get the gear you’re leaving and the gear you’re entering at approximately the same rotational speed inside the transmission. </a:t>
            </a:r>
          </a:p>
        </p:txBody>
      </p:sp>
    </p:spTree>
    <p:custDataLst>
      <p:tags r:id="rId1"/>
    </p:custDataLst>
    <p:extLst>
      <p:ext uri="{BB962C8B-B14F-4D97-AF65-F5344CB8AC3E}">
        <p14:creationId xmlns:p14="http://schemas.microsoft.com/office/powerpoint/2010/main" val="2074323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04BC-0E96-4CDD-81BC-F1FEDE6B023A}"/>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Shifting Patterns</a:t>
            </a:r>
          </a:p>
        </p:txBody>
      </p:sp>
      <p:pic>
        <p:nvPicPr>
          <p:cNvPr id="3" name="Picture 2">
            <a:extLst>
              <a:ext uri="{FF2B5EF4-FFF2-40B4-BE49-F238E27FC236}">
                <a16:creationId xmlns:a16="http://schemas.microsoft.com/office/drawing/2014/main" id="{B35C2DEF-CB0D-4042-BAE8-5B07043B144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3BE8E931-0720-4BE9-8DBE-658E4136A4AF}"/>
              </a:ext>
            </a:extLst>
          </p:cNvPr>
          <p:cNvSpPr txBox="1">
            <a:spLocks/>
          </p:cNvSpPr>
          <p:nvPr/>
        </p:nvSpPr>
        <p:spPr>
          <a:xfrm>
            <a:off x="914400" y="4727448"/>
            <a:ext cx="73152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Not all transmissions have the same shifting patterns. </a:t>
            </a:r>
          </a:p>
        </p:txBody>
      </p:sp>
    </p:spTree>
    <p:custDataLst>
      <p:tags r:id="rId1"/>
    </p:custDataLst>
    <p:extLst>
      <p:ext uri="{BB962C8B-B14F-4D97-AF65-F5344CB8AC3E}">
        <p14:creationId xmlns:p14="http://schemas.microsoft.com/office/powerpoint/2010/main" val="3810530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DCAD-E95A-4165-A235-58491859F0F0}"/>
              </a:ext>
            </a:extLst>
          </p:cNvPr>
          <p:cNvSpPr>
            <a:spLocks noGrp="1"/>
          </p:cNvSpPr>
          <p:nvPr>
            <p:ph type="title"/>
          </p:nvPr>
        </p:nvSpPr>
        <p:spPr/>
        <p:txBody>
          <a:bodyPr/>
          <a:lstStyle/>
          <a:p>
            <a:r>
              <a:rPr lang="en-US" dirty="0">
                <a:solidFill>
                  <a:srgbClr val="263A7C"/>
                </a:solidFill>
              </a:rPr>
              <a:t>Eaton® Fuller® Nine Speed</a:t>
            </a:r>
          </a:p>
        </p:txBody>
      </p:sp>
      <p:pic>
        <p:nvPicPr>
          <p:cNvPr id="5" name="Picture 4">
            <a:extLst>
              <a:ext uri="{FF2B5EF4-FFF2-40B4-BE49-F238E27FC236}">
                <a16:creationId xmlns:a16="http://schemas.microsoft.com/office/drawing/2014/main" id="{E74A54EF-975D-45D6-B8DC-57402A5770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11033" y="1417638"/>
            <a:ext cx="4921934" cy="2468880"/>
          </a:xfrm>
          <a:prstGeom prst="rect">
            <a:avLst/>
          </a:prstGeom>
          <a:ln w="12700">
            <a:solidFill>
              <a:schemeClr val="tx1"/>
            </a:solidFill>
          </a:ln>
          <a:effectLst>
            <a:outerShdw blurRad="50800" dist="38100" dir="5400000" algn="t" rotWithShape="0">
              <a:prstClr val="black">
                <a:alpha val="40000"/>
              </a:prstClr>
            </a:outerShdw>
          </a:effectLst>
        </p:spPr>
      </p:pic>
      <p:pic>
        <p:nvPicPr>
          <p:cNvPr id="7" name="Picture 6">
            <a:extLst>
              <a:ext uri="{FF2B5EF4-FFF2-40B4-BE49-F238E27FC236}">
                <a16:creationId xmlns:a16="http://schemas.microsoft.com/office/drawing/2014/main" id="{91DBA8E9-77A2-4510-9BF4-82B9BE7B0E4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14566" y="4114800"/>
            <a:ext cx="4921960" cy="246888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965327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DCAD-E95A-4165-A235-58491859F0F0}"/>
              </a:ext>
            </a:extLst>
          </p:cNvPr>
          <p:cNvSpPr>
            <a:spLocks noGrp="1"/>
          </p:cNvSpPr>
          <p:nvPr>
            <p:ph type="title"/>
          </p:nvPr>
        </p:nvSpPr>
        <p:spPr/>
        <p:txBody>
          <a:bodyPr/>
          <a:lstStyle/>
          <a:p>
            <a:r>
              <a:rPr lang="en-US" dirty="0">
                <a:solidFill>
                  <a:srgbClr val="263A7C"/>
                </a:solidFill>
              </a:rPr>
              <a:t>Eaton® Fuller® Super Ten</a:t>
            </a:r>
          </a:p>
        </p:txBody>
      </p:sp>
      <p:pic>
        <p:nvPicPr>
          <p:cNvPr id="4" name="Picture 3">
            <a:extLst>
              <a:ext uri="{FF2B5EF4-FFF2-40B4-BE49-F238E27FC236}">
                <a16:creationId xmlns:a16="http://schemas.microsoft.com/office/drawing/2014/main" id="{6AD2F698-DF37-4C1E-920A-BF6D3DA5E2B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1600200"/>
            <a:ext cx="3819155" cy="4191000"/>
          </a:xfrm>
          <a:prstGeom prst="rect">
            <a:avLst/>
          </a:prstGeom>
          <a:ln w="12700">
            <a:noFill/>
          </a:ln>
          <a:effectLst/>
        </p:spPr>
      </p:pic>
      <p:pic>
        <p:nvPicPr>
          <p:cNvPr id="6" name="Picture 5">
            <a:extLst>
              <a:ext uri="{FF2B5EF4-FFF2-40B4-BE49-F238E27FC236}">
                <a16:creationId xmlns:a16="http://schemas.microsoft.com/office/drawing/2014/main" id="{3415726D-BD94-4716-B0E5-C13E3532F6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3751" y="1935162"/>
            <a:ext cx="3742095" cy="4648200"/>
          </a:xfrm>
          <a:prstGeom prst="rect">
            <a:avLst/>
          </a:prstGeom>
        </p:spPr>
      </p:pic>
    </p:spTree>
    <p:custDataLst>
      <p:tags r:id="rId1"/>
    </p:custDataLst>
    <p:extLst>
      <p:ext uri="{BB962C8B-B14F-4D97-AF65-F5344CB8AC3E}">
        <p14:creationId xmlns:p14="http://schemas.microsoft.com/office/powerpoint/2010/main" val="2003345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DCAD-E95A-4165-A235-58491859F0F0}"/>
              </a:ext>
            </a:extLst>
          </p:cNvPr>
          <p:cNvSpPr>
            <a:spLocks noGrp="1"/>
          </p:cNvSpPr>
          <p:nvPr>
            <p:ph type="title"/>
          </p:nvPr>
        </p:nvSpPr>
        <p:spPr>
          <a:xfrm>
            <a:off x="457200" y="274638"/>
            <a:ext cx="8229600" cy="1143000"/>
          </a:xfrm>
        </p:spPr>
        <p:txBody>
          <a:bodyPr/>
          <a:lstStyle/>
          <a:p>
            <a:r>
              <a:rPr lang="en-US" dirty="0">
                <a:solidFill>
                  <a:srgbClr val="263A7C"/>
                </a:solidFill>
              </a:rPr>
              <a:t>Rockwell Ten Speed</a:t>
            </a:r>
          </a:p>
        </p:txBody>
      </p:sp>
      <p:pic>
        <p:nvPicPr>
          <p:cNvPr id="18" name="Picture 17">
            <a:extLst>
              <a:ext uri="{FF2B5EF4-FFF2-40B4-BE49-F238E27FC236}">
                <a16:creationId xmlns:a16="http://schemas.microsoft.com/office/drawing/2014/main" id="{03E108FF-DEC1-4630-A5A6-44F68D9EFB6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1542" y="1366084"/>
            <a:ext cx="4890874" cy="5217278"/>
          </a:xfrm>
          <a:prstGeom prst="rect">
            <a:avLst/>
          </a:prstGeom>
        </p:spPr>
      </p:pic>
    </p:spTree>
    <p:custDataLst>
      <p:tags r:id="rId1"/>
    </p:custDataLst>
    <p:extLst>
      <p:ext uri="{BB962C8B-B14F-4D97-AF65-F5344CB8AC3E}">
        <p14:creationId xmlns:p14="http://schemas.microsoft.com/office/powerpoint/2010/main" val="1884594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DCAD-E95A-4165-A235-58491859F0F0}"/>
              </a:ext>
            </a:extLst>
          </p:cNvPr>
          <p:cNvSpPr>
            <a:spLocks noGrp="1"/>
          </p:cNvSpPr>
          <p:nvPr>
            <p:ph type="title"/>
          </p:nvPr>
        </p:nvSpPr>
        <p:spPr/>
        <p:txBody>
          <a:bodyPr/>
          <a:lstStyle/>
          <a:p>
            <a:r>
              <a:rPr lang="en-US" dirty="0">
                <a:solidFill>
                  <a:srgbClr val="263A7C"/>
                </a:solidFill>
              </a:rPr>
              <a:t>Eaton® Fuller® Thirteen Speed</a:t>
            </a:r>
          </a:p>
        </p:txBody>
      </p:sp>
      <p:pic>
        <p:nvPicPr>
          <p:cNvPr id="4" name="Picture 3">
            <a:extLst>
              <a:ext uri="{FF2B5EF4-FFF2-40B4-BE49-F238E27FC236}">
                <a16:creationId xmlns:a16="http://schemas.microsoft.com/office/drawing/2014/main" id="{5F50E42C-63EC-4C94-A192-85D9D684B6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5561" y="1524000"/>
            <a:ext cx="8659003" cy="43434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38250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F8BC2AE-240B-4938-A1F9-9DEDB66764A2}"/>
              </a:ext>
            </a:extLst>
          </p:cNvPr>
          <p:cNvSpPr>
            <a:spLocks noGrp="1"/>
          </p:cNvSpPr>
          <p:nvPr>
            <p:ph type="title"/>
          </p:nvPr>
        </p:nvSpPr>
        <p:spPr>
          <a:xfrm>
            <a:off x="4724400" y="274638"/>
            <a:ext cx="4114800" cy="1143000"/>
          </a:xfrm>
        </p:spPr>
        <p:txBody>
          <a:bodyPr>
            <a:normAutofit fontScale="90000"/>
          </a:bodyPr>
          <a:lstStyle/>
          <a:p>
            <a:pPr algn="l"/>
            <a:r>
              <a:rPr lang="en-US" dirty="0">
                <a:solidFill>
                  <a:srgbClr val="263A7C"/>
                </a:solidFill>
              </a:rPr>
              <a:t>Semiautomatic Transmission</a:t>
            </a:r>
          </a:p>
        </p:txBody>
      </p:sp>
      <p:sp>
        <p:nvSpPr>
          <p:cNvPr id="8" name="TextBox 7">
            <a:extLst>
              <a:ext uri="{FF2B5EF4-FFF2-40B4-BE49-F238E27FC236}">
                <a16:creationId xmlns:a16="http://schemas.microsoft.com/office/drawing/2014/main" id="{F44A19AA-9482-4B5E-8C1D-423168AD2587}"/>
              </a:ext>
            </a:extLst>
          </p:cNvPr>
          <p:cNvSpPr txBox="1"/>
          <p:nvPr/>
        </p:nvSpPr>
        <p:spPr>
          <a:xfrm>
            <a:off x="4727448" y="1692276"/>
            <a:ext cx="4264152" cy="5016758"/>
          </a:xfrm>
          <a:prstGeom prst="rect">
            <a:avLst/>
          </a:prstGeom>
          <a:noFill/>
        </p:spPr>
        <p:txBody>
          <a:bodyPr wrap="square" rtlCol="0">
            <a:spAutoFit/>
          </a:bodyPr>
          <a:lstStyle/>
          <a:p>
            <a:r>
              <a:rPr lang="en-US" sz="3200" dirty="0"/>
              <a:t>Uses electronic controls to help you shift. Like a manual transmission, a semiautomatic transmission has a clutch and gearshift lever. What is different is that the top gears automatically change.</a:t>
            </a:r>
          </a:p>
        </p:txBody>
      </p:sp>
      <p:pic>
        <p:nvPicPr>
          <p:cNvPr id="3" name="Picture 2">
            <a:extLst>
              <a:ext uri="{FF2B5EF4-FFF2-40B4-BE49-F238E27FC236}">
                <a16:creationId xmlns:a16="http://schemas.microsoft.com/office/drawing/2014/main" id="{0E33C2FF-EFE5-4EE9-870B-5BA76FE05FE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3366032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AA821D1-3DE6-46DF-BD46-540C2D2318EB}"/>
              </a:ext>
            </a:extLst>
          </p:cNvPr>
          <p:cNvSpPr>
            <a:spLocks noGrp="1"/>
          </p:cNvSpPr>
          <p:nvPr>
            <p:ph type="title"/>
          </p:nvPr>
        </p:nvSpPr>
        <p:spPr>
          <a:xfrm>
            <a:off x="228600" y="274638"/>
            <a:ext cx="4114800" cy="1143000"/>
          </a:xfrm>
        </p:spPr>
        <p:txBody>
          <a:bodyPr>
            <a:normAutofit fontScale="90000"/>
          </a:bodyPr>
          <a:lstStyle/>
          <a:p>
            <a:pPr algn="l"/>
            <a:r>
              <a:rPr lang="en-US" dirty="0" err="1">
                <a:solidFill>
                  <a:srgbClr val="263A7C"/>
                </a:solidFill>
              </a:rPr>
              <a:t>Autoshift</a:t>
            </a:r>
            <a:r>
              <a:rPr lang="en-US" dirty="0">
                <a:solidFill>
                  <a:srgbClr val="263A7C"/>
                </a:solidFill>
              </a:rPr>
              <a:t> Transmission</a:t>
            </a:r>
          </a:p>
        </p:txBody>
      </p:sp>
      <p:sp>
        <p:nvSpPr>
          <p:cNvPr id="7" name="TextBox 6">
            <a:extLst>
              <a:ext uri="{FF2B5EF4-FFF2-40B4-BE49-F238E27FC236}">
                <a16:creationId xmlns:a16="http://schemas.microsoft.com/office/drawing/2014/main" id="{362BE4D7-F441-455A-BCD6-16DE0EBC37CA}"/>
              </a:ext>
            </a:extLst>
          </p:cNvPr>
          <p:cNvSpPr txBox="1"/>
          <p:nvPr/>
        </p:nvSpPr>
        <p:spPr>
          <a:xfrm>
            <a:off x="231648" y="1692276"/>
            <a:ext cx="3425952" cy="1569660"/>
          </a:xfrm>
          <a:prstGeom prst="rect">
            <a:avLst/>
          </a:prstGeom>
          <a:noFill/>
        </p:spPr>
        <p:txBody>
          <a:bodyPr wrap="square" rtlCol="0">
            <a:spAutoFit/>
          </a:bodyPr>
          <a:lstStyle/>
          <a:p>
            <a:r>
              <a:rPr lang="en-US" sz="3200" dirty="0"/>
              <a:t>Has a clutch and gear select lever or button control.</a:t>
            </a:r>
          </a:p>
        </p:txBody>
      </p:sp>
      <p:pic>
        <p:nvPicPr>
          <p:cNvPr id="9" name="Picture 8">
            <a:extLst>
              <a:ext uri="{FF2B5EF4-FFF2-40B4-BE49-F238E27FC236}">
                <a16:creationId xmlns:a16="http://schemas.microsoft.com/office/drawing/2014/main" id="{D44E905A-95E1-46FE-AD59-22EE35B0128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30724781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DCAD-E95A-4165-A235-58491859F0F0}"/>
              </a:ext>
            </a:extLst>
          </p:cNvPr>
          <p:cNvSpPr>
            <a:spLocks noGrp="1"/>
          </p:cNvSpPr>
          <p:nvPr>
            <p:ph type="title"/>
          </p:nvPr>
        </p:nvSpPr>
        <p:spPr>
          <a:xfrm>
            <a:off x="4724400" y="274638"/>
            <a:ext cx="4114800" cy="1143000"/>
          </a:xfrm>
        </p:spPr>
        <p:txBody>
          <a:bodyPr>
            <a:normAutofit fontScale="90000"/>
          </a:bodyPr>
          <a:lstStyle/>
          <a:p>
            <a:pPr algn="l"/>
            <a:r>
              <a:rPr lang="en-US" dirty="0">
                <a:solidFill>
                  <a:srgbClr val="263A7C"/>
                </a:solidFill>
              </a:rPr>
              <a:t>Automatic Transmission</a:t>
            </a:r>
          </a:p>
        </p:txBody>
      </p:sp>
      <p:sp>
        <p:nvSpPr>
          <p:cNvPr id="4" name="TextBox 3">
            <a:extLst>
              <a:ext uri="{FF2B5EF4-FFF2-40B4-BE49-F238E27FC236}">
                <a16:creationId xmlns:a16="http://schemas.microsoft.com/office/drawing/2014/main" id="{5C2F0345-B040-4918-AF2C-65B5D5AA1BB3}"/>
              </a:ext>
            </a:extLst>
          </p:cNvPr>
          <p:cNvSpPr txBox="1"/>
          <p:nvPr/>
        </p:nvSpPr>
        <p:spPr>
          <a:xfrm>
            <a:off x="4727448" y="1692276"/>
            <a:ext cx="4236720" cy="2554545"/>
          </a:xfrm>
          <a:prstGeom prst="rect">
            <a:avLst/>
          </a:prstGeom>
          <a:noFill/>
        </p:spPr>
        <p:txBody>
          <a:bodyPr wrap="square" rtlCol="0">
            <a:spAutoFit/>
          </a:bodyPr>
          <a:lstStyle/>
          <a:p>
            <a:r>
              <a:rPr lang="en-US" sz="3200" dirty="0"/>
              <a:t>Uses a torque converter instead of a clutch to shift gears. A lever or button is used to change gears.  </a:t>
            </a:r>
          </a:p>
        </p:txBody>
      </p:sp>
      <p:pic>
        <p:nvPicPr>
          <p:cNvPr id="6" name="Picture 5">
            <a:extLst>
              <a:ext uri="{FF2B5EF4-FFF2-40B4-BE49-F238E27FC236}">
                <a16:creationId xmlns:a16="http://schemas.microsoft.com/office/drawing/2014/main" id="{E84F43D1-E296-443B-AEE9-F1FA2ED4791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25937555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E5C0-8601-4AF0-BBC8-3478E23296D1}"/>
              </a:ext>
            </a:extLst>
          </p:cNvPr>
          <p:cNvSpPr>
            <a:spLocks noGrp="1"/>
          </p:cNvSpPr>
          <p:nvPr>
            <p:ph type="title"/>
          </p:nvPr>
        </p:nvSpPr>
        <p:spPr/>
        <p:txBody>
          <a:bodyPr/>
          <a:lstStyle/>
          <a:p>
            <a:r>
              <a:rPr lang="en-US" dirty="0">
                <a:solidFill>
                  <a:srgbClr val="263A7C"/>
                </a:solidFill>
              </a:rPr>
              <a:t>Objectives Review</a:t>
            </a:r>
          </a:p>
        </p:txBody>
      </p:sp>
      <p:sp>
        <p:nvSpPr>
          <p:cNvPr id="3" name="Content Placeholder 1">
            <a:extLst>
              <a:ext uri="{FF2B5EF4-FFF2-40B4-BE49-F238E27FC236}">
                <a16:creationId xmlns:a16="http://schemas.microsoft.com/office/drawing/2014/main" id="{2DF59206-6A36-4E30-A30E-8BAE8C63FCF0}"/>
              </a:ext>
            </a:extLst>
          </p:cNvPr>
          <p:cNvSpPr txBox="1">
            <a:spLocks/>
          </p:cNvSpPr>
          <p:nvPr/>
        </p:nvSpPr>
        <p:spPr>
          <a:xfrm>
            <a:off x="457200" y="1600200"/>
            <a:ext cx="8229600" cy="5257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You should now be able to: </a:t>
            </a:r>
          </a:p>
          <a:p>
            <a:pPr marL="857250" lvl="1" indent="-457200">
              <a:buFont typeface="+mj-lt"/>
              <a:buAutoNum type="arabicPeriod"/>
            </a:pPr>
            <a:r>
              <a:rPr lang="en-US" sz="2200" dirty="0"/>
              <a:t>Discuss the key controls and tools available to help properly shift a manual transmission</a:t>
            </a:r>
          </a:p>
          <a:p>
            <a:pPr marL="857250" lvl="1" indent="-457200">
              <a:buFont typeface="+mj-lt"/>
              <a:buAutoNum type="arabicPeriod"/>
            </a:pPr>
            <a:r>
              <a:rPr lang="en-US" sz="2200" dirty="0"/>
              <a:t>Identify the basic shift patterns and procedures of a manual transmission</a:t>
            </a:r>
          </a:p>
          <a:p>
            <a:pPr marL="857250" lvl="1" indent="-457200">
              <a:buFont typeface="+mj-lt"/>
              <a:buAutoNum type="arabicPeriod"/>
            </a:pPr>
            <a:r>
              <a:rPr lang="en-US" sz="2200" dirty="0"/>
              <a:t>Describe how proper shifting techniques increase vehicle control and improve fuel economy</a:t>
            </a:r>
          </a:p>
          <a:p>
            <a:pPr marL="857250" lvl="1" indent="-457200">
              <a:buFont typeface="+mj-lt"/>
              <a:buAutoNum type="arabicPeriod"/>
            </a:pPr>
            <a:r>
              <a:rPr lang="en-US" sz="2200" dirty="0"/>
              <a:t>Explain the characteristics of automatic, semiautomatic, and </a:t>
            </a:r>
            <a:r>
              <a:rPr lang="en-US" sz="2200" dirty="0" err="1"/>
              <a:t>autoshift</a:t>
            </a:r>
            <a:r>
              <a:rPr lang="en-US" sz="2200" dirty="0"/>
              <a:t> transmissions</a:t>
            </a:r>
          </a:p>
          <a:p>
            <a:pPr marL="857250" lvl="1" indent="-457200">
              <a:buFont typeface="+mj-lt"/>
              <a:buAutoNum type="arabicPeriod"/>
            </a:pPr>
            <a:endParaRPr lang="en-US" dirty="0"/>
          </a:p>
        </p:txBody>
      </p:sp>
      <p:sp>
        <p:nvSpPr>
          <p:cNvPr id="4" name="TextBox 3">
            <a:extLst>
              <a:ext uri="{FF2B5EF4-FFF2-40B4-BE49-F238E27FC236}">
                <a16:creationId xmlns:a16="http://schemas.microsoft.com/office/drawing/2014/main" id="{80F8E9BC-F45F-479A-8295-F6226C00922F}"/>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6" name="Picture 5">
            <a:extLst>
              <a:ext uri="{FF2B5EF4-FFF2-40B4-BE49-F238E27FC236}">
                <a16:creationId xmlns:a16="http://schemas.microsoft.com/office/drawing/2014/main" id="{4D18B9EB-62B2-4977-9A56-B28C50C874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1278861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COUNT" val="38"/>
  <p:tag name="ARTICULATE_PROJECT_OPEN" val="0"/>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822</TotalTime>
  <Words>5075</Words>
  <Application>Microsoft Office PowerPoint</Application>
  <PresentationFormat>On-screen Show (4:3)</PresentationFormat>
  <Paragraphs>395</Paragraphs>
  <Slides>38</Slides>
  <Notes>36</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PowerPoint® Instructions</vt:lpstr>
      <vt:lpstr>PowerPoint Presentation</vt:lpstr>
      <vt:lpstr>Shifting/Operating Transmissions</vt:lpstr>
      <vt:lpstr>Introduction</vt:lpstr>
      <vt:lpstr>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Eaton® Fuller® Nine Speed</vt:lpstr>
      <vt:lpstr>Eaton® Fuller® Super Ten</vt:lpstr>
      <vt:lpstr>Rockwell Ten Speed</vt:lpstr>
      <vt:lpstr>Eaton® Fuller® Thirteen Speed</vt:lpstr>
      <vt:lpstr>Semiautomatic Transmission</vt:lpstr>
      <vt:lpstr>Autoshift Transmission</vt:lpstr>
      <vt:lpstr>Automatic Transmission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Fuller, Kim</cp:lastModifiedBy>
  <cp:revision>79</cp:revision>
  <dcterms:created xsi:type="dcterms:W3CDTF">2016-04-05T19:25:42Z</dcterms:created>
  <dcterms:modified xsi:type="dcterms:W3CDTF">2019-10-17T16:20:35Z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