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7.xml" ContentType="application/vnd.openxmlformats-officedocument.presentationml.tag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332" r:id="rId2"/>
    <p:sldId id="334" r:id="rId3"/>
    <p:sldId id="259" r:id="rId4"/>
    <p:sldId id="260" r:id="rId5"/>
    <p:sldId id="262" r:id="rId6"/>
    <p:sldId id="264" r:id="rId7"/>
    <p:sldId id="265" r:id="rId8"/>
    <p:sldId id="268" r:id="rId9"/>
    <p:sldId id="271" r:id="rId10"/>
    <p:sldId id="272" r:id="rId11"/>
    <p:sldId id="336" r:id="rId12"/>
  </p:sldIdLst>
  <p:sldSz cx="9144000" cy="6858000" type="screen4x3"/>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8648" autoAdjust="0"/>
  </p:normalViewPr>
  <p:slideViewPr>
    <p:cSldViewPr>
      <p:cViewPr varScale="1">
        <p:scale>
          <a:sx n="64" d="100"/>
          <a:sy n="64" d="100"/>
        </p:scale>
        <p:origin x="288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9360B-3107-40FB-AF0C-F7FC76608995}" type="datetimeFigureOut">
              <a:rPr lang="en-US" smtClean="0"/>
              <a:t>4/23/2019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03D58-B367-4EF1-BE39-90006A343867}" type="slidenum">
              <a:rPr lang="en-US" smtClean="0"/>
              <a:t>‹#›</a:t>
            </a:fld>
            <a:endParaRPr lang="en-US"/>
          </a:p>
        </p:txBody>
      </p:sp>
    </p:spTree>
    <p:extLst>
      <p:ext uri="{BB962C8B-B14F-4D97-AF65-F5344CB8AC3E}">
        <p14:creationId xmlns:p14="http://schemas.microsoft.com/office/powerpoint/2010/main" val="303662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Chapter 26   External Communications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Unit A1.5.6 External Communications   </a:t>
            </a:r>
            <a:r>
              <a:rPr lang="en-US" sz="1200" b="0" kern="1200" dirty="0">
                <a:solidFill>
                  <a:schemeClr val="tx1"/>
                </a:solidFill>
                <a:effectLst/>
                <a:latin typeface="+mn-lt"/>
                <a:ea typeface="+mn-ea"/>
                <a:cs typeface="+mn-cs"/>
              </a:rPr>
              <a:t>This unit must teach driver-trainees in the value of effective interpersonal communication techniques/skills to interact with enforcement officials. The training providers must teach driver-trainees the specifics of the roadside vehicle inspection process, and what to expect during this activity. Driver-trainees who are not English speakers must be instructed in FMCSA English language proficiency requirements. The training providers must teach driver-trainees the impact that violating Federal and state regulations has on their driving records and their employing motor carrier's records.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a:t>
            </a:fld>
            <a:endParaRPr lang="en-US"/>
          </a:p>
        </p:txBody>
      </p:sp>
    </p:spTree>
    <p:extLst>
      <p:ext uri="{BB962C8B-B14F-4D97-AF65-F5344CB8AC3E}">
        <p14:creationId xmlns:p14="http://schemas.microsoft.com/office/powerpoint/2010/main" val="35776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Introduction</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Being able to communicate clearly and professionally is a skill every driver should develop. How you express yourself is a reflection of not only you, but the company you work for, as well as driving professionals across the U.S. This chapter will address how to navigate a roadside inspection with tips on communicating using verbal and non-verbal messages.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CLASSROOM RECOMMENDATIONS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Communicating clearly and professionally is a skill that every professional driver needs to develop. Having solid communication skills can make a difference in a driver’s success in many situations including during roadside inspections, when working with customers, and when dealing with the general public.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Discuss appropriate conduct during roadside inspections, including the importance of good manners, maintaining a professional attitude, respectfully and honestly answering basic questions, and never arguing with an inspector.</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a:t>
            </a:fld>
            <a:endParaRPr lang="en-US"/>
          </a:p>
        </p:txBody>
      </p:sp>
    </p:spTree>
    <p:extLst>
      <p:ext uri="{BB962C8B-B14F-4D97-AF65-F5344CB8AC3E}">
        <p14:creationId xmlns:p14="http://schemas.microsoft.com/office/powerpoint/2010/main" val="1502597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Objectives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Upon completion of this chapter, you will be able to:</a:t>
            </a:r>
          </a:p>
          <a:p>
            <a:pPr marL="685800" lvl="1" indent="-228600">
              <a:buFont typeface="+mj-lt"/>
              <a:buAutoNum type="arabicPeriod"/>
            </a:pPr>
            <a:r>
              <a:rPr lang="en-US" sz="1200" kern="1200" dirty="0">
                <a:solidFill>
                  <a:schemeClr val="tx1"/>
                </a:solidFill>
                <a:effectLst/>
                <a:latin typeface="+mn-lt"/>
                <a:ea typeface="+mn-ea"/>
                <a:cs typeface="+mn-cs"/>
              </a:rPr>
              <a:t>Describe the roadside vehicle inspection process</a:t>
            </a:r>
          </a:p>
          <a:p>
            <a:pPr marL="685800" lvl="1" indent="-228600">
              <a:buFont typeface="+mj-lt"/>
              <a:buAutoNum type="arabicPeriod"/>
            </a:pPr>
            <a:r>
              <a:rPr lang="en-US" sz="1200" kern="1200" dirty="0">
                <a:solidFill>
                  <a:schemeClr val="tx1"/>
                </a:solidFill>
                <a:effectLst/>
                <a:latin typeface="+mn-lt"/>
                <a:ea typeface="+mn-ea"/>
                <a:cs typeface="+mn-cs"/>
              </a:rPr>
              <a:t>Identify the impact that violating regulations has on your, and your carrier’s, records</a:t>
            </a:r>
          </a:p>
          <a:p>
            <a:pPr marL="685800" lvl="1" indent="-228600">
              <a:buFont typeface="+mj-lt"/>
              <a:buAutoNum type="arabicPeriod"/>
            </a:pPr>
            <a:r>
              <a:rPr lang="en-US" sz="1200" kern="1200" dirty="0">
                <a:solidFill>
                  <a:schemeClr val="tx1"/>
                </a:solidFill>
                <a:effectLst/>
                <a:latin typeface="+mn-lt"/>
                <a:ea typeface="+mn-ea"/>
                <a:cs typeface="+mn-cs"/>
              </a:rPr>
              <a:t>Illustrate effective communication techniques when interacting with enforcement officials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a:t>
            </a:fld>
            <a:endParaRPr lang="en-US"/>
          </a:p>
        </p:txBody>
      </p:sp>
    </p:spTree>
    <p:extLst>
      <p:ext uri="{BB962C8B-B14F-4D97-AF65-F5344CB8AC3E}">
        <p14:creationId xmlns:p14="http://schemas.microsoft.com/office/powerpoint/2010/main" val="585630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Roadside Inspection Process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Roadside inspections are conducted by law enforcement officers that are trained and certified by the Commercial Vehicle Safety Alliance (CVSA ). The purpose of the inspection is to determine whether you and/or your vehicle are in compliance with the Federal Motor Carrier Safety Regulations (FMCSRs) and the Hazardous Materials Regulations (HMRs).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Typically, these inspections occur at weigh stations, roadside, or at a motor carrier. If you are chosen for an inspection, the inspector will greet you by introducing himself or herself and explaining the type of inspection he or she intends on completing.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majority of inspections performed are Level I inspections . A Level I inspection involves both the driver and vehicle and takes about 45 minutes to one hour to complete.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driver portion of the inspection begins with a basic interview.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inspector will ask for certain documents including your driver’s license, record of duty status, and the vehicle’s periodic inspection documentation.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inspector may also ask to see the vehicle registration, lease agreement, or shipping papers.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vehicle portion of the inspection begins with the inspector explaining the process and describing the hand signals he or she will use.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inspector will inspect both around and under the vehicle, looking at certain vehicle components to ensure that they are in safe operating condition.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CVSA is a nonprofit association comprised of local, state, provincial, territorial and federal commercial motor vehicle (CMV) safety officials and industry representatives. CVSA aims to achieve uniformity, compatibility and reciprocity of CMV inspections and enforcement by certified inspectors dedicated to driver and vehicle safety. </a:t>
            </a:r>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a:t>
            </a:fld>
            <a:endParaRPr lang="en-US"/>
          </a:p>
        </p:txBody>
      </p:sp>
    </p:spTree>
    <p:extLst>
      <p:ext uri="{BB962C8B-B14F-4D97-AF65-F5344CB8AC3E}">
        <p14:creationId xmlns:p14="http://schemas.microsoft.com/office/powerpoint/2010/main" val="389655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Driver</a:t>
            </a:r>
          </a:p>
          <a:p>
            <a:r>
              <a:rPr lang="en-US" sz="1200" b="0" i="0" u="none" strike="noStrike" kern="1200" baseline="0" dirty="0">
                <a:solidFill>
                  <a:schemeClr val="tx1"/>
                </a:solidFill>
                <a:latin typeface="+mn-lt"/>
                <a:ea typeface="+mn-ea"/>
                <a:cs typeface="+mn-cs"/>
              </a:rPr>
              <a:t>Whenever you are the focus of an inspection, be prepared to hand over documents and credentials. These documents should be complete and up to date.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Courtesy and manners are important, as poor manners can draw the attention of the inspector. Basic information questions posed by the inspector should be answered respectfully and honestly.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Vehicle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Inspectors check your vehicle for mechanical problems, unsafe wear and tear, and anything else that could cause a crash. Inspectors will place a vehicle that they determine to be unsafe or in violation of safety regulations out-of-service. Sometimes, you can fix a problem during the inspection, but it will still be recorded in the report as out of service.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Officers will also look for non-critical deficiencies. Something as simple as a missing warning triangle can result in a violation.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a:t>
            </a:fld>
            <a:endParaRPr lang="en-US"/>
          </a:p>
        </p:txBody>
      </p:sp>
    </p:spTree>
    <p:extLst>
      <p:ext uri="{BB962C8B-B14F-4D97-AF65-F5344CB8AC3E}">
        <p14:creationId xmlns:p14="http://schemas.microsoft.com/office/powerpoint/2010/main" val="3329791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Roadside Inspection Outcomes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Whether or not any violations or defects were found, you will be given an inspection report. If the inspecting officer does not automatically give you a copy, politely ask for one.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 Violations</a:t>
            </a:r>
          </a:p>
          <a:p>
            <a:r>
              <a:rPr lang="en-US" sz="1200" b="0" i="0" u="none" strike="noStrike" kern="1200" baseline="0" dirty="0">
                <a:solidFill>
                  <a:schemeClr val="tx1"/>
                </a:solidFill>
                <a:latin typeface="+mn-lt"/>
                <a:ea typeface="+mn-ea"/>
                <a:cs typeface="+mn-cs"/>
              </a:rPr>
              <a:t>If no critical-inspection-item defects were noted, the inspector will place a CVSA decal on your vehicle that is valid for three months. Critical inspection items are safety-related items likely to cause a crash or breakdown if not corrected in a timely manner.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Violations Found</a:t>
            </a:r>
          </a:p>
          <a:p>
            <a:r>
              <a:rPr lang="en-US" sz="1200" b="0" i="0" u="none" strike="noStrike" kern="1200" baseline="0" dirty="0">
                <a:solidFill>
                  <a:schemeClr val="tx1"/>
                </a:solidFill>
                <a:latin typeface="+mn-lt"/>
                <a:ea typeface="+mn-ea"/>
                <a:cs typeface="+mn-cs"/>
              </a:rPr>
              <a:t>When violations are found remain calm, be respectful, avoid argument, and ask the officer to explain the violation(s). Don’t become combative or defensive. If the inspector found only minor violations, you may be allowed to continue your trip. You might be given a fine. You will not receive a CVSA decal.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Even minor violations have serious consequences. Violations for tire defects or operating beyond the hours-of-service limits, for example, have high severity points in the Compliance, Safety, Accountability (CSA) program. They will have an immediate impact on you and the carrier.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8</a:t>
            </a:fld>
            <a:endParaRPr lang="en-US"/>
          </a:p>
        </p:txBody>
      </p:sp>
    </p:spTree>
    <p:extLst>
      <p:ext uri="{BB962C8B-B14F-4D97-AF65-F5344CB8AC3E}">
        <p14:creationId xmlns:p14="http://schemas.microsoft.com/office/powerpoint/2010/main" val="1290427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Out of Service</a:t>
            </a:r>
          </a:p>
          <a:p>
            <a:r>
              <a:rPr lang="en-US" sz="1200" b="0" i="0" u="none" strike="noStrike" kern="1200" baseline="0" dirty="0">
                <a:solidFill>
                  <a:schemeClr val="tx1"/>
                </a:solidFill>
                <a:latin typeface="+mn-lt"/>
                <a:ea typeface="+mn-ea"/>
                <a:cs typeface="+mn-cs"/>
              </a:rPr>
              <a:t>If a major safety problem was found, you, your vehicle, or both can be placed out of service. You will not be able to drive your vehicle again until all problems have been resolved.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Choosing to violate an out-of-service order carries stiff penalties. Federal regulations outline a penalty structure for drivers — however, it’s a judge’s discretion to decide the actual disqualification period and fine amount.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Your carrier cannot force you to drive a vehicle before the repairs are finished. They will be fined if they require (or allow) you to violate an out-of-service order.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An inspection resulting in violations has serious consequences for you and your carrier.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For you</a:t>
            </a:r>
            <a:r>
              <a:rPr lang="en-US" sz="1200" kern="1200" dirty="0">
                <a:solidFill>
                  <a:schemeClr val="tx1"/>
                </a:solidFill>
                <a:effectLst/>
                <a:latin typeface="+mn-lt"/>
                <a:ea typeface="+mn-ea"/>
                <a:cs typeface="+mn-cs"/>
              </a:rPr>
              <a:t>, violations and out-of-service orders mean: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Unscheduled down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Lost revenue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Interrupted schedule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Fines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For your carrier</a:t>
            </a:r>
            <a:r>
              <a:rPr lang="en-US" sz="1200" kern="1200" dirty="0">
                <a:solidFill>
                  <a:schemeClr val="tx1"/>
                </a:solidFill>
                <a:effectLst/>
                <a:latin typeface="+mn-lt"/>
                <a:ea typeface="+mn-ea"/>
                <a:cs typeface="+mn-cs"/>
              </a:rPr>
              <a:t>, violations and out-of-service orders mean: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Poor CSA scores, which can lead to FMCSA interventions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Lost revenue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Delays in deliveries</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9</a:t>
            </a:fld>
            <a:endParaRPr lang="en-US"/>
          </a:p>
        </p:txBody>
      </p:sp>
    </p:spTree>
    <p:extLst>
      <p:ext uri="{BB962C8B-B14F-4D97-AF65-F5344CB8AC3E}">
        <p14:creationId xmlns:p14="http://schemas.microsoft.com/office/powerpoint/2010/main" val="30141835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Interpersonal Communication</a:t>
            </a:r>
          </a:p>
          <a:p>
            <a:r>
              <a:rPr lang="en-US" sz="1200" b="0" i="0" u="none" strike="noStrike" kern="1200" baseline="0" dirty="0">
                <a:solidFill>
                  <a:schemeClr val="tx1"/>
                </a:solidFill>
                <a:latin typeface="+mn-lt"/>
                <a:ea typeface="+mn-ea"/>
                <a:cs typeface="+mn-cs"/>
              </a:rPr>
              <a:t>Interpersonal communication is simply the exchange of information through verbal and non-verbal messages. In face-to-face communication, how you say something is just as important as what you say.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According to the research of Albert </a:t>
            </a:r>
            <a:r>
              <a:rPr lang="en-US" sz="1200" b="0" i="0" u="none" strike="noStrike" kern="1200" baseline="0" dirty="0" err="1">
                <a:solidFill>
                  <a:schemeClr val="tx1"/>
                </a:solidFill>
                <a:latin typeface="+mn-lt"/>
                <a:ea typeface="+mn-ea"/>
                <a:cs typeface="+mn-cs"/>
              </a:rPr>
              <a:t>Mehrabian</a:t>
            </a:r>
            <a:r>
              <a:rPr lang="en-US" sz="1200" b="0" i="0" u="none" strike="noStrike" kern="1200" baseline="0" dirty="0">
                <a:solidFill>
                  <a:schemeClr val="tx1"/>
                </a:solidFill>
                <a:latin typeface="+mn-lt"/>
                <a:ea typeface="+mn-ea"/>
                <a:cs typeface="+mn-cs"/>
              </a:rPr>
              <a:t>, when we communicate, 7 percent of what comes across is from the literal (verbal) content of the message, 38 percent from the tone we use, and 55 percent from our body language. </a:t>
            </a:r>
          </a:p>
          <a:p>
            <a:endParaRPr lang="en-US" dirty="0"/>
          </a:p>
          <a:p>
            <a:r>
              <a:rPr lang="en-US" sz="1200" b="1" kern="1200" dirty="0">
                <a:solidFill>
                  <a:schemeClr val="tx1"/>
                </a:solidFill>
                <a:effectLst/>
                <a:latin typeface="+mn-lt"/>
                <a:ea typeface="+mn-ea"/>
                <a:cs typeface="+mn-cs"/>
              </a:rPr>
              <a:t>Verbal and Non-Verbal Messages</a:t>
            </a:r>
          </a:p>
          <a:p>
            <a:r>
              <a:rPr lang="en-US" sz="1200" b="0" i="0" u="none" strike="noStrike" kern="1200" baseline="0" dirty="0">
                <a:solidFill>
                  <a:schemeClr val="tx1"/>
                </a:solidFill>
                <a:latin typeface="+mn-lt"/>
                <a:ea typeface="+mn-ea"/>
                <a:cs typeface="+mn-cs"/>
              </a:rPr>
              <a:t>When speaking with an inspector, or any law enforcement officer, you not only have to say polite things, they need to come across as sincere. Your inspecting officer is a person, just like you, trying to do a good job.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Always be respectful. Don’t talk over the inspector or interrupt them. If violations are found, try and control your emotions. This is not a personal attack on you. The inspector is doing their job by citing problems that could cause you or others harm if you get back on the road.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Take a moment to think about what you want to say before you reply to violations. When ready, speak in a calm voice. </a:t>
            </a:r>
          </a:p>
          <a:p>
            <a:endParaRPr lang="en-US" dirty="0"/>
          </a:p>
          <a:p>
            <a:r>
              <a:rPr lang="en-US" sz="1200" b="1" kern="1200" dirty="0">
                <a:solidFill>
                  <a:schemeClr val="tx1"/>
                </a:solidFill>
                <a:effectLst/>
                <a:latin typeface="+mn-lt"/>
                <a:ea typeface="+mn-ea"/>
                <a:cs typeface="+mn-cs"/>
              </a:rPr>
              <a:t>Body Language</a:t>
            </a:r>
          </a:p>
          <a:p>
            <a:r>
              <a:rPr lang="en-US" sz="1200" b="0" i="0" u="none" strike="noStrike" kern="1200" baseline="0" dirty="0">
                <a:solidFill>
                  <a:schemeClr val="tx1"/>
                </a:solidFill>
                <a:latin typeface="+mn-lt"/>
                <a:ea typeface="+mn-ea"/>
                <a:cs typeface="+mn-cs"/>
              </a:rPr>
              <a:t>Since much of our message is conveyed through body language, it is important to be in an open position—relaxed, with your arms uncrossed—when speaking with an inspector.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Listen actively. This means listening to what is being said, rather than thinking of your response. Lean in on the conversation, make eye contact, and nod when appropriate to show you are paying attention and want to hear what he or she has to say.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Don’t be confrontational in your stance. You don’t want to put your hands on your hips or clench your fists if you hear something you don’t agree with.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Do your best to keep your body posture and facial expressions friendly, or at least neutral during your interactions with enforcement officials.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Attitude</a:t>
            </a:r>
            <a:br>
              <a:rPr lang="en-US" sz="1200" kern="1200" dirty="0">
                <a:solidFill>
                  <a:schemeClr val="tx1"/>
                </a:solidFill>
                <a:effectLst/>
                <a:latin typeface="+mn-lt"/>
                <a:ea typeface="+mn-ea"/>
                <a:cs typeface="+mn-cs"/>
              </a:rPr>
            </a:br>
            <a:r>
              <a:rPr lang="en-US" sz="1200" b="0" i="0" u="none" strike="noStrike" kern="1200" baseline="0" dirty="0">
                <a:solidFill>
                  <a:schemeClr val="tx1"/>
                </a:solidFill>
                <a:latin typeface="+mn-lt"/>
                <a:ea typeface="+mn-ea"/>
                <a:cs typeface="+mn-cs"/>
              </a:rPr>
              <a:t>When talking to an inspection officer be helpful and courteous. Follow their instructions and provide them with the documents they request.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More often than not, a professional attitude from the driver is reciprocated by the officer. If you are unfriendly and/or rude, it may prompt the inspector to come down hard on you.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Be receptive to feedback. The inspector could give you tips that will help you along a future inspection. One way to build rapport is to acknowledge the inspector’s expertise and seek their advice.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Non-English Speakers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If English is not your first language, you still need to be able to respond to enforcement officials. Section 391.11(b)(2) of the FMCSRs requires that you be able to read, write, and speak English well enough to:</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Converse with the general public</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Understand highway traffic signs and signals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Respond to questions from law enforcement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Make entries on reports and records.</a:t>
            </a:r>
            <a:endParaRPr lang="en-US" dirty="0"/>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10</a:t>
            </a:fld>
            <a:endParaRPr lang="en-US"/>
          </a:p>
        </p:txBody>
      </p:sp>
    </p:spTree>
    <p:extLst>
      <p:ext uri="{BB962C8B-B14F-4D97-AF65-F5344CB8AC3E}">
        <p14:creationId xmlns:p14="http://schemas.microsoft.com/office/powerpoint/2010/main" val="3853082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endParaRPr lang="en-US" sz="1200" kern="1200" dirty="0">
              <a:solidFill>
                <a:schemeClr val="tx1"/>
              </a:solidFill>
              <a:effectLst/>
              <a:latin typeface="+mn-lt"/>
              <a:ea typeface="+mn-ea"/>
              <a:cs typeface="+mn-cs"/>
            </a:endParaRPr>
          </a:p>
          <a:p>
            <a:pPr marL="685800" lvl="1" indent="-228600">
              <a:buFont typeface="+mj-lt"/>
              <a:buAutoNum type="arabicPeriod"/>
            </a:pPr>
            <a:r>
              <a:rPr lang="en-US" sz="1200" dirty="0"/>
              <a:t>Describe the roadside vehicle inspection process</a:t>
            </a:r>
          </a:p>
          <a:p>
            <a:pPr marL="685800" lvl="1" indent="-228600">
              <a:buFont typeface="+mj-lt"/>
              <a:buAutoNum type="arabicPeriod"/>
            </a:pPr>
            <a:r>
              <a:rPr lang="en-US" sz="1200" dirty="0"/>
              <a:t>Identify the impact that violating regulations has on your, and your carrier’s, records</a:t>
            </a:r>
          </a:p>
          <a:p>
            <a:pPr marL="685800" lvl="1" indent="-228600">
              <a:buFont typeface="+mj-lt"/>
              <a:buAutoNum type="arabicPeriod"/>
            </a:pPr>
            <a:r>
              <a:rPr lang="en-US" sz="1200" dirty="0"/>
              <a:t>Illustrate effective communication techniques when interacting with enforcement officials</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7EE9EA-4A4D-4A1F-B477-D23406B73FDC}" type="slidenum">
              <a:rPr lang="en-US" smtClean="0"/>
              <a:t>11</a:t>
            </a:fld>
            <a:endParaRPr lang="en-US"/>
          </a:p>
        </p:txBody>
      </p:sp>
    </p:spTree>
    <p:extLst>
      <p:ext uri="{BB962C8B-B14F-4D97-AF65-F5344CB8AC3E}">
        <p14:creationId xmlns:p14="http://schemas.microsoft.com/office/powerpoint/2010/main" val="10937787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8400F80-A6C9-459D-A0CC-E910C80C193F}" type="datetime1">
              <a:rPr lang="en-US" smtClean="0"/>
              <a:t>4/23/2019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a:latin typeface="Arial" panose="020B0604020202020204" pitchFamily="34" charset="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ABF95046-85F2-4C9B-ABDD-FFA46D923615}" type="datetime1">
              <a:rPr lang="en-US" smtClean="0"/>
              <a:t>4/23/2019</a:t>
            </a:fld>
            <a:endParaRPr lang="en-US"/>
          </a:p>
        </p:txBody>
      </p:sp>
      <p:sp>
        <p:nvSpPr>
          <p:cNvPr id="11" name="Footer Placeholder 10"/>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5F3262-0DEF-416E-A36D-CF806C64D94E}" type="datetime1">
              <a:rPr lang="en-US" smtClean="0"/>
              <a:t>4/23/2019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
        <p:nvSpPr>
          <p:cNvPr id="7" name="TextBox 6"/>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6379D6-C270-4706-ACEA-6F5758331C84}" type="datetime1">
              <a:rPr lang="en-US" smtClean="0"/>
              <a:t>4/23/2019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AA8C2B-44E7-48DA-B172-8B45F0DF8893}" type="datetime1">
              <a:rPr lang="en-US" smtClean="0"/>
              <a:t>4/23/2019</a:t>
            </a:fld>
            <a:endParaRPr lang="en-US"/>
          </a:p>
        </p:txBody>
      </p:sp>
      <p:sp>
        <p:nvSpPr>
          <p:cNvPr id="8" name="Footer Placeholder 7"/>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
        <p:nvSpPr>
          <p:cNvPr id="10" name="TextBox 9"/>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1E4C823A-74C4-43D2-B7B2-EB78262AF84C}" type="datetime1">
              <a:rPr lang="en-US" smtClean="0"/>
              <a:t>4/23/2019</a:t>
            </a:fld>
            <a:endParaRPr lang="en-US"/>
          </a:p>
        </p:txBody>
      </p:sp>
      <p:sp>
        <p:nvSpPr>
          <p:cNvPr id="4" name="Footer Placeholder 3"/>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
        <p:nvSpPr>
          <p:cNvPr id="6" name="TextBox 5"/>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78284A-29E0-40FC-A66F-2A514F2EADB1}" type="datetime1">
              <a:rPr lang="en-US" smtClean="0"/>
              <a:t>4/23/2019</a:t>
            </a:fld>
            <a:endParaRPr lang="en-US"/>
          </a:p>
        </p:txBody>
      </p:sp>
      <p:sp>
        <p:nvSpPr>
          <p:cNvPr id="3" name="Footer Placeholder 2"/>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
        <p:nvSpPr>
          <p:cNvPr id="5" name="TextBox 4"/>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FBF8565-F51D-49AA-8E8F-10D95F6A44DD}" type="datetime1">
              <a:rPr lang="en-US" smtClean="0"/>
              <a:t>4/23/2019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ABC2C0-1283-43F1-9111-4262ECD8938D}" type="datetime1">
              <a:rPr lang="en-US" smtClean="0"/>
              <a:t>4/23/2019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42C9B8-C64A-4F9B-8F53-4126A2866C6D}" type="datetime1">
              <a:rPr lang="en-US" smtClean="0"/>
              <a:t>4/23/2019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3C2DD6-5A84-416F-9B9E-39D09A123D09}" type="datetime1">
              <a:rPr lang="en-US" smtClean="0"/>
              <a:t>4/23/2019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B437A-0436-42C3-9C0E-B84EE380CB0F}" type="datetime1">
              <a:rPr lang="en-US" smtClean="0"/>
              <a:t>4/23/2019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B7E5E0B-CA24-4BCE-8FD2-6095B144AF0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5871117" cy="6858000"/>
          </a:xfrm>
          <a:prstGeom prst="rect">
            <a:avLst/>
          </a:prstGeom>
        </p:spPr>
      </p:pic>
      <p:sp>
        <p:nvSpPr>
          <p:cNvPr id="4" name="Footer Placeholder 3">
            <a:extLst>
              <a:ext uri="{FF2B5EF4-FFF2-40B4-BE49-F238E27FC236}">
                <a16:creationId xmlns:a16="http://schemas.microsoft.com/office/drawing/2014/main" id="{027541B6-A5D8-4E0C-8CED-F5A7A4003B15}"/>
              </a:ext>
            </a:extLst>
          </p:cNvPr>
          <p:cNvSpPr>
            <a:spLocks noGrp="1"/>
          </p:cNvSpPr>
          <p:nvPr>
            <p:ph type="ftr" sz="quarter" idx="11"/>
          </p:nvPr>
        </p:nvSpPr>
        <p:spPr>
          <a:xfrm>
            <a:off x="5871117" y="6492875"/>
            <a:ext cx="3352800" cy="365125"/>
          </a:xfrm>
        </p:spPr>
        <p:txBody>
          <a:bodyPr/>
          <a:lstStyle/>
          <a:p>
            <a:r>
              <a:rPr lang="en-US" dirty="0">
                <a:latin typeface="Arial" panose="020B0604020202020204" pitchFamily="34" charset="0"/>
                <a:cs typeface="Arial" panose="020B0604020202020204" pitchFamily="34" charset="0"/>
              </a:rPr>
              <a:t>Copyright 2019 J. J. Keller &amp; Associates, Inc.</a:t>
            </a:r>
            <a:endParaRPr lang="en-US" dirty="0"/>
          </a:p>
        </p:txBody>
      </p:sp>
      <p:sp>
        <p:nvSpPr>
          <p:cNvPr id="11" name="Title 1">
            <a:extLst>
              <a:ext uri="{FF2B5EF4-FFF2-40B4-BE49-F238E27FC236}">
                <a16:creationId xmlns:a16="http://schemas.microsoft.com/office/drawing/2014/main" id="{762FA66B-E951-46D3-93C7-933F1D5F5167}"/>
              </a:ext>
            </a:extLst>
          </p:cNvPr>
          <p:cNvSpPr txBox="1">
            <a:spLocks/>
          </p:cNvSpPr>
          <p:nvPr/>
        </p:nvSpPr>
        <p:spPr>
          <a:xfrm>
            <a:off x="137273" y="3886200"/>
            <a:ext cx="6034927" cy="2613201"/>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Autofit/>
          </a:bodyPr>
          <a:lstStyle>
            <a:lvl1pPr algn="ctr" defTabSz="914400" rtl="0" eaLnBrk="1" latinLnBrk="0" hangingPunct="1">
              <a:spcBef>
                <a:spcPct val="0"/>
              </a:spcBef>
              <a:buNone/>
              <a:defRPr lang="en-US" sz="4000" b="1" i="0" kern="1200" cap="none" spc="0">
                <a:ln w="3175">
                  <a:noFill/>
                </a:ln>
                <a:solidFill>
                  <a:srgbClr val="C00000"/>
                </a:solidFill>
                <a:effectLst/>
                <a:latin typeface="+mn-lt"/>
                <a:ea typeface="+mj-ea"/>
                <a:cs typeface="Arial"/>
              </a:defRPr>
            </a:lvl1pPr>
          </a:lstStyle>
          <a:p>
            <a:pPr algn="l"/>
            <a:r>
              <a:rPr lang="en-US" sz="5400" dirty="0">
                <a:solidFill>
                  <a:schemeClr val="bg1"/>
                </a:solidFill>
                <a:effectLst>
                  <a:outerShdw blurRad="38100" dist="38100" dir="2700000" algn="tl">
                    <a:srgbClr val="000000">
                      <a:alpha val="43137"/>
                    </a:srgbClr>
                  </a:outerShdw>
                </a:effectLst>
              </a:rPr>
              <a:t>External Communications</a:t>
            </a:r>
          </a:p>
        </p:txBody>
      </p:sp>
      <p:sp>
        <p:nvSpPr>
          <p:cNvPr id="12" name="TextBox 11">
            <a:extLst>
              <a:ext uri="{FF2B5EF4-FFF2-40B4-BE49-F238E27FC236}">
                <a16:creationId xmlns:a16="http://schemas.microsoft.com/office/drawing/2014/main" id="{33D89F75-44E4-4096-B2F7-3741051FF40B}"/>
              </a:ext>
            </a:extLst>
          </p:cNvPr>
          <p:cNvSpPr txBox="1"/>
          <p:nvPr/>
        </p:nvSpPr>
        <p:spPr>
          <a:xfrm>
            <a:off x="6019800" y="3611701"/>
            <a:ext cx="3038011" cy="3170099"/>
          </a:xfrm>
          <a:prstGeom prst="rect">
            <a:avLst/>
          </a:prstGeom>
          <a:noFill/>
        </p:spPr>
        <p:txBody>
          <a:bodyPr wrap="none" rtlCol="0">
            <a:spAutoFit/>
          </a:bodyPr>
          <a:lstStyle/>
          <a:p>
            <a:r>
              <a:rPr lang="en-US" sz="20000" dirty="0">
                <a:solidFill>
                  <a:schemeClr val="bg1"/>
                </a:solidFill>
              </a:rPr>
              <a:t>26</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3224B22-B6DB-4D8F-8670-191B3DE7DF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49657"/>
          </a:xfrm>
          <a:prstGeom prst="rect">
            <a:avLst/>
          </a:prstGeom>
        </p:spPr>
      </p:pic>
      <p:sp>
        <p:nvSpPr>
          <p:cNvPr id="7" name="Rectangle 6">
            <a:extLst>
              <a:ext uri="{FF2B5EF4-FFF2-40B4-BE49-F238E27FC236}">
                <a16:creationId xmlns:a16="http://schemas.microsoft.com/office/drawing/2014/main" id="{D2F5BBAA-685F-4ECC-9ACC-0F191BF25595}"/>
              </a:ext>
            </a:extLst>
          </p:cNvPr>
          <p:cNvSpPr/>
          <p:nvPr/>
        </p:nvSpPr>
        <p:spPr>
          <a:xfrm>
            <a:off x="0" y="53038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C5021E9-C810-436E-8BC8-97F6AEC4FD3F}"/>
              </a:ext>
            </a:extLst>
          </p:cNvPr>
          <p:cNvSpPr>
            <a:spLocks noGrp="1"/>
          </p:cNvSpPr>
          <p:nvPr>
            <p:ph type="title"/>
          </p:nvPr>
        </p:nvSpPr>
        <p:spPr>
          <a:xfrm>
            <a:off x="457200" y="5303838"/>
            <a:ext cx="8229600" cy="1143000"/>
          </a:xfrm>
        </p:spPr>
        <p:txBody>
          <a:bodyPr/>
          <a:lstStyle/>
          <a:p>
            <a:r>
              <a:rPr lang="en-US" dirty="0">
                <a:solidFill>
                  <a:srgbClr val="002D72"/>
                </a:solidFill>
              </a:rPr>
              <a:t>Introduction</a:t>
            </a:r>
          </a:p>
        </p:txBody>
      </p:sp>
      <p:pic>
        <p:nvPicPr>
          <p:cNvPr id="5" name="Picture 4">
            <a:extLst>
              <a:ext uri="{FF2B5EF4-FFF2-40B4-BE49-F238E27FC236}">
                <a16:creationId xmlns:a16="http://schemas.microsoft.com/office/drawing/2014/main" id="{895BC9A2-D7E2-41A5-825A-1012DE07364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1000" y="5486400"/>
            <a:ext cx="912987" cy="914400"/>
          </a:xfrm>
          <a:prstGeom prst="rect">
            <a:avLst/>
          </a:prstGeom>
        </p:spPr>
      </p:pic>
    </p:spTree>
    <p:extLst>
      <p:ext uri="{BB962C8B-B14F-4D97-AF65-F5344CB8AC3E}">
        <p14:creationId xmlns:p14="http://schemas.microsoft.com/office/powerpoint/2010/main" val="2572612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EFB567-CE99-4C63-94C8-EAB6B33DFDA9}"/>
              </a:ext>
            </a:extLst>
          </p:cNvPr>
          <p:cNvSpPr>
            <a:spLocks noGrp="1"/>
          </p:cNvSpPr>
          <p:nvPr>
            <p:ph idx="1"/>
          </p:nvPr>
        </p:nvSpPr>
        <p:spPr/>
        <p:txBody>
          <a:bodyPr/>
          <a:lstStyle/>
          <a:p>
            <a:pPr marL="0" indent="0">
              <a:buNone/>
            </a:pPr>
            <a:r>
              <a:rPr lang="en-US" dirty="0"/>
              <a:t>Upon completion of this chapter, you will be able to:</a:t>
            </a:r>
          </a:p>
          <a:p>
            <a:pPr marL="914400" lvl="1" indent="-457200">
              <a:buFont typeface="+mj-lt"/>
              <a:buAutoNum type="arabicPeriod"/>
            </a:pPr>
            <a:r>
              <a:rPr lang="en-US" sz="2200" dirty="0"/>
              <a:t>Describe the roadside vehicle inspection process</a:t>
            </a:r>
          </a:p>
          <a:p>
            <a:pPr marL="914400" lvl="1" indent="-457200">
              <a:buFont typeface="+mj-lt"/>
              <a:buAutoNum type="arabicPeriod"/>
            </a:pPr>
            <a:r>
              <a:rPr lang="en-US" sz="2200" dirty="0"/>
              <a:t>Identify the impact that violating regulations has on your, and your carrier’s, records</a:t>
            </a:r>
          </a:p>
          <a:p>
            <a:pPr marL="914400" lvl="1" indent="-457200">
              <a:buFont typeface="+mj-lt"/>
              <a:buAutoNum type="arabicPeriod"/>
            </a:pPr>
            <a:r>
              <a:rPr lang="en-US" sz="2200" dirty="0"/>
              <a:t>Illustrate effective communication techniques when interacting with enforcement officials</a:t>
            </a:r>
          </a:p>
        </p:txBody>
      </p:sp>
      <p:sp>
        <p:nvSpPr>
          <p:cNvPr id="3" name="Title 2">
            <a:extLst>
              <a:ext uri="{FF2B5EF4-FFF2-40B4-BE49-F238E27FC236}">
                <a16:creationId xmlns:a16="http://schemas.microsoft.com/office/drawing/2014/main" id="{9D468BD6-7C5B-4091-AC9C-36BAB48E92A1}"/>
              </a:ext>
            </a:extLst>
          </p:cNvPr>
          <p:cNvSpPr>
            <a:spLocks noGrp="1"/>
          </p:cNvSpPr>
          <p:nvPr>
            <p:ph type="title"/>
          </p:nvPr>
        </p:nvSpPr>
        <p:spPr/>
        <p:txBody>
          <a:bodyPr/>
          <a:lstStyle/>
          <a:p>
            <a:r>
              <a:rPr lang="en-US" dirty="0">
                <a:solidFill>
                  <a:srgbClr val="002D72"/>
                </a:solidFill>
              </a:rPr>
              <a:t>Objectives</a:t>
            </a:r>
          </a:p>
        </p:txBody>
      </p:sp>
    </p:spTree>
    <p:extLst>
      <p:ext uri="{BB962C8B-B14F-4D97-AF65-F5344CB8AC3E}">
        <p14:creationId xmlns:p14="http://schemas.microsoft.com/office/powerpoint/2010/main" val="3753101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4C796E3-5448-46A4-A664-48EFE2C21FF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859" y="0"/>
            <a:ext cx="9126141" cy="6858000"/>
          </a:xfrm>
          <a:prstGeom prst="rect">
            <a:avLst/>
          </a:prstGeom>
        </p:spPr>
      </p:pic>
      <p:sp>
        <p:nvSpPr>
          <p:cNvPr id="5" name="Rectangle 4">
            <a:extLst>
              <a:ext uri="{FF2B5EF4-FFF2-40B4-BE49-F238E27FC236}">
                <a16:creationId xmlns:a16="http://schemas.microsoft.com/office/drawing/2014/main" id="{BAAD104F-EB45-4021-91A3-241230EF73C1}"/>
              </a:ext>
            </a:extLst>
          </p:cNvPr>
          <p:cNvSpPr/>
          <p:nvPr/>
        </p:nvSpPr>
        <p:spPr>
          <a:xfrm>
            <a:off x="0" y="49990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5EFAB23-36BC-4683-A976-46523CFB3256}"/>
              </a:ext>
            </a:extLst>
          </p:cNvPr>
          <p:cNvSpPr>
            <a:spLocks noGrp="1"/>
          </p:cNvSpPr>
          <p:nvPr>
            <p:ph type="title"/>
          </p:nvPr>
        </p:nvSpPr>
        <p:spPr>
          <a:xfrm>
            <a:off x="457200" y="4999038"/>
            <a:ext cx="8229600" cy="1143000"/>
          </a:xfrm>
        </p:spPr>
        <p:txBody>
          <a:bodyPr>
            <a:normAutofit/>
          </a:bodyPr>
          <a:lstStyle/>
          <a:p>
            <a:r>
              <a:rPr lang="en-US" dirty="0">
                <a:solidFill>
                  <a:srgbClr val="002D72"/>
                </a:solidFill>
              </a:rPr>
              <a:t>Roadside Inspection Process</a:t>
            </a:r>
          </a:p>
        </p:txBody>
      </p:sp>
    </p:spTree>
    <p:extLst>
      <p:ext uri="{BB962C8B-B14F-4D97-AF65-F5344CB8AC3E}">
        <p14:creationId xmlns:p14="http://schemas.microsoft.com/office/powerpoint/2010/main" val="3217663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2EF2A5-C4F9-4931-8484-ACB8686445E0}"/>
              </a:ext>
            </a:extLst>
          </p:cNvPr>
          <p:cNvSpPr>
            <a:spLocks noGrp="1"/>
          </p:cNvSpPr>
          <p:nvPr>
            <p:ph idx="1"/>
          </p:nvPr>
        </p:nvSpPr>
        <p:spPr>
          <a:xfrm>
            <a:off x="659517" y="2628900"/>
            <a:ext cx="3200400" cy="1600200"/>
          </a:xfrm>
        </p:spPr>
        <p:txBody>
          <a:bodyPr/>
          <a:lstStyle/>
          <a:p>
            <a:pPr marL="0" indent="0">
              <a:buNone/>
            </a:pPr>
            <a:r>
              <a:rPr lang="en-US" dirty="0">
                <a:solidFill>
                  <a:srgbClr val="002D72"/>
                </a:solidFill>
              </a:rPr>
              <a:t>Courtesy</a:t>
            </a:r>
            <a:r>
              <a:rPr lang="en-US" dirty="0"/>
              <a:t> and </a:t>
            </a:r>
            <a:r>
              <a:rPr lang="en-US" dirty="0">
                <a:solidFill>
                  <a:srgbClr val="002D72"/>
                </a:solidFill>
              </a:rPr>
              <a:t>manners</a:t>
            </a:r>
            <a:r>
              <a:rPr lang="en-US" dirty="0"/>
              <a:t> are important.</a:t>
            </a:r>
          </a:p>
        </p:txBody>
      </p:sp>
      <p:pic>
        <p:nvPicPr>
          <p:cNvPr id="6" name="Picture 5">
            <a:extLst>
              <a:ext uri="{FF2B5EF4-FFF2-40B4-BE49-F238E27FC236}">
                <a16:creationId xmlns:a16="http://schemas.microsoft.com/office/drawing/2014/main" id="{C0195BF9-AB1D-4A65-9F0E-6C938B4EC7D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7034" y="0"/>
            <a:ext cx="4776966" cy="6858000"/>
          </a:xfrm>
          <a:prstGeom prst="rect">
            <a:avLst/>
          </a:prstGeom>
        </p:spPr>
      </p:pic>
    </p:spTree>
    <p:extLst>
      <p:ext uri="{BB962C8B-B14F-4D97-AF65-F5344CB8AC3E}">
        <p14:creationId xmlns:p14="http://schemas.microsoft.com/office/powerpoint/2010/main" val="2665045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F1E10C3-966A-4025-BA4C-BD66A32911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44165"/>
          </a:xfrm>
          <a:prstGeom prst="rect">
            <a:avLst/>
          </a:prstGeom>
        </p:spPr>
      </p:pic>
      <p:sp>
        <p:nvSpPr>
          <p:cNvPr id="5" name="Rectangle 4">
            <a:extLst>
              <a:ext uri="{FF2B5EF4-FFF2-40B4-BE49-F238E27FC236}">
                <a16:creationId xmlns:a16="http://schemas.microsoft.com/office/drawing/2014/main" id="{00716886-0858-43A1-A6AC-22E102A61065}"/>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E3C69B46-58E4-44C2-94B0-270D58D8CB15}"/>
              </a:ext>
            </a:extLst>
          </p:cNvPr>
          <p:cNvSpPr>
            <a:spLocks noGrp="1"/>
          </p:cNvSpPr>
          <p:nvPr>
            <p:ph type="title"/>
          </p:nvPr>
        </p:nvSpPr>
        <p:spPr/>
        <p:txBody>
          <a:bodyPr/>
          <a:lstStyle/>
          <a:p>
            <a:r>
              <a:rPr lang="en-US" dirty="0">
                <a:solidFill>
                  <a:srgbClr val="002D72"/>
                </a:solidFill>
              </a:rPr>
              <a:t>Roadside Inspection Outcomes</a:t>
            </a:r>
          </a:p>
        </p:txBody>
      </p:sp>
    </p:spTree>
    <p:extLst>
      <p:ext uri="{BB962C8B-B14F-4D97-AF65-F5344CB8AC3E}">
        <p14:creationId xmlns:p14="http://schemas.microsoft.com/office/powerpoint/2010/main" val="3897236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E11CDD-2905-45D7-93A1-5FD24F02AC01}"/>
              </a:ext>
            </a:extLst>
          </p:cNvPr>
          <p:cNvSpPr>
            <a:spLocks noGrp="1"/>
          </p:cNvSpPr>
          <p:nvPr>
            <p:ph idx="1"/>
          </p:nvPr>
        </p:nvSpPr>
        <p:spPr>
          <a:xfrm>
            <a:off x="5105400" y="2362200"/>
            <a:ext cx="3429000" cy="1905000"/>
          </a:xfrm>
        </p:spPr>
        <p:txBody>
          <a:bodyPr/>
          <a:lstStyle/>
          <a:p>
            <a:pPr marL="0" indent="0">
              <a:buNone/>
            </a:pPr>
            <a:r>
              <a:rPr lang="en-US" dirty="0"/>
              <a:t>If a major safety problem was found, you, your vehicle, or both can be placed </a:t>
            </a:r>
            <a:r>
              <a:rPr lang="en-US" dirty="0">
                <a:solidFill>
                  <a:srgbClr val="002D72"/>
                </a:solidFill>
              </a:rPr>
              <a:t>out of service</a:t>
            </a:r>
            <a:r>
              <a:rPr lang="en-US" dirty="0"/>
              <a:t>.</a:t>
            </a:r>
          </a:p>
        </p:txBody>
      </p:sp>
      <p:pic>
        <p:nvPicPr>
          <p:cNvPr id="6" name="Picture 5">
            <a:extLst>
              <a:ext uri="{FF2B5EF4-FFF2-40B4-BE49-F238E27FC236}">
                <a16:creationId xmlns:a16="http://schemas.microsoft.com/office/drawing/2014/main" id="{5CCB183F-B360-4622-9C3B-85752751244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560570" cy="6858000"/>
          </a:xfrm>
          <a:prstGeom prst="rect">
            <a:avLst/>
          </a:prstGeom>
        </p:spPr>
      </p:pic>
    </p:spTree>
    <p:extLst>
      <p:ext uri="{BB962C8B-B14F-4D97-AF65-F5344CB8AC3E}">
        <p14:creationId xmlns:p14="http://schemas.microsoft.com/office/powerpoint/2010/main" val="2311003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7167B05-E159-4DF7-91D4-505338E2CC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9E508B94-109B-45B5-8B0A-91D22BD41A68}"/>
              </a:ext>
            </a:extLst>
          </p:cNvPr>
          <p:cNvSpPr/>
          <p:nvPr/>
        </p:nvSpPr>
        <p:spPr>
          <a:xfrm>
            <a:off x="0" y="47704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38C1D26-8AC5-4326-92AD-628AAED42C1F}"/>
              </a:ext>
            </a:extLst>
          </p:cNvPr>
          <p:cNvSpPr>
            <a:spLocks noGrp="1"/>
          </p:cNvSpPr>
          <p:nvPr>
            <p:ph type="title"/>
          </p:nvPr>
        </p:nvSpPr>
        <p:spPr>
          <a:xfrm>
            <a:off x="457200" y="4770438"/>
            <a:ext cx="8229600" cy="1143000"/>
          </a:xfrm>
        </p:spPr>
        <p:txBody>
          <a:bodyPr/>
          <a:lstStyle/>
          <a:p>
            <a:r>
              <a:rPr lang="en-US" dirty="0">
                <a:solidFill>
                  <a:srgbClr val="002D72"/>
                </a:solidFill>
              </a:rPr>
              <a:t>Interpersonal Communication</a:t>
            </a:r>
          </a:p>
        </p:txBody>
      </p:sp>
    </p:spTree>
    <p:extLst>
      <p:ext uri="{BB962C8B-B14F-4D97-AF65-F5344CB8AC3E}">
        <p14:creationId xmlns:p14="http://schemas.microsoft.com/office/powerpoint/2010/main" val="2838009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980302-5314-4BE3-91CA-2D26880681D7}"/>
              </a:ext>
            </a:extLst>
          </p:cNvPr>
          <p:cNvSpPr>
            <a:spLocks noGrp="1"/>
          </p:cNvSpPr>
          <p:nvPr>
            <p:ph idx="1"/>
          </p:nvPr>
        </p:nvSpPr>
        <p:spPr>
          <a:xfrm>
            <a:off x="457200" y="1600200"/>
            <a:ext cx="7467600" cy="5257800"/>
          </a:xfrm>
        </p:spPr>
        <p:txBody>
          <a:bodyPr/>
          <a:lstStyle/>
          <a:p>
            <a:pPr marL="0" indent="0">
              <a:buNone/>
            </a:pPr>
            <a:r>
              <a:rPr lang="en-US" sz="2400" dirty="0"/>
              <a:t>You should now be able to: </a:t>
            </a:r>
          </a:p>
          <a:p>
            <a:pPr marL="914400" lvl="1" indent="-457200">
              <a:buFont typeface="+mj-lt"/>
              <a:buAutoNum type="arabicPeriod"/>
            </a:pPr>
            <a:r>
              <a:rPr lang="en-US" sz="2200" dirty="0"/>
              <a:t>Describe the roadside vehicle inspection process</a:t>
            </a:r>
          </a:p>
          <a:p>
            <a:pPr marL="914400" lvl="1" indent="-457200">
              <a:buFont typeface="+mj-lt"/>
              <a:buAutoNum type="arabicPeriod"/>
            </a:pPr>
            <a:r>
              <a:rPr lang="en-US" sz="2200" dirty="0"/>
              <a:t>Identify the impact that violating regulations has on your, and your carrier’s, records</a:t>
            </a:r>
          </a:p>
          <a:p>
            <a:pPr marL="914400" lvl="1" indent="-457200">
              <a:buFont typeface="+mj-lt"/>
              <a:buAutoNum type="arabicPeriod"/>
            </a:pPr>
            <a:r>
              <a:rPr lang="en-US" sz="2200" dirty="0"/>
              <a:t>Illustrate effective communication techniques when interacting with enforcement officials</a:t>
            </a:r>
          </a:p>
          <a:p>
            <a:pPr marL="0" indent="0">
              <a:buNone/>
            </a:pPr>
            <a:endParaRPr lang="en-US" dirty="0"/>
          </a:p>
        </p:txBody>
      </p:sp>
      <p:sp>
        <p:nvSpPr>
          <p:cNvPr id="3" name="Title 2">
            <a:extLst>
              <a:ext uri="{FF2B5EF4-FFF2-40B4-BE49-F238E27FC236}">
                <a16:creationId xmlns:a16="http://schemas.microsoft.com/office/drawing/2014/main" id="{534B861A-047A-4365-A45B-302D160262D2}"/>
              </a:ext>
            </a:extLst>
          </p:cNvPr>
          <p:cNvSpPr>
            <a:spLocks noGrp="1"/>
          </p:cNvSpPr>
          <p:nvPr>
            <p:ph type="title"/>
          </p:nvPr>
        </p:nvSpPr>
        <p:spPr/>
        <p:txBody>
          <a:bodyPr/>
          <a:lstStyle/>
          <a:p>
            <a:r>
              <a:rPr lang="en-US" dirty="0"/>
              <a:t>Objectives Review</a:t>
            </a:r>
          </a:p>
        </p:txBody>
      </p:sp>
      <p:sp>
        <p:nvSpPr>
          <p:cNvPr id="4" name="TextBox 3">
            <a:extLst>
              <a:ext uri="{FF2B5EF4-FFF2-40B4-BE49-F238E27FC236}">
                <a16:creationId xmlns:a16="http://schemas.microsoft.com/office/drawing/2014/main" id="{F5C1DFC6-7FD9-412C-9187-4E2D641C8DE8}"/>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5" name="Picture 4">
            <a:extLst>
              <a:ext uri="{FF2B5EF4-FFF2-40B4-BE49-F238E27FC236}">
                <a16:creationId xmlns:a16="http://schemas.microsoft.com/office/drawing/2014/main" id="{89BFBEAB-AAD6-4656-974A-AB33E6DC61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2880" y="182880"/>
            <a:ext cx="912986" cy="914400"/>
          </a:xfrm>
          <a:prstGeom prst="rect">
            <a:avLst/>
          </a:prstGeom>
        </p:spPr>
      </p:pic>
    </p:spTree>
    <p:custDataLst>
      <p:tags r:id="rId1"/>
    </p:custDataLst>
    <p:extLst>
      <p:ext uri="{BB962C8B-B14F-4D97-AF65-F5344CB8AC3E}">
        <p14:creationId xmlns:p14="http://schemas.microsoft.com/office/powerpoint/2010/main" val="27206136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PROJECT_OPEN" val="0"/>
  <p:tag name="ARTICULATE_SLIDE_THUMBNAIL_REFRESH" val="1"/>
  <p:tag name="ARTICULATE_SLIDE_COUNT" val="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300</TotalTime>
  <Words>1851</Words>
  <Application>Microsoft Office PowerPoint</Application>
  <PresentationFormat>On-screen Show (4:3)</PresentationFormat>
  <Paragraphs>170</Paragraphs>
  <Slides>11</Slides>
  <Notes>9</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PowerPoint® Instructions</vt:lpstr>
      <vt:lpstr>PowerPoint Presentation</vt:lpstr>
      <vt:lpstr>PowerPoint Presentation</vt:lpstr>
      <vt:lpstr>Introduction</vt:lpstr>
      <vt:lpstr>Objectives</vt:lpstr>
      <vt:lpstr>Roadside Inspection Process</vt:lpstr>
      <vt:lpstr>PowerPoint Presentation</vt:lpstr>
      <vt:lpstr>Roadside Inspection Outcomes</vt:lpstr>
      <vt:lpstr>PowerPoint Presentation</vt:lpstr>
      <vt:lpstr>Interpersonal Communication</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Fuller, Kim</cp:lastModifiedBy>
  <cp:revision>45</cp:revision>
  <dcterms:created xsi:type="dcterms:W3CDTF">2016-04-05T19:25:42Z</dcterms:created>
  <dcterms:modified xsi:type="dcterms:W3CDTF">2019-04-23T12:35:22Z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