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0.xml" ContentType="application/vnd.openxmlformats-officedocument.presentationml.tags+xml"/>
  <Override PartName="/ppt/notesSlides/notesSlide8.xml" ContentType="application/vnd.openxmlformats-officedocument.presentationml.notesSlide+xml"/>
  <Override PartName="/ppt/tags/tag21.xml" ContentType="application/vnd.openxmlformats-officedocument.presentationml.tags+xml"/>
  <Override PartName="/ppt/notesSlides/notesSlide9.xml" ContentType="application/vnd.openxmlformats-officedocument.presentationml.notesSlide+xml"/>
  <Override PartName="/ppt/tags/tag22.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32" r:id="rId2"/>
    <p:sldId id="334" r:id="rId3"/>
    <p:sldId id="259" r:id="rId4"/>
    <p:sldId id="260" r:id="rId5"/>
    <p:sldId id="261" r:id="rId6"/>
    <p:sldId id="263" r:id="rId7"/>
    <p:sldId id="264" r:id="rId8"/>
    <p:sldId id="265" r:id="rId9"/>
    <p:sldId id="270" r:id="rId10"/>
    <p:sldId id="267" r:id="rId11"/>
    <p:sldId id="268" r:id="rId12"/>
    <p:sldId id="336" r:id="rId13"/>
  </p:sldIdLst>
  <p:sldSz cx="9144000" cy="6858000" type="screen4x3"/>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648" autoAdjust="0"/>
  </p:normalViewPr>
  <p:slideViewPr>
    <p:cSldViewPr>
      <p:cViewPr varScale="1">
        <p:scale>
          <a:sx n="65" d="100"/>
          <a:sy n="65" d="100"/>
        </p:scale>
        <p:origin x="221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5/9/2019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Chapter 27: Whistleblower/Coercion</a:t>
            </a:r>
          </a:p>
          <a:p>
            <a:endParaRPr lang="en-US" dirty="0"/>
          </a:p>
          <a:p>
            <a:r>
              <a:rPr lang="en-US" sz="1200" b="1" kern="1200" dirty="0">
                <a:solidFill>
                  <a:schemeClr val="tx1"/>
                </a:solidFill>
                <a:effectLst/>
                <a:latin typeface="+mn-lt"/>
                <a:ea typeface="+mn-ea"/>
                <a:cs typeface="+mn-cs"/>
              </a:rPr>
              <a:t>Unit A1.5.7 Whistleblower/Coercion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unit must teach the driver-trainees about the right of an employee to question the safety practices of an employer without incurring the risk of losing a job or being subject to reprisals simply for stating a safety concern. The training providers must instruct driver-trainees in the whistleblower protection regulations in 29 CFR part 1978. The training providers must teach the procedures for reporting to FMCSA incidents of coercion from motor carriers, shippers, receivers, or transportation intermediaries</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Having a safe workplace is serious business. There are many laws and regulations in place that are intended to keep you safe while at work. It is up to you and your employer to follow these laws and regulations.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Should your employer or another party such as a shipper, receiver, or broker encourage or try to force you to violate these rules, you do have ways to protect yourself.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Whistleblower protection and coercion regulations are intended to protect you from retaliation if you refuse to violate a law or regulation related to health, safety, or security.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Whistleblower protection and coercion regulations are intended to protect a driver from retaliation if he or she refuses to violate a law or regulation related to health, safety or security. These regulations are also intended to protect a driver if he or she reports a violation to the Federal Motor Carrier Safety Administration (FMCSA) or the Occupational Safety and Health Administration (OSHA).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Discuss with your students the protections available to them and how to file a complaint with the appropriate regulatory agency.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addressing this topic, keep in mind that this is a sensitive area for both you and your students. Make sure you handle it as such.</a:t>
            </a:r>
          </a:p>
          <a:p>
            <a:endParaRPr lang="en-US" b="0"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1502597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Upon completion of this lesson, you will be able to:</a:t>
            </a:r>
          </a:p>
          <a:p>
            <a:pPr marL="685800" lvl="1" indent="-228600">
              <a:buFont typeface="+mj-lt"/>
              <a:buAutoNum type="arabicPeriod"/>
            </a:pPr>
            <a:r>
              <a:rPr lang="en-US" sz="1200" kern="1200" dirty="0">
                <a:solidFill>
                  <a:schemeClr val="tx1"/>
                </a:solidFill>
                <a:effectLst/>
                <a:latin typeface="+mn-lt"/>
                <a:ea typeface="+mn-ea"/>
                <a:cs typeface="+mn-cs"/>
              </a:rPr>
              <a:t>Describe the whistleblower protections that are available to you</a:t>
            </a:r>
          </a:p>
          <a:p>
            <a:pPr marL="685800" lvl="1" indent="-228600">
              <a:buFont typeface="+mj-lt"/>
              <a:buAutoNum type="arabicPeriod"/>
            </a:pPr>
            <a:r>
              <a:rPr lang="en-US" sz="1200" kern="1200" dirty="0">
                <a:solidFill>
                  <a:schemeClr val="tx1"/>
                </a:solidFill>
                <a:effectLst/>
                <a:latin typeface="+mn-lt"/>
                <a:ea typeface="+mn-ea"/>
                <a:cs typeface="+mn-cs"/>
              </a:rPr>
              <a:t>Discuss how you can file a complaint with the Occupational Safety and Health Administration (OSHA) if your whistleblower protection is violated</a:t>
            </a:r>
          </a:p>
          <a:p>
            <a:pPr marL="685800" lvl="1" indent="-228600">
              <a:buFont typeface="+mj-lt"/>
              <a:buAutoNum type="arabicPeriod"/>
            </a:pPr>
            <a:r>
              <a:rPr lang="en-US" sz="1200" kern="1200" dirty="0">
                <a:solidFill>
                  <a:schemeClr val="tx1"/>
                </a:solidFill>
                <a:effectLst/>
                <a:latin typeface="+mn-lt"/>
                <a:ea typeface="+mn-ea"/>
                <a:cs typeface="+mn-cs"/>
              </a:rPr>
              <a:t>Recognize coercion when it occurs</a:t>
            </a:r>
          </a:p>
          <a:p>
            <a:pPr marL="685800" lvl="1" indent="-228600">
              <a:buFont typeface="+mj-lt"/>
              <a:buAutoNum type="arabicPeriod"/>
            </a:pPr>
            <a:r>
              <a:rPr lang="en-US" sz="1200" kern="1200" dirty="0">
                <a:solidFill>
                  <a:schemeClr val="tx1"/>
                </a:solidFill>
                <a:effectLst/>
                <a:latin typeface="+mn-lt"/>
                <a:ea typeface="+mn-ea"/>
                <a:cs typeface="+mn-cs"/>
              </a:rPr>
              <a:t>Explain how to file a coercion complaint with the Federal Motor Carrier Safety Administration (FMCSA)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1270641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Whistleblower Protection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Whistleblower protection laws are in place to protect you from retaliation if you report commercial motor vehicle (CMV) safety violations to the Federal Motor Carrier Safety Administration (FMCSA). You’re protected if you testify before FMCSA or if you refuse to operate an unsafe vehicle, drive in conditions that may cause serious bodily injury, or violate a CMV safety law.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These Occupational Safety and Health Administration (OSHA) regulations (29 CFR Part 1978) prohibit your employer from discharging, disciplining, or discriminating against you regarding pay, terms, or privileges for taking any one of the following actions: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Filing a complaint related to the violation of a CMV safety or security regulation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Having testified or testifying in the future in a proceeding related to a violation of a CMV safety or security regulation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Refusing to operate a CMV because: </a:t>
            </a:r>
          </a:p>
          <a:p>
            <a:pPr marL="1085850" lvl="2"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You would have violated a federal safety, health, or security regulation </a:t>
            </a:r>
          </a:p>
          <a:p>
            <a:pPr marL="1085850" lvl="2"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You had a reasonable apprehension that you, or someone else, would have been seriously injured or impaired had you operated an unsafe vehicle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Refusing to inaccurately report your hours on duty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Cooperating with a federal safety or security investigation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Providing information to an enforcement agency relating to an accident or incident resulting in injury or death to an individual or property damage in connection with CMV transportation </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To qualify for the protection, you must have sought from your employer, and were unable to obtain, correction of the hazardous safety or security condition.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1577533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Filing a Complaint</a:t>
            </a:r>
          </a:p>
          <a:p>
            <a:r>
              <a:rPr lang="en-US" sz="1200" b="0" i="0" u="none" strike="noStrike" kern="1200" baseline="0" dirty="0">
                <a:solidFill>
                  <a:schemeClr val="tx1"/>
                </a:solidFill>
                <a:latin typeface="+mn-lt"/>
                <a:ea typeface="+mn-ea"/>
                <a:cs typeface="+mn-cs"/>
              </a:rPr>
              <a:t>Complaints should be filed with the OSHA office in the area where you live or work. You can find information online at www.osha.gov.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complaint should be filed within 180 days of when the alleged violation occurred. However, there are situations where the time limit will be waived.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are no special forms to use to file the compliant. The complaint may be filed orally or in writing.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Upon receipt of the complaint, OSHA will begin its investigation. Within 60 days of filing the complaint, OSHA will issue written findings as to whether there is reasonable cause to believe the employer retaliated against the employee in violation of the whistleblower protection regulations.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389655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OSHA Findings</a:t>
            </a:r>
          </a:p>
          <a:p>
            <a:r>
              <a:rPr lang="en-US" sz="1200" b="0" i="0" u="none" strike="noStrike" kern="1200" baseline="0" dirty="0">
                <a:solidFill>
                  <a:schemeClr val="tx1"/>
                </a:solidFill>
                <a:latin typeface="+mn-lt"/>
                <a:ea typeface="+mn-ea"/>
                <a:cs typeface="+mn-cs"/>
              </a:rPr>
              <a:t>If the investigation confirms a violation, the employer will receive a preliminary order. The order will include, where appropriate, a requirement that the employer end the violation, reinstate the employee to his or her former position, and/or pay for compensatory damages. The order may also require payment of </a:t>
            </a:r>
            <a:r>
              <a:rPr lang="en-US" sz="1200" b="1" i="0" u="none" strike="noStrike" kern="1200" baseline="0" dirty="0">
                <a:solidFill>
                  <a:schemeClr val="tx1"/>
                </a:solidFill>
                <a:latin typeface="+mn-lt"/>
                <a:ea typeface="+mn-ea"/>
                <a:cs typeface="+mn-cs"/>
              </a:rPr>
              <a:t>punitive damages </a:t>
            </a:r>
            <a:r>
              <a:rPr lang="en-US" sz="1200" b="0" i="0" u="none" strike="noStrike" kern="1200" baseline="0" dirty="0">
                <a:solidFill>
                  <a:schemeClr val="tx1"/>
                </a:solidFill>
                <a:latin typeface="+mn-lt"/>
                <a:ea typeface="+mn-ea"/>
                <a:cs typeface="+mn-cs"/>
              </a:rPr>
              <a:t>up to $250,000.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the investigation finds that a violation did not occur, OSHA will notify the parties of the finding.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3329791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Coercion</a:t>
            </a:r>
          </a:p>
          <a:p>
            <a:r>
              <a:rPr lang="en-US" sz="1200" b="0" i="0" u="none" strike="noStrike" kern="1200" baseline="0" dirty="0">
                <a:solidFill>
                  <a:schemeClr val="tx1"/>
                </a:solidFill>
                <a:latin typeface="+mn-lt"/>
                <a:ea typeface="+mn-ea"/>
                <a:cs typeface="+mn-cs"/>
              </a:rPr>
              <a:t>A motor carrier, shipper, receiver, </a:t>
            </a:r>
            <a:r>
              <a:rPr lang="en-US" sz="1200" b="1" i="0" u="none" strike="noStrike" kern="1200" baseline="0" dirty="0">
                <a:solidFill>
                  <a:schemeClr val="tx1"/>
                </a:solidFill>
                <a:latin typeface="+mn-lt"/>
                <a:ea typeface="+mn-ea"/>
                <a:cs typeface="+mn-cs"/>
              </a:rPr>
              <a:t>broker</a:t>
            </a:r>
            <a:r>
              <a:rPr lang="en-US" sz="1200" b="0" i="0" u="none" strike="noStrike" kern="1200" baseline="0" dirty="0">
                <a:solidFill>
                  <a:schemeClr val="tx1"/>
                </a:solidFill>
                <a:latin typeface="+mn-lt"/>
                <a:ea typeface="+mn-ea"/>
                <a:cs typeface="+mn-cs"/>
              </a:rPr>
              <a:t>, or </a:t>
            </a:r>
            <a:r>
              <a:rPr lang="en-US" sz="1200" b="1" i="0" u="none" strike="noStrike" kern="1200" baseline="0" dirty="0">
                <a:solidFill>
                  <a:schemeClr val="tx1"/>
                </a:solidFill>
                <a:latin typeface="+mn-lt"/>
                <a:ea typeface="+mn-ea"/>
                <a:cs typeface="+mn-cs"/>
              </a:rPr>
              <a:t>freight forwarder </a:t>
            </a:r>
            <a:r>
              <a:rPr lang="en-US" sz="1200" b="0" i="0" u="none" strike="noStrike" kern="1200" baseline="0" dirty="0">
                <a:solidFill>
                  <a:schemeClr val="tx1"/>
                </a:solidFill>
                <a:latin typeface="+mn-lt"/>
                <a:ea typeface="+mn-ea"/>
                <a:cs typeface="+mn-cs"/>
              </a:rPr>
              <a:t>cannot coerce you to operate a CMV in violation of the FMCSRs, Hazardous Materials Regulations (HMRs), or the Federal Motor Carrier Commercial Regulations (FMCCRs) (49 CFR 356, 360, and 365-379).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important to note, the coercion rule located in Sections 386.12 and 390.6 of the FMCSRs, does not replace OSHA’s whistleblower protections — rather, they work in tandem with one another.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Coerce means threatening to or withholding business, employment, or work opportunities, or threatening job action against you to get you to violate the FMCSRs, HMRs, or FMCCRs.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key to coercion is that a clear threat to the driver exists, whether implicit or explicit. These threats could include things like: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Job termination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Denial of subsequent trips or loads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Reduced pay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Forfeiture of favorable work hours or transportation jobs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Other direct retaliations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In order for a violation of the coercion rule to exist, three specific actions must have occurred: </a:t>
            </a:r>
          </a:p>
          <a:p>
            <a:pPr marL="685800" lvl="1" indent="-228600">
              <a:buFont typeface="+mj-lt"/>
              <a:buAutoNum type="arabicPeriod"/>
            </a:pPr>
            <a:r>
              <a:rPr lang="en-US" sz="1200" b="0" i="0" u="none" strike="noStrike" kern="1200" baseline="0" dirty="0">
                <a:solidFill>
                  <a:schemeClr val="tx1"/>
                </a:solidFill>
                <a:latin typeface="+mn-lt"/>
                <a:ea typeface="+mn-ea"/>
                <a:cs typeface="+mn-cs"/>
              </a:rPr>
              <a:t>The driver had been requested to perform a task that would have resulted in him or her violating certain provisions of the FMCSRs, HMRs, or the FMCCRs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The driver communicated the violation that would have occurred had he or she performed the task </a:t>
            </a:r>
          </a:p>
          <a:p>
            <a:pPr marL="685800" lvl="1" indent="-228600">
              <a:buFont typeface="+mj-lt"/>
              <a:buAutoNum type="arabicPeriod"/>
            </a:pPr>
            <a:r>
              <a:rPr lang="en-US" sz="1200" b="0" i="0" u="none" strike="noStrike" kern="1200" baseline="0" dirty="0">
                <a:solidFill>
                  <a:schemeClr val="tx1"/>
                </a:solidFill>
                <a:latin typeface="+mn-lt"/>
                <a:ea typeface="+mn-ea"/>
                <a:cs typeface="+mn-cs"/>
              </a:rPr>
              <a:t>The driver was threatened, or action was taken against the driver to get him or her to complete the task despite the regulatory violation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If any one of these three elements are missing from a conversation, then a violation of the coercion rule has not occurred.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It’s also worth noting, coercion may still have taken place even if the driver never actually followed through with the request to violate the regulations. So, a driver may still file a coercion complaint, so long as he or she was pressured to violate the regulations, appropriately communicated the violation that would occur if he or she did perform the task, and was subsequently threatened to complete the request anyway.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A driver doesn’t have to cite a specific regulation number as long as he or she can explain the violation in general terms.</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2712892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Filing a Complaint</a:t>
            </a:r>
          </a:p>
          <a:p>
            <a:r>
              <a:rPr lang="en-US" sz="1200" b="0" i="0" u="none" strike="noStrike" kern="1200" baseline="0" dirty="0">
                <a:solidFill>
                  <a:schemeClr val="tx1"/>
                </a:solidFill>
                <a:latin typeface="+mn-lt"/>
                <a:ea typeface="+mn-ea"/>
                <a:cs typeface="+mn-cs"/>
              </a:rPr>
              <a:t>If you believe you were coerced to violate the regulations described above, you may file a written complaint with the FMCSA.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begin the complaint process, a driver must file a written complaint within 90 days of the event. The complaint has to be delivered to the “Division Administrator” (or state FMCSA office director) where the driver is employed. It can also be filed with the National Consumer Complaint Database at http://nccdb.fmcsa.dot.gov.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Each formal complaint must contain: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driver’s name, address, and telephone number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name and address of the person who allegedly coerced or attempted to coerce the driver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rule(s) that the driver believes he or she was being pressured to violate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short, complete statement of the facts, including the date of each alleged violation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driver’s signature, verifying that what is stated is accurate and true.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3405476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FMCSA Findings</a:t>
            </a:r>
          </a:p>
          <a:p>
            <a:r>
              <a:rPr lang="en-US" sz="1200" b="0" i="0" u="none" strike="noStrike" kern="1200" baseline="0" dirty="0">
                <a:solidFill>
                  <a:schemeClr val="tx1"/>
                </a:solidFill>
                <a:latin typeface="+mn-lt"/>
                <a:ea typeface="+mn-ea"/>
                <a:cs typeface="+mn-cs"/>
              </a:rPr>
              <a:t>When the investigation is complete, the Division Administrator will either dismiss the complaint or issue a Notice of Violation or Notice of Claim to the person(s) responsible for coercing the driver. All parties involved will receive notification of the final decision.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FMCSA says it will take “aggressive action” when a violation of the coercion rule is confirmed. This includes civil penalties and the revocation of a carrier’s operating authority.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1290427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857250" lvl="1" indent="-457200">
              <a:buFont typeface="+mj-lt"/>
              <a:buAutoNum type="arabicPeriod"/>
            </a:pPr>
            <a:r>
              <a:rPr lang="en-US" sz="1200" dirty="0"/>
              <a:t>Describe the whistleblower protections that are available to you</a:t>
            </a:r>
          </a:p>
          <a:p>
            <a:pPr marL="857250" lvl="1" indent="-457200">
              <a:buFont typeface="+mj-lt"/>
              <a:buAutoNum type="arabicPeriod"/>
            </a:pPr>
            <a:r>
              <a:rPr lang="en-US" sz="1200" dirty="0"/>
              <a:t>Discuss how you can file a complaint with the Occupational Safety and Health Administration (OSHA) if your whistleblower protection is violated</a:t>
            </a:r>
          </a:p>
          <a:p>
            <a:pPr marL="857250" lvl="1" indent="-457200">
              <a:buFont typeface="+mj-lt"/>
              <a:buAutoNum type="arabicPeriod"/>
            </a:pPr>
            <a:r>
              <a:rPr lang="en-US" sz="1200" dirty="0"/>
              <a:t>Recognize coercion when it occurs</a:t>
            </a:r>
          </a:p>
          <a:p>
            <a:pPr marL="857250" lvl="1" indent="-457200">
              <a:buFont typeface="+mj-lt"/>
              <a:buAutoNum type="arabicPeriod"/>
            </a:pPr>
            <a:r>
              <a:rPr lang="en-US" sz="1200" dirty="0"/>
              <a:t>Explain how to file a coercion complaint with the Federal Motor Carrier Safety Administration (FMCSA)</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12</a:t>
            </a:fld>
            <a:endParaRPr lang="en-US"/>
          </a:p>
        </p:txBody>
      </p:sp>
    </p:spTree>
    <p:extLst>
      <p:ext uri="{BB962C8B-B14F-4D97-AF65-F5344CB8AC3E}">
        <p14:creationId xmlns:p14="http://schemas.microsoft.com/office/powerpoint/2010/main" val="22854867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0AAB1C3-100F-4317-9D95-56B7D63DB0A7}" type="datetime1">
              <a:rPr lang="en-US" smtClean="0"/>
              <a:t>5/9/2019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A8DCA0C3-48D4-4291-A4E7-B4EDC11CD4C8}" type="datetime1">
              <a:rPr lang="en-US" smtClean="0"/>
              <a:t>5/9/2019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D8880C-1A20-4E42-8EB7-F908D0C4E72D}" type="datetime1">
              <a:rPr lang="en-US" smtClean="0"/>
              <a:t>5/9/2019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FD084A5-4E37-43A5-9CD9-D1FC015572DB}"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9800AD-5E50-4C15-9E59-EAF9D3349BF8}" type="datetime1">
              <a:rPr lang="en-US" smtClean="0"/>
              <a:t>5/9/2019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05E3877D-06A8-41F9-96DA-8765CE5AB441}" type="datetime1">
              <a:rPr lang="en-US" smtClean="0"/>
              <a:t>5/9/2019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DBE0CB-F0FD-427C-AE98-91618EF2D965}" type="datetime1">
              <a:rPr lang="en-US" smtClean="0"/>
              <a:t>5/9/2019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A2CC8A-29D3-4BA8-981C-EA01D9ABB281}"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3C87C8-EEEE-4A78-B7D2-975B05E7C204}"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2DD8D9-5A46-48C8-8D2E-334D4BF9B132}" type="datetime1">
              <a:rPr lang="en-US" smtClean="0"/>
              <a:t>5/9/2019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7F1A69-4597-40FD-AFBD-48C1F786F194}" type="datetime1">
              <a:rPr lang="en-US" smtClean="0"/>
              <a:t>5/9/2019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3297FF-F09B-433F-96FE-64335494A4E8}" type="datetime1">
              <a:rPr lang="en-US" smtClean="0"/>
              <a:t>5/9/2019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9D358B6-E254-4EC9-8811-AD21A689998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0"/>
            <a:ext cx="6355278" cy="6858000"/>
          </a:xfrm>
          <a:prstGeom prst="rect">
            <a:avLst/>
          </a:prstGeom>
        </p:spPr>
      </p:pic>
      <p:sp>
        <p:nvSpPr>
          <p:cNvPr id="4" name="Footer Placeholder 3">
            <a:extLst>
              <a:ext uri="{FF2B5EF4-FFF2-40B4-BE49-F238E27FC236}">
                <a16:creationId xmlns:a16="http://schemas.microsoft.com/office/drawing/2014/main" id="{C972D69C-B1F7-436D-916E-10332B45FFF4}"/>
              </a:ext>
            </a:extLst>
          </p:cNvPr>
          <p:cNvSpPr>
            <a:spLocks noGrp="1"/>
          </p:cNvSpPr>
          <p:nvPr>
            <p:ph type="ftr" sz="quarter" idx="11"/>
          </p:nvPr>
        </p:nvSpPr>
        <p:spPr>
          <a:xfrm>
            <a:off x="6064770" y="649287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endParaRPr lang="en-US" dirty="0"/>
          </a:p>
        </p:txBody>
      </p:sp>
      <p:sp>
        <p:nvSpPr>
          <p:cNvPr id="9" name="Title 1">
            <a:extLst>
              <a:ext uri="{FF2B5EF4-FFF2-40B4-BE49-F238E27FC236}">
                <a16:creationId xmlns:a16="http://schemas.microsoft.com/office/drawing/2014/main" id="{097B6322-50E9-414A-84EF-3A38E7556947}"/>
              </a:ext>
            </a:extLst>
          </p:cNvPr>
          <p:cNvSpPr txBox="1">
            <a:spLocks/>
          </p:cNvSpPr>
          <p:nvPr/>
        </p:nvSpPr>
        <p:spPr>
          <a:xfrm>
            <a:off x="137272" y="3886200"/>
            <a:ext cx="6218006"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Whistleblower/Coercion</a:t>
            </a:r>
          </a:p>
        </p:txBody>
      </p:sp>
      <p:sp>
        <p:nvSpPr>
          <p:cNvPr id="10" name="TextBox 9">
            <a:extLst>
              <a:ext uri="{FF2B5EF4-FFF2-40B4-BE49-F238E27FC236}">
                <a16:creationId xmlns:a16="http://schemas.microsoft.com/office/drawing/2014/main" id="{16CA451A-6762-432D-9ACB-6731290F273B}"/>
              </a:ext>
            </a:extLst>
          </p:cNvPr>
          <p:cNvSpPr txBox="1"/>
          <p:nvPr/>
        </p:nvSpPr>
        <p:spPr>
          <a:xfrm>
            <a:off x="6253391" y="3611701"/>
            <a:ext cx="3038011" cy="3170099"/>
          </a:xfrm>
          <a:prstGeom prst="rect">
            <a:avLst/>
          </a:prstGeom>
          <a:noFill/>
        </p:spPr>
        <p:txBody>
          <a:bodyPr wrap="none" rtlCol="0">
            <a:spAutoFit/>
          </a:bodyPr>
          <a:lstStyle/>
          <a:p>
            <a:r>
              <a:rPr lang="en-US" sz="20000" dirty="0">
                <a:solidFill>
                  <a:schemeClr val="bg1"/>
                </a:solidFill>
              </a:rPr>
              <a:t>27</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552709-CD07-47C5-8D40-A0E1046F56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5" y="5896"/>
            <a:ext cx="9151875" cy="6852104"/>
          </a:xfrm>
          <a:prstGeom prst="rect">
            <a:avLst/>
          </a:prstGeom>
        </p:spPr>
      </p:pic>
      <p:sp>
        <p:nvSpPr>
          <p:cNvPr id="6" name="Rectangle 5">
            <a:extLst>
              <a:ext uri="{FF2B5EF4-FFF2-40B4-BE49-F238E27FC236}">
                <a16:creationId xmlns:a16="http://schemas.microsoft.com/office/drawing/2014/main" id="{E9885E83-7BCC-43E7-A0E5-D5CFB73704BC}"/>
              </a:ext>
            </a:extLst>
          </p:cNvPr>
          <p:cNvSpPr/>
          <p:nvPr/>
        </p:nvSpPr>
        <p:spPr>
          <a:xfrm>
            <a:off x="-7875" y="304800"/>
            <a:ext cx="9151875"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itle 2">
            <a:extLst>
              <a:ext uri="{FF2B5EF4-FFF2-40B4-BE49-F238E27FC236}">
                <a16:creationId xmlns:a16="http://schemas.microsoft.com/office/drawing/2014/main" id="{8C5021E9-C810-436E-8BC8-97F6AEC4FD3F}"/>
              </a:ext>
            </a:extLst>
          </p:cNvPr>
          <p:cNvSpPr>
            <a:spLocks noGrp="1"/>
          </p:cNvSpPr>
          <p:nvPr>
            <p:ph type="title"/>
          </p:nvPr>
        </p:nvSpPr>
        <p:spPr/>
        <p:txBody>
          <a:bodyPr/>
          <a:lstStyle/>
          <a:p>
            <a:r>
              <a:rPr lang="en-US" dirty="0">
                <a:solidFill>
                  <a:srgbClr val="002D72"/>
                </a:solidFill>
              </a:rPr>
              <a:t>Introduction</a:t>
            </a:r>
          </a:p>
        </p:txBody>
      </p:sp>
      <p:pic>
        <p:nvPicPr>
          <p:cNvPr id="7" name="Picture 6">
            <a:extLst>
              <a:ext uri="{FF2B5EF4-FFF2-40B4-BE49-F238E27FC236}">
                <a16:creationId xmlns:a16="http://schemas.microsoft.com/office/drawing/2014/main" id="{02E85205-6E28-4F22-8225-4BCE042CA9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427220"/>
            <a:ext cx="912987" cy="914400"/>
          </a:xfrm>
          <a:prstGeom prst="rect">
            <a:avLst/>
          </a:prstGeom>
        </p:spPr>
      </p:pic>
    </p:spTree>
    <p:custDataLst>
      <p:tags r:id="rId1"/>
    </p:custDataLst>
    <p:extLst>
      <p:ext uri="{BB962C8B-B14F-4D97-AF65-F5344CB8AC3E}">
        <p14:creationId xmlns:p14="http://schemas.microsoft.com/office/powerpoint/2010/main" val="2572612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D6233F-A77A-4C5C-91A8-25C0D4674644}"/>
              </a:ext>
            </a:extLst>
          </p:cNvPr>
          <p:cNvSpPr>
            <a:spLocks noGrp="1"/>
          </p:cNvSpPr>
          <p:nvPr>
            <p:ph idx="1"/>
          </p:nvPr>
        </p:nvSpPr>
        <p:spPr/>
        <p:txBody>
          <a:bodyPr/>
          <a:lstStyle/>
          <a:p>
            <a:pPr marL="0" indent="0">
              <a:buNone/>
            </a:pPr>
            <a:r>
              <a:rPr lang="en-US" dirty="0"/>
              <a:t>Upon completion of this lesson, you will be able to:</a:t>
            </a:r>
          </a:p>
          <a:p>
            <a:pPr marL="857250" lvl="1" indent="-457200">
              <a:buFont typeface="+mj-lt"/>
              <a:buAutoNum type="arabicPeriod"/>
            </a:pPr>
            <a:r>
              <a:rPr lang="en-US" sz="2200" dirty="0"/>
              <a:t>Describe the whistleblower protections that are available to you</a:t>
            </a:r>
          </a:p>
          <a:p>
            <a:pPr marL="857250" lvl="1" indent="-457200">
              <a:buFont typeface="+mj-lt"/>
              <a:buAutoNum type="arabicPeriod"/>
            </a:pPr>
            <a:r>
              <a:rPr lang="en-US" sz="2200" dirty="0"/>
              <a:t>Discuss how you can file a complaint with the Occupational Safety and Health Administration (OSHA) if your whistleblower protection is violated</a:t>
            </a:r>
          </a:p>
          <a:p>
            <a:pPr marL="857250" lvl="1" indent="-457200">
              <a:buFont typeface="+mj-lt"/>
              <a:buAutoNum type="arabicPeriod"/>
            </a:pPr>
            <a:r>
              <a:rPr lang="en-US" sz="2200" dirty="0"/>
              <a:t>Recognize coercion when it occurs</a:t>
            </a:r>
          </a:p>
          <a:p>
            <a:pPr marL="857250" lvl="1" indent="-457200">
              <a:buFont typeface="+mj-lt"/>
              <a:buAutoNum type="arabicPeriod"/>
            </a:pPr>
            <a:r>
              <a:rPr lang="en-US" sz="2200" dirty="0"/>
              <a:t>Explain how to file a coercion complaint with the Federal Motor Carrier Safety Administration (FMCSA)</a:t>
            </a:r>
          </a:p>
          <a:p>
            <a:endParaRPr lang="en-US" dirty="0"/>
          </a:p>
        </p:txBody>
      </p:sp>
      <p:sp>
        <p:nvSpPr>
          <p:cNvPr id="3" name="Title 2">
            <a:extLst>
              <a:ext uri="{FF2B5EF4-FFF2-40B4-BE49-F238E27FC236}">
                <a16:creationId xmlns:a16="http://schemas.microsoft.com/office/drawing/2014/main" id="{F247E8DD-C6E2-4385-A2B8-A65D33B30197}"/>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822406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E2AB876-C099-4906-B901-908861C0EF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68" y="0"/>
            <a:ext cx="9166768" cy="6858000"/>
          </a:xfrm>
          <a:prstGeom prst="rect">
            <a:avLst/>
          </a:prstGeom>
        </p:spPr>
      </p:pic>
      <p:sp>
        <p:nvSpPr>
          <p:cNvPr id="5" name="Rectangle 4">
            <a:extLst>
              <a:ext uri="{FF2B5EF4-FFF2-40B4-BE49-F238E27FC236}">
                <a16:creationId xmlns:a16="http://schemas.microsoft.com/office/drawing/2014/main" id="{D5898FB5-669C-4290-9096-C69CAB42A5E2}"/>
              </a:ext>
            </a:extLst>
          </p:cNvPr>
          <p:cNvSpPr/>
          <p:nvPr/>
        </p:nvSpPr>
        <p:spPr>
          <a:xfrm>
            <a:off x="-7875" y="304800"/>
            <a:ext cx="9151875"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itle 2">
            <a:extLst>
              <a:ext uri="{FF2B5EF4-FFF2-40B4-BE49-F238E27FC236}">
                <a16:creationId xmlns:a16="http://schemas.microsoft.com/office/drawing/2014/main" id="{6454B224-45BF-48A0-959D-388064302512}"/>
              </a:ext>
            </a:extLst>
          </p:cNvPr>
          <p:cNvSpPr>
            <a:spLocks noGrp="1"/>
          </p:cNvSpPr>
          <p:nvPr>
            <p:ph type="title"/>
          </p:nvPr>
        </p:nvSpPr>
        <p:spPr/>
        <p:txBody>
          <a:bodyPr/>
          <a:lstStyle/>
          <a:p>
            <a:r>
              <a:rPr lang="en-US" dirty="0">
                <a:solidFill>
                  <a:srgbClr val="002D72"/>
                </a:solidFill>
              </a:rPr>
              <a:t>Whistleblower Protection</a:t>
            </a:r>
          </a:p>
        </p:txBody>
      </p:sp>
    </p:spTree>
    <p:custDataLst>
      <p:tags r:id="rId1"/>
    </p:custDataLst>
    <p:extLst>
      <p:ext uri="{BB962C8B-B14F-4D97-AF65-F5344CB8AC3E}">
        <p14:creationId xmlns:p14="http://schemas.microsoft.com/office/powerpoint/2010/main" val="2696283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7C510E-9500-4E9C-8A7A-CF06212A7EAC}"/>
              </a:ext>
            </a:extLst>
          </p:cNvPr>
          <p:cNvSpPr>
            <a:spLocks noGrp="1"/>
          </p:cNvSpPr>
          <p:nvPr>
            <p:ph idx="1"/>
          </p:nvPr>
        </p:nvSpPr>
        <p:spPr>
          <a:xfrm>
            <a:off x="228600" y="3048000"/>
            <a:ext cx="3657600" cy="1828800"/>
          </a:xfrm>
        </p:spPr>
        <p:txBody>
          <a:bodyPr/>
          <a:lstStyle/>
          <a:p>
            <a:pPr marL="0" indent="0">
              <a:buNone/>
            </a:pPr>
            <a:r>
              <a:rPr lang="en-US" dirty="0"/>
              <a:t>A complaint should be filed within </a:t>
            </a:r>
            <a:r>
              <a:rPr lang="en-US" dirty="0">
                <a:solidFill>
                  <a:srgbClr val="002D72"/>
                </a:solidFill>
              </a:rPr>
              <a:t>180 days</a:t>
            </a:r>
            <a:r>
              <a:rPr lang="en-US" dirty="0"/>
              <a:t>.</a:t>
            </a:r>
          </a:p>
        </p:txBody>
      </p:sp>
      <p:pic>
        <p:nvPicPr>
          <p:cNvPr id="4" name="Picture 3">
            <a:extLst>
              <a:ext uri="{FF2B5EF4-FFF2-40B4-BE49-F238E27FC236}">
                <a16:creationId xmlns:a16="http://schemas.microsoft.com/office/drawing/2014/main" id="{80C24900-5D86-4DCB-A877-AF3A6127232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075760" y="0"/>
            <a:ext cx="5082988" cy="6858000"/>
          </a:xfrm>
          <a:prstGeom prst="rect">
            <a:avLst/>
          </a:prstGeom>
        </p:spPr>
      </p:pic>
    </p:spTree>
    <p:custDataLst>
      <p:tags r:id="rId1"/>
    </p:custDataLst>
    <p:extLst>
      <p:ext uri="{BB962C8B-B14F-4D97-AF65-F5344CB8AC3E}">
        <p14:creationId xmlns:p14="http://schemas.microsoft.com/office/powerpoint/2010/main" val="3217663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2EF2A5-C4F9-4931-8484-ACB8686445E0}"/>
              </a:ext>
            </a:extLst>
          </p:cNvPr>
          <p:cNvSpPr>
            <a:spLocks noGrp="1"/>
          </p:cNvSpPr>
          <p:nvPr>
            <p:ph idx="1"/>
          </p:nvPr>
        </p:nvSpPr>
        <p:spPr>
          <a:xfrm>
            <a:off x="5715000" y="2743200"/>
            <a:ext cx="3124200" cy="1661410"/>
          </a:xfrm>
        </p:spPr>
        <p:txBody>
          <a:bodyPr/>
          <a:lstStyle/>
          <a:p>
            <a:pPr marL="0" indent="0">
              <a:buNone/>
            </a:pPr>
            <a:r>
              <a:rPr lang="en-US" dirty="0"/>
              <a:t>If OSHA confirms a </a:t>
            </a:r>
            <a:r>
              <a:rPr lang="en-US" dirty="0">
                <a:solidFill>
                  <a:srgbClr val="002D72"/>
                </a:solidFill>
              </a:rPr>
              <a:t>violation</a:t>
            </a:r>
            <a:r>
              <a:rPr lang="en-US" dirty="0"/>
              <a:t>, the employer will receive a preliminary order.</a:t>
            </a:r>
          </a:p>
        </p:txBody>
      </p:sp>
      <p:pic>
        <p:nvPicPr>
          <p:cNvPr id="6" name="Picture 5">
            <a:extLst>
              <a:ext uri="{FF2B5EF4-FFF2-40B4-BE49-F238E27FC236}">
                <a16:creationId xmlns:a16="http://schemas.microsoft.com/office/drawing/2014/main" id="{07B2E702-7F34-4B1F-84BB-645CFDD051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0525"/>
          <a:stretch/>
        </p:blipFill>
        <p:spPr>
          <a:xfrm>
            <a:off x="-598" y="0"/>
            <a:ext cx="5182198" cy="6858000"/>
          </a:xfrm>
          <a:prstGeom prst="rect">
            <a:avLst/>
          </a:prstGeom>
        </p:spPr>
      </p:pic>
    </p:spTree>
    <p:extLst>
      <p:ext uri="{BB962C8B-B14F-4D97-AF65-F5344CB8AC3E}">
        <p14:creationId xmlns:p14="http://schemas.microsoft.com/office/powerpoint/2010/main" val="2665045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5F5287-AD20-40E4-8FFD-DECAC59A5B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95300591-8854-4844-B7C0-7D4CAAD6603E}"/>
              </a:ext>
            </a:extLst>
          </p:cNvPr>
          <p:cNvSpPr/>
          <p:nvPr/>
        </p:nvSpPr>
        <p:spPr>
          <a:xfrm>
            <a:off x="-7875" y="304800"/>
            <a:ext cx="9151875"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itle 2">
            <a:extLst>
              <a:ext uri="{FF2B5EF4-FFF2-40B4-BE49-F238E27FC236}">
                <a16:creationId xmlns:a16="http://schemas.microsoft.com/office/drawing/2014/main" id="{9BADBADC-496E-4108-A645-B00D702D3881}"/>
              </a:ext>
            </a:extLst>
          </p:cNvPr>
          <p:cNvSpPr>
            <a:spLocks noGrp="1"/>
          </p:cNvSpPr>
          <p:nvPr>
            <p:ph type="title"/>
          </p:nvPr>
        </p:nvSpPr>
        <p:spPr/>
        <p:txBody>
          <a:bodyPr/>
          <a:lstStyle/>
          <a:p>
            <a:r>
              <a:rPr lang="en-US" dirty="0">
                <a:solidFill>
                  <a:srgbClr val="002D72"/>
                </a:solidFill>
              </a:rPr>
              <a:t>Coercion</a:t>
            </a:r>
          </a:p>
        </p:txBody>
      </p:sp>
    </p:spTree>
    <p:extLst>
      <p:ext uri="{BB962C8B-B14F-4D97-AF65-F5344CB8AC3E}">
        <p14:creationId xmlns:p14="http://schemas.microsoft.com/office/powerpoint/2010/main" val="245980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04CDC1-82F6-4658-AFEF-742B2AE63E98}"/>
              </a:ext>
            </a:extLst>
          </p:cNvPr>
          <p:cNvSpPr>
            <a:spLocks noGrp="1"/>
          </p:cNvSpPr>
          <p:nvPr>
            <p:ph idx="1"/>
          </p:nvPr>
        </p:nvSpPr>
        <p:spPr>
          <a:xfrm>
            <a:off x="685800" y="2743200"/>
            <a:ext cx="3200400" cy="1676400"/>
          </a:xfrm>
        </p:spPr>
        <p:txBody>
          <a:bodyPr/>
          <a:lstStyle/>
          <a:p>
            <a:pPr marL="0" indent="0">
              <a:buNone/>
            </a:pPr>
            <a:r>
              <a:rPr lang="en-US" dirty="0"/>
              <a:t>If you believe you were </a:t>
            </a:r>
            <a:r>
              <a:rPr lang="en-US" dirty="0">
                <a:solidFill>
                  <a:srgbClr val="002D72"/>
                </a:solidFill>
              </a:rPr>
              <a:t>coerced</a:t>
            </a:r>
            <a:r>
              <a:rPr lang="en-US" dirty="0"/>
              <a:t>, you may file a written complaint with the </a:t>
            </a:r>
            <a:r>
              <a:rPr lang="en-US" dirty="0">
                <a:solidFill>
                  <a:srgbClr val="002D72"/>
                </a:solidFill>
              </a:rPr>
              <a:t>FMCSA</a:t>
            </a:r>
            <a:r>
              <a:rPr lang="en-US" dirty="0"/>
              <a:t>.</a:t>
            </a:r>
          </a:p>
        </p:txBody>
      </p:sp>
      <p:pic>
        <p:nvPicPr>
          <p:cNvPr id="6" name="Picture 5">
            <a:extLst>
              <a:ext uri="{FF2B5EF4-FFF2-40B4-BE49-F238E27FC236}">
                <a16:creationId xmlns:a16="http://schemas.microsoft.com/office/drawing/2014/main" id="{F1686B5D-B2B8-44D5-87A2-090DB38F73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0960" y="0"/>
            <a:ext cx="4563040" cy="6858000"/>
          </a:xfrm>
          <a:prstGeom prst="rect">
            <a:avLst/>
          </a:prstGeom>
        </p:spPr>
      </p:pic>
    </p:spTree>
    <p:custDataLst>
      <p:tags r:id="rId1"/>
    </p:custDataLst>
    <p:extLst>
      <p:ext uri="{BB962C8B-B14F-4D97-AF65-F5344CB8AC3E}">
        <p14:creationId xmlns:p14="http://schemas.microsoft.com/office/powerpoint/2010/main" val="560995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4AA5B9-40CB-44BE-9AC5-522403CB7AEA}"/>
              </a:ext>
            </a:extLst>
          </p:cNvPr>
          <p:cNvSpPr>
            <a:spLocks noGrp="1"/>
          </p:cNvSpPr>
          <p:nvPr>
            <p:ph idx="1"/>
          </p:nvPr>
        </p:nvSpPr>
        <p:spPr>
          <a:xfrm>
            <a:off x="685800" y="2743200"/>
            <a:ext cx="3276600" cy="1828800"/>
          </a:xfrm>
        </p:spPr>
        <p:txBody>
          <a:bodyPr/>
          <a:lstStyle/>
          <a:p>
            <a:pPr marL="0" indent="0">
              <a:buNone/>
            </a:pPr>
            <a:r>
              <a:rPr lang="en-US" dirty="0"/>
              <a:t>All parties involved will receive notification of the </a:t>
            </a:r>
            <a:r>
              <a:rPr lang="en-US" sz="3200" dirty="0">
                <a:solidFill>
                  <a:srgbClr val="002D72"/>
                </a:solidFill>
              </a:rPr>
              <a:t>final decision</a:t>
            </a:r>
            <a:r>
              <a:rPr lang="en-US" dirty="0"/>
              <a:t>.</a:t>
            </a:r>
          </a:p>
        </p:txBody>
      </p:sp>
      <p:pic>
        <p:nvPicPr>
          <p:cNvPr id="4" name="Picture 3">
            <a:extLst>
              <a:ext uri="{FF2B5EF4-FFF2-40B4-BE49-F238E27FC236}">
                <a16:creationId xmlns:a16="http://schemas.microsoft.com/office/drawing/2014/main" id="{50B63C58-5B87-43FC-8770-037D442B479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419601" y="0"/>
            <a:ext cx="4724400" cy="6858000"/>
          </a:xfrm>
          <a:prstGeom prst="rect">
            <a:avLst/>
          </a:prstGeom>
        </p:spPr>
      </p:pic>
    </p:spTree>
    <p:custDataLst>
      <p:tags r:id="rId1"/>
    </p:custDataLst>
    <p:extLst>
      <p:ext uri="{BB962C8B-B14F-4D97-AF65-F5344CB8AC3E}">
        <p14:creationId xmlns:p14="http://schemas.microsoft.com/office/powerpoint/2010/main" val="3897236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8077200" cy="5257800"/>
          </a:xfrm>
        </p:spPr>
        <p:txBody>
          <a:bodyPr/>
          <a:lstStyle/>
          <a:p>
            <a:pPr marL="0" indent="0">
              <a:buNone/>
            </a:pPr>
            <a:r>
              <a:rPr lang="en-US" sz="2400" dirty="0"/>
              <a:t>You should now be able to: </a:t>
            </a:r>
          </a:p>
          <a:p>
            <a:pPr marL="857250" lvl="1" indent="-457200">
              <a:buFont typeface="+mj-lt"/>
              <a:buAutoNum type="arabicPeriod"/>
            </a:pPr>
            <a:r>
              <a:rPr lang="en-US" sz="2200" dirty="0"/>
              <a:t>Describe the whistleblower protections that are available to you</a:t>
            </a:r>
          </a:p>
          <a:p>
            <a:pPr marL="857250" lvl="1" indent="-457200">
              <a:buFont typeface="+mj-lt"/>
              <a:buAutoNum type="arabicPeriod"/>
            </a:pPr>
            <a:r>
              <a:rPr lang="en-US" sz="2200" dirty="0"/>
              <a:t>Discuss how you can file a complaint with the Occupational Safety and Health Administration (OSHA) if your whistleblower protection is violated</a:t>
            </a:r>
          </a:p>
          <a:p>
            <a:pPr marL="857250" lvl="1" indent="-457200">
              <a:buFont typeface="+mj-lt"/>
              <a:buAutoNum type="arabicPeriod"/>
            </a:pPr>
            <a:r>
              <a:rPr lang="en-US" sz="2200" dirty="0"/>
              <a:t>Recognize coercion when it occurs</a:t>
            </a:r>
          </a:p>
          <a:p>
            <a:pPr marL="857250" lvl="1" indent="-457200">
              <a:buFont typeface="+mj-lt"/>
              <a:buAutoNum type="arabicPeriod"/>
            </a:pPr>
            <a:r>
              <a:rPr lang="en-US" sz="2200" dirty="0"/>
              <a:t>Explain how to file a coercion complaint with the Federal Motor Carrier Safety Administration (FMCSA)</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1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387</TotalTime>
  <Words>1956</Words>
  <Application>Microsoft Office PowerPoint</Application>
  <PresentationFormat>On-screen Show (4:3)</PresentationFormat>
  <Paragraphs>156</Paragraphs>
  <Slides>12</Slides>
  <Notes>10</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PowerPoint® Instructions</vt:lpstr>
      <vt:lpstr>PowerPoint Presentation</vt:lpstr>
      <vt:lpstr>PowerPoint Presentation</vt:lpstr>
      <vt:lpstr>Introduction</vt:lpstr>
      <vt:lpstr>Objectives</vt:lpstr>
      <vt:lpstr>Whistleblower Protection</vt:lpstr>
      <vt:lpstr>PowerPoint Presentation</vt:lpstr>
      <vt:lpstr>PowerPoint Presentation</vt:lpstr>
      <vt:lpstr>Coercion</vt:lpstr>
      <vt:lpstr>PowerPoint Presentation</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50</cp:revision>
  <dcterms:created xsi:type="dcterms:W3CDTF">2016-04-05T19:25:42Z</dcterms:created>
  <dcterms:modified xsi:type="dcterms:W3CDTF">2019-05-09T14:48:44Z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