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32" r:id="rId2"/>
    <p:sldId id="334"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335" r:id="rId27"/>
  </p:sldIdLst>
  <p:sldSz cx="9144000" cy="6858000" type="screen4x3"/>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0F0B"/>
    <a:srgbClr val="E6E6E6"/>
    <a:srgbClr val="121025"/>
    <a:srgbClr val="263A7C"/>
    <a:srgbClr val="DE0000"/>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697" autoAdjust="0"/>
  </p:normalViewPr>
  <p:slideViewPr>
    <p:cSldViewPr>
      <p:cViewPr varScale="1">
        <p:scale>
          <a:sx n="71" d="100"/>
          <a:sy n="71" d="100"/>
        </p:scale>
        <p:origin x="214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56AD9-BA12-46D3-9322-C7691077A0FE}" type="datetimeFigureOut">
              <a:rPr lang="en-US" smtClean="0"/>
              <a:t>10/10/2019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8068F-9EFD-4662-AA55-A5E5DE34E58F}" type="slidenum">
              <a:rPr lang="en-US" smtClean="0"/>
              <a:t>‹#›</a:t>
            </a:fld>
            <a:endParaRPr lang="en-US"/>
          </a:p>
        </p:txBody>
      </p:sp>
    </p:spTree>
    <p:extLst>
      <p:ext uri="{BB962C8B-B14F-4D97-AF65-F5344CB8AC3E}">
        <p14:creationId xmlns:p14="http://schemas.microsoft.com/office/powerpoint/2010/main" val="212375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Unit A1.2.6 Night Operation </a:t>
            </a:r>
          </a:p>
          <a:p>
            <a:r>
              <a:rPr lang="en-US" sz="1200" kern="1200" dirty="0">
                <a:solidFill>
                  <a:schemeClr val="tx1"/>
                </a:solidFill>
                <a:effectLst/>
                <a:latin typeface="+mn-lt"/>
                <a:ea typeface="+mn-ea"/>
                <a:cs typeface="+mn-cs"/>
              </a:rPr>
              <a:t>This unit must instruct driver-trainees in the factors affecting the safe operation of CMVs at night and in darkness. Additionally, driver-trainees must be instructed in changes in vision, communications, speed space management, and proper use of lights, as needed, to deal with the special problems night driving presents. </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3</a:t>
            </a:fld>
            <a:endParaRPr lang="en-US"/>
          </a:p>
        </p:txBody>
      </p:sp>
    </p:spTree>
    <p:extLst>
      <p:ext uri="{BB962C8B-B14F-4D97-AF65-F5344CB8AC3E}">
        <p14:creationId xmlns:p14="http://schemas.microsoft.com/office/powerpoint/2010/main" val="160400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in the best conditions, driving a commercial motor vehicle (CMV) requires preparation, constant alertness, and attention to detail. Driving a CMV at night introduces additional challenges. For instance: </a:t>
            </a:r>
          </a:p>
          <a:p>
            <a:endParaRPr lang="en-US" dirty="0"/>
          </a:p>
          <a:p>
            <a:pPr marL="628650" lvl="1" indent="-171450">
              <a:buFont typeface="Arial" panose="020B0604020202020204" pitchFamily="34" charset="0"/>
              <a:buChar char="•"/>
            </a:pPr>
            <a:r>
              <a:rPr lang="en-US" dirty="0"/>
              <a:t>Low light makes it harder to see </a:t>
            </a:r>
          </a:p>
          <a:p>
            <a:pPr marL="628650" lvl="1" indent="-171450">
              <a:buFont typeface="Arial" panose="020B0604020202020204" pitchFamily="34" charset="0"/>
              <a:buChar char="•"/>
            </a:pPr>
            <a:r>
              <a:rPr lang="en-US" dirty="0"/>
              <a:t>Hazards may not be recognized as quickly </a:t>
            </a:r>
          </a:p>
          <a:p>
            <a:pPr marL="628650" lvl="1" indent="-171450">
              <a:buFont typeface="Arial" panose="020B0604020202020204" pitchFamily="34" charset="0"/>
              <a:buChar char="•"/>
            </a:pPr>
            <a:r>
              <a:rPr lang="en-US" dirty="0"/>
              <a:t>A more limited sight area leaves less time to respond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b="1" dirty="0"/>
              <a:t>CLASSROOM RECOMMENDATIONS</a:t>
            </a:r>
          </a:p>
          <a:p>
            <a:pPr marL="0" lvl="0" indent="0">
              <a:buFont typeface="Arial" panose="020B0604020202020204" pitchFamily="34" charset="0"/>
              <a:buNone/>
            </a:pPr>
            <a:r>
              <a:rPr lang="en-US" dirty="0"/>
              <a:t>Any visuals used when presenting this lesson should focus on the differences between day and night driving. This should include information on the differences in range of vision when using low and high beam headlights and any applicable laws related to this subject.</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4</a:t>
            </a:fld>
            <a:endParaRPr lang="en-US"/>
          </a:p>
        </p:txBody>
      </p:sp>
    </p:spTree>
    <p:extLst>
      <p:ext uri="{BB962C8B-B14F-4D97-AF65-F5344CB8AC3E}">
        <p14:creationId xmlns:p14="http://schemas.microsoft.com/office/powerpoint/2010/main" val="2209672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of this lesson, you will be able to:</a:t>
            </a:r>
          </a:p>
          <a:p>
            <a:endParaRPr lang="en-US" dirty="0"/>
          </a:p>
          <a:p>
            <a:pPr marL="685800" lvl="1" indent="-228600">
              <a:buFont typeface="+mj-lt"/>
              <a:buAutoNum type="arabicPeriod"/>
            </a:pPr>
            <a:r>
              <a:rPr lang="en-US" dirty="0"/>
              <a:t>Discuss the factors that affect the safe operation of CMVs at night as they relate to your truck, the road, and you, the professional driver </a:t>
            </a:r>
          </a:p>
          <a:p>
            <a:pPr marL="685800" lvl="1" indent="-228600">
              <a:buFont typeface="+mj-lt"/>
              <a:buAutoNum type="arabicPeriod"/>
            </a:pPr>
            <a:r>
              <a:rPr lang="en-US" dirty="0"/>
              <a:t>Explain procedures that can help make driving at night safer </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5</a:t>
            </a:fld>
            <a:endParaRPr lang="en-US"/>
          </a:p>
        </p:txBody>
      </p:sp>
    </p:spTree>
    <p:extLst>
      <p:ext uri="{BB962C8B-B14F-4D97-AF65-F5344CB8AC3E}">
        <p14:creationId xmlns:p14="http://schemas.microsoft.com/office/powerpoint/2010/main" val="688146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major factors you need to focus on when driving at night:</a:t>
            </a:r>
          </a:p>
          <a:p>
            <a:endParaRPr lang="en-US" dirty="0"/>
          </a:p>
          <a:p>
            <a:pPr marL="628650" lvl="1" indent="-171450">
              <a:buFont typeface="Arial" panose="020B0604020202020204" pitchFamily="34" charset="0"/>
              <a:buChar char="•"/>
            </a:pPr>
            <a:r>
              <a:rPr lang="en-US" dirty="0"/>
              <a:t>Your truck</a:t>
            </a:r>
          </a:p>
          <a:p>
            <a:pPr marL="628650" lvl="1" indent="-171450">
              <a:buFont typeface="Arial" panose="020B0604020202020204" pitchFamily="34" charset="0"/>
              <a:buChar char="•"/>
            </a:pPr>
            <a:r>
              <a:rPr lang="en-US" dirty="0"/>
              <a:t>The road</a:t>
            </a:r>
          </a:p>
          <a:p>
            <a:pPr marL="628650" lvl="1" indent="-171450">
              <a:buFont typeface="Arial" panose="020B0604020202020204" pitchFamily="34" charset="0"/>
              <a:buChar char="•"/>
            </a:pPr>
            <a:r>
              <a:rPr lang="en-US" dirty="0"/>
              <a:t>You, the professional driver</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6</a:t>
            </a:fld>
            <a:endParaRPr lang="en-US"/>
          </a:p>
        </p:txBody>
      </p:sp>
    </p:spTree>
    <p:extLst>
      <p:ext uri="{BB962C8B-B14F-4D97-AF65-F5344CB8AC3E}">
        <p14:creationId xmlns:p14="http://schemas.microsoft.com/office/powerpoint/2010/main" val="81120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professional driver, your work day always begins with a pre-trip inspection. When you know you’ll be driving after dark, pay special attention to the lights, reflectors, and windshield during this time. At night, you need to be able to rely on your lights, especially your headlights, to help guide the way.</a:t>
            </a:r>
          </a:p>
          <a:p>
            <a:endParaRPr lang="en-US" dirty="0"/>
          </a:p>
          <a:p>
            <a:endParaRPr lang="en-US" dirty="0"/>
          </a:p>
          <a:p>
            <a:pPr marL="0" lvl="0" indent="0">
              <a:buFont typeface="Arial" panose="020B0604020202020204" pitchFamily="34" charset="0"/>
              <a:buNone/>
            </a:pPr>
            <a:r>
              <a:rPr lang="en-US" b="1" dirty="0"/>
              <a:t>VIDEO</a:t>
            </a:r>
          </a:p>
          <a:p>
            <a:pPr marL="0" lvl="0" indent="0">
              <a:buFont typeface="Arial" panose="020B0604020202020204" pitchFamily="34" charset="0"/>
              <a:buNone/>
            </a:pPr>
            <a:r>
              <a:rPr lang="en-US" dirty="0"/>
              <a:t>13.1 — Night Driving Pre-Trip Inspection</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7</a:t>
            </a:fld>
            <a:endParaRPr lang="en-US"/>
          </a:p>
        </p:txBody>
      </p:sp>
    </p:spTree>
    <p:extLst>
      <p:ext uri="{BB962C8B-B14F-4D97-AF65-F5344CB8AC3E}">
        <p14:creationId xmlns:p14="http://schemas.microsoft.com/office/powerpoint/2010/main" val="4226489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Clean your headlights with a soft cloth and check that both your low and high beams function and are properly aimed. Dirt, dust, or grime on your headlights can reduce their effectiveness by as much as fifty percent.</a:t>
            </a:r>
          </a:p>
        </p:txBody>
      </p:sp>
      <p:sp>
        <p:nvSpPr>
          <p:cNvPr id="4" name="Slide Number Placeholder 3"/>
          <p:cNvSpPr>
            <a:spLocks noGrp="1"/>
          </p:cNvSpPr>
          <p:nvPr>
            <p:ph type="sldNum" sz="quarter" idx="10"/>
          </p:nvPr>
        </p:nvSpPr>
        <p:spPr/>
        <p:txBody>
          <a:bodyPr/>
          <a:lstStyle/>
          <a:p>
            <a:fld id="{C6C8068F-9EFD-4662-AA55-A5E5DE34E58F}" type="slidenum">
              <a:rPr lang="en-US" smtClean="0"/>
              <a:t>8</a:t>
            </a:fld>
            <a:endParaRPr lang="en-US"/>
          </a:p>
        </p:txBody>
      </p:sp>
    </p:spTree>
    <p:extLst>
      <p:ext uri="{BB962C8B-B14F-4D97-AF65-F5344CB8AC3E}">
        <p14:creationId xmlns:p14="http://schemas.microsoft.com/office/powerpoint/2010/main" val="2058041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dirty windshield, mirrors, or windows may not affect your visibility much in the daylight, but when they’re lit up at night by another driver’s headlights or by a setting or rising sun, even a little dirt can cause a distractingly dangerous glare. Clean your glass and mirrors, and be certain you have adequate windshield washer fluid in your reservoir.</a:t>
            </a:r>
          </a:p>
        </p:txBody>
      </p:sp>
      <p:sp>
        <p:nvSpPr>
          <p:cNvPr id="4" name="Slide Number Placeholder 3"/>
          <p:cNvSpPr>
            <a:spLocks noGrp="1"/>
          </p:cNvSpPr>
          <p:nvPr>
            <p:ph type="sldNum" sz="quarter" idx="10"/>
          </p:nvPr>
        </p:nvSpPr>
        <p:spPr/>
        <p:txBody>
          <a:bodyPr/>
          <a:lstStyle/>
          <a:p>
            <a:fld id="{C6C8068F-9EFD-4662-AA55-A5E5DE34E58F}" type="slidenum">
              <a:rPr lang="en-US" smtClean="0"/>
              <a:t>9</a:t>
            </a:fld>
            <a:endParaRPr lang="en-US"/>
          </a:p>
        </p:txBody>
      </p:sp>
    </p:spTree>
    <p:extLst>
      <p:ext uri="{BB962C8B-B14F-4D97-AF65-F5344CB8AC3E}">
        <p14:creationId xmlns:p14="http://schemas.microsoft.com/office/powerpoint/2010/main" val="4211193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night, making sure other drivers can see you and know your intentions is especially crucial, so clean off all your lights and verify they are in good working condition. This includes your:</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Turn signals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Marker lights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Clearance lights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Tail lights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lights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Identification lights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also a good idea to clean off all your reflectors, as well.</a:t>
            </a:r>
          </a:p>
          <a:p>
            <a:endParaRPr lang="en-US" dirty="0"/>
          </a:p>
          <a:p>
            <a:r>
              <a:rPr lang="en-US" dirty="0"/>
              <a:t>The importance of communicating your intention to turn, change lanes, or stop is multiplied at night. Other drivers may have a hard time seeing your vehicle and understanding your intent. Your turn signals and brake lights may be the only way to communicate this information.</a:t>
            </a:r>
          </a:p>
        </p:txBody>
      </p:sp>
      <p:sp>
        <p:nvSpPr>
          <p:cNvPr id="4" name="Slide Number Placeholder 3"/>
          <p:cNvSpPr>
            <a:spLocks noGrp="1"/>
          </p:cNvSpPr>
          <p:nvPr>
            <p:ph type="sldNum" sz="quarter" idx="10"/>
          </p:nvPr>
        </p:nvSpPr>
        <p:spPr/>
        <p:txBody>
          <a:bodyPr/>
          <a:lstStyle/>
          <a:p>
            <a:fld id="{C6C8068F-9EFD-4662-AA55-A5E5DE34E58F}" type="slidenum">
              <a:rPr lang="en-US" smtClean="0"/>
              <a:t>10</a:t>
            </a:fld>
            <a:endParaRPr lang="en-US"/>
          </a:p>
        </p:txBody>
      </p:sp>
    </p:spTree>
    <p:extLst>
      <p:ext uri="{BB962C8B-B14F-4D97-AF65-F5344CB8AC3E}">
        <p14:creationId xmlns:p14="http://schemas.microsoft.com/office/powerpoint/2010/main" val="1236791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Typically, your low beams will illuminate the road ahead of you up to about 250 feet . So, in the dark at 65 miles per hour, you’ll only be able to see about two and a half seconds ahead. Clearly, this means you’ll have a much shorter time to react to potential hazards at nighttime than you do during the day.</a:t>
            </a:r>
          </a:p>
          <a:p>
            <a:endParaRPr lang="en-US" dirty="0"/>
          </a:p>
          <a:p>
            <a:r>
              <a:rPr lang="en-US" dirty="0"/>
              <a:t>High beams allow you to see up to 350 to 500 feet ahead, giving you more time to react than your low beams do. But even so, you still won’t have as much visibility as you do during the day.</a:t>
            </a:r>
          </a:p>
          <a:p>
            <a:endParaRPr lang="en-US" dirty="0"/>
          </a:p>
          <a:p>
            <a:r>
              <a:rPr lang="en-US" dirty="0"/>
              <a:t>CALLOUT: Never use high beam headlights when driving in fog.</a:t>
            </a:r>
          </a:p>
          <a:p>
            <a:endParaRPr lang="en-US" dirty="0"/>
          </a:p>
          <a:p>
            <a:endParaRPr lang="en-US" dirty="0"/>
          </a:p>
          <a:p>
            <a:r>
              <a:rPr lang="en-US" b="1" dirty="0"/>
              <a:t>VIDEO</a:t>
            </a:r>
          </a:p>
          <a:p>
            <a:r>
              <a:rPr lang="en-US" dirty="0"/>
              <a:t>13.2 — Headlights</a:t>
            </a:r>
          </a:p>
        </p:txBody>
      </p:sp>
      <p:sp>
        <p:nvSpPr>
          <p:cNvPr id="4" name="Slide Number Placeholder 3"/>
          <p:cNvSpPr>
            <a:spLocks noGrp="1"/>
          </p:cNvSpPr>
          <p:nvPr>
            <p:ph type="sldNum" sz="quarter" idx="10"/>
          </p:nvPr>
        </p:nvSpPr>
        <p:spPr/>
        <p:txBody>
          <a:bodyPr/>
          <a:lstStyle/>
          <a:p>
            <a:fld id="{C6C8068F-9EFD-4662-AA55-A5E5DE34E58F}" type="slidenum">
              <a:rPr lang="en-US" smtClean="0"/>
              <a:t>11</a:t>
            </a:fld>
            <a:endParaRPr lang="en-US"/>
          </a:p>
        </p:txBody>
      </p:sp>
    </p:spTree>
    <p:extLst>
      <p:ext uri="{BB962C8B-B14F-4D97-AF65-F5344CB8AC3E}">
        <p14:creationId xmlns:p14="http://schemas.microsoft.com/office/powerpoint/2010/main" val="3525215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Glare from your vehicle’s headlights can cause problems for drivers coming toward you. They can also bother drivers going in the same direction as you are, when your vehicle’s lights shine into their rearview mirrors. Use high beams only when it is safe and legal to do so. High beam headlights should be dimmed within 500 to 1,000 feet of an oncoming vehicle or within 500 feet of a vehicle you are following.</a:t>
            </a:r>
          </a:p>
          <a:p>
            <a:endParaRPr lang="en-US" dirty="0"/>
          </a:p>
          <a:p>
            <a:r>
              <a:rPr lang="en-US" dirty="0"/>
              <a:t>If an oncoming driver is using their high beams, look at the white line on the right side of the road rather than directly at their lights. This will offer some protection from the glare and enable your eyes to adjust more quickly once the vehicle has passed. Plus, following the white line will help ensure you keep your truck on the road.</a:t>
            </a:r>
          </a:p>
          <a:p>
            <a:endParaRPr lang="en-US" dirty="0"/>
          </a:p>
          <a:p>
            <a:endParaRPr lang="en-US" dirty="0"/>
          </a:p>
          <a:p>
            <a:r>
              <a:rPr lang="en-US" b="1" dirty="0"/>
              <a:t>RANGE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As with other exercises, break your class into groups of three students per instructor. Each student should have at least 15 minutes behind the wheel.</a:t>
            </a:r>
          </a:p>
          <a:p>
            <a:endParaRPr lang="en-US" b="1" dirty="0"/>
          </a:p>
          <a:p>
            <a:r>
              <a:rPr lang="en-US" b="1" dirty="0"/>
              <a:t>Interacting with traffic</a:t>
            </a:r>
          </a:p>
          <a:p>
            <a:r>
              <a:rPr lang="en-US" b="0" dirty="0"/>
              <a:t>Prior to beginning this exercise, lay out a path or course that necessitates following the vehicle ahead, crossing the path of intersecting vehicles, and meeting other vehicles head-on. </a:t>
            </a:r>
          </a:p>
          <a:p>
            <a:endParaRPr lang="en-US" b="0" dirty="0"/>
          </a:p>
          <a:p>
            <a:r>
              <a:rPr lang="en-US" b="0" dirty="0"/>
              <a:t>In this exercise, the student needs to focus on appropriate following distance, speed, and use of high beam headlights.</a:t>
            </a:r>
          </a:p>
          <a:p>
            <a:endParaRPr lang="en-US" b="1" dirty="0"/>
          </a:p>
          <a:p>
            <a:r>
              <a:rPr lang="en-US" b="1" dirty="0"/>
              <a:t>Handling glare</a:t>
            </a:r>
          </a:p>
          <a:p>
            <a:r>
              <a:rPr lang="en-US" b="0" dirty="0"/>
              <a:t>Prior to beginning this exercise, lay out a path or course that necessitates the meeting of vehicles. </a:t>
            </a:r>
          </a:p>
          <a:p>
            <a:endParaRPr lang="en-US" b="0" dirty="0"/>
          </a:p>
          <a:p>
            <a:r>
              <a:rPr lang="en-US" b="0" dirty="0"/>
              <a:t>In this exercise, the student operates with the vehicle’s high beam headlights, dimming them at the appropriate times and maintaining appropriate following distance.</a:t>
            </a:r>
          </a:p>
          <a:p>
            <a:endParaRPr lang="en-US" b="0" dirty="0"/>
          </a:p>
          <a:p>
            <a:endParaRPr lang="en-US" b="1" dirty="0"/>
          </a:p>
        </p:txBody>
      </p:sp>
      <p:sp>
        <p:nvSpPr>
          <p:cNvPr id="4" name="Slide Number Placeholder 3"/>
          <p:cNvSpPr>
            <a:spLocks noGrp="1"/>
          </p:cNvSpPr>
          <p:nvPr>
            <p:ph type="sldNum" sz="quarter" idx="10"/>
          </p:nvPr>
        </p:nvSpPr>
        <p:spPr/>
        <p:txBody>
          <a:bodyPr/>
          <a:lstStyle/>
          <a:p>
            <a:fld id="{C6C8068F-9EFD-4662-AA55-A5E5DE34E58F}" type="slidenum">
              <a:rPr lang="en-US" smtClean="0"/>
              <a:t>12</a:t>
            </a:fld>
            <a:endParaRPr lang="en-US"/>
          </a:p>
        </p:txBody>
      </p:sp>
    </p:spTree>
    <p:extLst>
      <p:ext uri="{BB962C8B-B14F-4D97-AF65-F5344CB8AC3E}">
        <p14:creationId xmlns:p14="http://schemas.microsoft.com/office/powerpoint/2010/main" val="3563995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be sure to set the interior lights of your cab for best nighttime visibility. Dimming the brightness of the instrument panel and keeping the dome light off will allow your eyes to maintain their best night vision by not having to adjust from a brightly lit interior to a very dark exterior.</a:t>
            </a:r>
          </a:p>
          <a:p>
            <a:endParaRPr lang="en-US" dirty="0"/>
          </a:p>
          <a:p>
            <a:r>
              <a:rPr lang="en-US" dirty="0"/>
              <a:t>Speed may need to be adjusted so the vehicle can be stopped within the range of the headlights.</a:t>
            </a:r>
          </a:p>
          <a:p>
            <a:endParaRPr lang="en-US" dirty="0"/>
          </a:p>
          <a:p>
            <a:r>
              <a:rPr lang="en-US" dirty="0"/>
              <a:t>Always drive within the range of the headlights. Driving outside the range of the headlights (over driving the headlights) can adversely affect your ability to recognize hazards.</a:t>
            </a:r>
          </a:p>
        </p:txBody>
      </p:sp>
      <p:sp>
        <p:nvSpPr>
          <p:cNvPr id="4" name="Slide Number Placeholder 3"/>
          <p:cNvSpPr>
            <a:spLocks noGrp="1"/>
          </p:cNvSpPr>
          <p:nvPr>
            <p:ph type="sldNum" sz="quarter" idx="10"/>
          </p:nvPr>
        </p:nvSpPr>
        <p:spPr/>
        <p:txBody>
          <a:bodyPr/>
          <a:lstStyle/>
          <a:p>
            <a:fld id="{C6C8068F-9EFD-4662-AA55-A5E5DE34E58F}" type="slidenum">
              <a:rPr lang="en-US" smtClean="0"/>
              <a:t>13</a:t>
            </a:fld>
            <a:endParaRPr lang="en-US"/>
          </a:p>
        </p:txBody>
      </p:sp>
    </p:spTree>
    <p:extLst>
      <p:ext uri="{BB962C8B-B14F-4D97-AF65-F5344CB8AC3E}">
        <p14:creationId xmlns:p14="http://schemas.microsoft.com/office/powerpoint/2010/main" val="4076862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night, hazards aren’t as easy to see and may not be recognized as quickly as during daylight hours. Driving after dark reduces the time you have to recognize and react to dangers on the road. Try to anticipate potentially hazardous situations and be prepared to react to them, if necessary.</a:t>
            </a:r>
          </a:p>
          <a:p>
            <a:endParaRPr lang="en-US" dirty="0"/>
          </a:p>
          <a:p>
            <a:endParaRPr lang="en-US" dirty="0"/>
          </a:p>
          <a:p>
            <a:r>
              <a:rPr lang="en-US" b="1" dirty="0"/>
              <a:t>VIDEO</a:t>
            </a:r>
          </a:p>
          <a:p>
            <a:r>
              <a:rPr lang="en-US" dirty="0"/>
              <a:t>13.3 — Night Driving Road Hazards</a:t>
            </a:r>
          </a:p>
        </p:txBody>
      </p:sp>
      <p:sp>
        <p:nvSpPr>
          <p:cNvPr id="4" name="Slide Number Placeholder 3"/>
          <p:cNvSpPr>
            <a:spLocks noGrp="1"/>
          </p:cNvSpPr>
          <p:nvPr>
            <p:ph type="sldNum" sz="quarter" idx="10"/>
          </p:nvPr>
        </p:nvSpPr>
        <p:spPr/>
        <p:txBody>
          <a:bodyPr/>
          <a:lstStyle/>
          <a:p>
            <a:fld id="{C6C8068F-9EFD-4662-AA55-A5E5DE34E58F}" type="slidenum">
              <a:rPr lang="en-US" smtClean="0"/>
              <a:t>14</a:t>
            </a:fld>
            <a:endParaRPr lang="en-US"/>
          </a:p>
        </p:txBody>
      </p:sp>
    </p:spTree>
    <p:extLst>
      <p:ext uri="{BB962C8B-B14F-4D97-AF65-F5344CB8AC3E}">
        <p14:creationId xmlns:p14="http://schemas.microsoft.com/office/powerpoint/2010/main" val="1684227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drivers may be drowsy—especially late at night when people are more likely to be tired or inattentive. In the early morning hours, when bars and night spots are closing, there may be impaired drivers on the road. Keep an eye out for vehicles that weave from lane to lane, stop without reason, have trouble maintaining a constant speed, or show other signs of impaired or erratic driving. Maintaining your alertness and giving these drivers plenty of room will help ensure their driving mistakes don’t become your problems.</a:t>
            </a:r>
          </a:p>
        </p:txBody>
      </p:sp>
      <p:sp>
        <p:nvSpPr>
          <p:cNvPr id="4" name="Slide Number Placeholder 3"/>
          <p:cNvSpPr>
            <a:spLocks noGrp="1"/>
          </p:cNvSpPr>
          <p:nvPr>
            <p:ph type="sldNum" sz="quarter" idx="10"/>
          </p:nvPr>
        </p:nvSpPr>
        <p:spPr/>
        <p:txBody>
          <a:bodyPr/>
          <a:lstStyle/>
          <a:p>
            <a:fld id="{C6C8068F-9EFD-4662-AA55-A5E5DE34E58F}" type="slidenum">
              <a:rPr lang="en-US" smtClean="0"/>
              <a:t>15</a:t>
            </a:fld>
            <a:endParaRPr lang="en-US"/>
          </a:p>
        </p:txBody>
      </p:sp>
    </p:spTree>
    <p:extLst>
      <p:ext uri="{BB962C8B-B14F-4D97-AF65-F5344CB8AC3E}">
        <p14:creationId xmlns:p14="http://schemas.microsoft.com/office/powerpoint/2010/main" val="4291459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walking, jogging, or riding bikes wearing low-visibility clothing can be difficult to see until they are very close, so be extra vigilant in urban and suburban areas. Some may also be wearing headphones. They may be completely unaware of your presence and dart out into your path unexpectedly. Or they may underestimate your speed and try to cross before you reach them. Noticing them early and being prepared to stop is your best defense.</a:t>
            </a:r>
          </a:p>
        </p:txBody>
      </p:sp>
      <p:sp>
        <p:nvSpPr>
          <p:cNvPr id="4" name="Slide Number Placeholder 3"/>
          <p:cNvSpPr>
            <a:spLocks noGrp="1"/>
          </p:cNvSpPr>
          <p:nvPr>
            <p:ph type="sldNum" sz="quarter" idx="10"/>
          </p:nvPr>
        </p:nvSpPr>
        <p:spPr/>
        <p:txBody>
          <a:bodyPr/>
          <a:lstStyle/>
          <a:p>
            <a:fld id="{C6C8068F-9EFD-4662-AA55-A5E5DE34E58F}" type="slidenum">
              <a:rPr lang="en-US" smtClean="0"/>
              <a:t>16</a:t>
            </a:fld>
            <a:endParaRPr lang="en-US"/>
          </a:p>
        </p:txBody>
      </p:sp>
    </p:spTree>
    <p:extLst>
      <p:ext uri="{BB962C8B-B14F-4D97-AF65-F5344CB8AC3E}">
        <p14:creationId xmlns:p14="http://schemas.microsoft.com/office/powerpoint/2010/main" val="3089681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many parts of the country, animals may be on the move at night so there’s a chance you’ll see some of them on the road. When driving in wooded areas or areas near tall grass, be sure not to overdrive your headlights and keep an eye on both shoulders ahead. As part of your visual scan, look for reflections of animals’ eyes or movement along the sides of the road.</a:t>
            </a:r>
          </a:p>
        </p:txBody>
      </p:sp>
      <p:sp>
        <p:nvSpPr>
          <p:cNvPr id="4" name="Slide Number Placeholder 3"/>
          <p:cNvSpPr>
            <a:spLocks noGrp="1"/>
          </p:cNvSpPr>
          <p:nvPr>
            <p:ph type="sldNum" sz="quarter" idx="10"/>
          </p:nvPr>
        </p:nvSpPr>
        <p:spPr/>
        <p:txBody>
          <a:bodyPr/>
          <a:lstStyle/>
          <a:p>
            <a:fld id="{C6C8068F-9EFD-4662-AA55-A5E5DE34E58F}" type="slidenum">
              <a:rPr lang="en-US" smtClean="0"/>
              <a:t>17</a:t>
            </a:fld>
            <a:endParaRPr lang="en-US"/>
          </a:p>
        </p:txBody>
      </p:sp>
    </p:spTree>
    <p:extLst>
      <p:ext uri="{BB962C8B-B14F-4D97-AF65-F5344CB8AC3E}">
        <p14:creationId xmlns:p14="http://schemas.microsoft.com/office/powerpoint/2010/main" val="3657146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terrain that you’re driving on can also present hazards when driving at night. Your headlights can’t illuminate over hills or around curves, so slow down to an appropriate speed for the road you’re driving on. Be sure to allow yourself adequate time to stop if a hazard appears in front of you as you round a curve or reach the crest of a hill.</a:t>
            </a:r>
          </a:p>
        </p:txBody>
      </p:sp>
      <p:sp>
        <p:nvSpPr>
          <p:cNvPr id="4" name="Slide Number Placeholder 3"/>
          <p:cNvSpPr>
            <a:spLocks noGrp="1"/>
          </p:cNvSpPr>
          <p:nvPr>
            <p:ph type="sldNum" sz="quarter" idx="10"/>
          </p:nvPr>
        </p:nvSpPr>
        <p:spPr/>
        <p:txBody>
          <a:bodyPr/>
          <a:lstStyle/>
          <a:p>
            <a:fld id="{C6C8068F-9EFD-4662-AA55-A5E5DE34E58F}" type="slidenum">
              <a:rPr lang="en-US" smtClean="0"/>
              <a:t>18</a:t>
            </a:fld>
            <a:endParaRPr lang="en-US"/>
          </a:p>
        </p:txBody>
      </p:sp>
    </p:spTree>
    <p:extLst>
      <p:ext uri="{BB962C8B-B14F-4D97-AF65-F5344CB8AC3E}">
        <p14:creationId xmlns:p14="http://schemas.microsoft.com/office/powerpoint/2010/main" val="2947308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rural areas, you need to depend solely on your vehicle’s headlights for lighting.</a:t>
            </a:r>
          </a:p>
          <a:p>
            <a:endParaRPr lang="en-US" dirty="0"/>
          </a:p>
          <a:p>
            <a:r>
              <a:rPr lang="en-US" dirty="0"/>
              <a:t>In urban areas, lighting levels can vary. Since levels vary, your eyes are required to adjust to different levels of lighting.</a:t>
            </a:r>
          </a:p>
          <a:p>
            <a:endParaRPr lang="en-US" dirty="0"/>
          </a:p>
          <a:p>
            <a:r>
              <a:rPr lang="en-US" dirty="0"/>
              <a:t>And, if weather conditions are contributing to reduced visibility, slow down even more. Giving up a little speed for an increase in safety is the right thing to do.</a:t>
            </a:r>
          </a:p>
          <a:p>
            <a:endParaRPr lang="en-US" dirty="0"/>
          </a:p>
          <a:p>
            <a:r>
              <a:rPr lang="en-US" dirty="0"/>
              <a:t>In addition to improving your chances of seeing others, make an extra effort to make sure others see you. Give other drivers time to react by increasing your following distance by at least one second at night. And, use your turn signals for every turn or lane change so your intentions are always clear.</a:t>
            </a:r>
          </a:p>
          <a:p>
            <a:endParaRPr lang="en-US" dirty="0"/>
          </a:p>
          <a:p>
            <a:endParaRPr lang="en-US" dirty="0"/>
          </a:p>
          <a:p>
            <a:r>
              <a:rPr lang="en-US" b="1" dirty="0"/>
              <a:t>ROAD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with other exercises, break your class into groups of three students per instructor. Each student should have at least 30 minutes behind the wheel for each exercise.</a:t>
            </a:r>
            <a:endParaRPr lang="en-US" b="0" dirty="0"/>
          </a:p>
          <a:p>
            <a:endParaRPr lang="en-US" b="1" dirty="0"/>
          </a:p>
          <a:p>
            <a:r>
              <a:rPr lang="en-US" b="1" dirty="0"/>
              <a:t>Rural driving</a:t>
            </a:r>
          </a:p>
          <a:p>
            <a:r>
              <a:rPr lang="en-US" b="0" dirty="0"/>
              <a:t>The purpose of this exercise is to allow students to practice keeping the vehicle within a narrow lane with poorly marked road edges and in the presence of oncoming vehicles. </a:t>
            </a:r>
          </a:p>
          <a:p>
            <a:endParaRPr lang="en-US" b="0" dirty="0"/>
          </a:p>
          <a:p>
            <a:r>
              <a:rPr lang="en-US" b="0" dirty="0"/>
              <a:t>Select a rural highway comprised of two-lane roads with narrow lanes, poorly marked road edges, and a lack of street lighting. </a:t>
            </a:r>
          </a:p>
          <a:p>
            <a:endParaRPr lang="en-US" b="0" dirty="0"/>
          </a:p>
          <a:p>
            <a:r>
              <a:rPr lang="en-US" b="0" dirty="0"/>
              <a:t>Watch for lane-maintaining errors including: </a:t>
            </a:r>
          </a:p>
          <a:p>
            <a:endParaRPr lang="en-US" b="0" dirty="0"/>
          </a:p>
          <a:p>
            <a:pPr marL="628650" lvl="1" indent="-171450">
              <a:buFont typeface="Arial" panose="020B0604020202020204" pitchFamily="34" charset="0"/>
              <a:buChar char="•"/>
            </a:pPr>
            <a:r>
              <a:rPr lang="en-US" b="0" dirty="0"/>
              <a:t>Drivers encroaching upon the left lane to avoid the right road edge </a:t>
            </a:r>
          </a:p>
          <a:p>
            <a:pPr marL="628650" lvl="1" indent="-171450">
              <a:buFont typeface="Arial" panose="020B0604020202020204" pitchFamily="34" charset="0"/>
              <a:buChar char="•"/>
            </a:pPr>
            <a:r>
              <a:rPr lang="en-US" b="0" dirty="0"/>
              <a:t>Right wheels dropping off the paved surface when meeting an oncoming vehicle</a:t>
            </a:r>
          </a:p>
          <a:p>
            <a:endParaRPr lang="en-US" b="1" dirty="0"/>
          </a:p>
          <a:p>
            <a:r>
              <a:rPr lang="en-US" b="1" dirty="0"/>
              <a:t>City driving</a:t>
            </a:r>
          </a:p>
          <a:p>
            <a:r>
              <a:rPr lang="en-US" b="0" dirty="0"/>
              <a:t>The purpose of this exercise is to allow students to practice tight maneuvers under nighttime conditions with intense background lighting. </a:t>
            </a:r>
          </a:p>
          <a:p>
            <a:endParaRPr lang="en-US" b="0" dirty="0"/>
          </a:p>
          <a:p>
            <a:r>
              <a:rPr lang="en-US" b="0" dirty="0"/>
              <a:t>Select an urban area with parked vehicles restricting the width of travel lanes, intersections that include the opportunity to turn left and right, and background lighting of a high level (store windows, signs, street lights, headlights of other vehicles).</a:t>
            </a:r>
          </a:p>
          <a:p>
            <a:endParaRPr lang="en-US" b="0" dirty="0"/>
          </a:p>
          <a:p>
            <a:r>
              <a:rPr lang="en-US" b="0" dirty="0"/>
              <a:t> </a:t>
            </a:r>
          </a:p>
          <a:p>
            <a:endParaRPr lang="en-US" b="0" dirty="0"/>
          </a:p>
          <a:p>
            <a:endParaRPr lang="en-US" b="0" dirty="0"/>
          </a:p>
        </p:txBody>
      </p:sp>
      <p:sp>
        <p:nvSpPr>
          <p:cNvPr id="4" name="Slide Number Placeholder 3"/>
          <p:cNvSpPr>
            <a:spLocks noGrp="1"/>
          </p:cNvSpPr>
          <p:nvPr>
            <p:ph type="sldNum" sz="quarter" idx="10"/>
          </p:nvPr>
        </p:nvSpPr>
        <p:spPr/>
        <p:txBody>
          <a:bodyPr/>
          <a:lstStyle/>
          <a:p>
            <a:fld id="{C6C8068F-9EFD-4662-AA55-A5E5DE34E58F}" type="slidenum">
              <a:rPr lang="en-US" smtClean="0"/>
              <a:t>19</a:t>
            </a:fld>
            <a:endParaRPr lang="en-US"/>
          </a:p>
        </p:txBody>
      </p:sp>
    </p:spTree>
    <p:extLst>
      <p:ext uri="{BB962C8B-B14F-4D97-AF65-F5344CB8AC3E}">
        <p14:creationId xmlns:p14="http://schemas.microsoft.com/office/powerpoint/2010/main" val="1323107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important key to preparing for night driving is to be aware of your own visual limitations. At night, your eyes will have to work harder to adjust to changes from light to dark and dark to light. Because your headlights don’t light the sides of the road, your side-to-side visibility is also reduced, and much of what you are able to see during the day is no longer visible.</a:t>
            </a:r>
          </a:p>
          <a:p>
            <a:endParaRPr lang="en-US" dirty="0"/>
          </a:p>
          <a:p>
            <a:endParaRPr lang="en-US" dirty="0"/>
          </a:p>
          <a:p>
            <a:r>
              <a:rPr lang="en-US" b="1" dirty="0"/>
              <a:t>VIDEO</a:t>
            </a:r>
          </a:p>
          <a:p>
            <a:r>
              <a:rPr lang="en-US" dirty="0"/>
              <a:t>13.4 — Night Driving Visual Limitations</a:t>
            </a:r>
          </a:p>
        </p:txBody>
      </p:sp>
      <p:sp>
        <p:nvSpPr>
          <p:cNvPr id="4" name="Slide Number Placeholder 3"/>
          <p:cNvSpPr>
            <a:spLocks noGrp="1"/>
          </p:cNvSpPr>
          <p:nvPr>
            <p:ph type="sldNum" sz="quarter" idx="10"/>
          </p:nvPr>
        </p:nvSpPr>
        <p:spPr/>
        <p:txBody>
          <a:bodyPr/>
          <a:lstStyle/>
          <a:p>
            <a:fld id="{C6C8068F-9EFD-4662-AA55-A5E5DE34E58F}" type="slidenum">
              <a:rPr lang="en-US" smtClean="0"/>
              <a:t>20</a:t>
            </a:fld>
            <a:endParaRPr lang="en-US"/>
          </a:p>
        </p:txBody>
      </p:sp>
    </p:spTree>
    <p:extLst>
      <p:ext uri="{BB962C8B-B14F-4D97-AF65-F5344CB8AC3E}">
        <p14:creationId xmlns:p14="http://schemas.microsoft.com/office/powerpoint/2010/main" val="3409340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wear prescription glasses to drive, be sure they’re clean and free of scratches. Dirty or scratched glasses can magnify glare at night. It doesn’t make sense to clean your windshield thoroughly and then look through it with dirty glasses.</a:t>
            </a:r>
          </a:p>
        </p:txBody>
      </p:sp>
      <p:sp>
        <p:nvSpPr>
          <p:cNvPr id="4" name="Slide Number Placeholder 3"/>
          <p:cNvSpPr>
            <a:spLocks noGrp="1"/>
          </p:cNvSpPr>
          <p:nvPr>
            <p:ph type="sldNum" sz="quarter" idx="10"/>
          </p:nvPr>
        </p:nvSpPr>
        <p:spPr/>
        <p:txBody>
          <a:bodyPr/>
          <a:lstStyle/>
          <a:p>
            <a:fld id="{C6C8068F-9EFD-4662-AA55-A5E5DE34E58F}" type="slidenum">
              <a:rPr lang="en-US" smtClean="0"/>
              <a:t>21</a:t>
            </a:fld>
            <a:endParaRPr lang="en-US"/>
          </a:p>
        </p:txBody>
      </p:sp>
    </p:spTree>
    <p:extLst>
      <p:ext uri="{BB962C8B-B14F-4D97-AF65-F5344CB8AC3E}">
        <p14:creationId xmlns:p14="http://schemas.microsoft.com/office/powerpoint/2010/main" val="1239696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helpful step whether you use prescription glasses or not, is to wear sunglasses during the day to reduce eye strain. This will help you see better at night and make the transition from day to night driving easier.</a:t>
            </a:r>
          </a:p>
          <a:p>
            <a:endParaRPr lang="en-US" dirty="0"/>
          </a:p>
          <a:p>
            <a:r>
              <a:rPr lang="en-US" dirty="0"/>
              <a:t>CALLOUT: Never wear sunglasses at night.</a:t>
            </a:r>
          </a:p>
        </p:txBody>
      </p:sp>
      <p:sp>
        <p:nvSpPr>
          <p:cNvPr id="4" name="Slide Number Placeholder 3"/>
          <p:cNvSpPr>
            <a:spLocks noGrp="1"/>
          </p:cNvSpPr>
          <p:nvPr>
            <p:ph type="sldNum" sz="quarter" idx="10"/>
          </p:nvPr>
        </p:nvSpPr>
        <p:spPr/>
        <p:txBody>
          <a:bodyPr/>
          <a:lstStyle/>
          <a:p>
            <a:fld id="{C6C8068F-9EFD-4662-AA55-A5E5DE34E58F}" type="slidenum">
              <a:rPr lang="en-US" smtClean="0"/>
              <a:t>22</a:t>
            </a:fld>
            <a:endParaRPr lang="en-US"/>
          </a:p>
        </p:txBody>
      </p:sp>
    </p:spTree>
    <p:extLst>
      <p:ext uri="{BB962C8B-B14F-4D97-AF65-F5344CB8AC3E}">
        <p14:creationId xmlns:p14="http://schemas.microsoft.com/office/powerpoint/2010/main" val="3408333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oncoming vehicles approach, look to the right side of the road and watch for the white line. This will help you to stay on track and protect yourself from the glare that can temporarily impair your vision. It can take several seconds for your eyes to recover from the effects of glare. This can be dangerous. At 55 miles per hour, a vehicle covers about 150 to 160 feet in two seconds. That is a substantial distance to drive with impaired vision.</a:t>
            </a:r>
          </a:p>
        </p:txBody>
      </p:sp>
      <p:sp>
        <p:nvSpPr>
          <p:cNvPr id="4" name="Slide Number Placeholder 3"/>
          <p:cNvSpPr>
            <a:spLocks noGrp="1"/>
          </p:cNvSpPr>
          <p:nvPr>
            <p:ph type="sldNum" sz="quarter" idx="10"/>
          </p:nvPr>
        </p:nvSpPr>
        <p:spPr/>
        <p:txBody>
          <a:bodyPr/>
          <a:lstStyle/>
          <a:p>
            <a:fld id="{C6C8068F-9EFD-4662-AA55-A5E5DE34E58F}" type="slidenum">
              <a:rPr lang="en-US" smtClean="0"/>
              <a:t>23</a:t>
            </a:fld>
            <a:endParaRPr lang="en-US"/>
          </a:p>
        </p:txBody>
      </p:sp>
    </p:spTree>
    <p:extLst>
      <p:ext uri="{BB962C8B-B14F-4D97-AF65-F5344CB8AC3E}">
        <p14:creationId xmlns:p14="http://schemas.microsoft.com/office/powerpoint/2010/main" val="2718581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biggest hazards of night driving is fatigue. You need to be alert for other drivers who may be experiencing fatigue, but you also need to recognize how fatigue affects you. Fatigue can slow your reaction time to hazards and cause blurred vision. Some of fatigue’s warning signs include:</a:t>
            </a:r>
          </a:p>
          <a:p>
            <a:endParaRPr lang="en-US" dirty="0"/>
          </a:p>
          <a:p>
            <a:pPr marL="628650" lvl="1" indent="-171450">
              <a:buFont typeface="Arial" panose="020B0604020202020204" pitchFamily="34" charset="0"/>
              <a:buChar char="•"/>
            </a:pPr>
            <a:r>
              <a:rPr lang="en-US" dirty="0"/>
              <a:t>Drowsiness </a:t>
            </a:r>
          </a:p>
          <a:p>
            <a:pPr marL="628650" lvl="1" indent="-171450">
              <a:buFont typeface="Arial" panose="020B0604020202020204" pitchFamily="34" charset="0"/>
              <a:buChar char="•"/>
            </a:pPr>
            <a:r>
              <a:rPr lang="en-US" dirty="0"/>
              <a:t>Frequent or repeated yawning </a:t>
            </a:r>
          </a:p>
          <a:p>
            <a:pPr marL="628650" lvl="1" indent="-171450">
              <a:buFont typeface="Arial" panose="020B0604020202020204" pitchFamily="34" charset="0"/>
              <a:buChar char="•"/>
            </a:pPr>
            <a:r>
              <a:rPr lang="en-US" dirty="0"/>
              <a:t>Loss of visual focus </a:t>
            </a:r>
          </a:p>
          <a:p>
            <a:pPr marL="628650" lvl="1" indent="-171450">
              <a:buFont typeface="Arial" panose="020B0604020202020204" pitchFamily="34" charset="0"/>
              <a:buChar char="•"/>
            </a:pPr>
            <a:r>
              <a:rPr lang="en-US" dirty="0"/>
              <a:t>Fighting to keep your eyes open </a:t>
            </a:r>
          </a:p>
          <a:p>
            <a:pPr marL="628650" lvl="1" indent="-171450">
              <a:buFont typeface="Arial" panose="020B0604020202020204" pitchFamily="34" charset="0"/>
              <a:buChar char="•"/>
            </a:pPr>
            <a:r>
              <a:rPr lang="en-US" dirty="0"/>
              <a:t>Heavy/drooping head </a:t>
            </a:r>
          </a:p>
          <a:p>
            <a:pPr marL="628650" lvl="1" indent="-171450">
              <a:buFont typeface="Arial" panose="020B0604020202020204" pitchFamily="34" charset="0"/>
              <a:buChar char="•"/>
            </a:pPr>
            <a:r>
              <a:rPr lang="en-US" dirty="0"/>
              <a:t>Stiff or sore neck muscles </a:t>
            </a:r>
          </a:p>
          <a:p>
            <a:pPr marL="628650" lvl="1" indent="-171450">
              <a:buFont typeface="Arial" panose="020B0604020202020204" pitchFamily="34" charset="0"/>
              <a:buChar char="•"/>
            </a:pPr>
            <a:r>
              <a:rPr lang="en-US" dirty="0"/>
              <a:t>Lack of alertness </a:t>
            </a:r>
          </a:p>
          <a:p>
            <a:pPr marL="628650" lvl="1" indent="-171450">
              <a:buFont typeface="Arial" panose="020B0604020202020204" pitchFamily="34" charset="0"/>
              <a:buChar char="•"/>
            </a:pPr>
            <a:r>
              <a:rPr lang="en-US" dirty="0"/>
              <a:t>Poor memory recall </a:t>
            </a:r>
          </a:p>
          <a:p>
            <a:pPr marL="628650" lvl="1" indent="-171450">
              <a:buFont typeface="Arial" panose="020B0604020202020204" pitchFamily="34" charset="0"/>
              <a:buChar char="•"/>
            </a:pPr>
            <a:r>
              <a:rPr lang="en-US" dirty="0"/>
              <a:t>Weaving from lane to lane </a:t>
            </a:r>
          </a:p>
          <a:p>
            <a:pPr marL="628650" lvl="1" indent="-171450">
              <a:buFont typeface="Arial" panose="020B0604020202020204" pitchFamily="34" charset="0"/>
              <a:buChar char="•"/>
            </a:pPr>
            <a:r>
              <a:rPr lang="en-US" dirty="0"/>
              <a:t>Making bad driving decisions </a:t>
            </a:r>
          </a:p>
          <a:p>
            <a:pPr marL="628650" lvl="1" indent="-171450">
              <a:buFont typeface="Arial" panose="020B0604020202020204" pitchFamily="34" charset="0"/>
              <a:buChar char="•"/>
            </a:pPr>
            <a:r>
              <a:rPr lang="en-US" dirty="0"/>
              <a:t>Erratic speed control </a:t>
            </a:r>
          </a:p>
          <a:p>
            <a:pPr marL="628650" lvl="1" indent="-171450">
              <a:buFont typeface="Arial" panose="020B0604020202020204" pitchFamily="34" charset="0"/>
              <a:buChar char="•"/>
            </a:pPr>
            <a:r>
              <a:rPr lang="en-US" dirty="0"/>
              <a:t>Dozing off for a few seconds at a time </a:t>
            </a:r>
          </a:p>
          <a:p>
            <a:pPr marL="628650" lvl="1" indent="-171450">
              <a:buFont typeface="Arial" panose="020B0604020202020204" pitchFamily="34" charset="0"/>
              <a:buChar char="•"/>
            </a:pPr>
            <a:r>
              <a:rPr lang="en-US" dirty="0"/>
              <a:t>Erratic shifting </a:t>
            </a:r>
          </a:p>
          <a:p>
            <a:pPr marL="628650" lvl="1" indent="-171450">
              <a:buFont typeface="Arial" panose="020B0604020202020204" pitchFamily="34" charset="0"/>
              <a:buChar char="•"/>
            </a:pPr>
            <a:r>
              <a:rPr lang="en-US" dirty="0"/>
              <a:t>Intermittent shifting </a:t>
            </a:r>
          </a:p>
          <a:p>
            <a:pPr marL="628650" lvl="1" indent="-171450">
              <a:buFont typeface="Arial" panose="020B0604020202020204" pitchFamily="34" charset="0"/>
              <a:buChar char="•"/>
            </a:pPr>
            <a:r>
              <a:rPr lang="en-US" dirty="0"/>
              <a:t>Following vehicles ahead too closely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b="1" dirty="0"/>
              <a:t>VIDEO</a:t>
            </a:r>
          </a:p>
          <a:p>
            <a:pPr marL="0" lvl="0" indent="0">
              <a:buFont typeface="Arial" panose="020B0604020202020204" pitchFamily="34" charset="0"/>
              <a:buNone/>
            </a:pPr>
            <a:r>
              <a:rPr lang="en-US" dirty="0"/>
              <a:t>13.5 — Fatigue</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24</a:t>
            </a:fld>
            <a:endParaRPr lang="en-US"/>
          </a:p>
        </p:txBody>
      </p:sp>
    </p:spTree>
    <p:extLst>
      <p:ext uri="{BB962C8B-B14F-4D97-AF65-F5344CB8AC3E}">
        <p14:creationId xmlns:p14="http://schemas.microsoft.com/office/powerpoint/2010/main" val="2966355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you are rested and alert. The cover of darkness can magnify the effects of fatigue, making night driving more dangerous. To combat fatigue when driving at night: </a:t>
            </a:r>
          </a:p>
          <a:p>
            <a:endParaRPr lang="en-US" dirty="0"/>
          </a:p>
          <a:p>
            <a:pPr marL="628650" lvl="1" indent="-171450">
              <a:buFont typeface="Arial" panose="020B0604020202020204" pitchFamily="34" charset="0"/>
              <a:buChar char="•"/>
            </a:pPr>
            <a:r>
              <a:rPr lang="en-US" dirty="0"/>
              <a:t>Keep your cab cool to help avoid the drowsiness that can come from sitting in a cab that’s too warm. </a:t>
            </a:r>
          </a:p>
          <a:p>
            <a:pPr marL="628650" lvl="1" indent="-171450">
              <a:buFont typeface="Arial" panose="020B0604020202020204" pitchFamily="34" charset="0"/>
              <a:buChar char="•"/>
            </a:pPr>
            <a:r>
              <a:rPr lang="en-US" dirty="0"/>
              <a:t>Stop at regular intervals (every couple of hours) to rest or stretch. </a:t>
            </a:r>
          </a:p>
          <a:p>
            <a:pPr marL="628650" lvl="1" indent="-171450">
              <a:buFont typeface="Arial" panose="020B0604020202020204" pitchFamily="34" charset="0"/>
              <a:buChar char="•"/>
            </a:pPr>
            <a:r>
              <a:rPr lang="en-US" dirty="0"/>
              <a:t>Pull over and get some sleep when tired. (It’s much safer to get some rest in the sleeper than to push yourself and put you, and the motoring public, in danger.) </a:t>
            </a:r>
          </a:p>
          <a:p>
            <a:endParaRPr lang="en-US" dirty="0"/>
          </a:p>
          <a:p>
            <a:r>
              <a:rPr lang="en-US" dirty="0"/>
              <a:t>Inexperience with operating a tractor-trailer under nighttime conditions is also a factor. As with all other aspects of driving this type of vehicle, the more practice and experience you have, the better you will be able to deal with the challenges of driving at night.</a:t>
            </a:r>
          </a:p>
          <a:p>
            <a:endParaRPr lang="en-US" dirty="0"/>
          </a:p>
          <a:p>
            <a:r>
              <a:rPr lang="en-US" dirty="0"/>
              <a:t>CALLOUT: Scan your mirrors. As well as maximizing visibility, this helps fight fatigue by helping you avoid staring at one point for a period of time.</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25</a:t>
            </a:fld>
            <a:endParaRPr lang="en-US"/>
          </a:p>
        </p:txBody>
      </p:sp>
    </p:spTree>
    <p:extLst>
      <p:ext uri="{BB962C8B-B14F-4D97-AF65-F5344CB8AC3E}">
        <p14:creationId xmlns:p14="http://schemas.microsoft.com/office/powerpoint/2010/main" val="3760367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now be able to:</a:t>
            </a:r>
          </a:p>
          <a:p>
            <a:endParaRPr lang="en-US" dirty="0"/>
          </a:p>
          <a:p>
            <a:pPr marL="685800" lvl="1" indent="-228600">
              <a:buFont typeface="+mj-lt"/>
              <a:buAutoNum type="arabicPeriod"/>
            </a:pPr>
            <a:r>
              <a:rPr lang="en-US" dirty="0"/>
              <a:t>Discuss the factors that affect the safe operation of CMVs at night as they relate to your truck, the road, and you, the professional driver </a:t>
            </a:r>
          </a:p>
          <a:p>
            <a:pPr marL="685800" lvl="1" indent="-228600">
              <a:buFont typeface="+mj-lt"/>
              <a:buAutoNum type="arabicPeriod"/>
            </a:pPr>
            <a:r>
              <a:rPr lang="en-US" dirty="0"/>
              <a:t>Explain procedures that can help make driving at night safer </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RANGE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As with other exercises, break your class into groups of three students per instructor. Each student should have at least 15 minutes behind the wheel.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Proper lane position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vehicles on the range should be placed next to each other with enough space between the vehicles to safely operate.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vehicles should proceed in the same direction with the drivers working to maintain a stable, suitable lane position. The drivers should also alternate between high and low beams to compare visibility.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Backing </a:t>
            </a:r>
          </a:p>
          <a:p>
            <a:r>
              <a:rPr lang="en-US" sz="1200" kern="1200" dirty="0">
                <a:solidFill>
                  <a:schemeClr val="tx1"/>
                </a:solidFill>
                <a:effectLst/>
                <a:latin typeface="+mn-lt"/>
                <a:ea typeface="+mn-ea"/>
                <a:cs typeface="+mn-cs"/>
              </a:rPr>
              <a:t>The purpose of this exercise is to give students the opportunity to practice backing the vehicle under nighttime conditions.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with other exercises, break your class into groups of three students per instructor. Each student should have at least 15 minutes behind the wheel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Prior to beginning the exercise, lay out an alley dock area by using cones and/or reflective tape.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Each student should take a turn backing into and pulling out of the alley dock area. The instructor and students observing should remain outside the vehicle on the driver’s side at a safe distance from the vehicle. Interrupt the backing maneuver if it veers too far off the mark or becomes dangerous. Point out the cause of the difficulties.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with other exercises, break your class into groups of three students per instructor. Each student should have at least 30 minutes behind the wheel for this exercise.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Highway driving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this exercise is to allow students to become accustomed to night driving in a relatively uncomplicated environment.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Select a route that has a limited amount of traffic, wide lanes, clearly discernible lane and edge markings, and uncontrolled intersections requiring entering or crossing traffic.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well as continuing to stress the driving techniques covered in previous chapters, the students should be instructed in the importance of appropriate speed and position, important for passing situations.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specific driving situations are approached (road signs, intersections, etc.), students should be instructed to dim headlights. This illustrates the difference in visibility when using low beam and high beam headlights.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instructor and students should observe, discuss (if appropriate), and record errors in the areas of basic control, search, communication, and speed and space management. The following night driving specific errors should also be covered: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Failure to return lights to high beam after passing or overtaking a vehicle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Failure to dim headlights when meeting or overtaking another road user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Failure to reduce speed at night (when required) due to low visibility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Failure to increase following distance to compensate for reduced nighttime visibility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Acceptance of an insufficient gap when entering or crossing traffic</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26</a:t>
            </a:fld>
            <a:endParaRPr lang="en-US"/>
          </a:p>
        </p:txBody>
      </p:sp>
    </p:spTree>
    <p:extLst>
      <p:ext uri="{BB962C8B-B14F-4D97-AF65-F5344CB8AC3E}">
        <p14:creationId xmlns:p14="http://schemas.microsoft.com/office/powerpoint/2010/main" val="338243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10/10/2019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10/10/2019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10/10/2019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10/10/2019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10/10/2019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2018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6.pn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notesSlide" Target="../notesSlides/notesSlide8.xml"/><Relationship Id="rId7" Type="http://schemas.openxmlformats.org/officeDocument/2006/relationships/image" Target="../media/image22.jp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 Id="rId9"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6.pn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4.png"/><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6.png"/><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30.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30.xml"/><Relationship Id="rId5" Type="http://schemas.microsoft.com/office/2007/relationships/hdphoto" Target="../media/hdphoto1.wdp"/><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33.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32.xml"/><Relationship Id="rId6" Type="http://schemas.openxmlformats.org/officeDocument/2006/relationships/image" Target="../media/image5.png"/><Relationship Id="rId5" Type="http://schemas.openxmlformats.org/officeDocument/2006/relationships/image" Target="../media/image35.jpg"/><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33.xml"/><Relationship Id="rId5" Type="http://schemas.openxmlformats.org/officeDocument/2006/relationships/image" Target="../media/image6.png"/><Relationship Id="rId4" Type="http://schemas.openxmlformats.org/officeDocument/2006/relationships/image" Target="../media/image36.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7.xml"/><Relationship Id="rId5" Type="http://schemas.openxmlformats.org/officeDocument/2006/relationships/image" Target="../media/image6.png"/><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88AEB7-850F-4C73-B723-AC19F6F026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5" name="Title 1">
            <a:extLst>
              <a:ext uri="{FF2B5EF4-FFF2-40B4-BE49-F238E27FC236}">
                <a16:creationId xmlns:a16="http://schemas.microsoft.com/office/drawing/2014/main" id="{60852902-D04C-4300-A5B9-67A02388EE98}"/>
              </a:ext>
            </a:extLst>
          </p:cNvPr>
          <p:cNvSpPr>
            <a:spLocks noGrp="1"/>
          </p:cNvSpPr>
          <p:nvPr>
            <p:ph type="ctrTitle"/>
          </p:nvPr>
        </p:nvSpPr>
        <p:spPr>
          <a:xfrm>
            <a:off x="137273" y="4038600"/>
            <a:ext cx="5984128" cy="24608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Night Operation</a:t>
            </a:r>
          </a:p>
        </p:txBody>
      </p:sp>
      <p:sp>
        <p:nvSpPr>
          <p:cNvPr id="6" name="TextBox 5">
            <a:extLst>
              <a:ext uri="{FF2B5EF4-FFF2-40B4-BE49-F238E27FC236}">
                <a16:creationId xmlns:a16="http://schemas.microsoft.com/office/drawing/2014/main" id="{80D9CA9A-1022-425D-BBA8-3CE2BBDA3B85}"/>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7" name="TextBox 6">
            <a:extLst>
              <a:ext uri="{FF2B5EF4-FFF2-40B4-BE49-F238E27FC236}">
                <a16:creationId xmlns:a16="http://schemas.microsoft.com/office/drawing/2014/main" id="{7EE89309-4B63-47A3-8D0E-C1BCA45215AC}"/>
              </a:ext>
            </a:extLst>
          </p:cNvPr>
          <p:cNvSpPr txBox="1"/>
          <p:nvPr/>
        </p:nvSpPr>
        <p:spPr>
          <a:xfrm>
            <a:off x="6096000" y="3551376"/>
            <a:ext cx="3038011" cy="3170099"/>
          </a:xfrm>
          <a:prstGeom prst="rect">
            <a:avLst/>
          </a:prstGeom>
          <a:noFill/>
        </p:spPr>
        <p:txBody>
          <a:bodyPr wrap="none" rtlCol="0">
            <a:spAutoFit/>
          </a:bodyPr>
          <a:lstStyle/>
          <a:p>
            <a:r>
              <a:rPr lang="en-US" sz="20000" dirty="0">
                <a:solidFill>
                  <a:schemeClr val="bg1"/>
                </a:solidFill>
              </a:rPr>
              <a:t>13</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4F953-F40E-443E-85FB-35CB8CDCBE35}"/>
              </a:ext>
            </a:extLst>
          </p:cNvPr>
          <p:cNvSpPr>
            <a:spLocks noGrp="1"/>
          </p:cNvSpPr>
          <p:nvPr>
            <p:ph type="title"/>
          </p:nvPr>
        </p:nvSpPr>
        <p:spPr/>
        <p:txBody>
          <a:bodyPr/>
          <a:lstStyle/>
          <a:p>
            <a:r>
              <a:rPr lang="en-US" dirty="0">
                <a:solidFill>
                  <a:schemeClr val="bg1"/>
                </a:solidFill>
              </a:rPr>
              <a:t>Introduction</a:t>
            </a:r>
          </a:p>
        </p:txBody>
      </p:sp>
      <p:pic>
        <p:nvPicPr>
          <p:cNvPr id="3" name="Picture 2">
            <a:extLst>
              <a:ext uri="{FF2B5EF4-FFF2-40B4-BE49-F238E27FC236}">
                <a16:creationId xmlns:a16="http://schemas.microsoft.com/office/drawing/2014/main" id="{6A6E2824-995B-48FD-A347-54D079425F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185E9FD0-0D92-4FC7-B1DE-9D1456315FD7}"/>
              </a:ext>
            </a:extLst>
          </p:cNvPr>
          <p:cNvSpPr txBox="1">
            <a:spLocks/>
          </p:cNvSpPr>
          <p:nvPr/>
        </p:nvSpPr>
        <p:spPr>
          <a:xfrm>
            <a:off x="914400" y="4727448"/>
            <a:ext cx="70104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chemeClr val="bg1"/>
                </a:solidFill>
              </a:rPr>
              <a:t>Driving a CMV at night introduces additional challenges.</a:t>
            </a:r>
          </a:p>
        </p:txBody>
      </p:sp>
      <p:pic>
        <p:nvPicPr>
          <p:cNvPr id="6" name="Picture 5">
            <a:extLst>
              <a:ext uri="{FF2B5EF4-FFF2-40B4-BE49-F238E27FC236}">
                <a16:creationId xmlns:a16="http://schemas.microsoft.com/office/drawing/2014/main" id="{A2503F1B-A075-4047-82B6-EF7D6D75C3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117245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533AF7-DC50-45AF-8534-20BCF08B37EE}"/>
              </a:ext>
            </a:extLst>
          </p:cNvPr>
          <p:cNvSpPr txBox="1">
            <a:spLocks/>
          </p:cNvSpPr>
          <p:nvPr/>
        </p:nvSpPr>
        <p:spPr>
          <a:xfrm>
            <a:off x="457200" y="1600200"/>
            <a:ext cx="77724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rPr>
              <a:t>Upon completion of this lesson, you will be able to: </a:t>
            </a:r>
          </a:p>
          <a:p>
            <a:pPr marL="857250" lvl="1" indent="-457200">
              <a:buFont typeface="+mj-lt"/>
              <a:buAutoNum type="arabicPeriod"/>
            </a:pPr>
            <a:r>
              <a:rPr lang="en-US" sz="2200" dirty="0">
                <a:solidFill>
                  <a:schemeClr val="bg1"/>
                </a:solidFill>
              </a:rPr>
              <a:t>Discuss the factors that affect the safe operation of CMVs at night as they relate to your truck, the road, and you, the professional driver </a:t>
            </a:r>
          </a:p>
          <a:p>
            <a:pPr marL="857250" lvl="1" indent="-457200">
              <a:buFont typeface="+mj-lt"/>
              <a:buAutoNum type="arabicPeriod"/>
            </a:pPr>
            <a:r>
              <a:rPr lang="en-US" sz="2200" dirty="0">
                <a:solidFill>
                  <a:schemeClr val="bg1"/>
                </a:solidFill>
              </a:rPr>
              <a:t>Explain procedures that can help make </a:t>
            </a:r>
            <a:br>
              <a:rPr lang="en-US" sz="2200" dirty="0">
                <a:solidFill>
                  <a:schemeClr val="bg1"/>
                </a:solidFill>
              </a:rPr>
            </a:br>
            <a:r>
              <a:rPr lang="en-US" sz="2200" dirty="0">
                <a:solidFill>
                  <a:schemeClr val="bg1"/>
                </a:solidFill>
              </a:rPr>
              <a:t>driving at night safer </a:t>
            </a:r>
          </a:p>
        </p:txBody>
      </p:sp>
      <p:sp>
        <p:nvSpPr>
          <p:cNvPr id="3" name="Title 2">
            <a:extLst>
              <a:ext uri="{FF2B5EF4-FFF2-40B4-BE49-F238E27FC236}">
                <a16:creationId xmlns:a16="http://schemas.microsoft.com/office/drawing/2014/main" id="{E1E76E9D-A1C9-4303-9C04-CDA8CF8D5866}"/>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solidFill>
                  <a:schemeClr val="bg1"/>
                </a:solidFill>
              </a:rPr>
              <a:t>Objectives</a:t>
            </a:r>
          </a:p>
        </p:txBody>
      </p:sp>
    </p:spTree>
    <p:custDataLst>
      <p:tags r:id="rId1"/>
    </p:custDataLst>
    <p:extLst>
      <p:ext uri="{BB962C8B-B14F-4D97-AF65-F5344CB8AC3E}">
        <p14:creationId xmlns:p14="http://schemas.microsoft.com/office/powerpoint/2010/main" val="94180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AD4CA6-A957-43EB-9516-05CD664497DB}"/>
              </a:ext>
            </a:extLst>
          </p:cNvPr>
          <p:cNvSpPr/>
          <p:nvPr/>
        </p:nvSpPr>
        <p:spPr>
          <a:xfrm>
            <a:off x="0" y="4694238"/>
            <a:ext cx="9144000" cy="1371600"/>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A713557-8104-44A6-9CC4-A6ABB586B07B}"/>
              </a:ext>
            </a:extLst>
          </p:cNvPr>
          <p:cNvSpPr txBox="1">
            <a:spLocks/>
          </p:cNvSpPr>
          <p:nvPr/>
        </p:nvSpPr>
        <p:spPr>
          <a:xfrm>
            <a:off x="457200" y="50292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solidFill>
                  <a:schemeClr val="bg1"/>
                </a:solidFill>
              </a:rPr>
              <a:t>Night Driving Factors</a:t>
            </a:r>
          </a:p>
        </p:txBody>
      </p:sp>
    </p:spTree>
    <p:custDataLst>
      <p:tags r:id="rId1"/>
    </p:custDataLst>
    <p:extLst>
      <p:ext uri="{BB962C8B-B14F-4D97-AF65-F5344CB8AC3E}">
        <p14:creationId xmlns:p14="http://schemas.microsoft.com/office/powerpoint/2010/main" val="857441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B16C9-803E-404D-B8B2-87C544ECA524}"/>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chemeClr val="bg1"/>
                </a:solidFill>
              </a:rPr>
              <a:t>Your Truck</a:t>
            </a:r>
          </a:p>
        </p:txBody>
      </p:sp>
      <p:pic>
        <p:nvPicPr>
          <p:cNvPr id="3" name="Picture 2">
            <a:extLst>
              <a:ext uri="{FF2B5EF4-FFF2-40B4-BE49-F238E27FC236}">
                <a16:creationId xmlns:a16="http://schemas.microsoft.com/office/drawing/2014/main" id="{407A721F-1384-442F-8AD3-DFB98C8421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73398E14-24C0-4D1F-896A-C28B183DF697}"/>
              </a:ext>
            </a:extLst>
          </p:cNvPr>
          <p:cNvSpPr txBox="1">
            <a:spLocks/>
          </p:cNvSpPr>
          <p:nvPr/>
        </p:nvSpPr>
        <p:spPr>
          <a:xfrm>
            <a:off x="914400" y="4727448"/>
            <a:ext cx="70104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chemeClr val="bg1"/>
                </a:solidFill>
              </a:rPr>
              <a:t>When you know you’ll be driving after dark, pay special attention to the lights, reflectors, and windshield. </a:t>
            </a:r>
          </a:p>
        </p:txBody>
      </p:sp>
      <p:pic>
        <p:nvPicPr>
          <p:cNvPr id="5" name="Picture 4">
            <a:extLst>
              <a:ext uri="{FF2B5EF4-FFF2-40B4-BE49-F238E27FC236}">
                <a16:creationId xmlns:a16="http://schemas.microsoft.com/office/drawing/2014/main" id="{2682BBED-ED97-4C28-B2E5-8A6F37FE5A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1275616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C19086-4A7D-42C9-B89E-193F281575B1}"/>
              </a:ext>
            </a:extLst>
          </p:cNvPr>
          <p:cNvSpPr txBox="1"/>
          <p:nvPr/>
        </p:nvSpPr>
        <p:spPr>
          <a:xfrm>
            <a:off x="4343400" y="381000"/>
            <a:ext cx="4724400" cy="5509200"/>
          </a:xfrm>
          <a:prstGeom prst="rect">
            <a:avLst/>
          </a:prstGeom>
          <a:noFill/>
        </p:spPr>
        <p:txBody>
          <a:bodyPr wrap="square" rtlCol="0">
            <a:spAutoFit/>
          </a:bodyPr>
          <a:lstStyle/>
          <a:p>
            <a:pPr algn="r"/>
            <a:r>
              <a:rPr lang="en-US" sz="3200" dirty="0">
                <a:solidFill>
                  <a:schemeClr val="bg1"/>
                </a:solidFill>
              </a:rPr>
              <a:t>Clean your headlights with a soft cloth and check that both your low and high beams function and are properly aimed.</a:t>
            </a:r>
          </a:p>
          <a:p>
            <a:pPr algn="r"/>
            <a:endParaRPr lang="en-US" sz="3200" dirty="0">
              <a:solidFill>
                <a:schemeClr val="bg1"/>
              </a:solidFill>
            </a:endParaRPr>
          </a:p>
          <a:p>
            <a:pPr algn="r"/>
            <a:r>
              <a:rPr lang="en-US" sz="3200" dirty="0">
                <a:solidFill>
                  <a:schemeClr val="bg1"/>
                </a:solidFill>
              </a:rPr>
              <a:t>Dirt, dust, or grime on your headlights can reduce their effectiveness by as much as fifty percent.</a:t>
            </a:r>
          </a:p>
        </p:txBody>
      </p:sp>
    </p:spTree>
    <p:custDataLst>
      <p:tags r:id="rId1"/>
    </p:custDataLst>
    <p:extLst>
      <p:ext uri="{BB962C8B-B14F-4D97-AF65-F5344CB8AC3E}">
        <p14:creationId xmlns:p14="http://schemas.microsoft.com/office/powerpoint/2010/main" val="306393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B012BB-E59B-4CAC-AECD-D620CF2D7D26}"/>
              </a:ext>
            </a:extLst>
          </p:cNvPr>
          <p:cNvSpPr txBox="1"/>
          <p:nvPr/>
        </p:nvSpPr>
        <p:spPr>
          <a:xfrm>
            <a:off x="4267200" y="1600200"/>
            <a:ext cx="4724400" cy="2554545"/>
          </a:xfrm>
          <a:prstGeom prst="rect">
            <a:avLst/>
          </a:prstGeom>
          <a:noFill/>
        </p:spPr>
        <p:txBody>
          <a:bodyPr wrap="square" rtlCol="0">
            <a:spAutoFit/>
          </a:bodyPr>
          <a:lstStyle/>
          <a:p>
            <a:pPr algn="r"/>
            <a:r>
              <a:rPr lang="en-US" sz="3200" dirty="0">
                <a:solidFill>
                  <a:schemeClr val="bg1"/>
                </a:solidFill>
              </a:rPr>
              <a:t>Clean your glass and mirrors; even a little dirt can cause a distractingly dangerous glare when </a:t>
            </a:r>
            <a:br>
              <a:rPr lang="en-US" sz="3200" dirty="0">
                <a:solidFill>
                  <a:schemeClr val="bg1"/>
                </a:solidFill>
              </a:rPr>
            </a:br>
            <a:r>
              <a:rPr lang="en-US" sz="3200" dirty="0">
                <a:solidFill>
                  <a:schemeClr val="bg1"/>
                </a:solidFill>
              </a:rPr>
              <a:t>lit up at night.</a:t>
            </a:r>
          </a:p>
        </p:txBody>
      </p:sp>
    </p:spTree>
    <p:custDataLst>
      <p:tags r:id="rId1"/>
    </p:custDataLst>
    <p:extLst>
      <p:ext uri="{BB962C8B-B14F-4D97-AF65-F5344CB8AC3E}">
        <p14:creationId xmlns:p14="http://schemas.microsoft.com/office/powerpoint/2010/main" val="1454046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D5ED0A-8744-4485-A999-DBB01019ED27}"/>
              </a:ext>
            </a:extLst>
          </p:cNvPr>
          <p:cNvSpPr txBox="1"/>
          <p:nvPr/>
        </p:nvSpPr>
        <p:spPr>
          <a:xfrm>
            <a:off x="1191064" y="152400"/>
            <a:ext cx="6781799" cy="1066800"/>
          </a:xfrm>
          <a:prstGeom prst="rect">
            <a:avLst/>
          </a:prstGeom>
          <a:noFill/>
        </p:spPr>
        <p:txBody>
          <a:bodyPr wrap="square" rtlCol="0">
            <a:spAutoFit/>
          </a:bodyPr>
          <a:lstStyle/>
          <a:p>
            <a:pPr algn="ctr"/>
            <a:r>
              <a:rPr lang="en-US" sz="3200" dirty="0">
                <a:solidFill>
                  <a:schemeClr val="bg1"/>
                </a:solidFill>
              </a:rPr>
              <a:t>Clean off all your lights and verify they are in good working condition. </a:t>
            </a:r>
          </a:p>
        </p:txBody>
      </p:sp>
      <p:pic>
        <p:nvPicPr>
          <p:cNvPr id="17" name="Picture 16">
            <a:extLst>
              <a:ext uri="{FF2B5EF4-FFF2-40B4-BE49-F238E27FC236}">
                <a16:creationId xmlns:a16="http://schemas.microsoft.com/office/drawing/2014/main" id="{1F3CB638-E59E-4123-B02D-2C8AEB61A9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7944" y="4086664"/>
            <a:ext cx="3048000" cy="2743200"/>
          </a:xfrm>
          <a:prstGeom prst="rect">
            <a:avLst/>
          </a:prstGeom>
          <a:ln w="28575">
            <a:solidFill>
              <a:schemeClr val="bg1"/>
            </a:solidFill>
          </a:ln>
        </p:spPr>
      </p:pic>
      <p:pic>
        <p:nvPicPr>
          <p:cNvPr id="19" name="Picture 18">
            <a:extLst>
              <a:ext uri="{FF2B5EF4-FFF2-40B4-BE49-F238E27FC236}">
                <a16:creationId xmlns:a16="http://schemas.microsoft.com/office/drawing/2014/main" id="{62AFA7F6-4147-4008-A925-7DEB946A82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68" y="4086664"/>
            <a:ext cx="3048000" cy="2743200"/>
          </a:xfrm>
          <a:prstGeom prst="rect">
            <a:avLst/>
          </a:prstGeom>
          <a:ln w="28575">
            <a:solidFill>
              <a:schemeClr val="bg1"/>
            </a:solidFill>
          </a:ln>
        </p:spPr>
      </p:pic>
      <p:pic>
        <p:nvPicPr>
          <p:cNvPr id="23" name="Picture 22">
            <a:extLst>
              <a:ext uri="{FF2B5EF4-FFF2-40B4-BE49-F238E27FC236}">
                <a16:creationId xmlns:a16="http://schemas.microsoft.com/office/drawing/2014/main" id="{D99BF706-B331-4B83-BF6E-F86EA68AFC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00" y="1371600"/>
            <a:ext cx="3048000" cy="2743200"/>
          </a:xfrm>
          <a:prstGeom prst="rect">
            <a:avLst/>
          </a:prstGeom>
          <a:ln w="28575">
            <a:solidFill>
              <a:schemeClr val="bg1"/>
            </a:solidFill>
          </a:ln>
        </p:spPr>
      </p:pic>
      <p:pic>
        <p:nvPicPr>
          <p:cNvPr id="25" name="Picture 24">
            <a:extLst>
              <a:ext uri="{FF2B5EF4-FFF2-40B4-BE49-F238E27FC236}">
                <a16:creationId xmlns:a16="http://schemas.microsoft.com/office/drawing/2014/main" id="{021C7D09-E2F8-47B0-A182-4F736AEEA6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26" y="1371600"/>
            <a:ext cx="3048000" cy="2743200"/>
          </a:xfrm>
          <a:prstGeom prst="rect">
            <a:avLst/>
          </a:prstGeom>
          <a:ln w="28575">
            <a:solidFill>
              <a:schemeClr val="bg1"/>
            </a:solidFill>
          </a:ln>
        </p:spPr>
      </p:pic>
      <p:pic>
        <p:nvPicPr>
          <p:cNvPr id="27" name="Picture 26">
            <a:extLst>
              <a:ext uri="{FF2B5EF4-FFF2-40B4-BE49-F238E27FC236}">
                <a16:creationId xmlns:a16="http://schemas.microsoft.com/office/drawing/2014/main" id="{9E337332-E5F9-4CCC-A809-60656AB771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71376" y="4086664"/>
            <a:ext cx="3048000" cy="2743200"/>
          </a:xfrm>
          <a:prstGeom prst="rect">
            <a:avLst/>
          </a:prstGeom>
          <a:ln w="28575">
            <a:solidFill>
              <a:schemeClr val="bg1"/>
            </a:solidFill>
          </a:ln>
        </p:spPr>
      </p:pic>
      <p:pic>
        <p:nvPicPr>
          <p:cNvPr id="21" name="Picture 20">
            <a:extLst>
              <a:ext uri="{FF2B5EF4-FFF2-40B4-BE49-F238E27FC236}">
                <a16:creationId xmlns:a16="http://schemas.microsoft.com/office/drawing/2014/main" id="{6B52777C-1CC4-444B-9063-44A0F45EA2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73724" y="1371600"/>
            <a:ext cx="3048000" cy="2743200"/>
          </a:xfrm>
          <a:prstGeom prst="rect">
            <a:avLst/>
          </a:prstGeom>
          <a:ln w="28575">
            <a:solidFill>
              <a:schemeClr val="bg1"/>
            </a:solidFill>
          </a:ln>
        </p:spPr>
      </p:pic>
      <p:sp>
        <p:nvSpPr>
          <p:cNvPr id="28" name="TextBox 27">
            <a:extLst>
              <a:ext uri="{FF2B5EF4-FFF2-40B4-BE49-F238E27FC236}">
                <a16:creationId xmlns:a16="http://schemas.microsoft.com/office/drawing/2014/main" id="{9E35D763-F769-4AAA-A0AD-E256FDE76845}"/>
              </a:ext>
            </a:extLst>
          </p:cNvPr>
          <p:cNvSpPr txBox="1"/>
          <p:nvPr/>
        </p:nvSpPr>
        <p:spPr>
          <a:xfrm>
            <a:off x="513472" y="3505200"/>
            <a:ext cx="1984839" cy="384721"/>
          </a:xfrm>
          <a:prstGeom prst="rect">
            <a:avLst/>
          </a:prstGeom>
          <a:noFill/>
        </p:spPr>
        <p:txBody>
          <a:bodyPr wrap="none" rtlCol="0">
            <a:spAutoFit/>
          </a:bodyPr>
          <a:lstStyle/>
          <a:p>
            <a:r>
              <a:rPr lang="en-US" sz="1900" dirty="0">
                <a:solidFill>
                  <a:schemeClr val="bg1"/>
                </a:solidFill>
              </a:rPr>
              <a:t>TURN SIGNALS</a:t>
            </a:r>
          </a:p>
        </p:txBody>
      </p:sp>
      <p:sp>
        <p:nvSpPr>
          <p:cNvPr id="29" name="TextBox 28">
            <a:extLst>
              <a:ext uri="{FF2B5EF4-FFF2-40B4-BE49-F238E27FC236}">
                <a16:creationId xmlns:a16="http://schemas.microsoft.com/office/drawing/2014/main" id="{71C07548-D178-4A8B-829F-CFF30B20271A}"/>
              </a:ext>
            </a:extLst>
          </p:cNvPr>
          <p:cNvSpPr txBox="1"/>
          <p:nvPr/>
        </p:nvSpPr>
        <p:spPr>
          <a:xfrm>
            <a:off x="6095217" y="6214404"/>
            <a:ext cx="3048783" cy="384721"/>
          </a:xfrm>
          <a:prstGeom prst="rect">
            <a:avLst/>
          </a:prstGeom>
          <a:noFill/>
        </p:spPr>
        <p:txBody>
          <a:bodyPr wrap="none" rtlCol="0">
            <a:spAutoFit/>
          </a:bodyPr>
          <a:lstStyle/>
          <a:p>
            <a:r>
              <a:rPr lang="en-US" sz="1900" dirty="0">
                <a:solidFill>
                  <a:schemeClr val="bg1"/>
                </a:solidFill>
              </a:rPr>
              <a:t>IDENTIFICATION LIGHTS</a:t>
            </a:r>
          </a:p>
        </p:txBody>
      </p:sp>
      <p:sp>
        <p:nvSpPr>
          <p:cNvPr id="30" name="TextBox 29">
            <a:extLst>
              <a:ext uri="{FF2B5EF4-FFF2-40B4-BE49-F238E27FC236}">
                <a16:creationId xmlns:a16="http://schemas.microsoft.com/office/drawing/2014/main" id="{CB0296FE-B91B-4941-980F-1E5FA2BD442D}"/>
              </a:ext>
            </a:extLst>
          </p:cNvPr>
          <p:cNvSpPr txBox="1"/>
          <p:nvPr/>
        </p:nvSpPr>
        <p:spPr>
          <a:xfrm>
            <a:off x="3507011" y="3505200"/>
            <a:ext cx="2173993" cy="384721"/>
          </a:xfrm>
          <a:prstGeom prst="rect">
            <a:avLst/>
          </a:prstGeom>
          <a:noFill/>
        </p:spPr>
        <p:txBody>
          <a:bodyPr wrap="none" rtlCol="0">
            <a:spAutoFit/>
          </a:bodyPr>
          <a:lstStyle/>
          <a:p>
            <a:r>
              <a:rPr lang="en-US" sz="1900" dirty="0">
                <a:solidFill>
                  <a:schemeClr val="bg1"/>
                </a:solidFill>
              </a:rPr>
              <a:t>MARKER LIGHTS</a:t>
            </a:r>
          </a:p>
        </p:txBody>
      </p:sp>
      <p:sp>
        <p:nvSpPr>
          <p:cNvPr id="31" name="TextBox 30">
            <a:extLst>
              <a:ext uri="{FF2B5EF4-FFF2-40B4-BE49-F238E27FC236}">
                <a16:creationId xmlns:a16="http://schemas.microsoft.com/office/drawing/2014/main" id="{5ED3D022-668A-4995-A93F-9E9AC963D34A}"/>
              </a:ext>
            </a:extLst>
          </p:cNvPr>
          <p:cNvSpPr txBox="1"/>
          <p:nvPr/>
        </p:nvSpPr>
        <p:spPr>
          <a:xfrm>
            <a:off x="6290604" y="3505200"/>
            <a:ext cx="2621230" cy="384721"/>
          </a:xfrm>
          <a:prstGeom prst="rect">
            <a:avLst/>
          </a:prstGeom>
          <a:noFill/>
        </p:spPr>
        <p:txBody>
          <a:bodyPr wrap="none" rtlCol="0">
            <a:spAutoFit/>
          </a:bodyPr>
          <a:lstStyle/>
          <a:p>
            <a:r>
              <a:rPr lang="en-US" sz="1900" dirty="0">
                <a:solidFill>
                  <a:schemeClr val="bg1"/>
                </a:solidFill>
              </a:rPr>
              <a:t>CLEARANCE LIGHTS</a:t>
            </a:r>
          </a:p>
        </p:txBody>
      </p:sp>
      <p:sp>
        <p:nvSpPr>
          <p:cNvPr id="32" name="TextBox 31">
            <a:extLst>
              <a:ext uri="{FF2B5EF4-FFF2-40B4-BE49-F238E27FC236}">
                <a16:creationId xmlns:a16="http://schemas.microsoft.com/office/drawing/2014/main" id="{DD5A0A4F-2896-4FE7-85EA-B920EEE62AAE}"/>
              </a:ext>
            </a:extLst>
          </p:cNvPr>
          <p:cNvSpPr txBox="1"/>
          <p:nvPr/>
        </p:nvSpPr>
        <p:spPr>
          <a:xfrm>
            <a:off x="696150" y="6214404"/>
            <a:ext cx="1619482" cy="384721"/>
          </a:xfrm>
          <a:prstGeom prst="rect">
            <a:avLst/>
          </a:prstGeom>
          <a:noFill/>
        </p:spPr>
        <p:txBody>
          <a:bodyPr wrap="none" rtlCol="0">
            <a:spAutoFit/>
          </a:bodyPr>
          <a:lstStyle/>
          <a:p>
            <a:r>
              <a:rPr lang="en-US" sz="1900" dirty="0">
                <a:solidFill>
                  <a:schemeClr val="bg1"/>
                </a:solidFill>
              </a:rPr>
              <a:t>TAIL LIGHTS</a:t>
            </a:r>
          </a:p>
        </p:txBody>
      </p:sp>
      <p:sp>
        <p:nvSpPr>
          <p:cNvPr id="33" name="TextBox 32">
            <a:extLst>
              <a:ext uri="{FF2B5EF4-FFF2-40B4-BE49-F238E27FC236}">
                <a16:creationId xmlns:a16="http://schemas.microsoft.com/office/drawing/2014/main" id="{9FFE67E4-2A2A-447F-BF17-ED22462D7935}"/>
              </a:ext>
            </a:extLst>
          </p:cNvPr>
          <p:cNvSpPr txBox="1"/>
          <p:nvPr/>
        </p:nvSpPr>
        <p:spPr>
          <a:xfrm>
            <a:off x="3589543" y="6214404"/>
            <a:ext cx="1955985" cy="384721"/>
          </a:xfrm>
          <a:prstGeom prst="rect">
            <a:avLst/>
          </a:prstGeom>
          <a:noFill/>
        </p:spPr>
        <p:txBody>
          <a:bodyPr wrap="none" rtlCol="0">
            <a:spAutoFit/>
          </a:bodyPr>
          <a:lstStyle/>
          <a:p>
            <a:r>
              <a:rPr lang="en-US" sz="1900" dirty="0">
                <a:solidFill>
                  <a:schemeClr val="bg1"/>
                </a:solidFill>
              </a:rPr>
              <a:t>BRAKE LIGHTS</a:t>
            </a:r>
          </a:p>
        </p:txBody>
      </p:sp>
    </p:spTree>
    <p:custDataLst>
      <p:tags r:id="rId1"/>
    </p:custDataLst>
    <p:extLst>
      <p:ext uri="{BB962C8B-B14F-4D97-AF65-F5344CB8AC3E}">
        <p14:creationId xmlns:p14="http://schemas.microsoft.com/office/powerpoint/2010/main" val="1871378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102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CD943E-F53A-4A59-B290-E9EE6F5645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304800"/>
            <a:ext cx="9144000" cy="2743200"/>
          </a:xfrm>
          <a:prstGeom prst="rect">
            <a:avLst/>
          </a:prstGeom>
        </p:spPr>
      </p:pic>
      <p:pic>
        <p:nvPicPr>
          <p:cNvPr id="4" name="Picture 3">
            <a:extLst>
              <a:ext uri="{FF2B5EF4-FFF2-40B4-BE49-F238E27FC236}">
                <a16:creationId xmlns:a16="http://schemas.microsoft.com/office/drawing/2014/main" id="{580F702C-9EB9-43DE-BDF7-5D005528EF5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4133850"/>
            <a:ext cx="9144000" cy="2724150"/>
          </a:xfrm>
          <a:prstGeom prst="rect">
            <a:avLst/>
          </a:prstGeom>
        </p:spPr>
      </p:pic>
      <p:sp>
        <p:nvSpPr>
          <p:cNvPr id="5" name="TextBox 4">
            <a:extLst>
              <a:ext uri="{FF2B5EF4-FFF2-40B4-BE49-F238E27FC236}">
                <a16:creationId xmlns:a16="http://schemas.microsoft.com/office/drawing/2014/main" id="{D07D3B9C-C89D-4B4B-99CA-BF60C2E09D7E}"/>
              </a:ext>
            </a:extLst>
          </p:cNvPr>
          <p:cNvSpPr txBox="1"/>
          <p:nvPr/>
        </p:nvSpPr>
        <p:spPr>
          <a:xfrm>
            <a:off x="152400" y="152400"/>
            <a:ext cx="3134191" cy="769441"/>
          </a:xfrm>
          <a:prstGeom prst="rect">
            <a:avLst/>
          </a:prstGeom>
          <a:noFill/>
        </p:spPr>
        <p:txBody>
          <a:bodyPr wrap="none" rtlCol="0">
            <a:spAutoFit/>
          </a:bodyPr>
          <a:lstStyle/>
          <a:p>
            <a:r>
              <a:rPr lang="en-US" sz="4400" dirty="0">
                <a:solidFill>
                  <a:schemeClr val="bg1"/>
                </a:solidFill>
              </a:rPr>
              <a:t>Low Beams</a:t>
            </a:r>
          </a:p>
        </p:txBody>
      </p:sp>
      <p:sp>
        <p:nvSpPr>
          <p:cNvPr id="6" name="TextBox 5">
            <a:extLst>
              <a:ext uri="{FF2B5EF4-FFF2-40B4-BE49-F238E27FC236}">
                <a16:creationId xmlns:a16="http://schemas.microsoft.com/office/drawing/2014/main" id="{C20427E2-BE5C-4141-9551-D6EF0F9189DC}"/>
              </a:ext>
            </a:extLst>
          </p:cNvPr>
          <p:cNvSpPr txBox="1"/>
          <p:nvPr/>
        </p:nvSpPr>
        <p:spPr>
          <a:xfrm>
            <a:off x="152400" y="3497759"/>
            <a:ext cx="3259226" cy="769441"/>
          </a:xfrm>
          <a:prstGeom prst="rect">
            <a:avLst/>
          </a:prstGeom>
          <a:noFill/>
        </p:spPr>
        <p:txBody>
          <a:bodyPr wrap="none" rtlCol="0">
            <a:spAutoFit/>
          </a:bodyPr>
          <a:lstStyle/>
          <a:p>
            <a:r>
              <a:rPr lang="en-US" sz="4400" dirty="0">
                <a:solidFill>
                  <a:schemeClr val="bg1"/>
                </a:solidFill>
              </a:rPr>
              <a:t>High Beams</a:t>
            </a:r>
          </a:p>
        </p:txBody>
      </p:sp>
      <p:pic>
        <p:nvPicPr>
          <p:cNvPr id="7" name="Picture 6">
            <a:extLst>
              <a:ext uri="{FF2B5EF4-FFF2-40B4-BE49-F238E27FC236}">
                <a16:creationId xmlns:a16="http://schemas.microsoft.com/office/drawing/2014/main" id="{C3908F84-5D2F-4826-931A-9CD889F309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01000" y="182880"/>
            <a:ext cx="914400" cy="912987"/>
          </a:xfrm>
          <a:prstGeom prst="rect">
            <a:avLst/>
          </a:prstGeom>
        </p:spPr>
      </p:pic>
    </p:spTree>
    <p:custDataLst>
      <p:tags r:id="rId1"/>
    </p:custDataLst>
    <p:extLst>
      <p:ext uri="{BB962C8B-B14F-4D97-AF65-F5344CB8AC3E}">
        <p14:creationId xmlns:p14="http://schemas.microsoft.com/office/powerpoint/2010/main" val="2409757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9F77EB-E27A-4225-9B64-294CF2DA8FCC}"/>
              </a:ext>
            </a:extLst>
          </p:cNvPr>
          <p:cNvSpPr txBox="1"/>
          <p:nvPr/>
        </p:nvSpPr>
        <p:spPr>
          <a:xfrm>
            <a:off x="228600" y="4876800"/>
            <a:ext cx="8686800" cy="1569660"/>
          </a:xfrm>
          <a:prstGeom prst="rect">
            <a:avLst/>
          </a:prstGeom>
          <a:noFill/>
        </p:spPr>
        <p:txBody>
          <a:bodyPr wrap="square" rtlCol="0">
            <a:spAutoFit/>
          </a:bodyPr>
          <a:lstStyle/>
          <a:p>
            <a:r>
              <a:rPr lang="en-US" sz="3200" dirty="0">
                <a:solidFill>
                  <a:schemeClr val="bg1"/>
                </a:solidFill>
              </a:rPr>
              <a:t>High beam headlights should be dimmed within 500 to 1,000 feet of an oncoming vehicle or within 500 feet of a vehicle you are following.</a:t>
            </a:r>
          </a:p>
        </p:txBody>
      </p:sp>
      <p:pic>
        <p:nvPicPr>
          <p:cNvPr id="4" name="Picture 3">
            <a:extLst>
              <a:ext uri="{FF2B5EF4-FFF2-40B4-BE49-F238E27FC236}">
                <a16:creationId xmlns:a16="http://schemas.microsoft.com/office/drawing/2014/main" id="{1C37C5FD-DD3F-467B-BF12-9924D9DA97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4145673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030DDE-9082-4F5F-86F7-876B85D7F703}"/>
              </a:ext>
            </a:extLst>
          </p:cNvPr>
          <p:cNvSpPr txBox="1"/>
          <p:nvPr/>
        </p:nvSpPr>
        <p:spPr>
          <a:xfrm>
            <a:off x="152400" y="4724400"/>
            <a:ext cx="5029200" cy="1723549"/>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rPr>
              <a:t>Dim the brightness of the instrument panel </a:t>
            </a:r>
          </a:p>
          <a:p>
            <a:pPr marL="457200" indent="-457200">
              <a:buFont typeface="Arial" panose="020B0604020202020204" pitchFamily="34" charset="0"/>
              <a:buChar char="•"/>
            </a:pPr>
            <a:endParaRPr lang="en-US" sz="1000" dirty="0">
              <a:solidFill>
                <a:schemeClr val="bg1"/>
              </a:solidFill>
            </a:endParaRPr>
          </a:p>
          <a:p>
            <a:pPr marL="457200" indent="-457200">
              <a:buFont typeface="Arial" panose="020B0604020202020204" pitchFamily="34" charset="0"/>
              <a:buChar char="•"/>
            </a:pPr>
            <a:r>
              <a:rPr lang="en-US" sz="3200" dirty="0">
                <a:solidFill>
                  <a:schemeClr val="bg1"/>
                </a:solidFill>
              </a:rPr>
              <a:t>Keep the dome light off</a:t>
            </a:r>
          </a:p>
        </p:txBody>
      </p:sp>
    </p:spTree>
    <p:custDataLst>
      <p:tags r:id="rId1"/>
    </p:custDataLst>
    <p:extLst>
      <p:ext uri="{BB962C8B-B14F-4D97-AF65-F5344CB8AC3E}">
        <p14:creationId xmlns:p14="http://schemas.microsoft.com/office/powerpoint/2010/main" val="26948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B16C9-803E-404D-B8B2-87C544ECA524}"/>
              </a:ext>
            </a:extLst>
          </p:cNvPr>
          <p:cNvSpPr txBox="1">
            <a:spLocks/>
          </p:cNvSpPr>
          <p:nvPr/>
        </p:nvSpPr>
        <p:spPr>
          <a:xfrm>
            <a:off x="457200" y="274638"/>
            <a:ext cx="8229600" cy="1143000"/>
          </a:xfrm>
          <a:prstGeom prst="rect">
            <a:avLst/>
          </a:prstGeom>
          <a:noFill/>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chemeClr val="bg1"/>
                </a:solidFill>
              </a:rPr>
              <a:t>The Road</a:t>
            </a:r>
          </a:p>
        </p:txBody>
      </p:sp>
      <p:pic>
        <p:nvPicPr>
          <p:cNvPr id="3" name="Picture 2">
            <a:extLst>
              <a:ext uri="{FF2B5EF4-FFF2-40B4-BE49-F238E27FC236}">
                <a16:creationId xmlns:a16="http://schemas.microsoft.com/office/drawing/2014/main" id="{407A721F-1384-442F-8AD3-DFB98C8421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73398E14-24C0-4D1F-896A-C28B183DF697}"/>
              </a:ext>
            </a:extLst>
          </p:cNvPr>
          <p:cNvSpPr txBox="1">
            <a:spLocks/>
          </p:cNvSpPr>
          <p:nvPr/>
        </p:nvSpPr>
        <p:spPr>
          <a:xfrm>
            <a:off x="914400" y="4727448"/>
            <a:ext cx="70104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chemeClr val="bg1"/>
                </a:solidFill>
              </a:rPr>
              <a:t>Driving after dark reduces the time you have to recognize and react to dangers on the road.</a:t>
            </a:r>
          </a:p>
        </p:txBody>
      </p:sp>
      <p:pic>
        <p:nvPicPr>
          <p:cNvPr id="5" name="Picture 4">
            <a:extLst>
              <a:ext uri="{FF2B5EF4-FFF2-40B4-BE49-F238E27FC236}">
                <a16:creationId xmlns:a16="http://schemas.microsoft.com/office/drawing/2014/main" id="{A737CCC7-F5BC-4103-AF6F-3D86D12C73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3221326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C2579A-7EB8-4F61-8521-850831FE6FEA}"/>
              </a:ext>
            </a:extLst>
          </p:cNvPr>
          <p:cNvSpPr txBox="1"/>
          <p:nvPr/>
        </p:nvSpPr>
        <p:spPr>
          <a:xfrm>
            <a:off x="152400" y="152400"/>
            <a:ext cx="4724400" cy="1446550"/>
          </a:xfrm>
          <a:prstGeom prst="rect">
            <a:avLst/>
          </a:prstGeom>
          <a:noFill/>
        </p:spPr>
        <p:txBody>
          <a:bodyPr wrap="square" rtlCol="0">
            <a:spAutoFit/>
          </a:bodyPr>
          <a:lstStyle/>
          <a:p>
            <a:r>
              <a:rPr lang="en-US" sz="4400" dirty="0">
                <a:solidFill>
                  <a:schemeClr val="bg1"/>
                </a:solidFill>
              </a:rPr>
              <a:t>Other drivers may be drowsy…</a:t>
            </a:r>
          </a:p>
        </p:txBody>
      </p:sp>
      <p:sp>
        <p:nvSpPr>
          <p:cNvPr id="3" name="TextBox 2">
            <a:extLst>
              <a:ext uri="{FF2B5EF4-FFF2-40B4-BE49-F238E27FC236}">
                <a16:creationId xmlns:a16="http://schemas.microsoft.com/office/drawing/2014/main" id="{1AF2CB12-170C-4698-B64D-0E9E140A6314}"/>
              </a:ext>
            </a:extLst>
          </p:cNvPr>
          <p:cNvSpPr txBox="1"/>
          <p:nvPr/>
        </p:nvSpPr>
        <p:spPr>
          <a:xfrm>
            <a:off x="153572" y="4303455"/>
            <a:ext cx="6933028" cy="2554545"/>
          </a:xfrm>
          <a:prstGeom prst="rect">
            <a:avLst/>
          </a:prstGeom>
          <a:noFill/>
        </p:spPr>
        <p:txBody>
          <a:bodyPr wrap="square" rtlCol="0">
            <a:spAutoFit/>
          </a:bodyPr>
          <a:lstStyle/>
          <a:p>
            <a:r>
              <a:rPr lang="en-US" sz="3200" dirty="0">
                <a:solidFill>
                  <a:schemeClr val="bg1"/>
                </a:solidFill>
              </a:rPr>
              <a:t>Keep an eye out for vehicles that weave from lane to lane, stop without reason, have trouble maintaining a constant speed, or show other signs of impaired or erratic driving. </a:t>
            </a:r>
          </a:p>
        </p:txBody>
      </p:sp>
    </p:spTree>
    <p:custDataLst>
      <p:tags r:id="rId1"/>
    </p:custDataLst>
    <p:extLst>
      <p:ext uri="{BB962C8B-B14F-4D97-AF65-F5344CB8AC3E}">
        <p14:creationId xmlns:p14="http://schemas.microsoft.com/office/powerpoint/2010/main" val="3913184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8DE57C-7AB0-4AE1-8588-35A886AEC4C5}"/>
              </a:ext>
            </a:extLst>
          </p:cNvPr>
          <p:cNvSpPr txBox="1"/>
          <p:nvPr/>
        </p:nvSpPr>
        <p:spPr>
          <a:xfrm>
            <a:off x="838200" y="4876800"/>
            <a:ext cx="8001000" cy="1569660"/>
          </a:xfrm>
          <a:prstGeom prst="rect">
            <a:avLst/>
          </a:prstGeom>
          <a:noFill/>
        </p:spPr>
        <p:txBody>
          <a:bodyPr wrap="square" rtlCol="0">
            <a:spAutoFit/>
          </a:bodyPr>
          <a:lstStyle/>
          <a:p>
            <a:r>
              <a:rPr lang="en-US" sz="3200" dirty="0">
                <a:solidFill>
                  <a:schemeClr val="bg1"/>
                </a:solidFill>
              </a:rPr>
              <a:t>People walking, jogging, or riding bikes wearing low-visibility clothing can be difficult to see until they are very close.</a:t>
            </a:r>
          </a:p>
        </p:txBody>
      </p:sp>
    </p:spTree>
    <p:custDataLst>
      <p:tags r:id="rId1"/>
    </p:custDataLst>
    <p:extLst>
      <p:ext uri="{BB962C8B-B14F-4D97-AF65-F5344CB8AC3E}">
        <p14:creationId xmlns:p14="http://schemas.microsoft.com/office/powerpoint/2010/main" val="1150650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90402C-1A5D-4FA9-97E7-CEE8E0C0226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a:extLst>
              <a:ext uri="{FF2B5EF4-FFF2-40B4-BE49-F238E27FC236}">
                <a16:creationId xmlns:a16="http://schemas.microsoft.com/office/drawing/2014/main" id="{88A0DC03-EBA4-4503-B454-D341544B70BB}"/>
              </a:ext>
            </a:extLst>
          </p:cNvPr>
          <p:cNvSpPr txBox="1"/>
          <p:nvPr/>
        </p:nvSpPr>
        <p:spPr>
          <a:xfrm>
            <a:off x="228600" y="228600"/>
            <a:ext cx="8534400" cy="2554545"/>
          </a:xfrm>
          <a:prstGeom prst="rect">
            <a:avLst/>
          </a:prstGeom>
          <a:noFill/>
        </p:spPr>
        <p:txBody>
          <a:bodyPr wrap="square" rtlCol="0">
            <a:spAutoFit/>
          </a:bodyPr>
          <a:lstStyle/>
          <a:p>
            <a:r>
              <a:rPr lang="en-US" sz="3200" dirty="0">
                <a:solidFill>
                  <a:schemeClr val="bg1"/>
                </a:solidFill>
              </a:rPr>
              <a:t>Animals may be on the move at night. Be sure not to overdrive your headlights and keep an eye on both shoulders ahead. Look for reflections of animals’ eyes or movement along the sides of the road.</a:t>
            </a:r>
          </a:p>
        </p:txBody>
      </p:sp>
    </p:spTree>
    <p:custDataLst>
      <p:tags r:id="rId1"/>
    </p:custDataLst>
    <p:extLst>
      <p:ext uri="{BB962C8B-B14F-4D97-AF65-F5344CB8AC3E}">
        <p14:creationId xmlns:p14="http://schemas.microsoft.com/office/powerpoint/2010/main" val="4119242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511F0E-D5DF-4206-BD7A-F41F6D9E1D59}"/>
              </a:ext>
            </a:extLst>
          </p:cNvPr>
          <p:cNvSpPr txBox="1"/>
          <p:nvPr/>
        </p:nvSpPr>
        <p:spPr>
          <a:xfrm>
            <a:off x="167054" y="5260205"/>
            <a:ext cx="8809892" cy="1569660"/>
          </a:xfrm>
          <a:prstGeom prst="rect">
            <a:avLst/>
          </a:prstGeom>
          <a:noFill/>
        </p:spPr>
        <p:txBody>
          <a:bodyPr wrap="square" rtlCol="0">
            <a:spAutoFit/>
          </a:bodyPr>
          <a:lstStyle/>
          <a:p>
            <a:r>
              <a:rPr lang="en-US" sz="3200" dirty="0">
                <a:solidFill>
                  <a:schemeClr val="bg1"/>
                </a:solidFill>
              </a:rPr>
              <a:t>Your headlights can’t illuminate over hills or around curves, so slow down to an appropriate speed for the road you’re driving on.</a:t>
            </a:r>
          </a:p>
        </p:txBody>
      </p:sp>
    </p:spTree>
    <p:custDataLst>
      <p:tags r:id="rId1"/>
    </p:custDataLst>
    <p:extLst>
      <p:ext uri="{BB962C8B-B14F-4D97-AF65-F5344CB8AC3E}">
        <p14:creationId xmlns:p14="http://schemas.microsoft.com/office/powerpoint/2010/main" val="3788788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23E034-177A-4017-8E41-A04A1F72C8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7" y="0"/>
            <a:ext cx="4572000" cy="6858000"/>
          </a:xfrm>
          <a:prstGeom prst="rect">
            <a:avLst/>
          </a:prstGeom>
        </p:spPr>
      </p:pic>
      <p:pic>
        <p:nvPicPr>
          <p:cNvPr id="5" name="Picture 4">
            <a:extLst>
              <a:ext uri="{FF2B5EF4-FFF2-40B4-BE49-F238E27FC236}">
                <a16:creationId xmlns:a16="http://schemas.microsoft.com/office/drawing/2014/main" id="{7E8649A2-E158-46BA-83AF-E4F31123B2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8483" y="0"/>
            <a:ext cx="4572000" cy="6858000"/>
          </a:xfrm>
          <a:prstGeom prst="rect">
            <a:avLst/>
          </a:prstGeom>
        </p:spPr>
      </p:pic>
      <p:sp>
        <p:nvSpPr>
          <p:cNvPr id="6" name="Rectangle 5">
            <a:extLst>
              <a:ext uri="{FF2B5EF4-FFF2-40B4-BE49-F238E27FC236}">
                <a16:creationId xmlns:a16="http://schemas.microsoft.com/office/drawing/2014/main" id="{4B6C11B9-325A-45C0-AE4D-B7546586185D}"/>
              </a:ext>
            </a:extLst>
          </p:cNvPr>
          <p:cNvSpPr/>
          <p:nvPr/>
        </p:nvSpPr>
        <p:spPr>
          <a:xfrm>
            <a:off x="4528624" y="0"/>
            <a:ext cx="9144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1FB7C3C-8F01-4B7E-9765-4CF7ADAB29CD}"/>
              </a:ext>
            </a:extLst>
          </p:cNvPr>
          <p:cNvSpPr txBox="1"/>
          <p:nvPr/>
        </p:nvSpPr>
        <p:spPr>
          <a:xfrm>
            <a:off x="183466" y="4648200"/>
            <a:ext cx="4309989" cy="2062103"/>
          </a:xfrm>
          <a:prstGeom prst="rect">
            <a:avLst/>
          </a:prstGeom>
          <a:noFill/>
        </p:spPr>
        <p:txBody>
          <a:bodyPr wrap="square" rtlCol="0">
            <a:spAutoFit/>
          </a:bodyPr>
          <a:lstStyle/>
          <a:p>
            <a:r>
              <a:rPr lang="en-US" sz="3200" dirty="0">
                <a:solidFill>
                  <a:schemeClr val="bg1"/>
                </a:solidFill>
              </a:rPr>
              <a:t>In rural areas, you need to depend solely on your vehicle’s headlights for lighting.</a:t>
            </a:r>
          </a:p>
        </p:txBody>
      </p:sp>
      <p:sp>
        <p:nvSpPr>
          <p:cNvPr id="8" name="TextBox 7">
            <a:extLst>
              <a:ext uri="{FF2B5EF4-FFF2-40B4-BE49-F238E27FC236}">
                <a16:creationId xmlns:a16="http://schemas.microsoft.com/office/drawing/2014/main" id="{1DE46396-6CF0-46F7-8B97-68AA0705AB8B}"/>
              </a:ext>
            </a:extLst>
          </p:cNvPr>
          <p:cNvSpPr txBox="1"/>
          <p:nvPr/>
        </p:nvSpPr>
        <p:spPr>
          <a:xfrm>
            <a:off x="4681611" y="4648200"/>
            <a:ext cx="4309989" cy="2062103"/>
          </a:xfrm>
          <a:prstGeom prst="rect">
            <a:avLst/>
          </a:prstGeom>
          <a:noFill/>
        </p:spPr>
        <p:txBody>
          <a:bodyPr wrap="square" rtlCol="0">
            <a:spAutoFit/>
          </a:bodyPr>
          <a:lstStyle/>
          <a:p>
            <a:r>
              <a:rPr lang="en-US" sz="3200" dirty="0">
                <a:solidFill>
                  <a:schemeClr val="bg1"/>
                </a:solidFill>
              </a:rPr>
              <a:t>In urban areas, lighting levels can vary; your eyes will need to adjust accordingly. </a:t>
            </a:r>
          </a:p>
        </p:txBody>
      </p:sp>
      <p:pic>
        <p:nvPicPr>
          <p:cNvPr id="4" name="Picture 3">
            <a:extLst>
              <a:ext uri="{FF2B5EF4-FFF2-40B4-BE49-F238E27FC236}">
                <a16:creationId xmlns:a16="http://schemas.microsoft.com/office/drawing/2014/main" id="{E38A02E8-2555-4A05-8E5A-E8C7B9EA52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2880" y="182880"/>
            <a:ext cx="914400" cy="914400"/>
          </a:xfrm>
          <a:prstGeom prst="rect">
            <a:avLst/>
          </a:prstGeom>
        </p:spPr>
      </p:pic>
    </p:spTree>
    <p:custDataLst>
      <p:tags r:id="rId1"/>
    </p:custDataLst>
    <p:extLst>
      <p:ext uri="{BB962C8B-B14F-4D97-AF65-F5344CB8AC3E}">
        <p14:creationId xmlns:p14="http://schemas.microsoft.com/office/powerpoint/2010/main" val="3907724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B16C9-803E-404D-B8B2-87C544ECA524}"/>
              </a:ext>
            </a:extLst>
          </p:cNvPr>
          <p:cNvSpPr txBox="1">
            <a:spLocks/>
          </p:cNvSpPr>
          <p:nvPr/>
        </p:nvSpPr>
        <p:spPr>
          <a:xfrm>
            <a:off x="914400" y="274638"/>
            <a:ext cx="77724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chemeClr val="bg1"/>
                </a:solidFill>
              </a:rPr>
              <a:t>You, the Professional Driver</a:t>
            </a:r>
          </a:p>
        </p:txBody>
      </p:sp>
      <p:pic>
        <p:nvPicPr>
          <p:cNvPr id="3" name="Picture 2">
            <a:extLst>
              <a:ext uri="{FF2B5EF4-FFF2-40B4-BE49-F238E27FC236}">
                <a16:creationId xmlns:a16="http://schemas.microsoft.com/office/drawing/2014/main" id="{407A721F-1384-442F-8AD3-DFB98C8421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6"/>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73398E14-24C0-4D1F-896A-C28B183DF697}"/>
              </a:ext>
            </a:extLst>
          </p:cNvPr>
          <p:cNvSpPr txBox="1">
            <a:spLocks/>
          </p:cNvSpPr>
          <p:nvPr/>
        </p:nvSpPr>
        <p:spPr>
          <a:xfrm>
            <a:off x="914400" y="4727448"/>
            <a:ext cx="70104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chemeClr val="bg1"/>
                </a:solidFill>
              </a:rPr>
              <a:t>An important key to preparing for night driving is to be aware of your own visual limitations. </a:t>
            </a:r>
          </a:p>
        </p:txBody>
      </p:sp>
      <p:pic>
        <p:nvPicPr>
          <p:cNvPr id="5" name="Picture 4">
            <a:extLst>
              <a:ext uri="{FF2B5EF4-FFF2-40B4-BE49-F238E27FC236}">
                <a16:creationId xmlns:a16="http://schemas.microsoft.com/office/drawing/2014/main" id="{2F134C07-A389-439F-AE63-B0334E6872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2190255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AAB089-858A-405A-A94E-113D72CC9C73}"/>
              </a:ext>
            </a:extLst>
          </p:cNvPr>
          <p:cNvSpPr txBox="1"/>
          <p:nvPr/>
        </p:nvSpPr>
        <p:spPr>
          <a:xfrm>
            <a:off x="3962400" y="381000"/>
            <a:ext cx="4876800" cy="3539430"/>
          </a:xfrm>
          <a:prstGeom prst="rect">
            <a:avLst/>
          </a:prstGeom>
          <a:noFill/>
        </p:spPr>
        <p:txBody>
          <a:bodyPr wrap="square" rtlCol="0">
            <a:spAutoFit/>
          </a:bodyPr>
          <a:lstStyle/>
          <a:p>
            <a:pPr algn="r"/>
            <a:r>
              <a:rPr lang="en-US" sz="3200" dirty="0">
                <a:solidFill>
                  <a:schemeClr val="bg1"/>
                </a:solidFill>
              </a:rPr>
              <a:t>Dirty or scratched glasses can magnify glare at night. If you wear prescription glasses to drive, be sure they’re clean and free </a:t>
            </a:r>
            <a:br>
              <a:rPr lang="en-US" sz="3200" dirty="0">
                <a:solidFill>
                  <a:schemeClr val="bg1"/>
                </a:solidFill>
              </a:rPr>
            </a:br>
            <a:r>
              <a:rPr lang="en-US" sz="3200" dirty="0">
                <a:solidFill>
                  <a:schemeClr val="bg1"/>
                </a:solidFill>
              </a:rPr>
              <a:t>of scratches. </a:t>
            </a:r>
          </a:p>
        </p:txBody>
      </p:sp>
    </p:spTree>
    <p:custDataLst>
      <p:tags r:id="rId1"/>
    </p:custDataLst>
    <p:extLst>
      <p:ext uri="{BB962C8B-B14F-4D97-AF65-F5344CB8AC3E}">
        <p14:creationId xmlns:p14="http://schemas.microsoft.com/office/powerpoint/2010/main" val="2451591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FAE272-EC01-405B-B919-751E169B17A2}"/>
              </a:ext>
            </a:extLst>
          </p:cNvPr>
          <p:cNvSpPr txBox="1"/>
          <p:nvPr/>
        </p:nvSpPr>
        <p:spPr>
          <a:xfrm>
            <a:off x="152400" y="5212140"/>
            <a:ext cx="7817523" cy="1569660"/>
          </a:xfrm>
          <a:prstGeom prst="rect">
            <a:avLst/>
          </a:prstGeom>
          <a:noFill/>
        </p:spPr>
        <p:txBody>
          <a:bodyPr wrap="square" rtlCol="0">
            <a:spAutoFit/>
          </a:bodyPr>
          <a:lstStyle/>
          <a:p>
            <a:r>
              <a:rPr lang="en-US" sz="3200" dirty="0">
                <a:solidFill>
                  <a:schemeClr val="bg1"/>
                </a:solidFill>
              </a:rPr>
              <a:t>Wearing sunglasses during the day will help you see better at night and make the transition from day to night driving easier.  </a:t>
            </a:r>
          </a:p>
        </p:txBody>
      </p:sp>
    </p:spTree>
    <p:custDataLst>
      <p:tags r:id="rId1"/>
    </p:custDataLst>
    <p:extLst>
      <p:ext uri="{BB962C8B-B14F-4D97-AF65-F5344CB8AC3E}">
        <p14:creationId xmlns:p14="http://schemas.microsoft.com/office/powerpoint/2010/main" val="2941388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7000" r="-17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1BC121-CDDD-4CBE-8657-C9F86BEC454E}"/>
              </a:ext>
            </a:extLst>
          </p:cNvPr>
          <p:cNvSpPr txBox="1"/>
          <p:nvPr/>
        </p:nvSpPr>
        <p:spPr>
          <a:xfrm>
            <a:off x="228600" y="4038600"/>
            <a:ext cx="7848600" cy="2554545"/>
          </a:xfrm>
          <a:prstGeom prst="rect">
            <a:avLst/>
          </a:prstGeom>
          <a:noFill/>
        </p:spPr>
        <p:txBody>
          <a:bodyPr wrap="square" rtlCol="0">
            <a:spAutoFit/>
          </a:bodyPr>
          <a:lstStyle/>
          <a:p>
            <a:r>
              <a:rPr lang="en-US" sz="3200" dirty="0">
                <a:solidFill>
                  <a:schemeClr val="bg1"/>
                </a:solidFill>
              </a:rPr>
              <a:t>As oncoming vehicles approach, look to the right side of the road and watch for the white line. This will help you to stay on track and protect yourself from the glare that can temporarily impair your vision. </a:t>
            </a:r>
          </a:p>
        </p:txBody>
      </p:sp>
    </p:spTree>
    <p:custDataLst>
      <p:tags r:id="rId1"/>
    </p:custDataLst>
    <p:extLst>
      <p:ext uri="{BB962C8B-B14F-4D97-AF65-F5344CB8AC3E}">
        <p14:creationId xmlns:p14="http://schemas.microsoft.com/office/powerpoint/2010/main" val="788516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F4E1C8-04E9-4B1D-89DC-709E8630C4FF}"/>
              </a:ext>
            </a:extLst>
          </p:cNvPr>
          <p:cNvSpPr txBox="1"/>
          <p:nvPr/>
        </p:nvSpPr>
        <p:spPr>
          <a:xfrm>
            <a:off x="4191000" y="258425"/>
            <a:ext cx="4953000" cy="6370975"/>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Drowsiness </a:t>
            </a:r>
          </a:p>
          <a:p>
            <a:pPr marL="342900" indent="-342900">
              <a:buFont typeface="Arial" panose="020B0604020202020204" pitchFamily="34" charset="0"/>
              <a:buChar char="•"/>
            </a:pPr>
            <a:r>
              <a:rPr lang="en-US" sz="2400" dirty="0">
                <a:solidFill>
                  <a:schemeClr val="bg1"/>
                </a:solidFill>
              </a:rPr>
              <a:t>Frequent or repeated yawning </a:t>
            </a:r>
          </a:p>
          <a:p>
            <a:pPr marL="342900" indent="-342900">
              <a:buFont typeface="Arial" panose="020B0604020202020204" pitchFamily="34" charset="0"/>
              <a:buChar char="•"/>
            </a:pPr>
            <a:r>
              <a:rPr lang="en-US" sz="2400" dirty="0">
                <a:solidFill>
                  <a:schemeClr val="bg1"/>
                </a:solidFill>
              </a:rPr>
              <a:t>Loss of visual focus </a:t>
            </a:r>
          </a:p>
          <a:p>
            <a:pPr marL="342900" indent="-342900">
              <a:buFont typeface="Arial" panose="020B0604020202020204" pitchFamily="34" charset="0"/>
              <a:buChar char="•"/>
            </a:pPr>
            <a:r>
              <a:rPr lang="en-US" sz="2400" dirty="0">
                <a:solidFill>
                  <a:schemeClr val="bg1"/>
                </a:solidFill>
              </a:rPr>
              <a:t>Fighting to keep your eyes open </a:t>
            </a:r>
          </a:p>
          <a:p>
            <a:pPr marL="342900" indent="-342900">
              <a:buFont typeface="Arial" panose="020B0604020202020204" pitchFamily="34" charset="0"/>
              <a:buChar char="•"/>
            </a:pPr>
            <a:r>
              <a:rPr lang="en-US" sz="2400" dirty="0">
                <a:solidFill>
                  <a:schemeClr val="bg1"/>
                </a:solidFill>
              </a:rPr>
              <a:t>Heavy/drooping head </a:t>
            </a:r>
          </a:p>
          <a:p>
            <a:pPr marL="342900" indent="-342900">
              <a:buFont typeface="Arial" panose="020B0604020202020204" pitchFamily="34" charset="0"/>
              <a:buChar char="•"/>
            </a:pPr>
            <a:r>
              <a:rPr lang="en-US" sz="2400" dirty="0">
                <a:solidFill>
                  <a:schemeClr val="bg1"/>
                </a:solidFill>
              </a:rPr>
              <a:t>Stiff or sore neck muscles </a:t>
            </a:r>
          </a:p>
          <a:p>
            <a:pPr marL="342900" indent="-342900">
              <a:buFont typeface="Arial" panose="020B0604020202020204" pitchFamily="34" charset="0"/>
              <a:buChar char="•"/>
            </a:pPr>
            <a:r>
              <a:rPr lang="en-US" sz="2400" dirty="0">
                <a:solidFill>
                  <a:schemeClr val="bg1"/>
                </a:solidFill>
              </a:rPr>
              <a:t>Lack of alertness </a:t>
            </a:r>
          </a:p>
          <a:p>
            <a:pPr marL="342900" indent="-342900">
              <a:buFont typeface="Arial" panose="020B0604020202020204" pitchFamily="34" charset="0"/>
              <a:buChar char="•"/>
            </a:pPr>
            <a:r>
              <a:rPr lang="en-US" sz="2400" dirty="0">
                <a:solidFill>
                  <a:schemeClr val="bg1"/>
                </a:solidFill>
              </a:rPr>
              <a:t>Poor memory recall </a:t>
            </a:r>
          </a:p>
          <a:p>
            <a:pPr marL="342900" indent="-342900">
              <a:buFont typeface="Arial" panose="020B0604020202020204" pitchFamily="34" charset="0"/>
              <a:buChar char="•"/>
            </a:pPr>
            <a:r>
              <a:rPr lang="en-US" sz="2400" dirty="0">
                <a:solidFill>
                  <a:schemeClr val="bg1"/>
                </a:solidFill>
              </a:rPr>
              <a:t>Weaving from lane to lane </a:t>
            </a:r>
          </a:p>
          <a:p>
            <a:pPr marL="342900" indent="-342900">
              <a:buFont typeface="Arial" panose="020B0604020202020204" pitchFamily="34" charset="0"/>
              <a:buChar char="•"/>
            </a:pPr>
            <a:r>
              <a:rPr lang="en-US" sz="2400" dirty="0">
                <a:solidFill>
                  <a:schemeClr val="bg1"/>
                </a:solidFill>
              </a:rPr>
              <a:t>Making bad driving decisions </a:t>
            </a:r>
          </a:p>
          <a:p>
            <a:pPr marL="342900" indent="-342900">
              <a:buFont typeface="Arial" panose="020B0604020202020204" pitchFamily="34" charset="0"/>
              <a:buChar char="•"/>
            </a:pPr>
            <a:r>
              <a:rPr lang="en-US" sz="2400" dirty="0">
                <a:solidFill>
                  <a:schemeClr val="bg1"/>
                </a:solidFill>
              </a:rPr>
              <a:t>Erratic speed control </a:t>
            </a:r>
          </a:p>
          <a:p>
            <a:pPr marL="342900" indent="-342900">
              <a:buFont typeface="Arial" panose="020B0604020202020204" pitchFamily="34" charset="0"/>
              <a:buChar char="•"/>
            </a:pPr>
            <a:r>
              <a:rPr lang="en-US" sz="2400" dirty="0">
                <a:solidFill>
                  <a:schemeClr val="bg1"/>
                </a:solidFill>
              </a:rPr>
              <a:t>Dozing off for a few </a:t>
            </a:r>
            <a:br>
              <a:rPr lang="en-US" sz="2400" dirty="0">
                <a:solidFill>
                  <a:schemeClr val="bg1"/>
                </a:solidFill>
              </a:rPr>
            </a:br>
            <a:r>
              <a:rPr lang="en-US" sz="2400" dirty="0">
                <a:solidFill>
                  <a:schemeClr val="bg1"/>
                </a:solidFill>
              </a:rPr>
              <a:t>seconds at a time </a:t>
            </a:r>
          </a:p>
          <a:p>
            <a:pPr marL="342900" indent="-342900">
              <a:buFont typeface="Arial" panose="020B0604020202020204" pitchFamily="34" charset="0"/>
              <a:buChar char="•"/>
            </a:pPr>
            <a:r>
              <a:rPr lang="en-US" sz="2400" dirty="0">
                <a:solidFill>
                  <a:schemeClr val="bg1"/>
                </a:solidFill>
              </a:rPr>
              <a:t>Erratic shifting </a:t>
            </a:r>
          </a:p>
          <a:p>
            <a:pPr marL="342900" indent="-342900">
              <a:buFont typeface="Arial" panose="020B0604020202020204" pitchFamily="34" charset="0"/>
              <a:buChar char="•"/>
            </a:pPr>
            <a:r>
              <a:rPr lang="en-US" sz="2400" dirty="0">
                <a:solidFill>
                  <a:schemeClr val="bg1"/>
                </a:solidFill>
              </a:rPr>
              <a:t>Intermittent shifting </a:t>
            </a:r>
          </a:p>
          <a:p>
            <a:pPr marL="342900" indent="-342900">
              <a:buFont typeface="Arial" panose="020B0604020202020204" pitchFamily="34" charset="0"/>
              <a:buChar char="•"/>
            </a:pPr>
            <a:r>
              <a:rPr lang="en-US" sz="2400" dirty="0">
                <a:solidFill>
                  <a:schemeClr val="bg1"/>
                </a:solidFill>
              </a:rPr>
              <a:t>Following vehicles </a:t>
            </a:r>
            <a:br>
              <a:rPr lang="en-US" sz="2400" dirty="0">
                <a:solidFill>
                  <a:schemeClr val="bg1"/>
                </a:solidFill>
              </a:rPr>
            </a:br>
            <a:r>
              <a:rPr lang="en-US" sz="2400" dirty="0">
                <a:solidFill>
                  <a:schemeClr val="bg1"/>
                </a:solidFill>
              </a:rPr>
              <a:t>ahead too closely </a:t>
            </a:r>
          </a:p>
        </p:txBody>
      </p:sp>
      <p:pic>
        <p:nvPicPr>
          <p:cNvPr id="3" name="Picture 2">
            <a:extLst>
              <a:ext uri="{FF2B5EF4-FFF2-40B4-BE49-F238E27FC236}">
                <a16:creationId xmlns:a16="http://schemas.microsoft.com/office/drawing/2014/main" id="{B2F66F27-C4AA-4D11-8543-F8C0A7C71E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715000"/>
            <a:ext cx="914400" cy="912987"/>
          </a:xfrm>
          <a:prstGeom prst="rect">
            <a:avLst/>
          </a:prstGeom>
        </p:spPr>
      </p:pic>
    </p:spTree>
    <p:custDataLst>
      <p:tags r:id="rId1"/>
    </p:custDataLst>
    <p:extLst>
      <p:ext uri="{BB962C8B-B14F-4D97-AF65-F5344CB8AC3E}">
        <p14:creationId xmlns:p14="http://schemas.microsoft.com/office/powerpoint/2010/main" val="2515346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4C452E-6A9E-4023-875C-96E32DC761C3}"/>
              </a:ext>
            </a:extLst>
          </p:cNvPr>
          <p:cNvSpPr txBox="1"/>
          <p:nvPr/>
        </p:nvSpPr>
        <p:spPr>
          <a:xfrm>
            <a:off x="5715000" y="2286000"/>
            <a:ext cx="4382086" cy="4339650"/>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bg1"/>
                </a:solidFill>
              </a:rPr>
              <a:t>Keep your </a:t>
            </a:r>
            <a:br>
              <a:rPr lang="en-US" sz="3200" dirty="0">
                <a:solidFill>
                  <a:schemeClr val="bg1"/>
                </a:solidFill>
              </a:rPr>
            </a:br>
            <a:r>
              <a:rPr lang="en-US" sz="3200" dirty="0">
                <a:solidFill>
                  <a:schemeClr val="bg1"/>
                </a:solidFill>
              </a:rPr>
              <a:t>cab cool </a:t>
            </a:r>
          </a:p>
          <a:p>
            <a:pPr marL="285750" indent="-285750">
              <a:buFont typeface="Arial" panose="020B0604020202020204" pitchFamily="34" charset="0"/>
              <a:buChar char="•"/>
            </a:pPr>
            <a:endParaRPr lang="en-US" sz="1000" dirty="0">
              <a:solidFill>
                <a:schemeClr val="bg1"/>
              </a:solidFill>
            </a:endParaRPr>
          </a:p>
          <a:p>
            <a:pPr marL="285750" indent="-285750">
              <a:buFont typeface="Arial" panose="020B0604020202020204" pitchFamily="34" charset="0"/>
              <a:buChar char="•"/>
            </a:pPr>
            <a:r>
              <a:rPr lang="en-US" sz="3200" dirty="0">
                <a:solidFill>
                  <a:schemeClr val="bg1"/>
                </a:solidFill>
              </a:rPr>
              <a:t>Stop at regular intervals to rest </a:t>
            </a:r>
            <a:br>
              <a:rPr lang="en-US" sz="3200" dirty="0">
                <a:solidFill>
                  <a:schemeClr val="bg1"/>
                </a:solidFill>
              </a:rPr>
            </a:br>
            <a:r>
              <a:rPr lang="en-US" sz="3200" dirty="0">
                <a:solidFill>
                  <a:schemeClr val="bg1"/>
                </a:solidFill>
              </a:rPr>
              <a:t>or stretch </a:t>
            </a:r>
          </a:p>
          <a:p>
            <a:pPr marL="285750" indent="-285750">
              <a:buFont typeface="Arial" panose="020B0604020202020204" pitchFamily="34" charset="0"/>
              <a:buChar char="•"/>
            </a:pPr>
            <a:endParaRPr lang="en-US" sz="1000" dirty="0">
              <a:solidFill>
                <a:schemeClr val="bg1"/>
              </a:solidFill>
            </a:endParaRPr>
          </a:p>
          <a:p>
            <a:pPr marL="285750" indent="-285750">
              <a:buFont typeface="Arial" panose="020B0604020202020204" pitchFamily="34" charset="0"/>
              <a:buChar char="•"/>
            </a:pPr>
            <a:r>
              <a:rPr lang="en-US" sz="3200" dirty="0">
                <a:solidFill>
                  <a:schemeClr val="bg1"/>
                </a:solidFill>
              </a:rPr>
              <a:t>Pull over and </a:t>
            </a:r>
            <a:br>
              <a:rPr lang="en-US" sz="3200" dirty="0">
                <a:solidFill>
                  <a:schemeClr val="bg1"/>
                </a:solidFill>
              </a:rPr>
            </a:br>
            <a:r>
              <a:rPr lang="en-US" sz="3200" dirty="0">
                <a:solidFill>
                  <a:schemeClr val="bg1"/>
                </a:solidFill>
              </a:rPr>
              <a:t>get some sleep </a:t>
            </a:r>
            <a:br>
              <a:rPr lang="en-US" sz="3200" dirty="0">
                <a:solidFill>
                  <a:schemeClr val="bg1"/>
                </a:solidFill>
              </a:rPr>
            </a:br>
            <a:r>
              <a:rPr lang="en-US" sz="3200" dirty="0">
                <a:solidFill>
                  <a:schemeClr val="bg1"/>
                </a:solidFill>
              </a:rPr>
              <a:t>when tired </a:t>
            </a:r>
          </a:p>
        </p:txBody>
      </p:sp>
      <p:sp>
        <p:nvSpPr>
          <p:cNvPr id="3" name="TextBox 2">
            <a:extLst>
              <a:ext uri="{FF2B5EF4-FFF2-40B4-BE49-F238E27FC236}">
                <a16:creationId xmlns:a16="http://schemas.microsoft.com/office/drawing/2014/main" id="{EF3F2395-0D87-4300-9878-70C276CAC6B6}"/>
              </a:ext>
            </a:extLst>
          </p:cNvPr>
          <p:cNvSpPr txBox="1"/>
          <p:nvPr/>
        </p:nvSpPr>
        <p:spPr>
          <a:xfrm>
            <a:off x="76200" y="152400"/>
            <a:ext cx="9256060" cy="769441"/>
          </a:xfrm>
          <a:prstGeom prst="rect">
            <a:avLst/>
          </a:prstGeom>
          <a:noFill/>
        </p:spPr>
        <p:txBody>
          <a:bodyPr wrap="none" rtlCol="0">
            <a:spAutoFit/>
          </a:bodyPr>
          <a:lstStyle/>
          <a:p>
            <a:r>
              <a:rPr lang="en-US" sz="4400" dirty="0">
                <a:solidFill>
                  <a:schemeClr val="bg1"/>
                </a:solidFill>
              </a:rPr>
              <a:t>Make sure you are rested and alert. </a:t>
            </a:r>
          </a:p>
        </p:txBody>
      </p:sp>
    </p:spTree>
    <p:custDataLst>
      <p:tags r:id="rId1"/>
    </p:custDataLst>
    <p:extLst>
      <p:ext uri="{BB962C8B-B14F-4D97-AF65-F5344CB8AC3E}">
        <p14:creationId xmlns:p14="http://schemas.microsoft.com/office/powerpoint/2010/main" val="2193975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533AF7-DC50-45AF-8534-20BCF08B37EE}"/>
              </a:ext>
            </a:extLst>
          </p:cNvPr>
          <p:cNvSpPr txBox="1">
            <a:spLocks/>
          </p:cNvSpPr>
          <p:nvPr/>
        </p:nvSpPr>
        <p:spPr>
          <a:xfrm>
            <a:off x="457200" y="1600200"/>
            <a:ext cx="77724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rPr>
              <a:t>You should now be able to: </a:t>
            </a:r>
          </a:p>
          <a:p>
            <a:pPr marL="857250" lvl="1" indent="-457200">
              <a:buFont typeface="+mj-lt"/>
              <a:buAutoNum type="arabicPeriod"/>
            </a:pPr>
            <a:r>
              <a:rPr lang="en-US" sz="2200" dirty="0">
                <a:solidFill>
                  <a:schemeClr val="bg1"/>
                </a:solidFill>
              </a:rPr>
              <a:t>Discuss the factors that affect the safe operation of CMVs at night as they relate to your truck, the road, and you, the professional driver </a:t>
            </a:r>
          </a:p>
          <a:p>
            <a:pPr marL="857250" lvl="1" indent="-457200">
              <a:buFont typeface="+mj-lt"/>
              <a:buAutoNum type="arabicPeriod"/>
            </a:pPr>
            <a:r>
              <a:rPr lang="en-US" sz="2200" dirty="0">
                <a:solidFill>
                  <a:schemeClr val="bg1"/>
                </a:solidFill>
              </a:rPr>
              <a:t>Explain procedures that can help make </a:t>
            </a:r>
            <a:br>
              <a:rPr lang="en-US" sz="2200" dirty="0">
                <a:solidFill>
                  <a:schemeClr val="bg1"/>
                </a:solidFill>
              </a:rPr>
            </a:br>
            <a:r>
              <a:rPr lang="en-US" sz="2200" dirty="0">
                <a:solidFill>
                  <a:schemeClr val="bg1"/>
                </a:solidFill>
              </a:rPr>
              <a:t>driving at night safer </a:t>
            </a:r>
          </a:p>
        </p:txBody>
      </p:sp>
      <p:sp>
        <p:nvSpPr>
          <p:cNvPr id="3" name="Title 2">
            <a:extLst>
              <a:ext uri="{FF2B5EF4-FFF2-40B4-BE49-F238E27FC236}">
                <a16:creationId xmlns:a16="http://schemas.microsoft.com/office/drawing/2014/main" id="{E1E76E9D-A1C9-4303-9C04-CDA8CF8D5866}"/>
              </a:ext>
            </a:extLst>
          </p:cNvPr>
          <p:cNvSpPr txBox="1">
            <a:spLocks/>
          </p:cNvSpPr>
          <p:nvPr/>
        </p:nvSpPr>
        <p:spPr>
          <a:xfrm>
            <a:off x="2895600" y="274638"/>
            <a:ext cx="57912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solidFill>
                  <a:schemeClr val="bg1"/>
                </a:solidFill>
              </a:rPr>
              <a:t>Objectives Review</a:t>
            </a:r>
          </a:p>
        </p:txBody>
      </p:sp>
      <p:sp>
        <p:nvSpPr>
          <p:cNvPr id="4" name="TextBox 3">
            <a:extLst>
              <a:ext uri="{FF2B5EF4-FFF2-40B4-BE49-F238E27FC236}">
                <a16:creationId xmlns:a16="http://schemas.microsoft.com/office/drawing/2014/main" id="{BAEF8A6F-89C6-40D7-8526-5BFF5EDF720E}"/>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739726ED-86AA-40B9-96F7-177D9B02D8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181465"/>
            <a:ext cx="914400" cy="915815"/>
          </a:xfrm>
          <a:prstGeom prst="rect">
            <a:avLst/>
          </a:prstGeom>
        </p:spPr>
      </p:pic>
      <p:pic>
        <p:nvPicPr>
          <p:cNvPr id="8" name="Picture 7">
            <a:extLst>
              <a:ext uri="{FF2B5EF4-FFF2-40B4-BE49-F238E27FC236}">
                <a16:creationId xmlns:a16="http://schemas.microsoft.com/office/drawing/2014/main" id="{36E48710-3037-4E70-8757-9F75EF1CB1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7300" y="182880"/>
            <a:ext cx="914400" cy="915815"/>
          </a:xfrm>
          <a:prstGeom prst="rect">
            <a:avLst/>
          </a:prstGeom>
        </p:spPr>
      </p:pic>
      <p:pic>
        <p:nvPicPr>
          <p:cNvPr id="10" name="Picture 9">
            <a:extLst>
              <a:ext uri="{FF2B5EF4-FFF2-40B4-BE49-F238E27FC236}">
                <a16:creationId xmlns:a16="http://schemas.microsoft.com/office/drawing/2014/main" id="{A5F098C0-2B7F-445D-8BF0-9C43191160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6000" y="182880"/>
            <a:ext cx="914400" cy="914400"/>
          </a:xfrm>
          <a:prstGeom prst="rect">
            <a:avLst/>
          </a:prstGeom>
        </p:spPr>
      </p:pic>
    </p:spTree>
    <p:custDataLst>
      <p:tags r:id="rId1"/>
    </p:custDataLst>
    <p:extLst>
      <p:ext uri="{BB962C8B-B14F-4D97-AF65-F5344CB8AC3E}">
        <p14:creationId xmlns:p14="http://schemas.microsoft.com/office/powerpoint/2010/main" val="1221737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COUNT" val="26"/>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TotalTime>
  <Words>3764</Words>
  <Application>Microsoft Office PowerPoint</Application>
  <PresentationFormat>On-screen Show (4:3)</PresentationFormat>
  <Paragraphs>304</Paragraphs>
  <Slides>26</Slides>
  <Notes>24</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PowerPoint® Instructions</vt:lpstr>
      <vt:lpstr>PowerPoint Presentation</vt:lpstr>
      <vt:lpstr>Night Operation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61</cp:revision>
  <dcterms:created xsi:type="dcterms:W3CDTF">2016-04-05T19:25:42Z</dcterms:created>
  <dcterms:modified xsi:type="dcterms:W3CDTF">2019-10-10T16:03:56Z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y fmtid="{D5CDD505-2E9C-101B-9397-08002B2CF9AE}" pid="4" name="MSIP_Label_d678064c-6cdb-49bd-bb4f-c75de829b25b_Enabled">
    <vt:lpwstr>True</vt:lpwstr>
  </property>
  <property fmtid="{D5CDD505-2E9C-101B-9397-08002B2CF9AE}" pid="5" name="MSIP_Label_d678064c-6cdb-49bd-bb4f-c75de829b25b_SiteId">
    <vt:lpwstr>a9691d3f-49e3-46a8-8b23-ddad274d0523</vt:lpwstr>
  </property>
  <property fmtid="{D5CDD505-2E9C-101B-9397-08002B2CF9AE}" pid="6" name="MSIP_Label_d678064c-6cdb-49bd-bb4f-c75de829b25b_Owner">
    <vt:lpwstr>cbauer@jjkeller.com</vt:lpwstr>
  </property>
  <property fmtid="{D5CDD505-2E9C-101B-9397-08002B2CF9AE}" pid="7" name="MSIP_Label_d678064c-6cdb-49bd-bb4f-c75de829b25b_SetDate">
    <vt:lpwstr>2019-10-10T15:55:42.4699627Z</vt:lpwstr>
  </property>
  <property fmtid="{D5CDD505-2E9C-101B-9397-08002B2CF9AE}" pid="8" name="MSIP_Label_d678064c-6cdb-49bd-bb4f-c75de829b25b_Name">
    <vt:lpwstr>Public</vt:lpwstr>
  </property>
  <property fmtid="{D5CDD505-2E9C-101B-9397-08002B2CF9AE}" pid="9" name="MSIP_Label_d678064c-6cdb-49bd-bb4f-c75de829b25b_Application">
    <vt:lpwstr>Microsoft Azure Information Protection</vt:lpwstr>
  </property>
  <property fmtid="{D5CDD505-2E9C-101B-9397-08002B2CF9AE}" pid="10" name="MSIP_Label_d678064c-6cdb-49bd-bb4f-c75de829b25b_ActionId">
    <vt:lpwstr>970e2031-56ac-4145-a8f3-302b821fd1d3</vt:lpwstr>
  </property>
  <property fmtid="{D5CDD505-2E9C-101B-9397-08002B2CF9AE}" pid="11" name="MSIP_Label_d678064c-6cdb-49bd-bb4f-c75de829b25b_Extended_MSFT_Method">
    <vt:lpwstr>Manual</vt:lpwstr>
  </property>
  <property fmtid="{D5CDD505-2E9C-101B-9397-08002B2CF9AE}" pid="12" name="Sensitivity">
    <vt:lpwstr>Public</vt:lpwstr>
  </property>
</Properties>
</file>