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332" r:id="rId5"/>
    <p:sldId id="334" r:id="rId6"/>
    <p:sldId id="259" r:id="rId7"/>
    <p:sldId id="260" r:id="rId8"/>
    <p:sldId id="262" r:id="rId9"/>
    <p:sldId id="264" r:id="rId10"/>
    <p:sldId id="266" r:id="rId11"/>
    <p:sldId id="268" r:id="rId12"/>
    <p:sldId id="274" r:id="rId13"/>
    <p:sldId id="275" r:id="rId14"/>
    <p:sldId id="276" r:id="rId15"/>
    <p:sldId id="278" r:id="rId16"/>
    <p:sldId id="280" r:id="rId17"/>
    <p:sldId id="283" r:id="rId18"/>
    <p:sldId id="284" r:id="rId19"/>
    <p:sldId id="285" r:id="rId20"/>
    <p:sldId id="287" r:id="rId21"/>
    <p:sldId id="289" r:id="rId22"/>
    <p:sldId id="292" r:id="rId23"/>
    <p:sldId id="294" r:id="rId24"/>
    <p:sldId id="336" r:id="rId25"/>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ultz, Jill M" initials="SJM" lastIdx="12" clrIdx="0">
    <p:extLst>
      <p:ext uri="{19B8F6BF-5375-455C-9EA6-DF929625EA0E}">
        <p15:presenceInfo xmlns:p15="http://schemas.microsoft.com/office/powerpoint/2012/main" userId="S::jschultz@jjkeller.com::19b6461e-7494-49e4-8e49-893b29ee01d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4A0C27-8F43-444E-8D5F-10C7D55B7C2B}" v="29" dt="2020-06-16T18:24:00.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603" autoAdjust="0"/>
  </p:normalViewPr>
  <p:slideViewPr>
    <p:cSldViewPr>
      <p:cViewPr varScale="1">
        <p:scale>
          <a:sx n="60" d="100"/>
          <a:sy n="60" d="100"/>
        </p:scale>
        <p:origin x="2098"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ltz, Jill M" userId="19b6461e-7494-49e4-8e49-893b29ee01d1" providerId="ADAL" clId="{1A716425-C321-49AE-AA62-7901C6273289}"/>
    <pc:docChg chg="custSel modSld">
      <pc:chgData name="Schultz, Jill M" userId="19b6461e-7494-49e4-8e49-893b29ee01d1" providerId="ADAL" clId="{1A716425-C321-49AE-AA62-7901C6273289}" dt="2020-06-16T15:36:08.733" v="392"/>
      <pc:docMkLst>
        <pc:docMk/>
      </pc:docMkLst>
      <pc:sldChg chg="modCm">
        <pc:chgData name="Schultz, Jill M" userId="19b6461e-7494-49e4-8e49-893b29ee01d1" providerId="ADAL" clId="{1A716425-C321-49AE-AA62-7901C6273289}" dt="2020-06-16T15:10:20.797" v="0"/>
        <pc:sldMkLst>
          <pc:docMk/>
          <pc:sldMk cId="3585571018" sldId="266"/>
        </pc:sldMkLst>
      </pc:sldChg>
      <pc:sldChg chg="addCm modCm modNotesTx">
        <pc:chgData name="Schultz, Jill M" userId="19b6461e-7494-49e4-8e49-893b29ee01d1" providerId="ADAL" clId="{1A716425-C321-49AE-AA62-7901C6273289}" dt="2020-06-16T15:15:48.535" v="39" actId="20577"/>
        <pc:sldMkLst>
          <pc:docMk/>
          <pc:sldMk cId="3897236009" sldId="268"/>
        </pc:sldMkLst>
      </pc:sldChg>
      <pc:sldChg chg="modNotesTx">
        <pc:chgData name="Schultz, Jill M" userId="19b6461e-7494-49e4-8e49-893b29ee01d1" providerId="ADAL" clId="{1A716425-C321-49AE-AA62-7901C6273289}" dt="2020-06-16T15:17:01.376" v="51" actId="20577"/>
        <pc:sldMkLst>
          <pc:docMk/>
          <pc:sldMk cId="3630697354" sldId="274"/>
        </pc:sldMkLst>
      </pc:sldChg>
      <pc:sldChg chg="addCm modCm modNotesTx">
        <pc:chgData name="Schultz, Jill M" userId="19b6461e-7494-49e4-8e49-893b29ee01d1" providerId="ADAL" clId="{1A716425-C321-49AE-AA62-7901C6273289}" dt="2020-06-16T15:18:51.553" v="55"/>
        <pc:sldMkLst>
          <pc:docMk/>
          <pc:sldMk cId="2328425945" sldId="276"/>
        </pc:sldMkLst>
      </pc:sldChg>
      <pc:sldChg chg="addCm modCm modNotesTx">
        <pc:chgData name="Schultz, Jill M" userId="19b6461e-7494-49e4-8e49-893b29ee01d1" providerId="ADAL" clId="{1A716425-C321-49AE-AA62-7901C6273289}" dt="2020-06-16T15:20:45.932" v="61"/>
        <pc:sldMkLst>
          <pc:docMk/>
          <pc:sldMk cId="4230784837" sldId="278"/>
        </pc:sldMkLst>
      </pc:sldChg>
      <pc:sldChg chg="addCm modNotesTx">
        <pc:chgData name="Schultz, Jill M" userId="19b6461e-7494-49e4-8e49-893b29ee01d1" providerId="ADAL" clId="{1A716425-C321-49AE-AA62-7901C6273289}" dt="2020-06-16T15:25:01.042" v="141" actId="1589"/>
        <pc:sldMkLst>
          <pc:docMk/>
          <pc:sldMk cId="3139993635" sldId="280"/>
        </pc:sldMkLst>
      </pc:sldChg>
      <pc:sldChg chg="addCm modCm modNotesTx">
        <pc:chgData name="Schultz, Jill M" userId="19b6461e-7494-49e4-8e49-893b29ee01d1" providerId="ADAL" clId="{1A716425-C321-49AE-AA62-7901C6273289}" dt="2020-06-16T15:34:02.167" v="388"/>
        <pc:sldMkLst>
          <pc:docMk/>
          <pc:sldMk cId="3261431580" sldId="283"/>
        </pc:sldMkLst>
      </pc:sldChg>
      <pc:sldChg chg="modSp addCm modCm modNotesTx">
        <pc:chgData name="Schultz, Jill M" userId="19b6461e-7494-49e4-8e49-893b29ee01d1" providerId="ADAL" clId="{1A716425-C321-49AE-AA62-7901C6273289}" dt="2020-06-16T15:36:08.733" v="392"/>
        <pc:sldMkLst>
          <pc:docMk/>
          <pc:sldMk cId="3857753410" sldId="284"/>
        </pc:sldMkLst>
        <pc:spChg chg="mod">
          <ac:chgData name="Schultz, Jill M" userId="19b6461e-7494-49e4-8e49-893b29ee01d1" providerId="ADAL" clId="{1A716425-C321-49AE-AA62-7901C6273289}" dt="2020-06-16T15:35:50.220" v="390" actId="400"/>
          <ac:spMkLst>
            <pc:docMk/>
            <pc:sldMk cId="3857753410" sldId="284"/>
            <ac:spMk id="7" creationId="{0BB247FB-B73F-46AA-AD77-3674E6F9370F}"/>
          </ac:spMkLst>
        </pc:spChg>
      </pc:sldChg>
      <pc:sldChg chg="modNotesTx">
        <pc:chgData name="Schultz, Jill M" userId="19b6461e-7494-49e4-8e49-893b29ee01d1" providerId="ADAL" clId="{1A716425-C321-49AE-AA62-7901C6273289}" dt="2020-06-16T15:34:30.788" v="389" actId="400"/>
        <pc:sldMkLst>
          <pc:docMk/>
          <pc:sldMk cId="4170360917" sldId="289"/>
        </pc:sldMkLst>
      </pc:sldChg>
    </pc:docChg>
  </pc:docChgLst>
  <pc:docChgLst>
    <pc:chgData name="Schultz, Jill M" userId="19b6461e-7494-49e4-8e49-893b29ee01d1" providerId="ADAL" clId="{3F4A0C27-8F43-444E-8D5F-10C7D55B7C2B}"/>
    <pc:docChg chg="custSel modSld">
      <pc:chgData name="Schultz, Jill M" userId="19b6461e-7494-49e4-8e49-893b29ee01d1" providerId="ADAL" clId="{3F4A0C27-8F43-444E-8D5F-10C7D55B7C2B}" dt="2020-06-16T18:24:00.692" v="7"/>
      <pc:docMkLst>
        <pc:docMk/>
      </pc:docMkLst>
      <pc:sldChg chg="addCm modCm">
        <pc:chgData name="Schultz, Jill M" userId="19b6461e-7494-49e4-8e49-893b29ee01d1" providerId="ADAL" clId="{3F4A0C27-8F43-444E-8D5F-10C7D55B7C2B}" dt="2020-06-16T18:20:43.238" v="1"/>
        <pc:sldMkLst>
          <pc:docMk/>
          <pc:sldMk cId="3630697354" sldId="274"/>
        </pc:sldMkLst>
      </pc:sldChg>
      <pc:sldChg chg="modCm">
        <pc:chgData name="Schultz, Jill M" userId="19b6461e-7494-49e4-8e49-893b29ee01d1" providerId="ADAL" clId="{3F4A0C27-8F43-444E-8D5F-10C7D55B7C2B}" dt="2020-06-16T18:22:00.684" v="2"/>
        <pc:sldMkLst>
          <pc:docMk/>
          <pc:sldMk cId="4230784837" sldId="278"/>
        </pc:sldMkLst>
      </pc:sldChg>
      <pc:sldChg chg="addCm delCm modCm">
        <pc:chgData name="Schultz, Jill M" userId="19b6461e-7494-49e4-8e49-893b29ee01d1" providerId="ADAL" clId="{3F4A0C27-8F43-444E-8D5F-10C7D55B7C2B}" dt="2020-06-16T18:22:26.933" v="5" actId="1592"/>
        <pc:sldMkLst>
          <pc:docMk/>
          <pc:sldMk cId="3139993635" sldId="280"/>
        </pc:sldMkLst>
      </pc:sldChg>
      <pc:sldChg chg="addCm modCm">
        <pc:chgData name="Schultz, Jill M" userId="19b6461e-7494-49e4-8e49-893b29ee01d1" providerId="ADAL" clId="{3F4A0C27-8F43-444E-8D5F-10C7D55B7C2B}" dt="2020-06-16T18:24:00.692" v="7"/>
        <pc:sldMkLst>
          <pc:docMk/>
          <pc:sldMk cId="4170360917" sldId="28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9540B5-D205-47C9-8820-22F730016DD0}"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72F0CDC5-ED85-485C-8AEC-9AF394D4CFCE}">
      <dgm:prSet phldrT="[Text]"/>
      <dgm:spPr/>
      <dgm:t>
        <a:bodyPr/>
        <a:lstStyle/>
        <a:p>
          <a:r>
            <a:rPr lang="en-US" dirty="0"/>
            <a:t>Hours of Service Limits</a:t>
          </a:r>
        </a:p>
      </dgm:t>
    </dgm:pt>
    <dgm:pt modelId="{85925457-9C86-4BCD-B2B5-15F15628B42C}" type="parTrans" cxnId="{C9634861-8BEF-486F-80B3-223B3DD77B74}">
      <dgm:prSet/>
      <dgm:spPr/>
      <dgm:t>
        <a:bodyPr/>
        <a:lstStyle/>
        <a:p>
          <a:endParaRPr lang="en-US"/>
        </a:p>
      </dgm:t>
    </dgm:pt>
    <dgm:pt modelId="{057A8659-3AEB-430E-BE89-9DF478A38F13}" type="sibTrans" cxnId="{C9634861-8BEF-486F-80B3-223B3DD77B74}">
      <dgm:prSet/>
      <dgm:spPr/>
      <dgm:t>
        <a:bodyPr/>
        <a:lstStyle/>
        <a:p>
          <a:endParaRPr lang="en-US"/>
        </a:p>
      </dgm:t>
    </dgm:pt>
    <dgm:pt modelId="{D5D05829-D3FB-4842-8D28-AA392325F2D3}">
      <dgm:prSet phldrT="[Text]"/>
      <dgm:spPr>
        <a:solidFill>
          <a:srgbClr val="002D72"/>
        </a:solidFill>
      </dgm:spPr>
      <dgm:t>
        <a:bodyPr/>
        <a:lstStyle/>
        <a:p>
          <a:r>
            <a:rPr lang="en-US" dirty="0"/>
            <a:t>14-Hour Limit</a:t>
          </a:r>
        </a:p>
      </dgm:t>
    </dgm:pt>
    <dgm:pt modelId="{BCFFCC5C-2EB0-4EFA-842A-E76BFE716DD1}" type="parTrans" cxnId="{CC026800-3671-4745-8AC7-30CA2B4758D3}">
      <dgm:prSet/>
      <dgm:spPr/>
      <dgm:t>
        <a:bodyPr/>
        <a:lstStyle/>
        <a:p>
          <a:endParaRPr lang="en-US"/>
        </a:p>
      </dgm:t>
    </dgm:pt>
    <dgm:pt modelId="{B16CD983-8B6A-4F64-B6BF-6FB2ABBF6F81}" type="sibTrans" cxnId="{CC026800-3671-4745-8AC7-30CA2B4758D3}">
      <dgm:prSet/>
      <dgm:spPr/>
      <dgm:t>
        <a:bodyPr/>
        <a:lstStyle/>
        <a:p>
          <a:endParaRPr lang="en-US"/>
        </a:p>
      </dgm:t>
    </dgm:pt>
    <dgm:pt modelId="{6986266B-0F18-404C-9E9B-D6AC3C4A4E13}">
      <dgm:prSet phldrT="[Text]"/>
      <dgm:spPr>
        <a:solidFill>
          <a:srgbClr val="002D72"/>
        </a:solidFill>
      </dgm:spPr>
      <dgm:t>
        <a:bodyPr/>
        <a:lstStyle/>
        <a:p>
          <a:r>
            <a:rPr lang="en-US" dirty="0"/>
            <a:t>60/70-Hour Limit</a:t>
          </a:r>
        </a:p>
      </dgm:t>
    </dgm:pt>
    <dgm:pt modelId="{572030E9-CAAE-48DC-8CA3-AC17C16FC70F}" type="parTrans" cxnId="{735C4360-9C8D-46BC-B060-704D24E361B2}">
      <dgm:prSet/>
      <dgm:spPr/>
      <dgm:t>
        <a:bodyPr/>
        <a:lstStyle/>
        <a:p>
          <a:endParaRPr lang="en-US"/>
        </a:p>
      </dgm:t>
    </dgm:pt>
    <dgm:pt modelId="{12A241F9-798E-4534-829E-700987461A96}" type="sibTrans" cxnId="{735C4360-9C8D-46BC-B060-704D24E361B2}">
      <dgm:prSet/>
      <dgm:spPr/>
      <dgm:t>
        <a:bodyPr/>
        <a:lstStyle/>
        <a:p>
          <a:endParaRPr lang="en-US"/>
        </a:p>
      </dgm:t>
    </dgm:pt>
    <dgm:pt modelId="{43638EA6-F304-4987-911C-ABFE21F70BA5}">
      <dgm:prSet phldrT="[Text]"/>
      <dgm:spPr>
        <a:solidFill>
          <a:srgbClr val="002D72"/>
        </a:solidFill>
      </dgm:spPr>
      <dgm:t>
        <a:bodyPr/>
        <a:lstStyle/>
        <a:p>
          <a:r>
            <a:rPr lang="en-US" dirty="0"/>
            <a:t>Mandatory Break</a:t>
          </a:r>
        </a:p>
      </dgm:t>
    </dgm:pt>
    <dgm:pt modelId="{9A47CB58-A18D-49AF-AED4-8A0D441E0D9F}" type="parTrans" cxnId="{ABCE9ECB-6DAE-448F-8A4A-0BDAACD06A0C}">
      <dgm:prSet/>
      <dgm:spPr/>
      <dgm:t>
        <a:bodyPr/>
        <a:lstStyle/>
        <a:p>
          <a:endParaRPr lang="en-US"/>
        </a:p>
      </dgm:t>
    </dgm:pt>
    <dgm:pt modelId="{5F396EA3-FF61-4CDE-89A9-9C8EAD94CD52}" type="sibTrans" cxnId="{ABCE9ECB-6DAE-448F-8A4A-0BDAACD06A0C}">
      <dgm:prSet/>
      <dgm:spPr/>
      <dgm:t>
        <a:bodyPr/>
        <a:lstStyle/>
        <a:p>
          <a:endParaRPr lang="en-US"/>
        </a:p>
      </dgm:t>
    </dgm:pt>
    <dgm:pt modelId="{A01D02AF-4B9E-4B6D-8F73-15AF9AD45A70}">
      <dgm:prSet/>
      <dgm:spPr>
        <a:solidFill>
          <a:srgbClr val="002D72"/>
        </a:solidFill>
      </dgm:spPr>
      <dgm:t>
        <a:bodyPr/>
        <a:lstStyle/>
        <a:p>
          <a:r>
            <a:rPr lang="en-US" dirty="0"/>
            <a:t>11-Hour Limit</a:t>
          </a:r>
        </a:p>
      </dgm:t>
    </dgm:pt>
    <dgm:pt modelId="{7C631115-0AA7-42EE-9B3A-A7588D3254B0}" type="parTrans" cxnId="{091A6D6D-FABB-40F0-BFAF-076A300BE981}">
      <dgm:prSet/>
      <dgm:spPr/>
      <dgm:t>
        <a:bodyPr/>
        <a:lstStyle/>
        <a:p>
          <a:endParaRPr lang="en-US"/>
        </a:p>
      </dgm:t>
    </dgm:pt>
    <dgm:pt modelId="{0371F0E5-23EC-403D-87A1-CA21CD585DDD}" type="sibTrans" cxnId="{091A6D6D-FABB-40F0-BFAF-076A300BE981}">
      <dgm:prSet/>
      <dgm:spPr/>
      <dgm:t>
        <a:bodyPr/>
        <a:lstStyle/>
        <a:p>
          <a:endParaRPr lang="en-US"/>
        </a:p>
      </dgm:t>
    </dgm:pt>
    <dgm:pt modelId="{A7856CFB-DA9E-4509-ADD5-1E6AC547A7E9}" type="pres">
      <dgm:prSet presAssocID="{D29540B5-D205-47C9-8820-22F730016DD0}" presName="cycle" presStyleCnt="0">
        <dgm:presLayoutVars>
          <dgm:chMax val="1"/>
          <dgm:dir/>
          <dgm:animLvl val="ctr"/>
          <dgm:resizeHandles val="exact"/>
        </dgm:presLayoutVars>
      </dgm:prSet>
      <dgm:spPr/>
    </dgm:pt>
    <dgm:pt modelId="{E5E5C8B1-7ED8-4FA4-BB0D-2973975C8B8F}" type="pres">
      <dgm:prSet presAssocID="{72F0CDC5-ED85-485C-8AEC-9AF394D4CFCE}" presName="centerShape" presStyleLbl="node0" presStyleIdx="0" presStyleCnt="1"/>
      <dgm:spPr/>
    </dgm:pt>
    <dgm:pt modelId="{71B75822-FE50-473E-9F47-EA7B1473BD91}" type="pres">
      <dgm:prSet presAssocID="{BCFFCC5C-2EB0-4EFA-842A-E76BFE716DD1}" presName="parTrans" presStyleLbl="bgSibTrans2D1" presStyleIdx="0" presStyleCnt="4"/>
      <dgm:spPr/>
    </dgm:pt>
    <dgm:pt modelId="{A437795F-4B7A-4FCA-A874-18FE2F250807}" type="pres">
      <dgm:prSet presAssocID="{D5D05829-D3FB-4842-8D28-AA392325F2D3}" presName="node" presStyleLbl="node1" presStyleIdx="0" presStyleCnt="4" custScaleX="128655" custScaleY="95029">
        <dgm:presLayoutVars>
          <dgm:bulletEnabled val="1"/>
        </dgm:presLayoutVars>
      </dgm:prSet>
      <dgm:spPr/>
    </dgm:pt>
    <dgm:pt modelId="{980CA41E-9E9F-46B2-9DFA-BAD7EF336B0D}" type="pres">
      <dgm:prSet presAssocID="{7C631115-0AA7-42EE-9B3A-A7588D3254B0}" presName="parTrans" presStyleLbl="bgSibTrans2D1" presStyleIdx="1" presStyleCnt="4"/>
      <dgm:spPr/>
    </dgm:pt>
    <dgm:pt modelId="{90AC5311-0E0B-4E22-B79E-4ACA3306E9F4}" type="pres">
      <dgm:prSet presAssocID="{A01D02AF-4B9E-4B6D-8F73-15AF9AD45A70}" presName="node" presStyleLbl="node1" presStyleIdx="1" presStyleCnt="4" custScaleX="128655" custScaleY="95029">
        <dgm:presLayoutVars>
          <dgm:bulletEnabled val="1"/>
        </dgm:presLayoutVars>
      </dgm:prSet>
      <dgm:spPr/>
    </dgm:pt>
    <dgm:pt modelId="{50DD1BA2-BC80-4F3F-BAF4-33C9E13ED5A4}" type="pres">
      <dgm:prSet presAssocID="{572030E9-CAAE-48DC-8CA3-AC17C16FC70F}" presName="parTrans" presStyleLbl="bgSibTrans2D1" presStyleIdx="2" presStyleCnt="4"/>
      <dgm:spPr/>
    </dgm:pt>
    <dgm:pt modelId="{9E82C20C-3C41-4240-9E26-0ED6ABF289FF}" type="pres">
      <dgm:prSet presAssocID="{6986266B-0F18-404C-9E9B-D6AC3C4A4E13}" presName="node" presStyleLbl="node1" presStyleIdx="2" presStyleCnt="4" custScaleX="128655" custScaleY="95029" custRadScaleRad="109002" custRadScaleInc="21110">
        <dgm:presLayoutVars>
          <dgm:bulletEnabled val="1"/>
        </dgm:presLayoutVars>
      </dgm:prSet>
      <dgm:spPr/>
    </dgm:pt>
    <dgm:pt modelId="{539737C7-D2B9-4145-BDF7-D151E64C15FD}" type="pres">
      <dgm:prSet presAssocID="{9A47CB58-A18D-49AF-AED4-8A0D441E0D9F}" presName="parTrans" presStyleLbl="bgSibTrans2D1" presStyleIdx="3" presStyleCnt="4"/>
      <dgm:spPr/>
    </dgm:pt>
    <dgm:pt modelId="{D643C3C3-5C91-4CB3-805E-03BC9E394167}" type="pres">
      <dgm:prSet presAssocID="{43638EA6-F304-4987-911C-ABFE21F70BA5}" presName="node" presStyleLbl="node1" presStyleIdx="3" presStyleCnt="4" custScaleX="128655" custScaleY="95029">
        <dgm:presLayoutVars>
          <dgm:bulletEnabled val="1"/>
        </dgm:presLayoutVars>
      </dgm:prSet>
      <dgm:spPr/>
    </dgm:pt>
  </dgm:ptLst>
  <dgm:cxnLst>
    <dgm:cxn modelId="{CC026800-3671-4745-8AC7-30CA2B4758D3}" srcId="{72F0CDC5-ED85-485C-8AEC-9AF394D4CFCE}" destId="{D5D05829-D3FB-4842-8D28-AA392325F2D3}" srcOrd="0" destOrd="0" parTransId="{BCFFCC5C-2EB0-4EFA-842A-E76BFE716DD1}" sibTransId="{B16CD983-8B6A-4F64-B6BF-6FB2ABBF6F81}"/>
    <dgm:cxn modelId="{70F2BB00-ADE2-41B1-B148-4BD2FFA24126}" type="presOf" srcId="{72F0CDC5-ED85-485C-8AEC-9AF394D4CFCE}" destId="{E5E5C8B1-7ED8-4FA4-BB0D-2973975C8B8F}" srcOrd="0" destOrd="0" presId="urn:microsoft.com/office/officeart/2005/8/layout/radial4"/>
    <dgm:cxn modelId="{93224A0B-BC44-4F9E-999E-FBE449D87A0D}" type="presOf" srcId="{6986266B-0F18-404C-9E9B-D6AC3C4A4E13}" destId="{9E82C20C-3C41-4240-9E26-0ED6ABF289FF}" srcOrd="0" destOrd="0" presId="urn:microsoft.com/office/officeart/2005/8/layout/radial4"/>
    <dgm:cxn modelId="{98B80E12-AD2F-4AA0-AA48-A545D9BBB574}" type="presOf" srcId="{D29540B5-D205-47C9-8820-22F730016DD0}" destId="{A7856CFB-DA9E-4509-ADD5-1E6AC547A7E9}" srcOrd="0" destOrd="0" presId="urn:microsoft.com/office/officeart/2005/8/layout/radial4"/>
    <dgm:cxn modelId="{735C4360-9C8D-46BC-B060-704D24E361B2}" srcId="{72F0CDC5-ED85-485C-8AEC-9AF394D4CFCE}" destId="{6986266B-0F18-404C-9E9B-D6AC3C4A4E13}" srcOrd="2" destOrd="0" parTransId="{572030E9-CAAE-48DC-8CA3-AC17C16FC70F}" sibTransId="{12A241F9-798E-4534-829E-700987461A96}"/>
    <dgm:cxn modelId="{C9634861-8BEF-486F-80B3-223B3DD77B74}" srcId="{D29540B5-D205-47C9-8820-22F730016DD0}" destId="{72F0CDC5-ED85-485C-8AEC-9AF394D4CFCE}" srcOrd="0" destOrd="0" parTransId="{85925457-9C86-4BCD-B2B5-15F15628B42C}" sibTransId="{057A8659-3AEB-430E-BE89-9DF478A38F13}"/>
    <dgm:cxn modelId="{091A6D6D-FABB-40F0-BFAF-076A300BE981}" srcId="{72F0CDC5-ED85-485C-8AEC-9AF394D4CFCE}" destId="{A01D02AF-4B9E-4B6D-8F73-15AF9AD45A70}" srcOrd="1" destOrd="0" parTransId="{7C631115-0AA7-42EE-9B3A-A7588D3254B0}" sibTransId="{0371F0E5-23EC-403D-87A1-CA21CD585DDD}"/>
    <dgm:cxn modelId="{9BA4D66E-8912-4A23-B512-994BBEAAB566}" type="presOf" srcId="{572030E9-CAAE-48DC-8CA3-AC17C16FC70F}" destId="{50DD1BA2-BC80-4F3F-BAF4-33C9E13ED5A4}" srcOrd="0" destOrd="0" presId="urn:microsoft.com/office/officeart/2005/8/layout/radial4"/>
    <dgm:cxn modelId="{2FBBF47B-736C-4400-98DA-89BA7F1C62F9}" type="presOf" srcId="{D5D05829-D3FB-4842-8D28-AA392325F2D3}" destId="{A437795F-4B7A-4FCA-A874-18FE2F250807}" srcOrd="0" destOrd="0" presId="urn:microsoft.com/office/officeart/2005/8/layout/radial4"/>
    <dgm:cxn modelId="{D6F8F380-DFB5-4A65-ACF3-49D22170EDB8}" type="presOf" srcId="{BCFFCC5C-2EB0-4EFA-842A-E76BFE716DD1}" destId="{71B75822-FE50-473E-9F47-EA7B1473BD91}" srcOrd="0" destOrd="0" presId="urn:microsoft.com/office/officeart/2005/8/layout/radial4"/>
    <dgm:cxn modelId="{2C939891-57B4-4DB0-BEA3-9AB87A4B43D2}" type="presOf" srcId="{43638EA6-F304-4987-911C-ABFE21F70BA5}" destId="{D643C3C3-5C91-4CB3-805E-03BC9E394167}" srcOrd="0" destOrd="0" presId="urn:microsoft.com/office/officeart/2005/8/layout/radial4"/>
    <dgm:cxn modelId="{969F95AA-67B0-4A41-9B9A-E9EF1885BC74}" type="presOf" srcId="{A01D02AF-4B9E-4B6D-8F73-15AF9AD45A70}" destId="{90AC5311-0E0B-4E22-B79E-4ACA3306E9F4}" srcOrd="0" destOrd="0" presId="urn:microsoft.com/office/officeart/2005/8/layout/radial4"/>
    <dgm:cxn modelId="{ABCE9ECB-6DAE-448F-8A4A-0BDAACD06A0C}" srcId="{72F0CDC5-ED85-485C-8AEC-9AF394D4CFCE}" destId="{43638EA6-F304-4987-911C-ABFE21F70BA5}" srcOrd="3" destOrd="0" parTransId="{9A47CB58-A18D-49AF-AED4-8A0D441E0D9F}" sibTransId="{5F396EA3-FF61-4CDE-89A9-9C8EAD94CD52}"/>
    <dgm:cxn modelId="{74950FD6-485C-408C-8A4D-63A349979148}" type="presOf" srcId="{9A47CB58-A18D-49AF-AED4-8A0D441E0D9F}" destId="{539737C7-D2B9-4145-BDF7-D151E64C15FD}" srcOrd="0" destOrd="0" presId="urn:microsoft.com/office/officeart/2005/8/layout/radial4"/>
    <dgm:cxn modelId="{8AF8BBF1-5061-4EC0-96A6-1FDC752C2C97}" type="presOf" srcId="{7C631115-0AA7-42EE-9B3A-A7588D3254B0}" destId="{980CA41E-9E9F-46B2-9DFA-BAD7EF336B0D}" srcOrd="0" destOrd="0" presId="urn:microsoft.com/office/officeart/2005/8/layout/radial4"/>
    <dgm:cxn modelId="{B2457EDB-F1ED-4651-A77E-EF969A8FAB6C}" type="presParOf" srcId="{A7856CFB-DA9E-4509-ADD5-1E6AC547A7E9}" destId="{E5E5C8B1-7ED8-4FA4-BB0D-2973975C8B8F}" srcOrd="0" destOrd="0" presId="urn:microsoft.com/office/officeart/2005/8/layout/radial4"/>
    <dgm:cxn modelId="{782DD8C8-E587-49E3-B9A0-F95429705877}" type="presParOf" srcId="{A7856CFB-DA9E-4509-ADD5-1E6AC547A7E9}" destId="{71B75822-FE50-473E-9F47-EA7B1473BD91}" srcOrd="1" destOrd="0" presId="urn:microsoft.com/office/officeart/2005/8/layout/radial4"/>
    <dgm:cxn modelId="{1CCA5E75-44F5-4A6D-B36B-28C16CA209B4}" type="presParOf" srcId="{A7856CFB-DA9E-4509-ADD5-1E6AC547A7E9}" destId="{A437795F-4B7A-4FCA-A874-18FE2F250807}" srcOrd="2" destOrd="0" presId="urn:microsoft.com/office/officeart/2005/8/layout/radial4"/>
    <dgm:cxn modelId="{CF8CE625-A3B6-476F-8439-4C438841C593}" type="presParOf" srcId="{A7856CFB-DA9E-4509-ADD5-1E6AC547A7E9}" destId="{980CA41E-9E9F-46B2-9DFA-BAD7EF336B0D}" srcOrd="3" destOrd="0" presId="urn:microsoft.com/office/officeart/2005/8/layout/radial4"/>
    <dgm:cxn modelId="{B8EED70D-C81A-4A7D-B37F-88FD7B3DFF6B}" type="presParOf" srcId="{A7856CFB-DA9E-4509-ADD5-1E6AC547A7E9}" destId="{90AC5311-0E0B-4E22-B79E-4ACA3306E9F4}" srcOrd="4" destOrd="0" presId="urn:microsoft.com/office/officeart/2005/8/layout/radial4"/>
    <dgm:cxn modelId="{C79A8FC4-1258-4B2E-A890-18D8686C9BD4}" type="presParOf" srcId="{A7856CFB-DA9E-4509-ADD5-1E6AC547A7E9}" destId="{50DD1BA2-BC80-4F3F-BAF4-33C9E13ED5A4}" srcOrd="5" destOrd="0" presId="urn:microsoft.com/office/officeart/2005/8/layout/radial4"/>
    <dgm:cxn modelId="{A0FD528C-AA2D-4506-B805-669BCCA24CEC}" type="presParOf" srcId="{A7856CFB-DA9E-4509-ADD5-1E6AC547A7E9}" destId="{9E82C20C-3C41-4240-9E26-0ED6ABF289FF}" srcOrd="6" destOrd="0" presId="urn:microsoft.com/office/officeart/2005/8/layout/radial4"/>
    <dgm:cxn modelId="{9A502C67-5B06-4175-8853-5D178980C7A2}" type="presParOf" srcId="{A7856CFB-DA9E-4509-ADD5-1E6AC547A7E9}" destId="{539737C7-D2B9-4145-BDF7-D151E64C15FD}" srcOrd="7" destOrd="0" presId="urn:microsoft.com/office/officeart/2005/8/layout/radial4"/>
    <dgm:cxn modelId="{6E67ACF9-6C1B-486E-8DF3-4B11335BD8EC}" type="presParOf" srcId="{A7856CFB-DA9E-4509-ADD5-1E6AC547A7E9}" destId="{D643C3C3-5C91-4CB3-805E-03BC9E394167}"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5C8B1-7ED8-4FA4-BB0D-2973975C8B8F}">
      <dsp:nvSpPr>
        <dsp:cNvPr id="0" name=""/>
        <dsp:cNvSpPr/>
      </dsp:nvSpPr>
      <dsp:spPr>
        <a:xfrm>
          <a:off x="2642235" y="2702426"/>
          <a:ext cx="1954530" cy="195453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Hours of Service Limits</a:t>
          </a:r>
        </a:p>
      </dsp:txBody>
      <dsp:txXfrm>
        <a:off x="2928469" y="2988660"/>
        <a:ext cx="1382062" cy="1382062"/>
      </dsp:txXfrm>
    </dsp:sp>
    <dsp:sp modelId="{71B75822-FE50-473E-9F47-EA7B1473BD91}">
      <dsp:nvSpPr>
        <dsp:cNvPr id="0" name=""/>
        <dsp:cNvSpPr/>
      </dsp:nvSpPr>
      <dsp:spPr>
        <a:xfrm rot="11700000">
          <a:off x="900516" y="2901462"/>
          <a:ext cx="1708093" cy="5570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37795F-4B7A-4FCA-A874-18FE2F250807}">
      <dsp:nvSpPr>
        <dsp:cNvPr id="0" name=""/>
        <dsp:cNvSpPr/>
      </dsp:nvSpPr>
      <dsp:spPr>
        <a:xfrm>
          <a:off x="-264817" y="2253139"/>
          <a:ext cx="2388870" cy="1411601"/>
        </a:xfrm>
        <a:prstGeom prst="roundRect">
          <a:avLst>
            <a:gd name="adj" fmla="val 10000"/>
          </a:avLst>
        </a:prstGeom>
        <a:solidFill>
          <a:srgbClr val="002D7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US" sz="3500" kern="1200" dirty="0"/>
            <a:t>14-Hour Limit</a:t>
          </a:r>
        </a:p>
      </dsp:txBody>
      <dsp:txXfrm>
        <a:off x="-223473" y="2294483"/>
        <a:ext cx="2306182" cy="1328913"/>
      </dsp:txXfrm>
    </dsp:sp>
    <dsp:sp modelId="{980CA41E-9E9F-46B2-9DFA-BAD7EF336B0D}">
      <dsp:nvSpPr>
        <dsp:cNvPr id="0" name=""/>
        <dsp:cNvSpPr/>
      </dsp:nvSpPr>
      <dsp:spPr>
        <a:xfrm rot="14700000">
          <a:off x="1949493" y="1651340"/>
          <a:ext cx="1708093" cy="5570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AC5311-0E0B-4E22-B79E-4ACA3306E9F4}">
      <dsp:nvSpPr>
        <dsp:cNvPr id="0" name=""/>
        <dsp:cNvSpPr/>
      </dsp:nvSpPr>
      <dsp:spPr>
        <a:xfrm>
          <a:off x="1248169" y="450031"/>
          <a:ext cx="2388870" cy="1411601"/>
        </a:xfrm>
        <a:prstGeom prst="roundRect">
          <a:avLst>
            <a:gd name="adj" fmla="val 10000"/>
          </a:avLst>
        </a:prstGeom>
        <a:solidFill>
          <a:srgbClr val="002D7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US" sz="3500" kern="1200" dirty="0"/>
            <a:t>11-Hour Limit</a:t>
          </a:r>
        </a:p>
      </dsp:txBody>
      <dsp:txXfrm>
        <a:off x="1289513" y="491375"/>
        <a:ext cx="2306182" cy="1328913"/>
      </dsp:txXfrm>
    </dsp:sp>
    <dsp:sp modelId="{50DD1BA2-BC80-4F3F-BAF4-33C9E13ED5A4}">
      <dsp:nvSpPr>
        <dsp:cNvPr id="0" name=""/>
        <dsp:cNvSpPr/>
      </dsp:nvSpPr>
      <dsp:spPr>
        <a:xfrm rot="18269970">
          <a:off x="3815463" y="1701020"/>
          <a:ext cx="1944990" cy="5570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82C20C-3C41-4240-9E26-0ED6ABF289FF}">
      <dsp:nvSpPr>
        <dsp:cNvPr id="0" name=""/>
        <dsp:cNvSpPr/>
      </dsp:nvSpPr>
      <dsp:spPr>
        <a:xfrm>
          <a:off x="4144344" y="472277"/>
          <a:ext cx="2388870" cy="1411601"/>
        </a:xfrm>
        <a:prstGeom prst="roundRect">
          <a:avLst>
            <a:gd name="adj" fmla="val 10000"/>
          </a:avLst>
        </a:prstGeom>
        <a:solidFill>
          <a:srgbClr val="002D7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60/70-Hour Limit</a:t>
          </a:r>
        </a:p>
      </dsp:txBody>
      <dsp:txXfrm>
        <a:off x="4185688" y="513621"/>
        <a:ext cx="2306182" cy="1328913"/>
      </dsp:txXfrm>
    </dsp:sp>
    <dsp:sp modelId="{539737C7-D2B9-4145-BDF7-D151E64C15FD}">
      <dsp:nvSpPr>
        <dsp:cNvPr id="0" name=""/>
        <dsp:cNvSpPr/>
      </dsp:nvSpPr>
      <dsp:spPr>
        <a:xfrm rot="20700000">
          <a:off x="4630389" y="2901462"/>
          <a:ext cx="1708093" cy="55704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643C3C3-5C91-4CB3-805E-03BC9E394167}">
      <dsp:nvSpPr>
        <dsp:cNvPr id="0" name=""/>
        <dsp:cNvSpPr/>
      </dsp:nvSpPr>
      <dsp:spPr>
        <a:xfrm>
          <a:off x="5114947" y="2253139"/>
          <a:ext cx="2388870" cy="1411601"/>
        </a:xfrm>
        <a:prstGeom prst="roundRect">
          <a:avLst>
            <a:gd name="adj" fmla="val 10000"/>
          </a:avLst>
        </a:prstGeom>
        <a:solidFill>
          <a:srgbClr val="002D7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62865" rIns="62865" bIns="62865" numCol="1" spcCol="1270" anchor="ctr" anchorCtr="0">
          <a:noAutofit/>
        </a:bodyPr>
        <a:lstStyle/>
        <a:p>
          <a:pPr marL="0" lvl="0" indent="0" algn="ctr" defTabSz="1466850">
            <a:lnSpc>
              <a:spcPct val="90000"/>
            </a:lnSpc>
            <a:spcBef>
              <a:spcPct val="0"/>
            </a:spcBef>
            <a:spcAft>
              <a:spcPct val="35000"/>
            </a:spcAft>
            <a:buNone/>
          </a:pPr>
          <a:r>
            <a:rPr lang="en-US" sz="3300" kern="1200" dirty="0"/>
            <a:t>Mandatory Break</a:t>
          </a:r>
        </a:p>
      </dsp:txBody>
      <dsp:txXfrm>
        <a:off x="5156291" y="2294483"/>
        <a:ext cx="2306182" cy="132891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8/4/2020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dirty="0"/>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23: Hours of Service  Requirements</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A1.5.3 Hours of Service Requirements</a:t>
            </a:r>
            <a:r>
              <a:rPr lang="en-US" sz="1200" kern="1200" dirty="0">
                <a:solidFill>
                  <a:schemeClr val="tx1"/>
                </a:solidFill>
                <a:effectLst/>
                <a:latin typeface="+mn-lt"/>
                <a:ea typeface="+mn-ea"/>
                <a:cs typeface="+mn-cs"/>
              </a:rPr>
              <a:t>   This unit must teach driver-trainees to understand that there are different hours-of-service (HOS) requirements applicable to different industries. The training providers must teach driver-trainees all applicable HOS regulatory requirements. The training providers must teach driver-trainees to complete a Driver's Daily Log (electronic and paper), timesheet, and logbook recap, as appropriate. The training providers must teach driver-trainees the consequences (safety, legal, and personal) of violating the HOS regulations, including the fines and penalties imposed for these types of violations.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dirty="0"/>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hours-of-service regulations are contained in Part 395 of the Federal Motor Carrier Safety Regulations (FMCSRs). They apply to commercial motor vehicles (CMVs) involved in interstate commerce and cover two areas: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Hours of service. </a:t>
            </a:r>
            <a:r>
              <a:rPr lang="en-US" sz="1200" b="0" i="0" u="none" strike="noStrike" kern="1200" baseline="0" dirty="0">
                <a:solidFill>
                  <a:schemeClr val="tx1"/>
                </a:solidFill>
                <a:latin typeface="+mn-lt"/>
                <a:ea typeface="+mn-ea"/>
                <a:cs typeface="+mn-cs"/>
              </a:rPr>
              <a:t>The number of hours which drivers are allowed to drive and/or work in a given period of time. These are hours drivers must account for.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Driver’s record of duty status. </a:t>
            </a:r>
            <a:r>
              <a:rPr lang="en-US" sz="1200" b="0" i="0" u="none" strike="noStrike" kern="1200" baseline="0" dirty="0">
                <a:solidFill>
                  <a:schemeClr val="tx1"/>
                </a:solidFill>
                <a:latin typeface="+mn-lt"/>
                <a:ea typeface="+mn-ea"/>
                <a:cs typeface="+mn-cs"/>
              </a:rPr>
              <a:t>What drivers use to keep track of their hours of service.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specific requirements for drivers of property-carrying CMVs are covered in this chapter.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a:t>
            </a:r>
          </a:p>
          <a:p>
            <a:r>
              <a:rPr lang="en-US" sz="1200" b="0" i="0" u="none" strike="noStrike" kern="1200" baseline="0" dirty="0">
                <a:solidFill>
                  <a:schemeClr val="tx1"/>
                </a:solidFill>
                <a:latin typeface="+mn-lt"/>
                <a:ea typeface="+mn-ea"/>
                <a:cs typeface="+mn-cs"/>
              </a:rPr>
              <a:t>Your classroom presentation should include the basic requirements of the regulations, the importance of compliance, and hands-on practice in keeping a record of duty status by using an electronic logging</a:t>
            </a:r>
          </a:p>
          <a:p>
            <a:r>
              <a:rPr lang="en-US" sz="1200" b="0" i="0" u="none" strike="noStrike" kern="1200" baseline="0" dirty="0">
                <a:solidFill>
                  <a:schemeClr val="tx1"/>
                </a:solidFill>
                <a:latin typeface="+mn-lt"/>
                <a:ea typeface="+mn-ea"/>
                <a:cs typeface="+mn-cs"/>
              </a:rPr>
              <a:t>device (ELD) and by using a paper log.</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dirty="0"/>
          </a:p>
        </p:txBody>
      </p:sp>
    </p:spTree>
    <p:extLst>
      <p:ext uri="{BB962C8B-B14F-4D97-AF65-F5344CB8AC3E}">
        <p14:creationId xmlns:p14="http://schemas.microsoft.com/office/powerpoint/2010/main" val="150259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 </a:t>
            </a:r>
          </a:p>
          <a:p>
            <a:pPr marL="685800" lvl="1" indent="-228600">
              <a:buFont typeface="+mj-lt"/>
              <a:buAutoNum type="arabicPeriod"/>
            </a:pPr>
            <a:r>
              <a:rPr lang="en-US" sz="1200" kern="1200" dirty="0">
                <a:solidFill>
                  <a:schemeClr val="tx1"/>
                </a:solidFill>
                <a:effectLst/>
                <a:latin typeface="+mn-lt"/>
                <a:ea typeface="+mn-ea"/>
                <a:cs typeface="+mn-cs"/>
              </a:rPr>
              <a:t>Recognize the purpose of the hours of service regulations and their impact on you</a:t>
            </a:r>
          </a:p>
          <a:p>
            <a:pPr marL="685800" lvl="1" indent="-228600">
              <a:buFont typeface="+mj-lt"/>
              <a:buAutoNum type="arabicPeriod"/>
            </a:pPr>
            <a:r>
              <a:rPr lang="en-US" sz="1200" kern="1200" dirty="0">
                <a:solidFill>
                  <a:schemeClr val="tx1"/>
                </a:solidFill>
                <a:effectLst/>
                <a:latin typeface="+mn-lt"/>
                <a:ea typeface="+mn-ea"/>
                <a:cs typeface="+mn-cs"/>
              </a:rPr>
              <a:t>Explain how to apply hours of service regulations, including on-duty and driving limits and the 34-hour restart provision</a:t>
            </a:r>
          </a:p>
          <a:p>
            <a:pPr marL="685800" lvl="1" indent="-228600">
              <a:buFont typeface="+mj-lt"/>
              <a:buAutoNum type="arabicPeriod"/>
            </a:pPr>
            <a:r>
              <a:rPr lang="en-US" sz="1200" kern="1200" dirty="0">
                <a:solidFill>
                  <a:schemeClr val="tx1"/>
                </a:solidFill>
                <a:effectLst/>
                <a:latin typeface="+mn-lt"/>
                <a:ea typeface="+mn-ea"/>
                <a:cs typeface="+mn-cs"/>
              </a:rPr>
              <a:t>Describe how to keep track of your hours of service using an electronic logging device or paper logs</a:t>
            </a:r>
          </a:p>
          <a:p>
            <a:pPr marL="685800" lvl="1" indent="-228600">
              <a:buFont typeface="+mj-lt"/>
              <a:buAutoNum type="arabicPeriod"/>
            </a:pPr>
            <a:r>
              <a:rPr lang="en-US" sz="1200" kern="1200" dirty="0">
                <a:solidFill>
                  <a:schemeClr val="tx1"/>
                </a:solidFill>
                <a:effectLst/>
                <a:latin typeface="+mn-lt"/>
                <a:ea typeface="+mn-ea"/>
                <a:cs typeface="+mn-cs"/>
              </a:rPr>
              <a:t>Identify which, if any, exceptions to hours of service apply to you</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dirty="0"/>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Who is Regulated?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federal regulations concerning the hours-of-service requirements for drivers of property-carrying CMVs apply to you if your vehicle or combination of vehicles weighs or is rated at 10,001 pounds or more. Hours of service also apply if you transport hazardous materials in quantities large enough to require placards, no matter what the vehicle weighs or the vehicle rating.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Responsibility for compliance with the regulations lies with both you (the driver) and the carrier.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dirty="0"/>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On-Duty &amp; Off-Duty Time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order to comply with hours-of-service regulations, you must understand the difference between being “on duty” and “off duty.” The distinction is critical if you want to stay in compliance. The more time you spend on duty, the more likely you won’t be able to do any more driving until you take some time off duty. In addition, drivers and carriers must track all of a driver’s on-duty time because too much time spent on duty can result in fatigue. Fatigue can lead to bad decisions and deadly crashes.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a:t>
            </a:r>
          </a:p>
          <a:p>
            <a:r>
              <a:rPr lang="en-US" sz="1200" b="1" i="0" u="none" strike="noStrike" kern="1200" baseline="0" dirty="0">
                <a:solidFill>
                  <a:schemeClr val="tx1"/>
                </a:solidFill>
                <a:latin typeface="+mn-lt"/>
                <a:ea typeface="+mn-ea"/>
                <a:cs typeface="+mn-cs"/>
              </a:rPr>
              <a:t>23.1 </a:t>
            </a:r>
            <a:r>
              <a:rPr lang="en-US" sz="1200" b="0" i="0" u="none" strike="noStrike" kern="1200" baseline="0" dirty="0">
                <a:solidFill>
                  <a:schemeClr val="tx1"/>
                </a:solidFill>
                <a:latin typeface="+mn-lt"/>
                <a:ea typeface="+mn-ea"/>
                <a:cs typeface="+mn-cs"/>
              </a:rPr>
              <a:t>— On-Duty Time</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On-duty time </a:t>
            </a:r>
            <a:r>
              <a:rPr lang="en-US" sz="1200" b="0" i="0" u="none" strike="noStrike" kern="1200" baseline="0" dirty="0">
                <a:solidFill>
                  <a:schemeClr val="tx1"/>
                </a:solidFill>
                <a:latin typeface="+mn-lt"/>
                <a:ea typeface="+mn-ea"/>
                <a:cs typeface="+mn-cs"/>
              </a:rPr>
              <a:t>is defined by the federal regulations as “all time from the time a driver begins to work or is required to be in readiness to work until the time the driver is relieved from work and all responsibility for performing work.”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definition of on-duty time includes the following activities: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Waiting to be dispatched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Inspecting, servicing, or conditioning a CMV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Driving (all time spent at the controls of a CMV in operation)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Being in or on a CMV, other than:</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time spent resting in or on a parked vehicle (except when attending to a commercial vehicle containing a Division 1.1, 1.2, or 1.3 explosive material)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time spent resting in the sleeper berth</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up to</a:t>
            </a:r>
            <a:r>
              <a:rPr lang="en-US" sz="1200" kern="1200" dirty="0">
                <a:solidFill>
                  <a:schemeClr val="tx1"/>
                </a:solidFill>
                <a:effectLst/>
                <a:highlight>
                  <a:srgbClr val="FFFF00"/>
                </a:highlight>
                <a:latin typeface="+mn-lt"/>
                <a:ea typeface="+mn-ea"/>
                <a:cs typeface="+mn-cs"/>
              </a:rPr>
              <a:t> </a:t>
            </a:r>
            <a:r>
              <a:rPr lang="en-US" sz="1200" kern="1200" dirty="0">
                <a:solidFill>
                  <a:srgbClr val="C00000"/>
                </a:solidFill>
                <a:effectLst/>
                <a:highlight>
                  <a:srgbClr val="00FF00"/>
                </a:highlight>
                <a:latin typeface="+mn-lt"/>
                <a:ea typeface="+mn-ea"/>
                <a:cs typeface="+mn-cs"/>
              </a:rPr>
              <a:t>three</a:t>
            </a:r>
            <a:r>
              <a:rPr lang="en-US" sz="1200" kern="1200" dirty="0">
                <a:solidFill>
                  <a:schemeClr val="tx1"/>
                </a:solidFill>
                <a:effectLst/>
                <a:highlight>
                  <a:srgbClr val="FFFF00"/>
                </a:highlight>
                <a:latin typeface="+mn-lt"/>
                <a:ea typeface="+mn-ea"/>
                <a:cs typeface="+mn-cs"/>
              </a:rPr>
              <a:t> </a:t>
            </a:r>
            <a:r>
              <a:rPr lang="en-US" sz="1200" kern="1200" dirty="0">
                <a:solidFill>
                  <a:schemeClr val="tx1"/>
                </a:solidFill>
                <a:effectLst/>
                <a:latin typeface="+mn-lt"/>
                <a:ea typeface="+mn-ea"/>
                <a:cs typeface="+mn-cs"/>
              </a:rPr>
              <a:t>hours riding in the passenger seat of a property-carrying CMV moving on a highway immediately before or after a sleeper-berth period of at least seven consecutive hours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Loading or unloading a CMV</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Repairing, obtaining assistance, or attending to a disabled CMV</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Complying with drug or alcohol testing requirements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Performing any other work for a carrier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Performing compensated work for any other employer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Off-duty time</a:t>
            </a:r>
            <a:r>
              <a:rPr lang="en-US" sz="1200" kern="1200" dirty="0">
                <a:solidFill>
                  <a:schemeClr val="tx1"/>
                </a:solidFill>
                <a:effectLst/>
                <a:latin typeface="+mn-lt"/>
                <a:ea typeface="+mn-ea"/>
                <a:cs typeface="+mn-cs"/>
              </a:rPr>
              <a:t> includes time when you’re relieved of all duty or responsibility for performing work.</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It also includes time when you’re free to choose your activities and free to leave the place where your vehicle is parked. Under certain conditions, time when you’re resting in the seat of your vehicle can also be considered off duty including the three hours before or three hours immediately after a seven-hour sleeper berth period which is spent in the passenger seat if you’re part of a driving team. To be counted as off-duty during this time, you must not be engaged in any work-related activity.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Pay (or compensation) for a specific period does not dictate how your time should be logged. Pay does not automatically mean on-duty, and no pay does not automatically mean off-duty.</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dirty="0"/>
          </a:p>
        </p:txBody>
      </p:sp>
    </p:spTree>
    <p:extLst>
      <p:ext uri="{BB962C8B-B14F-4D97-AF65-F5344CB8AC3E}">
        <p14:creationId xmlns:p14="http://schemas.microsoft.com/office/powerpoint/2010/main" val="299138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Limits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It is important to understand the definition of on-duty and off-duty time, so you can accurately determine how much duty time you have available under the regulations.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hours of service regulations include four maximum limits: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14-Hour (duty) Limit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11-Hour (driving) Limit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60/70-Hour (on duty) Limit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Mandatory Break Provision</a:t>
            </a:r>
            <a:endParaRPr lang="en-US" sz="1200" strike="sngStrike"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These limits are designed to keep fatigued drivers off the road and, in turn, reduce the number of fatigue-related crashes.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begin, a driver may drive (or start his shift) only if he or she has been off duty for at least 10 consecutive hours.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14-Hour (on duty) Limit</a:t>
            </a:r>
          </a:p>
          <a:p>
            <a:r>
              <a:rPr lang="en-US" sz="1200" b="0" i="0" u="none" strike="noStrike" kern="1200" baseline="0" dirty="0">
                <a:solidFill>
                  <a:schemeClr val="tx1"/>
                </a:solidFill>
                <a:latin typeface="+mn-lt"/>
                <a:ea typeface="+mn-ea"/>
                <a:cs typeface="+mn-cs"/>
              </a:rPr>
              <a:t>A driver may drive only during a period of 14 consecutive hours after coming on duty (or starting his or her shift) after having been off duty for at least 10 consecutive hours. Once the driver has reached the conclusion of this 14-hour duty window, he or she may drive again only after another 10 consecutive hours off duty.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14-hour period is </a:t>
            </a:r>
            <a:r>
              <a:rPr lang="en-US" sz="1200" b="0" i="1" u="none" strike="noStrike" kern="1200" baseline="0" dirty="0">
                <a:solidFill>
                  <a:schemeClr val="tx1"/>
                </a:solidFill>
                <a:latin typeface="+mn-lt"/>
                <a:ea typeface="+mn-ea"/>
                <a:cs typeface="+mn-cs"/>
              </a:rPr>
              <a:t>consecutive</a:t>
            </a:r>
            <a:r>
              <a:rPr lang="en-US" sz="1200" b="0" i="0" u="none" strike="noStrike" kern="1200" baseline="0" dirty="0">
                <a:solidFill>
                  <a:schemeClr val="tx1"/>
                </a:solidFill>
                <a:latin typeface="+mn-lt"/>
                <a:ea typeface="+mn-ea"/>
                <a:cs typeface="+mn-cs"/>
              </a:rPr>
              <a:t>—it includes all on-duty and off-duty time accrued after coming on duty. Stopping for lunch or taking a break does not extend this 14-hour limit. Also, unforeseen events such as a breakdown or having to wait for an extended period to load or unload your vehicle does not extend this 14-hour limit.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14-hour limit is often misunderstood to mean that a driver must be released from duty after 14 hours. However, the hours‑of‑service rules only limit </a:t>
            </a:r>
            <a:r>
              <a:rPr lang="en-US" sz="1200" b="0" i="1" u="none" strike="noStrike" kern="1200" baseline="0" dirty="0">
                <a:solidFill>
                  <a:schemeClr val="tx1"/>
                </a:solidFill>
                <a:latin typeface="+mn-lt"/>
                <a:ea typeface="+mn-ea"/>
                <a:cs typeface="+mn-cs"/>
              </a:rPr>
              <a:t>driving </a:t>
            </a:r>
            <a:r>
              <a:rPr lang="en-US" sz="1200" b="0" i="0" u="none" strike="noStrike" kern="1200" baseline="0" dirty="0">
                <a:solidFill>
                  <a:schemeClr val="tx1"/>
                </a:solidFill>
                <a:latin typeface="+mn-lt"/>
                <a:ea typeface="+mn-ea"/>
                <a:cs typeface="+mn-cs"/>
              </a:rPr>
              <a:t>beyond 14 hours, not </a:t>
            </a:r>
            <a:r>
              <a:rPr lang="en-US" sz="1200" b="0" i="1" u="none" strike="noStrike" kern="1200" baseline="0" dirty="0">
                <a:solidFill>
                  <a:schemeClr val="tx1"/>
                </a:solidFill>
                <a:latin typeface="+mn-lt"/>
                <a:ea typeface="+mn-ea"/>
                <a:cs typeface="+mn-cs"/>
              </a:rPr>
              <a:t>working </a:t>
            </a:r>
            <a:r>
              <a:rPr lang="en-US" sz="1200" b="0" i="0" u="none" strike="noStrike" kern="1200" baseline="0" dirty="0">
                <a:solidFill>
                  <a:schemeClr val="tx1"/>
                </a:solidFill>
                <a:latin typeface="+mn-lt"/>
                <a:ea typeface="+mn-ea"/>
                <a:cs typeface="+mn-cs"/>
              </a:rPr>
              <a:t>beyond 14 hours. A driver can do non-driving work beyond the 14-hour limit, just no more driving.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For example, if you begin your work day at 6:00 a.m. you may not drive a CMV after 8:00 p.m. You must have at least 10 consecutive hours off duty before you may then drive again.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11-Hour (driving) Limit</a:t>
            </a:r>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Of the 14 consecutive hours just discussed, 11 of those hours may be spent driving. All time spent at the driving controls of a CMV in operation is considered </a:t>
            </a:r>
            <a:r>
              <a:rPr lang="en-US" sz="1200" b="1" i="0" u="none" strike="noStrike" kern="1200" baseline="0" dirty="0">
                <a:solidFill>
                  <a:schemeClr val="tx1"/>
                </a:solidFill>
                <a:latin typeface="+mn-lt"/>
                <a:ea typeface="+mn-ea"/>
                <a:cs typeface="+mn-cs"/>
              </a:rPr>
              <a:t>driving time</a:t>
            </a:r>
            <a:r>
              <a:rPr lang="en-US" sz="1200" b="0" i="0" u="none" strike="noStrike" kern="1200" baseline="0" dirty="0">
                <a:solidFill>
                  <a:schemeClr val="tx1"/>
                </a:solidFill>
                <a:latin typeface="+mn-lt"/>
                <a:ea typeface="+mn-ea"/>
                <a:cs typeface="+mn-cs"/>
              </a:rPr>
              <a:t>, including time spent stationary in traffic delays on a public roadway. After 11 hours of driving time, you must have at least 10 consecutive hours off duty before you can drive again.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rule does not limit a driver to 11 hours per calendar “day.” A driver could drive for more than 11 hours in one calendar day as long as he or she has 10 hours off after the first 11 hours of driving.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Many states also have hours-of-service requirements that apply to intrastate operations within that specific state. State requirements may match federal requirements in whole or in part.</a:t>
            </a:r>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60-/70-Hour (on duty) Limits</a:t>
            </a: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60-hour limit </a:t>
            </a:r>
            <a:r>
              <a:rPr lang="en-US" sz="1200" b="0" i="0" u="none" strike="noStrike" kern="1200" baseline="0" dirty="0">
                <a:solidFill>
                  <a:schemeClr val="tx1"/>
                </a:solidFill>
                <a:latin typeface="+mn-lt"/>
                <a:ea typeface="+mn-ea"/>
                <a:cs typeface="+mn-cs"/>
              </a:rPr>
              <a:t>states you must stop driving a CMV after you’ve accumulated 60 hours of on-duty time in a seven-day period. This rule applies to drivers who work for carriers that do not operate CMVs every day of the week.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70-hour limit </a:t>
            </a:r>
            <a:r>
              <a:rPr lang="en-US" sz="1200" b="0" i="0" u="none" strike="noStrike" kern="1200" baseline="0" dirty="0">
                <a:solidFill>
                  <a:schemeClr val="tx1"/>
                </a:solidFill>
                <a:latin typeface="+mn-lt"/>
                <a:ea typeface="+mn-ea"/>
                <a:cs typeface="+mn-cs"/>
              </a:rPr>
              <a:t>states you must stop driving after you’ve accumulated 70 hours of on-duty time in an eight-day period. This limit applies to drivers who drive for carriers that operate at least one CMV every day of the week at any of the carrier’s locations.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driving time and all on-duty time are counted toward your 60‑or 70-hour limit. You may continue to perform non-driving duties after you’ve hit either limit and not be in violation, but those hours must be added to the 7- or 8-day total.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Since this rule concerns a 7- or 8-day period, it’s useful to think about what constitutes a “day.” For this rule, a “day” is a 24-hour period, but each carrier can decide when the “day” begins—usually at midnight.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important thing is the starting time of day selected by your carrier must match the starting time of day in your record of duty status.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60-hour or 70-hour period refers to the previous seven or eight days. It does not relate to a specific work week (such as a Sunday through Saturday). Thus, a driver doesn’t ever really “start over” counting total hours. The oldest day’s hours just drop out of consideration as each new day’s hours are added.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For example, if you work under the 70-hour/8-day schedule, at the end of the day, you would add the hours worked (both on-duty and driving) during the last 7 days (today plus the preceding 6 days). If the total is 70 or more, you would have no driving hours available for the next day. </a:t>
            </a:r>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34-Hour Restart Provision</a:t>
            </a:r>
          </a:p>
          <a:p>
            <a:r>
              <a:rPr lang="en-US" sz="1200" b="0" i="0" u="none" strike="noStrike" kern="1200" baseline="0" dirty="0">
                <a:solidFill>
                  <a:schemeClr val="tx1"/>
                </a:solidFill>
                <a:latin typeface="+mn-lt"/>
                <a:ea typeface="+mn-ea"/>
                <a:cs typeface="+mn-cs"/>
              </a:rPr>
              <a:t>Drivers of CMVs are required to stop driving once they have accumulated 60 on-duty hours in any seven consecutive days, or 70 on-duty hours in any eight consecutive days (60-/70-hour limit). A driver who has reached this limit must take time off before getting back behind the wheel.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Drivers of property-carrying CMVs involved in interstate commerce have an option that allows them to reset their accumulated on-duty time. This option, known as the 34-hour restart provision, says that once a driver has a qualifying break of at least 34 consecutive hours, he may “restart” the seven-or eight-consecutive-day period. After the rest break, the on‑duty hours that were worked before that break no longer have to be considered when calculating the driver’s 60- or 70-hour limit. In other words, the driver’s accumulated on-duty time is “reset” back to zero.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driver can use the 34-hour restart option no matter how many hours have accumulated against the 60- or 70-hour limit. Even if a driver exceeds the 60- or 70-hour limit, (such as by performing non‑driving work after reaching the limit) the driver can still reset his or her hours by using the restart option, without needing extra time off.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“Running off your recap,” or hours you’re picking up at the start of a new “day” is an alternative to taking a 34-hour restart. Many drivers don’t realize a restart isn’t mandatory, it’s an option.</a:t>
            </a:r>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Mandatory Break Provision </a:t>
            </a:r>
          </a:p>
          <a:p>
            <a:r>
              <a:rPr lang="en-US" sz="1200" kern="1200" dirty="0">
                <a:solidFill>
                  <a:schemeClr val="tx1"/>
                </a:solidFill>
                <a:effectLst/>
                <a:latin typeface="+mn-lt"/>
                <a:ea typeface="+mn-ea"/>
                <a:cs typeface="+mn-cs"/>
              </a:rPr>
              <a:t>According to the regulations, driving is not permitted if more than eight hours of driving time have passed without an interruption in driving status of at least 30 consecutive minutes.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interruption in driving status must be at least a consecutive 30 minutes long and can be satisfied by either off-duty, sleeper-berth, or on-duty (not driving) time or any combination of off-duty, sleep-berth, or on-duty (not driving) 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no limit on the number of breaks from driving a driver can take during the day. All breaks of less than 10 hours will count against the driver’s 14-hour limit. Breaks do not extend your workday. </a:t>
            </a: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dirty="0"/>
          </a:p>
        </p:txBody>
      </p:sp>
    </p:spTree>
    <p:extLst>
      <p:ext uri="{BB962C8B-B14F-4D97-AF65-F5344CB8AC3E}">
        <p14:creationId xmlns:p14="http://schemas.microsoft.com/office/powerpoint/2010/main" val="1290427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Record of Duty Status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order to check your compliance with the hours-of-service limits, you must keep track of your hours of service. Enforcement officers and the FMCSA know you are complying with the hours-of-service regulations based on what you tell them on your records of duty status.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Electronic Logging Device (ELD)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motor carrier must install and require its drivers to use an electronic logging device (ELD) that is registered with and certified by the FMCSA. All FMCSA-registered and certified ELDs are listed on the agency’s website.</a:t>
            </a:r>
            <a:endParaRPr lang="en-US" strike="sngStrike"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dirty="0"/>
          </a:p>
        </p:txBody>
      </p:sp>
    </p:spTree>
    <p:extLst>
      <p:ext uri="{BB962C8B-B14F-4D97-AF65-F5344CB8AC3E}">
        <p14:creationId xmlns:p14="http://schemas.microsoft.com/office/powerpoint/2010/main" val="397501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In-Cab Requirements</a:t>
            </a:r>
          </a:p>
          <a:p>
            <a:r>
              <a:rPr lang="en-US" sz="1200" b="0" i="0" u="none" strike="noStrike" kern="1200" baseline="0" dirty="0">
                <a:solidFill>
                  <a:schemeClr val="tx1"/>
                </a:solidFill>
                <a:latin typeface="+mn-lt"/>
                <a:ea typeface="+mn-ea"/>
                <a:cs typeface="+mn-cs"/>
              </a:rPr>
              <a:t>All portable devices must be mounted in the vehicle, within view while sitting in the driver’s seat. While the device must not allow entries to be made while the vehicle is in motion, you need to be able to see a malfunction indicator while driving so you know if the ELD is not operating correctly.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23.2 </a:t>
            </a:r>
            <a:r>
              <a:rPr lang="en-US" sz="1200" b="0" i="0" u="none" strike="noStrike" kern="1200" baseline="0" dirty="0">
                <a:solidFill>
                  <a:schemeClr val="tx1"/>
                </a:solidFill>
                <a:latin typeface="+mn-lt"/>
                <a:ea typeface="+mn-ea"/>
                <a:cs typeface="+mn-cs"/>
              </a:rPr>
              <a:t>— If Your ELD Fails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must have the following items with you whenever the vehicle is in operation: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Records for the current day and the previous seven days in the ELD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ELD user’s manual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instruction sheet on data transfer during roadside inspections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instruction sheet detailing malfunctions and the action to take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supply of blank paper logs (at least eight days’ worth) to be used if the device fails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the device fails , you’ll need to manually log the current day and reconstruct the previous seven days. Or, your carrier can provide the previous days’ records. However, you would need to have them </a:t>
            </a:r>
            <a:r>
              <a:rPr lang="en-US" sz="1200" b="0" i="1" u="none" strike="noStrike" kern="1200" baseline="0" dirty="0">
                <a:solidFill>
                  <a:schemeClr val="tx1"/>
                </a:solidFill>
                <a:latin typeface="+mn-lt"/>
                <a:ea typeface="+mn-ea"/>
                <a:cs typeface="+mn-cs"/>
              </a:rPr>
              <a:t>in your possession </a:t>
            </a:r>
            <a:r>
              <a:rPr lang="en-US" sz="1200" b="0" i="0" u="none" strike="noStrike" kern="1200" baseline="0" dirty="0">
                <a:solidFill>
                  <a:schemeClr val="tx1"/>
                </a:solidFill>
                <a:latin typeface="+mn-lt"/>
                <a:ea typeface="+mn-ea"/>
                <a:cs typeface="+mn-cs"/>
              </a:rPr>
              <a:t>before driving again in case of an inspection.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only exception would be if the device could provide records for the previous days. In that case, you would be able to use the device to provide the previous seven days and show the officer a paper log for the current day.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If a driver cannot present his or her records in the required format </a:t>
            </a:r>
            <a:r>
              <a:rPr lang="en-US" sz="1200" b="0" i="1" u="none" strike="noStrike" kern="1200" baseline="0" dirty="0">
                <a:solidFill>
                  <a:schemeClr val="tx1"/>
                </a:solidFill>
                <a:latin typeface="+mn-lt"/>
                <a:ea typeface="+mn-ea"/>
                <a:cs typeface="+mn-cs"/>
              </a:rPr>
              <a:t>at the time of inspection</a:t>
            </a:r>
            <a:r>
              <a:rPr lang="en-US" sz="1200" b="0" i="0" u="none" strike="noStrike" kern="1200" baseline="0" dirty="0">
                <a:solidFill>
                  <a:schemeClr val="tx1"/>
                </a:solidFill>
                <a:latin typeface="+mn-lt"/>
                <a:ea typeface="+mn-ea"/>
                <a:cs typeface="+mn-cs"/>
              </a:rPr>
              <a:t>, the driver will be in violation of the regulations. A malfunctioning logging device is not a valid excuse for not having records. The driver cannot avoid a violation by requesting his or her company send the records to the inspecting officer. The driver needs to have them in his or her possession at the time of inspection.</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Data Capture</a:t>
            </a:r>
          </a:p>
          <a:p>
            <a:r>
              <a:rPr lang="en-US" sz="1200" b="0" i="0" u="none" strike="noStrike" kern="1200" baseline="0" dirty="0">
                <a:solidFill>
                  <a:schemeClr val="tx1"/>
                </a:solidFill>
                <a:latin typeface="+mn-lt"/>
                <a:ea typeface="+mn-ea"/>
                <a:cs typeface="+mn-cs"/>
              </a:rPr>
              <a:t>An ELD records a driver’s driving hours and duty status </a:t>
            </a:r>
            <a:r>
              <a:rPr lang="en-US" sz="1200" b="0" i="1" u="none" strike="noStrike" kern="1200" baseline="0" dirty="0">
                <a:solidFill>
                  <a:schemeClr val="tx1"/>
                </a:solidFill>
                <a:latin typeface="+mn-lt"/>
                <a:ea typeface="+mn-ea"/>
                <a:cs typeface="+mn-cs"/>
              </a:rPr>
              <a:t>automatically</a:t>
            </a:r>
            <a:r>
              <a:rPr lang="en-US" sz="1200" b="0" i="0" u="none" strike="noStrike" kern="1200" baseline="0" dirty="0">
                <a:solidFill>
                  <a:schemeClr val="tx1"/>
                </a:solidFill>
                <a:latin typeface="+mn-lt"/>
                <a:ea typeface="+mn-ea"/>
                <a:cs typeface="+mn-cs"/>
              </a:rPr>
              <a:t>. It captures required data at vehicle startup and shutdown, at all duty changes, once per hour while the vehicle is in operation, and when entering or ending a special driving category.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data set must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Date and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Location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Engine hours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 miles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Driver identification data</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 identification data</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Carrier identification data</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Duty Changes &amp; Driver Entries</a:t>
            </a:r>
          </a:p>
          <a:p>
            <a:r>
              <a:rPr lang="en-US" sz="1200" b="0" i="0" u="none" strike="noStrike" kern="1200" baseline="0" dirty="0">
                <a:solidFill>
                  <a:schemeClr val="tx1"/>
                </a:solidFill>
                <a:latin typeface="+mn-lt"/>
                <a:ea typeface="+mn-ea"/>
                <a:cs typeface="+mn-cs"/>
              </a:rPr>
              <a:t>When the vehicle stops, the default duty change will be to </a:t>
            </a:r>
            <a:r>
              <a:rPr lang="en-US" sz="1200" b="0" i="1" u="none" strike="noStrike" kern="1200" baseline="0" dirty="0">
                <a:solidFill>
                  <a:schemeClr val="tx1"/>
                </a:solidFill>
                <a:latin typeface="+mn-lt"/>
                <a:ea typeface="+mn-ea"/>
                <a:cs typeface="+mn-cs"/>
              </a:rPr>
              <a:t>on duty, not driving</a:t>
            </a:r>
            <a:r>
              <a:rPr lang="en-US" sz="1200" b="0" i="0" u="none" strike="noStrike" kern="1200" baseline="0" dirty="0">
                <a:solidFill>
                  <a:schemeClr val="tx1"/>
                </a:solidFill>
                <a:latin typeface="+mn-lt"/>
                <a:ea typeface="+mn-ea"/>
                <a:cs typeface="+mn-cs"/>
              </a:rPr>
              <a:t>. After being stopped for five minutes, the device will prompt the driver for a duty change. If the driver does not specify a duty change, the device will keep the driver on duty. This is the only non-driving duty change that can be done automatically. All other non-driving duty changes must be entered by the driver.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Duty changes to the driving line will be done automatically when the vehicle reaches five miles per hour, unless the driver has indicated in advance that he or she is entering one of the special driving categories. These categories greatly reduce unassigned drive time.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Personal use. </a:t>
            </a:r>
            <a:r>
              <a:rPr lang="en-US" sz="1200" b="0" i="0" u="none" strike="noStrike" kern="1200" baseline="0" dirty="0">
                <a:solidFill>
                  <a:schemeClr val="tx1"/>
                </a:solidFill>
                <a:latin typeface="+mn-lt"/>
                <a:ea typeface="+mn-ea"/>
                <a:cs typeface="+mn-cs"/>
              </a:rPr>
              <a:t>When the driver is using a CMV as a personal vehicle to commute to a purely personal destination, the category </a:t>
            </a:r>
            <a:r>
              <a:rPr lang="en-US" sz="1200" b="1" i="0" u="none" strike="noStrike" kern="1200" baseline="0" dirty="0">
                <a:solidFill>
                  <a:schemeClr val="tx1"/>
                </a:solidFill>
                <a:latin typeface="+mn-lt"/>
                <a:ea typeface="+mn-ea"/>
                <a:cs typeface="+mn-cs"/>
              </a:rPr>
              <a:t>personal use </a:t>
            </a:r>
            <a:r>
              <a:rPr lang="en-US" sz="1200" b="0" i="0" u="none" strike="noStrike" kern="1200" baseline="0" dirty="0">
                <a:solidFill>
                  <a:schemeClr val="tx1"/>
                </a:solidFill>
                <a:latin typeface="+mn-lt"/>
                <a:ea typeface="+mn-ea"/>
                <a:cs typeface="+mn-cs"/>
              </a:rPr>
              <a:t>should be used if allowed by the carrier. The driving will be recorded by the device as off-duty time.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Yard move. </a:t>
            </a:r>
            <a:r>
              <a:rPr lang="en-US" sz="1200" b="0" i="0" u="none" strike="noStrike" kern="1200" baseline="0" dirty="0">
                <a:solidFill>
                  <a:schemeClr val="tx1"/>
                </a:solidFill>
                <a:latin typeface="+mn-lt"/>
                <a:ea typeface="+mn-ea"/>
                <a:cs typeface="+mn-cs"/>
              </a:rPr>
              <a:t>When the driver is operating the vehicle off of the public roadway, the category </a:t>
            </a:r>
            <a:r>
              <a:rPr lang="en-US" sz="1200" b="1" i="0" u="none" strike="noStrike" kern="1200" baseline="0" dirty="0">
                <a:solidFill>
                  <a:schemeClr val="tx1"/>
                </a:solidFill>
                <a:latin typeface="+mn-lt"/>
                <a:ea typeface="+mn-ea"/>
                <a:cs typeface="+mn-cs"/>
              </a:rPr>
              <a:t>yard move </a:t>
            </a:r>
            <a:r>
              <a:rPr lang="en-US" sz="1200" b="0" i="0" u="none" strike="noStrike" kern="1200" baseline="0" dirty="0">
                <a:solidFill>
                  <a:schemeClr val="tx1"/>
                </a:solidFill>
                <a:latin typeface="+mn-lt"/>
                <a:ea typeface="+mn-ea"/>
                <a:cs typeface="+mn-cs"/>
              </a:rPr>
              <a:t>should be used if allowed by the carrier. The driving is captured as on-duty time and does not count toward the driver’s driving limit.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Along with duty changes, drivers will log in at the beginning of the day, enter their trailer and shipment numbers, and log out at the end of the day. The driver may also need to occasionally enter a location, if prompted.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 vehicle moves without a driver being logged into the ELD, the ELD must prompt the driver to log in. When the driver logs in, the ELD must ask if any unassigned driving time in the device should be assigned to the driver. Any unclaimed unassigned driving time will remain displayed on the device until the driver’s carrier either assigns the time to another driver or adds an explanation about why it is unassigned.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A parking lot or a yard may be considered a public roadway if travel by the public is not specifically prohibited by signs or a gate.</a:t>
            </a:r>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Creating the Record</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the day progresses, your ELD will combine the automatically collected data with your entries to create the ELD record for the day, or log. You’ll need to certify your log every 24 hours, generally at the end of your driving shift or before you start your next on‑duty work period.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Leaving logs unverified for more than 24 hours may make it appear as if you’re doing so in order to adjust your time later based on how your days have gone. Don’t give that impression. Certify your logs in a timely manner. No matter what, logs must be submitted to your carrier within 13 days.</a:t>
            </a:r>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Edits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Under the rule, drivers are allowed to enter missing information and make edits to their records—just not drive time. The edit option should only be used to make corrections. Supervisors can request edits, but all supervisor proposed edits must be approved by the driver. Edits must include an explanation of why the change was made and indicate which user made the change.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Exceptions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All drivers who are required to complete a record of duty status, commonly referred to as a grid log, will need to use an ELD in place of other logging methods (paper logs) with a few exceptions.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are exempt from the ELD Mandate: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Drivers required to use a paper log on no more than eight days within any 30-consecutive-day period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Drivers operating in a driveaway-towaway operation in which the vehicle being driven is part of the shipment being delivered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Drivers operating in a driveaway-towaway operation in which the vehicle being transported is a motor home or recreation vehicle trailer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Drivers who are operating vehicles manufactured before model year 2000; verified through the vehicle’s VIN on the registration.</a:t>
            </a:r>
          </a:p>
          <a:p>
            <a:pPr lvl="0"/>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dirty="0"/>
          </a:p>
        </p:txBody>
      </p:sp>
    </p:spTree>
    <p:extLst>
      <p:ext uri="{BB962C8B-B14F-4D97-AF65-F5344CB8AC3E}">
        <p14:creationId xmlns:p14="http://schemas.microsoft.com/office/powerpoint/2010/main" val="1776163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Paper Logs</a:t>
            </a:r>
          </a:p>
          <a:p>
            <a:r>
              <a:rPr lang="en-US" sz="1200" b="0" i="0" u="none" strike="noStrike" kern="1200" baseline="0" dirty="0">
                <a:solidFill>
                  <a:schemeClr val="tx1"/>
                </a:solidFill>
                <a:latin typeface="+mn-lt"/>
                <a:ea typeface="+mn-ea"/>
                <a:cs typeface="+mn-cs"/>
              </a:rPr>
              <a:t>Every driver required to complete a record of duty status needs to know how to correctly fill out a paper log. Even drivers using ELDs must be capable of performing this task in the event their ELD malfunctions and they are unable to enter or recover logs from their device.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23.3 </a:t>
            </a:r>
            <a:r>
              <a:rPr lang="en-US" sz="1200" b="0" i="0" u="none" strike="noStrike" kern="1200" baseline="0" dirty="0">
                <a:solidFill>
                  <a:schemeClr val="tx1"/>
                </a:solidFill>
                <a:latin typeface="+mn-lt"/>
                <a:ea typeface="+mn-ea"/>
                <a:cs typeface="+mn-cs"/>
              </a:rPr>
              <a:t>— Filling Out a Paper Log</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Required Fields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Paper log entries must be legible, in your own handwriting, filled out in duplicate, and current up to your last change of duty status. Information like the company name and address may be pre-printed. All other required information must be completed by the driver.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fields are required on a typical paper log: </a:t>
            </a:r>
          </a:p>
          <a:p>
            <a:pPr marL="685800" lvl="1" indent="-228600">
              <a:buFont typeface="+mj-lt"/>
              <a:buAutoNum type="arabicPeriod"/>
            </a:pPr>
            <a:r>
              <a:rPr lang="en-US" sz="1200" b="1" kern="1200" dirty="0">
                <a:solidFill>
                  <a:schemeClr val="tx1"/>
                </a:solidFill>
                <a:effectLst/>
                <a:latin typeface="+mn-lt"/>
                <a:ea typeface="+mn-ea"/>
                <a:cs typeface="+mn-cs"/>
              </a:rPr>
              <a:t>Graph Grid.</a:t>
            </a:r>
            <a:r>
              <a:rPr lang="en-US" sz="1200" kern="1200" dirty="0">
                <a:solidFill>
                  <a:schemeClr val="tx1"/>
                </a:solidFill>
                <a:effectLst/>
                <a:latin typeface="+mn-lt"/>
                <a:ea typeface="+mn-ea"/>
                <a:cs typeface="+mn-cs"/>
              </a:rPr>
              <a:t> The industry-standard (horizontal or vertical) graph grid on which to show your duty status for the day, including the words “Midnight” and “Noon” at the appropriate locations.</a:t>
            </a:r>
          </a:p>
          <a:p>
            <a:pPr marL="685800" lvl="1" indent="-228600">
              <a:buFont typeface="+mj-lt"/>
              <a:buAutoNum type="arabicPeriod"/>
            </a:pPr>
            <a:r>
              <a:rPr lang="en-US" sz="1200" b="1" kern="1200" dirty="0">
                <a:solidFill>
                  <a:schemeClr val="tx1"/>
                </a:solidFill>
                <a:effectLst/>
                <a:latin typeface="+mn-lt"/>
                <a:ea typeface="+mn-ea"/>
                <a:cs typeface="+mn-cs"/>
              </a:rPr>
              <a:t>Date.</a:t>
            </a:r>
            <a:r>
              <a:rPr lang="en-US" sz="1200" kern="1200" dirty="0">
                <a:solidFill>
                  <a:schemeClr val="tx1"/>
                </a:solidFill>
                <a:effectLst/>
                <a:latin typeface="+mn-lt"/>
                <a:ea typeface="+mn-ea"/>
                <a:cs typeface="+mn-cs"/>
              </a:rPr>
              <a:t> Today’s date.</a:t>
            </a:r>
          </a:p>
          <a:p>
            <a:pPr marL="685800" lvl="1" indent="-228600">
              <a:buFont typeface="+mj-lt"/>
              <a:buAutoNum type="arabicPeriod"/>
            </a:pPr>
            <a:r>
              <a:rPr lang="en-US" sz="1200" b="1" kern="1200" dirty="0">
                <a:solidFill>
                  <a:schemeClr val="tx1"/>
                </a:solidFill>
                <a:effectLst/>
                <a:latin typeface="+mn-lt"/>
                <a:ea typeface="+mn-ea"/>
                <a:cs typeface="+mn-cs"/>
              </a:rPr>
              <a:t>Total Miles Driving Today.</a:t>
            </a:r>
            <a:r>
              <a:rPr lang="en-US" sz="1200" kern="1200" dirty="0">
                <a:solidFill>
                  <a:schemeClr val="tx1"/>
                </a:solidFill>
                <a:effectLst/>
                <a:latin typeface="+mn-lt"/>
                <a:ea typeface="+mn-ea"/>
                <a:cs typeface="+mn-cs"/>
              </a:rPr>
              <a:t> The total number of miles you drove a CMV today.</a:t>
            </a:r>
          </a:p>
          <a:p>
            <a:pPr marL="685800" lvl="1" indent="-228600">
              <a:buFont typeface="+mj-lt"/>
              <a:buAutoNum type="arabicPeriod"/>
            </a:pPr>
            <a:r>
              <a:rPr lang="en-US" sz="1200" b="1" kern="1200" dirty="0">
                <a:solidFill>
                  <a:schemeClr val="tx1"/>
                </a:solidFill>
                <a:effectLst/>
                <a:latin typeface="+mn-lt"/>
                <a:ea typeface="+mn-ea"/>
                <a:cs typeface="+mn-cs"/>
              </a:rPr>
              <a:t>Truck or Tractor &amp; Trailer Number.</a:t>
            </a:r>
            <a:r>
              <a:rPr lang="en-US" sz="1200" kern="1200" dirty="0">
                <a:solidFill>
                  <a:schemeClr val="tx1"/>
                </a:solidFill>
                <a:effectLst/>
                <a:latin typeface="+mn-lt"/>
                <a:ea typeface="+mn-ea"/>
                <a:cs typeface="+mn-cs"/>
              </a:rPr>
              <a:t> The number(s) assigned to the CMVs you drove today, including trailer(s).</a:t>
            </a:r>
          </a:p>
          <a:p>
            <a:pPr marL="685800" lvl="1" indent="-228600">
              <a:buFont typeface="+mj-lt"/>
              <a:buAutoNum type="arabicPeriod"/>
            </a:pPr>
            <a:r>
              <a:rPr lang="en-US" sz="1200" b="1" kern="1200" dirty="0">
                <a:solidFill>
                  <a:schemeClr val="tx1"/>
                </a:solidFill>
                <a:effectLst/>
                <a:latin typeface="+mn-lt"/>
                <a:ea typeface="+mn-ea"/>
                <a:cs typeface="+mn-cs"/>
              </a:rPr>
              <a:t>Name of Carrier.</a:t>
            </a:r>
            <a:r>
              <a:rPr lang="en-US" sz="1200" kern="1200" dirty="0">
                <a:solidFill>
                  <a:schemeClr val="tx1"/>
                </a:solidFill>
                <a:effectLst/>
                <a:latin typeface="+mn-lt"/>
                <a:ea typeface="+mn-ea"/>
                <a:cs typeface="+mn-cs"/>
              </a:rPr>
              <a:t> The name of the carrier(s) for whom you are driving.</a:t>
            </a:r>
          </a:p>
          <a:p>
            <a:pPr marL="685800" lvl="1" indent="-228600">
              <a:buFont typeface="+mj-lt"/>
              <a:buAutoNum type="arabicPeriod"/>
            </a:pPr>
            <a:r>
              <a:rPr lang="en-US" sz="1200" b="1" kern="1200" dirty="0">
                <a:solidFill>
                  <a:schemeClr val="tx1"/>
                </a:solidFill>
                <a:effectLst/>
                <a:latin typeface="+mn-lt"/>
                <a:ea typeface="+mn-ea"/>
                <a:cs typeface="+mn-cs"/>
              </a:rPr>
              <a:t>Driver’s Signature/Certification.</a:t>
            </a:r>
            <a:r>
              <a:rPr lang="en-US" sz="1200" kern="1200" dirty="0">
                <a:solidFill>
                  <a:schemeClr val="tx1"/>
                </a:solidFill>
                <a:effectLst/>
                <a:latin typeface="+mn-lt"/>
                <a:ea typeface="+mn-ea"/>
                <a:cs typeface="+mn-cs"/>
              </a:rPr>
              <a:t> Your legal signature (generally the same as it appears </a:t>
            </a:r>
            <a:r>
              <a:rPr lang="en-US" sz="1200" b="0" i="0" u="none" strike="noStrike" kern="1200" baseline="0" dirty="0">
                <a:solidFill>
                  <a:schemeClr val="tx1"/>
                </a:solidFill>
                <a:latin typeface="+mn-lt"/>
                <a:ea typeface="+mn-ea"/>
                <a:cs typeface="+mn-cs"/>
              </a:rPr>
              <a:t>on your license — it cannot be preprinted or made with a rubber stamp). </a:t>
            </a:r>
          </a:p>
          <a:p>
            <a:pPr marL="685800" lvl="1" indent="-228600">
              <a:buFont typeface="+mj-lt"/>
              <a:buAutoNum type="arabicPeriod"/>
            </a:pPr>
            <a:r>
              <a:rPr lang="en-US" sz="1200" b="1" kern="1200" dirty="0">
                <a:solidFill>
                  <a:schemeClr val="tx1"/>
                </a:solidFill>
                <a:effectLst/>
                <a:latin typeface="+mn-lt"/>
                <a:ea typeface="+mn-ea"/>
                <a:cs typeface="+mn-cs"/>
              </a:rPr>
              <a:t>24-Hour Period Starting Time.</a:t>
            </a:r>
            <a:r>
              <a:rPr lang="en-US" sz="1200" kern="1200" dirty="0">
                <a:solidFill>
                  <a:schemeClr val="tx1"/>
                </a:solidFill>
                <a:effectLst/>
                <a:latin typeface="+mn-lt"/>
                <a:ea typeface="+mn-ea"/>
                <a:cs typeface="+mn-cs"/>
              </a:rPr>
              <a:t> The starting time for the 24-hour day covered by the log, usually midnight.</a:t>
            </a:r>
          </a:p>
          <a:p>
            <a:pPr marL="685800" lvl="1" indent="-228600">
              <a:buFont typeface="+mj-lt"/>
              <a:buAutoNum type="arabicPeriod"/>
            </a:pPr>
            <a:r>
              <a:rPr lang="en-US" sz="1200" b="1" kern="1200" dirty="0">
                <a:solidFill>
                  <a:schemeClr val="tx1"/>
                </a:solidFill>
                <a:effectLst/>
                <a:latin typeface="+mn-lt"/>
                <a:ea typeface="+mn-ea"/>
                <a:cs typeface="+mn-cs"/>
              </a:rPr>
              <a:t>Main Office Address.</a:t>
            </a:r>
            <a:r>
              <a:rPr lang="en-US" sz="1200" kern="1200" dirty="0">
                <a:solidFill>
                  <a:schemeClr val="tx1"/>
                </a:solidFill>
                <a:effectLst/>
                <a:latin typeface="+mn-lt"/>
                <a:ea typeface="+mn-ea"/>
                <a:cs typeface="+mn-cs"/>
              </a:rPr>
              <a:t> The carrier’s main office address. It is the principal physical place of business designated by the carrier.  </a:t>
            </a:r>
          </a:p>
          <a:p>
            <a:pPr marL="685800" lvl="1" indent="-228600">
              <a:buFont typeface="+mj-lt"/>
              <a:buAutoNum type="arabicPeriod"/>
            </a:pPr>
            <a:r>
              <a:rPr lang="en-US" sz="1200" b="1" kern="1200" dirty="0">
                <a:solidFill>
                  <a:schemeClr val="tx1"/>
                </a:solidFill>
                <a:effectLst/>
                <a:latin typeface="+mn-lt"/>
                <a:ea typeface="+mn-ea"/>
                <a:cs typeface="+mn-cs"/>
              </a:rPr>
              <a:t>Remarks.</a:t>
            </a:r>
            <a:r>
              <a:rPr lang="en-US" sz="1200" kern="1200" dirty="0">
                <a:solidFill>
                  <a:schemeClr val="tx1"/>
                </a:solidFill>
                <a:effectLst/>
                <a:latin typeface="+mn-lt"/>
                <a:ea typeface="+mn-ea"/>
                <a:cs typeface="+mn-cs"/>
              </a:rPr>
              <a:t> A remarks area to record location for a change of duty status which is required. Most other remarks, such as pre-trip or post-trip are entered due to company policy and not required by FMCSA. However, “Remarks” are very helpful to understand any unique circumstances which can include the reason that a violation occurred.</a:t>
            </a:r>
          </a:p>
          <a:p>
            <a:pPr marL="685800" lvl="1" indent="-228600">
              <a:buFont typeface="+mj-lt"/>
              <a:buAutoNum type="arabicPeriod"/>
            </a:pPr>
            <a:r>
              <a:rPr lang="en-US" sz="1200" b="1" kern="1200" dirty="0">
                <a:solidFill>
                  <a:schemeClr val="tx1"/>
                </a:solidFill>
                <a:effectLst/>
                <a:latin typeface="+mn-lt"/>
                <a:ea typeface="+mn-ea"/>
                <a:cs typeface="+mn-cs"/>
              </a:rPr>
              <a:t>Name of Co-Driver.</a:t>
            </a:r>
            <a:r>
              <a:rPr lang="en-US" sz="1200" kern="1200" dirty="0">
                <a:solidFill>
                  <a:schemeClr val="tx1"/>
                </a:solidFill>
                <a:effectLst/>
                <a:latin typeface="+mn-lt"/>
                <a:ea typeface="+mn-ea"/>
                <a:cs typeface="+mn-cs"/>
              </a:rPr>
              <a:t> The name of your co-driver, if there is one.</a:t>
            </a:r>
          </a:p>
          <a:p>
            <a:pPr marL="685800" lvl="1" indent="-228600">
              <a:buFont typeface="+mj-lt"/>
              <a:buAutoNum type="arabicPeriod"/>
            </a:pPr>
            <a:r>
              <a:rPr lang="en-US" sz="1200" b="1" kern="1200" dirty="0">
                <a:solidFill>
                  <a:schemeClr val="tx1"/>
                </a:solidFill>
                <a:effectLst/>
                <a:latin typeface="+mn-lt"/>
                <a:ea typeface="+mn-ea"/>
                <a:cs typeface="+mn-cs"/>
              </a:rPr>
              <a:t>Total Hours.</a:t>
            </a:r>
            <a:r>
              <a:rPr lang="en-US" sz="1200" kern="1200" dirty="0">
                <a:solidFill>
                  <a:schemeClr val="tx1"/>
                </a:solidFill>
                <a:effectLst/>
                <a:latin typeface="+mn-lt"/>
                <a:ea typeface="+mn-ea"/>
                <a:cs typeface="+mn-cs"/>
              </a:rPr>
              <a:t> The total hours you spent in each duty status. The sum must equal 24 hours.</a:t>
            </a:r>
          </a:p>
          <a:p>
            <a:pPr marL="685800" lvl="1" indent="-228600">
              <a:buFont typeface="+mj-lt"/>
              <a:buAutoNum type="arabicPeriod"/>
            </a:pPr>
            <a:r>
              <a:rPr lang="en-US" sz="1200" b="1" kern="1200" dirty="0">
                <a:solidFill>
                  <a:schemeClr val="tx1"/>
                </a:solidFill>
                <a:effectLst/>
                <a:latin typeface="+mn-lt"/>
                <a:ea typeface="+mn-ea"/>
                <a:cs typeface="+mn-cs"/>
              </a:rPr>
              <a:t>Shipping Document Number(s), or Name of Shipper &amp; Commodity.</a:t>
            </a:r>
            <a:r>
              <a:rPr lang="en-US" sz="1200" kern="1200" dirty="0">
                <a:solidFill>
                  <a:schemeClr val="tx1"/>
                </a:solidFill>
                <a:effectLst/>
                <a:latin typeface="+mn-lt"/>
                <a:ea typeface="+mn-ea"/>
                <a:cs typeface="+mn-cs"/>
              </a:rPr>
              <a:t> Either a shipping document number OR the name of the shipper and commodity.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The 24-hour starting period is selected by the driver’s home terminal.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Optional Fields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There are other fields commonly found on logs, but not required in the regulations. However, your company may require them under its policies.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“Total Mileage Today” is not the same as “Total Miles Driving Today.” This field usually only applies to teams. Use it to show the total miles that you traveled today, whether driving or riding as a passenger.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“Home Terminal Address” is the location where you normally report for duty, which may differ from the main office address.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Note: your log must </a:t>
            </a:r>
            <a:r>
              <a:rPr lang="en-US" sz="1200" b="0" i="1" u="none" strike="noStrike" kern="1200" baseline="0" dirty="0">
                <a:solidFill>
                  <a:schemeClr val="tx1"/>
                </a:solidFill>
                <a:latin typeface="+mn-lt"/>
                <a:ea typeface="+mn-ea"/>
                <a:cs typeface="+mn-cs"/>
              </a:rPr>
              <a:t>always </a:t>
            </a:r>
            <a:r>
              <a:rPr lang="en-US" sz="1200" b="0" i="0" u="none" strike="noStrike" kern="1200" baseline="0" dirty="0">
                <a:solidFill>
                  <a:schemeClr val="tx1"/>
                </a:solidFill>
                <a:latin typeface="+mn-lt"/>
                <a:ea typeface="+mn-ea"/>
                <a:cs typeface="+mn-cs"/>
              </a:rPr>
              <a:t>be based on the time standard at your home terminal, no matter where you happen to be driving. You can only switch to a different local time if your home terminal changes. This may mean that the hour shown on a wall clock may not match where you are on your log.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“From” and “To” fields are used to show your starting location and destination or turn-around point for the day.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“Recap” section is used to keep track of where you stand on the 60- or 70-hour limits. While extremely useful for the driver, it is also an optional field.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Experienced drivers will tell you that, while not required, they use the recap section to track their compliance with the 60- or 70-hour limits on a daily basis.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recap section on your log provides space for you to keep a running total of your accumulated hours. It tells you how many hours you’ve worked over the past 7 or 8 days (or since your last restart) and how much time you have available tomorrow before hitting the 60- or 70-hour limit.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recaps come in many styles, the information you write into them is usually fairly standard.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Completing Your Record of Duty Status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must complete the record of duty status in your own handwriting. Certain items, such as carrier name and main office address, may be preprinted. </a:t>
            </a:r>
          </a:p>
          <a:p>
            <a:r>
              <a:rPr lang="en-US" sz="1200" b="0" i="0" u="none" strike="noStrike" kern="1200" baseline="0" dirty="0">
                <a:solidFill>
                  <a:schemeClr val="tx1"/>
                </a:solidFill>
                <a:latin typeface="+mn-lt"/>
                <a:ea typeface="+mn-ea"/>
                <a:cs typeface="+mn-cs"/>
              </a:rPr>
              <a:t>There are four categories to use when recording your time: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Off duty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Sleeper berth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Driving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 duty (not driving)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total in all four categories must add up to 24 hours.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record must be legible and kept current to the time shown for the last change of duty status. </a:t>
            </a:r>
          </a:p>
          <a:p>
            <a:endParaRPr lang="en-US" sz="1200" b="0" i="0" u="none" strike="noStrike" kern="1200" baseline="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location (city, town, or village and state) of all changes of duty status must be recorded in the remarks section.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change of duty status occurs at a location other than a city, town, or village, the location can be recorded as the: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highway number and nearest milepost followed by the name of the nearest city, town, or village and state abbreviation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highway number and the name of the service plaza followed by the name of the nearest city, town, or village and state abbreviation,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highway numbers of the nearest two intersecting roadways followed by the name of the nearest city, town, or village and state abbreviation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an ELD records duty status in one-minute increments, a paper log grid is in 15-minute increments. To record non-driving activities that take just a few minutes on paper logs, you can flag them.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Flagging. </a:t>
            </a:r>
            <a:r>
              <a:rPr lang="en-US" sz="1200" b="0" i="0" u="none" strike="noStrike" kern="1200" baseline="0" dirty="0">
                <a:solidFill>
                  <a:schemeClr val="tx1"/>
                </a:solidFill>
                <a:latin typeface="+mn-lt"/>
                <a:ea typeface="+mn-ea"/>
                <a:cs typeface="+mn-cs"/>
              </a:rPr>
              <a:t>When your activity is less than 15 minutes, you can “flag” it. This is done by drawing a line down to the Remarks area at the appropriate time(s) and entering the amount of time you spent on the activity and the location.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if you drive from 9:00 a.m. until 2:00 p.m. but you stop for 6 minutes at noon to make a tire or cargo check along the way, you can draw a continuous “driving” line from 9:00 a.m. until 2:00 p.m., but at noon you draw a line down to the Remarks area and write “6 minutes, on duty,” and the location. Those 6 minutes do not have to be added to your driving time for the day (because they weren’t actually spent driving).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Though not required by the regulations, many motor carriers have a policy that requires the driver to indicate the reason for a short stop (tire check, cargo check, fueling). Make sure you know your motor carrier’s policy on this issue.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CLASSROOM RECOMMENDATIONS</a:t>
            </a:r>
          </a:p>
          <a:p>
            <a:r>
              <a:rPr lang="en-US" sz="1200" b="1" i="0" u="none" strike="noStrike" kern="1200" baseline="0" dirty="0">
                <a:solidFill>
                  <a:schemeClr val="tx1"/>
                </a:solidFill>
                <a:latin typeface="+mn-lt"/>
                <a:ea typeface="+mn-ea"/>
                <a:cs typeface="+mn-cs"/>
              </a:rPr>
              <a:t>Log keeping exercise</a:t>
            </a:r>
          </a:p>
          <a:p>
            <a:r>
              <a:rPr lang="en-US" sz="1200" b="0" i="0" u="none" strike="noStrike" kern="1200" baseline="0" dirty="0">
                <a:solidFill>
                  <a:schemeClr val="tx1"/>
                </a:solidFill>
                <a:latin typeface="+mn-lt"/>
                <a:ea typeface="+mn-ea"/>
                <a:cs typeface="+mn-cs"/>
              </a:rPr>
              <a:t>In this exercise, you are to complete a daily log form for a 24-hour period based on the details listed below.</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carrier is Another Trucking Company. Your main office address is St. Louis, Missouri.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report to work at 7:30 a.m. today. You are assigned Tractor #367 and Trailer #1680. Your assignment for the day is to deliver a sealed load of miscellaneous freight from Cape Girardeau, Missouri to Joliet, Illinois.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you review the shipping papers and trip instructions and conduct a pre-trip inspection, you are ready to be dispatched. The manifest number on the shipping papers is 162C and the shipper is Acme Goods.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8:00 a.m., you are dispatched and on the road. You drive 4 hours straight and stop for lunch at noon at a restaurant in Springfield, Illinois. You are off duty during this lunch break that ends at 1:00 p.m.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1:00 p.m. you spend 30 minutes fueling and checking your vehicle.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are on the road again at 1:30 p.m. You arrive at the terminal in Joliet, IL at 4:30 p.m. You traveled 380 miles for the day. You spend the next 2 hours unloading the trailer, finishing your paperwork, and conducting a post-trip inspection. At 6:30 p.m. you are off duty and spend the night at a local hotel.</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dirty="0"/>
          </a:p>
        </p:txBody>
      </p:sp>
    </p:spTree>
    <p:extLst>
      <p:ext uri="{BB962C8B-B14F-4D97-AF65-F5344CB8AC3E}">
        <p14:creationId xmlns:p14="http://schemas.microsoft.com/office/powerpoint/2010/main" val="938714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Exceptions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hours-of-service regulations include several exceptions. In general, these exceptions apply to certain types of industries (oilfield for example), types of operations (like local or short haul), and/or driving conditions (such as adverse weather). It is important to know which exceptions may apply to you and your operation as well as what criteria must be met to use the exceptions. Your carrier may allow you to use exceptions or prohibit you from using exceptions based on their policies and practices. You are not required to use exceptions. </a:t>
            </a:r>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dirty="0"/>
          </a:p>
        </p:txBody>
      </p:sp>
    </p:spTree>
    <p:extLst>
      <p:ext uri="{BB962C8B-B14F-4D97-AF65-F5344CB8AC3E}">
        <p14:creationId xmlns:p14="http://schemas.microsoft.com/office/powerpoint/2010/main" val="3595306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strike="sngStrike" kern="1200" dirty="0">
                <a:solidFill>
                  <a:schemeClr val="tx1"/>
                </a:solidFill>
                <a:effectLst/>
                <a:latin typeface="+mn-lt"/>
                <a:ea typeface="+mn-ea"/>
                <a:cs typeface="+mn-cs"/>
              </a:rPr>
              <a:t>100</a:t>
            </a:r>
            <a:r>
              <a:rPr lang="en-US" sz="1200" b="1" kern="1200" dirty="0">
                <a:solidFill>
                  <a:schemeClr val="tx1"/>
                </a:solidFill>
                <a:effectLst/>
                <a:latin typeface="+mn-lt"/>
                <a:ea typeface="+mn-ea"/>
                <a:cs typeface="+mn-cs"/>
              </a:rPr>
              <a:t> 150 Air-Mile Radius </a:t>
            </a:r>
            <a:r>
              <a:rPr lang="en-US" sz="1200" b="1" strike="sngStrike" kern="1200" dirty="0">
                <a:solidFill>
                  <a:schemeClr val="tx1"/>
                </a:solidFill>
                <a:effectLst/>
                <a:latin typeface="+mn-lt"/>
                <a:ea typeface="+mn-ea"/>
                <a:cs typeface="+mn-cs"/>
              </a:rPr>
              <a:t>(short-haul)</a:t>
            </a:r>
          </a:p>
          <a:p>
            <a:r>
              <a:rPr lang="en-US" sz="1200" b="0" i="0" u="none" strike="noStrike" kern="1200" baseline="0" dirty="0">
                <a:solidFill>
                  <a:schemeClr val="tx1"/>
                </a:solidFill>
                <a:latin typeface="+mn-lt"/>
                <a:ea typeface="+mn-ea"/>
                <a:cs typeface="+mn-cs"/>
              </a:rPr>
              <a:t>If you operate within a </a:t>
            </a:r>
            <a:r>
              <a:rPr lang="en-US" sz="1200" b="0" i="0" u="none" strike="sngStrike" kern="1200" baseline="0" dirty="0">
                <a:solidFill>
                  <a:schemeClr val="tx1"/>
                </a:solidFill>
                <a:latin typeface="+mn-lt"/>
                <a:ea typeface="+mn-ea"/>
                <a:cs typeface="+mn-cs"/>
              </a:rPr>
              <a:t>100</a:t>
            </a:r>
            <a:r>
              <a:rPr lang="en-US" sz="1200" b="0" i="0" u="none" strike="noStrike" kern="1200" baseline="0" dirty="0">
                <a:solidFill>
                  <a:schemeClr val="tx1"/>
                </a:solidFill>
                <a:latin typeface="+mn-lt"/>
                <a:ea typeface="+mn-ea"/>
                <a:cs typeface="+mn-cs"/>
              </a:rPr>
              <a:t> 150 air-mile radius (172.6 statute miles) of your normal work-reporting location, you are not required to comply with the mandatory break provision and may be exempt from the logging requirement. To use this exception, you must return to your work-reporting location and be released from duty within 14 hours. You must have at least 10 consecutive off-duty hours before working another 14 hours.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total daily hours as well as your start and stop time each day, must be tracked by your carrier and retained for at least six months. This information may be recorded on an exemption log, time sheet, time card, or any other form of documentation that shows the time you reported for and were released from duty as well as total number of hours. </a:t>
            </a:r>
          </a:p>
          <a:p>
            <a:endParaRPr lang="en-US" sz="1200" kern="1200" dirty="0">
              <a:solidFill>
                <a:schemeClr val="tx1"/>
              </a:solidFill>
              <a:effectLst/>
              <a:latin typeface="+mn-lt"/>
              <a:ea typeface="+mn-ea"/>
              <a:cs typeface="+mn-cs"/>
            </a:endParaRPr>
          </a:p>
          <a:p>
            <a:r>
              <a:rPr lang="en-US" sz="1200" b="1" strike="noStrike" kern="1200" dirty="0">
                <a:solidFill>
                  <a:schemeClr val="tx1"/>
                </a:solidFill>
                <a:effectLst/>
                <a:latin typeface="+mn-lt"/>
                <a:ea typeface="+mn-ea"/>
                <a:cs typeface="+mn-cs"/>
              </a:rPr>
              <a:t>Short-Haul (non-CDL)</a:t>
            </a:r>
          </a:p>
          <a:p>
            <a:r>
              <a:rPr lang="en-US" sz="1200" b="0" i="0" u="none" strike="noStrike" kern="1200" baseline="0" dirty="0">
                <a:solidFill>
                  <a:schemeClr val="tx1"/>
                </a:solidFill>
                <a:latin typeface="+mn-lt"/>
                <a:ea typeface="+mn-ea"/>
                <a:cs typeface="+mn-cs"/>
              </a:rPr>
              <a:t>If you are a short-haul operator who is not required to hold a CDL, works within a 150 air-mile radius (172.6 statute miles) of your normal work-reporting location, and returns to your normal work-reporting location each day (within the time limits), you can extend the 14-hour limit by up to two hours twice in a seven-day period and are not required to comply with the mandatory break provision. You are also exempt from keeping a record of duty status.</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Your total daily hours and start and stop time each day, must be tracked by your carrier and retained for at least six months. This information may be recorded on an exemption log, time sheet, time card, or any other form of documentation that shows the time you reported for and were released from duty as well as total number of hours.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16-Hour Short Haul (“big day” exception)</a:t>
            </a:r>
          </a:p>
          <a:p>
            <a:r>
              <a:rPr lang="en-US" sz="1200" b="0" i="0" u="none" strike="noStrike" kern="1200" baseline="0" dirty="0">
                <a:solidFill>
                  <a:schemeClr val="tx1"/>
                </a:solidFill>
                <a:latin typeface="+mn-lt"/>
                <a:ea typeface="+mn-ea"/>
                <a:cs typeface="+mn-cs"/>
              </a:rPr>
              <a:t>For CDL-drivers of property-carrying CMVs who drive locally, there is an exception to the 14-hour rule which allows them to extend the 14-hour period by up to two hours once per week, under certain conditions.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driver can drive a CMV after the 14th hour after coming on duty, but not after the 16th hour, if he or she: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Was released from duty at the normal work reporting location for the previous five duty tours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Returns to the normal work reporting location and is released from duty with 16 hours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Has not used this exception in the previous six consecutive days, except following a 34-hour restart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dirty="0"/>
          </a:p>
        </p:txBody>
      </p:sp>
    </p:spTree>
    <p:extLst>
      <p:ext uri="{BB962C8B-B14F-4D97-AF65-F5344CB8AC3E}">
        <p14:creationId xmlns:p14="http://schemas.microsoft.com/office/powerpoint/2010/main" val="781729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Sleeper Berth</a:t>
            </a:r>
          </a:p>
          <a:p>
            <a:r>
              <a:rPr lang="en-US" sz="1200" b="0" i="0" u="none" strike="noStrike" kern="1200" baseline="0" dirty="0">
                <a:solidFill>
                  <a:schemeClr val="tx1"/>
                </a:solidFill>
                <a:latin typeface="+mn-lt"/>
                <a:ea typeface="+mn-ea"/>
                <a:cs typeface="+mn-cs"/>
              </a:rPr>
              <a:t>Instead of going “off duty,” drivers using CMVs equipped with qualifying </a:t>
            </a:r>
            <a:r>
              <a:rPr lang="en-US" sz="1200" b="1" i="0" u="none" strike="noStrike" kern="1200" baseline="0" dirty="0">
                <a:solidFill>
                  <a:schemeClr val="tx1"/>
                </a:solidFill>
                <a:latin typeface="+mn-lt"/>
                <a:ea typeface="+mn-ea"/>
                <a:cs typeface="+mn-cs"/>
              </a:rPr>
              <a:t>sleeper berths </a:t>
            </a:r>
            <a:r>
              <a:rPr lang="en-US" sz="1200" b="0" i="0" u="none" strike="noStrike" kern="1200" baseline="0" dirty="0">
                <a:solidFill>
                  <a:schemeClr val="tx1"/>
                </a:solidFill>
                <a:latin typeface="+mn-lt"/>
                <a:ea typeface="+mn-ea"/>
                <a:cs typeface="+mn-cs"/>
              </a:rPr>
              <a:t>can get their required rest by: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Entering the sleeper berth for 10 consecutive hours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Obtaining 10 consecutive hours of rest using a combination of off-duty and sleeper-berth time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Obtaining the “equivalent” of 10 hours of rest in two separate, non‑consecutive breaks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“qualifying” or “regulation” sleeper berth is a sleeper berth that complies with Sec. 393.76 of the FMCSRs. You can only record sleeper-berth time on your record of duty status if the sleeper complies with that regulation.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Under option #2, the rest periods must be consecutive and not broken by any on-duty or driving activities.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Though perhaps the most confusing of all hours-of-service rules, option #3, (also known as the “split-sleeper” option) can be especially valuable for a team of drivers on a long haul, or when flexibility is required. Under this option, the equivalent of 10 hours can be accumulated by taking two rest periods, provided:</a:t>
            </a:r>
            <a:br>
              <a:rPr lang="en-US" sz="1200" b="0" i="0" u="none" strike="noStrike" kern="1200" baseline="0" dirty="0">
                <a:solidFill>
                  <a:schemeClr val="tx1"/>
                </a:solidFill>
                <a:latin typeface="+mn-lt"/>
                <a:ea typeface="+mn-ea"/>
                <a:cs typeface="+mn-cs"/>
              </a:rPr>
            </a:br>
            <a:endParaRPr lang="en-US" sz="1200" b="0" i="0" u="none" strike="sng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One of the rest periods is at least seven consecutive hours and is spent in the sleeper berth,</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other, separate rest period is at least two consecutive hours and is spent either in the sleeper berth, off duty, or a combination of the two, and.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Both periods total at least 10 hours (meaning a 7/3 or 8/2 split).</a:t>
            </a:r>
          </a:p>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Driving time, in the period before and after each rest period, when added together:</a:t>
            </a: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 May not exceed the 11-hour driving limit, and</a:t>
            </a: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 May not violate the 14-hour duty limit.</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The driving time limit and the 14-hour duty period limit must be re-calculated from the end of the first of the two periods. </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Neither of the two rest periods count toward the 14-hour duty limit.</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By using this option, a driver and co-driver team can keep their rig rolling right up to the time they reach their 60- or 70-hour limit.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dirty="0"/>
          </a:p>
        </p:txBody>
      </p:sp>
    </p:spTree>
    <p:extLst>
      <p:ext uri="{BB962C8B-B14F-4D97-AF65-F5344CB8AC3E}">
        <p14:creationId xmlns:p14="http://schemas.microsoft.com/office/powerpoint/2010/main" val="2007839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Adverse &amp; Emergency Driving Conditions</a:t>
            </a:r>
          </a:p>
          <a:p>
            <a:r>
              <a:rPr lang="en-US" sz="1200" b="0" i="0" u="none" strike="noStrike" kern="1200" baseline="0" dirty="0">
                <a:solidFill>
                  <a:schemeClr val="tx1"/>
                </a:solidFill>
                <a:latin typeface="+mn-lt"/>
                <a:ea typeface="+mn-ea"/>
                <a:cs typeface="+mn-cs"/>
              </a:rPr>
              <a:t>Drivers who encounter adverse driving conditions that prevent them from safely completing their run within the 11-hour driving limit or 14 hour duty limit, increase their driving time and duty window by two hours to complete the run or reach a safe location. </a:t>
            </a:r>
            <a:endParaRPr lang="en-US" sz="1200" b="0" i="0" u="none" strike="sngStrike" kern="1200" baseline="0" dirty="0">
              <a:solidFill>
                <a:schemeClr val="tx1"/>
              </a:solidFill>
              <a:latin typeface="+mn-lt"/>
              <a:ea typeface="+mn-ea"/>
              <a:cs typeface="+mn-cs"/>
            </a:endParaRPr>
          </a:p>
          <a:p>
            <a:endParaRPr lang="en-US" sz="1200" b="0" i="0" u="none" strike="sng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driver may not drive: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More than 13 hours following ten consecutive hours off duty; or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At the end of the 16th consecutive hour since coming on duty following ten consecutive hours off duty.</a:t>
            </a:r>
          </a:p>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a:p>
            <a:r>
              <a:rPr lang="en-US" sz="1200" kern="1200" dirty="0">
                <a:solidFill>
                  <a:schemeClr val="tx1"/>
                </a:solidFill>
                <a:effectLst/>
                <a:latin typeface="+mn-lt"/>
                <a:ea typeface="+mn-ea"/>
                <a:cs typeface="+mn-cs"/>
              </a:rPr>
              <a:t> </a:t>
            </a:r>
            <a:r>
              <a:rPr lang="en-US" sz="1200" b="0" i="0" u="none" strike="noStrike" kern="1200" baseline="0" dirty="0">
                <a:solidFill>
                  <a:schemeClr val="tx1"/>
                </a:solidFill>
                <a:latin typeface="+mn-lt"/>
                <a:ea typeface="+mn-ea"/>
                <a:cs typeface="+mn-cs"/>
              </a:rPr>
              <a:t>Adverse driving conditions do not include loading or unloading delays or conditions that were apparent to 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Driver immediately prior to beginning the duty day,</a:t>
            </a:r>
          </a:p>
          <a:p>
            <a:r>
              <a:rPr lang="en-US" sz="1200" b="0" i="0" u="none" strike="noStrike" kern="1200" baseline="0" dirty="0">
                <a:solidFill>
                  <a:schemeClr val="tx1"/>
                </a:solidFill>
                <a:latin typeface="+mn-lt"/>
                <a:ea typeface="+mn-ea"/>
                <a:cs typeface="+mn-cs"/>
              </a:rPr>
              <a:t>•	Driver immediately before beginning driving after a qualifying rest break or sleeper berth period, or</a:t>
            </a:r>
          </a:p>
          <a:p>
            <a:r>
              <a:rPr lang="en-US" sz="1200" b="0" i="0" u="none" strike="noStrike" kern="1200" baseline="0" dirty="0">
                <a:solidFill>
                  <a:schemeClr val="tx1"/>
                </a:solidFill>
                <a:latin typeface="+mn-lt"/>
                <a:ea typeface="+mn-ea"/>
                <a:cs typeface="+mn-cs"/>
              </a:rPr>
              <a:t>•	Motor carrier immediately prior to dispatching the driver.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Examples of conditions that were apparent include a predicted winter blizzard or rush hour traffic in a metropolitan area.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emergency conditions exception is similar and states that in case of emergency, a driver may complete his or her run without being in violation if the run could have been completed absent the emergency. A shipper or consignee delay, mechanical breakdown, or a driver’s need to get home are not qualified emergencies.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Annotations with details in the Remarks section is very important when using either the adverse driving or emergency conditions exceptions.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dirty="0"/>
          </a:p>
        </p:txBody>
      </p:sp>
    </p:spTree>
    <p:extLst>
      <p:ext uri="{BB962C8B-B14F-4D97-AF65-F5344CB8AC3E}">
        <p14:creationId xmlns:p14="http://schemas.microsoft.com/office/powerpoint/2010/main" val="141738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Hi-Rail Vehicles</a:t>
            </a:r>
          </a:p>
          <a:p>
            <a:r>
              <a:rPr lang="en-US" sz="1200" b="0" i="0" u="none" strike="noStrike" kern="1200" baseline="0" dirty="0">
                <a:solidFill>
                  <a:schemeClr val="tx1"/>
                </a:solidFill>
                <a:latin typeface="+mn-lt"/>
                <a:ea typeface="+mn-ea"/>
                <a:cs typeface="+mn-cs"/>
              </a:rPr>
              <a:t>If you drive an internal rail flaw detection vehicle equipped with flange hi-rails, the maximum on-duty limits in Sec. 395.3 of the FMCSRs (including the 14- and 60-/70-hour on-duty limits) do not include travel time to or from a duty assignment as long as that time does not exceed two hours per calendar day or a total of 30 hours per calendar month and is fully and accurately accounted for in company time records. </a:t>
            </a:r>
          </a:p>
          <a:p>
            <a:endParaRPr lang="en-US" dirty="0"/>
          </a:p>
          <a:p>
            <a:r>
              <a:rPr lang="en-US" sz="1200" b="1" kern="1200" dirty="0">
                <a:solidFill>
                  <a:schemeClr val="tx1"/>
                </a:solidFill>
                <a:effectLst/>
                <a:latin typeface="+mn-lt"/>
                <a:ea typeface="+mn-ea"/>
                <a:cs typeface="+mn-cs"/>
              </a:rPr>
              <a:t>Other Exceptions</a:t>
            </a:r>
          </a:p>
          <a:p>
            <a:r>
              <a:rPr lang="en-US" sz="1200" b="0" i="0" u="none" strike="noStrike" kern="1200" baseline="0" dirty="0">
                <a:solidFill>
                  <a:schemeClr val="tx1"/>
                </a:solidFill>
                <a:latin typeface="+mn-lt"/>
                <a:ea typeface="+mn-ea"/>
                <a:cs typeface="+mn-cs"/>
              </a:rPr>
              <a:t>There are numerous other exceptions to the hours-of-service regulations. If any apply to you, check with your carrier and review the regulations for further details.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Other exceptions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Oilfield Operations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Utility Service Vehicles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Construction Material and Equipment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Agricultural Operations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Driver Salesperson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Motion Picture Drivers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Railroad Signal Employees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State of Alaska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State of Hawaii</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dirty="0"/>
          </a:p>
        </p:txBody>
      </p:sp>
    </p:spTree>
    <p:extLst>
      <p:ext uri="{BB962C8B-B14F-4D97-AF65-F5344CB8AC3E}">
        <p14:creationId xmlns:p14="http://schemas.microsoft.com/office/powerpoint/2010/main" val="802987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Consequences for Non-Compliance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hours-of-service regulations are designed to promote safety for all road users by keeping fatigued drivers off the road. Not complying with the hours-of-service requirements can have serious consequences for both you and your motor carrier.</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dirty="0"/>
          </a:p>
        </p:txBody>
      </p:sp>
    </p:spTree>
    <p:extLst>
      <p:ext uri="{BB962C8B-B14F-4D97-AF65-F5344CB8AC3E}">
        <p14:creationId xmlns:p14="http://schemas.microsoft.com/office/powerpoint/2010/main" val="4120095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Impact on CSA BASIC Scores</a:t>
            </a:r>
          </a:p>
          <a:p>
            <a:r>
              <a:rPr lang="en-US" sz="1200" b="0" i="0" u="none" strike="noStrike" kern="1200" baseline="0" dirty="0">
                <a:solidFill>
                  <a:schemeClr val="tx1"/>
                </a:solidFill>
                <a:latin typeface="+mn-lt"/>
                <a:ea typeface="+mn-ea"/>
                <a:cs typeface="+mn-cs"/>
              </a:rPr>
              <a:t>Meeting the various on-duty, driving, and off-duty requirements of the hours-of-service rules and keeping an accurate, up-to-date record of duty status can be a challenge. The most common driver violations tracked in the FMCSA’s Compliance, Safety, Accountability (CSA) program are related to hours of service.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CSA is not a set of regulations — rather, it’s a system used to monitor and “score” your compliance with the existing rules, broken down into seven categories known as the BASICs (Behavior Analysis and Safety Improvement Categories). Your compliance with hours of service is scored in the “Hours of Service Compliance” BASIC. Whether your company has more or fewer violations than other companies is what will determine whether your company, and then you, get investigated by the FMCSA.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Having a trend with multiple and/or similar hours-of-service violations can add up to major problems for both drivers and carriers. Examples of violations under the Hours of Service Compliance BASIC include: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Operating when ill or fatigued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Driving after being declared out of service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Operating over hours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Keeping a false record of duty status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Having a record of duty status that is not current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Not maintaining a record of duty status when one is required, and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Failing to retain the previous seven days’ records of duty status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driver and his or her carrier can both be held accountable for violations.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dirty="0"/>
          </a:p>
        </p:txBody>
      </p:sp>
    </p:spTree>
    <p:extLst>
      <p:ext uri="{BB962C8B-B14F-4D97-AF65-F5344CB8AC3E}">
        <p14:creationId xmlns:p14="http://schemas.microsoft.com/office/powerpoint/2010/main" val="4060262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Out-of-Service Criteria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can be declared </a:t>
            </a:r>
            <a:r>
              <a:rPr lang="en-US" sz="1200" b="1" i="0" u="none" strike="noStrike" kern="1200" baseline="0" dirty="0">
                <a:solidFill>
                  <a:schemeClr val="tx1"/>
                </a:solidFill>
                <a:latin typeface="+mn-lt"/>
                <a:ea typeface="+mn-ea"/>
                <a:cs typeface="+mn-cs"/>
              </a:rPr>
              <a:t>out of service </a:t>
            </a:r>
            <a:r>
              <a:rPr lang="en-US" sz="1200" b="0" i="0" u="none" strike="noStrike" kern="1200" baseline="0" dirty="0">
                <a:solidFill>
                  <a:schemeClr val="tx1"/>
                </a:solidFill>
                <a:latin typeface="+mn-lt"/>
                <a:ea typeface="+mn-ea"/>
                <a:cs typeface="+mn-cs"/>
              </a:rPr>
              <a:t>by law enforcement for violating the out-of-service criteria, including: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Driving after being on duty in excess of the maximum duty limits,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Failing to have a record of duty status current on the day of examination, and for the prior seven consecutive days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An out-of-service driver may not operate a CMV until he or she is in compliance with the hours-of-service limitations and recordkeeping requirements.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driver has been declared out of service for failing to maintain a record of duty status, he or she may not drive until having been off duty for the appropriate number of consecutive hours.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out of service, the driver must still comply with the vehicle attendance and surveillance requirements if transporting hazardous materials.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driver who has been declared out of service must deliver or mail a copy of the out-of-service notice to the person or place designated by the motor carrier. This must be done within 24 hours of notification.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The majority of out‑of‑service orders are issued during roadside inspections.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In addition to being placed out of service, a driver could receive a citation that results in fines and/or penalties.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dirty="0"/>
          </a:p>
        </p:txBody>
      </p:sp>
    </p:spTree>
    <p:extLst>
      <p:ext uri="{BB962C8B-B14F-4D97-AF65-F5344CB8AC3E}">
        <p14:creationId xmlns:p14="http://schemas.microsoft.com/office/powerpoint/2010/main" val="1988811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Travel Time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Property-carrying drivers traveling to another location (not driving, but as a passenger) for their carrier must count this </a:t>
            </a:r>
            <a:r>
              <a:rPr lang="en-US" sz="1200" b="1" i="0" u="none" strike="noStrike" kern="1200" baseline="0" dirty="0">
                <a:solidFill>
                  <a:schemeClr val="tx1"/>
                </a:solidFill>
                <a:latin typeface="+mn-lt"/>
                <a:ea typeface="+mn-ea"/>
                <a:cs typeface="+mn-cs"/>
              </a:rPr>
              <a:t>travel time </a:t>
            </a:r>
            <a:r>
              <a:rPr lang="en-US" sz="1200" b="0" i="0" u="none" strike="noStrike" kern="1200" baseline="0" dirty="0">
                <a:solidFill>
                  <a:schemeClr val="tx1"/>
                </a:solidFill>
                <a:latin typeface="+mn-lt"/>
                <a:ea typeface="+mn-ea"/>
                <a:cs typeface="+mn-cs"/>
              </a:rPr>
              <a:t>as on-duty. However, if the driver takes at least 10 consecutive hours off duty upon arrival, he must be considered off duty for the entire period, which includes the travel time and the break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you need to fly three hours away to pick up a truck and drive it back to your home terminal. If you land at the airport and go to a hotel to get 10 hours of rest before driving the vehicle back, then you can show all 13 hours as off-duty (three hours on the plane plus 10 hours off). But if you land and start the drive back without having 10 hours off, then the three hours spent flying must be counted as on-duty, not driving.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dirty="0"/>
          </a:p>
        </p:txBody>
      </p:sp>
    </p:spTree>
    <p:extLst>
      <p:ext uri="{BB962C8B-B14F-4D97-AF65-F5344CB8AC3E}">
        <p14:creationId xmlns:p14="http://schemas.microsoft.com/office/powerpoint/2010/main" val="1791064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914400" lvl="1" indent="-457200">
              <a:buFont typeface="+mj-lt"/>
              <a:buAutoNum type="arabicPeriod"/>
            </a:pPr>
            <a:r>
              <a:rPr lang="en-US" sz="1200" dirty="0"/>
              <a:t>Recognize the purpose of the hours of service regulations and their impact on you</a:t>
            </a:r>
          </a:p>
          <a:p>
            <a:pPr marL="914400" lvl="1" indent="-457200">
              <a:buFont typeface="+mj-lt"/>
              <a:buAutoNum type="arabicPeriod"/>
            </a:pPr>
            <a:r>
              <a:rPr lang="en-US" sz="1200" dirty="0"/>
              <a:t>Explain how to apply hours of service regulations, including on-duty and driving limits and the 34-hour restart provision</a:t>
            </a:r>
          </a:p>
          <a:p>
            <a:pPr marL="914400" lvl="1" indent="-457200">
              <a:buFont typeface="+mj-lt"/>
              <a:buAutoNum type="arabicPeriod"/>
            </a:pPr>
            <a:r>
              <a:rPr lang="en-US" sz="1200" dirty="0"/>
              <a:t>Describe how to keep track of your hours of service using an electronic logging device or paper logs</a:t>
            </a:r>
          </a:p>
          <a:p>
            <a:pPr marL="914400" lvl="1" indent="-457200">
              <a:buFont typeface="+mj-lt"/>
              <a:buAutoNum type="arabicPeriod"/>
            </a:pPr>
            <a:r>
              <a:rPr lang="en-US" sz="1200" dirty="0"/>
              <a:t>Identify which, if any, exceptions to hours of service apply to you</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21</a:t>
            </a:fld>
            <a:endParaRPr lang="en-US" dirty="0"/>
          </a:p>
        </p:txBody>
      </p:sp>
    </p:spTree>
    <p:extLst>
      <p:ext uri="{BB962C8B-B14F-4D97-AF65-F5344CB8AC3E}">
        <p14:creationId xmlns:p14="http://schemas.microsoft.com/office/powerpoint/2010/main" val="3907385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0CADA47-8EE2-44D8-AB6B-0C4ABCA60ECF}" type="datetime1">
              <a:rPr lang="en-US" smtClean="0"/>
              <a:t>8/4/2020</a:t>
            </a:fld>
            <a:endParaRPr lang="en-US" dirty="0"/>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EEB405B3-5868-48DF-B316-944A817D980B}" type="datetime1">
              <a:rPr lang="en-US" smtClean="0"/>
              <a:t>8/4/2020</a:t>
            </a:fld>
            <a:endParaRPr lang="en-US" dirty="0"/>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2019 J. J. Keller &amp; Associates, Inc.</a:t>
            </a: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C825EB-8CC2-4A27-A6DE-BEDA17555858}" type="datetime1">
              <a:rPr lang="en-US" smtClean="0"/>
              <a:t>8/4/2020</a:t>
            </a:fld>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59FF10-9FC8-418D-B705-EF164D536B2C}" type="datetime1">
              <a:rPr lang="en-US" smtClean="0"/>
              <a:t>8/4/2020</a:t>
            </a:fld>
            <a:endParaRPr lang="en-US" dirty="0"/>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2019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C92A8D6-537A-458D-BFB9-815BE768AF9A}" type="datetime1">
              <a:rPr lang="en-US" smtClean="0"/>
              <a:t>8/4/2020</a:t>
            </a:fld>
            <a:endParaRPr lang="en-US" dirty="0"/>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2019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44891CE2-6C97-4A7D-B94C-6D05EC6C9108}" type="datetime1">
              <a:rPr lang="en-US" smtClean="0"/>
              <a:t>8/4/2020</a:t>
            </a:fld>
            <a:endParaRPr lang="en-US" dirty="0"/>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2019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5D059-F466-4098-A582-2F820244F6B8}" type="datetime1">
              <a:rPr lang="en-US" smtClean="0"/>
              <a:t>8/4/2020</a:t>
            </a:fld>
            <a:endParaRPr lang="en-US" dirty="0"/>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2019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8D23D-8F8A-4944-A5C8-AE3C24EC6A20}" type="datetime1">
              <a:rPr lang="en-US" smtClean="0"/>
              <a:t>8/4/2020</a:t>
            </a:fld>
            <a:endParaRPr lang="en-US" dirty="0"/>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2019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D247F-8472-49CC-B4B5-B2085286F73D}" type="datetime1">
              <a:rPr lang="en-US" smtClean="0"/>
              <a:t>8/4/2020</a:t>
            </a:fld>
            <a:endParaRPr lang="en-US" dirty="0"/>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2019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09C2CD-4ADD-434A-B150-3DCBEBB558F0}" type="datetime1">
              <a:rPr lang="en-US" smtClean="0"/>
              <a:t>8/4/2020</a:t>
            </a:fld>
            <a:endParaRPr lang="en-US" dirty="0"/>
          </a:p>
        </p:txBody>
      </p:sp>
      <p:sp>
        <p:nvSpPr>
          <p:cNvPr id="5" name="Footer Placeholder 4"/>
          <p:cNvSpPr>
            <a:spLocks noGrp="1"/>
          </p:cNvSpPr>
          <p:nvPr>
            <p:ph type="ftr" sz="quarter" idx="11"/>
          </p:nvPr>
        </p:nvSpPr>
        <p:spPr/>
        <p:txBody>
          <a:bodyPr/>
          <a:lstStyle/>
          <a:p>
            <a:r>
              <a:rPr lang="en-US" dirty="0"/>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2FAFE-34E4-4CFA-BCB3-FA217463A389}" type="datetime1">
              <a:rPr lang="en-US" smtClean="0"/>
              <a:t>8/4/2020</a:t>
            </a:fld>
            <a:endParaRPr lang="en-US" dirty="0"/>
          </a:p>
        </p:txBody>
      </p:sp>
      <p:sp>
        <p:nvSpPr>
          <p:cNvPr id="5" name="Footer Placeholder 4"/>
          <p:cNvSpPr>
            <a:spLocks noGrp="1"/>
          </p:cNvSpPr>
          <p:nvPr>
            <p:ph type="ftr" sz="quarter" idx="11"/>
          </p:nvPr>
        </p:nvSpPr>
        <p:spPr/>
        <p:txBody>
          <a:bodyPr/>
          <a:lstStyle/>
          <a:p>
            <a:r>
              <a:rPr lang="en-US" dirty="0"/>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437CC-79AA-4530-9044-CB068AE6C49E}" type="datetime1">
              <a:rPr lang="en-US" smtClean="0"/>
              <a:t>8/4/2020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2019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1D50263-DEAC-4367-97F5-085C0E39BE4F}"/>
              </a:ext>
            </a:extLst>
          </p:cNvPr>
          <p:cNvSpPr>
            <a:spLocks noGrp="1"/>
          </p:cNvSpPr>
          <p:nvPr>
            <p:ph type="ftr" sz="quarter" idx="11"/>
          </p:nvPr>
        </p:nvSpPr>
        <p:spPr>
          <a:xfrm>
            <a:off x="6049780" y="646164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pic>
        <p:nvPicPr>
          <p:cNvPr id="10" name="Picture 9">
            <a:extLst>
              <a:ext uri="{FF2B5EF4-FFF2-40B4-BE49-F238E27FC236}">
                <a16:creationId xmlns:a16="http://schemas.microsoft.com/office/drawing/2014/main" id="{61732063-93B7-496E-8006-A69585F9BBE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524" y="-6872"/>
            <a:ext cx="6323076" cy="6864872"/>
          </a:xfrm>
          <a:prstGeom prst="rect">
            <a:avLst/>
          </a:prstGeom>
        </p:spPr>
      </p:pic>
      <p:sp>
        <p:nvSpPr>
          <p:cNvPr id="11" name="Title 1">
            <a:extLst>
              <a:ext uri="{FF2B5EF4-FFF2-40B4-BE49-F238E27FC236}">
                <a16:creationId xmlns:a16="http://schemas.microsoft.com/office/drawing/2014/main" id="{25B649AD-8A1C-4F26-8696-CE726B255425}"/>
              </a:ext>
            </a:extLst>
          </p:cNvPr>
          <p:cNvSpPr txBox="1">
            <a:spLocks/>
          </p:cNvSpPr>
          <p:nvPr/>
        </p:nvSpPr>
        <p:spPr>
          <a:xfrm>
            <a:off x="137273" y="3352800"/>
            <a:ext cx="5912507" cy="28956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Hours of Service Requirements</a:t>
            </a:r>
          </a:p>
        </p:txBody>
      </p:sp>
      <p:sp>
        <p:nvSpPr>
          <p:cNvPr id="12" name="TextBox 11">
            <a:extLst>
              <a:ext uri="{FF2B5EF4-FFF2-40B4-BE49-F238E27FC236}">
                <a16:creationId xmlns:a16="http://schemas.microsoft.com/office/drawing/2014/main" id="{2FB64CF5-1843-401E-B2F8-12E5F4284AAF}"/>
              </a:ext>
            </a:extLst>
          </p:cNvPr>
          <p:cNvSpPr txBox="1"/>
          <p:nvPr/>
        </p:nvSpPr>
        <p:spPr>
          <a:xfrm>
            <a:off x="6245981" y="3611701"/>
            <a:ext cx="3038011" cy="3170099"/>
          </a:xfrm>
          <a:prstGeom prst="rect">
            <a:avLst/>
          </a:prstGeom>
          <a:noFill/>
        </p:spPr>
        <p:txBody>
          <a:bodyPr wrap="none" rtlCol="0">
            <a:spAutoFit/>
          </a:bodyPr>
          <a:lstStyle/>
          <a:p>
            <a:r>
              <a:rPr lang="en-US" sz="20000" dirty="0">
                <a:solidFill>
                  <a:schemeClr val="bg1"/>
                </a:solidFill>
              </a:rPr>
              <a:t>23</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AFF5DF-7C98-4B6D-B960-B7DA0D8ABA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29" y="0"/>
            <a:ext cx="9144000" cy="6858000"/>
          </a:xfrm>
          <a:prstGeom prst="rect">
            <a:avLst/>
          </a:prstGeom>
        </p:spPr>
      </p:pic>
      <p:sp>
        <p:nvSpPr>
          <p:cNvPr id="5" name="Rectangle 4">
            <a:extLst>
              <a:ext uri="{FF2B5EF4-FFF2-40B4-BE49-F238E27FC236}">
                <a16:creationId xmlns:a16="http://schemas.microsoft.com/office/drawing/2014/main" id="{432AC6A3-3149-464D-B9A8-05FBE796EFEF}"/>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C5021E9-C810-436E-8BC8-97F6AEC4FD3F}"/>
              </a:ext>
            </a:extLst>
          </p:cNvPr>
          <p:cNvSpPr>
            <a:spLocks noGrp="1"/>
          </p:cNvSpPr>
          <p:nvPr>
            <p:ph type="title"/>
          </p:nvPr>
        </p:nvSpPr>
        <p:spPr/>
        <p:txBody>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B311E6AB-8C2D-4E0B-9FB4-5DC2927E6E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473440"/>
            <a:ext cx="912987" cy="914400"/>
          </a:xfrm>
          <a:prstGeom prst="rect">
            <a:avLst/>
          </a:prstGeom>
        </p:spPr>
      </p:pic>
    </p:spTree>
    <p:extLst>
      <p:ext uri="{BB962C8B-B14F-4D97-AF65-F5344CB8AC3E}">
        <p14:creationId xmlns:p14="http://schemas.microsoft.com/office/powerpoint/2010/main" val="257261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dirty="0"/>
              <a:t>Upon completion of this lesson, you will be able to:</a:t>
            </a:r>
          </a:p>
          <a:p>
            <a:pPr marL="914400" lvl="1" indent="-457200">
              <a:buFont typeface="+mj-lt"/>
              <a:buAutoNum type="arabicPeriod"/>
            </a:pPr>
            <a:r>
              <a:rPr lang="en-US" sz="2200" dirty="0"/>
              <a:t>Recognize the purpose of the hours of service regulations and their impact on you</a:t>
            </a:r>
          </a:p>
          <a:p>
            <a:pPr marL="914400" lvl="1" indent="-457200">
              <a:buFont typeface="+mj-lt"/>
              <a:buAutoNum type="arabicPeriod"/>
            </a:pPr>
            <a:r>
              <a:rPr lang="en-US" sz="2200" dirty="0"/>
              <a:t>Explain how to apply hours of service regulations, including on-duty and driving limits and the 34-hour restart provision</a:t>
            </a:r>
          </a:p>
          <a:p>
            <a:pPr marL="914400" lvl="1" indent="-457200">
              <a:buFont typeface="+mj-lt"/>
              <a:buAutoNum type="arabicPeriod"/>
            </a:pPr>
            <a:r>
              <a:rPr lang="en-US" sz="2200" dirty="0"/>
              <a:t>Describe how to keep track of your hours of service using an electronic logging device or paper logs</a:t>
            </a:r>
          </a:p>
          <a:p>
            <a:pPr marL="914400" lvl="1" indent="-457200">
              <a:buFont typeface="+mj-lt"/>
              <a:buAutoNum type="arabicPeriod"/>
            </a:pPr>
            <a:r>
              <a:rPr lang="en-US" sz="2200" dirty="0"/>
              <a:t>Identify which, if any, exceptions to hours of service apply to you</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FD1BD78-CAC7-4775-90B3-FE8965C58D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89" y="5383"/>
            <a:ext cx="9151189" cy="6852617"/>
          </a:xfrm>
          <a:prstGeom prst="rect">
            <a:avLst/>
          </a:prstGeom>
        </p:spPr>
      </p:pic>
      <p:sp>
        <p:nvSpPr>
          <p:cNvPr id="5" name="Rectangle 4">
            <a:extLst>
              <a:ext uri="{FF2B5EF4-FFF2-40B4-BE49-F238E27FC236}">
                <a16:creationId xmlns:a16="http://schemas.microsoft.com/office/drawing/2014/main" id="{6D196B45-8E20-43D4-8FDF-5F72A6B59A9F}"/>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lstStyle/>
          <a:p>
            <a:r>
              <a:rPr lang="en-US" dirty="0">
                <a:solidFill>
                  <a:srgbClr val="002D72"/>
                </a:solidFill>
              </a:rPr>
              <a:t>Who is Regulated?</a:t>
            </a:r>
          </a:p>
        </p:txBody>
      </p:sp>
    </p:spTree>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3A18DE-3DFF-476F-8CDC-1F013A556B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127CDB16-1C28-498F-9982-89B227C7BEB4}"/>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6424FD7F-C435-4F32-A651-3A81383DFD8C}"/>
              </a:ext>
            </a:extLst>
          </p:cNvPr>
          <p:cNvSpPr>
            <a:spLocks noGrp="1"/>
          </p:cNvSpPr>
          <p:nvPr>
            <p:ph type="title"/>
          </p:nvPr>
        </p:nvSpPr>
        <p:spPr/>
        <p:txBody>
          <a:bodyPr/>
          <a:lstStyle/>
          <a:p>
            <a:r>
              <a:rPr lang="en-US" dirty="0">
                <a:solidFill>
                  <a:srgbClr val="002D72"/>
                </a:solidFill>
              </a:rPr>
              <a:t>On-Duty &amp; Off-Duty Time</a:t>
            </a:r>
          </a:p>
        </p:txBody>
      </p:sp>
      <p:pic>
        <p:nvPicPr>
          <p:cNvPr id="6" name="Picture 5">
            <a:extLst>
              <a:ext uri="{FF2B5EF4-FFF2-40B4-BE49-F238E27FC236}">
                <a16:creationId xmlns:a16="http://schemas.microsoft.com/office/drawing/2014/main" id="{555AF236-AA2B-4AC9-AEFD-9CC0E9BF5C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800" y="442119"/>
            <a:ext cx="915815" cy="914400"/>
          </a:xfrm>
          <a:prstGeom prst="rect">
            <a:avLst/>
          </a:prstGeom>
        </p:spPr>
      </p:pic>
    </p:spTree>
    <p:extLst>
      <p:ext uri="{BB962C8B-B14F-4D97-AF65-F5344CB8AC3E}">
        <p14:creationId xmlns:p14="http://schemas.microsoft.com/office/powerpoint/2010/main" val="35855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17F957-D900-4123-99B0-218446327337}"/>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3C69B46-58E4-44C2-94B0-270D58D8CB15}"/>
              </a:ext>
            </a:extLst>
          </p:cNvPr>
          <p:cNvSpPr>
            <a:spLocks noGrp="1"/>
          </p:cNvSpPr>
          <p:nvPr>
            <p:ph type="title"/>
          </p:nvPr>
        </p:nvSpPr>
        <p:spPr/>
        <p:txBody>
          <a:bodyPr/>
          <a:lstStyle/>
          <a:p>
            <a:r>
              <a:rPr lang="en-US" dirty="0">
                <a:solidFill>
                  <a:srgbClr val="002D72"/>
                </a:solidFill>
              </a:rPr>
              <a:t>The Limits</a:t>
            </a:r>
          </a:p>
        </p:txBody>
      </p:sp>
      <p:graphicFrame>
        <p:nvGraphicFramePr>
          <p:cNvPr id="7" name="Diagram 6">
            <a:extLst>
              <a:ext uri="{FF2B5EF4-FFF2-40B4-BE49-F238E27FC236}">
                <a16:creationId xmlns:a16="http://schemas.microsoft.com/office/drawing/2014/main" id="{6616B9ED-E971-4B89-A577-0DF24907F9C7}"/>
              </a:ext>
            </a:extLst>
          </p:cNvPr>
          <p:cNvGraphicFramePr/>
          <p:nvPr>
            <p:extLst>
              <p:ext uri="{D42A27DB-BD31-4B8C-83A1-F6EECF244321}">
                <p14:modId xmlns:p14="http://schemas.microsoft.com/office/powerpoint/2010/main" val="1649241611"/>
              </p:ext>
            </p:extLst>
          </p:nvPr>
        </p:nvGraphicFramePr>
        <p:xfrm>
          <a:off x="990600" y="1143000"/>
          <a:ext cx="7239000" cy="5106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7236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B52F2E-487D-4967-95F1-B3080E13F2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74666" cy="6858000"/>
          </a:xfrm>
          <a:prstGeom prst="rect">
            <a:avLst/>
          </a:prstGeom>
        </p:spPr>
      </p:pic>
      <p:sp>
        <p:nvSpPr>
          <p:cNvPr id="5" name="Rectangle 4">
            <a:extLst>
              <a:ext uri="{FF2B5EF4-FFF2-40B4-BE49-F238E27FC236}">
                <a16:creationId xmlns:a16="http://schemas.microsoft.com/office/drawing/2014/main" id="{2AF9723F-5B20-4E10-AEBF-DD80275E2753}"/>
              </a:ext>
            </a:extLst>
          </p:cNvPr>
          <p:cNvSpPr/>
          <p:nvPr/>
        </p:nvSpPr>
        <p:spPr>
          <a:xfrm>
            <a:off x="0" y="274638"/>
            <a:ext cx="9174666"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solidFill>
                  <a:srgbClr val="002D72"/>
                </a:solidFill>
              </a:rPr>
              <a:t>Record of Duty Status</a:t>
            </a:r>
          </a:p>
        </p:txBody>
      </p:sp>
    </p:spTree>
    <p:extLst>
      <p:ext uri="{BB962C8B-B14F-4D97-AF65-F5344CB8AC3E}">
        <p14:creationId xmlns:p14="http://schemas.microsoft.com/office/powerpoint/2010/main" val="3630697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E5337A-C03C-4419-9376-63E1517D2886}"/>
              </a:ext>
            </a:extLst>
          </p:cNvPr>
          <p:cNvSpPr>
            <a:spLocks noGrp="1"/>
          </p:cNvSpPr>
          <p:nvPr>
            <p:ph idx="1"/>
          </p:nvPr>
        </p:nvSpPr>
        <p:spPr>
          <a:xfrm>
            <a:off x="533400" y="2209800"/>
            <a:ext cx="3048000" cy="2057400"/>
          </a:xfrm>
        </p:spPr>
        <p:txBody>
          <a:bodyPr/>
          <a:lstStyle/>
          <a:p>
            <a:pPr marL="0" indent="0">
              <a:buNone/>
            </a:pPr>
            <a:r>
              <a:rPr lang="en-US" dirty="0"/>
              <a:t>All portable devices must be </a:t>
            </a:r>
            <a:r>
              <a:rPr lang="en-US" dirty="0">
                <a:solidFill>
                  <a:srgbClr val="002D72"/>
                </a:solidFill>
              </a:rPr>
              <a:t>mounted in the vehicle</a:t>
            </a:r>
            <a:r>
              <a:rPr lang="en-US" dirty="0"/>
              <a:t>, within view while sitting in the driver’s seat.</a:t>
            </a:r>
          </a:p>
        </p:txBody>
      </p:sp>
      <p:pic>
        <p:nvPicPr>
          <p:cNvPr id="6" name="Picture 5">
            <a:extLst>
              <a:ext uri="{FF2B5EF4-FFF2-40B4-BE49-F238E27FC236}">
                <a16:creationId xmlns:a16="http://schemas.microsoft.com/office/drawing/2014/main" id="{122B3280-930A-4D3B-A82A-CA8F78752E16}"/>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4005920" y="0"/>
            <a:ext cx="5138080" cy="6858000"/>
          </a:xfrm>
          <a:prstGeom prst="rect">
            <a:avLst/>
          </a:prstGeom>
        </p:spPr>
      </p:pic>
      <p:pic>
        <p:nvPicPr>
          <p:cNvPr id="4" name="Picture 3">
            <a:extLst>
              <a:ext uri="{FF2B5EF4-FFF2-40B4-BE49-F238E27FC236}">
                <a16:creationId xmlns:a16="http://schemas.microsoft.com/office/drawing/2014/main" id="{A3A7BB1C-138E-491F-A4EE-87E9851C9B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4662" y="381000"/>
            <a:ext cx="915815" cy="914400"/>
          </a:xfrm>
          <a:prstGeom prst="rect">
            <a:avLst/>
          </a:prstGeom>
        </p:spPr>
      </p:pic>
    </p:spTree>
    <p:extLst>
      <p:ext uri="{BB962C8B-B14F-4D97-AF65-F5344CB8AC3E}">
        <p14:creationId xmlns:p14="http://schemas.microsoft.com/office/powerpoint/2010/main" val="1572469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8CD619-1C19-4877-8386-E47601C81F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a:extLst>
              <a:ext uri="{FF2B5EF4-FFF2-40B4-BE49-F238E27FC236}">
                <a16:creationId xmlns:a16="http://schemas.microsoft.com/office/drawing/2014/main" id="{4D069995-C159-4328-8A02-5DC67181A44E}"/>
              </a:ext>
            </a:extLst>
          </p:cNvPr>
          <p:cNvSpPr/>
          <p:nvPr/>
        </p:nvSpPr>
        <p:spPr>
          <a:xfrm>
            <a:off x="5486400" y="0"/>
            <a:ext cx="3657600" cy="25908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3F49FAAC-C6BC-45F0-A3B9-848A36A044E3}"/>
              </a:ext>
            </a:extLst>
          </p:cNvPr>
          <p:cNvSpPr>
            <a:spLocks noGrp="1"/>
          </p:cNvSpPr>
          <p:nvPr>
            <p:ph idx="1"/>
          </p:nvPr>
        </p:nvSpPr>
        <p:spPr>
          <a:xfrm>
            <a:off x="5638800" y="228600"/>
            <a:ext cx="3352800" cy="2362200"/>
          </a:xfrm>
        </p:spPr>
        <p:txBody>
          <a:bodyPr/>
          <a:lstStyle/>
          <a:p>
            <a:pPr marL="0" indent="0">
              <a:buNone/>
            </a:pPr>
            <a:r>
              <a:rPr lang="en-US" dirty="0"/>
              <a:t>Paper log entries must be legible, in your own handwriting, filled out in duplicate, and current up to your last change of duty status.</a:t>
            </a:r>
          </a:p>
        </p:txBody>
      </p:sp>
      <p:pic>
        <p:nvPicPr>
          <p:cNvPr id="5" name="Picture 4">
            <a:extLst>
              <a:ext uri="{FF2B5EF4-FFF2-40B4-BE49-F238E27FC236}">
                <a16:creationId xmlns:a16="http://schemas.microsoft.com/office/drawing/2014/main" id="{AB0C9A19-9B5A-444D-9A9F-3DAB2C6B57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46385" y="467818"/>
            <a:ext cx="915815" cy="914400"/>
          </a:xfrm>
          <a:prstGeom prst="rect">
            <a:avLst/>
          </a:prstGeom>
        </p:spPr>
      </p:pic>
      <p:pic>
        <p:nvPicPr>
          <p:cNvPr id="8" name="Picture 7">
            <a:extLst>
              <a:ext uri="{FF2B5EF4-FFF2-40B4-BE49-F238E27FC236}">
                <a16:creationId xmlns:a16="http://schemas.microsoft.com/office/drawing/2014/main" id="{E4DD860D-7710-41BF-BAB1-09EE8BFEEAC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1000" y="473440"/>
            <a:ext cx="912987" cy="914400"/>
          </a:xfrm>
          <a:prstGeom prst="rect">
            <a:avLst/>
          </a:prstGeom>
        </p:spPr>
      </p:pic>
    </p:spTree>
    <p:custDataLst>
      <p:tags r:id="rId1"/>
    </p:custDataLst>
    <p:extLst>
      <p:ext uri="{BB962C8B-B14F-4D97-AF65-F5344CB8AC3E}">
        <p14:creationId xmlns:p14="http://schemas.microsoft.com/office/powerpoint/2010/main" val="2328425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A840DC-B96E-41FF-A1FA-33601424A7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627"/>
            <a:ext cx="9144000" cy="6848744"/>
          </a:xfrm>
          <a:prstGeom prst="rect">
            <a:avLst/>
          </a:prstGeom>
        </p:spPr>
      </p:pic>
      <p:sp>
        <p:nvSpPr>
          <p:cNvPr id="5" name="Rectangle 4">
            <a:extLst>
              <a:ext uri="{FF2B5EF4-FFF2-40B4-BE49-F238E27FC236}">
                <a16:creationId xmlns:a16="http://schemas.microsoft.com/office/drawing/2014/main" id="{BE8CF57D-E96E-44B7-AD37-6C5E6E5B24B8}"/>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C816975-7C94-4C75-BD23-C78A939297E4}"/>
              </a:ext>
            </a:extLst>
          </p:cNvPr>
          <p:cNvSpPr>
            <a:spLocks noGrp="1"/>
          </p:cNvSpPr>
          <p:nvPr>
            <p:ph type="title"/>
          </p:nvPr>
        </p:nvSpPr>
        <p:spPr/>
        <p:txBody>
          <a:bodyPr/>
          <a:lstStyle/>
          <a:p>
            <a:r>
              <a:rPr lang="en-US" dirty="0">
                <a:solidFill>
                  <a:srgbClr val="002D72"/>
                </a:solidFill>
              </a:rPr>
              <a:t>Exceptions</a:t>
            </a:r>
          </a:p>
        </p:txBody>
      </p:sp>
    </p:spTree>
    <p:extLst>
      <p:ext uri="{BB962C8B-B14F-4D97-AF65-F5344CB8AC3E}">
        <p14:creationId xmlns:p14="http://schemas.microsoft.com/office/powerpoint/2010/main" val="4230784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316C761-B0FC-4EC9-A29C-A0FC25D7EE1B}"/>
              </a:ext>
            </a:extLst>
          </p:cNvPr>
          <p:cNvSpPr txBox="1"/>
          <p:nvPr/>
        </p:nvSpPr>
        <p:spPr>
          <a:xfrm>
            <a:off x="609600" y="2998113"/>
            <a:ext cx="3276600" cy="430887"/>
          </a:xfrm>
          <a:prstGeom prst="rect">
            <a:avLst/>
          </a:prstGeom>
          <a:noFill/>
        </p:spPr>
        <p:txBody>
          <a:bodyPr wrap="square" rtlCol="0">
            <a:spAutoFit/>
          </a:bodyPr>
          <a:lstStyle/>
          <a:p>
            <a:r>
              <a:rPr lang="en-US" sz="2200" dirty="0">
                <a:solidFill>
                  <a:srgbClr val="002D72"/>
                </a:solidFill>
              </a:rPr>
              <a:t>Short-haul exemptions</a:t>
            </a:r>
          </a:p>
        </p:txBody>
      </p:sp>
      <p:pic>
        <p:nvPicPr>
          <p:cNvPr id="3" name="Picture 2">
            <a:extLst>
              <a:ext uri="{FF2B5EF4-FFF2-40B4-BE49-F238E27FC236}">
                <a16:creationId xmlns:a16="http://schemas.microsoft.com/office/drawing/2014/main" id="{957D1144-37E7-4E79-8C97-7556566EEE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77665" y="0"/>
            <a:ext cx="4866335" cy="6858000"/>
          </a:xfrm>
          <a:prstGeom prst="rect">
            <a:avLst/>
          </a:prstGeom>
        </p:spPr>
      </p:pic>
      <p:sp>
        <p:nvSpPr>
          <p:cNvPr id="6" name="TextBox 5">
            <a:extLst>
              <a:ext uri="{FF2B5EF4-FFF2-40B4-BE49-F238E27FC236}">
                <a16:creationId xmlns:a16="http://schemas.microsoft.com/office/drawing/2014/main" id="{21C57705-0292-4C98-B1A9-4E27E93D31E7}"/>
              </a:ext>
            </a:extLst>
          </p:cNvPr>
          <p:cNvSpPr txBox="1"/>
          <p:nvPr/>
        </p:nvSpPr>
        <p:spPr>
          <a:xfrm>
            <a:off x="723900" y="6320135"/>
            <a:ext cx="3048000" cy="461665"/>
          </a:xfrm>
          <a:prstGeom prst="rect">
            <a:avLst/>
          </a:prstGeom>
          <a:noFill/>
        </p:spPr>
        <p:txBody>
          <a:bodyPr wrap="square" rtlCol="0">
            <a:spAutoFit/>
          </a:bodyPr>
          <a:lstStyle/>
          <a:p>
            <a:r>
              <a:rPr lang="en-US" sz="1200" dirty="0"/>
              <a:t>The red circles are used as a representation and may not be to scale.</a:t>
            </a:r>
          </a:p>
        </p:txBody>
      </p:sp>
    </p:spTree>
    <p:extLst>
      <p:ext uri="{BB962C8B-B14F-4D97-AF65-F5344CB8AC3E}">
        <p14:creationId xmlns:p14="http://schemas.microsoft.com/office/powerpoint/2010/main" val="3139993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D71EC67-DD9C-4979-BB65-1FD3EA4B17D1}"/>
              </a:ext>
            </a:extLst>
          </p:cNvPr>
          <p:cNvSpPr txBox="1"/>
          <p:nvPr/>
        </p:nvSpPr>
        <p:spPr>
          <a:xfrm>
            <a:off x="5410200" y="2536448"/>
            <a:ext cx="3200400" cy="1785104"/>
          </a:xfrm>
          <a:prstGeom prst="rect">
            <a:avLst/>
          </a:prstGeom>
          <a:noFill/>
        </p:spPr>
        <p:txBody>
          <a:bodyPr wrap="square" rtlCol="0">
            <a:spAutoFit/>
          </a:bodyPr>
          <a:lstStyle/>
          <a:p>
            <a:r>
              <a:rPr lang="en-US" sz="2200" dirty="0"/>
              <a:t>You can only record </a:t>
            </a:r>
            <a:r>
              <a:rPr lang="en-US" sz="2200" dirty="0">
                <a:solidFill>
                  <a:srgbClr val="002D72"/>
                </a:solidFill>
              </a:rPr>
              <a:t>sleeper-berth time </a:t>
            </a:r>
            <a:r>
              <a:rPr lang="en-US" sz="2200" dirty="0"/>
              <a:t>on your record of duty if the sleeper complies with regulations.</a:t>
            </a:r>
          </a:p>
        </p:txBody>
      </p:sp>
      <p:pic>
        <p:nvPicPr>
          <p:cNvPr id="3" name="Picture 2">
            <a:extLst>
              <a:ext uri="{FF2B5EF4-FFF2-40B4-BE49-F238E27FC236}">
                <a16:creationId xmlns:a16="http://schemas.microsoft.com/office/drawing/2014/main" id="{99AEA16A-16B5-471E-8F40-B37414DB10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16636" cy="6858000"/>
          </a:xfrm>
          <a:prstGeom prst="rect">
            <a:avLst/>
          </a:prstGeom>
        </p:spPr>
      </p:pic>
    </p:spTree>
    <p:extLst>
      <p:ext uri="{BB962C8B-B14F-4D97-AF65-F5344CB8AC3E}">
        <p14:creationId xmlns:p14="http://schemas.microsoft.com/office/powerpoint/2010/main" val="3261431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BB247FB-B73F-46AA-AD77-3674E6F9370F}"/>
              </a:ext>
            </a:extLst>
          </p:cNvPr>
          <p:cNvSpPr txBox="1"/>
          <p:nvPr/>
        </p:nvSpPr>
        <p:spPr>
          <a:xfrm>
            <a:off x="365015" y="2133600"/>
            <a:ext cx="3292585" cy="1785104"/>
          </a:xfrm>
          <a:prstGeom prst="rect">
            <a:avLst/>
          </a:prstGeom>
          <a:noFill/>
        </p:spPr>
        <p:txBody>
          <a:bodyPr wrap="square" rtlCol="0">
            <a:spAutoFit/>
          </a:bodyPr>
          <a:lstStyle/>
          <a:p>
            <a:r>
              <a:rPr lang="en-US" sz="2200" dirty="0"/>
              <a:t>Adverse driving conditions </a:t>
            </a:r>
            <a:r>
              <a:rPr lang="en-US" sz="2200" dirty="0">
                <a:solidFill>
                  <a:srgbClr val="002D72"/>
                </a:solidFill>
              </a:rPr>
              <a:t>do not include </a:t>
            </a:r>
            <a:r>
              <a:rPr lang="en-US" sz="2200" dirty="0"/>
              <a:t>loading or unloading delays or conditions that were apparent.</a:t>
            </a:r>
          </a:p>
        </p:txBody>
      </p:sp>
      <p:pic>
        <p:nvPicPr>
          <p:cNvPr id="3" name="Picture 2">
            <a:extLst>
              <a:ext uri="{FF2B5EF4-FFF2-40B4-BE49-F238E27FC236}">
                <a16:creationId xmlns:a16="http://schemas.microsoft.com/office/drawing/2014/main" id="{F3AEA130-4003-465A-8EFE-068D74E27FC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63904" y="0"/>
            <a:ext cx="5256296" cy="6858000"/>
          </a:xfrm>
          <a:prstGeom prst="rect">
            <a:avLst/>
          </a:prstGeom>
        </p:spPr>
      </p:pic>
    </p:spTree>
    <p:extLst>
      <p:ext uri="{BB962C8B-B14F-4D97-AF65-F5344CB8AC3E}">
        <p14:creationId xmlns:p14="http://schemas.microsoft.com/office/powerpoint/2010/main" val="3857753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34F505-C329-43B6-80A0-D9D7C1CAB1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991064" cy="6858000"/>
          </a:xfrm>
          <a:prstGeom prst="rect">
            <a:avLst/>
          </a:prstGeom>
        </p:spPr>
      </p:pic>
      <p:sp>
        <p:nvSpPr>
          <p:cNvPr id="2" name="Content Placeholder 1">
            <a:extLst>
              <a:ext uri="{FF2B5EF4-FFF2-40B4-BE49-F238E27FC236}">
                <a16:creationId xmlns:a16="http://schemas.microsoft.com/office/drawing/2014/main" id="{17F8766A-AB11-4745-B2AF-5634EE352C3E}"/>
              </a:ext>
            </a:extLst>
          </p:cNvPr>
          <p:cNvSpPr>
            <a:spLocks noGrp="1"/>
          </p:cNvSpPr>
          <p:nvPr>
            <p:ph idx="1"/>
          </p:nvPr>
        </p:nvSpPr>
        <p:spPr>
          <a:xfrm>
            <a:off x="6172200" y="2398595"/>
            <a:ext cx="2895600" cy="2060810"/>
          </a:xfrm>
        </p:spPr>
        <p:txBody>
          <a:bodyPr/>
          <a:lstStyle/>
          <a:p>
            <a:pPr marL="0" indent="0">
              <a:buNone/>
            </a:pPr>
            <a:r>
              <a:rPr lang="en-US" dirty="0"/>
              <a:t>There are numerous other exceptions to the hours of service regulations.</a:t>
            </a:r>
          </a:p>
        </p:txBody>
      </p:sp>
    </p:spTree>
    <p:extLst>
      <p:ext uri="{BB962C8B-B14F-4D97-AF65-F5344CB8AC3E}">
        <p14:creationId xmlns:p14="http://schemas.microsoft.com/office/powerpoint/2010/main" val="2759489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9929B4-79CA-4EEF-84F6-E40C983E8FB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82" y="-78867"/>
            <a:ext cx="9342582" cy="6936867"/>
          </a:xfrm>
          <a:prstGeom prst="rect">
            <a:avLst/>
          </a:prstGeom>
        </p:spPr>
      </p:pic>
      <p:sp>
        <p:nvSpPr>
          <p:cNvPr id="5" name="Rectangle 4">
            <a:extLst>
              <a:ext uri="{FF2B5EF4-FFF2-40B4-BE49-F238E27FC236}">
                <a16:creationId xmlns:a16="http://schemas.microsoft.com/office/drawing/2014/main" id="{BEEF64B0-8992-47F8-BFFA-3B076D12B74A}"/>
              </a:ext>
            </a:extLst>
          </p:cNvPr>
          <p:cNvSpPr/>
          <p:nvPr/>
        </p:nvSpPr>
        <p:spPr>
          <a:xfrm>
            <a:off x="-46182" y="4846638"/>
            <a:ext cx="9342582"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B93CA6E-7016-4D85-A7A9-27E6B76A5E27}"/>
              </a:ext>
            </a:extLst>
          </p:cNvPr>
          <p:cNvSpPr>
            <a:spLocks noGrp="1"/>
          </p:cNvSpPr>
          <p:nvPr>
            <p:ph type="title"/>
          </p:nvPr>
        </p:nvSpPr>
        <p:spPr>
          <a:xfrm>
            <a:off x="457200" y="4846638"/>
            <a:ext cx="8229600" cy="1143000"/>
          </a:xfrm>
        </p:spPr>
        <p:txBody>
          <a:bodyPr>
            <a:normAutofit fontScale="90000"/>
          </a:bodyPr>
          <a:lstStyle/>
          <a:p>
            <a:r>
              <a:rPr lang="en-US" dirty="0">
                <a:solidFill>
                  <a:srgbClr val="002D72"/>
                </a:solidFill>
              </a:rPr>
              <a:t>Consequences for Non-Compliance</a:t>
            </a:r>
          </a:p>
        </p:txBody>
      </p:sp>
    </p:spTree>
    <p:extLst>
      <p:ext uri="{BB962C8B-B14F-4D97-AF65-F5344CB8AC3E}">
        <p14:creationId xmlns:p14="http://schemas.microsoft.com/office/powerpoint/2010/main" val="2053202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6C9772-6B1F-48E3-B314-6F381EE0EA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25585" y="0"/>
            <a:ext cx="5918415" cy="6858000"/>
          </a:xfrm>
          <a:prstGeom prst="rect">
            <a:avLst/>
          </a:prstGeom>
        </p:spPr>
      </p:pic>
      <p:sp>
        <p:nvSpPr>
          <p:cNvPr id="7" name="TextBox 6">
            <a:extLst>
              <a:ext uri="{FF2B5EF4-FFF2-40B4-BE49-F238E27FC236}">
                <a16:creationId xmlns:a16="http://schemas.microsoft.com/office/drawing/2014/main" id="{C56A230A-6D72-4631-95AE-DDABE2C4C85B}"/>
              </a:ext>
            </a:extLst>
          </p:cNvPr>
          <p:cNvSpPr txBox="1"/>
          <p:nvPr/>
        </p:nvSpPr>
        <p:spPr>
          <a:xfrm>
            <a:off x="253585" y="2362200"/>
            <a:ext cx="2895599" cy="1446550"/>
          </a:xfrm>
          <a:prstGeom prst="rect">
            <a:avLst/>
          </a:prstGeom>
          <a:noFill/>
        </p:spPr>
        <p:txBody>
          <a:bodyPr wrap="square" rtlCol="0">
            <a:spAutoFit/>
          </a:bodyPr>
          <a:lstStyle/>
          <a:p>
            <a:r>
              <a:rPr lang="en-US" sz="2200" dirty="0"/>
              <a:t>Hours of service violations can affect your and your carriers BASIC score.</a:t>
            </a:r>
          </a:p>
        </p:txBody>
      </p:sp>
    </p:spTree>
    <p:extLst>
      <p:ext uri="{BB962C8B-B14F-4D97-AF65-F5344CB8AC3E}">
        <p14:creationId xmlns:p14="http://schemas.microsoft.com/office/powerpoint/2010/main" val="4170360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B0641D-12D6-46CB-8FC8-B13127482198}"/>
              </a:ext>
            </a:extLst>
          </p:cNvPr>
          <p:cNvSpPr txBox="1"/>
          <p:nvPr/>
        </p:nvSpPr>
        <p:spPr>
          <a:xfrm>
            <a:off x="5715000" y="2367171"/>
            <a:ext cx="2895600" cy="2123658"/>
          </a:xfrm>
          <a:prstGeom prst="rect">
            <a:avLst/>
          </a:prstGeom>
          <a:noFill/>
        </p:spPr>
        <p:txBody>
          <a:bodyPr wrap="square" rtlCol="0">
            <a:spAutoFit/>
          </a:bodyPr>
          <a:lstStyle/>
          <a:p>
            <a:r>
              <a:rPr lang="en-US" sz="2200" dirty="0"/>
              <a:t>You can be declared out-of-service if you </a:t>
            </a:r>
            <a:r>
              <a:rPr lang="en-US" sz="2200" dirty="0">
                <a:solidFill>
                  <a:srgbClr val="002D72"/>
                </a:solidFill>
              </a:rPr>
              <a:t>exceed maximum daily limits </a:t>
            </a:r>
            <a:r>
              <a:rPr lang="en-US" sz="2200" dirty="0"/>
              <a:t>or fail to have a </a:t>
            </a:r>
            <a:r>
              <a:rPr lang="en-US" sz="2200" dirty="0">
                <a:solidFill>
                  <a:srgbClr val="002D72"/>
                </a:solidFill>
              </a:rPr>
              <a:t>current record of duty status</a:t>
            </a:r>
            <a:r>
              <a:rPr lang="en-US" sz="2200" dirty="0"/>
              <a:t>.</a:t>
            </a:r>
          </a:p>
        </p:txBody>
      </p:sp>
      <p:pic>
        <p:nvPicPr>
          <p:cNvPr id="9" name="Picture 8">
            <a:extLst>
              <a:ext uri="{FF2B5EF4-FFF2-40B4-BE49-F238E27FC236}">
                <a16:creationId xmlns:a16="http://schemas.microsoft.com/office/drawing/2014/main" id="{54F2075A-3826-43FF-BEBF-9080ED4FD0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901453" cy="6858000"/>
          </a:xfrm>
          <a:prstGeom prst="rect">
            <a:avLst/>
          </a:prstGeom>
        </p:spPr>
      </p:pic>
    </p:spTree>
    <p:extLst>
      <p:ext uri="{BB962C8B-B14F-4D97-AF65-F5344CB8AC3E}">
        <p14:creationId xmlns:p14="http://schemas.microsoft.com/office/powerpoint/2010/main" val="3792205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329FB1-A81D-4900-9215-0CDD3CA4D3B5}"/>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AFC5F33B-FC2D-454E-8120-1794564C72E7}"/>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CA54ABB-5B70-4DD6-803B-50FDACB93170}"/>
              </a:ext>
            </a:extLst>
          </p:cNvPr>
          <p:cNvSpPr>
            <a:spLocks noGrp="1"/>
          </p:cNvSpPr>
          <p:nvPr>
            <p:ph type="title"/>
          </p:nvPr>
        </p:nvSpPr>
        <p:spPr/>
        <p:txBody>
          <a:bodyPr/>
          <a:lstStyle/>
          <a:p>
            <a:r>
              <a:rPr lang="en-US" dirty="0">
                <a:solidFill>
                  <a:srgbClr val="002D72"/>
                </a:solidFill>
              </a:rPr>
              <a:t>Travel Time</a:t>
            </a:r>
          </a:p>
        </p:txBody>
      </p:sp>
    </p:spTree>
    <p:extLst>
      <p:ext uri="{BB962C8B-B14F-4D97-AF65-F5344CB8AC3E}">
        <p14:creationId xmlns:p14="http://schemas.microsoft.com/office/powerpoint/2010/main" val="2522542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153400" cy="5257800"/>
          </a:xfrm>
        </p:spPr>
        <p:txBody>
          <a:bodyPr/>
          <a:lstStyle/>
          <a:p>
            <a:pPr marL="0" indent="0">
              <a:buNone/>
            </a:pPr>
            <a:r>
              <a:rPr lang="en-US" sz="2400" dirty="0"/>
              <a:t>You should now be able to: </a:t>
            </a:r>
          </a:p>
          <a:p>
            <a:pPr marL="914400" lvl="1" indent="-457200">
              <a:buFont typeface="+mj-lt"/>
              <a:buAutoNum type="arabicPeriod"/>
            </a:pPr>
            <a:r>
              <a:rPr lang="en-US" sz="2200" dirty="0"/>
              <a:t>Recognize the purpose of the hours of service regulations and their impact on you</a:t>
            </a:r>
          </a:p>
          <a:p>
            <a:pPr marL="914400" lvl="1" indent="-457200">
              <a:buFont typeface="+mj-lt"/>
              <a:buAutoNum type="arabicPeriod"/>
            </a:pPr>
            <a:r>
              <a:rPr lang="en-US" sz="2200" dirty="0"/>
              <a:t>Explain how to apply hours of service regulations, including on-duty and driving limits and the 34-hour restart provision</a:t>
            </a:r>
          </a:p>
          <a:p>
            <a:pPr marL="914400" lvl="1" indent="-457200">
              <a:buFont typeface="+mj-lt"/>
              <a:buAutoNum type="arabicPeriod"/>
            </a:pPr>
            <a:r>
              <a:rPr lang="en-US" sz="2200" dirty="0"/>
              <a:t>Describe how to keep track of your hours of service using an electronic logging device or paper logs</a:t>
            </a:r>
          </a:p>
          <a:p>
            <a:pPr marL="914400" lvl="1" indent="-457200">
              <a:buFont typeface="+mj-lt"/>
              <a:buAutoNum type="arabicPeriod"/>
            </a:pPr>
            <a:r>
              <a:rPr lang="en-US" sz="2200" dirty="0"/>
              <a:t>Identify which, if any, exceptions to hours of service apply to you</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F32DDA25251C468656F16824C21678" ma:contentTypeVersion="12" ma:contentTypeDescription="Create a new document." ma:contentTypeScope="" ma:versionID="cd53b5fe2a86c4c695b7ddcb05de1389">
  <xsd:schema xmlns:xsd="http://www.w3.org/2001/XMLSchema" xmlns:xs="http://www.w3.org/2001/XMLSchema" xmlns:p="http://schemas.microsoft.com/office/2006/metadata/properties" xmlns:ns3="b9a2cc5e-7524-4a30-bfe1-ebe8bcb4501f" xmlns:ns4="7f4ded49-0460-47f4-911d-d05efd7b0919" targetNamespace="http://schemas.microsoft.com/office/2006/metadata/properties" ma:root="true" ma:fieldsID="c8811518875e5646dcfddfd5d36b7313" ns3:_="" ns4:_="">
    <xsd:import namespace="b9a2cc5e-7524-4a30-bfe1-ebe8bcb4501f"/>
    <xsd:import namespace="7f4ded49-0460-47f4-911d-d05efd7b091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2cc5e-7524-4a30-bfe1-ebe8bcb4501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f4ded49-0460-47f4-911d-d05efd7b0919"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7DC3BB-345F-4214-BDFF-116D4CC0A244}">
  <ds:schemaRefs>
    <ds:schemaRef ds:uri="http://schemas.microsoft.com/sharepoint/v3/contenttype/forms"/>
  </ds:schemaRefs>
</ds:datastoreItem>
</file>

<file path=customXml/itemProps2.xml><?xml version="1.0" encoding="utf-8"?>
<ds:datastoreItem xmlns:ds="http://schemas.openxmlformats.org/officeDocument/2006/customXml" ds:itemID="{A5C9E1AA-042A-417B-9E18-45EC773832EE}">
  <ds:schemaRefs>
    <ds:schemaRef ds:uri="http://purl.org/dc/elements/1.1/"/>
    <ds:schemaRef ds:uri="http://schemas.microsoft.com/office/2006/metadata/properties"/>
    <ds:schemaRef ds:uri="7f4ded49-0460-47f4-911d-d05efd7b0919"/>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b9a2cc5e-7524-4a30-bfe1-ebe8bcb4501f"/>
    <ds:schemaRef ds:uri="http://www.w3.org/XML/1998/namespace"/>
  </ds:schemaRefs>
</ds:datastoreItem>
</file>

<file path=customXml/itemProps3.xml><?xml version="1.0" encoding="utf-8"?>
<ds:datastoreItem xmlns:ds="http://schemas.openxmlformats.org/officeDocument/2006/customXml" ds:itemID="{5F880066-04D7-4AD6-B603-2A8579F513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a2cc5e-7524-4a30-bfe1-ebe8bcb4501f"/>
    <ds:schemaRef ds:uri="7f4ded49-0460-47f4-911d-d05efd7b09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786</TotalTime>
  <Words>3826</Words>
  <Application>Microsoft Office PowerPoint</Application>
  <PresentationFormat>On-screen Show (4:3)</PresentationFormat>
  <Paragraphs>478</Paragraphs>
  <Slides>21</Slides>
  <Notes>19</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PowerPoint® Instructions</vt:lpstr>
      <vt:lpstr>PowerPoint Presentation</vt:lpstr>
      <vt:lpstr>PowerPoint Presentation</vt:lpstr>
      <vt:lpstr>Introduction</vt:lpstr>
      <vt:lpstr>Objectives</vt:lpstr>
      <vt:lpstr>Who is Regulated?</vt:lpstr>
      <vt:lpstr>On-Duty &amp; Off-Duty Time</vt:lpstr>
      <vt:lpstr>The Limits</vt:lpstr>
      <vt:lpstr>Record of Duty Status</vt:lpstr>
      <vt:lpstr>PowerPoint Presentation</vt:lpstr>
      <vt:lpstr>PowerPoint Presentation</vt:lpstr>
      <vt:lpstr>Exceptions</vt:lpstr>
      <vt:lpstr>PowerPoint Presentation</vt:lpstr>
      <vt:lpstr>PowerPoint Presentation</vt:lpstr>
      <vt:lpstr>PowerPoint Presentation</vt:lpstr>
      <vt:lpstr>PowerPoint Presentation</vt:lpstr>
      <vt:lpstr>Consequences for Non-Compliance</vt:lpstr>
      <vt:lpstr>PowerPoint Presentation</vt:lpstr>
      <vt:lpstr>PowerPoint Presentation</vt:lpstr>
      <vt:lpstr>Travel Time</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70</cp:revision>
  <dcterms:created xsi:type="dcterms:W3CDTF">2016-04-05T19:25:42Z</dcterms:created>
  <dcterms:modified xsi:type="dcterms:W3CDTF">2020-08-04T17:41:05Z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y fmtid="{D5CDD505-2E9C-101B-9397-08002B2CF9AE}" pid="4" name="ContentTypeId">
    <vt:lpwstr>0x01010075F32DDA25251C468656F16824C21678</vt:lpwstr>
  </property>
</Properties>
</file>