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tags/tag18.xml" ContentType="application/vnd.openxmlformats-officedocument.presentationml.tags+xml"/>
  <Override PartName="/ppt/notesSlides/notesSlide3.xml" ContentType="application/vnd.openxmlformats-officedocument.presentationml.notesSlide+xml"/>
  <Override PartName="/ppt/tags/tag19.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8.xml" ContentType="application/vnd.openxmlformats-officedocument.presentationml.notesSlide+xml"/>
  <Override PartName="/ppt/tags/tag25.xml" ContentType="application/vnd.openxmlformats-officedocument.presentationml.tags+xml"/>
  <Override PartName="/ppt/notesSlides/notesSlide9.xml" ContentType="application/vnd.openxmlformats-officedocument.presentationml.notesSlide+xml"/>
  <Override PartName="/ppt/tags/tag26.xml" ContentType="application/vnd.openxmlformats-officedocument.presentationml.tags+xml"/>
  <Override PartName="/ppt/notesSlides/notesSlide10.xml" ContentType="application/vnd.openxmlformats-officedocument.presentationml.notesSlide+xml"/>
  <Override PartName="/ppt/tags/tag27.xml" ContentType="application/vnd.openxmlformats-officedocument.presentationml.tags+xml"/>
  <Override PartName="/ppt/notesSlides/notesSlide11.xml" ContentType="application/vnd.openxmlformats-officedocument.presentationml.notesSlide+xml"/>
  <Override PartName="/ppt/tags/tag28.xml" ContentType="application/vnd.openxmlformats-officedocument.presentationml.tags+xml"/>
  <Override PartName="/ppt/notesSlides/notesSlide12.xml" ContentType="application/vnd.openxmlformats-officedocument.presentationml.notesSlide+xml"/>
  <Override PartName="/ppt/tags/tag29.xml" ContentType="application/vnd.openxmlformats-officedocument.presentationml.tags+xml"/>
  <Override PartName="/ppt/notesSlides/notesSlide13.xml" ContentType="application/vnd.openxmlformats-officedocument.presentationml.notesSlide+xml"/>
  <Override PartName="/ppt/tags/tag30.xml" ContentType="application/vnd.openxmlformats-officedocument.presentationml.tags+xml"/>
  <Override PartName="/ppt/notesSlides/notesSlide14.xml" ContentType="application/vnd.openxmlformats-officedocument.presentationml.notesSlide+xml"/>
  <Override PartName="/ppt/tags/tag31.xml" ContentType="application/vnd.openxmlformats-officedocument.presentationml.tags+xml"/>
  <Override PartName="/ppt/notesSlides/notesSlide15.xml" ContentType="application/vnd.openxmlformats-officedocument.presentationml.notesSlide+xml"/>
  <Override PartName="/ppt/tags/tag32.xml" ContentType="application/vnd.openxmlformats-officedocument.presentationml.tags+xml"/>
  <Override PartName="/ppt/notesSlides/notesSlide16.xml" ContentType="application/vnd.openxmlformats-officedocument.presentationml.notesSlide+xml"/>
  <Override PartName="/ppt/tags/tag33.xml" ContentType="application/vnd.openxmlformats-officedocument.presentationml.tags+xml"/>
  <Override PartName="/ppt/notesSlides/notesSlide17.xml" ContentType="application/vnd.openxmlformats-officedocument.presentationml.notesSlide+xml"/>
  <Override PartName="/ppt/tags/tag34.xml" ContentType="application/vnd.openxmlformats-officedocument.presentationml.tags+xml"/>
  <Override PartName="/ppt/notesSlides/notesSlide18.xml" ContentType="application/vnd.openxmlformats-officedocument.presentationml.notesSlide+xml"/>
  <Override PartName="/ppt/tags/tag35.xml" ContentType="application/vnd.openxmlformats-officedocument.presentationml.tags+xml"/>
  <Override PartName="/ppt/notesSlides/notesSlide19.xml" ContentType="application/vnd.openxmlformats-officedocument.presentationml.notesSlide+xml"/>
  <Override PartName="/ppt/tags/tag36.xml" ContentType="application/vnd.openxmlformats-officedocument.presentationml.tags+xml"/>
  <Override PartName="/ppt/notesSlides/notesSlide20.xml" ContentType="application/vnd.openxmlformats-officedocument.presentationml.notesSlide+xml"/>
  <Override PartName="/ppt/tags/tag37.xml" ContentType="application/vnd.openxmlformats-officedocument.presentationml.tags+xml"/>
  <Override PartName="/ppt/notesSlides/notesSlide21.xml" ContentType="application/vnd.openxmlformats-officedocument.presentationml.notesSlide+xml"/>
  <Override PartName="/ppt/tags/tag38.xml" ContentType="application/vnd.openxmlformats-officedocument.presentationml.tags+xml"/>
  <Override PartName="/ppt/notesSlides/notesSlide22.xml" ContentType="application/vnd.openxmlformats-officedocument.presentationml.notesSlide+xml"/>
  <Override PartName="/ppt/tags/tag39.xml" ContentType="application/vnd.openxmlformats-officedocument.presentationml.tags+xml"/>
  <Override PartName="/ppt/notesSlides/notesSlide23.xml" ContentType="application/vnd.openxmlformats-officedocument.presentationml.notesSlide+xml"/>
  <Override PartName="/ppt/tags/tag40.xml" ContentType="application/vnd.openxmlformats-officedocument.presentationml.tags+xml"/>
  <Override PartName="/ppt/notesSlides/notesSlide24.xml" ContentType="application/vnd.openxmlformats-officedocument.presentationml.notesSlide+xml"/>
  <Override PartName="/ppt/tags/tag41.xml" ContentType="application/vnd.openxmlformats-officedocument.presentationml.tags+xml"/>
  <Override PartName="/ppt/notesSlides/notesSlide25.xml" ContentType="application/vnd.openxmlformats-officedocument.presentationml.notesSlide+xml"/>
  <Override PartName="/ppt/tags/tag42.xml" ContentType="application/vnd.openxmlformats-officedocument.presentationml.tags+xml"/>
  <Override PartName="/ppt/notesSlides/notesSlide26.xml" ContentType="application/vnd.openxmlformats-officedocument.presentationml.notesSlide+xml"/>
  <Override PartName="/ppt/tags/tag43.xml" ContentType="application/vnd.openxmlformats-officedocument.presentationml.tags+xml"/>
  <Override PartName="/ppt/notesSlides/notesSlide27.xml" ContentType="application/vnd.openxmlformats-officedocument.presentationml.notesSlide+xml"/>
  <Override PartName="/ppt/tags/tag44.xml" ContentType="application/vnd.openxmlformats-officedocument.presentationml.tags+xml"/>
  <Override PartName="/ppt/notesSlides/notesSlide28.xml" ContentType="application/vnd.openxmlformats-officedocument.presentationml.notesSlide+xml"/>
  <Override PartName="/ppt/tags/tag45.xml" ContentType="application/vnd.openxmlformats-officedocument.presentationml.tags+xml"/>
  <Override PartName="/ppt/notesSlides/notesSlide29.xml" ContentType="application/vnd.openxmlformats-officedocument.presentationml.notesSlide+xml"/>
  <Override PartName="/ppt/tags/tag46.xml" ContentType="application/vnd.openxmlformats-officedocument.presentationml.tags+xml"/>
  <Override PartName="/ppt/notesSlides/notesSlide30.xml" ContentType="application/vnd.openxmlformats-officedocument.presentationml.notesSlide+xml"/>
  <Override PartName="/ppt/tags/tag47.xml" ContentType="application/vnd.openxmlformats-officedocument.presentationml.tags+xml"/>
  <Override PartName="/ppt/notesSlides/notesSlide31.xml" ContentType="application/vnd.openxmlformats-officedocument.presentationml.notesSlide+xml"/>
  <Override PartName="/ppt/tags/tag48.xml" ContentType="application/vnd.openxmlformats-officedocument.presentationml.tags+xml"/>
  <Override PartName="/ppt/notesSlides/notesSlide32.xml" ContentType="application/vnd.openxmlformats-officedocument.presentationml.notesSlide+xml"/>
  <Override PartName="/ppt/tags/tag49.xml" ContentType="application/vnd.openxmlformats-officedocument.presentationml.tags+xml"/>
  <Override PartName="/ppt/notesSlides/notesSlide33.xml" ContentType="application/vnd.openxmlformats-officedocument.presentationml.notesSlide+xml"/>
  <Override PartName="/ppt/tags/tag50.xml" ContentType="application/vnd.openxmlformats-officedocument.presentationml.tags+xml"/>
  <Override PartName="/ppt/notesSlides/notesSlide34.xml" ContentType="application/vnd.openxmlformats-officedocument.presentationml.notesSlide+xml"/>
  <Override PartName="/ppt/tags/tag51.xml" ContentType="application/vnd.openxmlformats-officedocument.presentationml.tags+xml"/>
  <Override PartName="/ppt/notesSlides/notesSlide35.xml" ContentType="application/vnd.openxmlformats-officedocument.presentationml.notesSlide+xml"/>
  <Override PartName="/ppt/tags/tag52.xml" ContentType="application/vnd.openxmlformats-officedocument.presentationml.tags+xml"/>
  <Override PartName="/ppt/notesSlides/notesSlide36.xml" ContentType="application/vnd.openxmlformats-officedocument.presentationml.notesSlide+xml"/>
  <Override PartName="/ppt/tags/tag53.xml" ContentType="application/vnd.openxmlformats-officedocument.presentationml.tags+xml"/>
  <Override PartName="/ppt/notesSlides/notesSlide37.xml" ContentType="application/vnd.openxmlformats-officedocument.presentationml.notesSlide+xml"/>
  <Override PartName="/ppt/tags/tag54.xml" ContentType="application/vnd.openxmlformats-officedocument.presentationml.tags+xml"/>
  <Override PartName="/ppt/notesSlides/notesSlide38.xml" ContentType="application/vnd.openxmlformats-officedocument.presentationml.notesSlide+xml"/>
  <Override PartName="/ppt/tags/tag55.xml" ContentType="application/vnd.openxmlformats-officedocument.presentationml.tags+xml"/>
  <Override PartName="/ppt/notesSlides/notesSlide39.xml" ContentType="application/vnd.openxmlformats-officedocument.presentationml.notesSlide+xml"/>
  <Override PartName="/ppt/tags/tag56.xml" ContentType="application/vnd.openxmlformats-officedocument.presentationml.tags+xml"/>
  <Override PartName="/ppt/notesSlides/notesSlide40.xml" ContentType="application/vnd.openxmlformats-officedocument.presentationml.notesSlide+xml"/>
  <Override PartName="/ppt/tags/tag57.xml" ContentType="application/vnd.openxmlformats-officedocument.presentationml.tags+xml"/>
  <Override PartName="/ppt/notesSlides/notesSlide41.xml" ContentType="application/vnd.openxmlformats-officedocument.presentationml.notesSlide+xml"/>
  <Override PartName="/ppt/tags/tag58.xml" ContentType="application/vnd.openxmlformats-officedocument.presentationml.tags+xml"/>
  <Override PartName="/ppt/notesSlides/notesSlide42.xml" ContentType="application/vnd.openxmlformats-officedocument.presentationml.notesSlide+xml"/>
  <Override PartName="/ppt/tags/tag59.xml" ContentType="application/vnd.openxmlformats-officedocument.presentationml.tags+xml"/>
  <Override PartName="/ppt/notesSlides/notesSlide43.xml" ContentType="application/vnd.openxmlformats-officedocument.presentationml.notesSlide+xml"/>
  <Override PartName="/ppt/tags/tag60.xml" ContentType="application/vnd.openxmlformats-officedocument.presentationml.tags+xml"/>
  <Override PartName="/ppt/notesSlides/notesSlide44.xml" ContentType="application/vnd.openxmlformats-officedocument.presentationml.notesSlide+xml"/>
  <Override PartName="/ppt/tags/tag61.xml" ContentType="application/vnd.openxmlformats-officedocument.presentationml.tags+xml"/>
  <Override PartName="/ppt/notesSlides/notesSlide45.xml" ContentType="application/vnd.openxmlformats-officedocument.presentationml.notesSlide+xml"/>
  <Override PartName="/ppt/tags/tag62.xml" ContentType="application/vnd.openxmlformats-officedocument.presentationml.tags+xml"/>
  <Override PartName="/ppt/notesSlides/notesSlide46.xml" ContentType="application/vnd.openxmlformats-officedocument.presentationml.notesSlide+xml"/>
  <Override PartName="/ppt/tags/tag63.xml" ContentType="application/vnd.openxmlformats-officedocument.presentationml.tags+xml"/>
  <Override PartName="/ppt/notesSlides/notesSlide47.xml" ContentType="application/vnd.openxmlformats-officedocument.presentationml.notesSlide+xml"/>
  <Override PartName="/ppt/tags/tag64.xml" ContentType="application/vnd.openxmlformats-officedocument.presentationml.tags+xml"/>
  <Override PartName="/ppt/notesSlides/notesSlide48.xml" ContentType="application/vnd.openxmlformats-officedocument.presentationml.notesSlide+xml"/>
  <Override PartName="/ppt/tags/tag65.xml" ContentType="application/vnd.openxmlformats-officedocument.presentationml.tags+xml"/>
  <Override PartName="/ppt/notesSlides/notesSlide49.xml" ContentType="application/vnd.openxmlformats-officedocument.presentationml.notesSlide+xml"/>
  <Override PartName="/ppt/tags/tag66.xml" ContentType="application/vnd.openxmlformats-officedocument.presentationml.tags+xml"/>
  <Override PartName="/ppt/notesSlides/notesSlide50.xml" ContentType="application/vnd.openxmlformats-officedocument.presentationml.notesSlide+xml"/>
  <Override PartName="/ppt/tags/tag67.xml" ContentType="application/vnd.openxmlformats-officedocument.presentationml.tags+xml"/>
  <Override PartName="/ppt/notesSlides/notesSlide51.xml" ContentType="application/vnd.openxmlformats-officedocument.presentationml.notesSlide+xml"/>
  <Override PartName="/ppt/tags/tag68.xml" ContentType="application/vnd.openxmlformats-officedocument.presentationml.tags+xml"/>
  <Override PartName="/ppt/notesSlides/notesSlide52.xml" ContentType="application/vnd.openxmlformats-officedocument.presentationml.notesSlide+xml"/>
  <Override PartName="/ppt/tags/tag69.xml" ContentType="application/vnd.openxmlformats-officedocument.presentationml.tags+xml"/>
  <Override PartName="/ppt/notesSlides/notesSlide53.xml" ContentType="application/vnd.openxmlformats-officedocument.presentationml.notesSlide+xml"/>
  <Override PartName="/ppt/tags/tag70.xml" ContentType="application/vnd.openxmlformats-officedocument.presentationml.tags+xml"/>
  <Override PartName="/ppt/notesSlides/notesSlide54.xml" ContentType="application/vnd.openxmlformats-officedocument.presentationml.notesSlide+xml"/>
  <Override PartName="/ppt/tags/tag71.xml" ContentType="application/vnd.openxmlformats-officedocument.presentationml.tags+xml"/>
  <Override PartName="/ppt/notesSlides/notesSlide55.xml" ContentType="application/vnd.openxmlformats-officedocument.presentationml.notesSlide+xml"/>
  <Override PartName="/ppt/tags/tag72.xml" ContentType="application/vnd.openxmlformats-officedocument.presentationml.tags+xml"/>
  <Override PartName="/ppt/notesSlides/notesSlide56.xml" ContentType="application/vnd.openxmlformats-officedocument.presentationml.notesSlide+xml"/>
  <Override PartName="/ppt/tags/tag73.xml" ContentType="application/vnd.openxmlformats-officedocument.presentationml.tags+xml"/>
  <Override PartName="/ppt/notesSlides/notesSlide57.xml" ContentType="application/vnd.openxmlformats-officedocument.presentationml.notesSlide+xml"/>
  <Override PartName="/ppt/tags/tag74.xml" ContentType="application/vnd.openxmlformats-officedocument.presentationml.tags+xml"/>
  <Override PartName="/ppt/notesSlides/notesSlide58.xml" ContentType="application/vnd.openxmlformats-officedocument.presentationml.notesSlide+xml"/>
  <Override PartName="/ppt/tags/tag75.xml" ContentType="application/vnd.openxmlformats-officedocument.presentationml.tags+xml"/>
  <Override PartName="/ppt/notesSlides/notesSlide59.xml" ContentType="application/vnd.openxmlformats-officedocument.presentationml.notesSlide+xml"/>
  <Override PartName="/ppt/tags/tag76.xml" ContentType="application/vnd.openxmlformats-officedocument.presentationml.tags+xml"/>
  <Override PartName="/ppt/notesSlides/notesSlide60.xml" ContentType="application/vnd.openxmlformats-officedocument.presentationml.notesSlide+xml"/>
  <Override PartName="/ppt/tags/tag77.xml" ContentType="application/vnd.openxmlformats-officedocument.presentationml.tags+xml"/>
  <Override PartName="/ppt/notesSlides/notesSlide61.xml" ContentType="application/vnd.openxmlformats-officedocument.presentationml.notesSlide+xml"/>
  <Override PartName="/ppt/tags/tag78.xml" ContentType="application/vnd.openxmlformats-officedocument.presentationml.tags+xml"/>
  <Override PartName="/ppt/notesSlides/notesSlide62.xml" ContentType="application/vnd.openxmlformats-officedocument.presentationml.notesSlide+xml"/>
  <Override PartName="/ppt/tags/tag79.xml" ContentType="application/vnd.openxmlformats-officedocument.presentationml.tags+xml"/>
  <Override PartName="/ppt/notesSlides/notesSlide63.xml" ContentType="application/vnd.openxmlformats-officedocument.presentationml.notesSlide+xml"/>
  <Override PartName="/ppt/tags/tag80.xml" ContentType="application/vnd.openxmlformats-officedocument.presentationml.tags+xml"/>
  <Override PartName="/ppt/notesSlides/notesSlide64.xml" ContentType="application/vnd.openxmlformats-officedocument.presentationml.notesSlide+xml"/>
  <Override PartName="/ppt/tags/tag81.xml" ContentType="application/vnd.openxmlformats-officedocument.presentationml.tags+xml"/>
  <Override PartName="/ppt/notesSlides/notesSlide65.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notesSlides/notesSlide66.xml" ContentType="application/vnd.openxmlformats-officedocument.presentationml.notesSlide+xml"/>
  <Override PartName="/ppt/tags/tag84.xml" ContentType="application/vnd.openxmlformats-officedocument.presentationml.tags+xml"/>
  <Override PartName="/ppt/notesSlides/notesSlide67.xml" ContentType="application/vnd.openxmlformats-officedocument.presentationml.notesSlide+xml"/>
  <Override PartName="/ppt/tags/tag85.xml" ContentType="application/vnd.openxmlformats-officedocument.presentationml.tags+xml"/>
  <Override PartName="/ppt/notesSlides/notesSlide68.xml" ContentType="application/vnd.openxmlformats-officedocument.presentationml.notesSlide+xml"/>
  <Override PartName="/ppt/tags/tag86.xml" ContentType="application/vnd.openxmlformats-officedocument.presentationml.tags+xml"/>
  <Override PartName="/ppt/notesSlides/notesSlide69.xml" ContentType="application/vnd.openxmlformats-officedocument.presentationml.notesSlide+xml"/>
  <Override PartName="/ppt/tags/tag87.xml" ContentType="application/vnd.openxmlformats-officedocument.presentationml.tags+xml"/>
  <Override PartName="/ppt/notesSlides/notesSlide70.xml" ContentType="application/vnd.openxmlformats-officedocument.presentationml.notesSlide+xml"/>
  <Override PartName="/ppt/tags/tag88.xml" ContentType="application/vnd.openxmlformats-officedocument.presentationml.tags+xml"/>
  <Override PartName="/ppt/notesSlides/notesSlide71.xml" ContentType="application/vnd.openxmlformats-officedocument.presentationml.notesSlide+xml"/>
  <Override PartName="/ppt/tags/tag89.xml" ContentType="application/vnd.openxmlformats-officedocument.presentationml.tags+xml"/>
  <Override PartName="/ppt/notesSlides/notesSlide72.xml" ContentType="application/vnd.openxmlformats-officedocument.presentationml.notesSlide+xml"/>
  <Override PartName="/ppt/tags/tag90.xml" ContentType="application/vnd.openxmlformats-officedocument.presentationml.tags+xml"/>
  <Override PartName="/ppt/notesSlides/notesSlide73.xml" ContentType="application/vnd.openxmlformats-officedocument.presentationml.notesSlide+xml"/>
  <Override PartName="/ppt/tags/tag91.xml" ContentType="application/vnd.openxmlformats-officedocument.presentationml.tags+xml"/>
  <Override PartName="/ppt/notesSlides/notesSlide74.xml" ContentType="application/vnd.openxmlformats-officedocument.presentationml.notesSlide+xml"/>
  <Override PartName="/ppt/tags/tag92.xml" ContentType="application/vnd.openxmlformats-officedocument.presentationml.tags+xml"/>
  <Override PartName="/ppt/notesSlides/notesSlide75.xml" ContentType="application/vnd.openxmlformats-officedocument.presentationml.notesSlide+xml"/>
  <Override PartName="/ppt/tags/tag93.xml" ContentType="application/vnd.openxmlformats-officedocument.presentationml.tags+xml"/>
  <Override PartName="/ppt/notesSlides/notesSlide76.xml" ContentType="application/vnd.openxmlformats-officedocument.presentationml.notesSlide+xml"/>
  <Override PartName="/ppt/tags/tag94.xml" ContentType="application/vnd.openxmlformats-officedocument.presentationml.tags+xml"/>
  <Override PartName="/ppt/notesSlides/notesSlide77.xml" ContentType="application/vnd.openxmlformats-officedocument.presentationml.notesSlide+xml"/>
  <Override PartName="/ppt/tags/tag95.xml" ContentType="application/vnd.openxmlformats-officedocument.presentationml.tags+xml"/>
  <Override PartName="/ppt/notesSlides/notesSlide78.xml" ContentType="application/vnd.openxmlformats-officedocument.presentationml.notesSlide+xml"/>
  <Override PartName="/ppt/tags/tag96.xml" ContentType="application/vnd.openxmlformats-officedocument.presentationml.tags+xml"/>
  <Override PartName="/ppt/tags/tag97.xml" ContentType="application/vnd.openxmlformats-officedocument.presentationml.tags+xml"/>
  <Override PartName="/ppt/notesSlides/notesSlide79.xml" ContentType="application/vnd.openxmlformats-officedocument.presentationml.notesSlide+xml"/>
  <Override PartName="/ppt/tags/tag98.xml" ContentType="application/vnd.openxmlformats-officedocument.presentationml.tags+xml"/>
  <Override PartName="/ppt/notesSlides/notesSlide80.xml" ContentType="application/vnd.openxmlformats-officedocument.presentationml.notesSlide+xml"/>
  <Override PartName="/ppt/tags/tag99.xml" ContentType="application/vnd.openxmlformats-officedocument.presentationml.tags+xml"/>
  <Override PartName="/ppt/notesSlides/notesSlide81.xml" ContentType="application/vnd.openxmlformats-officedocument.presentationml.notesSlide+xml"/>
  <Override PartName="/ppt/tags/tag100.xml" ContentType="application/vnd.openxmlformats-officedocument.presentationml.tags+xml"/>
  <Override PartName="/ppt/notesSlides/notesSlide82.xml" ContentType="application/vnd.openxmlformats-officedocument.presentationml.notesSlide+xml"/>
  <Override PartName="/ppt/tags/tag101.xml" ContentType="application/vnd.openxmlformats-officedocument.presentationml.tags+xml"/>
  <Override PartName="/ppt/notesSlides/notesSlide83.xml" ContentType="application/vnd.openxmlformats-officedocument.presentationml.notesSlide+xml"/>
  <Override PartName="/ppt/tags/tag102.xml" ContentType="application/vnd.openxmlformats-officedocument.presentationml.tags+xml"/>
  <Override PartName="/ppt/notesSlides/notesSlide84.xml" ContentType="application/vnd.openxmlformats-officedocument.presentationml.notesSlide+xml"/>
  <Override PartName="/ppt/tags/tag103.xml" ContentType="application/vnd.openxmlformats-officedocument.presentationml.tags+xml"/>
  <Override PartName="/ppt/notesSlides/notesSlide85.xml" ContentType="application/vnd.openxmlformats-officedocument.presentationml.notesSlide+xml"/>
  <Override PartName="/ppt/tags/tag104.xml" ContentType="application/vnd.openxmlformats-officedocument.presentationml.tags+xml"/>
  <Override PartName="/ppt/notesSlides/notesSlide86.xml" ContentType="application/vnd.openxmlformats-officedocument.presentationml.notesSlide+xml"/>
  <Override PartName="/ppt/tags/tag105.xml" ContentType="application/vnd.openxmlformats-officedocument.presentationml.tags+xml"/>
  <Override PartName="/ppt/notesSlides/notesSlide87.xml" ContentType="application/vnd.openxmlformats-officedocument.presentationml.notesSlide+xml"/>
  <Override PartName="/ppt/tags/tag106.xml" ContentType="application/vnd.openxmlformats-officedocument.presentationml.tags+xml"/>
  <Override PartName="/ppt/notesSlides/notesSlide88.xml" ContentType="application/vnd.openxmlformats-officedocument.presentationml.notesSlide+xml"/>
  <Override PartName="/ppt/tags/tag107.xml" ContentType="application/vnd.openxmlformats-officedocument.presentationml.tags+xml"/>
  <Override PartName="/ppt/notesSlides/notesSlide89.xml" ContentType="application/vnd.openxmlformats-officedocument.presentationml.notesSlide+xml"/>
  <Override PartName="/ppt/tags/tag108.xml" ContentType="application/vnd.openxmlformats-officedocument.presentationml.tags+xml"/>
  <Override PartName="/ppt/notesSlides/notesSlide90.xml" ContentType="application/vnd.openxmlformats-officedocument.presentationml.notesSlide+xml"/>
  <Override PartName="/ppt/tags/tag109.xml" ContentType="application/vnd.openxmlformats-officedocument.presentationml.tags+xml"/>
  <Override PartName="/ppt/notesSlides/notesSlide91.xml" ContentType="application/vnd.openxmlformats-officedocument.presentationml.notesSlide+xml"/>
  <Override PartName="/ppt/tags/tag110.xml" ContentType="application/vnd.openxmlformats-officedocument.presentationml.tags+xml"/>
  <Override PartName="/ppt/notesSlides/notesSlide92.xml" ContentType="application/vnd.openxmlformats-officedocument.presentationml.notesSlide+xml"/>
  <Override PartName="/ppt/tags/tag111.xml" ContentType="application/vnd.openxmlformats-officedocument.presentationml.tags+xml"/>
  <Override PartName="/ppt/notesSlides/notesSlide93.xml" ContentType="application/vnd.openxmlformats-officedocument.presentationml.notesSlide+xml"/>
  <Override PartName="/ppt/tags/tag112.xml" ContentType="application/vnd.openxmlformats-officedocument.presentationml.tags+xml"/>
  <Override PartName="/ppt/notesSlides/notesSlide94.xml" ContentType="application/vnd.openxmlformats-officedocument.presentationml.notesSlide+xml"/>
  <Override PartName="/ppt/tags/tag113.xml" ContentType="application/vnd.openxmlformats-officedocument.presentationml.tags+xml"/>
  <Override PartName="/ppt/notesSlides/notesSlide95.xml" ContentType="application/vnd.openxmlformats-officedocument.presentationml.notesSlide+xml"/>
  <Override PartName="/ppt/tags/tag114.xml" ContentType="application/vnd.openxmlformats-officedocument.presentationml.tags+xml"/>
  <Override PartName="/ppt/notesSlides/notesSlide96.xml" ContentType="application/vnd.openxmlformats-officedocument.presentationml.notesSlide+xml"/>
  <Override PartName="/ppt/tags/tag115.xml" ContentType="application/vnd.openxmlformats-officedocument.presentationml.tags+xml"/>
  <Override PartName="/ppt/notesSlides/notesSlide97.xml" ContentType="application/vnd.openxmlformats-officedocument.presentationml.notesSlide+xml"/>
  <Override PartName="/ppt/tags/tag116.xml" ContentType="application/vnd.openxmlformats-officedocument.presentationml.tags+xml"/>
  <Override PartName="/ppt/notesSlides/notesSlide98.xml" ContentType="application/vnd.openxmlformats-officedocument.presentationml.notesSlide+xml"/>
  <Override PartName="/ppt/tags/tag117.xml" ContentType="application/vnd.openxmlformats-officedocument.presentationml.tags+xml"/>
  <Override PartName="/ppt/notesSlides/notesSlide99.xml" ContentType="application/vnd.openxmlformats-officedocument.presentationml.notesSlide+xml"/>
  <Override PartName="/ppt/tags/tag118.xml" ContentType="application/vnd.openxmlformats-officedocument.presentationml.tags+xml"/>
  <Override PartName="/ppt/notesSlides/notesSlide100.xml" ContentType="application/vnd.openxmlformats-officedocument.presentationml.notesSlide+xml"/>
  <Override PartName="/ppt/tags/tag119.xml" ContentType="application/vnd.openxmlformats-officedocument.presentationml.tags+xml"/>
  <Override PartName="/ppt/notesSlides/notesSlide101.xml" ContentType="application/vnd.openxmlformats-officedocument.presentationml.notesSlide+xml"/>
  <Override PartName="/ppt/tags/tag120.xml" ContentType="application/vnd.openxmlformats-officedocument.presentationml.tags+xml"/>
  <Override PartName="/ppt/notesSlides/notesSlide102.xml" ContentType="application/vnd.openxmlformats-officedocument.presentationml.notesSlide+xml"/>
  <Override PartName="/ppt/tags/tag121.xml" ContentType="application/vnd.openxmlformats-officedocument.presentationml.tags+xml"/>
  <Override PartName="/ppt/notesSlides/notesSlide103.xml" ContentType="application/vnd.openxmlformats-officedocument.presentationml.notesSlide+xml"/>
  <Override PartName="/ppt/tags/tag122.xml" ContentType="application/vnd.openxmlformats-officedocument.presentationml.tags+xml"/>
  <Override PartName="/ppt/notesSlides/notesSlide104.xml" ContentType="application/vnd.openxmlformats-officedocument.presentationml.notesSlide+xml"/>
  <Override PartName="/ppt/tags/tag123.xml" ContentType="application/vnd.openxmlformats-officedocument.presentationml.tags+xml"/>
  <Override PartName="/ppt/notesSlides/notesSlide105.xml" ContentType="application/vnd.openxmlformats-officedocument.presentationml.notesSlide+xml"/>
  <Override PartName="/ppt/tags/tag124.xml" ContentType="application/vnd.openxmlformats-officedocument.presentationml.tags+xml"/>
  <Override PartName="/ppt/notesSlides/notesSlide106.xml" ContentType="application/vnd.openxmlformats-officedocument.presentationml.notesSlide+xml"/>
  <Override PartName="/ppt/tags/tag125.xml" ContentType="application/vnd.openxmlformats-officedocument.presentationml.tags+xml"/>
  <Override PartName="/ppt/notesSlides/notesSlide107.xml" ContentType="application/vnd.openxmlformats-officedocument.presentationml.notesSlide+xml"/>
  <Override PartName="/ppt/tags/tag126.xml" ContentType="application/vnd.openxmlformats-officedocument.presentationml.tags+xml"/>
  <Override PartName="/ppt/notesSlides/notesSlide108.xml" ContentType="application/vnd.openxmlformats-officedocument.presentationml.notesSlide+xml"/>
  <Override PartName="/ppt/tags/tag127.xml" ContentType="application/vnd.openxmlformats-officedocument.presentationml.tags+xml"/>
  <Override PartName="/ppt/notesSlides/notesSlide109.xml" ContentType="application/vnd.openxmlformats-officedocument.presentationml.notesSlide+xml"/>
  <Override PartName="/ppt/tags/tag128.xml" ContentType="application/vnd.openxmlformats-officedocument.presentationml.tags+xml"/>
  <Override PartName="/ppt/notesSlides/notesSlide110.xml" ContentType="application/vnd.openxmlformats-officedocument.presentationml.notesSlide+xml"/>
  <Override PartName="/ppt/tags/tag129.xml" ContentType="application/vnd.openxmlformats-officedocument.presentationml.tags+xml"/>
  <Override PartName="/ppt/notesSlides/notesSlide111.xml" ContentType="application/vnd.openxmlformats-officedocument.presentationml.notesSlide+xml"/>
  <Override PartName="/ppt/tags/tag130.xml" ContentType="application/vnd.openxmlformats-officedocument.presentationml.tags+xml"/>
  <Override PartName="/ppt/notesSlides/notesSlide112.xml" ContentType="application/vnd.openxmlformats-officedocument.presentationml.notesSlide+xml"/>
  <Override PartName="/ppt/tags/tag131.xml" ContentType="application/vnd.openxmlformats-officedocument.presentationml.tags+xml"/>
  <Override PartName="/ppt/notesSlides/notesSlide113.xml" ContentType="application/vnd.openxmlformats-officedocument.presentationml.notesSlide+xml"/>
  <Override PartName="/ppt/tags/tag132.xml" ContentType="application/vnd.openxmlformats-officedocument.presentationml.tags+xml"/>
  <Override PartName="/ppt/notesSlides/notesSlide114.xml" ContentType="application/vnd.openxmlformats-officedocument.presentationml.notesSlide+xml"/>
  <Override PartName="/ppt/tags/tag133.xml" ContentType="application/vnd.openxmlformats-officedocument.presentationml.tags+xml"/>
  <Override PartName="/ppt/notesSlides/notesSlide115.xml" ContentType="application/vnd.openxmlformats-officedocument.presentationml.notesSlide+xml"/>
  <Override PartName="/ppt/tags/tag134.xml" ContentType="application/vnd.openxmlformats-officedocument.presentationml.tags+xml"/>
  <Override PartName="/ppt/notesSlides/notesSlide116.xml" ContentType="application/vnd.openxmlformats-officedocument.presentationml.notesSlide+xml"/>
  <Override PartName="/ppt/tags/tag135.xml" ContentType="application/vnd.openxmlformats-officedocument.presentationml.tags+xml"/>
  <Override PartName="/ppt/notesSlides/notesSlide117.xml" ContentType="application/vnd.openxmlformats-officedocument.presentationml.notesSlide+xml"/>
  <Override PartName="/ppt/tags/tag136.xml" ContentType="application/vnd.openxmlformats-officedocument.presentationml.tags+xml"/>
  <Override PartName="/ppt/notesSlides/notesSlide1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5"/>
  </p:notesMasterIdLst>
  <p:sldIdLst>
    <p:sldId id="385" r:id="rId2"/>
    <p:sldId id="386" r:id="rId3"/>
    <p:sldId id="259" r:id="rId4"/>
    <p:sldId id="258" r:id="rId5"/>
    <p:sldId id="262" r:id="rId6"/>
    <p:sldId id="263" r:id="rId7"/>
    <p:sldId id="294" r:id="rId8"/>
    <p:sldId id="295" r:id="rId9"/>
    <p:sldId id="264" r:id="rId10"/>
    <p:sldId id="296" r:id="rId11"/>
    <p:sldId id="265" r:id="rId12"/>
    <p:sldId id="266" r:id="rId13"/>
    <p:sldId id="297" r:id="rId14"/>
    <p:sldId id="267" r:id="rId15"/>
    <p:sldId id="298" r:id="rId16"/>
    <p:sldId id="268" r:id="rId17"/>
    <p:sldId id="299" r:id="rId18"/>
    <p:sldId id="269" r:id="rId19"/>
    <p:sldId id="270" r:id="rId20"/>
    <p:sldId id="271" r:id="rId21"/>
    <p:sldId id="300" r:id="rId22"/>
    <p:sldId id="301" r:id="rId23"/>
    <p:sldId id="272" r:id="rId24"/>
    <p:sldId id="273" r:id="rId25"/>
    <p:sldId id="274" r:id="rId26"/>
    <p:sldId id="302" r:id="rId27"/>
    <p:sldId id="275" r:id="rId28"/>
    <p:sldId id="276" r:id="rId29"/>
    <p:sldId id="277" r:id="rId30"/>
    <p:sldId id="304" r:id="rId31"/>
    <p:sldId id="305" r:id="rId32"/>
    <p:sldId id="306" r:id="rId33"/>
    <p:sldId id="307" r:id="rId34"/>
    <p:sldId id="308" r:id="rId35"/>
    <p:sldId id="309" r:id="rId36"/>
    <p:sldId id="310" r:id="rId37"/>
    <p:sldId id="311" r:id="rId38"/>
    <p:sldId id="303" r:id="rId39"/>
    <p:sldId id="278" r:id="rId40"/>
    <p:sldId id="312" r:id="rId41"/>
    <p:sldId id="313" r:id="rId42"/>
    <p:sldId id="315" r:id="rId43"/>
    <p:sldId id="316" r:id="rId44"/>
    <p:sldId id="317" r:id="rId45"/>
    <p:sldId id="318" r:id="rId46"/>
    <p:sldId id="314" r:id="rId47"/>
    <p:sldId id="319" r:id="rId48"/>
    <p:sldId id="320" r:id="rId49"/>
    <p:sldId id="321" r:id="rId50"/>
    <p:sldId id="322" r:id="rId51"/>
    <p:sldId id="323" r:id="rId52"/>
    <p:sldId id="324" r:id="rId53"/>
    <p:sldId id="325" r:id="rId54"/>
    <p:sldId id="279" r:id="rId55"/>
    <p:sldId id="326" r:id="rId56"/>
    <p:sldId id="280" r:id="rId57"/>
    <p:sldId id="327" r:id="rId58"/>
    <p:sldId id="328" r:id="rId59"/>
    <p:sldId id="281" r:id="rId60"/>
    <p:sldId id="282" r:id="rId61"/>
    <p:sldId id="329" r:id="rId62"/>
    <p:sldId id="330" r:id="rId63"/>
    <p:sldId id="331" r:id="rId64"/>
    <p:sldId id="332" r:id="rId65"/>
    <p:sldId id="333" r:id="rId66"/>
    <p:sldId id="334" r:id="rId67"/>
    <p:sldId id="335" r:id="rId68"/>
    <p:sldId id="336" r:id="rId69"/>
    <p:sldId id="337" r:id="rId70"/>
    <p:sldId id="338" r:id="rId71"/>
    <p:sldId id="339" r:id="rId72"/>
    <p:sldId id="340" r:id="rId73"/>
    <p:sldId id="341" r:id="rId74"/>
    <p:sldId id="342" r:id="rId75"/>
    <p:sldId id="343" r:id="rId76"/>
    <p:sldId id="352" r:id="rId77"/>
    <p:sldId id="345" r:id="rId78"/>
    <p:sldId id="346" r:id="rId79"/>
    <p:sldId id="347" r:id="rId80"/>
    <p:sldId id="349" r:id="rId81"/>
    <p:sldId id="350" r:id="rId82"/>
    <p:sldId id="351" r:id="rId83"/>
    <p:sldId id="344" r:id="rId84"/>
    <p:sldId id="284" r:id="rId85"/>
    <p:sldId id="353" r:id="rId86"/>
    <p:sldId id="285" r:id="rId87"/>
    <p:sldId id="355" r:id="rId88"/>
    <p:sldId id="356" r:id="rId89"/>
    <p:sldId id="357" r:id="rId90"/>
    <p:sldId id="358" r:id="rId91"/>
    <p:sldId id="359" r:id="rId92"/>
    <p:sldId id="360" r:id="rId93"/>
    <p:sldId id="286" r:id="rId94"/>
    <p:sldId id="287" r:id="rId95"/>
    <p:sldId id="361" r:id="rId96"/>
    <p:sldId id="362" r:id="rId97"/>
    <p:sldId id="363" r:id="rId98"/>
    <p:sldId id="364" r:id="rId99"/>
    <p:sldId id="365" r:id="rId100"/>
    <p:sldId id="366" r:id="rId101"/>
    <p:sldId id="367" r:id="rId102"/>
    <p:sldId id="368" r:id="rId103"/>
    <p:sldId id="369" r:id="rId104"/>
    <p:sldId id="370" r:id="rId105"/>
    <p:sldId id="371" r:id="rId106"/>
    <p:sldId id="288" r:id="rId107"/>
    <p:sldId id="372" r:id="rId108"/>
    <p:sldId id="373" r:id="rId109"/>
    <p:sldId id="374" r:id="rId110"/>
    <p:sldId id="379" r:id="rId111"/>
    <p:sldId id="375" r:id="rId112"/>
    <p:sldId id="376" r:id="rId113"/>
    <p:sldId id="289" r:id="rId114"/>
    <p:sldId id="290" r:id="rId115"/>
    <p:sldId id="380" r:id="rId116"/>
    <p:sldId id="291" r:id="rId117"/>
    <p:sldId id="381" r:id="rId118"/>
    <p:sldId id="382" r:id="rId119"/>
    <p:sldId id="383" r:id="rId120"/>
    <p:sldId id="384" r:id="rId121"/>
    <p:sldId id="292" r:id="rId122"/>
    <p:sldId id="293" r:id="rId123"/>
    <p:sldId id="387" r:id="rId124"/>
  </p:sldIdLst>
  <p:sldSz cx="9144000" cy="6858000" type="screen4x3"/>
  <p:notesSz cx="6858000" cy="9144000"/>
  <p:custDataLst>
    <p:tags r:id="rId1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52"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701F3A"/>
    <a:srgbClr val="DE0000"/>
    <a:srgbClr val="263A7C"/>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4" autoAdjust="0"/>
    <p:restoredTop sz="81312" autoAdjust="0"/>
  </p:normalViewPr>
  <p:slideViewPr>
    <p:cSldViewPr>
      <p:cViewPr varScale="1">
        <p:scale>
          <a:sx n="66" d="100"/>
          <a:sy n="66" d="100"/>
        </p:scale>
        <p:origin x="1930" y="58"/>
      </p:cViewPr>
      <p:guideLst>
        <p:guide orient="horz" pos="2352"/>
        <p:guide pos="2880"/>
      </p:guideLst>
    </p:cSldViewPr>
  </p:slideViewPr>
  <p:notesTextViewPr>
    <p:cViewPr>
      <p:scale>
        <a:sx n="1" d="1"/>
        <a:sy n="1" d="1"/>
      </p:scale>
      <p:origin x="0" y="0"/>
    </p:cViewPr>
  </p:notesTextViewPr>
  <p:sorterViewPr>
    <p:cViewPr>
      <p:scale>
        <a:sx n="100" d="100"/>
        <a:sy n="100" d="100"/>
      </p:scale>
      <p:origin x="0" y="-1754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CF26C7-F5D1-40DD-B635-6E880E37570A}" type="datetimeFigureOut">
              <a:rPr lang="en-US" smtClean="0"/>
              <a:t>4/29/2020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B7AE17-F166-4F4B-908E-A03D4FF88F9D}" type="slidenum">
              <a:rPr lang="en-US" smtClean="0"/>
              <a:t>‹#›</a:t>
            </a:fld>
            <a:endParaRPr lang="en-US"/>
          </a:p>
        </p:txBody>
      </p:sp>
    </p:spTree>
    <p:extLst>
      <p:ext uri="{BB962C8B-B14F-4D97-AF65-F5344CB8AC3E}">
        <p14:creationId xmlns:p14="http://schemas.microsoft.com/office/powerpoint/2010/main" val="1195713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Unit A1.1.1 Orientation </a:t>
            </a:r>
          </a:p>
          <a:p>
            <a:r>
              <a:rPr lang="en-US" dirty="0"/>
              <a:t>This unit must introduce driver-trainees to the combination vehicle driver training curriculum and the components of a combination vehicle. The training providers must teach the safety fundamentals, essential regulatory requirements (e.g., overview of FMCSRs and Hazardous Materials Regulations), and driver-trainees' responsibilities not directly related to CMV driving, such as proper cargo securement. This unit must also cover the ramifications, including driver disqualification provisions and fines, for non-compliance with parts 380, 382, 383, and 390 through 399 of the FMCSRs. This unit must also include an overview of the applicability of State and local laws relating to the safe operation of the CMV, stopping at weigh stations/scales, hazard awareness of vehicle size and weight limitations, low clearance areas (e.g., CMV height restrictions), and bridge formulas. </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3</a:t>
            </a:fld>
            <a:endParaRPr lang="en-US"/>
          </a:p>
        </p:txBody>
      </p:sp>
    </p:spTree>
    <p:extLst>
      <p:ext uri="{BB962C8B-B14F-4D97-AF65-F5344CB8AC3E}">
        <p14:creationId xmlns:p14="http://schemas.microsoft.com/office/powerpoint/2010/main" val="2246479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chapter will introduce you to some of the basics when it comes to the trucking industry—how it is regulated, the qualifications you must meet, and some of the terms you need to understand.</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CLASSROOM RECOMMENDATION</a:t>
            </a:r>
          </a:p>
          <a:p>
            <a:r>
              <a:rPr lang="en-US" dirty="0"/>
              <a:t>Begin your session by initiating a discussion on the trucking profession, the importance of the trucking industry, and the need for regulation. Also cover your school’s or company’s policies and procedures. </a:t>
            </a:r>
          </a:p>
          <a:p>
            <a:endParaRPr lang="en-US" dirty="0"/>
          </a:p>
          <a:p>
            <a:r>
              <a:rPr lang="en-US" dirty="0"/>
              <a:t>A large portion of this chapter covers regulatory requirements including driver qualification, driver disqualification, alcohol testing and drug testing, and size and weight limitations. This is intended to help your students understand the serious nature of this profession and affirm their decision to become a professional driver. </a:t>
            </a:r>
          </a:p>
          <a:p>
            <a:endParaRPr lang="en-US" dirty="0"/>
          </a:p>
          <a:p>
            <a:r>
              <a:rPr lang="en-US" dirty="0"/>
              <a:t>There may be instances from time-to-time when a student realizes he or she isn’t ready or isn’t qualified to become a professional driver. It is best to find this out at the start of training, as a student can terminate his or her instruction early on if necessary.</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4</a:t>
            </a:fld>
            <a:endParaRPr lang="en-US"/>
          </a:p>
        </p:txBody>
      </p:sp>
    </p:spTree>
    <p:extLst>
      <p:ext uri="{BB962C8B-B14F-4D97-AF65-F5344CB8AC3E}">
        <p14:creationId xmlns:p14="http://schemas.microsoft.com/office/powerpoint/2010/main" val="20952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Upon completion of </a:t>
            </a:r>
            <a:r>
              <a:rPr lang="en-US" sz="1200" kern="1200">
                <a:solidFill>
                  <a:schemeClr val="tx1"/>
                </a:solidFill>
                <a:effectLst/>
                <a:latin typeface="+mn-lt"/>
                <a:ea typeface="+mn-ea"/>
                <a:cs typeface="+mn-cs"/>
              </a:rPr>
              <a:t>this lesson, </a:t>
            </a:r>
            <a:r>
              <a:rPr lang="en-US" sz="1200" kern="1200" dirty="0">
                <a:solidFill>
                  <a:schemeClr val="tx1"/>
                </a:solidFill>
                <a:effectLst/>
                <a:latin typeface="+mn-lt"/>
                <a:ea typeface="+mn-ea"/>
                <a:cs typeface="+mn-cs"/>
              </a:rPr>
              <a:t>you will be able to:</a:t>
            </a:r>
          </a:p>
          <a:p>
            <a:endParaRPr lang="en-US" sz="1200" kern="1200" dirty="0">
              <a:solidFill>
                <a:schemeClr val="tx1"/>
              </a:solidFill>
              <a:effectLst/>
              <a:latin typeface="+mn-lt"/>
              <a:ea typeface="+mn-ea"/>
              <a:cs typeface="+mn-cs"/>
            </a:endParaRPr>
          </a:p>
          <a:p>
            <a:pPr marL="685800" lvl="1" indent="-228600">
              <a:buFont typeface="+mj-lt"/>
              <a:buAutoNum type="arabicPeriod"/>
            </a:pPr>
            <a:r>
              <a:rPr lang="en-US" dirty="0"/>
              <a:t>Identify the agencies responsible for regulating the trucking industry and explain the importance of complying with applicable laws and regulations </a:t>
            </a:r>
          </a:p>
          <a:p>
            <a:pPr marL="685800" lvl="1" indent="-228600">
              <a:buFont typeface="+mj-lt"/>
              <a:buAutoNum type="arabicPeriod"/>
            </a:pPr>
            <a:r>
              <a:rPr lang="en-US" dirty="0"/>
              <a:t>Describe the procedure for obtaining a commercial driver’s license (CDL) </a:t>
            </a:r>
          </a:p>
          <a:p>
            <a:pPr marL="685800" lvl="1" indent="-228600">
              <a:buFont typeface="+mj-lt"/>
              <a:buAutoNum type="arabicPeriod"/>
            </a:pPr>
            <a:r>
              <a:rPr lang="en-US" dirty="0"/>
              <a:t>Identify the required driver qualifications and what causes a disqualification </a:t>
            </a:r>
          </a:p>
          <a:p>
            <a:pPr marL="685800" lvl="1" indent="-228600">
              <a:buFont typeface="+mj-lt"/>
              <a:buAutoNum type="arabicPeriod"/>
            </a:pPr>
            <a:r>
              <a:rPr lang="en-US" dirty="0"/>
              <a:t>Discuss alcohol and drug prohibitions and the types of testing drivers can expect under various circumstances </a:t>
            </a:r>
          </a:p>
          <a:p>
            <a:pPr marL="685800" lvl="1" indent="-228600">
              <a:buFont typeface="+mj-lt"/>
              <a:buAutoNum type="arabicPeriod"/>
            </a:pPr>
            <a:r>
              <a:rPr lang="en-US" dirty="0"/>
              <a:t>Recognize the basic components of a combination vehicle and the size and weight limits established for traveling on the National Network </a:t>
            </a:r>
          </a:p>
          <a:p>
            <a:endParaRPr lang="en-US" dirty="0"/>
          </a:p>
          <a:p>
            <a:endParaRPr lang="en-US" dirty="0"/>
          </a:p>
        </p:txBody>
      </p:sp>
      <p:sp>
        <p:nvSpPr>
          <p:cNvPr id="4" name="Slide Number Placeholder 3"/>
          <p:cNvSpPr>
            <a:spLocks noGrp="1"/>
          </p:cNvSpPr>
          <p:nvPr>
            <p:ph type="sldNum" sz="quarter" idx="10"/>
          </p:nvPr>
        </p:nvSpPr>
        <p:spPr/>
        <p:txBody>
          <a:bodyPr/>
          <a:lstStyle/>
          <a:p>
            <a:fld id="{397EE9EA-4A4D-4A1F-B477-D23406B73FDC}" type="slidenum">
              <a:rPr lang="en-US" smtClean="0"/>
              <a:t>5</a:t>
            </a:fld>
            <a:endParaRPr lang="en-US"/>
          </a:p>
        </p:txBody>
      </p:sp>
    </p:spTree>
    <p:extLst>
      <p:ext uri="{BB962C8B-B14F-4D97-AF65-F5344CB8AC3E}">
        <p14:creationId xmlns:p14="http://schemas.microsoft.com/office/powerpoint/2010/main" val="2602633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7EE9EA-4A4D-4A1F-B477-D23406B73FDC}" type="slidenum">
              <a:rPr lang="en-US" smtClean="0"/>
              <a:t>6</a:t>
            </a:fld>
            <a:endParaRPr lang="en-US"/>
          </a:p>
        </p:txBody>
      </p:sp>
    </p:spTree>
    <p:extLst>
      <p:ext uri="{BB962C8B-B14F-4D97-AF65-F5344CB8AC3E}">
        <p14:creationId xmlns:p14="http://schemas.microsoft.com/office/powerpoint/2010/main" val="2072030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trucking industry is essential to our nation’s economy. Trucks deliver everything from raw materials to manufacturers, to completed products to warehouses, stores, and homes. Trucks deliver seed and fertilizer to farms and food to our nation’s grocers. Virtually everything, at one time or another, is moved by a truck.</a:t>
            </a:r>
          </a:p>
        </p:txBody>
      </p:sp>
      <p:sp>
        <p:nvSpPr>
          <p:cNvPr id="4" name="Slide Number Placeholder 3"/>
          <p:cNvSpPr>
            <a:spLocks noGrp="1"/>
          </p:cNvSpPr>
          <p:nvPr>
            <p:ph type="sldNum" sz="quarter" idx="10"/>
          </p:nvPr>
        </p:nvSpPr>
        <p:spPr/>
        <p:txBody>
          <a:bodyPr/>
          <a:lstStyle/>
          <a:p>
            <a:fld id="{13B7AE17-F166-4F4B-908E-A03D4FF88F9D}" type="slidenum">
              <a:rPr lang="en-US" smtClean="0"/>
              <a:t>7</a:t>
            </a:fld>
            <a:endParaRPr lang="en-US"/>
          </a:p>
        </p:txBody>
      </p:sp>
    </p:spTree>
    <p:extLst>
      <p:ext uri="{BB962C8B-B14F-4D97-AF65-F5344CB8AC3E}">
        <p14:creationId xmlns:p14="http://schemas.microsoft.com/office/powerpoint/2010/main" val="849142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American Trucking Associations (ATA), 10.42 billion tons of freight (primary shipments only) was transported by trucks in 2016. This represents over two-thirds (70.6 percent) of total domestic tonnage shipped.</a:t>
            </a:r>
          </a:p>
          <a:p>
            <a:endParaRPr lang="en-US" dirty="0"/>
          </a:p>
          <a:p>
            <a:r>
              <a:rPr lang="en-US" dirty="0"/>
              <a:t>Over seven million people are employed throughout the economy in trucking-related jobs, including 3.5 million drivers.*</a:t>
            </a:r>
          </a:p>
          <a:p>
            <a:endParaRPr lang="en-US" dirty="0"/>
          </a:p>
          <a:p>
            <a:r>
              <a:rPr lang="en-US" dirty="0"/>
              <a:t>*Source: American Trucking Associations (ATA)</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8</a:t>
            </a:fld>
            <a:endParaRPr lang="en-US"/>
          </a:p>
        </p:txBody>
      </p:sp>
    </p:spTree>
    <p:extLst>
      <p:ext uri="{BB962C8B-B14F-4D97-AF65-F5344CB8AC3E}">
        <p14:creationId xmlns:p14="http://schemas.microsoft.com/office/powerpoint/2010/main" val="2513081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motor carrier may operate in interstate commerce, intrastate commerce, or both. When determining whether transportation is considered interstate or intrastate, you need to look at two things; first the actual movement of the driver, vehicle, and its contents, and second the intent and movement of the shipment.</a:t>
            </a:r>
          </a:p>
        </p:txBody>
      </p:sp>
      <p:sp>
        <p:nvSpPr>
          <p:cNvPr id="4" name="Slide Number Placeholder 3"/>
          <p:cNvSpPr>
            <a:spLocks noGrp="1"/>
          </p:cNvSpPr>
          <p:nvPr>
            <p:ph type="sldNum" sz="quarter" idx="10"/>
          </p:nvPr>
        </p:nvSpPr>
        <p:spPr/>
        <p:txBody>
          <a:bodyPr/>
          <a:lstStyle/>
          <a:p>
            <a:fld id="{397EE9EA-4A4D-4A1F-B477-D23406B73FDC}" type="slidenum">
              <a:rPr lang="en-US" smtClean="0"/>
              <a:t>9</a:t>
            </a:fld>
            <a:endParaRPr lang="en-US"/>
          </a:p>
        </p:txBody>
      </p:sp>
    </p:spTree>
    <p:extLst>
      <p:ext uri="{BB962C8B-B14F-4D97-AF65-F5344CB8AC3E}">
        <p14:creationId xmlns:p14="http://schemas.microsoft.com/office/powerpoint/2010/main" val="1262953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trucking industry is subject to government regulation, intended in part to ensure safety for those in the industry as well as the general motoring public. Part of being a professional driver is knowing and complying with the regulations that affect you and your industry.</a:t>
            </a:r>
          </a:p>
        </p:txBody>
      </p:sp>
      <p:sp>
        <p:nvSpPr>
          <p:cNvPr id="4" name="Slide Number Placeholder 3"/>
          <p:cNvSpPr>
            <a:spLocks noGrp="1"/>
          </p:cNvSpPr>
          <p:nvPr>
            <p:ph type="sldNum" sz="quarter" idx="10"/>
          </p:nvPr>
        </p:nvSpPr>
        <p:spPr/>
        <p:txBody>
          <a:bodyPr/>
          <a:lstStyle/>
          <a:p>
            <a:fld id="{397EE9EA-4A4D-4A1F-B477-D23406B73FDC}" type="slidenum">
              <a:rPr lang="en-US" smtClean="0"/>
              <a:t>11</a:t>
            </a:fld>
            <a:endParaRPr lang="en-US"/>
          </a:p>
        </p:txBody>
      </p:sp>
    </p:spTree>
    <p:extLst>
      <p:ext uri="{BB962C8B-B14F-4D97-AF65-F5344CB8AC3E}">
        <p14:creationId xmlns:p14="http://schemas.microsoft.com/office/powerpoint/2010/main" val="18895746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Federal Motor Carrier Safety Administration (FMCSA) is an agency of the U.S. Department of Transportation (USDOT) that issues and enforces the bulk of the regulations interstate motor carriers and drivers must follow. These regulations are commonly referred to as the Federal Motor Carrier Safety Regulations (FMCSRs).</a:t>
            </a:r>
          </a:p>
        </p:txBody>
      </p:sp>
      <p:sp>
        <p:nvSpPr>
          <p:cNvPr id="4" name="Slide Number Placeholder 3"/>
          <p:cNvSpPr>
            <a:spLocks noGrp="1"/>
          </p:cNvSpPr>
          <p:nvPr>
            <p:ph type="sldNum" sz="quarter" idx="10"/>
          </p:nvPr>
        </p:nvSpPr>
        <p:spPr/>
        <p:txBody>
          <a:bodyPr/>
          <a:lstStyle/>
          <a:p>
            <a:fld id="{13B7AE17-F166-4F4B-908E-A03D4FF88F9D}" type="slidenum">
              <a:rPr lang="en-US" smtClean="0"/>
              <a:t>12</a:t>
            </a:fld>
            <a:endParaRPr lang="en-US"/>
          </a:p>
        </p:txBody>
      </p:sp>
    </p:spTree>
    <p:extLst>
      <p:ext uri="{BB962C8B-B14F-4D97-AF65-F5344CB8AC3E}">
        <p14:creationId xmlns:p14="http://schemas.microsoft.com/office/powerpoint/2010/main" val="5114170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FMCSRs establish basic safety rules and standards for motor carriers, drivers, other employees of motor carriers, and commercial motor vehicles (CMVs). Topics covered in the FMCSRs include: </a:t>
            </a:r>
          </a:p>
          <a:p>
            <a:endParaRPr lang="en-US" dirty="0"/>
          </a:p>
          <a:p>
            <a:pPr marL="628650" lvl="1" indent="-171450">
              <a:buFont typeface="Arial" panose="020B0604020202020204" pitchFamily="34" charset="0"/>
              <a:buChar char="•"/>
            </a:pPr>
            <a:r>
              <a:rPr lang="en-US" dirty="0"/>
              <a:t>Driver qualification and disqualification </a:t>
            </a:r>
          </a:p>
          <a:p>
            <a:pPr marL="628650" lvl="1" indent="-171450">
              <a:buFont typeface="Arial" panose="020B0604020202020204" pitchFamily="34" charset="0"/>
              <a:buChar char="•"/>
            </a:pPr>
            <a:r>
              <a:rPr lang="en-US" dirty="0"/>
              <a:t>Hours of service (HOS) </a:t>
            </a:r>
          </a:p>
          <a:p>
            <a:pPr marL="628650" lvl="1" indent="-171450">
              <a:buFont typeface="Arial" panose="020B0604020202020204" pitchFamily="34" charset="0"/>
              <a:buChar char="•"/>
            </a:pPr>
            <a:r>
              <a:rPr lang="en-US" dirty="0"/>
              <a:t>Commercial driver’s license (CDL) standards </a:t>
            </a:r>
          </a:p>
          <a:p>
            <a:pPr marL="628650" lvl="1" indent="-171450">
              <a:buFont typeface="Arial" panose="020B0604020202020204" pitchFamily="34" charset="0"/>
              <a:buChar char="•"/>
            </a:pPr>
            <a:r>
              <a:rPr lang="en-US" dirty="0"/>
              <a:t>Drug and alcohol testing </a:t>
            </a:r>
          </a:p>
          <a:p>
            <a:pPr marL="628650" lvl="1" indent="-171450">
              <a:buFont typeface="Arial" panose="020B0604020202020204" pitchFamily="34" charset="0"/>
              <a:buChar char="•"/>
            </a:pPr>
            <a:r>
              <a:rPr lang="en-US" dirty="0"/>
              <a:t>Vehicle condition and inspections </a:t>
            </a:r>
          </a:p>
          <a:p>
            <a:endParaRPr lang="en-US" dirty="0"/>
          </a:p>
          <a:p>
            <a:r>
              <a:rPr lang="en-US" dirty="0"/>
              <a:t>Most states adopt at least some of the FMCSRs for intrastate operations. Since requirements vary from state-to-state, it is your responsibility to understand the regulations of the state you’ll be traveling in before you hit the road.</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13</a:t>
            </a:fld>
            <a:endParaRPr lang="en-US"/>
          </a:p>
        </p:txBody>
      </p:sp>
    </p:spTree>
    <p:extLst>
      <p:ext uri="{BB962C8B-B14F-4D97-AF65-F5344CB8AC3E}">
        <p14:creationId xmlns:p14="http://schemas.microsoft.com/office/powerpoint/2010/main" val="3441079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Pipeline and Hazardous Materials Safety Administration (PHMSA) is an agency of the USDOT that issues and enforces the Hazardous Materials Regulations (HMR). The HMRs are located in 49 CFR Parts 105 to 180 and apply to individuals who offer for transport hazardous materials including individuals responsible for their preparation and transport, and those transporting these materials.</a:t>
            </a:r>
          </a:p>
        </p:txBody>
      </p:sp>
      <p:sp>
        <p:nvSpPr>
          <p:cNvPr id="4" name="Slide Number Placeholder 3"/>
          <p:cNvSpPr>
            <a:spLocks noGrp="1"/>
          </p:cNvSpPr>
          <p:nvPr>
            <p:ph type="sldNum" sz="quarter" idx="10"/>
          </p:nvPr>
        </p:nvSpPr>
        <p:spPr/>
        <p:txBody>
          <a:bodyPr/>
          <a:lstStyle/>
          <a:p>
            <a:fld id="{13B7AE17-F166-4F4B-908E-A03D4FF88F9D}" type="slidenum">
              <a:rPr lang="en-US" smtClean="0"/>
              <a:t>14</a:t>
            </a:fld>
            <a:endParaRPr lang="en-US"/>
          </a:p>
        </p:txBody>
      </p:sp>
    </p:spTree>
    <p:extLst>
      <p:ext uri="{BB962C8B-B14F-4D97-AF65-F5344CB8AC3E}">
        <p14:creationId xmlns:p14="http://schemas.microsoft.com/office/powerpoint/2010/main" val="20564252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regulations apply when hazardous materials are offered in commerce for transport to, and transported by:</a:t>
            </a:r>
          </a:p>
          <a:p>
            <a:endParaRPr lang="en-US" dirty="0"/>
          </a:p>
          <a:p>
            <a:pPr marL="628650" lvl="1" indent="-171450">
              <a:buFont typeface="Arial" panose="020B0604020202020204" pitchFamily="34" charset="0"/>
              <a:buChar char="•"/>
            </a:pPr>
            <a:r>
              <a:rPr lang="en-US" dirty="0"/>
              <a:t>Rail, air, motor vehicle, and vessel carriers</a:t>
            </a:r>
          </a:p>
          <a:p>
            <a:pPr marL="628650" lvl="1" indent="-171450">
              <a:buFont typeface="Arial" panose="020B0604020202020204" pitchFamily="34" charset="0"/>
              <a:buChar char="•"/>
            </a:pPr>
            <a:r>
              <a:rPr lang="en-US" dirty="0"/>
              <a:t>Interstate, intrastate, and foreign carriers</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15</a:t>
            </a:fld>
            <a:endParaRPr lang="en-US"/>
          </a:p>
        </p:txBody>
      </p:sp>
    </p:spTree>
    <p:extLst>
      <p:ext uri="{BB962C8B-B14F-4D97-AF65-F5344CB8AC3E}">
        <p14:creationId xmlns:p14="http://schemas.microsoft.com/office/powerpoint/2010/main" val="19844226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HMRs address several issues </a:t>
            </a:r>
            <a:r>
              <a:rPr lang="en-US"/>
              <a:t>including:</a:t>
            </a:r>
          </a:p>
          <a:p>
            <a:endParaRPr lang="en-US" dirty="0"/>
          </a:p>
          <a:p>
            <a:pPr marL="628650" lvl="1" indent="-171450">
              <a:buFont typeface="Arial" panose="020B0604020202020204" pitchFamily="34" charset="0"/>
              <a:buChar char="•"/>
            </a:pPr>
            <a:r>
              <a:rPr lang="en-US" dirty="0"/>
              <a:t>Classification</a:t>
            </a:r>
          </a:p>
          <a:p>
            <a:pPr marL="628650" lvl="1" indent="-171450">
              <a:buFont typeface="Arial" panose="020B0604020202020204" pitchFamily="34" charset="0"/>
              <a:buChar char="•"/>
            </a:pPr>
            <a:r>
              <a:rPr lang="en-US" dirty="0"/>
              <a:t>Emergency response</a:t>
            </a:r>
          </a:p>
          <a:p>
            <a:pPr marL="628650" lvl="1" indent="-171450">
              <a:buFont typeface="Arial" panose="020B0604020202020204" pitchFamily="34" charset="0"/>
              <a:buChar char="•"/>
            </a:pPr>
            <a:r>
              <a:rPr lang="en-US" dirty="0"/>
              <a:t>Incident notification and reporting</a:t>
            </a:r>
          </a:p>
          <a:p>
            <a:pPr marL="628650" lvl="1" indent="-171450">
              <a:buFont typeface="Arial" panose="020B0604020202020204" pitchFamily="34" charset="0"/>
              <a:buChar char="•"/>
            </a:pPr>
            <a:r>
              <a:rPr lang="en-US" dirty="0"/>
              <a:t>Labeling</a:t>
            </a:r>
          </a:p>
          <a:p>
            <a:pPr marL="628650" lvl="1" indent="-171450">
              <a:buFont typeface="Arial" panose="020B0604020202020204" pitchFamily="34" charset="0"/>
              <a:buChar char="•"/>
            </a:pPr>
            <a:r>
              <a:rPr lang="en-US" dirty="0"/>
              <a:t>Marking</a:t>
            </a:r>
          </a:p>
          <a:p>
            <a:pPr marL="628650" lvl="1" indent="-171450">
              <a:buFont typeface="Arial" panose="020B0604020202020204" pitchFamily="34" charset="0"/>
              <a:buChar char="•"/>
            </a:pPr>
            <a:r>
              <a:rPr lang="en-US" dirty="0"/>
              <a:t>Placarding</a:t>
            </a:r>
          </a:p>
          <a:p>
            <a:pPr marL="628650" lvl="1" indent="-171450">
              <a:buFont typeface="Arial" panose="020B0604020202020204" pitchFamily="34" charset="0"/>
              <a:buChar char="•"/>
            </a:pPr>
            <a:r>
              <a:rPr lang="en-US" dirty="0"/>
              <a:t>Shipping papers</a:t>
            </a:r>
          </a:p>
          <a:p>
            <a:pPr marL="628650" lvl="1" indent="-171450">
              <a:buFont typeface="Arial" panose="020B0604020202020204" pitchFamily="34" charset="0"/>
              <a:buChar char="•"/>
            </a:pPr>
            <a:r>
              <a:rPr lang="en-US" dirty="0"/>
              <a:t>Training</a:t>
            </a:r>
          </a:p>
        </p:txBody>
      </p:sp>
      <p:sp>
        <p:nvSpPr>
          <p:cNvPr id="4" name="Slide Number Placeholder 3"/>
          <p:cNvSpPr>
            <a:spLocks noGrp="1"/>
          </p:cNvSpPr>
          <p:nvPr>
            <p:ph type="sldNum" sz="quarter" idx="10"/>
          </p:nvPr>
        </p:nvSpPr>
        <p:spPr/>
        <p:txBody>
          <a:bodyPr/>
          <a:lstStyle/>
          <a:p>
            <a:fld id="{13B7AE17-F166-4F4B-908E-A03D4FF88F9D}" type="slidenum">
              <a:rPr lang="en-US" smtClean="0"/>
              <a:t>16</a:t>
            </a:fld>
            <a:endParaRPr lang="en-US"/>
          </a:p>
        </p:txBody>
      </p:sp>
    </p:spTree>
    <p:extLst>
      <p:ext uri="{BB962C8B-B14F-4D97-AF65-F5344CB8AC3E}">
        <p14:creationId xmlns:p14="http://schemas.microsoft.com/office/powerpoint/2010/main" val="25953024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Drivers and their carriers are also responsible for complying with other regulations that apply to their industry, including workplace safety, environmental, and tax laws.</a:t>
            </a:r>
          </a:p>
        </p:txBody>
      </p:sp>
      <p:sp>
        <p:nvSpPr>
          <p:cNvPr id="4" name="Slide Number Placeholder 3"/>
          <p:cNvSpPr>
            <a:spLocks noGrp="1"/>
          </p:cNvSpPr>
          <p:nvPr>
            <p:ph type="sldNum" sz="quarter" idx="10"/>
          </p:nvPr>
        </p:nvSpPr>
        <p:spPr/>
        <p:txBody>
          <a:bodyPr/>
          <a:lstStyle/>
          <a:p>
            <a:fld id="{13B7AE17-F166-4F4B-908E-A03D4FF88F9D}" type="slidenum">
              <a:rPr lang="en-US" smtClean="0"/>
              <a:t>17</a:t>
            </a:fld>
            <a:endParaRPr lang="en-US"/>
          </a:p>
        </p:txBody>
      </p:sp>
    </p:spTree>
    <p:extLst>
      <p:ext uri="{BB962C8B-B14F-4D97-AF65-F5344CB8AC3E}">
        <p14:creationId xmlns:p14="http://schemas.microsoft.com/office/powerpoint/2010/main" val="17979948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complying with the FMCSRs, HMRs, and other regulations that apply to the industry, you are also subject to state and local laws and regulations. Requirements range from speed limits to idling laws to routing. It is important to be aware of and follow the requirements for the areas in which you travel.</a:t>
            </a:r>
          </a:p>
        </p:txBody>
      </p:sp>
      <p:sp>
        <p:nvSpPr>
          <p:cNvPr id="4" name="Slide Number Placeholder 3"/>
          <p:cNvSpPr>
            <a:spLocks noGrp="1"/>
          </p:cNvSpPr>
          <p:nvPr>
            <p:ph type="sldNum" sz="quarter" idx="10"/>
          </p:nvPr>
        </p:nvSpPr>
        <p:spPr/>
        <p:txBody>
          <a:bodyPr/>
          <a:lstStyle/>
          <a:p>
            <a:fld id="{13B7AE17-F166-4F4B-908E-A03D4FF88F9D}" type="slidenum">
              <a:rPr lang="en-US" smtClean="0"/>
              <a:t>18</a:t>
            </a:fld>
            <a:endParaRPr lang="en-US"/>
          </a:p>
        </p:txBody>
      </p:sp>
    </p:spTree>
    <p:extLst>
      <p:ext uri="{BB962C8B-B14F-4D97-AF65-F5344CB8AC3E}">
        <p14:creationId xmlns:p14="http://schemas.microsoft.com/office/powerpoint/2010/main" val="5165697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become a professional driver, you must get a commercial driver’s license (CDL). In order to accomplish that, you must first get a commercial learner’s permit (CLP).</a:t>
            </a:r>
          </a:p>
        </p:txBody>
      </p:sp>
      <p:sp>
        <p:nvSpPr>
          <p:cNvPr id="4" name="Slide Number Placeholder 3"/>
          <p:cNvSpPr>
            <a:spLocks noGrp="1"/>
          </p:cNvSpPr>
          <p:nvPr>
            <p:ph type="sldNum" sz="quarter" idx="10"/>
          </p:nvPr>
        </p:nvSpPr>
        <p:spPr/>
        <p:txBody>
          <a:bodyPr/>
          <a:lstStyle/>
          <a:p>
            <a:fld id="{397EE9EA-4A4D-4A1F-B477-D23406B73FDC}" type="slidenum">
              <a:rPr lang="en-US" smtClean="0"/>
              <a:t>19</a:t>
            </a:fld>
            <a:endParaRPr lang="en-US"/>
          </a:p>
        </p:txBody>
      </p:sp>
    </p:spTree>
    <p:extLst>
      <p:ext uri="{BB962C8B-B14F-4D97-AF65-F5344CB8AC3E}">
        <p14:creationId xmlns:p14="http://schemas.microsoft.com/office/powerpoint/2010/main" val="2553769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CLP allows for behind-the-wheel training on public roads and highways.</a:t>
            </a:r>
          </a:p>
          <a:p>
            <a:endParaRPr lang="en-US" dirty="0"/>
          </a:p>
          <a:p>
            <a:r>
              <a:rPr lang="en-US" dirty="0"/>
              <a:t>In order to get a CLP, you must be at least 18 years old, and you must pass a general knowledge test for the class of vehicle you plan drive. You will also have to pass written tests for a combination vehicle and air brakes if the vehicle you will be driving is a combination and/or has air brakes.</a:t>
            </a:r>
          </a:p>
        </p:txBody>
      </p:sp>
      <p:sp>
        <p:nvSpPr>
          <p:cNvPr id="4" name="Slide Number Placeholder 3"/>
          <p:cNvSpPr>
            <a:spLocks noGrp="1"/>
          </p:cNvSpPr>
          <p:nvPr>
            <p:ph type="sldNum" sz="quarter" idx="10"/>
          </p:nvPr>
        </p:nvSpPr>
        <p:spPr/>
        <p:txBody>
          <a:bodyPr/>
          <a:lstStyle/>
          <a:p>
            <a:fld id="{13B7AE17-F166-4F4B-908E-A03D4FF88F9D}" type="slidenum">
              <a:rPr lang="en-US" smtClean="0"/>
              <a:t>20</a:t>
            </a:fld>
            <a:endParaRPr lang="en-US"/>
          </a:p>
        </p:txBody>
      </p:sp>
    </p:spTree>
    <p:extLst>
      <p:ext uri="{BB962C8B-B14F-4D97-AF65-F5344CB8AC3E}">
        <p14:creationId xmlns:p14="http://schemas.microsoft.com/office/powerpoint/2010/main" val="3442985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additional requirements that must be met as part of the CLP application process, including:</a:t>
            </a:r>
          </a:p>
          <a:p>
            <a:endParaRPr lang="en-US" dirty="0"/>
          </a:p>
          <a:p>
            <a:pPr marL="628650" lvl="1" indent="-171450">
              <a:buFont typeface="Arial" panose="020B0604020202020204" pitchFamily="34" charset="0"/>
              <a:buChar char="•"/>
            </a:pPr>
            <a:r>
              <a:rPr lang="en-US" dirty="0"/>
              <a:t>Certifying that you are not subject to disqualification </a:t>
            </a:r>
          </a:p>
          <a:p>
            <a:pPr marL="628650" lvl="1" indent="-171450">
              <a:buFont typeface="Arial" panose="020B0604020202020204" pitchFamily="34" charset="0"/>
              <a:buChar char="•"/>
            </a:pPr>
            <a:r>
              <a:rPr lang="en-US" dirty="0"/>
              <a:t>Providing proof of citizenship </a:t>
            </a:r>
          </a:p>
          <a:p>
            <a:pPr marL="628650" lvl="1" indent="-171450">
              <a:buFont typeface="Arial" panose="020B0604020202020204" pitchFamily="34" charset="0"/>
              <a:buChar char="•"/>
            </a:pPr>
            <a:r>
              <a:rPr lang="en-US" dirty="0"/>
              <a:t>Completing the CDL/med card merger process</a:t>
            </a:r>
          </a:p>
          <a:p>
            <a:endParaRPr lang="en-US" dirty="0"/>
          </a:p>
          <a:p>
            <a:r>
              <a:rPr lang="en-US" dirty="0"/>
              <a:t>Complete details are listed in your state’s CDL manual, issued by your state’s licensing agency.</a:t>
            </a:r>
          </a:p>
          <a:p>
            <a:endParaRPr lang="en-US" dirty="0"/>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21</a:t>
            </a:fld>
            <a:endParaRPr lang="en-US"/>
          </a:p>
        </p:txBody>
      </p:sp>
    </p:spTree>
    <p:extLst>
      <p:ext uri="{BB962C8B-B14F-4D97-AF65-F5344CB8AC3E}">
        <p14:creationId xmlns:p14="http://schemas.microsoft.com/office/powerpoint/2010/main" val="38003625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operating a CMV, the CLP holder must always be accompanied by the holder of a valid CDL who has the proper class and endorsement(s) necessary to operate the CMV. The CDL holder must directly supervise the CLP holder by being in the front passenger seat of the vehicle, next to the CLP holder.</a:t>
            </a:r>
          </a:p>
          <a:p>
            <a:endParaRPr lang="en-US" dirty="0"/>
          </a:p>
          <a:p>
            <a:r>
              <a:rPr lang="en-US" dirty="0"/>
              <a:t>A CLP holder is not eligible to take the CDL skills test in the first 14 days after the issuance of the CLP.</a:t>
            </a:r>
          </a:p>
          <a:p>
            <a:endParaRPr lang="en-US" dirty="0"/>
          </a:p>
          <a:p>
            <a:r>
              <a:rPr lang="en-US" dirty="0"/>
              <a:t>CALLOUT: Beginning February 7, 2022, a CLP holder will need to successfully complete an entry-level driver training program before taking the CDL skills test.</a:t>
            </a:r>
          </a:p>
        </p:txBody>
      </p:sp>
      <p:sp>
        <p:nvSpPr>
          <p:cNvPr id="4" name="Slide Number Placeholder 3"/>
          <p:cNvSpPr>
            <a:spLocks noGrp="1"/>
          </p:cNvSpPr>
          <p:nvPr>
            <p:ph type="sldNum" sz="quarter" idx="10"/>
          </p:nvPr>
        </p:nvSpPr>
        <p:spPr/>
        <p:txBody>
          <a:bodyPr/>
          <a:lstStyle/>
          <a:p>
            <a:fld id="{13B7AE17-F166-4F4B-908E-A03D4FF88F9D}" type="slidenum">
              <a:rPr lang="en-US" smtClean="0"/>
              <a:t>22</a:t>
            </a:fld>
            <a:endParaRPr lang="en-US"/>
          </a:p>
        </p:txBody>
      </p:sp>
    </p:spTree>
    <p:extLst>
      <p:ext uri="{BB962C8B-B14F-4D97-AF65-F5344CB8AC3E}">
        <p14:creationId xmlns:p14="http://schemas.microsoft.com/office/powerpoint/2010/main" val="6464703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get your CDL, you must be at least 21 years old (to operate in interstate commerce), and will need to pass a skills test in a motor vehicle that is the type you want to operate. In other words, if you want to operate tractor-trailers that require a Class A CDL (see table below), you will need to take your skills test in a tractor-trailer.</a:t>
            </a:r>
          </a:p>
          <a:p>
            <a:endParaRPr lang="en-US" dirty="0"/>
          </a:p>
          <a:p>
            <a:r>
              <a:rPr lang="en-US" dirty="0"/>
              <a:t>You will also have to provide documentation and paperwork similar to the documentation and paperwork you provided when you applied for your CLP. Consult your state’s CDL manual, issued by your state’s licensing agency, for complete details.</a:t>
            </a:r>
          </a:p>
        </p:txBody>
      </p:sp>
      <p:sp>
        <p:nvSpPr>
          <p:cNvPr id="4" name="Slide Number Placeholder 3"/>
          <p:cNvSpPr>
            <a:spLocks noGrp="1"/>
          </p:cNvSpPr>
          <p:nvPr>
            <p:ph type="sldNum" sz="quarter" idx="10"/>
          </p:nvPr>
        </p:nvSpPr>
        <p:spPr/>
        <p:txBody>
          <a:bodyPr/>
          <a:lstStyle/>
          <a:p>
            <a:fld id="{13B7AE17-F166-4F4B-908E-A03D4FF88F9D}" type="slidenum">
              <a:rPr lang="en-US" smtClean="0"/>
              <a:t>23</a:t>
            </a:fld>
            <a:endParaRPr lang="en-US"/>
          </a:p>
        </p:txBody>
      </p:sp>
    </p:spTree>
    <p:extLst>
      <p:ext uri="{BB962C8B-B14F-4D97-AF65-F5344CB8AC3E}">
        <p14:creationId xmlns:p14="http://schemas.microsoft.com/office/powerpoint/2010/main" val="3843567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three CDL classes (sometimes referred to as groups). The classes are determined by the vehicle’s gross vehicle weight rating (GVWR) or gross combination weight rating (GCWR). The classes/groups are as follows :</a:t>
            </a:r>
          </a:p>
        </p:txBody>
      </p:sp>
      <p:sp>
        <p:nvSpPr>
          <p:cNvPr id="4" name="Slide Number Placeholder 3"/>
          <p:cNvSpPr>
            <a:spLocks noGrp="1"/>
          </p:cNvSpPr>
          <p:nvPr>
            <p:ph type="sldNum" sz="quarter" idx="10"/>
          </p:nvPr>
        </p:nvSpPr>
        <p:spPr/>
        <p:txBody>
          <a:bodyPr/>
          <a:lstStyle/>
          <a:p>
            <a:fld id="{13B7AE17-F166-4F4B-908E-A03D4FF88F9D}" type="slidenum">
              <a:rPr lang="en-US" smtClean="0"/>
              <a:t>24</a:t>
            </a:fld>
            <a:endParaRPr lang="en-US"/>
          </a:p>
        </p:txBody>
      </p:sp>
    </p:spTree>
    <p:extLst>
      <p:ext uri="{BB962C8B-B14F-4D97-AF65-F5344CB8AC3E}">
        <p14:creationId xmlns:p14="http://schemas.microsoft.com/office/powerpoint/2010/main" val="7640941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must obtain an endorsement (or endorsements) on your CLP or CDL if you plan on operating certain, specialized types of vehicles.</a:t>
            </a:r>
          </a:p>
          <a:p>
            <a:endParaRPr lang="en-US" dirty="0"/>
          </a:p>
          <a:p>
            <a:r>
              <a:rPr lang="en-US" dirty="0"/>
              <a:t>If you plan on driving a CMV that requires an endorsement on your CLP or CDL, you must take and pass a specialized written and/or skills test for each endorsement.</a:t>
            </a:r>
          </a:p>
          <a:p>
            <a:endParaRPr lang="en-US" dirty="0"/>
          </a:p>
          <a:p>
            <a:r>
              <a:rPr lang="en-US" dirty="0"/>
              <a:t>CALLOUT: The only endorsements allowed on a CLP are passenger, school bus, and tank.</a:t>
            </a:r>
          </a:p>
        </p:txBody>
      </p:sp>
      <p:sp>
        <p:nvSpPr>
          <p:cNvPr id="4" name="Slide Number Placeholder 3"/>
          <p:cNvSpPr>
            <a:spLocks noGrp="1"/>
          </p:cNvSpPr>
          <p:nvPr>
            <p:ph type="sldNum" sz="quarter" idx="10"/>
          </p:nvPr>
        </p:nvSpPr>
        <p:spPr/>
        <p:txBody>
          <a:bodyPr/>
          <a:lstStyle/>
          <a:p>
            <a:fld id="{13B7AE17-F166-4F4B-908E-A03D4FF88F9D}" type="slidenum">
              <a:rPr lang="en-US" smtClean="0"/>
              <a:t>25</a:t>
            </a:fld>
            <a:endParaRPr lang="en-US"/>
          </a:p>
        </p:txBody>
      </p:sp>
    </p:spTree>
    <p:extLst>
      <p:ext uri="{BB962C8B-B14F-4D97-AF65-F5344CB8AC3E}">
        <p14:creationId xmlns:p14="http://schemas.microsoft.com/office/powerpoint/2010/main" val="26055392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obtain a hazardous materials endorsement, you must also comply with Transportation Security Administration (TSA) requirements. This includes providing proof of citizenship or lawful permanent residency and submitting to criminal history and intelligence-based background checks.</a:t>
            </a:r>
          </a:p>
        </p:txBody>
      </p:sp>
      <p:sp>
        <p:nvSpPr>
          <p:cNvPr id="4" name="Slide Number Placeholder 3"/>
          <p:cNvSpPr>
            <a:spLocks noGrp="1"/>
          </p:cNvSpPr>
          <p:nvPr>
            <p:ph type="sldNum" sz="quarter" idx="10"/>
          </p:nvPr>
        </p:nvSpPr>
        <p:spPr/>
        <p:txBody>
          <a:bodyPr/>
          <a:lstStyle/>
          <a:p>
            <a:fld id="{13B7AE17-F166-4F4B-908E-A03D4FF88F9D}" type="slidenum">
              <a:rPr lang="en-US" smtClean="0"/>
              <a:t>26</a:t>
            </a:fld>
            <a:endParaRPr lang="en-US"/>
          </a:p>
        </p:txBody>
      </p:sp>
    </p:spTree>
    <p:extLst>
      <p:ext uri="{BB962C8B-B14F-4D97-AF65-F5344CB8AC3E}">
        <p14:creationId xmlns:p14="http://schemas.microsoft.com/office/powerpoint/2010/main" val="22867872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Restrictions may also be placed on your CLP or CDL for various reasons. Air brake, intrastate-only, vision (glasses/contacts), and manual transmission are common restrictions that may be placed on a driver’s CDL. Typically, on a CLP or CDL, restrictions are given a letter or number and include a brief explanation.</a:t>
            </a:r>
          </a:p>
        </p:txBody>
      </p:sp>
      <p:sp>
        <p:nvSpPr>
          <p:cNvPr id="4" name="Slide Number Placeholder 3"/>
          <p:cNvSpPr>
            <a:spLocks noGrp="1"/>
          </p:cNvSpPr>
          <p:nvPr>
            <p:ph type="sldNum" sz="quarter" idx="10"/>
          </p:nvPr>
        </p:nvSpPr>
        <p:spPr/>
        <p:txBody>
          <a:bodyPr/>
          <a:lstStyle/>
          <a:p>
            <a:fld id="{13B7AE17-F166-4F4B-908E-A03D4FF88F9D}" type="slidenum">
              <a:rPr lang="en-US" smtClean="0"/>
              <a:t>27</a:t>
            </a:fld>
            <a:endParaRPr lang="en-US"/>
          </a:p>
        </p:txBody>
      </p:sp>
    </p:spTree>
    <p:extLst>
      <p:ext uri="{BB962C8B-B14F-4D97-AF65-F5344CB8AC3E}">
        <p14:creationId xmlns:p14="http://schemas.microsoft.com/office/powerpoint/2010/main" val="27035620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will find throughout this course of instruction, there’s more to becoming a professional driver than just obtaining a CDL and hitting the road. There are additional regulatory qualifications you must meet in order to operate a CMV.</a:t>
            </a:r>
          </a:p>
        </p:txBody>
      </p:sp>
      <p:sp>
        <p:nvSpPr>
          <p:cNvPr id="4" name="Slide Number Placeholder 3"/>
          <p:cNvSpPr>
            <a:spLocks noGrp="1"/>
          </p:cNvSpPr>
          <p:nvPr>
            <p:ph type="sldNum" sz="quarter" idx="10"/>
          </p:nvPr>
        </p:nvSpPr>
        <p:spPr/>
        <p:txBody>
          <a:bodyPr/>
          <a:lstStyle/>
          <a:p>
            <a:fld id="{397EE9EA-4A4D-4A1F-B477-D23406B73FDC}" type="slidenum">
              <a:rPr lang="en-US" smtClean="0"/>
              <a:t>28</a:t>
            </a:fld>
            <a:endParaRPr lang="en-US"/>
          </a:p>
        </p:txBody>
      </p:sp>
    </p:spTree>
    <p:extLst>
      <p:ext uri="{BB962C8B-B14F-4D97-AF65-F5344CB8AC3E}">
        <p14:creationId xmlns:p14="http://schemas.microsoft.com/office/powerpoint/2010/main" val="38227188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391.11 of the FMCSRs states that you must meet certain requirements to operate a CMV. You are qualified if you:</a:t>
            </a:r>
          </a:p>
          <a:p>
            <a:endParaRPr lang="en-US" dirty="0"/>
          </a:p>
          <a:p>
            <a:pPr marL="628650" lvl="1" indent="-171450">
              <a:buFont typeface="Arial" panose="020B0604020202020204" pitchFamily="34" charset="0"/>
              <a:buChar char="•"/>
            </a:pPr>
            <a:r>
              <a:rPr lang="en-US" dirty="0"/>
              <a:t>Are at least 21 years old</a:t>
            </a:r>
          </a:p>
          <a:p>
            <a:endParaRPr lang="en-US" dirty="0"/>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29</a:t>
            </a:fld>
            <a:endParaRPr lang="en-US"/>
          </a:p>
        </p:txBody>
      </p:sp>
    </p:spTree>
    <p:extLst>
      <p:ext uri="{BB962C8B-B14F-4D97-AF65-F5344CB8AC3E}">
        <p14:creationId xmlns:p14="http://schemas.microsoft.com/office/powerpoint/2010/main" val="31928356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391.11 of the FMCSRs states that you must meet certain requirements to operate a CMV. You are qualified if you:</a:t>
            </a:r>
          </a:p>
          <a:p>
            <a:endParaRPr lang="en-US" dirty="0"/>
          </a:p>
          <a:p>
            <a:pPr marL="628650" lvl="1" indent="-171450">
              <a:buFont typeface="Arial" panose="020B0604020202020204" pitchFamily="34" charset="0"/>
              <a:buChar char="•"/>
            </a:pPr>
            <a:r>
              <a:rPr lang="en-US" dirty="0"/>
              <a:t>Can read, write, and speak English well enough to</a:t>
            </a:r>
          </a:p>
          <a:p>
            <a:pPr marL="1085850" lvl="2" indent="-171450">
              <a:buFont typeface="Courier New" panose="02070309020205020404" pitchFamily="49" charset="0"/>
              <a:buChar char="o"/>
            </a:pPr>
            <a:r>
              <a:rPr lang="en-US" dirty="0"/>
              <a:t>Speak with the general public</a:t>
            </a:r>
          </a:p>
          <a:p>
            <a:pPr marL="1085850" lvl="2" indent="-171450">
              <a:buFont typeface="Courier New" panose="02070309020205020404" pitchFamily="49" charset="0"/>
              <a:buChar char="o"/>
            </a:pPr>
            <a:r>
              <a:rPr lang="en-US" dirty="0"/>
              <a:t>Understand highway traffic signs and signals</a:t>
            </a:r>
          </a:p>
          <a:p>
            <a:pPr marL="1085850" lvl="2" indent="-171450">
              <a:buFont typeface="Courier New" panose="02070309020205020404" pitchFamily="49" charset="0"/>
              <a:buChar char="o"/>
            </a:pPr>
            <a:r>
              <a:rPr lang="en-US" dirty="0"/>
              <a:t>Respond to official inquiries</a:t>
            </a:r>
          </a:p>
          <a:p>
            <a:pPr marL="1085850" lvl="2" indent="-171450">
              <a:buFont typeface="Courier New" panose="02070309020205020404" pitchFamily="49" charset="0"/>
              <a:buChar char="o"/>
            </a:pPr>
            <a:r>
              <a:rPr lang="en-US" dirty="0"/>
              <a:t>Make entries on reports and records</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30</a:t>
            </a:fld>
            <a:endParaRPr lang="en-US"/>
          </a:p>
        </p:txBody>
      </p:sp>
    </p:spTree>
    <p:extLst>
      <p:ext uri="{BB962C8B-B14F-4D97-AF65-F5344CB8AC3E}">
        <p14:creationId xmlns:p14="http://schemas.microsoft.com/office/powerpoint/2010/main" val="15838247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391.11 of the FMCSRs states that you must meet certain requirements to operate a CMV. You are qualified if you:</a:t>
            </a:r>
          </a:p>
          <a:p>
            <a:endParaRPr lang="en-US" dirty="0"/>
          </a:p>
          <a:p>
            <a:pPr marL="628650" lvl="1" indent="-171450">
              <a:buFont typeface="Arial" panose="020B0604020202020204" pitchFamily="34" charset="0"/>
              <a:buChar char="•"/>
            </a:pPr>
            <a:r>
              <a:rPr lang="en-US" dirty="0"/>
              <a:t>Can drive your truck safely</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31</a:t>
            </a:fld>
            <a:endParaRPr lang="en-US"/>
          </a:p>
        </p:txBody>
      </p:sp>
    </p:spTree>
    <p:extLst>
      <p:ext uri="{BB962C8B-B14F-4D97-AF65-F5344CB8AC3E}">
        <p14:creationId xmlns:p14="http://schemas.microsoft.com/office/powerpoint/2010/main" val="7277652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391.11 of the FMCSRs states that you must meet certain requirements to operate a CMV. You are qualified if you:</a:t>
            </a:r>
          </a:p>
          <a:p>
            <a:endParaRPr lang="en-US" dirty="0"/>
          </a:p>
          <a:p>
            <a:pPr marL="628650" lvl="1" indent="-171450">
              <a:buFont typeface="Arial" panose="020B0604020202020204" pitchFamily="34" charset="0"/>
              <a:buChar char="•"/>
            </a:pPr>
            <a:r>
              <a:rPr lang="en-US" dirty="0"/>
              <a:t>Can pass a DOT physical exam</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32</a:t>
            </a:fld>
            <a:endParaRPr lang="en-US"/>
          </a:p>
        </p:txBody>
      </p:sp>
    </p:spTree>
    <p:extLst>
      <p:ext uri="{BB962C8B-B14F-4D97-AF65-F5344CB8AC3E}">
        <p14:creationId xmlns:p14="http://schemas.microsoft.com/office/powerpoint/2010/main" val="31740735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391.11 of the FMCSRs states that you must meet certain requirements to operate a CMV. You are qualified if you:</a:t>
            </a:r>
          </a:p>
          <a:p>
            <a:endParaRPr lang="en-US" dirty="0"/>
          </a:p>
          <a:p>
            <a:pPr marL="628650" lvl="1" indent="-171450">
              <a:buFont typeface="Arial" panose="020B0604020202020204" pitchFamily="34" charset="0"/>
              <a:buChar char="•"/>
            </a:pPr>
            <a:r>
              <a:rPr lang="en-US" dirty="0"/>
              <a:t>Have only one current CDL</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33</a:t>
            </a:fld>
            <a:endParaRPr lang="en-US"/>
          </a:p>
        </p:txBody>
      </p:sp>
    </p:spTree>
    <p:extLst>
      <p:ext uri="{BB962C8B-B14F-4D97-AF65-F5344CB8AC3E}">
        <p14:creationId xmlns:p14="http://schemas.microsoft.com/office/powerpoint/2010/main" val="11281086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391.11 of the FMCSRs states that you must meet certain requirements to operate a CMV. You are qualified if you:</a:t>
            </a:r>
          </a:p>
          <a:p>
            <a:endParaRPr lang="en-US" dirty="0"/>
          </a:p>
          <a:p>
            <a:pPr marL="628650" lvl="1" indent="-171450">
              <a:buFont typeface="Arial" panose="020B0604020202020204" pitchFamily="34" charset="0"/>
              <a:buChar char="•"/>
            </a:pPr>
            <a:r>
              <a:rPr lang="en-US" dirty="0"/>
              <a:t>Have given your motor carrier a list of any violations you have been convicted of in the last 12 months</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34</a:t>
            </a:fld>
            <a:endParaRPr lang="en-US"/>
          </a:p>
        </p:txBody>
      </p:sp>
    </p:spTree>
    <p:extLst>
      <p:ext uri="{BB962C8B-B14F-4D97-AF65-F5344CB8AC3E}">
        <p14:creationId xmlns:p14="http://schemas.microsoft.com/office/powerpoint/2010/main" val="6424269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391.11 of the FMCSRs states that you must meet certain requirements to operate a CMV. You are qualified if you:</a:t>
            </a:r>
          </a:p>
          <a:p>
            <a:endParaRPr lang="en-US" dirty="0"/>
          </a:p>
          <a:p>
            <a:pPr marL="628650" lvl="1" indent="-171450">
              <a:buFont typeface="Arial" panose="020B0604020202020204" pitchFamily="34" charset="0"/>
              <a:buChar char="•"/>
            </a:pPr>
            <a:r>
              <a:rPr lang="en-US" dirty="0"/>
              <a:t>Are not disqualified to drive a CMV</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35</a:t>
            </a:fld>
            <a:endParaRPr lang="en-US"/>
          </a:p>
        </p:txBody>
      </p:sp>
    </p:spTree>
    <p:extLst>
      <p:ext uri="{BB962C8B-B14F-4D97-AF65-F5344CB8AC3E}">
        <p14:creationId xmlns:p14="http://schemas.microsoft.com/office/powerpoint/2010/main" val="41137820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391.11 of the FMCSRs states that you must meet certain requirements to operate a CMV. You are qualified if you:</a:t>
            </a:r>
          </a:p>
          <a:p>
            <a:endParaRPr lang="en-US" dirty="0"/>
          </a:p>
          <a:p>
            <a:pPr marL="628650" lvl="1" indent="-171450">
              <a:buFont typeface="Arial" panose="020B0604020202020204" pitchFamily="34" charset="0"/>
              <a:buChar char="•"/>
            </a:pPr>
            <a:r>
              <a:rPr lang="en-US" dirty="0"/>
              <a:t>Passed a road test</a:t>
            </a:r>
          </a:p>
          <a:p>
            <a:endParaRPr lang="en-US" dirty="0"/>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36</a:t>
            </a:fld>
            <a:endParaRPr lang="en-US"/>
          </a:p>
        </p:txBody>
      </p:sp>
    </p:spTree>
    <p:extLst>
      <p:ext uri="{BB962C8B-B14F-4D97-AF65-F5344CB8AC3E}">
        <p14:creationId xmlns:p14="http://schemas.microsoft.com/office/powerpoint/2010/main" val="17396723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must also be familiar with methods and procedures for securing cargo so that you can determine whether the cargo you transport is properly loaded, distributed, and secured. Several sections of the FMCSRs address cargo securement.</a:t>
            </a:r>
          </a:p>
        </p:txBody>
      </p:sp>
      <p:sp>
        <p:nvSpPr>
          <p:cNvPr id="4" name="Slide Number Placeholder 3"/>
          <p:cNvSpPr>
            <a:spLocks noGrp="1"/>
          </p:cNvSpPr>
          <p:nvPr>
            <p:ph type="sldNum" sz="quarter" idx="10"/>
          </p:nvPr>
        </p:nvSpPr>
        <p:spPr/>
        <p:txBody>
          <a:bodyPr/>
          <a:lstStyle/>
          <a:p>
            <a:fld id="{13B7AE17-F166-4F4B-908E-A03D4FF88F9D}" type="slidenum">
              <a:rPr lang="en-US" smtClean="0"/>
              <a:t>37</a:t>
            </a:fld>
            <a:endParaRPr lang="en-US"/>
          </a:p>
        </p:txBody>
      </p:sp>
    </p:spTree>
    <p:extLst>
      <p:ext uri="{BB962C8B-B14F-4D97-AF65-F5344CB8AC3E}">
        <p14:creationId xmlns:p14="http://schemas.microsoft.com/office/powerpoint/2010/main" val="27652040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38</a:t>
            </a:fld>
            <a:endParaRPr lang="en-US"/>
          </a:p>
        </p:txBody>
      </p:sp>
    </p:spTree>
    <p:extLst>
      <p:ext uri="{BB962C8B-B14F-4D97-AF65-F5344CB8AC3E}">
        <p14:creationId xmlns:p14="http://schemas.microsoft.com/office/powerpoint/2010/main" val="26203195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may not drive a CMV unless you are physically qualified and have been issued a medical examiner’s certificate (med card) stating you are physically qualified. (See Part 391, Subpart E of the FMCSRs.)</a:t>
            </a:r>
          </a:p>
        </p:txBody>
      </p:sp>
      <p:sp>
        <p:nvSpPr>
          <p:cNvPr id="4" name="Slide Number Placeholder 3"/>
          <p:cNvSpPr>
            <a:spLocks noGrp="1"/>
          </p:cNvSpPr>
          <p:nvPr>
            <p:ph type="sldNum" sz="quarter" idx="10"/>
          </p:nvPr>
        </p:nvSpPr>
        <p:spPr/>
        <p:txBody>
          <a:bodyPr/>
          <a:lstStyle/>
          <a:p>
            <a:fld id="{13B7AE17-F166-4F4B-908E-A03D4FF88F9D}" type="slidenum">
              <a:rPr lang="en-US" smtClean="0"/>
              <a:t>39</a:t>
            </a:fld>
            <a:endParaRPr lang="en-US"/>
          </a:p>
        </p:txBody>
      </p:sp>
    </p:spTree>
    <p:extLst>
      <p:ext uri="{BB962C8B-B14F-4D97-AF65-F5344CB8AC3E}">
        <p14:creationId xmlns:p14="http://schemas.microsoft.com/office/powerpoint/2010/main" val="6686627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would </a:t>
            </a:r>
            <a:r>
              <a:rPr lang="en-US" b="1" dirty="0"/>
              <a:t>not</a:t>
            </a:r>
            <a:r>
              <a:rPr lang="en-US" dirty="0"/>
              <a:t> be considered physically qualified and may not drive a CMV if you have:</a:t>
            </a:r>
          </a:p>
          <a:p>
            <a:endParaRPr lang="en-US" dirty="0"/>
          </a:p>
          <a:p>
            <a:pPr marL="628650" lvl="1" indent="-171450">
              <a:buFont typeface="Arial" panose="020B0604020202020204" pitchFamily="34" charset="0"/>
              <a:buChar char="•"/>
            </a:pPr>
            <a:r>
              <a:rPr lang="en-US" dirty="0"/>
              <a:t>Lost a foot, leg, hand, or arm and have not been granted a skill performance evaluation (SPE) certificate </a:t>
            </a:r>
          </a:p>
          <a:p>
            <a:pPr marL="628650" lvl="1" indent="-171450">
              <a:buFont typeface="Arial" panose="020B0604020202020204" pitchFamily="34" charset="0"/>
              <a:buChar char="•"/>
            </a:pPr>
            <a:endParaRPr lang="en-US" dirty="0"/>
          </a:p>
          <a:p>
            <a:pPr marL="0" lvl="0" indent="0">
              <a:buFont typeface="Arial" panose="020B0604020202020204" pitchFamily="34" charset="0"/>
              <a:buNone/>
            </a:pPr>
            <a:r>
              <a:rPr lang="en-US" dirty="0"/>
              <a:t>CALLOUT: A skill performance evaluation (SPE) certificate is a document issued by FMCSA which allows drivers with missing limbs or physical impairments to operate a CMV. To obtain the SPE certificate, a driver and motor carrier must apply with FMCSA.</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40</a:t>
            </a:fld>
            <a:endParaRPr lang="en-US"/>
          </a:p>
        </p:txBody>
      </p:sp>
    </p:spTree>
    <p:extLst>
      <p:ext uri="{BB962C8B-B14F-4D97-AF65-F5344CB8AC3E}">
        <p14:creationId xmlns:p14="http://schemas.microsoft.com/office/powerpoint/2010/main" val="3583191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would not be considered physically qualified and may not drive a CMV if you have:</a:t>
            </a:r>
          </a:p>
          <a:p>
            <a:endParaRPr lang="en-US" dirty="0"/>
          </a:p>
          <a:p>
            <a:pPr marL="628650" lvl="1" indent="-171450">
              <a:buFont typeface="Arial" panose="020B0604020202020204" pitchFamily="34" charset="0"/>
              <a:buChar char="•"/>
            </a:pPr>
            <a:r>
              <a:rPr lang="en-US" dirty="0"/>
              <a:t>An impairment of a hand, finger, arm, foot, or leg which interferes with your ability to perform normal tasks associated with driving a CMV and have not been granted an SPE</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41</a:t>
            </a:fld>
            <a:endParaRPr lang="en-US"/>
          </a:p>
        </p:txBody>
      </p:sp>
    </p:spTree>
    <p:extLst>
      <p:ext uri="{BB962C8B-B14F-4D97-AF65-F5344CB8AC3E}">
        <p14:creationId xmlns:p14="http://schemas.microsoft.com/office/powerpoint/2010/main" val="10311678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would not be considered physically qualified and may not drive a CMV if you have:</a:t>
            </a:r>
          </a:p>
          <a:p>
            <a:endParaRPr lang="en-US" dirty="0"/>
          </a:p>
          <a:p>
            <a:pPr marL="628650" lvl="1" indent="-171450">
              <a:buFont typeface="Arial" panose="020B0604020202020204" pitchFamily="34" charset="0"/>
              <a:buChar char="•"/>
            </a:pPr>
            <a:r>
              <a:rPr lang="en-US" dirty="0"/>
              <a:t>Heart disease, which causes chest pain, fainting, or shortness of breath</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42</a:t>
            </a:fld>
            <a:endParaRPr lang="en-US"/>
          </a:p>
        </p:txBody>
      </p:sp>
    </p:spTree>
    <p:extLst>
      <p:ext uri="{BB962C8B-B14F-4D97-AF65-F5344CB8AC3E}">
        <p14:creationId xmlns:p14="http://schemas.microsoft.com/office/powerpoint/2010/main" val="26663913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would not be considered physically qualified and may not drive a CMV if you have:</a:t>
            </a:r>
          </a:p>
          <a:p>
            <a:endParaRPr lang="en-US" dirty="0"/>
          </a:p>
          <a:p>
            <a:pPr marL="628650" lvl="1" indent="-171450">
              <a:buFont typeface="Arial" panose="020B0604020202020204" pitchFamily="34" charset="0"/>
              <a:buChar char="•"/>
            </a:pPr>
            <a:r>
              <a:rPr lang="en-US" dirty="0"/>
              <a:t>Chest or breathing problems like chronic asthma, emphysema, or chronic bronchitis</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43</a:t>
            </a:fld>
            <a:endParaRPr lang="en-US"/>
          </a:p>
        </p:txBody>
      </p:sp>
    </p:spTree>
    <p:extLst>
      <p:ext uri="{BB962C8B-B14F-4D97-AF65-F5344CB8AC3E}">
        <p14:creationId xmlns:p14="http://schemas.microsoft.com/office/powerpoint/2010/main" val="18872612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would not be considered physically qualified and may not drive a CMV if you have:</a:t>
            </a:r>
          </a:p>
          <a:p>
            <a:endParaRPr lang="en-US" dirty="0"/>
          </a:p>
          <a:p>
            <a:pPr marL="628650" lvl="1" indent="-171450">
              <a:buFont typeface="Arial" panose="020B0604020202020204" pitchFamily="34" charset="0"/>
              <a:buChar char="•"/>
            </a:pPr>
            <a:r>
              <a:rPr lang="en-US" dirty="0"/>
              <a:t>High blood pressure likely to interfere with driving</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44</a:t>
            </a:fld>
            <a:endParaRPr lang="en-US"/>
          </a:p>
        </p:txBody>
      </p:sp>
    </p:spTree>
    <p:extLst>
      <p:ext uri="{BB962C8B-B14F-4D97-AF65-F5344CB8AC3E}">
        <p14:creationId xmlns:p14="http://schemas.microsoft.com/office/powerpoint/2010/main" val="32327688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would not be considered physically qualified and may not drive a CMV if you have:</a:t>
            </a:r>
          </a:p>
          <a:p>
            <a:endParaRPr lang="en-US" dirty="0"/>
          </a:p>
          <a:p>
            <a:pPr marL="628650" lvl="1" indent="-171450">
              <a:buFont typeface="Arial" panose="020B0604020202020204" pitchFamily="34" charset="0"/>
              <a:buChar char="•"/>
            </a:pPr>
            <a:r>
              <a:rPr lang="en-US" dirty="0"/>
              <a:t>Loss of movement or feeling in part of your body</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45</a:t>
            </a:fld>
            <a:endParaRPr lang="en-US"/>
          </a:p>
        </p:txBody>
      </p:sp>
    </p:spTree>
    <p:extLst>
      <p:ext uri="{BB962C8B-B14F-4D97-AF65-F5344CB8AC3E}">
        <p14:creationId xmlns:p14="http://schemas.microsoft.com/office/powerpoint/2010/main" val="9952385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would not be considered physically qualified and may not drive a CMV if you have:</a:t>
            </a:r>
          </a:p>
          <a:p>
            <a:endParaRPr lang="en-US" dirty="0"/>
          </a:p>
          <a:p>
            <a:pPr marL="628650" lvl="1" indent="-171450">
              <a:buFont typeface="Arial" panose="020B0604020202020204" pitchFamily="34" charset="0"/>
              <a:buChar char="•"/>
            </a:pPr>
            <a:r>
              <a:rPr lang="en-US" dirty="0"/>
              <a:t>Diabetes requiring insulin for control (unless the requirements in Section 391.46 are met)</a:t>
            </a:r>
          </a:p>
          <a:p>
            <a:pPr marL="628650" lvl="1" indent="-171450">
              <a:buFont typeface="Arial" panose="020B0604020202020204" pitchFamily="34" charset="0"/>
              <a:buChar char="•"/>
            </a:pPr>
            <a:endParaRPr lang="en-US" dirty="0"/>
          </a:p>
          <a:p>
            <a:pPr marL="0" lvl="0" indent="0">
              <a:buFont typeface="Arial" panose="020B0604020202020204" pitchFamily="34" charset="0"/>
              <a:buNone/>
            </a:pPr>
            <a:r>
              <a:rPr lang="en-US" dirty="0"/>
              <a:t>CALLOUT: A driver with diabetes mellitus that is treated with insulin for control, is physically qualified to drive a CMV if he or she:</a:t>
            </a:r>
          </a:p>
          <a:p>
            <a:pPr marL="0" lvl="0" indent="0">
              <a:buFont typeface="Arial" panose="020B0604020202020204" pitchFamily="34" charset="0"/>
              <a:buNone/>
            </a:pPr>
            <a:r>
              <a:rPr lang="en-US" dirty="0"/>
              <a:t>Meets all of the other physical qualification standards in Section 391.41, or has an exemption or SPE certificate and</a:t>
            </a:r>
          </a:p>
          <a:p>
            <a:pPr marL="0" lvl="0" indent="0">
              <a:buFont typeface="Arial" panose="020B0604020202020204" pitchFamily="34" charset="0"/>
              <a:buNone/>
            </a:pPr>
            <a:r>
              <a:rPr lang="en-US" dirty="0"/>
              <a:t>Has an evaluation by a treating clinician and a medical examination, performed by a medical examiner.</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46</a:t>
            </a:fld>
            <a:endParaRPr lang="en-US"/>
          </a:p>
        </p:txBody>
      </p:sp>
    </p:spTree>
    <p:extLst>
      <p:ext uri="{BB962C8B-B14F-4D97-AF65-F5344CB8AC3E}">
        <p14:creationId xmlns:p14="http://schemas.microsoft.com/office/powerpoint/2010/main" val="18800624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would not be considered physically qualified and may not drive a CMV if you have:</a:t>
            </a:r>
          </a:p>
          <a:p>
            <a:endParaRPr lang="en-US" dirty="0"/>
          </a:p>
          <a:p>
            <a:pPr marL="628650" lvl="1" indent="-171450">
              <a:buFont typeface="Arial" panose="020B0604020202020204" pitchFamily="34" charset="0"/>
              <a:buChar char="•"/>
            </a:pPr>
            <a:r>
              <a:rPr lang="en-US" dirty="0"/>
              <a:t>Any sickness which is likely to cause loss of consciousness or any loss of ability to control a CMV</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47</a:t>
            </a:fld>
            <a:endParaRPr lang="en-US"/>
          </a:p>
        </p:txBody>
      </p:sp>
    </p:spTree>
    <p:extLst>
      <p:ext uri="{BB962C8B-B14F-4D97-AF65-F5344CB8AC3E}">
        <p14:creationId xmlns:p14="http://schemas.microsoft.com/office/powerpoint/2010/main" val="9141171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would not be considered physically qualified and may not drive a CMV if you have:</a:t>
            </a:r>
          </a:p>
          <a:p>
            <a:endParaRPr lang="en-US" dirty="0"/>
          </a:p>
          <a:p>
            <a:pPr marL="628650" lvl="1" indent="-171450">
              <a:buFont typeface="Arial" panose="020B0604020202020204" pitchFamily="34" charset="0"/>
              <a:buChar char="•"/>
            </a:pPr>
            <a:r>
              <a:rPr lang="en-US" dirty="0"/>
              <a:t>Any mental problems likely to interfere with your ability to drive a CMV safely</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48</a:t>
            </a:fld>
            <a:endParaRPr lang="en-US"/>
          </a:p>
        </p:txBody>
      </p:sp>
    </p:spTree>
    <p:extLst>
      <p:ext uri="{BB962C8B-B14F-4D97-AF65-F5344CB8AC3E}">
        <p14:creationId xmlns:p14="http://schemas.microsoft.com/office/powerpoint/2010/main" val="41617252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would not be considered physically qualified and may not drive a CMV if you have:</a:t>
            </a:r>
          </a:p>
          <a:p>
            <a:endParaRPr lang="en-US" dirty="0"/>
          </a:p>
          <a:p>
            <a:pPr marL="628650" lvl="1" indent="-171450">
              <a:buFont typeface="Arial" panose="020B0604020202020204" pitchFamily="34" charset="0"/>
              <a:buChar char="•"/>
            </a:pPr>
            <a:r>
              <a:rPr lang="en-US" dirty="0"/>
              <a:t>Poor vision that affects your ability to see objects that are far away (you may use glasses or contact lenses to correct your vision), objects to the side, or traffic signal colors (you may not drive if you see with only one eye)</a:t>
            </a:r>
          </a:p>
        </p:txBody>
      </p:sp>
      <p:sp>
        <p:nvSpPr>
          <p:cNvPr id="4" name="Slide Number Placeholder 3"/>
          <p:cNvSpPr>
            <a:spLocks noGrp="1"/>
          </p:cNvSpPr>
          <p:nvPr>
            <p:ph type="sldNum" sz="quarter" idx="10"/>
          </p:nvPr>
        </p:nvSpPr>
        <p:spPr/>
        <p:txBody>
          <a:bodyPr/>
          <a:lstStyle/>
          <a:p>
            <a:fld id="{13B7AE17-F166-4F4B-908E-A03D4FF88F9D}" type="slidenum">
              <a:rPr lang="en-US" smtClean="0"/>
              <a:t>49</a:t>
            </a:fld>
            <a:endParaRPr lang="en-US"/>
          </a:p>
        </p:txBody>
      </p:sp>
    </p:spTree>
    <p:extLst>
      <p:ext uri="{BB962C8B-B14F-4D97-AF65-F5344CB8AC3E}">
        <p14:creationId xmlns:p14="http://schemas.microsoft.com/office/powerpoint/2010/main" val="5619032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would not be considered physically qualified and may not drive a CMV if you have:</a:t>
            </a:r>
          </a:p>
          <a:p>
            <a:endParaRPr lang="en-US" dirty="0"/>
          </a:p>
          <a:p>
            <a:pPr marL="628650" lvl="1" indent="-171450">
              <a:buFont typeface="Arial" panose="020B0604020202020204" pitchFamily="34" charset="0"/>
              <a:buChar char="•"/>
            </a:pPr>
            <a:r>
              <a:rPr lang="en-US" dirty="0"/>
              <a:t>Poor hearing (you must be able to hear a loud whispered voice in your better ear at not less than 5 feet with or without the use of a hearing aid or, pass a hearing test on a doctor’s testing machine), or</a:t>
            </a:r>
          </a:p>
        </p:txBody>
      </p:sp>
      <p:sp>
        <p:nvSpPr>
          <p:cNvPr id="4" name="Slide Number Placeholder 3"/>
          <p:cNvSpPr>
            <a:spLocks noGrp="1"/>
          </p:cNvSpPr>
          <p:nvPr>
            <p:ph type="sldNum" sz="quarter" idx="10"/>
          </p:nvPr>
        </p:nvSpPr>
        <p:spPr/>
        <p:txBody>
          <a:bodyPr/>
          <a:lstStyle/>
          <a:p>
            <a:fld id="{13B7AE17-F166-4F4B-908E-A03D4FF88F9D}" type="slidenum">
              <a:rPr lang="en-US" smtClean="0"/>
              <a:t>50</a:t>
            </a:fld>
            <a:endParaRPr lang="en-US"/>
          </a:p>
        </p:txBody>
      </p:sp>
    </p:spTree>
    <p:extLst>
      <p:ext uri="{BB962C8B-B14F-4D97-AF65-F5344CB8AC3E}">
        <p14:creationId xmlns:p14="http://schemas.microsoft.com/office/powerpoint/2010/main" val="29432436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would not be considered physically qualified and may not drive a CMV if you have:</a:t>
            </a:r>
          </a:p>
          <a:p>
            <a:endParaRPr lang="en-US" dirty="0"/>
          </a:p>
          <a:p>
            <a:pPr marL="628650" lvl="1" indent="-171450">
              <a:buFont typeface="Arial" panose="020B0604020202020204" pitchFamily="34" charset="0"/>
              <a:buChar char="•"/>
            </a:pPr>
            <a:r>
              <a:rPr lang="en-US" dirty="0"/>
              <a:t>Or, a current clinical diagnosis of alcoholism</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51</a:t>
            </a:fld>
            <a:endParaRPr lang="en-US"/>
          </a:p>
        </p:txBody>
      </p:sp>
    </p:spTree>
    <p:extLst>
      <p:ext uri="{BB962C8B-B14F-4D97-AF65-F5344CB8AC3E}">
        <p14:creationId xmlns:p14="http://schemas.microsoft.com/office/powerpoint/2010/main" val="113193062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you are not considered physically qualified and may not drive a CMV if you use certain drugs and/or dangerous substances. There is an exception, however, that allows you to use such a drug or substance if prescribed by a doctor who is familiar with your medical history and assigned duties and who has advised you that the prescribed drug or substance will not adversely affect your ability to safely operate a CMV.</a:t>
            </a:r>
          </a:p>
        </p:txBody>
      </p:sp>
      <p:sp>
        <p:nvSpPr>
          <p:cNvPr id="4" name="Slide Number Placeholder 3"/>
          <p:cNvSpPr>
            <a:spLocks noGrp="1"/>
          </p:cNvSpPr>
          <p:nvPr>
            <p:ph type="sldNum" sz="quarter" idx="10"/>
          </p:nvPr>
        </p:nvSpPr>
        <p:spPr/>
        <p:txBody>
          <a:bodyPr/>
          <a:lstStyle/>
          <a:p>
            <a:fld id="{13B7AE17-F166-4F4B-908E-A03D4FF88F9D}" type="slidenum">
              <a:rPr lang="en-US" smtClean="0"/>
              <a:t>52</a:t>
            </a:fld>
            <a:endParaRPr lang="en-US"/>
          </a:p>
        </p:txBody>
      </p:sp>
    </p:spTree>
    <p:extLst>
      <p:ext uri="{BB962C8B-B14F-4D97-AF65-F5344CB8AC3E}">
        <p14:creationId xmlns:p14="http://schemas.microsoft.com/office/powerpoint/2010/main" val="20602303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medical exam, performed by a medical examiner listed on the National Registry of Certified Medical Examiners (NRCME), is required to drive a CMV. If the medical examiner finds that you are physically qualified to operate a CMV, you will be given a medical examiner’s certificate.</a:t>
            </a:r>
          </a:p>
          <a:p>
            <a:endParaRPr lang="en-US" dirty="0"/>
          </a:p>
          <a:p>
            <a:r>
              <a:rPr lang="en-US" dirty="0"/>
              <a:t>After initial examination, you are required to have another exam every 24 months or after you have suffered a disease or injury that affected your ability to drive a CMV. The NRCME can be found at: https://nationalregistry.fmcsa.dot.gov.</a:t>
            </a:r>
          </a:p>
          <a:p>
            <a:endParaRPr lang="en-US" dirty="0"/>
          </a:p>
          <a:p>
            <a:r>
              <a:rPr lang="en-US" dirty="0"/>
              <a:t>CALLOUT: If the determination of whether you are physically qualified to drive a CMV is delayed pending the receipt of additional information or further examination, the examiner must inform you that the additional information must be provided within 45 days and that the pending status of the exam will be reported to FMCSA.</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53</a:t>
            </a:fld>
            <a:endParaRPr lang="en-US"/>
          </a:p>
        </p:txBody>
      </p:sp>
    </p:spTree>
    <p:extLst>
      <p:ext uri="{BB962C8B-B14F-4D97-AF65-F5344CB8AC3E}">
        <p14:creationId xmlns:p14="http://schemas.microsoft.com/office/powerpoint/2010/main" val="192285969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apply for a CLP or CDL, you must turn in a valid copy of your medical examiner’s certificate and documentation certifying that you drive under one of four categories (non-excepted interstate, excepted interstate, non-excepted intrastate, or excepted intrastate) to your state driver licensing agency. This information will be maintained on your driving record.</a:t>
            </a:r>
          </a:p>
          <a:p>
            <a:endParaRPr lang="en-US" dirty="0"/>
          </a:p>
          <a:p>
            <a:r>
              <a:rPr lang="en-US" dirty="0"/>
              <a:t>Once you have self-certified, you will not need to self-certify again until you renew, upgrade, add endorsements to, or transfer your CDL.</a:t>
            </a:r>
          </a:p>
        </p:txBody>
      </p:sp>
      <p:sp>
        <p:nvSpPr>
          <p:cNvPr id="4" name="Slide Number Placeholder 3"/>
          <p:cNvSpPr>
            <a:spLocks noGrp="1"/>
          </p:cNvSpPr>
          <p:nvPr>
            <p:ph type="sldNum" sz="quarter" idx="10"/>
          </p:nvPr>
        </p:nvSpPr>
        <p:spPr/>
        <p:txBody>
          <a:bodyPr/>
          <a:lstStyle/>
          <a:p>
            <a:fld id="{13B7AE17-F166-4F4B-908E-A03D4FF88F9D}" type="slidenum">
              <a:rPr lang="en-US" smtClean="0"/>
              <a:t>54</a:t>
            </a:fld>
            <a:endParaRPr lang="en-US"/>
          </a:p>
        </p:txBody>
      </p:sp>
    </p:spTree>
    <p:extLst>
      <p:ext uri="{BB962C8B-B14F-4D97-AF65-F5344CB8AC3E}">
        <p14:creationId xmlns:p14="http://schemas.microsoft.com/office/powerpoint/2010/main" val="3769438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your medical examiner’s certificate expires, you will need to go for a new physical and submit your new medical examiner’s certificate to your state driver licensing agency. Failure to do so will result in your CDL being downgraded to a non-CDL class.</a:t>
            </a:r>
          </a:p>
          <a:p>
            <a:endParaRPr lang="en-US" dirty="0"/>
          </a:p>
          <a:p>
            <a:r>
              <a:rPr lang="en-US" dirty="0"/>
              <a:t>CALLOUT: It is your responsibility to keep track of the expiration date of your medical certificate, go to a certified medical examiner, and turn in the new medical certificate before it expires. If you do not do this, your license will be downgraded to a non-CDL class.</a:t>
            </a:r>
          </a:p>
        </p:txBody>
      </p:sp>
      <p:sp>
        <p:nvSpPr>
          <p:cNvPr id="4" name="Slide Number Placeholder 3"/>
          <p:cNvSpPr>
            <a:spLocks noGrp="1"/>
          </p:cNvSpPr>
          <p:nvPr>
            <p:ph type="sldNum" sz="quarter" idx="10"/>
          </p:nvPr>
        </p:nvSpPr>
        <p:spPr/>
        <p:txBody>
          <a:bodyPr/>
          <a:lstStyle/>
          <a:p>
            <a:fld id="{13B7AE17-F166-4F4B-908E-A03D4FF88F9D}" type="slidenum">
              <a:rPr lang="en-US" smtClean="0"/>
              <a:t>55</a:t>
            </a:fld>
            <a:endParaRPr lang="en-US"/>
          </a:p>
        </p:txBody>
      </p:sp>
    </p:spTree>
    <p:extLst>
      <p:ext uri="{BB962C8B-B14F-4D97-AF65-F5344CB8AC3E}">
        <p14:creationId xmlns:p14="http://schemas.microsoft.com/office/powerpoint/2010/main" val="42724097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motor carrier must keep a driver qualification (DQ) file for each driver it employs. (See Part 391, Subpart E of the FMCSRs.)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Your DQ file must be kept by your employer for the entire time you are employed and for three years after you leave the employer.</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56</a:t>
            </a:fld>
            <a:endParaRPr lang="en-US"/>
          </a:p>
        </p:txBody>
      </p:sp>
    </p:spTree>
    <p:extLst>
      <p:ext uri="{BB962C8B-B14F-4D97-AF65-F5344CB8AC3E}">
        <p14:creationId xmlns:p14="http://schemas.microsoft.com/office/powerpoint/2010/main" val="13969989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documents must be included in your DQ file:</a:t>
            </a:r>
          </a:p>
          <a:p>
            <a:endParaRPr lang="en-US" dirty="0"/>
          </a:p>
          <a:p>
            <a:pPr marL="628650" lvl="1" indent="-171450">
              <a:buFont typeface="Arial" panose="020B0604020202020204" pitchFamily="34" charset="0"/>
              <a:buChar char="•"/>
            </a:pPr>
            <a:r>
              <a:rPr lang="en-US" dirty="0"/>
              <a:t>Application for employment</a:t>
            </a:r>
          </a:p>
          <a:p>
            <a:pPr marL="628650" lvl="1" indent="-171450">
              <a:buFont typeface="Arial" panose="020B0604020202020204" pitchFamily="34" charset="0"/>
              <a:buChar char="•"/>
            </a:pPr>
            <a:r>
              <a:rPr lang="en-US" dirty="0"/>
              <a:t>Initial motor vehicle record (MVR) from state(s) </a:t>
            </a:r>
          </a:p>
          <a:p>
            <a:pPr marL="628650" lvl="1" indent="-171450">
              <a:buFont typeface="Arial" panose="020B0604020202020204" pitchFamily="34" charset="0"/>
              <a:buChar char="•"/>
            </a:pPr>
            <a:r>
              <a:rPr lang="en-US" dirty="0"/>
              <a:t>Road test form and certificate (or a copy of the license or road test certificate accepted in lieu of a road test)</a:t>
            </a:r>
          </a:p>
          <a:p>
            <a:pPr marL="628650" lvl="1" indent="-171450">
              <a:buFont typeface="Arial" panose="020B0604020202020204" pitchFamily="34" charset="0"/>
              <a:buChar char="•"/>
            </a:pPr>
            <a:r>
              <a:rPr lang="en-US" dirty="0"/>
              <a:t>Medical exam certificate — original or copy (non-CDL drivers) </a:t>
            </a:r>
          </a:p>
          <a:p>
            <a:pPr marL="628650" lvl="1" indent="-171450">
              <a:buFont typeface="Arial" panose="020B0604020202020204" pitchFamily="34" charset="0"/>
              <a:buChar char="•"/>
            </a:pPr>
            <a:r>
              <a:rPr lang="en-US" dirty="0"/>
              <a:t>MVR that includes current medical certification status and self-certification information (CLP/CDL drivers)</a:t>
            </a:r>
          </a:p>
        </p:txBody>
      </p:sp>
      <p:sp>
        <p:nvSpPr>
          <p:cNvPr id="4" name="Slide Number Placeholder 3"/>
          <p:cNvSpPr>
            <a:spLocks noGrp="1"/>
          </p:cNvSpPr>
          <p:nvPr>
            <p:ph type="sldNum" sz="quarter" idx="10"/>
          </p:nvPr>
        </p:nvSpPr>
        <p:spPr/>
        <p:txBody>
          <a:bodyPr/>
          <a:lstStyle/>
          <a:p>
            <a:fld id="{13B7AE17-F166-4F4B-908E-A03D4FF88F9D}" type="slidenum">
              <a:rPr lang="en-US" smtClean="0"/>
              <a:t>57</a:t>
            </a:fld>
            <a:endParaRPr lang="en-US"/>
          </a:p>
        </p:txBody>
      </p:sp>
    </p:spTree>
    <p:extLst>
      <p:ext uri="{BB962C8B-B14F-4D97-AF65-F5344CB8AC3E}">
        <p14:creationId xmlns:p14="http://schemas.microsoft.com/office/powerpoint/2010/main" val="9702242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documents must be included in your DQ file:</a:t>
            </a:r>
          </a:p>
          <a:p>
            <a:endParaRPr lang="en-US" dirty="0"/>
          </a:p>
          <a:p>
            <a:pPr marL="628650" lvl="1" indent="-171450">
              <a:buFont typeface="Arial" panose="020B0604020202020204" pitchFamily="34" charset="0"/>
              <a:buChar char="•"/>
            </a:pPr>
            <a:r>
              <a:rPr lang="en-US" dirty="0"/>
              <a:t>Annual MVR from state(s)</a:t>
            </a:r>
          </a:p>
          <a:p>
            <a:pPr marL="628650" lvl="1" indent="-171450">
              <a:buFont typeface="Arial" panose="020B0604020202020204" pitchFamily="34" charset="0"/>
              <a:buChar char="•"/>
            </a:pPr>
            <a:r>
              <a:rPr lang="en-US" dirty="0"/>
              <a:t>Notes concerning the annual review of your driving record</a:t>
            </a:r>
          </a:p>
          <a:p>
            <a:pPr marL="628650" lvl="1" indent="-171450">
              <a:buFont typeface="Arial" panose="020B0604020202020204" pitchFamily="34" charset="0"/>
              <a:buChar char="•"/>
            </a:pPr>
            <a:r>
              <a:rPr lang="en-US" dirty="0"/>
              <a:t>Driver’s annual list of violations</a:t>
            </a:r>
          </a:p>
          <a:p>
            <a:pPr marL="628650" lvl="1" indent="-171450">
              <a:buFont typeface="Arial" panose="020B0604020202020204" pitchFamily="34" charset="0"/>
              <a:buChar char="•"/>
            </a:pPr>
            <a:r>
              <a:rPr lang="en-US" dirty="0"/>
              <a:t>Note certifying that the medical examiner who issued your medical examiner’s certificate is listed on the NRCME</a:t>
            </a:r>
          </a:p>
          <a:p>
            <a:pPr marL="628650" lvl="1" indent="-171450">
              <a:buFont typeface="Arial" panose="020B0604020202020204" pitchFamily="34" charset="0"/>
              <a:buChar char="•"/>
            </a:pPr>
            <a:r>
              <a:rPr lang="en-US" dirty="0"/>
              <a:t>SPE certificate, medical exemption, or medical variance document (if applicable)</a:t>
            </a:r>
          </a:p>
        </p:txBody>
      </p:sp>
      <p:sp>
        <p:nvSpPr>
          <p:cNvPr id="4" name="Slide Number Placeholder 3"/>
          <p:cNvSpPr>
            <a:spLocks noGrp="1"/>
          </p:cNvSpPr>
          <p:nvPr>
            <p:ph type="sldNum" sz="quarter" idx="10"/>
          </p:nvPr>
        </p:nvSpPr>
        <p:spPr/>
        <p:txBody>
          <a:bodyPr/>
          <a:lstStyle/>
          <a:p>
            <a:fld id="{13B7AE17-F166-4F4B-908E-A03D4FF88F9D}" type="slidenum">
              <a:rPr lang="en-US" smtClean="0"/>
              <a:t>58</a:t>
            </a:fld>
            <a:endParaRPr lang="en-US"/>
          </a:p>
        </p:txBody>
      </p:sp>
    </p:spTree>
    <p:extLst>
      <p:ext uri="{BB962C8B-B14F-4D97-AF65-F5344CB8AC3E}">
        <p14:creationId xmlns:p14="http://schemas.microsoft.com/office/powerpoint/2010/main" val="304051207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professional driver, disqualification is a serious issue. A driver holding a CLP or CDL can be disqualified from driving a CMV if convicted of certain offenses while driving any type of vehicle; this includes a personal vehicle. (See Sec. 383.51 of the FMCSRs.)</a:t>
            </a:r>
          </a:p>
        </p:txBody>
      </p:sp>
      <p:sp>
        <p:nvSpPr>
          <p:cNvPr id="4" name="Slide Number Placeholder 3"/>
          <p:cNvSpPr>
            <a:spLocks noGrp="1"/>
          </p:cNvSpPr>
          <p:nvPr>
            <p:ph type="sldNum" sz="quarter" idx="10"/>
          </p:nvPr>
        </p:nvSpPr>
        <p:spPr/>
        <p:txBody>
          <a:bodyPr/>
          <a:lstStyle/>
          <a:p>
            <a:fld id="{397EE9EA-4A4D-4A1F-B477-D23406B73FDC}" type="slidenum">
              <a:rPr lang="en-US" smtClean="0"/>
              <a:t>59</a:t>
            </a:fld>
            <a:endParaRPr lang="en-US"/>
          </a:p>
        </p:txBody>
      </p:sp>
    </p:spTree>
    <p:extLst>
      <p:ext uri="{BB962C8B-B14F-4D97-AF65-F5344CB8AC3E}">
        <p14:creationId xmlns:p14="http://schemas.microsoft.com/office/powerpoint/2010/main" val="14220600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disqualified from operating a CMV if convicted of any of the following major offenses while driving a CMV or non-CMV:</a:t>
            </a:r>
          </a:p>
          <a:p>
            <a:endParaRPr lang="en-US" dirty="0"/>
          </a:p>
          <a:p>
            <a:pPr marL="628650" lvl="1" indent="-171450">
              <a:buFont typeface="Arial" panose="020B0604020202020204" pitchFamily="34" charset="0"/>
              <a:buChar char="•"/>
            </a:pPr>
            <a:r>
              <a:rPr lang="en-US" dirty="0"/>
              <a:t>Being under the influence of alcohol as prescribed by state law</a:t>
            </a:r>
          </a:p>
          <a:p>
            <a:endParaRPr lang="en-US" dirty="0"/>
          </a:p>
          <a:p>
            <a:r>
              <a:rPr lang="en-US" dirty="0"/>
              <a:t>CALLOUT: Even one DUI/DWI on your off time can prevent you from operating a CMV for one year.</a:t>
            </a:r>
          </a:p>
        </p:txBody>
      </p:sp>
      <p:sp>
        <p:nvSpPr>
          <p:cNvPr id="4" name="Slide Number Placeholder 3"/>
          <p:cNvSpPr>
            <a:spLocks noGrp="1"/>
          </p:cNvSpPr>
          <p:nvPr>
            <p:ph type="sldNum" sz="quarter" idx="10"/>
          </p:nvPr>
        </p:nvSpPr>
        <p:spPr/>
        <p:txBody>
          <a:bodyPr/>
          <a:lstStyle/>
          <a:p>
            <a:fld id="{13B7AE17-F166-4F4B-908E-A03D4FF88F9D}" type="slidenum">
              <a:rPr lang="en-US" smtClean="0"/>
              <a:t>60</a:t>
            </a:fld>
            <a:endParaRPr lang="en-US"/>
          </a:p>
        </p:txBody>
      </p:sp>
    </p:spTree>
    <p:extLst>
      <p:ext uri="{BB962C8B-B14F-4D97-AF65-F5344CB8AC3E}">
        <p14:creationId xmlns:p14="http://schemas.microsoft.com/office/powerpoint/2010/main" val="829668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disqualified from operating a CMV if convicted of any of the following major offenses while driving a CMV or non-CMV:</a:t>
            </a:r>
          </a:p>
          <a:p>
            <a:endParaRPr lang="en-US" dirty="0"/>
          </a:p>
          <a:p>
            <a:pPr marL="628650" lvl="1" indent="-171450">
              <a:buFont typeface="Arial" panose="020B0604020202020204" pitchFamily="34" charset="0"/>
              <a:buChar char="•"/>
            </a:pPr>
            <a:r>
              <a:rPr lang="en-US" dirty="0"/>
              <a:t>Being under the influence of a controlled substance</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61</a:t>
            </a:fld>
            <a:endParaRPr lang="en-US"/>
          </a:p>
        </p:txBody>
      </p:sp>
    </p:spTree>
    <p:extLst>
      <p:ext uri="{BB962C8B-B14F-4D97-AF65-F5344CB8AC3E}">
        <p14:creationId xmlns:p14="http://schemas.microsoft.com/office/powerpoint/2010/main" val="388962716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disqualified from operating a CMV if convicted of any of the following major offenses while driving a CMV or non-CMV:</a:t>
            </a:r>
          </a:p>
          <a:p>
            <a:endParaRPr lang="en-US" dirty="0"/>
          </a:p>
          <a:p>
            <a:pPr marL="628650" lvl="1" indent="-171450">
              <a:buFont typeface="Arial" panose="020B0604020202020204" pitchFamily="34" charset="0"/>
              <a:buChar char="•"/>
            </a:pPr>
            <a:r>
              <a:rPr lang="en-US" dirty="0"/>
              <a:t>Refusing to take an alcohol test as requested by a state or jurisdiction under its implied consent laws or regulations</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62</a:t>
            </a:fld>
            <a:endParaRPr lang="en-US"/>
          </a:p>
        </p:txBody>
      </p:sp>
    </p:spTree>
    <p:extLst>
      <p:ext uri="{BB962C8B-B14F-4D97-AF65-F5344CB8AC3E}">
        <p14:creationId xmlns:p14="http://schemas.microsoft.com/office/powerpoint/2010/main" val="56497525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disqualified from operating a CMV if convicted of any of the following major offenses while driving a CMV or non-CMV:</a:t>
            </a:r>
          </a:p>
          <a:p>
            <a:endParaRPr lang="en-US" dirty="0"/>
          </a:p>
          <a:p>
            <a:pPr marL="628650" lvl="1" indent="-171450">
              <a:buFont typeface="Arial" panose="020B0604020202020204" pitchFamily="34" charset="0"/>
              <a:buChar char="•"/>
            </a:pPr>
            <a:r>
              <a:rPr lang="en-US" dirty="0"/>
              <a:t>Leaving the scene of an accident</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63</a:t>
            </a:fld>
            <a:endParaRPr lang="en-US"/>
          </a:p>
        </p:txBody>
      </p:sp>
    </p:spTree>
    <p:extLst>
      <p:ext uri="{BB962C8B-B14F-4D97-AF65-F5344CB8AC3E}">
        <p14:creationId xmlns:p14="http://schemas.microsoft.com/office/powerpoint/2010/main" val="382360055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disqualified from operating a CMV if convicted of any of the following major offenses while driving a CMV or non-CMV:</a:t>
            </a:r>
          </a:p>
          <a:p>
            <a:endParaRPr lang="en-US" dirty="0"/>
          </a:p>
          <a:p>
            <a:pPr marL="628650" lvl="1" indent="-171450">
              <a:buFont typeface="Arial" panose="020B0604020202020204" pitchFamily="34" charset="0"/>
              <a:buChar char="•"/>
            </a:pPr>
            <a:r>
              <a:rPr lang="en-US" dirty="0"/>
              <a:t>Using a vehicle to commit a felony</a:t>
            </a:r>
          </a:p>
        </p:txBody>
      </p:sp>
      <p:sp>
        <p:nvSpPr>
          <p:cNvPr id="4" name="Slide Number Placeholder 3"/>
          <p:cNvSpPr>
            <a:spLocks noGrp="1"/>
          </p:cNvSpPr>
          <p:nvPr>
            <p:ph type="sldNum" sz="quarter" idx="10"/>
          </p:nvPr>
        </p:nvSpPr>
        <p:spPr/>
        <p:txBody>
          <a:bodyPr/>
          <a:lstStyle/>
          <a:p>
            <a:fld id="{13B7AE17-F166-4F4B-908E-A03D4FF88F9D}" type="slidenum">
              <a:rPr lang="en-US" smtClean="0"/>
              <a:t>64</a:t>
            </a:fld>
            <a:endParaRPr lang="en-US"/>
          </a:p>
        </p:txBody>
      </p:sp>
    </p:spTree>
    <p:extLst>
      <p:ext uri="{BB962C8B-B14F-4D97-AF65-F5344CB8AC3E}">
        <p14:creationId xmlns:p14="http://schemas.microsoft.com/office/powerpoint/2010/main" val="172491921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disqualified from operating a CMV if convicted of any of the following major offenses while driving a CMV or non-CMV:</a:t>
            </a:r>
          </a:p>
          <a:p>
            <a:endParaRPr lang="en-US" dirty="0"/>
          </a:p>
          <a:p>
            <a:pPr marL="628650" lvl="1" indent="-171450">
              <a:buFont typeface="Arial" panose="020B0604020202020204" pitchFamily="34" charset="0"/>
              <a:buChar char="•"/>
            </a:pPr>
            <a:r>
              <a:rPr lang="en-US" dirty="0"/>
              <a:t>Or, using a vehicle in the commission of a felony involving the manufacturing, distributing, or dispensing of a controlled substance</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65</a:t>
            </a:fld>
            <a:endParaRPr lang="en-US"/>
          </a:p>
        </p:txBody>
      </p:sp>
    </p:spTree>
    <p:extLst>
      <p:ext uri="{BB962C8B-B14F-4D97-AF65-F5344CB8AC3E}">
        <p14:creationId xmlns:p14="http://schemas.microsoft.com/office/powerpoint/2010/main" val="73363857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disqualified from operating a CMV if convicted of any of the following major offenses while driving a CMV:</a:t>
            </a:r>
          </a:p>
          <a:p>
            <a:endParaRPr lang="en-US" dirty="0"/>
          </a:p>
          <a:p>
            <a:pPr marL="628650" lvl="1" indent="-171450">
              <a:buFont typeface="Arial" panose="020B0604020202020204" pitchFamily="34" charset="0"/>
              <a:buChar char="•"/>
            </a:pPr>
            <a:r>
              <a:rPr lang="en-US" dirty="0"/>
              <a:t>Having an alcohol concentration of 0.04 or greater</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66</a:t>
            </a:fld>
            <a:endParaRPr lang="en-US"/>
          </a:p>
        </p:txBody>
      </p:sp>
    </p:spTree>
    <p:extLst>
      <p:ext uri="{BB962C8B-B14F-4D97-AF65-F5344CB8AC3E}">
        <p14:creationId xmlns:p14="http://schemas.microsoft.com/office/powerpoint/2010/main" val="353265977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disqualified from operating a CMV if convicted of any of the following major offenses while driving a CMV:</a:t>
            </a:r>
          </a:p>
          <a:p>
            <a:endParaRPr lang="en-US" dirty="0"/>
          </a:p>
          <a:p>
            <a:pPr marL="628650" lvl="1" indent="-171450">
              <a:buFont typeface="Arial" panose="020B0604020202020204" pitchFamily="34" charset="0"/>
              <a:buChar char="•"/>
            </a:pPr>
            <a:r>
              <a:rPr lang="en-US" dirty="0"/>
              <a:t>Driving a CMV when, as a result of prior violations committed operating a CMV, your CDL is revoked, suspended, or cancelled, or you are disqualified from operating a CMV</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67</a:t>
            </a:fld>
            <a:endParaRPr lang="en-US"/>
          </a:p>
        </p:txBody>
      </p:sp>
    </p:spTree>
    <p:extLst>
      <p:ext uri="{BB962C8B-B14F-4D97-AF65-F5344CB8AC3E}">
        <p14:creationId xmlns:p14="http://schemas.microsoft.com/office/powerpoint/2010/main" val="294039025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disqualified from operating a CMV if convicted of any of the following major offenses while driving a CMV:</a:t>
            </a:r>
          </a:p>
          <a:p>
            <a:endParaRPr lang="en-US" dirty="0"/>
          </a:p>
          <a:p>
            <a:pPr marL="628650" lvl="1" indent="-171450">
              <a:buFont typeface="Arial" panose="020B0604020202020204" pitchFamily="34" charset="0"/>
              <a:buChar char="•"/>
            </a:pPr>
            <a:r>
              <a:rPr lang="en-US" dirty="0"/>
              <a:t>Or, causing a fatality through the negligent operation of a CMV</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68</a:t>
            </a:fld>
            <a:endParaRPr lang="en-US"/>
          </a:p>
        </p:txBody>
      </p:sp>
    </p:spTree>
    <p:extLst>
      <p:ext uri="{BB962C8B-B14F-4D97-AF65-F5344CB8AC3E}">
        <p14:creationId xmlns:p14="http://schemas.microsoft.com/office/powerpoint/2010/main" val="396785782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disqualified from operating a CMV if convicted of any combination of </a:t>
            </a:r>
            <a:r>
              <a:rPr lang="en-US" b="1" dirty="0"/>
              <a:t>two or more </a:t>
            </a:r>
            <a:r>
              <a:rPr lang="en-US" dirty="0"/>
              <a:t>of the following serious traffic violations while operating any vehicle (CMV or non-CMV):</a:t>
            </a:r>
          </a:p>
          <a:p>
            <a:endParaRPr lang="en-US" dirty="0"/>
          </a:p>
          <a:p>
            <a:pPr marL="628650" lvl="1" indent="-171450">
              <a:buFont typeface="Arial" panose="020B0604020202020204" pitchFamily="34" charset="0"/>
              <a:buChar char="•"/>
            </a:pPr>
            <a:r>
              <a:rPr lang="en-US" dirty="0"/>
              <a:t>Excessive speeding, 15 mph or more above the posted speed limit</a:t>
            </a:r>
          </a:p>
          <a:p>
            <a:pPr marL="628650" lvl="1" indent="-171450">
              <a:buFont typeface="Arial" panose="020B0604020202020204" pitchFamily="34" charset="0"/>
              <a:buChar char="•"/>
            </a:pPr>
            <a:r>
              <a:rPr lang="en-US" dirty="0"/>
              <a:t>Reckless driving</a:t>
            </a:r>
          </a:p>
          <a:p>
            <a:pPr marL="628650" lvl="1" indent="-171450">
              <a:buFont typeface="Arial" panose="020B0604020202020204" pitchFamily="34" charset="0"/>
              <a:buChar char="•"/>
            </a:pPr>
            <a:r>
              <a:rPr lang="en-US" dirty="0"/>
              <a:t>Making improper or erratic traffic lane changes</a:t>
            </a:r>
          </a:p>
          <a:p>
            <a:pPr marL="628650" lvl="1" indent="-171450">
              <a:buFont typeface="Arial" panose="020B0604020202020204" pitchFamily="34" charset="0"/>
              <a:buChar char="•"/>
            </a:pPr>
            <a:r>
              <a:rPr lang="en-US" dirty="0"/>
              <a:t>Following the vehicle ahead too closely, or</a:t>
            </a:r>
          </a:p>
          <a:p>
            <a:pPr marL="628650" lvl="1" indent="-171450">
              <a:buFont typeface="Arial" panose="020B0604020202020204" pitchFamily="34" charset="0"/>
              <a:buChar char="•"/>
            </a:pPr>
            <a:r>
              <a:rPr lang="en-US" dirty="0"/>
              <a:t>Violating a state or local law relating to motor vehicle traffic control (other than a parking violation) arising in connection with a fatal accident</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70</a:t>
            </a:fld>
            <a:endParaRPr lang="en-US"/>
          </a:p>
        </p:txBody>
      </p:sp>
    </p:spTree>
    <p:extLst>
      <p:ext uri="{BB962C8B-B14F-4D97-AF65-F5344CB8AC3E}">
        <p14:creationId xmlns:p14="http://schemas.microsoft.com/office/powerpoint/2010/main" val="81150862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disqualified from operating a CMV if convicted of any combination of two or more of the following serious traffic violations while operating any vehicle (CMV or non-CMV):</a:t>
            </a:r>
          </a:p>
          <a:p>
            <a:endParaRPr lang="en-US" dirty="0"/>
          </a:p>
          <a:p>
            <a:pPr marL="628650" lvl="1" indent="-171450">
              <a:buFont typeface="Arial" panose="020B0604020202020204" pitchFamily="34" charset="0"/>
              <a:buChar char="•"/>
            </a:pPr>
            <a:r>
              <a:rPr lang="en-US" dirty="0"/>
              <a:t>Excessive speeding, 15 mph or more above the posted speed limit</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71</a:t>
            </a:fld>
            <a:endParaRPr lang="en-US"/>
          </a:p>
        </p:txBody>
      </p:sp>
    </p:spTree>
    <p:extLst>
      <p:ext uri="{BB962C8B-B14F-4D97-AF65-F5344CB8AC3E}">
        <p14:creationId xmlns:p14="http://schemas.microsoft.com/office/powerpoint/2010/main" val="227381108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disqualified from operating a CMV if convicted of any combination of two or more of the following serious traffic violations while operating any vehicle (CMV or non-CMV):</a:t>
            </a:r>
          </a:p>
          <a:p>
            <a:endParaRPr lang="en-US" dirty="0"/>
          </a:p>
          <a:p>
            <a:pPr marL="628650" lvl="1" indent="-171450">
              <a:buFont typeface="Arial" panose="020B0604020202020204" pitchFamily="34" charset="0"/>
              <a:buChar char="•"/>
            </a:pPr>
            <a:r>
              <a:rPr lang="en-US" dirty="0"/>
              <a:t>Reckless driving</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72</a:t>
            </a:fld>
            <a:endParaRPr lang="en-US"/>
          </a:p>
        </p:txBody>
      </p:sp>
    </p:spTree>
    <p:extLst>
      <p:ext uri="{BB962C8B-B14F-4D97-AF65-F5344CB8AC3E}">
        <p14:creationId xmlns:p14="http://schemas.microsoft.com/office/powerpoint/2010/main" val="88548850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disqualified from operating a CMV if convicted of any combination of two or more of the following serious traffic violations while operating any vehicle (CMV or non-CMV):</a:t>
            </a:r>
          </a:p>
          <a:p>
            <a:endParaRPr lang="en-US" dirty="0"/>
          </a:p>
          <a:p>
            <a:pPr marL="628650" lvl="1" indent="-171450">
              <a:buFont typeface="Arial" panose="020B0604020202020204" pitchFamily="34" charset="0"/>
              <a:buChar char="•"/>
            </a:pPr>
            <a:r>
              <a:rPr lang="en-US" dirty="0"/>
              <a:t>Making improper or erratic traffic lane changes</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73</a:t>
            </a:fld>
            <a:endParaRPr lang="en-US"/>
          </a:p>
        </p:txBody>
      </p:sp>
    </p:spTree>
    <p:extLst>
      <p:ext uri="{BB962C8B-B14F-4D97-AF65-F5344CB8AC3E}">
        <p14:creationId xmlns:p14="http://schemas.microsoft.com/office/powerpoint/2010/main" val="235694584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disqualified from operating a CMV if convicted of any combination of two or more of the following serious traffic violations while operating any vehicle (CMV or non-CMV):</a:t>
            </a:r>
          </a:p>
          <a:p>
            <a:endParaRPr lang="en-US" dirty="0"/>
          </a:p>
          <a:p>
            <a:pPr marL="628650" lvl="1" indent="-171450">
              <a:buFont typeface="Arial" panose="020B0604020202020204" pitchFamily="34" charset="0"/>
              <a:buChar char="•"/>
            </a:pPr>
            <a:r>
              <a:rPr lang="en-US" dirty="0"/>
              <a:t>Following the vehicle ahead too closely</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74</a:t>
            </a:fld>
            <a:endParaRPr lang="en-US"/>
          </a:p>
        </p:txBody>
      </p:sp>
    </p:spTree>
    <p:extLst>
      <p:ext uri="{BB962C8B-B14F-4D97-AF65-F5344CB8AC3E}">
        <p14:creationId xmlns:p14="http://schemas.microsoft.com/office/powerpoint/2010/main" val="208141609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disqualified from operating a CMV if convicted of any combination of two or more of the following serious traffic violations while operating any vehicle (CMV or non-CMV):</a:t>
            </a:r>
          </a:p>
          <a:p>
            <a:endParaRPr lang="en-US" dirty="0"/>
          </a:p>
          <a:p>
            <a:pPr marL="628650" lvl="1" indent="-171450">
              <a:buFont typeface="Arial" panose="020B0604020202020204" pitchFamily="34" charset="0"/>
              <a:buChar char="•"/>
            </a:pPr>
            <a:r>
              <a:rPr lang="en-US" dirty="0"/>
              <a:t>Or, violating a state or local law relating to motor vehicle traffic control (other than a parking violation) arising in connection with a fatal accident</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75</a:t>
            </a:fld>
            <a:endParaRPr lang="en-US"/>
          </a:p>
        </p:txBody>
      </p:sp>
    </p:spTree>
    <p:extLst>
      <p:ext uri="{BB962C8B-B14F-4D97-AF65-F5344CB8AC3E}">
        <p14:creationId xmlns:p14="http://schemas.microsoft.com/office/powerpoint/2010/main" val="168581702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Note: </a:t>
            </a:r>
            <a:r>
              <a:rPr lang="en-US" dirty="0"/>
              <a:t>A driver convicted of two or more serious traffic violations while operating a non-CMV is disqualified only if the conviction results in the revocation, cancellation, or suspension of the driver’s driving privileges.</a:t>
            </a:r>
          </a:p>
        </p:txBody>
      </p:sp>
      <p:sp>
        <p:nvSpPr>
          <p:cNvPr id="4" name="Slide Number Placeholder 3"/>
          <p:cNvSpPr>
            <a:spLocks noGrp="1"/>
          </p:cNvSpPr>
          <p:nvPr>
            <p:ph type="sldNum" sz="quarter" idx="10"/>
          </p:nvPr>
        </p:nvSpPr>
        <p:spPr/>
        <p:txBody>
          <a:bodyPr/>
          <a:lstStyle/>
          <a:p>
            <a:fld id="{13B7AE17-F166-4F4B-908E-A03D4FF88F9D}" type="slidenum">
              <a:rPr lang="en-US" smtClean="0"/>
              <a:t>76</a:t>
            </a:fld>
            <a:endParaRPr lang="en-US"/>
          </a:p>
        </p:txBody>
      </p:sp>
    </p:spTree>
    <p:extLst>
      <p:ext uri="{BB962C8B-B14F-4D97-AF65-F5344CB8AC3E}">
        <p14:creationId xmlns:p14="http://schemas.microsoft.com/office/powerpoint/2010/main" val="8874606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disqualified from operating a CMV if convicted of any combination of </a:t>
            </a:r>
            <a:r>
              <a:rPr lang="en-US" b="1" dirty="0"/>
              <a:t>two or more </a:t>
            </a:r>
            <a:r>
              <a:rPr lang="en-US" dirty="0"/>
              <a:t>of the following serious traffic violations while operating a CMV:</a:t>
            </a:r>
          </a:p>
          <a:p>
            <a:endParaRPr lang="en-US" dirty="0"/>
          </a:p>
          <a:p>
            <a:pPr marL="628650" lvl="1" indent="-171450">
              <a:buFont typeface="Arial" panose="020B0604020202020204" pitchFamily="34" charset="0"/>
              <a:buChar char="•"/>
            </a:pPr>
            <a:r>
              <a:rPr lang="en-US" dirty="0"/>
              <a:t>Driving a CMV without obtaining a CLP or CDL</a:t>
            </a:r>
          </a:p>
          <a:p>
            <a:pPr marL="628650" lvl="1" indent="-171450">
              <a:buFont typeface="Arial" panose="020B0604020202020204" pitchFamily="34" charset="0"/>
              <a:buChar char="•"/>
            </a:pPr>
            <a:r>
              <a:rPr lang="en-US" dirty="0"/>
              <a:t>Driving a CMV without a CLP or CDL in your possession</a:t>
            </a:r>
          </a:p>
          <a:p>
            <a:pPr marL="628650" lvl="1" indent="-171450">
              <a:buFont typeface="Arial" panose="020B0604020202020204" pitchFamily="34" charset="0"/>
              <a:buChar char="•"/>
            </a:pPr>
            <a:r>
              <a:rPr lang="en-US" dirty="0"/>
              <a:t>Driving a CMV without the proper class of CLP or CDL and/or endorsements for the specific vehicle group being operated or for the passengers or type of cargo being transported</a:t>
            </a:r>
          </a:p>
          <a:p>
            <a:pPr marL="628650" lvl="1" indent="-171450">
              <a:buFont typeface="Arial" panose="020B0604020202020204" pitchFamily="34" charset="0"/>
              <a:buChar char="•"/>
            </a:pPr>
            <a:r>
              <a:rPr lang="en-US" dirty="0"/>
              <a:t>Violating a state or local law or ordinance on motor vehicle traffic control prohibiting texting while driving a CMV, or</a:t>
            </a:r>
          </a:p>
          <a:p>
            <a:pPr marL="628650" lvl="1" indent="-171450">
              <a:buFont typeface="Arial" panose="020B0604020202020204" pitchFamily="34" charset="0"/>
              <a:buChar char="•"/>
            </a:pPr>
            <a:r>
              <a:rPr lang="en-US" dirty="0"/>
              <a:t>Violating a state or local law or ordinance on motor vehicle traffic control restricting or prohibiting the use of a hand-held mobile telephone while driving a CMV</a:t>
            </a:r>
          </a:p>
          <a:p>
            <a:endParaRPr lang="en-US" dirty="0"/>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77</a:t>
            </a:fld>
            <a:endParaRPr lang="en-US"/>
          </a:p>
        </p:txBody>
      </p:sp>
    </p:spTree>
    <p:extLst>
      <p:ext uri="{BB962C8B-B14F-4D97-AF65-F5344CB8AC3E}">
        <p14:creationId xmlns:p14="http://schemas.microsoft.com/office/powerpoint/2010/main" val="173877521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disqualified from operating a CMV if convicted of any combination of two or more of the following serious traffic violations while operating a CMV:</a:t>
            </a:r>
          </a:p>
          <a:p>
            <a:endParaRPr lang="en-US" dirty="0"/>
          </a:p>
          <a:p>
            <a:pPr marL="628650" lvl="1" indent="-171450">
              <a:buFont typeface="Arial" panose="020B0604020202020204" pitchFamily="34" charset="0"/>
              <a:buChar char="•"/>
            </a:pPr>
            <a:r>
              <a:rPr lang="en-US" dirty="0"/>
              <a:t>Driving a CMV without obtaining a CLP or CDL</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78</a:t>
            </a:fld>
            <a:endParaRPr lang="en-US"/>
          </a:p>
        </p:txBody>
      </p:sp>
    </p:spTree>
    <p:extLst>
      <p:ext uri="{BB962C8B-B14F-4D97-AF65-F5344CB8AC3E}">
        <p14:creationId xmlns:p14="http://schemas.microsoft.com/office/powerpoint/2010/main" val="5895917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disqualified from operating a CMV if convicted of any combination of two or more of the following serious traffic violations while operating a CMV:</a:t>
            </a:r>
          </a:p>
          <a:p>
            <a:endParaRPr lang="en-US" dirty="0"/>
          </a:p>
          <a:p>
            <a:pPr marL="628650" lvl="1" indent="-171450">
              <a:buFont typeface="Arial" panose="020B0604020202020204" pitchFamily="34" charset="0"/>
              <a:buChar char="•"/>
            </a:pPr>
            <a:r>
              <a:rPr lang="en-US" dirty="0"/>
              <a:t>Driving a CMV without a CLP or CDL in your possession</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79</a:t>
            </a:fld>
            <a:endParaRPr lang="en-US"/>
          </a:p>
        </p:txBody>
      </p:sp>
    </p:spTree>
    <p:extLst>
      <p:ext uri="{BB962C8B-B14F-4D97-AF65-F5344CB8AC3E}">
        <p14:creationId xmlns:p14="http://schemas.microsoft.com/office/powerpoint/2010/main" val="78151793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disqualified from operating a CMV if convicted of any combination of two or more of the following serious traffic violations while operating a CMV:</a:t>
            </a:r>
          </a:p>
          <a:p>
            <a:endParaRPr lang="en-US" dirty="0"/>
          </a:p>
          <a:p>
            <a:pPr marL="628650" lvl="1" indent="-171450">
              <a:buFont typeface="Arial" panose="020B0604020202020204" pitchFamily="34" charset="0"/>
              <a:buChar char="•"/>
            </a:pPr>
            <a:r>
              <a:rPr lang="en-US" dirty="0"/>
              <a:t>Driving a CMV without the proper class of CLP or CDL and/or endorsements for the specific vehicle group being operated or for the passengers or type of cargo being transported</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80</a:t>
            </a:fld>
            <a:endParaRPr lang="en-US"/>
          </a:p>
        </p:txBody>
      </p:sp>
    </p:spTree>
    <p:extLst>
      <p:ext uri="{BB962C8B-B14F-4D97-AF65-F5344CB8AC3E}">
        <p14:creationId xmlns:p14="http://schemas.microsoft.com/office/powerpoint/2010/main" val="128740988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disqualified from operating a CMV if convicted of any combination of two or more of the following serious traffic violations while operating a CMV:</a:t>
            </a:r>
          </a:p>
          <a:p>
            <a:endParaRPr lang="en-US" dirty="0"/>
          </a:p>
          <a:p>
            <a:pPr marL="628650" lvl="1" indent="-171450">
              <a:buFont typeface="Arial" panose="020B0604020202020204" pitchFamily="34" charset="0"/>
              <a:buChar char="•"/>
            </a:pPr>
            <a:r>
              <a:rPr lang="en-US" dirty="0"/>
              <a:t>Violating a state or local law or ordinance on motor vehicle traffic control prohibiting texting while driving a CMV</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81</a:t>
            </a:fld>
            <a:endParaRPr lang="en-US"/>
          </a:p>
        </p:txBody>
      </p:sp>
    </p:spTree>
    <p:extLst>
      <p:ext uri="{BB962C8B-B14F-4D97-AF65-F5344CB8AC3E}">
        <p14:creationId xmlns:p14="http://schemas.microsoft.com/office/powerpoint/2010/main" val="212371481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disqualified from operating a CMV if convicted of any combination of two or more of the following serious traffic violations while operating a CMV:</a:t>
            </a:r>
          </a:p>
          <a:p>
            <a:endParaRPr lang="en-US" dirty="0"/>
          </a:p>
          <a:p>
            <a:pPr marL="628650" lvl="1" indent="-171450">
              <a:buFont typeface="Arial" panose="020B0604020202020204" pitchFamily="34" charset="0"/>
              <a:buChar char="•"/>
            </a:pPr>
            <a:r>
              <a:rPr lang="en-US" dirty="0"/>
              <a:t>Or, violating a state or local law or ordinance on motor vehicle traffic control restricting or prohibiting the use of a hand-held mobile telephone while driving a CMV</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82</a:t>
            </a:fld>
            <a:endParaRPr lang="en-US"/>
          </a:p>
        </p:txBody>
      </p:sp>
    </p:spTree>
    <p:extLst>
      <p:ext uri="{BB962C8B-B14F-4D97-AF65-F5344CB8AC3E}">
        <p14:creationId xmlns:p14="http://schemas.microsoft.com/office/powerpoint/2010/main" val="120355782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a trip, you may be placed out of service by an enforcement officer for a certain period of time or until a given problem has been corrected. This typically happens at a weigh station and/or during a roadside inspection.</a:t>
            </a:r>
          </a:p>
          <a:p>
            <a:endParaRPr lang="en-US" dirty="0"/>
          </a:p>
          <a:p>
            <a:r>
              <a:rPr lang="en-US" dirty="0"/>
              <a:t>Conviction for violating such an out-of-service order subjects you to a fine and disqualification period. </a:t>
            </a:r>
          </a:p>
        </p:txBody>
      </p:sp>
      <p:sp>
        <p:nvSpPr>
          <p:cNvPr id="4" name="Slide Number Placeholder 3"/>
          <p:cNvSpPr>
            <a:spLocks noGrp="1"/>
          </p:cNvSpPr>
          <p:nvPr>
            <p:ph type="sldNum" sz="quarter" idx="10"/>
          </p:nvPr>
        </p:nvSpPr>
        <p:spPr/>
        <p:txBody>
          <a:bodyPr/>
          <a:lstStyle/>
          <a:p>
            <a:fld id="{13B7AE17-F166-4F4B-908E-A03D4FF88F9D}" type="slidenum">
              <a:rPr lang="en-US" smtClean="0"/>
              <a:t>84</a:t>
            </a:fld>
            <a:endParaRPr lang="en-US"/>
          </a:p>
        </p:txBody>
      </p:sp>
    </p:spTree>
    <p:extLst>
      <p:ext uri="{BB962C8B-B14F-4D97-AF65-F5344CB8AC3E}">
        <p14:creationId xmlns:p14="http://schemas.microsoft.com/office/powerpoint/2010/main" val="427685047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penalties are more severe for drivers of passenger-carrying vehicles and drivers transporting hazardous materials.</a:t>
            </a:r>
          </a:p>
        </p:txBody>
      </p:sp>
      <p:sp>
        <p:nvSpPr>
          <p:cNvPr id="4" name="Slide Number Placeholder 3"/>
          <p:cNvSpPr>
            <a:spLocks noGrp="1"/>
          </p:cNvSpPr>
          <p:nvPr>
            <p:ph type="sldNum" sz="quarter" idx="10"/>
          </p:nvPr>
        </p:nvSpPr>
        <p:spPr/>
        <p:txBody>
          <a:bodyPr/>
          <a:lstStyle/>
          <a:p>
            <a:fld id="{13B7AE17-F166-4F4B-908E-A03D4FF88F9D}" type="slidenum">
              <a:rPr lang="en-US" smtClean="0"/>
              <a:t>85</a:t>
            </a:fld>
            <a:endParaRPr lang="en-US"/>
          </a:p>
        </p:txBody>
      </p:sp>
    </p:spTree>
    <p:extLst>
      <p:ext uri="{BB962C8B-B14F-4D97-AF65-F5344CB8AC3E}">
        <p14:creationId xmlns:p14="http://schemas.microsoft.com/office/powerpoint/2010/main" val="171601173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disqualified from driving if you are convicted of operating a vehicle requiring a CDL in violation of a federal, state, or local law or regulation pertaining to one of the following six offenses at a railroad-highway grade crossing. </a:t>
            </a:r>
          </a:p>
          <a:p>
            <a:endParaRPr lang="en-US" dirty="0"/>
          </a:p>
          <a:p>
            <a:pPr marL="628650" lvl="1" indent="-171450">
              <a:buFont typeface="Arial" panose="020B0604020202020204" pitchFamily="34" charset="0"/>
              <a:buChar char="•"/>
            </a:pPr>
            <a:r>
              <a:rPr lang="en-US" dirty="0"/>
              <a:t>Failing to slow down and check that tracks are clear of an approaching train (when not required to stop)</a:t>
            </a:r>
          </a:p>
          <a:p>
            <a:pPr marL="628650" lvl="1" indent="-171450">
              <a:buFont typeface="Arial" panose="020B0604020202020204" pitchFamily="34" charset="0"/>
              <a:buChar char="•"/>
            </a:pPr>
            <a:r>
              <a:rPr lang="en-US" dirty="0"/>
              <a:t>Not stopping before reaching the crossing, if the tracks are not clear (when not required to stop)</a:t>
            </a:r>
          </a:p>
          <a:p>
            <a:pPr marL="628650" lvl="1" indent="-171450">
              <a:buFont typeface="Arial" panose="020B0604020202020204" pitchFamily="34" charset="0"/>
              <a:buChar char="•"/>
            </a:pPr>
            <a:r>
              <a:rPr lang="en-US" dirty="0"/>
              <a:t>Failing to stop before driving onto the crossing (when always required to stop)</a:t>
            </a:r>
          </a:p>
          <a:p>
            <a:pPr marL="628650" lvl="1" indent="-171450">
              <a:buFont typeface="Arial" panose="020B0604020202020204" pitchFamily="34" charset="0"/>
              <a:buChar char="•"/>
            </a:pPr>
            <a:r>
              <a:rPr lang="en-US" dirty="0"/>
              <a:t>Not having sufficient space to drive completely through the crossing without stopping</a:t>
            </a:r>
          </a:p>
          <a:p>
            <a:pPr marL="628650" lvl="1" indent="-171450">
              <a:buFont typeface="Arial" panose="020B0604020202020204" pitchFamily="34" charset="0"/>
              <a:buChar char="•"/>
            </a:pPr>
            <a:r>
              <a:rPr lang="en-US" dirty="0"/>
              <a:t>Not obeying a traffic control device or the directions of an enforcement official at the crossing</a:t>
            </a:r>
          </a:p>
          <a:p>
            <a:pPr marL="628650" lvl="1" indent="-171450">
              <a:buFont typeface="Arial" panose="020B0604020202020204" pitchFamily="34" charset="0"/>
              <a:buChar char="•"/>
            </a:pPr>
            <a:r>
              <a:rPr lang="en-US" dirty="0"/>
              <a:t>Failing to negotiate a crossing because of insufficient undercarriage clearance</a:t>
            </a:r>
          </a:p>
          <a:p>
            <a:endParaRPr lang="en-US" dirty="0"/>
          </a:p>
          <a:p>
            <a:r>
              <a:rPr lang="en-US" dirty="0"/>
              <a:t>If you are convicted of a railroad-highway grade crossing violation, you are subject to a disqualification period of between 60 days and one year.</a:t>
            </a:r>
          </a:p>
          <a:p>
            <a:endParaRPr lang="en-US" dirty="0"/>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86</a:t>
            </a:fld>
            <a:endParaRPr lang="en-US"/>
          </a:p>
        </p:txBody>
      </p:sp>
    </p:spTree>
    <p:extLst>
      <p:ext uri="{BB962C8B-B14F-4D97-AF65-F5344CB8AC3E}">
        <p14:creationId xmlns:p14="http://schemas.microsoft.com/office/powerpoint/2010/main" val="123721462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disqualified from driving if you are convicted of operating a vehicle requiring a CDL in violation of a federal, state, or local law or regulation pertaining to one of the following six offenses at a railroad-highway grade crossing . </a:t>
            </a:r>
          </a:p>
          <a:p>
            <a:endParaRPr lang="en-US" dirty="0"/>
          </a:p>
          <a:p>
            <a:pPr marL="457200" lvl="1" indent="0">
              <a:buFontTx/>
              <a:buNone/>
            </a:pPr>
            <a:r>
              <a:rPr lang="en-US" dirty="0"/>
              <a:t>1. Failing to slow down and check that tracks are clear of an approaching train (when not required to stop)</a:t>
            </a:r>
          </a:p>
          <a:p>
            <a:endParaRPr lang="en-US" dirty="0"/>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87</a:t>
            </a:fld>
            <a:endParaRPr lang="en-US"/>
          </a:p>
        </p:txBody>
      </p:sp>
    </p:spTree>
    <p:extLst>
      <p:ext uri="{BB962C8B-B14F-4D97-AF65-F5344CB8AC3E}">
        <p14:creationId xmlns:p14="http://schemas.microsoft.com/office/powerpoint/2010/main" val="275232482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disqualified from driving if you are convicted of operating a vehicle requiring a CDL in violation of a federal, state, or local law or regulation pertaining to one of the following six offenses at a railroad-highway grade crossing . </a:t>
            </a:r>
          </a:p>
          <a:p>
            <a:endParaRPr lang="en-US" dirty="0"/>
          </a:p>
          <a:p>
            <a:pPr marL="457200" lvl="1" indent="0">
              <a:buFont typeface="Arial" panose="020B0604020202020204" pitchFamily="34" charset="0"/>
              <a:buNone/>
            </a:pPr>
            <a:r>
              <a:rPr lang="en-US" dirty="0"/>
              <a:t>2. Not stopping before reaching the crossing, if the tracks are not clear (when not required to stop)</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88</a:t>
            </a:fld>
            <a:endParaRPr lang="en-US"/>
          </a:p>
        </p:txBody>
      </p:sp>
    </p:spTree>
    <p:extLst>
      <p:ext uri="{BB962C8B-B14F-4D97-AF65-F5344CB8AC3E}">
        <p14:creationId xmlns:p14="http://schemas.microsoft.com/office/powerpoint/2010/main" val="369515900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disqualified from driving if you are convicted of operating a vehicle requiring a CDL in violation of a federal, state, or local law or regulation pertaining to one of the following six offenses at a railroad-highway grade crossing . </a:t>
            </a:r>
          </a:p>
          <a:p>
            <a:endParaRPr lang="en-US" dirty="0"/>
          </a:p>
          <a:p>
            <a:pPr marL="457200" lvl="1" indent="0">
              <a:buFont typeface="Arial" panose="020B0604020202020204" pitchFamily="34" charset="0"/>
              <a:buNone/>
            </a:pPr>
            <a:r>
              <a:rPr lang="en-US" dirty="0"/>
              <a:t>3. Failing to stop before driving onto the crossing (when always required to stop)</a:t>
            </a:r>
          </a:p>
          <a:p>
            <a:endParaRPr lang="en-US" dirty="0"/>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89</a:t>
            </a:fld>
            <a:endParaRPr lang="en-US"/>
          </a:p>
        </p:txBody>
      </p:sp>
    </p:spTree>
    <p:extLst>
      <p:ext uri="{BB962C8B-B14F-4D97-AF65-F5344CB8AC3E}">
        <p14:creationId xmlns:p14="http://schemas.microsoft.com/office/powerpoint/2010/main" val="298035972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disqualified from driving if you are convicted of operating a vehicle requiring a CDL in violation of a federal, state, or local law or regulation pertaining to one of the following six offenses at a railroad-highway grade crossing . </a:t>
            </a:r>
          </a:p>
          <a:p>
            <a:endParaRPr lang="en-US" dirty="0"/>
          </a:p>
          <a:p>
            <a:pPr marL="457200" lvl="1" indent="0">
              <a:buFont typeface="Arial" panose="020B0604020202020204" pitchFamily="34" charset="0"/>
              <a:buNone/>
            </a:pPr>
            <a:r>
              <a:rPr lang="en-US" dirty="0"/>
              <a:t>4. Not having sufficient space to drive completely through the crossing without stopping</a:t>
            </a:r>
          </a:p>
          <a:p>
            <a:endParaRPr lang="en-US" dirty="0"/>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90</a:t>
            </a:fld>
            <a:endParaRPr lang="en-US"/>
          </a:p>
        </p:txBody>
      </p:sp>
    </p:spTree>
    <p:extLst>
      <p:ext uri="{BB962C8B-B14F-4D97-AF65-F5344CB8AC3E}">
        <p14:creationId xmlns:p14="http://schemas.microsoft.com/office/powerpoint/2010/main" val="105825327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disqualified from driving if you are convicted of operating a vehicle requiring a CDL in violation of a federal, state, or local law or regulation pertaining to one of the following six offenses at a railroad-highway grade crossing . </a:t>
            </a:r>
          </a:p>
          <a:p>
            <a:endParaRPr lang="en-US" dirty="0"/>
          </a:p>
          <a:p>
            <a:pPr marL="457200" lvl="1" indent="0">
              <a:buFont typeface="Arial" panose="020B0604020202020204" pitchFamily="34" charset="0"/>
              <a:buNone/>
            </a:pPr>
            <a:r>
              <a:rPr lang="en-US" dirty="0"/>
              <a:t>5. Not obeying a traffic control device or the directions of an enforcement official at the crossing</a:t>
            </a:r>
          </a:p>
          <a:p>
            <a:endParaRPr lang="en-US" dirty="0"/>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91</a:t>
            </a:fld>
            <a:endParaRPr lang="en-US"/>
          </a:p>
        </p:txBody>
      </p:sp>
    </p:spTree>
    <p:extLst>
      <p:ext uri="{BB962C8B-B14F-4D97-AF65-F5344CB8AC3E}">
        <p14:creationId xmlns:p14="http://schemas.microsoft.com/office/powerpoint/2010/main" val="143481612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are disqualified from driving if you are convicted of operating a vehicle requiring a CDL in violation of a federal, state, or local law or regulation pertaining to one of the following six offenses at a railroad-highway grade crossing . </a:t>
            </a:r>
          </a:p>
          <a:p>
            <a:endParaRPr lang="en-US" dirty="0"/>
          </a:p>
          <a:p>
            <a:pPr marL="457200" lvl="1" indent="0">
              <a:buFont typeface="Arial" panose="020B0604020202020204" pitchFamily="34" charset="0"/>
              <a:buNone/>
            </a:pPr>
            <a:r>
              <a:rPr lang="en-US" dirty="0"/>
              <a:t>6. Failing to negotiate a crossing because of insufficient undercarriage clearance</a:t>
            </a:r>
          </a:p>
          <a:p>
            <a:endParaRPr lang="en-US" dirty="0"/>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92</a:t>
            </a:fld>
            <a:endParaRPr lang="en-US"/>
          </a:p>
        </p:txBody>
      </p:sp>
    </p:spTree>
    <p:extLst>
      <p:ext uri="{BB962C8B-B14F-4D97-AF65-F5344CB8AC3E}">
        <p14:creationId xmlns:p14="http://schemas.microsoft.com/office/powerpoint/2010/main" val="148820450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regulations in Part 382 of the FMCSRs address alcohol misuse and drug use by CMV drivers. The purpose of the regulations is to prevent accidents and injuries that result from driver misuse of alcohol and/or abuse of drugs.</a:t>
            </a:r>
          </a:p>
        </p:txBody>
      </p:sp>
      <p:sp>
        <p:nvSpPr>
          <p:cNvPr id="4" name="Slide Number Placeholder 3"/>
          <p:cNvSpPr>
            <a:spLocks noGrp="1"/>
          </p:cNvSpPr>
          <p:nvPr>
            <p:ph type="sldNum" sz="quarter" idx="10"/>
          </p:nvPr>
        </p:nvSpPr>
        <p:spPr/>
        <p:txBody>
          <a:bodyPr/>
          <a:lstStyle/>
          <a:p>
            <a:fld id="{397EE9EA-4A4D-4A1F-B477-D23406B73FDC}" type="slidenum">
              <a:rPr lang="en-US" smtClean="0"/>
              <a:t>93</a:t>
            </a:fld>
            <a:endParaRPr lang="en-US"/>
          </a:p>
        </p:txBody>
      </p:sp>
    </p:spTree>
    <p:extLst>
      <p:ext uri="{BB962C8B-B14F-4D97-AF65-F5344CB8AC3E}">
        <p14:creationId xmlns:p14="http://schemas.microsoft.com/office/powerpoint/2010/main" val="93305968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Alcohol misuse that could affect the performance of a safety-sensitive function is prohibited. A safety-sensitive function is defined as all time from the time a driver begins work or is required to be in readiness to work until the time he is relieved from work and all responsibility for performing work. (See Sec. 382.107 of the FMCSRs.)</a:t>
            </a:r>
          </a:p>
        </p:txBody>
      </p:sp>
      <p:sp>
        <p:nvSpPr>
          <p:cNvPr id="4" name="Slide Number Placeholder 3"/>
          <p:cNvSpPr>
            <a:spLocks noGrp="1"/>
          </p:cNvSpPr>
          <p:nvPr>
            <p:ph type="sldNum" sz="quarter" idx="10"/>
          </p:nvPr>
        </p:nvSpPr>
        <p:spPr/>
        <p:txBody>
          <a:bodyPr/>
          <a:lstStyle/>
          <a:p>
            <a:fld id="{13B7AE17-F166-4F4B-908E-A03D4FF88F9D}" type="slidenum">
              <a:rPr lang="en-US" smtClean="0"/>
              <a:t>94</a:t>
            </a:fld>
            <a:endParaRPr lang="en-US"/>
          </a:p>
        </p:txBody>
      </p:sp>
    </p:spTree>
    <p:extLst>
      <p:ext uri="{BB962C8B-B14F-4D97-AF65-F5344CB8AC3E}">
        <p14:creationId xmlns:p14="http://schemas.microsoft.com/office/powerpoint/2010/main" val="68510498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Prohibited alcohol use includes:</a:t>
            </a:r>
          </a:p>
          <a:p>
            <a:endParaRPr lang="en-US" dirty="0"/>
          </a:p>
          <a:p>
            <a:pPr marL="628650" lvl="1" indent="-171450">
              <a:buFont typeface="Arial" panose="020B0604020202020204" pitchFamily="34" charset="0"/>
              <a:buChar char="•"/>
            </a:pPr>
            <a:r>
              <a:rPr lang="en-US" dirty="0"/>
              <a:t>Use while performing safety-sensitive functions</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95</a:t>
            </a:fld>
            <a:endParaRPr lang="en-US"/>
          </a:p>
        </p:txBody>
      </p:sp>
    </p:spTree>
    <p:extLst>
      <p:ext uri="{BB962C8B-B14F-4D97-AF65-F5344CB8AC3E}">
        <p14:creationId xmlns:p14="http://schemas.microsoft.com/office/powerpoint/2010/main" val="426231681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Prohibited alcohol use includes:</a:t>
            </a:r>
          </a:p>
          <a:p>
            <a:endParaRPr lang="en-US" dirty="0"/>
          </a:p>
          <a:p>
            <a:pPr marL="628650" lvl="1" indent="-171450">
              <a:buFont typeface="Arial" panose="020B0604020202020204" pitchFamily="34" charset="0"/>
              <a:buChar char="•"/>
            </a:pPr>
            <a:r>
              <a:rPr lang="en-US" dirty="0"/>
              <a:t>Use during the four hours before performing safety- sensitive functions</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96</a:t>
            </a:fld>
            <a:endParaRPr lang="en-US"/>
          </a:p>
        </p:txBody>
      </p:sp>
    </p:spTree>
    <p:extLst>
      <p:ext uri="{BB962C8B-B14F-4D97-AF65-F5344CB8AC3E}">
        <p14:creationId xmlns:p14="http://schemas.microsoft.com/office/powerpoint/2010/main" val="25978737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Prohibited alcohol use includes:</a:t>
            </a:r>
          </a:p>
          <a:p>
            <a:endParaRPr lang="en-US" dirty="0"/>
          </a:p>
          <a:p>
            <a:pPr marL="628650" lvl="1" indent="-171450">
              <a:buFont typeface="Arial" panose="020B0604020202020204" pitchFamily="34" charset="0"/>
              <a:buChar char="•"/>
            </a:pPr>
            <a:r>
              <a:rPr lang="en-US" dirty="0"/>
              <a:t>Reporting for duty or remaining on duty to perform safety-sensitive functions with an alcohol concentration of 0.04 or greater </a:t>
            </a:r>
          </a:p>
          <a:p>
            <a:endParaRPr lang="en-US" dirty="0"/>
          </a:p>
          <a:p>
            <a:r>
              <a:rPr lang="en-US" dirty="0"/>
              <a:t>CALLOUT: If you have an alcohol concentration of 0.02 or greater but less than 0.04, you may not perform, or be permitted to perform, safety-sensitive functions for at least 24 hours.</a:t>
            </a:r>
          </a:p>
        </p:txBody>
      </p:sp>
      <p:sp>
        <p:nvSpPr>
          <p:cNvPr id="4" name="Slide Number Placeholder 3"/>
          <p:cNvSpPr>
            <a:spLocks noGrp="1"/>
          </p:cNvSpPr>
          <p:nvPr>
            <p:ph type="sldNum" sz="quarter" idx="10"/>
          </p:nvPr>
        </p:nvSpPr>
        <p:spPr/>
        <p:txBody>
          <a:bodyPr/>
          <a:lstStyle/>
          <a:p>
            <a:fld id="{13B7AE17-F166-4F4B-908E-A03D4FF88F9D}" type="slidenum">
              <a:rPr lang="en-US" smtClean="0"/>
              <a:t>97</a:t>
            </a:fld>
            <a:endParaRPr lang="en-US"/>
          </a:p>
        </p:txBody>
      </p:sp>
    </p:spTree>
    <p:extLst>
      <p:ext uri="{BB962C8B-B14F-4D97-AF65-F5344CB8AC3E}">
        <p14:creationId xmlns:p14="http://schemas.microsoft.com/office/powerpoint/2010/main" val="367011241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Prohibited alcohol use includes:</a:t>
            </a:r>
          </a:p>
          <a:p>
            <a:endParaRPr lang="en-US" dirty="0"/>
          </a:p>
          <a:p>
            <a:pPr marL="628650" lvl="1" indent="-171450">
              <a:buFont typeface="Arial" panose="020B0604020202020204" pitchFamily="34" charset="0"/>
              <a:buChar char="•"/>
            </a:pPr>
            <a:r>
              <a:rPr lang="en-US" dirty="0"/>
              <a:t>Use during the eight hours following an accident, or until you undergo a post-accident test</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98</a:t>
            </a:fld>
            <a:endParaRPr lang="en-US"/>
          </a:p>
        </p:txBody>
      </p:sp>
    </p:spTree>
    <p:extLst>
      <p:ext uri="{BB962C8B-B14F-4D97-AF65-F5344CB8AC3E}">
        <p14:creationId xmlns:p14="http://schemas.microsoft.com/office/powerpoint/2010/main" val="291177760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Prohibited alcohol use includes:</a:t>
            </a:r>
          </a:p>
          <a:p>
            <a:endParaRPr lang="en-US" dirty="0"/>
          </a:p>
          <a:p>
            <a:pPr marL="628650" lvl="1" indent="-171450">
              <a:buFont typeface="Arial" panose="020B0604020202020204" pitchFamily="34" charset="0"/>
              <a:buChar char="•"/>
            </a:pPr>
            <a:r>
              <a:rPr lang="en-US" dirty="0"/>
              <a:t>Or, refusal to take a required test</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99</a:t>
            </a:fld>
            <a:endParaRPr lang="en-US"/>
          </a:p>
        </p:txBody>
      </p:sp>
    </p:spTree>
    <p:extLst>
      <p:ext uri="{BB962C8B-B14F-4D97-AF65-F5344CB8AC3E}">
        <p14:creationId xmlns:p14="http://schemas.microsoft.com/office/powerpoint/2010/main" val="67067850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Drug use that could affect performance of safety-sensitive functions is prohibited. </a:t>
            </a:r>
          </a:p>
        </p:txBody>
      </p:sp>
      <p:sp>
        <p:nvSpPr>
          <p:cNvPr id="4" name="Slide Number Placeholder 3"/>
          <p:cNvSpPr>
            <a:spLocks noGrp="1"/>
          </p:cNvSpPr>
          <p:nvPr>
            <p:ph type="sldNum" sz="quarter" idx="10"/>
          </p:nvPr>
        </p:nvSpPr>
        <p:spPr/>
        <p:txBody>
          <a:bodyPr/>
          <a:lstStyle/>
          <a:p>
            <a:fld id="{13B7AE17-F166-4F4B-908E-A03D4FF88F9D}" type="slidenum">
              <a:rPr lang="en-US" smtClean="0"/>
              <a:t>100</a:t>
            </a:fld>
            <a:endParaRPr lang="en-US"/>
          </a:p>
        </p:txBody>
      </p:sp>
    </p:spTree>
    <p:extLst>
      <p:ext uri="{BB962C8B-B14F-4D97-AF65-F5344CB8AC3E}">
        <p14:creationId xmlns:p14="http://schemas.microsoft.com/office/powerpoint/2010/main" val="7321810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Drug use that could affect performance of safety-sensitive functions is prohibited, including:</a:t>
            </a:r>
          </a:p>
          <a:p>
            <a:endParaRPr lang="en-US" dirty="0"/>
          </a:p>
          <a:p>
            <a:pPr marL="628650" lvl="1" indent="-171450">
              <a:buFont typeface="Arial" panose="020B0604020202020204" pitchFamily="34" charset="0"/>
              <a:buChar char="•"/>
            </a:pPr>
            <a:r>
              <a:rPr lang="en-US" dirty="0"/>
              <a:t>Use of any drug, except by doctor’s prescription, and then only if the doctor has advised you that the drug will not adversely affect your ability to safely operate a CMV</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101</a:t>
            </a:fld>
            <a:endParaRPr lang="en-US"/>
          </a:p>
        </p:txBody>
      </p:sp>
    </p:spTree>
    <p:extLst>
      <p:ext uri="{BB962C8B-B14F-4D97-AF65-F5344CB8AC3E}">
        <p14:creationId xmlns:p14="http://schemas.microsoft.com/office/powerpoint/2010/main" val="22573694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Drug use that could affect performance of safety-sensitive functions is prohibited, including:</a:t>
            </a:r>
          </a:p>
          <a:p>
            <a:endParaRPr lang="en-US" dirty="0"/>
          </a:p>
          <a:p>
            <a:pPr marL="628650" lvl="1" indent="-171450">
              <a:buFont typeface="Arial" panose="020B0604020202020204" pitchFamily="34" charset="0"/>
              <a:buChar char="•"/>
            </a:pPr>
            <a:r>
              <a:rPr lang="en-US" dirty="0"/>
              <a:t>Testing positive for drugs</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102</a:t>
            </a:fld>
            <a:endParaRPr lang="en-US"/>
          </a:p>
        </p:txBody>
      </p:sp>
    </p:spTree>
    <p:extLst>
      <p:ext uri="{BB962C8B-B14F-4D97-AF65-F5344CB8AC3E}">
        <p14:creationId xmlns:p14="http://schemas.microsoft.com/office/powerpoint/2010/main" val="233118724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Drug use that could affect performance of safety-sensitive functions is prohibited, including:</a:t>
            </a:r>
          </a:p>
          <a:p>
            <a:endParaRPr lang="en-US" dirty="0"/>
          </a:p>
          <a:p>
            <a:pPr marL="628650" lvl="1" indent="-171450">
              <a:buFont typeface="Arial" panose="020B0604020202020204" pitchFamily="34" charset="0"/>
              <a:buChar char="•"/>
            </a:pPr>
            <a:r>
              <a:rPr lang="en-US" dirty="0"/>
              <a:t>Having an adulterated or substituted drug test result</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103</a:t>
            </a:fld>
            <a:endParaRPr lang="en-US"/>
          </a:p>
        </p:txBody>
      </p:sp>
    </p:spTree>
    <p:extLst>
      <p:ext uri="{BB962C8B-B14F-4D97-AF65-F5344CB8AC3E}">
        <p14:creationId xmlns:p14="http://schemas.microsoft.com/office/powerpoint/2010/main" val="137245940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Drug use that could affect performance of safety-sensitive functions is prohibited, including:</a:t>
            </a:r>
          </a:p>
          <a:p>
            <a:endParaRPr lang="en-US" dirty="0"/>
          </a:p>
          <a:p>
            <a:pPr marL="628650" lvl="1" indent="-171450">
              <a:buFont typeface="Arial" panose="020B0604020202020204" pitchFamily="34" charset="0"/>
              <a:buChar char="•"/>
            </a:pPr>
            <a:r>
              <a:rPr lang="en-US" dirty="0"/>
              <a:t>Or, refusal to take a required test</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104</a:t>
            </a:fld>
            <a:endParaRPr lang="en-US"/>
          </a:p>
        </p:txBody>
      </p:sp>
    </p:spTree>
    <p:extLst>
      <p:ext uri="{BB962C8B-B14F-4D97-AF65-F5344CB8AC3E}">
        <p14:creationId xmlns:p14="http://schemas.microsoft.com/office/powerpoint/2010/main" val="301459174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employer may require you to inform your company of any therapeutic drug use. </a:t>
            </a:r>
          </a:p>
          <a:p>
            <a:endParaRPr lang="en-US" dirty="0"/>
          </a:p>
          <a:p>
            <a:r>
              <a:rPr lang="en-US" dirty="0"/>
              <a:t>Failing an alcohol test, testing positive for drugs, or refusing to take a required alcohol and/or drug test will result in you being removed from all safety-sensitive functions until you go through a return-to-duty process.</a:t>
            </a:r>
          </a:p>
          <a:p>
            <a:endParaRPr lang="en-US" dirty="0"/>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105</a:t>
            </a:fld>
            <a:endParaRPr lang="en-US"/>
          </a:p>
        </p:txBody>
      </p:sp>
    </p:spTree>
    <p:extLst>
      <p:ext uri="{BB962C8B-B14F-4D97-AF65-F5344CB8AC3E}">
        <p14:creationId xmlns:p14="http://schemas.microsoft.com/office/powerpoint/2010/main" val="423006424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types of CMVs you could be called upon to operate throughout your driving career. The following is a summary of some of the basic terms.</a:t>
            </a:r>
          </a:p>
        </p:txBody>
      </p:sp>
      <p:sp>
        <p:nvSpPr>
          <p:cNvPr id="4" name="Slide Number Placeholder 3"/>
          <p:cNvSpPr>
            <a:spLocks noGrp="1"/>
          </p:cNvSpPr>
          <p:nvPr>
            <p:ph type="sldNum" sz="quarter" idx="10"/>
          </p:nvPr>
        </p:nvSpPr>
        <p:spPr/>
        <p:txBody>
          <a:bodyPr/>
          <a:lstStyle/>
          <a:p>
            <a:fld id="{397EE9EA-4A4D-4A1F-B477-D23406B73FDC}" type="slidenum">
              <a:rPr lang="en-US" smtClean="0"/>
              <a:t>106</a:t>
            </a:fld>
            <a:endParaRPr lang="en-US"/>
          </a:p>
        </p:txBody>
      </p:sp>
    </p:spTree>
    <p:extLst>
      <p:ext uri="{BB962C8B-B14F-4D97-AF65-F5344CB8AC3E}">
        <p14:creationId xmlns:p14="http://schemas.microsoft.com/office/powerpoint/2010/main" val="102139163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Tractor. </a:t>
            </a:r>
            <a:r>
              <a:rPr lang="en-US" dirty="0"/>
              <a:t>The tractor is the power unit. It is used to pull a vehicle or vehicles (trailers, semi- trailers, tankers, flatbeds, etc.). There are two cab styles that are most common, the conventional tractor and the cab-over-engine (COE) tractor:</a:t>
            </a:r>
          </a:p>
          <a:p>
            <a:endParaRPr lang="en-US" dirty="0"/>
          </a:p>
          <a:p>
            <a:pPr marL="628650" lvl="1" indent="-171450">
              <a:buFont typeface="Arial" panose="020B0604020202020204" pitchFamily="34" charset="0"/>
              <a:buChar char="•"/>
            </a:pPr>
            <a:r>
              <a:rPr lang="en-US" b="1" dirty="0"/>
              <a:t>Conventional tractor. </a:t>
            </a:r>
            <a:r>
              <a:rPr lang="en-US" dirty="0"/>
              <a:t>The engine is located under the hood of the tractor. Like passenger vehicles, the engine is in front of the driver.</a:t>
            </a:r>
          </a:p>
          <a:p>
            <a:pPr marL="628650" lvl="1" indent="-171450">
              <a:buFont typeface="Arial" panose="020B0604020202020204" pitchFamily="34" charset="0"/>
              <a:buChar char="•"/>
            </a:pPr>
            <a:r>
              <a:rPr lang="en-US" b="1" dirty="0"/>
              <a:t>Cab-over-engine (COE). </a:t>
            </a:r>
            <a:r>
              <a:rPr lang="en-US" dirty="0"/>
              <a:t>The cab is over the engine. The driver is over the front wheels and the front of the tractor is flat.</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107</a:t>
            </a:fld>
            <a:endParaRPr lang="en-US"/>
          </a:p>
        </p:txBody>
      </p:sp>
    </p:spTree>
    <p:extLst>
      <p:ext uri="{BB962C8B-B14F-4D97-AF65-F5344CB8AC3E}">
        <p14:creationId xmlns:p14="http://schemas.microsoft.com/office/powerpoint/2010/main" val="252187835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Trailer.</a:t>
            </a:r>
            <a:r>
              <a:rPr lang="en-US" dirty="0"/>
              <a:t> The trailer is what stores and carries the cargo. There are two types of trailers, the full trailer and the semitrailer:</a:t>
            </a:r>
          </a:p>
          <a:p>
            <a:endParaRPr lang="en-US" dirty="0"/>
          </a:p>
          <a:p>
            <a:pPr marL="628650" lvl="1" indent="-171450">
              <a:buFont typeface="Arial" panose="020B0604020202020204" pitchFamily="34" charset="0"/>
              <a:buChar char="•"/>
            </a:pPr>
            <a:r>
              <a:rPr lang="en-US" b="1" dirty="0"/>
              <a:t>Full trailer. </a:t>
            </a:r>
            <a:r>
              <a:rPr lang="en-US" dirty="0"/>
              <a:t>A full trailer is supported by its own axles . No part of its weight rests on the towing vehicle.</a:t>
            </a:r>
          </a:p>
          <a:p>
            <a:pPr marL="628650" lvl="1" indent="-171450">
              <a:buFont typeface="Arial" panose="020B0604020202020204" pitchFamily="34" charset="0"/>
              <a:buChar char="•"/>
            </a:pPr>
            <a:r>
              <a:rPr lang="en-US" b="1" dirty="0"/>
              <a:t>Semitrailer.</a:t>
            </a:r>
            <a:r>
              <a:rPr lang="en-US" dirty="0"/>
              <a:t> The front of a semitrailer rests on the tractor, specifically the tractor’s fifth wheel. When a semitrailer is disconnected from the tractor, its front end rests on legs commonly referred to as landing gear.</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108</a:t>
            </a:fld>
            <a:endParaRPr lang="en-US"/>
          </a:p>
        </p:txBody>
      </p:sp>
    </p:spTree>
    <p:extLst>
      <p:ext uri="{BB962C8B-B14F-4D97-AF65-F5344CB8AC3E}">
        <p14:creationId xmlns:p14="http://schemas.microsoft.com/office/powerpoint/2010/main" val="21822838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Fifth wheel.  </a:t>
            </a:r>
            <a:r>
              <a:rPr lang="en-US" dirty="0"/>
              <a:t>A coupling device located at the tractor’s rear frame that is used to join the front of the trailer to the tractor. It looks like a flat rounded plate with a v-shaped notch.</a:t>
            </a:r>
          </a:p>
        </p:txBody>
      </p:sp>
      <p:sp>
        <p:nvSpPr>
          <p:cNvPr id="4" name="Slide Number Placeholder 3"/>
          <p:cNvSpPr>
            <a:spLocks noGrp="1"/>
          </p:cNvSpPr>
          <p:nvPr>
            <p:ph type="sldNum" sz="quarter" idx="10"/>
          </p:nvPr>
        </p:nvSpPr>
        <p:spPr/>
        <p:txBody>
          <a:bodyPr/>
          <a:lstStyle/>
          <a:p>
            <a:fld id="{13B7AE17-F166-4F4B-908E-A03D4FF88F9D}" type="slidenum">
              <a:rPr lang="en-US" smtClean="0"/>
              <a:t>109</a:t>
            </a:fld>
            <a:endParaRPr lang="en-US"/>
          </a:p>
        </p:txBody>
      </p:sp>
    </p:spTree>
    <p:extLst>
      <p:ext uri="{BB962C8B-B14F-4D97-AF65-F5344CB8AC3E}">
        <p14:creationId xmlns:p14="http://schemas.microsoft.com/office/powerpoint/2010/main" val="343606184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Duals. </a:t>
            </a:r>
            <a:r>
              <a:rPr lang="en-US" dirty="0"/>
              <a:t>A pair of wheels and tires mounted together on the same side of one axle.</a:t>
            </a:r>
          </a:p>
        </p:txBody>
      </p:sp>
      <p:sp>
        <p:nvSpPr>
          <p:cNvPr id="4" name="Slide Number Placeholder 3"/>
          <p:cNvSpPr>
            <a:spLocks noGrp="1"/>
          </p:cNvSpPr>
          <p:nvPr>
            <p:ph type="sldNum" sz="quarter" idx="10"/>
          </p:nvPr>
        </p:nvSpPr>
        <p:spPr/>
        <p:txBody>
          <a:bodyPr/>
          <a:lstStyle/>
          <a:p>
            <a:fld id="{13B7AE17-F166-4F4B-908E-A03D4FF88F9D}" type="slidenum">
              <a:rPr lang="en-US" smtClean="0"/>
              <a:t>110</a:t>
            </a:fld>
            <a:endParaRPr lang="en-US"/>
          </a:p>
        </p:txBody>
      </p:sp>
    </p:spTree>
    <p:extLst>
      <p:ext uri="{BB962C8B-B14F-4D97-AF65-F5344CB8AC3E}">
        <p14:creationId xmlns:p14="http://schemas.microsoft.com/office/powerpoint/2010/main" val="66605957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Combination vehicle. </a:t>
            </a:r>
            <a:r>
              <a:rPr lang="en-US" dirty="0"/>
              <a:t>When a trailer is attached to a tractor it is called a combination vehicle. </a:t>
            </a:r>
          </a:p>
        </p:txBody>
      </p:sp>
      <p:sp>
        <p:nvSpPr>
          <p:cNvPr id="4" name="Slide Number Placeholder 3"/>
          <p:cNvSpPr>
            <a:spLocks noGrp="1"/>
          </p:cNvSpPr>
          <p:nvPr>
            <p:ph type="sldNum" sz="quarter" idx="10"/>
          </p:nvPr>
        </p:nvSpPr>
        <p:spPr/>
        <p:txBody>
          <a:bodyPr/>
          <a:lstStyle/>
          <a:p>
            <a:fld id="{13B7AE17-F166-4F4B-908E-A03D4FF88F9D}" type="slidenum">
              <a:rPr lang="en-US" smtClean="0"/>
              <a:t>111</a:t>
            </a:fld>
            <a:endParaRPr lang="en-US"/>
          </a:p>
        </p:txBody>
      </p:sp>
    </p:spTree>
    <p:extLst>
      <p:ext uri="{BB962C8B-B14F-4D97-AF65-F5344CB8AC3E}">
        <p14:creationId xmlns:p14="http://schemas.microsoft.com/office/powerpoint/2010/main" val="170984698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Steering axle. </a:t>
            </a:r>
            <a:r>
              <a:rPr lang="en-US" dirty="0"/>
              <a:t>The front axle, responsible for controlling the vehicle direction.</a:t>
            </a:r>
          </a:p>
          <a:p>
            <a:endParaRPr lang="en-US" dirty="0"/>
          </a:p>
          <a:p>
            <a:r>
              <a:rPr lang="en-US" b="1" dirty="0"/>
              <a:t>Drive axle. </a:t>
            </a:r>
            <a:r>
              <a:rPr lang="en-US" dirty="0"/>
              <a:t>The axle or axles that are powered and actively pull the load.</a:t>
            </a:r>
          </a:p>
          <a:p>
            <a:endParaRPr lang="en-US" dirty="0"/>
          </a:p>
          <a:p>
            <a:r>
              <a:rPr lang="en-US" b="1" dirty="0"/>
              <a:t>Tandem axle.  </a:t>
            </a:r>
            <a:r>
              <a:rPr lang="en-US" dirty="0"/>
              <a:t>An assembly of two axles (could be on the tractor or the trailer).</a:t>
            </a:r>
          </a:p>
        </p:txBody>
      </p:sp>
      <p:sp>
        <p:nvSpPr>
          <p:cNvPr id="4" name="Slide Number Placeholder 3"/>
          <p:cNvSpPr>
            <a:spLocks noGrp="1"/>
          </p:cNvSpPr>
          <p:nvPr>
            <p:ph type="sldNum" sz="quarter" idx="10"/>
          </p:nvPr>
        </p:nvSpPr>
        <p:spPr/>
        <p:txBody>
          <a:bodyPr/>
          <a:lstStyle/>
          <a:p>
            <a:fld id="{13B7AE17-F166-4F4B-908E-A03D4FF88F9D}" type="slidenum">
              <a:rPr lang="en-US" smtClean="0"/>
              <a:t>112</a:t>
            </a:fld>
            <a:endParaRPr lang="en-US"/>
          </a:p>
        </p:txBody>
      </p:sp>
    </p:spTree>
    <p:extLst>
      <p:ext uri="{BB962C8B-B14F-4D97-AF65-F5344CB8AC3E}">
        <p14:creationId xmlns:p14="http://schemas.microsoft.com/office/powerpoint/2010/main" val="185665704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size of a CMV requires you to take vehicle width, length, weight, and height into consideration when behind the wheel.</a:t>
            </a:r>
          </a:p>
        </p:txBody>
      </p:sp>
      <p:sp>
        <p:nvSpPr>
          <p:cNvPr id="4" name="Slide Number Placeholder 3"/>
          <p:cNvSpPr>
            <a:spLocks noGrp="1"/>
          </p:cNvSpPr>
          <p:nvPr>
            <p:ph type="sldNum" sz="quarter" idx="10"/>
          </p:nvPr>
        </p:nvSpPr>
        <p:spPr/>
        <p:txBody>
          <a:bodyPr/>
          <a:lstStyle/>
          <a:p>
            <a:fld id="{397EE9EA-4A4D-4A1F-B477-D23406B73FDC}" type="slidenum">
              <a:rPr lang="en-US" smtClean="0"/>
              <a:t>113</a:t>
            </a:fld>
            <a:endParaRPr lang="en-US"/>
          </a:p>
        </p:txBody>
      </p:sp>
    </p:spTree>
    <p:extLst>
      <p:ext uri="{BB962C8B-B14F-4D97-AF65-F5344CB8AC3E}">
        <p14:creationId xmlns:p14="http://schemas.microsoft.com/office/powerpoint/2010/main" val="189539153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Federal Highway Administration (FHWA) oversees the heavy truck and bus size and weight regulations in the United States. The federal size and weight limits are established in 23 CFR 658, Truck Size and Weight, Route Designations—Length, Width and Weight Limitations.</a:t>
            </a:r>
          </a:p>
          <a:p>
            <a:endParaRPr lang="en-US" dirty="0"/>
          </a:p>
          <a:p>
            <a:r>
              <a:rPr lang="en-US" dirty="0"/>
              <a:t>The federal size and weight limits apply to a national system of interstates commonly referred to as the National Network. The National Network includes Interstate highways and Federal-aid highways.</a:t>
            </a:r>
          </a:p>
        </p:txBody>
      </p:sp>
      <p:sp>
        <p:nvSpPr>
          <p:cNvPr id="4" name="Slide Number Placeholder 3"/>
          <p:cNvSpPr>
            <a:spLocks noGrp="1"/>
          </p:cNvSpPr>
          <p:nvPr>
            <p:ph type="sldNum" sz="quarter" idx="10"/>
          </p:nvPr>
        </p:nvSpPr>
        <p:spPr/>
        <p:txBody>
          <a:bodyPr/>
          <a:lstStyle/>
          <a:p>
            <a:fld id="{13B7AE17-F166-4F4B-908E-A03D4FF88F9D}" type="slidenum">
              <a:rPr lang="en-US" smtClean="0"/>
              <a:t>114</a:t>
            </a:fld>
            <a:endParaRPr lang="en-US"/>
          </a:p>
        </p:txBody>
      </p:sp>
    </p:spTree>
    <p:extLst>
      <p:ext uri="{BB962C8B-B14F-4D97-AF65-F5344CB8AC3E}">
        <p14:creationId xmlns:p14="http://schemas.microsoft.com/office/powerpoint/2010/main" val="347662911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the federal requirements, each state has laws that address legal vehicle size and weight. These laws cover the legal limits for weight, height, length, and width of vehicles and/or trailer configurations.</a:t>
            </a:r>
          </a:p>
        </p:txBody>
      </p:sp>
      <p:sp>
        <p:nvSpPr>
          <p:cNvPr id="4" name="Slide Number Placeholder 3"/>
          <p:cNvSpPr>
            <a:spLocks noGrp="1"/>
          </p:cNvSpPr>
          <p:nvPr>
            <p:ph type="sldNum" sz="quarter" idx="10"/>
          </p:nvPr>
        </p:nvSpPr>
        <p:spPr/>
        <p:txBody>
          <a:bodyPr/>
          <a:lstStyle/>
          <a:p>
            <a:fld id="{13B7AE17-F166-4F4B-908E-A03D4FF88F9D}" type="slidenum">
              <a:rPr lang="en-US" smtClean="0"/>
              <a:t>115</a:t>
            </a:fld>
            <a:endParaRPr lang="en-US"/>
          </a:p>
        </p:txBody>
      </p:sp>
    </p:spTree>
    <p:extLst>
      <p:ext uri="{BB962C8B-B14F-4D97-AF65-F5344CB8AC3E}">
        <p14:creationId xmlns:p14="http://schemas.microsoft.com/office/powerpoint/2010/main" val="338450973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the federal weight limits listed above, the federal Bridge Formula establishes the maximum weight any set of axles on a motor vehicle may carry on the interstate highway system. The intent is to limit the weight to length ratio of a vehicle crossing a bridge, to reduce the risk of damage to bridges. This is accomplished by either spreading the weight over additional axles or by increasing the distance between axles.</a:t>
            </a:r>
          </a:p>
        </p:txBody>
      </p:sp>
      <p:sp>
        <p:nvSpPr>
          <p:cNvPr id="4" name="Slide Number Placeholder 3"/>
          <p:cNvSpPr>
            <a:spLocks noGrp="1"/>
          </p:cNvSpPr>
          <p:nvPr>
            <p:ph type="sldNum" sz="quarter" idx="10"/>
          </p:nvPr>
        </p:nvSpPr>
        <p:spPr/>
        <p:txBody>
          <a:bodyPr/>
          <a:lstStyle/>
          <a:p>
            <a:fld id="{13B7AE17-F166-4F4B-908E-A03D4FF88F9D}" type="slidenum">
              <a:rPr lang="en-US" smtClean="0"/>
              <a:t>116</a:t>
            </a:fld>
            <a:endParaRPr lang="en-US"/>
          </a:p>
        </p:txBody>
      </p:sp>
    </p:spTree>
    <p:extLst>
      <p:ext uri="{BB962C8B-B14F-4D97-AF65-F5344CB8AC3E}">
        <p14:creationId xmlns:p14="http://schemas.microsoft.com/office/powerpoint/2010/main" val="62867856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a:t>
            </a:r>
            <a:r>
              <a:rPr lang="en-US" dirty="0"/>
              <a:t> = Maximum weight in pounds that can be carried on a group of two or more axles to the nearest 500 pounds</a:t>
            </a:r>
          </a:p>
          <a:p>
            <a:endParaRPr lang="en-US" dirty="0"/>
          </a:p>
          <a:p>
            <a:r>
              <a:rPr lang="en-US" b="1" dirty="0"/>
              <a:t>L</a:t>
            </a:r>
            <a:r>
              <a:rPr lang="en-US" dirty="0"/>
              <a:t> = The distance in feet between the outer axles of any two or more consecutive axles </a:t>
            </a:r>
          </a:p>
          <a:p>
            <a:endParaRPr lang="en-US" dirty="0"/>
          </a:p>
          <a:p>
            <a:r>
              <a:rPr lang="en-US" b="1" dirty="0"/>
              <a:t>N </a:t>
            </a:r>
            <a:r>
              <a:rPr lang="en-US" dirty="0"/>
              <a:t>= Number of axles being considered</a:t>
            </a:r>
          </a:p>
          <a:p>
            <a:endParaRPr lang="en-US" dirty="0"/>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117</a:t>
            </a:fld>
            <a:endParaRPr lang="en-US"/>
          </a:p>
        </p:txBody>
      </p:sp>
    </p:spTree>
    <p:extLst>
      <p:ext uri="{BB962C8B-B14F-4D97-AF65-F5344CB8AC3E}">
        <p14:creationId xmlns:p14="http://schemas.microsoft.com/office/powerpoint/2010/main" val="159814864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bridge formula takes into consideration two factors: </a:t>
            </a:r>
          </a:p>
          <a:p>
            <a:endParaRPr lang="en-US" dirty="0"/>
          </a:p>
          <a:p>
            <a:pPr marL="685800" lvl="1" indent="-228600">
              <a:buFont typeface="+mj-lt"/>
              <a:buAutoNum type="arabicPeriod"/>
            </a:pPr>
            <a:r>
              <a:rPr lang="en-US" i="1" dirty="0"/>
              <a:t>Number of axles required </a:t>
            </a:r>
            <a:r>
              <a:rPr lang="en-US" dirty="0"/>
              <a:t>to handle the vehicle's weight</a:t>
            </a:r>
          </a:p>
          <a:p>
            <a:pPr marL="685800" lvl="1" indent="-228600">
              <a:buFont typeface="+mj-lt"/>
              <a:buAutoNum type="arabicPeriod"/>
            </a:pPr>
            <a:r>
              <a:rPr lang="en-US" i="1" dirty="0"/>
              <a:t>Distance </a:t>
            </a:r>
            <a:r>
              <a:rPr lang="en-US" dirty="0"/>
              <a:t>between the axles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check compliance with the bridge formula, you'll need to know the </a:t>
            </a:r>
            <a:r>
              <a:rPr lang="en-US" sz="1200" b="1" kern="1200" dirty="0">
                <a:solidFill>
                  <a:schemeClr val="tx1"/>
                </a:solidFill>
                <a:effectLst/>
                <a:latin typeface="+mn-lt"/>
                <a:ea typeface="+mn-ea"/>
                <a:cs typeface="+mn-cs"/>
              </a:rPr>
              <a:t>actual</a:t>
            </a:r>
            <a:r>
              <a:rPr lang="en-US" sz="1200" kern="1200" dirty="0">
                <a:solidFill>
                  <a:schemeClr val="tx1"/>
                </a:solidFill>
                <a:effectLst/>
                <a:latin typeface="+mn-lt"/>
                <a:ea typeface="+mn-ea"/>
                <a:cs typeface="+mn-cs"/>
              </a:rPr>
              <a:t> weights on each axle group and measure the axle spacings on your vehicle. </a:t>
            </a:r>
          </a:p>
        </p:txBody>
      </p:sp>
      <p:sp>
        <p:nvSpPr>
          <p:cNvPr id="4" name="Slide Number Placeholder 3"/>
          <p:cNvSpPr>
            <a:spLocks noGrp="1"/>
          </p:cNvSpPr>
          <p:nvPr>
            <p:ph type="sldNum" sz="quarter" idx="10"/>
          </p:nvPr>
        </p:nvSpPr>
        <p:spPr/>
        <p:txBody>
          <a:bodyPr/>
          <a:lstStyle/>
          <a:p>
            <a:fld id="{13B7AE17-F166-4F4B-908E-A03D4FF88F9D}" type="slidenum">
              <a:rPr lang="en-US" smtClean="0"/>
              <a:t>118</a:t>
            </a:fld>
            <a:endParaRPr lang="en-US"/>
          </a:p>
        </p:txBody>
      </p:sp>
    </p:spTree>
    <p:extLst>
      <p:ext uri="{BB962C8B-B14F-4D97-AF65-F5344CB8AC3E}">
        <p14:creationId xmlns:p14="http://schemas.microsoft.com/office/powerpoint/2010/main" val="254956534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need to check axles 1 through 5, 1 through 3, and 2 through 5, and ensure each axle group complies with the weight limits provided in the bridge table.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First, measure the distances between each axle group. Pretend you determined the following:</a:t>
            </a:r>
          </a:p>
          <a:p>
            <a:pPr lvl="1"/>
            <a:r>
              <a:rPr lang="en-US" sz="1200" kern="1200" dirty="0">
                <a:solidFill>
                  <a:schemeClr val="tx1"/>
                </a:solidFill>
                <a:effectLst/>
                <a:latin typeface="+mn-lt"/>
                <a:ea typeface="+mn-ea"/>
                <a:cs typeface="+mn-cs"/>
              </a:rPr>
              <a:t>Axles 1 through 5: 51 ft</a:t>
            </a:r>
          </a:p>
          <a:p>
            <a:pPr lvl="1"/>
            <a:r>
              <a:rPr lang="en-US" sz="1200" kern="1200" dirty="0">
                <a:solidFill>
                  <a:schemeClr val="tx1"/>
                </a:solidFill>
                <a:effectLst/>
                <a:latin typeface="+mn-lt"/>
                <a:ea typeface="+mn-ea"/>
                <a:cs typeface="+mn-cs"/>
              </a:rPr>
              <a:t>Axles 1 through 3: 20 ft</a:t>
            </a:r>
          </a:p>
          <a:p>
            <a:pPr lvl="1"/>
            <a:r>
              <a:rPr lang="en-US" sz="1200" kern="1200" dirty="0">
                <a:solidFill>
                  <a:schemeClr val="tx1"/>
                </a:solidFill>
                <a:effectLst/>
                <a:latin typeface="+mn-lt"/>
                <a:ea typeface="+mn-ea"/>
                <a:cs typeface="+mn-cs"/>
              </a:rPr>
              <a:t>Axles 2 through 5: 35 ft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Then, determine the actual weights of the axle groups. Assume you were issued a scale ticket that showed the following:</a:t>
            </a:r>
          </a:p>
          <a:p>
            <a:pPr lvl="1"/>
            <a:r>
              <a:rPr lang="en-US" sz="1200" kern="1200" dirty="0">
                <a:solidFill>
                  <a:schemeClr val="tx1"/>
                </a:solidFill>
                <a:effectLst/>
                <a:latin typeface="+mn-lt"/>
                <a:ea typeface="+mn-ea"/>
                <a:cs typeface="+mn-cs"/>
              </a:rPr>
              <a:t>Steer axle: 10,620 </a:t>
            </a:r>
            <a:r>
              <a:rPr lang="en-US" sz="1200" kern="1200" dirty="0" err="1">
                <a:solidFill>
                  <a:schemeClr val="tx1"/>
                </a:solidFill>
                <a:effectLst/>
                <a:latin typeface="+mn-lt"/>
                <a:ea typeface="+mn-ea"/>
                <a:cs typeface="+mn-cs"/>
              </a:rPr>
              <a:t>lb</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Drive axle: 32,740 </a:t>
            </a:r>
            <a:r>
              <a:rPr lang="en-US" sz="1200" kern="1200" dirty="0" err="1">
                <a:solidFill>
                  <a:schemeClr val="tx1"/>
                </a:solidFill>
                <a:effectLst/>
                <a:latin typeface="+mn-lt"/>
                <a:ea typeface="+mn-ea"/>
                <a:cs typeface="+mn-cs"/>
              </a:rPr>
              <a:t>lb</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Trailer axles: 33,600 </a:t>
            </a:r>
            <a:r>
              <a:rPr lang="en-US" sz="1200" kern="1200" dirty="0" err="1">
                <a:solidFill>
                  <a:schemeClr val="tx1"/>
                </a:solidFill>
                <a:effectLst/>
                <a:latin typeface="+mn-lt"/>
                <a:ea typeface="+mn-ea"/>
                <a:cs typeface="+mn-cs"/>
              </a:rPr>
              <a:t>lb</a:t>
            </a:r>
            <a:endParaRPr lang="en-US" sz="12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GVW: 76,960 </a:t>
            </a:r>
            <a:r>
              <a:rPr lang="en-US" sz="1200" kern="1200" dirty="0" err="1">
                <a:solidFill>
                  <a:schemeClr val="tx1"/>
                </a:solidFill>
                <a:effectLst/>
                <a:latin typeface="+mn-lt"/>
                <a:ea typeface="+mn-ea"/>
                <a:cs typeface="+mn-cs"/>
              </a:rPr>
              <a:t>lb</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With this information you do not need to perform complex calculations using the bridge formula. The values in the bridge table are the </a:t>
            </a:r>
            <a:r>
              <a:rPr lang="en-US" sz="1200" b="1" kern="1200" dirty="0">
                <a:solidFill>
                  <a:schemeClr val="tx1"/>
                </a:solidFill>
                <a:effectLst/>
                <a:latin typeface="+mn-lt"/>
                <a:ea typeface="+mn-ea"/>
                <a:cs typeface="+mn-cs"/>
              </a:rPr>
              <a:t>results </a:t>
            </a:r>
            <a:r>
              <a:rPr lang="en-US" sz="1200" kern="1200" dirty="0">
                <a:solidFill>
                  <a:schemeClr val="tx1"/>
                </a:solidFill>
                <a:effectLst/>
                <a:latin typeface="+mn-lt"/>
                <a:ea typeface="+mn-ea"/>
                <a:cs typeface="+mn-cs"/>
              </a:rPr>
              <a:t>of various axle spacing calculations .</a:t>
            </a:r>
          </a:p>
        </p:txBody>
      </p:sp>
      <p:sp>
        <p:nvSpPr>
          <p:cNvPr id="4" name="Slide Number Placeholder 3"/>
          <p:cNvSpPr>
            <a:spLocks noGrp="1"/>
          </p:cNvSpPr>
          <p:nvPr>
            <p:ph type="sldNum" sz="quarter" idx="10"/>
          </p:nvPr>
        </p:nvSpPr>
        <p:spPr/>
        <p:txBody>
          <a:bodyPr/>
          <a:lstStyle/>
          <a:p>
            <a:fld id="{13B7AE17-F166-4F4B-908E-A03D4FF88F9D}" type="slidenum">
              <a:rPr lang="en-US" smtClean="0"/>
              <a:t>119</a:t>
            </a:fld>
            <a:endParaRPr lang="en-US"/>
          </a:p>
        </p:txBody>
      </p:sp>
    </p:spTree>
    <p:extLst>
      <p:ext uri="{BB962C8B-B14F-4D97-AF65-F5344CB8AC3E}">
        <p14:creationId xmlns:p14="http://schemas.microsoft.com/office/powerpoint/2010/main" val="321333728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start, check axles 1 through 5. Axles 1 through 5 are 51 feet apart. Under column “N” in the bridge table, find the number “51,” then look under the “5 axle” column. The maximum weight for 5 axles 51 feet apart is 80,000 pounds. Your vehicle is 76,960 pounds and the gross vehicle weight is in compliance.</a:t>
            </a:r>
          </a:p>
          <a:p>
            <a:endParaRPr lang="en-US" dirty="0"/>
          </a:p>
          <a:p>
            <a:r>
              <a:rPr lang="en-US" dirty="0"/>
              <a:t>Then, check axles 1 through 3 (steer axles and drive axles). Axles 1 through 3 are 20 feet apart. According to the table, the maximum weight for 3 axles 20 feet apart is 51,000 pounds. Axles 1 through 3 are carrying 43,360 pounds. The first axle group is in compliance.</a:t>
            </a:r>
          </a:p>
          <a:p>
            <a:endParaRPr lang="en-US" dirty="0"/>
          </a:p>
          <a:p>
            <a:r>
              <a:rPr lang="en-US" dirty="0"/>
              <a:t>Finally, check axles 2 through 5 (drive axles and trailer axles). Axles 2 through 5 are 35 feet apart. According to the table, the maximum weight for 4 axles 35 feet apart is 65,500 pounds. Axles 2 through 5 are carrying 66,340 pounds.</a:t>
            </a:r>
          </a:p>
          <a:p>
            <a:endParaRPr lang="en-US" dirty="0"/>
          </a:p>
          <a:p>
            <a:r>
              <a:rPr lang="en-US" dirty="0"/>
              <a:t>Because your actual weight is over that which is allowed by the bridge table, you must remove weight, redistribute weight, or increase the distance between the drive axles and the trailer axles, if possible.</a:t>
            </a:r>
          </a:p>
          <a:p>
            <a:endParaRPr lang="en-US" dirty="0"/>
          </a:p>
          <a:p>
            <a:r>
              <a:rPr lang="en-US" dirty="0"/>
              <a:t>CALLOUT: Use of the bridge table is much easier than working through the bridge formula as listed above.</a:t>
            </a:r>
          </a:p>
        </p:txBody>
      </p:sp>
      <p:sp>
        <p:nvSpPr>
          <p:cNvPr id="4" name="Slide Number Placeholder 3"/>
          <p:cNvSpPr>
            <a:spLocks noGrp="1"/>
          </p:cNvSpPr>
          <p:nvPr>
            <p:ph type="sldNum" sz="quarter" idx="10"/>
          </p:nvPr>
        </p:nvSpPr>
        <p:spPr/>
        <p:txBody>
          <a:bodyPr/>
          <a:lstStyle/>
          <a:p>
            <a:fld id="{13B7AE17-F166-4F4B-908E-A03D4FF88F9D}" type="slidenum">
              <a:rPr lang="en-US" smtClean="0"/>
              <a:t>120</a:t>
            </a:fld>
            <a:endParaRPr lang="en-US"/>
          </a:p>
        </p:txBody>
      </p:sp>
    </p:spTree>
    <p:extLst>
      <p:ext uri="{BB962C8B-B14F-4D97-AF65-F5344CB8AC3E}">
        <p14:creationId xmlns:p14="http://schemas.microsoft.com/office/powerpoint/2010/main" val="291192104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weigh station is a facility, staffed by law enforcement, that is equipped with scales to ensure drivers and their vehicles are in compliance with the size and weight laws.</a:t>
            </a:r>
          </a:p>
          <a:p>
            <a:endParaRPr lang="en-US" dirty="0"/>
          </a:p>
          <a:p>
            <a:r>
              <a:rPr lang="en-US" dirty="0"/>
              <a:t>Each state has different requirements when it comes to stopping at a weigh station. Some require all trucks to stop. Others require vehicles above a certain weight to stop. If in doubt about stopping, stop at the weigh station. It is better to be safe when it comes to this issue, as there can be severe penalties for unlawfully bypassing a weigh station.</a:t>
            </a:r>
          </a:p>
          <a:p>
            <a:endParaRPr lang="en-US" dirty="0"/>
          </a:p>
          <a:p>
            <a:r>
              <a:rPr lang="en-US" dirty="0"/>
              <a:t>CALLOUT: Often, weigh stations are also used by law enforcement to conduct roadside inspections. These inspections ensure that you and your vehicle are operating in a safe and legal manner.</a:t>
            </a:r>
          </a:p>
        </p:txBody>
      </p:sp>
      <p:sp>
        <p:nvSpPr>
          <p:cNvPr id="4" name="Slide Number Placeholder 3"/>
          <p:cNvSpPr>
            <a:spLocks noGrp="1"/>
          </p:cNvSpPr>
          <p:nvPr>
            <p:ph type="sldNum" sz="quarter" idx="10"/>
          </p:nvPr>
        </p:nvSpPr>
        <p:spPr/>
        <p:txBody>
          <a:bodyPr/>
          <a:lstStyle/>
          <a:p>
            <a:fld id="{13B7AE17-F166-4F4B-908E-A03D4FF88F9D}" type="slidenum">
              <a:rPr lang="en-US" smtClean="0"/>
              <a:t>121</a:t>
            </a:fld>
            <a:endParaRPr lang="en-US"/>
          </a:p>
        </p:txBody>
      </p:sp>
    </p:spTree>
    <p:extLst>
      <p:ext uri="{BB962C8B-B14F-4D97-AF65-F5344CB8AC3E}">
        <p14:creationId xmlns:p14="http://schemas.microsoft.com/office/powerpoint/2010/main" val="50979793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Though there isn’t a federal height limitation, it is important that you understand there will be times when you must deal with overhead clearance limitations.</a:t>
            </a:r>
          </a:p>
          <a:p>
            <a:endParaRPr lang="en-US" dirty="0"/>
          </a:p>
          <a:p>
            <a:r>
              <a:rPr lang="en-US" dirty="0"/>
              <a:t>When passing under bridges and overpasses, never assume the posted height is correct, and never assume what is listed on your road atlas or global positioning system (GPS) is accurate. The settling of pavement, repaving, resurfacing, or packed snow can change an overhead clearance. When in doubt, choose another route.</a:t>
            </a:r>
          </a:p>
          <a:p>
            <a:endParaRPr lang="en-US" dirty="0"/>
          </a:p>
        </p:txBody>
      </p:sp>
      <p:sp>
        <p:nvSpPr>
          <p:cNvPr id="4" name="Slide Number Placeholder 3"/>
          <p:cNvSpPr>
            <a:spLocks noGrp="1"/>
          </p:cNvSpPr>
          <p:nvPr>
            <p:ph type="sldNum" sz="quarter" idx="10"/>
          </p:nvPr>
        </p:nvSpPr>
        <p:spPr/>
        <p:txBody>
          <a:bodyPr/>
          <a:lstStyle/>
          <a:p>
            <a:fld id="{13B7AE17-F166-4F4B-908E-A03D4FF88F9D}" type="slidenum">
              <a:rPr lang="en-US" smtClean="0"/>
              <a:t>122</a:t>
            </a:fld>
            <a:endParaRPr lang="en-US"/>
          </a:p>
        </p:txBody>
      </p:sp>
    </p:spTree>
    <p:extLst>
      <p:ext uri="{BB962C8B-B14F-4D97-AF65-F5344CB8AC3E}">
        <p14:creationId xmlns:p14="http://schemas.microsoft.com/office/powerpoint/2010/main" val="173137604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a:t>
            </a:r>
          </a:p>
          <a:p>
            <a:endParaRPr lang="en-US" sz="1200" kern="1200" dirty="0">
              <a:solidFill>
                <a:schemeClr val="tx1"/>
              </a:solidFill>
              <a:effectLst/>
              <a:latin typeface="+mn-lt"/>
              <a:ea typeface="+mn-ea"/>
              <a:cs typeface="+mn-cs"/>
            </a:endParaRPr>
          </a:p>
          <a:p>
            <a:pPr marL="685800" lvl="1" indent="-228600">
              <a:buFont typeface="+mj-lt"/>
              <a:buAutoNum type="arabicPeriod"/>
            </a:pPr>
            <a:r>
              <a:rPr lang="en-US" dirty="0"/>
              <a:t>Identify the agencies responsible for regulating the trucking industry and explain the importance of complying with applicable laws and regulations </a:t>
            </a:r>
          </a:p>
          <a:p>
            <a:pPr marL="685800" lvl="1" indent="-228600">
              <a:buFont typeface="+mj-lt"/>
              <a:buAutoNum type="arabicPeriod"/>
            </a:pPr>
            <a:r>
              <a:rPr lang="en-US" dirty="0"/>
              <a:t>Describe the procedure for obtaining a commercial driver’s license (CDL) </a:t>
            </a:r>
          </a:p>
          <a:p>
            <a:pPr marL="685800" lvl="1" indent="-228600">
              <a:buFont typeface="+mj-lt"/>
              <a:buAutoNum type="arabicPeriod"/>
            </a:pPr>
            <a:r>
              <a:rPr lang="en-US" dirty="0"/>
              <a:t>Identify the required driver qualifications and what causes a disqualification </a:t>
            </a:r>
          </a:p>
          <a:p>
            <a:pPr marL="685800" lvl="1" indent="-228600">
              <a:buFont typeface="+mj-lt"/>
              <a:buAutoNum type="arabicPeriod"/>
            </a:pPr>
            <a:r>
              <a:rPr lang="en-US" dirty="0"/>
              <a:t>Discuss alcohol and drug prohibitions and the types of testing drivers can expect under various circumstances </a:t>
            </a:r>
          </a:p>
          <a:p>
            <a:pPr marL="685800" lvl="1" indent="-228600">
              <a:buFont typeface="+mj-lt"/>
              <a:buAutoNum type="arabicPeriod"/>
            </a:pPr>
            <a:r>
              <a:rPr lang="en-US" dirty="0"/>
              <a:t>Recognize the basic components of a combination vehicle and the size and weight limits established for traveling on the National Network </a:t>
            </a:r>
          </a:p>
          <a:p>
            <a:pPr marL="685800" lvl="1" indent="-228600">
              <a:buFont typeface="+mj-lt"/>
              <a:buAutoNum type="arabicPeriod"/>
            </a:pPr>
            <a:endParaRPr lang="en-US" dirty="0"/>
          </a:p>
          <a:p>
            <a:pPr marL="0" lvl="0" indent="0">
              <a:buFont typeface="+mj-lt"/>
              <a:buNone/>
            </a:pPr>
            <a:endParaRPr lang="en-US" dirty="0"/>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397EE9EA-4A4D-4A1F-B477-D23406B73FDC}" type="slidenum">
              <a:rPr lang="en-US" smtClean="0"/>
              <a:t>123</a:t>
            </a:fld>
            <a:endParaRPr lang="en-US"/>
          </a:p>
        </p:txBody>
      </p:sp>
    </p:spTree>
    <p:extLst>
      <p:ext uri="{BB962C8B-B14F-4D97-AF65-F5344CB8AC3E}">
        <p14:creationId xmlns:p14="http://schemas.microsoft.com/office/powerpoint/2010/main" val="41652026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002D72"/>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0DA170D-0E74-4B8F-90C4-30931160DF6E}" type="datetimeFigureOut">
              <a:rPr lang="en-US" smtClean="0"/>
              <a:t>4/29/2020</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dirty="0">
                <a:cs typeface="Arial" panose="020B0604020202020204" pitchFamily="34" charset="0"/>
              </a:rPr>
              <a:t>Copyright 2019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002D72"/>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70DA170D-0E74-4B8F-90C4-30931160DF6E}" type="datetimeFigureOut">
              <a:rPr lang="en-US" smtClean="0"/>
              <a:t>4/29/2020</a:t>
            </a:fld>
            <a:endParaRPr lang="en-US"/>
          </a:p>
        </p:txBody>
      </p:sp>
      <p:sp>
        <p:nvSpPr>
          <p:cNvPr id="11" name="Footer Placeholder 10"/>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12" name="Slide Number Placeholder 11"/>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002D72"/>
                </a:solidFill>
              </a:defRPr>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DA170D-0E74-4B8F-90C4-30931160DF6E}" type="datetimeFigureOut">
              <a:rPr lang="en-US" smtClean="0"/>
              <a:t>4/29/2020</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002D72"/>
                </a:solidFill>
              </a:defRPr>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0DA170D-0E74-4B8F-90C4-30931160DF6E}" type="datetimeFigureOut">
              <a:rPr lang="en-US" smtClean="0"/>
              <a:t>4/29/2020</a:t>
            </a:fld>
            <a:endParaRPr lang="en-US"/>
          </a:p>
        </p:txBody>
      </p:sp>
      <p:sp>
        <p:nvSpPr>
          <p:cNvPr id="6" name="Footer Placeholder 5"/>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002D72"/>
                </a:solidFill>
              </a:defRPr>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DA170D-0E74-4B8F-90C4-30931160DF6E}" type="datetimeFigureOut">
              <a:rPr lang="en-US" smtClean="0"/>
              <a:t>4/29/2020</a:t>
            </a:fld>
            <a:endParaRPr lang="en-US"/>
          </a:p>
        </p:txBody>
      </p:sp>
      <p:sp>
        <p:nvSpPr>
          <p:cNvPr id="8" name="Footer Placeholder 7"/>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002D72"/>
                </a:solidFill>
              </a:defRPr>
            </a:lvl1pPr>
          </a:lstStyle>
          <a:p>
            <a:pPr lvl="0"/>
            <a:r>
              <a:rPr lang="en-US" dirty="0"/>
              <a:t>Click to edit Master title style</a:t>
            </a:r>
          </a:p>
        </p:txBody>
      </p:sp>
      <p:sp>
        <p:nvSpPr>
          <p:cNvPr id="3" name="Date Placeholder 2"/>
          <p:cNvSpPr>
            <a:spLocks noGrp="1"/>
          </p:cNvSpPr>
          <p:nvPr>
            <p:ph type="dt" sz="half" idx="10"/>
          </p:nvPr>
        </p:nvSpPr>
        <p:spPr/>
        <p:txBody>
          <a:bodyPr/>
          <a:lstStyle/>
          <a:p>
            <a:fld id="{70DA170D-0E74-4B8F-90C4-30931160DF6E}" type="datetimeFigureOut">
              <a:rPr lang="en-US" smtClean="0"/>
              <a:t>4/29/2020</a:t>
            </a:fld>
            <a:endParaRPr lang="en-US"/>
          </a:p>
        </p:txBody>
      </p:sp>
      <p:sp>
        <p:nvSpPr>
          <p:cNvPr id="4" name="Footer Placeholder 3"/>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DA170D-0E74-4B8F-90C4-30931160DF6E}" type="datetimeFigureOut">
              <a:rPr lang="en-US" smtClean="0"/>
              <a:t>4/29/2020</a:t>
            </a:fld>
            <a:endParaRPr lang="en-US"/>
          </a:p>
        </p:txBody>
      </p:sp>
      <p:sp>
        <p:nvSpPr>
          <p:cNvPr id="3" name="Footer Placeholder 2"/>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solidFill>
                  <a:srgbClr val="002D72"/>
                </a:solidFill>
              </a:defRPr>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DA170D-0E74-4B8F-90C4-30931160DF6E}" type="datetimeFigureOut">
              <a:rPr lang="en-US" smtClean="0"/>
              <a:t>4/29/2020</a:t>
            </a:fld>
            <a:endParaRPr lang="en-US"/>
          </a:p>
        </p:txBody>
      </p:sp>
      <p:sp>
        <p:nvSpPr>
          <p:cNvPr id="6" name="Footer Placeholder 5"/>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solidFill>
                  <a:srgbClr val="002D72"/>
                </a:solidFill>
              </a:defRPr>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DA170D-0E74-4B8F-90C4-30931160DF6E}" type="datetimeFigureOut">
              <a:rPr lang="en-US" smtClean="0"/>
              <a:t>4/29/2020</a:t>
            </a:fld>
            <a:endParaRPr lang="en-US"/>
          </a:p>
        </p:txBody>
      </p:sp>
      <p:sp>
        <p:nvSpPr>
          <p:cNvPr id="6" name="Footer Placeholder 5"/>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solidFill>
                  <a:srgbClr val="002D72"/>
                </a:solidFill>
              </a:defRPr>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170D-0E74-4B8F-90C4-30931160DF6E}" type="datetimeFigureOut">
              <a:rPr lang="en-US" smtClean="0"/>
              <a:t>4/29/2020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solidFill>
                  <a:srgbClr val="002D72"/>
                </a:solidFill>
              </a:defRPr>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170D-0E74-4B8F-90C4-30931160DF6E}" type="datetimeFigureOut">
              <a:rPr lang="en-US" smtClean="0"/>
              <a:t>4/29/2020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DA170D-0E74-4B8F-90C4-30931160DF6E}" type="datetimeFigureOut">
              <a:rPr lang="en-US" smtClean="0"/>
              <a:t>4/29/2020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2.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1.png"/><Relationship Id="rId4" Type="http://schemas.openxmlformats.org/officeDocument/2006/relationships/image" Target="../media/image13.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19.xml"/><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22.xml"/><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24.xml"/><Relationship Id="rId4" Type="http://schemas.openxmlformats.org/officeDocument/2006/relationships/image" Target="../media/image18.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notesSlide" Target="../notesSlides/notesSlide10.xml"/><Relationship Id="rId7" Type="http://schemas.openxmlformats.org/officeDocument/2006/relationships/image" Target="../media/image23.jpg"/><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25.jpg"/></Relationships>
</file>

<file path=ppt/slides/_rels/slide15.xml.rels><?xml version="1.0" encoding="UTF-8" standalone="yes"?>
<Relationships xmlns="http://schemas.openxmlformats.org/package/2006/relationships"><Relationship Id="rId8" Type="http://schemas.openxmlformats.org/officeDocument/2006/relationships/image" Target="../media/image30.jpeg"/><Relationship Id="rId13" Type="http://schemas.openxmlformats.org/officeDocument/2006/relationships/image" Target="../media/image35.svg"/><Relationship Id="rId3" Type="http://schemas.openxmlformats.org/officeDocument/2006/relationships/notesSlide" Target="../notesSlides/notesSlide12.xml"/><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image" Target="../media/image28.png"/><Relationship Id="rId11" Type="http://schemas.openxmlformats.org/officeDocument/2006/relationships/image" Target="../media/image33.jpeg"/><Relationship Id="rId5" Type="http://schemas.openxmlformats.org/officeDocument/2006/relationships/image" Target="../media/image27.png"/><Relationship Id="rId10" Type="http://schemas.openxmlformats.org/officeDocument/2006/relationships/image" Target="../media/image32.sv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s>
</file>

<file path=ppt/slides/_rels/slide16.xml.rels><?xml version="1.0" encoding="UTF-8" standalone="yes"?>
<Relationships xmlns="http://schemas.openxmlformats.org/package/2006/relationships"><Relationship Id="rId8" Type="http://schemas.openxmlformats.org/officeDocument/2006/relationships/image" Target="../media/image41.jpg"/><Relationship Id="rId3" Type="http://schemas.openxmlformats.org/officeDocument/2006/relationships/notesSlide" Target="../notesSlides/notesSlide13.xml"/><Relationship Id="rId7" Type="http://schemas.openxmlformats.org/officeDocument/2006/relationships/image" Target="../media/image40.jpg"/><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image" Target="../media/image39.jpg"/><Relationship Id="rId11" Type="http://schemas.openxmlformats.org/officeDocument/2006/relationships/image" Target="../media/image44.jpg"/><Relationship Id="rId5" Type="http://schemas.openxmlformats.org/officeDocument/2006/relationships/image" Target="../media/image38.jpg"/><Relationship Id="rId10" Type="http://schemas.openxmlformats.org/officeDocument/2006/relationships/image" Target="../media/image43.jpg"/><Relationship Id="rId4" Type="http://schemas.openxmlformats.org/officeDocument/2006/relationships/image" Target="../media/image37.jpg"/><Relationship Id="rId9" Type="http://schemas.openxmlformats.org/officeDocument/2006/relationships/image" Target="../media/image42.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45.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46.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32.xml"/><Relationship Id="rId4" Type="http://schemas.openxmlformats.org/officeDocument/2006/relationships/image" Target="../media/image47.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48.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49.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image" Target="../media/image50.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36.xml"/><Relationship Id="rId4" Type="http://schemas.openxmlformats.org/officeDocument/2006/relationships/image" Target="../media/image51.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38.xml"/><Relationship Id="rId4" Type="http://schemas.openxmlformats.org/officeDocument/2006/relationships/image" Target="../media/image55.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39.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40.xml"/><Relationship Id="rId5" Type="http://schemas.openxmlformats.org/officeDocument/2006/relationships/image" Target="../media/image57.png"/><Relationship Id="rId4" Type="http://schemas.openxmlformats.org/officeDocument/2006/relationships/image" Target="../media/image56.jp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xml"/><Relationship Id="rId1" Type="http://schemas.openxmlformats.org/officeDocument/2006/relationships/tags" Target="../tags/tag41.xml"/><Relationship Id="rId4" Type="http://schemas.openxmlformats.org/officeDocument/2006/relationships/image" Target="../media/image58.jp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42.xml"/><Relationship Id="rId4" Type="http://schemas.openxmlformats.org/officeDocument/2006/relationships/image" Target="../media/image59.jp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43.xml"/><Relationship Id="rId4" Type="http://schemas.openxmlformats.org/officeDocument/2006/relationships/image" Target="../media/image60.jp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44.xml"/><Relationship Id="rId4" Type="http://schemas.openxmlformats.org/officeDocument/2006/relationships/image" Target="../media/image61.jp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45.xml"/><Relationship Id="rId4" Type="http://schemas.openxmlformats.org/officeDocument/2006/relationships/image" Target="../media/image62.jp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46.xml"/><Relationship Id="rId4" Type="http://schemas.openxmlformats.org/officeDocument/2006/relationships/image" Target="../media/image63.jp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47.xml"/><Relationship Id="rId4" Type="http://schemas.openxmlformats.org/officeDocument/2006/relationships/image" Target="../media/image64.jp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48.xml"/><Relationship Id="rId4" Type="http://schemas.openxmlformats.org/officeDocument/2006/relationships/image" Target="../media/image65.jp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49.xml"/><Relationship Id="rId4" Type="http://schemas.openxmlformats.org/officeDocument/2006/relationships/image" Target="../media/image66.jp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50.xml"/><Relationship Id="rId4" Type="http://schemas.openxmlformats.org/officeDocument/2006/relationships/image" Target="../media/image67.jp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tags" Target="../tags/tag51.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52.xml"/><Relationship Id="rId4" Type="http://schemas.openxmlformats.org/officeDocument/2006/relationships/image" Target="../media/image68.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53.xml"/><Relationship Id="rId4" Type="http://schemas.openxmlformats.org/officeDocument/2006/relationships/image" Target="../media/image69.jp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54.xml"/><Relationship Id="rId4" Type="http://schemas.openxmlformats.org/officeDocument/2006/relationships/image" Target="../media/image70.jp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55.xml"/><Relationship Id="rId4" Type="http://schemas.openxmlformats.org/officeDocument/2006/relationships/image" Target="../media/image71.jp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56.xml"/><Relationship Id="rId4" Type="http://schemas.openxmlformats.org/officeDocument/2006/relationships/image" Target="../media/image72.jp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57.xml"/><Relationship Id="rId4" Type="http://schemas.openxmlformats.org/officeDocument/2006/relationships/image" Target="../media/image73.jp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58.xml"/><Relationship Id="rId4" Type="http://schemas.openxmlformats.org/officeDocument/2006/relationships/image" Target="../media/image74.jp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59.xml"/><Relationship Id="rId4" Type="http://schemas.openxmlformats.org/officeDocument/2006/relationships/image" Target="../media/image75.jp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60.xml"/><Relationship Id="rId4" Type="http://schemas.openxmlformats.org/officeDocument/2006/relationships/image" Target="../media/image76.jp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tags" Target="../tags/tag61.xml"/><Relationship Id="rId4" Type="http://schemas.openxmlformats.org/officeDocument/2006/relationships/image" Target="../media/image77.jp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62.xml"/><Relationship Id="rId4" Type="http://schemas.openxmlformats.org/officeDocument/2006/relationships/image" Target="../media/image78.jp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63.xml"/><Relationship Id="rId4" Type="http://schemas.openxmlformats.org/officeDocument/2006/relationships/image" Target="../media/image79.jp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64.xml"/><Relationship Id="rId4" Type="http://schemas.openxmlformats.org/officeDocument/2006/relationships/image" Target="../media/image80.jp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65.xml"/><Relationship Id="rId4" Type="http://schemas.openxmlformats.org/officeDocument/2006/relationships/image" Target="../media/image81.jpe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7.xml"/><Relationship Id="rId1" Type="http://schemas.openxmlformats.org/officeDocument/2006/relationships/tags" Target="../tags/tag66.xml"/><Relationship Id="rId4" Type="http://schemas.openxmlformats.org/officeDocument/2006/relationships/image" Target="../media/image82.jp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tags" Target="../tags/tag67.xml"/><Relationship Id="rId4" Type="http://schemas.openxmlformats.org/officeDocument/2006/relationships/image" Target="../media/image83.jp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tags" Target="../tags/tag68.xml"/><Relationship Id="rId4" Type="http://schemas.openxmlformats.org/officeDocument/2006/relationships/image" Target="../media/image84.jpe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tags" Target="../tags/tag69.xml"/><Relationship Id="rId4" Type="http://schemas.openxmlformats.org/officeDocument/2006/relationships/image" Target="../media/image85.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tags" Target="../tags/tag70.xml"/><Relationship Id="rId4" Type="http://schemas.openxmlformats.org/officeDocument/2006/relationships/image" Target="../media/image85.pn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tags" Target="../tags/tag71.xml"/><Relationship Id="rId4" Type="http://schemas.openxmlformats.org/officeDocument/2006/relationships/image" Target="../media/image85.png"/></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3.xml"/><Relationship Id="rId1" Type="http://schemas.openxmlformats.org/officeDocument/2006/relationships/tags" Target="../tags/tag72.xml"/><Relationship Id="rId4" Type="http://schemas.openxmlformats.org/officeDocument/2006/relationships/image" Target="../media/image86.jpg"/></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tags" Target="../tags/tag73.xml"/><Relationship Id="rId4" Type="http://schemas.openxmlformats.org/officeDocument/2006/relationships/image" Target="../media/image87.jp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2.xml"/><Relationship Id="rId1" Type="http://schemas.openxmlformats.org/officeDocument/2006/relationships/tags" Target="../tags/tag74.xml"/><Relationship Id="rId4" Type="http://schemas.openxmlformats.org/officeDocument/2006/relationships/image" Target="../media/image88.jp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tags" Target="../tags/tag75.xml"/><Relationship Id="rId4" Type="http://schemas.openxmlformats.org/officeDocument/2006/relationships/image" Target="../media/image89.jp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xml"/><Relationship Id="rId1" Type="http://schemas.openxmlformats.org/officeDocument/2006/relationships/tags" Target="../tags/tag76.xml"/><Relationship Id="rId4" Type="http://schemas.openxmlformats.org/officeDocument/2006/relationships/image" Target="../media/image90.jp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tags" Target="../tags/tag77.xml"/><Relationship Id="rId4" Type="http://schemas.openxmlformats.org/officeDocument/2006/relationships/image" Target="../media/image91.jpg"/></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tags" Target="../tags/tag78.xml"/><Relationship Id="rId4" Type="http://schemas.openxmlformats.org/officeDocument/2006/relationships/image" Target="../media/image92.jpg"/></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2.xml"/><Relationship Id="rId1" Type="http://schemas.openxmlformats.org/officeDocument/2006/relationships/tags" Target="../tags/tag79.xml"/><Relationship Id="rId4" Type="http://schemas.openxmlformats.org/officeDocument/2006/relationships/image" Target="../media/image93.jp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xml"/><Relationship Id="rId1" Type="http://schemas.openxmlformats.org/officeDocument/2006/relationships/tags" Target="../tags/tag80.xml"/><Relationship Id="rId4" Type="http://schemas.openxmlformats.org/officeDocument/2006/relationships/image" Target="../media/image94.jp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xml"/><Relationship Id="rId1" Type="http://schemas.openxmlformats.org/officeDocument/2006/relationships/tags" Target="../tags/tag81.xml"/><Relationship Id="rId4" Type="http://schemas.openxmlformats.org/officeDocument/2006/relationships/image" Target="../media/image95.jpg"/></Relationships>
</file>

<file path=ppt/slides/_rels/slide6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82.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xml"/><Relationship Id="rId1" Type="http://schemas.openxmlformats.org/officeDocument/2006/relationships/tags" Target="../tags/tag83.xml"/><Relationship Id="rId4" Type="http://schemas.openxmlformats.org/officeDocument/2006/relationships/image" Target="../media/image96.jpg"/></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2.xml"/><Relationship Id="rId1" Type="http://schemas.openxmlformats.org/officeDocument/2006/relationships/tags" Target="../tags/tag84.xml"/><Relationship Id="rId4" Type="http://schemas.openxmlformats.org/officeDocument/2006/relationships/image" Target="../media/image97.jpg"/></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tags" Target="../tags/tag85.xml"/><Relationship Id="rId4" Type="http://schemas.openxmlformats.org/officeDocument/2006/relationships/image" Target="../media/image98.jpg"/></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2.xml"/><Relationship Id="rId1" Type="http://schemas.openxmlformats.org/officeDocument/2006/relationships/tags" Target="../tags/tag86.xml"/><Relationship Id="rId4" Type="http://schemas.openxmlformats.org/officeDocument/2006/relationships/image" Target="../media/image99.jpg"/></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2.xml"/><Relationship Id="rId1" Type="http://schemas.openxmlformats.org/officeDocument/2006/relationships/tags" Target="../tags/tag87.xml"/><Relationship Id="rId4" Type="http://schemas.openxmlformats.org/officeDocument/2006/relationships/image" Target="../media/image100.jp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2.xml"/><Relationship Id="rId1" Type="http://schemas.openxmlformats.org/officeDocument/2006/relationships/tags" Target="../tags/tag88.xml"/><Relationship Id="rId4" Type="http://schemas.openxmlformats.org/officeDocument/2006/relationships/image" Target="../media/image101.jpg"/></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2.xml"/><Relationship Id="rId1" Type="http://schemas.openxmlformats.org/officeDocument/2006/relationships/tags" Target="../tags/tag89.xml"/><Relationship Id="rId4" Type="http://schemas.openxmlformats.org/officeDocument/2006/relationships/image" Target="../media/image102.jpg"/></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2.xml"/><Relationship Id="rId1" Type="http://schemas.openxmlformats.org/officeDocument/2006/relationships/tags" Target="../tags/tag90.xml"/><Relationship Id="rId4" Type="http://schemas.openxmlformats.org/officeDocument/2006/relationships/image" Target="../media/image96.jpg"/></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2.xml"/><Relationship Id="rId1" Type="http://schemas.openxmlformats.org/officeDocument/2006/relationships/tags" Target="../tags/tag91.xml"/><Relationship Id="rId4" Type="http://schemas.openxmlformats.org/officeDocument/2006/relationships/image" Target="../media/image103.jpg"/></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2.xml"/><Relationship Id="rId1" Type="http://schemas.openxmlformats.org/officeDocument/2006/relationships/tags" Target="../tags/tag92.xml"/><Relationship Id="rId4" Type="http://schemas.openxmlformats.org/officeDocument/2006/relationships/image" Target="../media/image104.jpg"/></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2.xml"/><Relationship Id="rId1" Type="http://schemas.openxmlformats.org/officeDocument/2006/relationships/tags" Target="../tags/tag93.xml"/><Relationship Id="rId4" Type="http://schemas.openxmlformats.org/officeDocument/2006/relationships/image" Target="../media/image105.jpg"/></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2.xml"/><Relationship Id="rId1" Type="http://schemas.openxmlformats.org/officeDocument/2006/relationships/tags" Target="../tags/tag94.xml"/><Relationship Id="rId4" Type="http://schemas.openxmlformats.org/officeDocument/2006/relationships/image" Target="../media/image106.jpg"/></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2.xml"/><Relationship Id="rId1" Type="http://schemas.openxmlformats.org/officeDocument/2006/relationships/tags" Target="../tags/tag95.xml"/><Relationship Id="rId4" Type="http://schemas.openxmlformats.org/officeDocument/2006/relationships/image" Target="../media/image107.jpg"/></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96.x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2.xml"/><Relationship Id="rId1" Type="http://schemas.openxmlformats.org/officeDocument/2006/relationships/tags" Target="../tags/tag97.xml"/><Relationship Id="rId4" Type="http://schemas.openxmlformats.org/officeDocument/2006/relationships/image" Target="../media/image108.jpg"/></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7.xml"/><Relationship Id="rId1" Type="http://schemas.openxmlformats.org/officeDocument/2006/relationships/tags" Target="../tags/tag98.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2.xml"/><Relationship Id="rId1" Type="http://schemas.openxmlformats.org/officeDocument/2006/relationships/tags" Target="../tags/tag99.xml"/><Relationship Id="rId4" Type="http://schemas.openxmlformats.org/officeDocument/2006/relationships/image" Target="../media/image109.jpg"/></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2.xml"/><Relationship Id="rId1" Type="http://schemas.openxmlformats.org/officeDocument/2006/relationships/tags" Target="../tags/tag100.xml"/><Relationship Id="rId4" Type="http://schemas.openxmlformats.org/officeDocument/2006/relationships/image" Target="../media/image110.jpg"/></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2.xml"/><Relationship Id="rId1" Type="http://schemas.openxmlformats.org/officeDocument/2006/relationships/tags" Target="../tags/tag101.xml"/><Relationship Id="rId4" Type="http://schemas.openxmlformats.org/officeDocument/2006/relationships/image" Target="../media/image111.jpg"/></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84.xml"/><Relationship Id="rId2" Type="http://schemas.openxmlformats.org/officeDocument/2006/relationships/slideLayout" Target="../slideLayouts/slideLayout2.xml"/><Relationship Id="rId1" Type="http://schemas.openxmlformats.org/officeDocument/2006/relationships/tags" Target="../tags/tag102.xml"/><Relationship Id="rId4" Type="http://schemas.openxmlformats.org/officeDocument/2006/relationships/image" Target="../media/image112.jpg"/></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85.xml"/><Relationship Id="rId2" Type="http://schemas.openxmlformats.org/officeDocument/2006/relationships/slideLayout" Target="../slideLayouts/slideLayout2.xml"/><Relationship Id="rId1" Type="http://schemas.openxmlformats.org/officeDocument/2006/relationships/tags" Target="../tags/tag103.xml"/><Relationship Id="rId4" Type="http://schemas.openxmlformats.org/officeDocument/2006/relationships/image" Target="../media/image113.jpg"/></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2.xml"/><Relationship Id="rId1" Type="http://schemas.openxmlformats.org/officeDocument/2006/relationships/tags" Target="../tags/tag104.xml"/><Relationship Id="rId4" Type="http://schemas.openxmlformats.org/officeDocument/2006/relationships/image" Target="../media/image114.jpeg"/></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87.xml"/><Relationship Id="rId2" Type="http://schemas.openxmlformats.org/officeDocument/2006/relationships/slideLayout" Target="../slideLayouts/slideLayout2.xml"/><Relationship Id="rId1" Type="http://schemas.openxmlformats.org/officeDocument/2006/relationships/tags" Target="../tags/tag105.xml"/><Relationship Id="rId4" Type="http://schemas.openxmlformats.org/officeDocument/2006/relationships/image" Target="../media/image115.jpg"/></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88.xml"/><Relationship Id="rId2" Type="http://schemas.openxmlformats.org/officeDocument/2006/relationships/slideLayout" Target="../slideLayouts/slideLayout3.xml"/><Relationship Id="rId1" Type="http://schemas.openxmlformats.org/officeDocument/2006/relationships/tags" Target="../tags/tag106.xml"/><Relationship Id="rId4" Type="http://schemas.openxmlformats.org/officeDocument/2006/relationships/image" Target="../media/image116.jpg"/></Relationships>
</file>

<file path=ppt/slides/_rels/slide94.xml.rels><?xml version="1.0" encoding="UTF-8" standalone="yes"?>
<Relationships xmlns="http://schemas.openxmlformats.org/package/2006/relationships"><Relationship Id="rId3" Type="http://schemas.openxmlformats.org/officeDocument/2006/relationships/notesSlide" Target="../notesSlides/notesSlide89.xml"/><Relationship Id="rId2" Type="http://schemas.openxmlformats.org/officeDocument/2006/relationships/slideLayout" Target="../slideLayouts/slideLayout2.xml"/><Relationship Id="rId1" Type="http://schemas.openxmlformats.org/officeDocument/2006/relationships/tags" Target="../tags/tag107.xml"/><Relationship Id="rId4" Type="http://schemas.openxmlformats.org/officeDocument/2006/relationships/image" Target="../media/image117.jpg"/></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90.xml"/><Relationship Id="rId2" Type="http://schemas.openxmlformats.org/officeDocument/2006/relationships/slideLayout" Target="../slideLayouts/slideLayout7.xml"/><Relationship Id="rId1" Type="http://schemas.openxmlformats.org/officeDocument/2006/relationships/tags" Target="../tags/tag108.xml"/><Relationship Id="rId4" Type="http://schemas.openxmlformats.org/officeDocument/2006/relationships/image" Target="../media/image118.jpg"/></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91.xml"/><Relationship Id="rId2" Type="http://schemas.openxmlformats.org/officeDocument/2006/relationships/slideLayout" Target="../slideLayouts/slideLayout7.xml"/><Relationship Id="rId1" Type="http://schemas.openxmlformats.org/officeDocument/2006/relationships/tags" Target="../tags/tag109.xml"/><Relationship Id="rId4" Type="http://schemas.openxmlformats.org/officeDocument/2006/relationships/image" Target="../media/image119.jpg"/></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92.xml"/><Relationship Id="rId2" Type="http://schemas.openxmlformats.org/officeDocument/2006/relationships/slideLayout" Target="../slideLayouts/slideLayout7.xml"/><Relationship Id="rId1" Type="http://schemas.openxmlformats.org/officeDocument/2006/relationships/tags" Target="../tags/tag110.xml"/><Relationship Id="rId4" Type="http://schemas.openxmlformats.org/officeDocument/2006/relationships/image" Target="../media/image120.jpg"/></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93.xml"/><Relationship Id="rId2" Type="http://schemas.openxmlformats.org/officeDocument/2006/relationships/slideLayout" Target="../slideLayouts/slideLayout7.xml"/><Relationship Id="rId1" Type="http://schemas.openxmlformats.org/officeDocument/2006/relationships/tags" Target="../tags/tag111.xml"/><Relationship Id="rId4" Type="http://schemas.openxmlformats.org/officeDocument/2006/relationships/image" Target="../media/image121.jpg"/></Relationships>
</file>

<file path=ppt/slides/_rels/slide99.xml.rels><?xml version="1.0" encoding="UTF-8" standalone="yes"?>
<Relationships xmlns="http://schemas.openxmlformats.org/package/2006/relationships"><Relationship Id="rId3" Type="http://schemas.openxmlformats.org/officeDocument/2006/relationships/notesSlide" Target="../notesSlides/notesSlide94.xml"/><Relationship Id="rId2" Type="http://schemas.openxmlformats.org/officeDocument/2006/relationships/slideLayout" Target="../slideLayouts/slideLayout7.xml"/><Relationship Id="rId1" Type="http://schemas.openxmlformats.org/officeDocument/2006/relationships/tags" Target="../tags/tag112.xml"/><Relationship Id="rId4" Type="http://schemas.openxmlformats.org/officeDocument/2006/relationships/image" Target="../media/image122.jpg"/></Relationships>
</file>

<file path=ppt/slides/_rels/slide100.xml.rels><?xml version="1.0" encoding="UTF-8" standalone="yes"?>
<Relationships xmlns="http://schemas.openxmlformats.org/package/2006/relationships"><Relationship Id="rId3" Type="http://schemas.openxmlformats.org/officeDocument/2006/relationships/notesSlide" Target="../notesSlides/notesSlide95.xml"/><Relationship Id="rId2" Type="http://schemas.openxmlformats.org/officeDocument/2006/relationships/slideLayout" Target="../slideLayouts/slideLayout2.xml"/><Relationship Id="rId1" Type="http://schemas.openxmlformats.org/officeDocument/2006/relationships/tags" Target="../tags/tag113.xml"/><Relationship Id="rId4" Type="http://schemas.openxmlformats.org/officeDocument/2006/relationships/image" Target="../media/image123.jpg"/></Relationships>
</file>

<file path=ppt/slides/_rels/slide101.xml.rels><?xml version="1.0" encoding="UTF-8" standalone="yes"?>
<Relationships xmlns="http://schemas.openxmlformats.org/package/2006/relationships"><Relationship Id="rId3" Type="http://schemas.openxmlformats.org/officeDocument/2006/relationships/notesSlide" Target="../notesSlides/notesSlide96.xml"/><Relationship Id="rId2" Type="http://schemas.openxmlformats.org/officeDocument/2006/relationships/slideLayout" Target="../slideLayouts/slideLayout7.xml"/><Relationship Id="rId1" Type="http://schemas.openxmlformats.org/officeDocument/2006/relationships/tags" Target="../tags/tag114.xml"/><Relationship Id="rId4" Type="http://schemas.openxmlformats.org/officeDocument/2006/relationships/image" Target="../media/image124.jpg"/></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97.xml"/><Relationship Id="rId2" Type="http://schemas.openxmlformats.org/officeDocument/2006/relationships/slideLayout" Target="../slideLayouts/slideLayout7.xml"/><Relationship Id="rId1" Type="http://schemas.openxmlformats.org/officeDocument/2006/relationships/tags" Target="../tags/tag115.xml"/><Relationship Id="rId4" Type="http://schemas.openxmlformats.org/officeDocument/2006/relationships/image" Target="../media/image125.jpg"/></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98.xml"/><Relationship Id="rId2" Type="http://schemas.openxmlformats.org/officeDocument/2006/relationships/slideLayout" Target="../slideLayouts/slideLayout7.xml"/><Relationship Id="rId1" Type="http://schemas.openxmlformats.org/officeDocument/2006/relationships/tags" Target="../tags/tag116.xml"/><Relationship Id="rId4" Type="http://schemas.openxmlformats.org/officeDocument/2006/relationships/image" Target="../media/image126.jpg"/></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99.xml"/><Relationship Id="rId2" Type="http://schemas.openxmlformats.org/officeDocument/2006/relationships/slideLayout" Target="../slideLayouts/slideLayout7.xml"/><Relationship Id="rId1" Type="http://schemas.openxmlformats.org/officeDocument/2006/relationships/tags" Target="../tags/tag117.xml"/><Relationship Id="rId4" Type="http://schemas.openxmlformats.org/officeDocument/2006/relationships/image" Target="../media/image127.jpg"/></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100.xml"/><Relationship Id="rId2" Type="http://schemas.openxmlformats.org/officeDocument/2006/relationships/slideLayout" Target="../slideLayouts/slideLayout7.xml"/><Relationship Id="rId1" Type="http://schemas.openxmlformats.org/officeDocument/2006/relationships/tags" Target="../tags/tag118.xml"/><Relationship Id="rId4" Type="http://schemas.openxmlformats.org/officeDocument/2006/relationships/image" Target="../media/image128.jpg"/></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101.xml"/><Relationship Id="rId2" Type="http://schemas.openxmlformats.org/officeDocument/2006/relationships/slideLayout" Target="../slideLayouts/slideLayout3.xml"/><Relationship Id="rId1" Type="http://schemas.openxmlformats.org/officeDocument/2006/relationships/tags" Target="../tags/tag119.xml"/><Relationship Id="rId4" Type="http://schemas.openxmlformats.org/officeDocument/2006/relationships/image" Target="../media/image129.jpg"/></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102.xml"/><Relationship Id="rId2" Type="http://schemas.openxmlformats.org/officeDocument/2006/relationships/slideLayout" Target="../slideLayouts/slideLayout2.xml"/><Relationship Id="rId1" Type="http://schemas.openxmlformats.org/officeDocument/2006/relationships/tags" Target="../tags/tag120.xml"/><Relationship Id="rId5" Type="http://schemas.openxmlformats.org/officeDocument/2006/relationships/image" Target="../media/image131.JPG"/><Relationship Id="rId4" Type="http://schemas.openxmlformats.org/officeDocument/2006/relationships/image" Target="../media/image130.JPG"/></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103.xml"/><Relationship Id="rId2" Type="http://schemas.openxmlformats.org/officeDocument/2006/relationships/slideLayout" Target="../slideLayouts/slideLayout2.xml"/><Relationship Id="rId1" Type="http://schemas.openxmlformats.org/officeDocument/2006/relationships/tags" Target="../tags/tag121.xml"/><Relationship Id="rId4" Type="http://schemas.openxmlformats.org/officeDocument/2006/relationships/image" Target="../media/image132.jpg"/></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104.xml"/><Relationship Id="rId2" Type="http://schemas.openxmlformats.org/officeDocument/2006/relationships/slideLayout" Target="../slideLayouts/slideLayout2.xml"/><Relationship Id="rId1" Type="http://schemas.openxmlformats.org/officeDocument/2006/relationships/tags" Target="../tags/tag122.xml"/><Relationship Id="rId4" Type="http://schemas.openxmlformats.org/officeDocument/2006/relationships/image" Target="../media/image133.jpeg"/></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105.xml"/><Relationship Id="rId2" Type="http://schemas.openxmlformats.org/officeDocument/2006/relationships/slideLayout" Target="../slideLayouts/slideLayout2.xml"/><Relationship Id="rId1" Type="http://schemas.openxmlformats.org/officeDocument/2006/relationships/tags" Target="../tags/tag123.xml"/><Relationship Id="rId4" Type="http://schemas.openxmlformats.org/officeDocument/2006/relationships/image" Target="../media/image134.jpeg"/></Relationships>
</file>

<file path=ppt/slides/_rels/slide111.xml.rels><?xml version="1.0" encoding="UTF-8" standalone="yes"?>
<Relationships xmlns="http://schemas.openxmlformats.org/package/2006/relationships"><Relationship Id="rId3" Type="http://schemas.openxmlformats.org/officeDocument/2006/relationships/notesSlide" Target="../notesSlides/notesSlide106.xml"/><Relationship Id="rId2" Type="http://schemas.openxmlformats.org/officeDocument/2006/relationships/slideLayout" Target="../slideLayouts/slideLayout2.xml"/><Relationship Id="rId1" Type="http://schemas.openxmlformats.org/officeDocument/2006/relationships/tags" Target="../tags/tag124.xml"/><Relationship Id="rId4" Type="http://schemas.openxmlformats.org/officeDocument/2006/relationships/image" Target="../media/image135.JPG"/></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107.xml"/><Relationship Id="rId2" Type="http://schemas.openxmlformats.org/officeDocument/2006/relationships/slideLayout" Target="../slideLayouts/slideLayout2.xml"/><Relationship Id="rId1" Type="http://schemas.openxmlformats.org/officeDocument/2006/relationships/tags" Target="../tags/tag125.xml"/><Relationship Id="rId4" Type="http://schemas.openxmlformats.org/officeDocument/2006/relationships/image" Target="../media/image135.JPG"/></Relationships>
</file>

<file path=ppt/slides/_rels/slide113.xml.rels><?xml version="1.0" encoding="UTF-8" standalone="yes"?>
<Relationships xmlns="http://schemas.openxmlformats.org/package/2006/relationships"><Relationship Id="rId3" Type="http://schemas.openxmlformats.org/officeDocument/2006/relationships/notesSlide" Target="../notesSlides/notesSlide108.xml"/><Relationship Id="rId2" Type="http://schemas.openxmlformats.org/officeDocument/2006/relationships/slideLayout" Target="../slideLayouts/slideLayout3.xml"/><Relationship Id="rId1" Type="http://schemas.openxmlformats.org/officeDocument/2006/relationships/tags" Target="../tags/tag126.xml"/><Relationship Id="rId4" Type="http://schemas.openxmlformats.org/officeDocument/2006/relationships/image" Target="../media/image136.jpg"/></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109.xml"/><Relationship Id="rId2" Type="http://schemas.openxmlformats.org/officeDocument/2006/relationships/slideLayout" Target="../slideLayouts/slideLayout2.xml"/><Relationship Id="rId1" Type="http://schemas.openxmlformats.org/officeDocument/2006/relationships/tags" Target="../tags/tag127.xml"/><Relationship Id="rId4" Type="http://schemas.openxmlformats.org/officeDocument/2006/relationships/image" Target="../media/image137.jpg"/></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110.xml"/><Relationship Id="rId2" Type="http://schemas.openxmlformats.org/officeDocument/2006/relationships/slideLayout" Target="../slideLayouts/slideLayout7.xml"/><Relationship Id="rId1" Type="http://schemas.openxmlformats.org/officeDocument/2006/relationships/tags" Target="../tags/tag128.xml"/></Relationships>
</file>

<file path=ppt/slides/_rels/slide116.xml.rels><?xml version="1.0" encoding="UTF-8" standalone="yes"?>
<Relationships xmlns="http://schemas.openxmlformats.org/package/2006/relationships"><Relationship Id="rId3" Type="http://schemas.openxmlformats.org/officeDocument/2006/relationships/notesSlide" Target="../notesSlides/notesSlide111.xml"/><Relationship Id="rId2" Type="http://schemas.openxmlformats.org/officeDocument/2006/relationships/slideLayout" Target="../slideLayouts/slideLayout2.xml"/><Relationship Id="rId1" Type="http://schemas.openxmlformats.org/officeDocument/2006/relationships/tags" Target="../tags/tag129.xml"/><Relationship Id="rId4" Type="http://schemas.openxmlformats.org/officeDocument/2006/relationships/image" Target="../media/image138.jpg"/></Relationships>
</file>

<file path=ppt/slides/_rels/slide117.xml.rels><?xml version="1.0" encoding="UTF-8" standalone="yes"?>
<Relationships xmlns="http://schemas.openxmlformats.org/package/2006/relationships"><Relationship Id="rId3" Type="http://schemas.openxmlformats.org/officeDocument/2006/relationships/notesSlide" Target="../notesSlides/notesSlide112.xml"/><Relationship Id="rId2" Type="http://schemas.openxmlformats.org/officeDocument/2006/relationships/slideLayout" Target="../slideLayouts/slideLayout2.xml"/><Relationship Id="rId1" Type="http://schemas.openxmlformats.org/officeDocument/2006/relationships/tags" Target="../tags/tag130.xml"/></Relationships>
</file>

<file path=ppt/slides/_rels/slide118.xml.rels><?xml version="1.0" encoding="UTF-8" standalone="yes"?>
<Relationships xmlns="http://schemas.openxmlformats.org/package/2006/relationships"><Relationship Id="rId3" Type="http://schemas.openxmlformats.org/officeDocument/2006/relationships/notesSlide" Target="../notesSlides/notesSlide113.xml"/><Relationship Id="rId2" Type="http://schemas.openxmlformats.org/officeDocument/2006/relationships/slideLayout" Target="../slideLayouts/slideLayout2.xml"/><Relationship Id="rId1" Type="http://schemas.openxmlformats.org/officeDocument/2006/relationships/tags" Target="../tags/tag131.xml"/><Relationship Id="rId4" Type="http://schemas.openxmlformats.org/officeDocument/2006/relationships/image" Target="../media/image139.png"/></Relationships>
</file>

<file path=ppt/slides/_rels/slide119.xml.rels><?xml version="1.0" encoding="UTF-8" standalone="yes"?>
<Relationships xmlns="http://schemas.openxmlformats.org/package/2006/relationships"><Relationship Id="rId3" Type="http://schemas.openxmlformats.org/officeDocument/2006/relationships/notesSlide" Target="../notesSlides/notesSlide114.xml"/><Relationship Id="rId2" Type="http://schemas.openxmlformats.org/officeDocument/2006/relationships/slideLayout" Target="../slideLayouts/slideLayout2.xml"/><Relationship Id="rId1" Type="http://schemas.openxmlformats.org/officeDocument/2006/relationships/tags" Target="../tags/tag132.xml"/><Relationship Id="rId4" Type="http://schemas.openxmlformats.org/officeDocument/2006/relationships/image" Target="../media/image139.png"/></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115.xml"/><Relationship Id="rId2" Type="http://schemas.openxmlformats.org/officeDocument/2006/relationships/slideLayout" Target="../slideLayouts/slideLayout2.xml"/><Relationship Id="rId1" Type="http://schemas.openxmlformats.org/officeDocument/2006/relationships/tags" Target="../tags/tag133.xml"/><Relationship Id="rId4" Type="http://schemas.openxmlformats.org/officeDocument/2006/relationships/image" Target="../media/image140.JPG"/></Relationships>
</file>

<file path=ppt/slides/_rels/slide121.xml.rels><?xml version="1.0" encoding="UTF-8" standalone="yes"?>
<Relationships xmlns="http://schemas.openxmlformats.org/package/2006/relationships"><Relationship Id="rId3" Type="http://schemas.openxmlformats.org/officeDocument/2006/relationships/notesSlide" Target="../notesSlides/notesSlide116.xml"/><Relationship Id="rId2" Type="http://schemas.openxmlformats.org/officeDocument/2006/relationships/slideLayout" Target="../slideLayouts/slideLayout2.xml"/><Relationship Id="rId1" Type="http://schemas.openxmlformats.org/officeDocument/2006/relationships/tags" Target="../tags/tag134.xml"/><Relationship Id="rId4" Type="http://schemas.openxmlformats.org/officeDocument/2006/relationships/image" Target="../media/image141.jpg"/></Relationships>
</file>

<file path=ppt/slides/_rels/slide122.xml.rels><?xml version="1.0" encoding="UTF-8" standalone="yes"?>
<Relationships xmlns="http://schemas.openxmlformats.org/package/2006/relationships"><Relationship Id="rId3" Type="http://schemas.openxmlformats.org/officeDocument/2006/relationships/notesSlide" Target="../notesSlides/notesSlide117.xml"/><Relationship Id="rId2" Type="http://schemas.openxmlformats.org/officeDocument/2006/relationships/slideLayout" Target="../slideLayouts/slideLayout2.xml"/><Relationship Id="rId1" Type="http://schemas.openxmlformats.org/officeDocument/2006/relationships/tags" Target="../tags/tag135.xml"/><Relationship Id="rId4" Type="http://schemas.openxmlformats.org/officeDocument/2006/relationships/image" Target="../media/image142.jpg"/></Relationships>
</file>

<file path=ppt/slides/_rels/slide123.xml.rels><?xml version="1.0" encoding="UTF-8" standalone="yes"?>
<Relationships xmlns="http://schemas.openxmlformats.org/package/2006/relationships"><Relationship Id="rId3" Type="http://schemas.openxmlformats.org/officeDocument/2006/relationships/notesSlide" Target="../notesSlides/notesSlide118.xml"/><Relationship Id="rId2" Type="http://schemas.openxmlformats.org/officeDocument/2006/relationships/slideLayout" Target="../slideLayouts/slideLayout2.xml"/><Relationship Id="rId1" Type="http://schemas.openxmlformats.org/officeDocument/2006/relationships/tags" Target="../tags/tag136.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B26211C-4C3C-49D0-A653-A262D4B9AD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6121400" cy="6858000"/>
          </a:xfrm>
          <a:prstGeom prst="rect">
            <a:avLst/>
          </a:prstGeom>
        </p:spPr>
      </p:pic>
      <p:sp>
        <p:nvSpPr>
          <p:cNvPr id="9" name="Title 1">
            <a:extLst>
              <a:ext uri="{FF2B5EF4-FFF2-40B4-BE49-F238E27FC236}">
                <a16:creationId xmlns:a16="http://schemas.microsoft.com/office/drawing/2014/main" id="{4D4987F1-4405-4A4F-A1B1-2CFD8AA8FEBA}"/>
              </a:ext>
            </a:extLst>
          </p:cNvPr>
          <p:cNvSpPr>
            <a:spLocks noGrp="1"/>
          </p:cNvSpPr>
          <p:nvPr>
            <p:ph type="ctrTitle"/>
          </p:nvPr>
        </p:nvSpPr>
        <p:spPr>
          <a:xfrm>
            <a:off x="0" y="5029376"/>
            <a:ext cx="6060140" cy="1470025"/>
          </a:xfrm>
        </p:spPr>
        <p:txBody>
          <a:bodyPr>
            <a:noAutofit/>
          </a:bodyPr>
          <a:lstStyle/>
          <a:p>
            <a:pPr algn="r"/>
            <a:r>
              <a:rPr lang="en-US" sz="6600" dirty="0">
                <a:solidFill>
                  <a:schemeClr val="bg1"/>
                </a:solidFill>
                <a:effectLst>
                  <a:outerShdw blurRad="38100" dist="38100" dir="2700000" algn="tl">
                    <a:srgbClr val="000000">
                      <a:alpha val="43137"/>
                    </a:srgbClr>
                  </a:outerShdw>
                </a:effectLst>
              </a:rPr>
              <a:t>Orientation</a:t>
            </a:r>
          </a:p>
        </p:txBody>
      </p:sp>
      <p:sp>
        <p:nvSpPr>
          <p:cNvPr id="10" name="TextBox 9">
            <a:extLst>
              <a:ext uri="{FF2B5EF4-FFF2-40B4-BE49-F238E27FC236}">
                <a16:creationId xmlns:a16="http://schemas.microsoft.com/office/drawing/2014/main" id="{442442C1-D0F0-4E0A-B789-D35F57884555}"/>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sp>
        <p:nvSpPr>
          <p:cNvPr id="11" name="TextBox 10">
            <a:extLst>
              <a:ext uri="{FF2B5EF4-FFF2-40B4-BE49-F238E27FC236}">
                <a16:creationId xmlns:a16="http://schemas.microsoft.com/office/drawing/2014/main" id="{BFE358E3-DE22-48C5-8D21-5E16D3295E8F}"/>
              </a:ext>
            </a:extLst>
          </p:cNvPr>
          <p:cNvSpPr txBox="1"/>
          <p:nvPr/>
        </p:nvSpPr>
        <p:spPr>
          <a:xfrm>
            <a:off x="7086600" y="3551376"/>
            <a:ext cx="1611339" cy="3170099"/>
          </a:xfrm>
          <a:prstGeom prst="rect">
            <a:avLst/>
          </a:prstGeom>
          <a:noFill/>
        </p:spPr>
        <p:txBody>
          <a:bodyPr wrap="none" rtlCol="0">
            <a:spAutoFit/>
          </a:bodyPr>
          <a:lstStyle/>
          <a:p>
            <a:r>
              <a:rPr lang="en-US" sz="20000" dirty="0">
                <a:solidFill>
                  <a:schemeClr val="bg1"/>
                </a:solidFill>
              </a:rPr>
              <a:t>1</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r>
              <a:rPr lang="en-US" dirty="0"/>
              <a:t>Introduction</a:t>
            </a:r>
          </a:p>
        </p:txBody>
      </p:sp>
      <p:pic>
        <p:nvPicPr>
          <p:cNvPr id="6" name="Picture 5">
            <a:extLst>
              <a:ext uri="{FF2B5EF4-FFF2-40B4-BE49-F238E27FC236}">
                <a16:creationId xmlns:a16="http://schemas.microsoft.com/office/drawing/2014/main" id="{AA645A3F-AAAC-4BDA-9406-5C622C64D7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09344"/>
            <a:ext cx="7539115" cy="2971800"/>
          </a:xfrm>
          <a:prstGeom prst="rect">
            <a:avLst/>
          </a:prstGeom>
          <a:ln w="12700">
            <a:solidFill>
              <a:schemeClr val="tx1"/>
            </a:solidFill>
          </a:ln>
          <a:effectLst>
            <a:outerShdw blurRad="50800" dist="38100" dir="5400000" algn="t" rotWithShape="0">
              <a:prstClr val="black">
                <a:alpha val="40000"/>
              </a:prstClr>
            </a:outerShdw>
          </a:effectLst>
        </p:spPr>
      </p:pic>
      <p:sp>
        <p:nvSpPr>
          <p:cNvPr id="7" name="Content Placeholder 1">
            <a:extLst>
              <a:ext uri="{FF2B5EF4-FFF2-40B4-BE49-F238E27FC236}">
                <a16:creationId xmlns:a16="http://schemas.microsoft.com/office/drawing/2014/main" id="{287763C3-25D7-48DE-963D-FDD8A84BBC89}"/>
              </a:ext>
            </a:extLst>
          </p:cNvPr>
          <p:cNvSpPr>
            <a:spLocks noGrp="1"/>
          </p:cNvSpPr>
          <p:nvPr>
            <p:ph idx="1"/>
          </p:nvPr>
        </p:nvSpPr>
        <p:spPr>
          <a:xfrm>
            <a:off x="914400" y="4727448"/>
            <a:ext cx="6248400" cy="1630363"/>
          </a:xfrm>
        </p:spPr>
        <p:txBody>
          <a:bodyPr/>
          <a:lstStyle/>
          <a:p>
            <a:pPr marL="0" indent="0">
              <a:buNone/>
            </a:pPr>
            <a:r>
              <a:rPr lang="en-US" sz="3200" dirty="0"/>
              <a:t>We’ll introduce you to some of the basics of the trucking industry</a:t>
            </a:r>
          </a:p>
        </p:txBody>
      </p:sp>
      <p:pic>
        <p:nvPicPr>
          <p:cNvPr id="3" name="Picture 2">
            <a:extLst>
              <a:ext uri="{FF2B5EF4-FFF2-40B4-BE49-F238E27FC236}">
                <a16:creationId xmlns:a16="http://schemas.microsoft.com/office/drawing/2014/main" id="{C63A858D-AA5B-4867-918F-B92C56267DE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182880"/>
            <a:ext cx="914400" cy="915815"/>
          </a:xfrm>
          <a:prstGeom prst="rect">
            <a:avLst/>
          </a:prstGeom>
        </p:spPr>
      </p:pic>
    </p:spTree>
    <p:custDataLst>
      <p:tags r:id="rId1"/>
    </p:custDataLst>
    <p:extLst>
      <p:ext uri="{BB962C8B-B14F-4D97-AF65-F5344CB8AC3E}">
        <p14:creationId xmlns:p14="http://schemas.microsoft.com/office/powerpoint/2010/main" val="4221804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980302-5314-4BE3-91CA-2D26880681D7}"/>
              </a:ext>
            </a:extLst>
          </p:cNvPr>
          <p:cNvSpPr>
            <a:spLocks noGrp="1"/>
          </p:cNvSpPr>
          <p:nvPr>
            <p:ph idx="1"/>
          </p:nvPr>
        </p:nvSpPr>
        <p:spPr>
          <a:xfrm>
            <a:off x="457200" y="1600200"/>
            <a:ext cx="8229600" cy="5257800"/>
          </a:xfrm>
        </p:spPr>
        <p:txBody>
          <a:bodyPr/>
          <a:lstStyle/>
          <a:p>
            <a:pPr marL="0" indent="0">
              <a:buNone/>
            </a:pPr>
            <a:r>
              <a:rPr lang="en-US" sz="2400" dirty="0"/>
              <a:t>Upon completion of this lesson, you will be able to: </a:t>
            </a:r>
          </a:p>
          <a:p>
            <a:pPr marL="857250" lvl="1" indent="-457200">
              <a:buFont typeface="+mj-lt"/>
              <a:buAutoNum type="arabicPeriod"/>
            </a:pPr>
            <a:r>
              <a:rPr lang="en-US" sz="2200" dirty="0"/>
              <a:t>Identify the agencies responsible for regulating the trucking industry and explain the importance of complying with applicable laws and regulations</a:t>
            </a:r>
          </a:p>
          <a:p>
            <a:pPr marL="857250" lvl="1" indent="-457200">
              <a:buFont typeface="+mj-lt"/>
              <a:buAutoNum type="arabicPeriod"/>
            </a:pPr>
            <a:r>
              <a:rPr lang="en-US" sz="2200" dirty="0"/>
              <a:t>Describe the procedure for obtaining a commercial driver’s license (CDL)</a:t>
            </a:r>
          </a:p>
          <a:p>
            <a:pPr marL="857250" lvl="1" indent="-457200">
              <a:buFont typeface="+mj-lt"/>
              <a:buAutoNum type="arabicPeriod"/>
            </a:pPr>
            <a:r>
              <a:rPr lang="en-US" sz="2200" dirty="0"/>
              <a:t>Identify the required driver qualifications and what causes a disqualification</a:t>
            </a:r>
          </a:p>
          <a:p>
            <a:pPr marL="857250" lvl="1" indent="-457200">
              <a:buFont typeface="+mj-lt"/>
              <a:buAutoNum type="arabicPeriod"/>
            </a:pPr>
            <a:r>
              <a:rPr lang="en-US" sz="2200" dirty="0"/>
              <a:t>Discuss alcohol and drug prohibitions and the types of testing drivers can expect under various circumstances</a:t>
            </a:r>
          </a:p>
          <a:p>
            <a:pPr marL="857250" lvl="1" indent="-457200">
              <a:buFont typeface="+mj-lt"/>
              <a:buAutoNum type="arabicPeriod"/>
            </a:pPr>
            <a:r>
              <a:rPr lang="en-US" sz="2200" dirty="0"/>
              <a:t>Recognize the basic components of a combination vehicle and the size and weight limits established for traveling on the National Network</a:t>
            </a:r>
          </a:p>
          <a:p>
            <a:pPr marL="0" indent="0">
              <a:buNone/>
            </a:pPr>
            <a:endParaRPr lang="en-US" dirty="0"/>
          </a:p>
        </p:txBody>
      </p:sp>
      <p:sp>
        <p:nvSpPr>
          <p:cNvPr id="3" name="Title 2">
            <a:extLst>
              <a:ext uri="{FF2B5EF4-FFF2-40B4-BE49-F238E27FC236}">
                <a16:creationId xmlns:a16="http://schemas.microsoft.com/office/drawing/2014/main" id="{534B861A-047A-4365-A45B-302D160262D2}"/>
              </a:ext>
            </a:extLst>
          </p:cNvPr>
          <p:cNvSpPr>
            <a:spLocks noGrp="1"/>
          </p:cNvSpPr>
          <p:nvPr>
            <p:ph type="title"/>
          </p:nvPr>
        </p:nvSpPr>
        <p:spPr/>
        <p:txBody>
          <a:bodyPr/>
          <a:lstStyle/>
          <a:p>
            <a:r>
              <a:rPr lang="en-US" dirty="0"/>
              <a:t>Objectives</a:t>
            </a:r>
          </a:p>
        </p:txBody>
      </p:sp>
    </p:spTree>
    <p:custDataLst>
      <p:tags r:id="rId1"/>
    </p:custDataLst>
    <p:extLst>
      <p:ext uri="{BB962C8B-B14F-4D97-AF65-F5344CB8AC3E}">
        <p14:creationId xmlns:p14="http://schemas.microsoft.com/office/powerpoint/2010/main" val="2132815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FAFDEC6-6601-46E7-896A-26D161FEB9BC}"/>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43D93868-AD2E-4ACA-986F-F7323DF6B519}"/>
              </a:ext>
            </a:extLst>
          </p:cNvPr>
          <p:cNvSpPr>
            <a:spLocks noGrp="1"/>
          </p:cNvSpPr>
          <p:nvPr>
            <p:ph type="title"/>
          </p:nvPr>
        </p:nvSpPr>
        <p:spPr>
          <a:xfrm>
            <a:off x="0" y="4406900"/>
            <a:ext cx="9144000" cy="1362075"/>
          </a:xfrm>
        </p:spPr>
        <p:txBody>
          <a:bodyPr/>
          <a:lstStyle/>
          <a:p>
            <a:r>
              <a:rPr lang="en-US" dirty="0"/>
              <a:t>Welcome to the Trucking Industry</a:t>
            </a:r>
          </a:p>
        </p:txBody>
      </p:sp>
    </p:spTree>
    <p:custDataLst>
      <p:tags r:id="rId1"/>
    </p:custDataLst>
    <p:extLst>
      <p:ext uri="{BB962C8B-B14F-4D97-AF65-F5344CB8AC3E}">
        <p14:creationId xmlns:p14="http://schemas.microsoft.com/office/powerpoint/2010/main" val="1285418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B26E708-D484-47C7-8A69-2F5B866ABFFF}"/>
              </a:ext>
            </a:extLst>
          </p:cNvPr>
          <p:cNvSpPr>
            <a:spLocks noGrp="1"/>
          </p:cNvSpPr>
          <p:nvPr>
            <p:ph idx="1"/>
          </p:nvPr>
        </p:nvSpPr>
        <p:spPr>
          <a:xfrm>
            <a:off x="25730" y="0"/>
            <a:ext cx="3505200" cy="4525963"/>
          </a:xfrm>
        </p:spPr>
        <p:txBody>
          <a:bodyPr/>
          <a:lstStyle/>
          <a:p>
            <a:pPr marL="0" indent="0">
              <a:buNone/>
            </a:pPr>
            <a:r>
              <a:rPr lang="en-US" sz="3200" dirty="0">
                <a:solidFill>
                  <a:schemeClr val="bg1"/>
                </a:solidFill>
              </a:rPr>
              <a:t>The trucking industry is essential to our nation’s economy. </a:t>
            </a:r>
          </a:p>
        </p:txBody>
      </p:sp>
    </p:spTree>
    <p:custDataLst>
      <p:tags r:id="rId1"/>
    </p:custDataLst>
    <p:extLst>
      <p:ext uri="{BB962C8B-B14F-4D97-AF65-F5344CB8AC3E}">
        <p14:creationId xmlns:p14="http://schemas.microsoft.com/office/powerpoint/2010/main" val="3688658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C9ECF0D-9F13-4196-A7CB-C6CC1835D11F}"/>
              </a:ext>
            </a:extLst>
          </p:cNvPr>
          <p:cNvSpPr>
            <a:spLocks noGrp="1"/>
          </p:cNvSpPr>
          <p:nvPr>
            <p:ph idx="1"/>
          </p:nvPr>
        </p:nvSpPr>
        <p:spPr>
          <a:xfrm>
            <a:off x="25400" y="198437"/>
            <a:ext cx="9144000" cy="6126163"/>
          </a:xfrm>
        </p:spPr>
        <p:txBody>
          <a:bodyPr/>
          <a:lstStyle/>
          <a:p>
            <a:pPr marL="0" indent="0">
              <a:buNone/>
            </a:pPr>
            <a:r>
              <a:rPr lang="en-US" sz="2800" dirty="0"/>
              <a:t>According to the American Trucking Associations (ATA), </a:t>
            </a:r>
            <a:r>
              <a:rPr lang="en-US" sz="2800" b="1" dirty="0">
                <a:solidFill>
                  <a:srgbClr val="002D72"/>
                </a:solidFill>
              </a:rPr>
              <a:t>10.42 billion </a:t>
            </a:r>
            <a:r>
              <a:rPr lang="en-US" sz="2800" dirty="0"/>
              <a:t>tons of freight (primary shipments only) was transported by trucks in 2016. This represents </a:t>
            </a:r>
            <a:br>
              <a:rPr lang="en-US" sz="2800" dirty="0"/>
            </a:br>
            <a:r>
              <a:rPr lang="en-US" sz="2800" dirty="0"/>
              <a:t>over two-thirds </a:t>
            </a:r>
            <a:r>
              <a:rPr lang="en-US" sz="2800" b="1" dirty="0">
                <a:solidFill>
                  <a:srgbClr val="002D72"/>
                </a:solidFill>
              </a:rPr>
              <a:t>(70.6 percent) </a:t>
            </a:r>
            <a:r>
              <a:rPr lang="en-US" sz="2800" dirty="0"/>
              <a:t>of total domestic </a:t>
            </a:r>
            <a:br>
              <a:rPr lang="en-US" sz="2800" dirty="0"/>
            </a:br>
            <a:r>
              <a:rPr lang="en-US" sz="2800" dirty="0"/>
              <a:t>tonnage shipped. </a:t>
            </a:r>
          </a:p>
          <a:p>
            <a:pPr marL="0" indent="0">
              <a:buNone/>
            </a:pPr>
            <a:endParaRPr lang="en-US" sz="2800" dirty="0"/>
          </a:p>
          <a:p>
            <a:pPr marL="0" indent="0">
              <a:buNone/>
            </a:pPr>
            <a:r>
              <a:rPr lang="en-US" sz="2800" dirty="0"/>
              <a:t>Over </a:t>
            </a:r>
            <a:r>
              <a:rPr lang="en-US" sz="2800" b="1" dirty="0">
                <a:solidFill>
                  <a:srgbClr val="002D72"/>
                </a:solidFill>
              </a:rPr>
              <a:t>seven million </a:t>
            </a:r>
            <a:br>
              <a:rPr lang="en-US" sz="2800" b="1" dirty="0">
                <a:solidFill>
                  <a:srgbClr val="701F3A"/>
                </a:solidFill>
              </a:rPr>
            </a:br>
            <a:r>
              <a:rPr lang="en-US" sz="2800" dirty="0"/>
              <a:t>people are employed </a:t>
            </a:r>
            <a:br>
              <a:rPr lang="en-US" sz="2800" dirty="0"/>
            </a:br>
            <a:r>
              <a:rPr lang="en-US" sz="2800" dirty="0"/>
              <a:t>throughout the </a:t>
            </a:r>
            <a:br>
              <a:rPr lang="en-US" sz="2800" dirty="0"/>
            </a:br>
            <a:r>
              <a:rPr lang="en-US" sz="2800" dirty="0"/>
              <a:t>economy in </a:t>
            </a:r>
            <a:br>
              <a:rPr lang="en-US" sz="2800" dirty="0"/>
            </a:br>
            <a:r>
              <a:rPr lang="en-US" sz="2800" dirty="0"/>
              <a:t>trucking-related </a:t>
            </a:r>
            <a:br>
              <a:rPr lang="en-US" sz="2800" dirty="0"/>
            </a:br>
            <a:r>
              <a:rPr lang="en-US" sz="2800" dirty="0"/>
              <a:t>jobs, including </a:t>
            </a:r>
            <a:br>
              <a:rPr lang="en-US" sz="2800" dirty="0"/>
            </a:br>
            <a:r>
              <a:rPr lang="en-US" sz="2800" b="1" dirty="0">
                <a:solidFill>
                  <a:srgbClr val="002D72"/>
                </a:solidFill>
              </a:rPr>
              <a:t>3.5 million </a:t>
            </a:r>
            <a:r>
              <a:rPr lang="en-US" sz="2800" dirty="0"/>
              <a:t>drivers.</a:t>
            </a:r>
          </a:p>
        </p:txBody>
      </p:sp>
      <p:sp>
        <p:nvSpPr>
          <p:cNvPr id="6" name="TextBox 5">
            <a:extLst>
              <a:ext uri="{FF2B5EF4-FFF2-40B4-BE49-F238E27FC236}">
                <a16:creationId xmlns:a16="http://schemas.microsoft.com/office/drawing/2014/main" id="{6049287C-4816-4981-8DB5-F8E61B9DE313}"/>
              </a:ext>
            </a:extLst>
          </p:cNvPr>
          <p:cNvSpPr txBox="1"/>
          <p:nvPr/>
        </p:nvSpPr>
        <p:spPr>
          <a:xfrm>
            <a:off x="25400" y="6545441"/>
            <a:ext cx="3396956" cy="276999"/>
          </a:xfrm>
          <a:prstGeom prst="rect">
            <a:avLst/>
          </a:prstGeom>
          <a:noFill/>
        </p:spPr>
        <p:txBody>
          <a:bodyPr wrap="none" rtlCol="0">
            <a:spAutoFit/>
          </a:bodyPr>
          <a:lstStyle/>
          <a:p>
            <a:r>
              <a:rPr lang="en-US" sz="1200" dirty="0">
                <a:solidFill>
                  <a:schemeClr val="tx1">
                    <a:lumMod val="75000"/>
                    <a:lumOff val="25000"/>
                  </a:schemeClr>
                </a:solidFill>
              </a:rPr>
              <a:t>*Source: American Trucking Associations (ATA)</a:t>
            </a:r>
          </a:p>
        </p:txBody>
      </p:sp>
    </p:spTree>
    <p:custDataLst>
      <p:tags r:id="rId1"/>
    </p:custDataLst>
    <p:extLst>
      <p:ext uri="{BB962C8B-B14F-4D97-AF65-F5344CB8AC3E}">
        <p14:creationId xmlns:p14="http://schemas.microsoft.com/office/powerpoint/2010/main" val="3687909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FAFDEC6-6601-46E7-896A-26D161FEB9BC}"/>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43D93868-AD2E-4ACA-986F-F7323DF6B519}"/>
              </a:ext>
            </a:extLst>
          </p:cNvPr>
          <p:cNvSpPr>
            <a:spLocks noGrp="1"/>
          </p:cNvSpPr>
          <p:nvPr>
            <p:ph type="title"/>
          </p:nvPr>
        </p:nvSpPr>
        <p:spPr>
          <a:xfrm>
            <a:off x="0" y="4406900"/>
            <a:ext cx="9144000" cy="1362075"/>
          </a:xfrm>
        </p:spPr>
        <p:txBody>
          <a:bodyPr/>
          <a:lstStyle/>
          <a:p>
            <a:r>
              <a:rPr lang="en-US" dirty="0"/>
              <a:t>Interstate vs. Intrastate</a:t>
            </a:r>
          </a:p>
        </p:txBody>
      </p:sp>
    </p:spTree>
    <p:custDataLst>
      <p:tags r:id="rId1"/>
    </p:custDataLst>
    <p:extLst>
      <p:ext uri="{BB962C8B-B14F-4D97-AF65-F5344CB8AC3E}">
        <p14:creationId xmlns:p14="http://schemas.microsoft.com/office/powerpoint/2010/main" val="11068668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18B6BEB9-97A7-477C-BA3B-5170AAB8DE38}"/>
              </a:ext>
            </a:extLst>
          </p:cNvPr>
          <p:cNvGraphicFramePr>
            <a:graphicFrameLocks noGrp="1"/>
          </p:cNvGraphicFramePr>
          <p:nvPr>
            <p:ph idx="1"/>
            <p:extLst>
              <p:ext uri="{D42A27DB-BD31-4B8C-83A1-F6EECF244321}">
                <p14:modId xmlns:p14="http://schemas.microsoft.com/office/powerpoint/2010/main" val="3726736243"/>
              </p:ext>
            </p:extLst>
          </p:nvPr>
        </p:nvGraphicFramePr>
        <p:xfrm>
          <a:off x="0" y="0"/>
          <a:ext cx="9144000" cy="6858000"/>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67446964"/>
                    </a:ext>
                  </a:extLst>
                </a:gridCol>
                <a:gridCol w="4572000">
                  <a:extLst>
                    <a:ext uri="{9D8B030D-6E8A-4147-A177-3AD203B41FA5}">
                      <a16:colId xmlns:a16="http://schemas.microsoft.com/office/drawing/2014/main" val="3620658618"/>
                    </a:ext>
                  </a:extLst>
                </a:gridCol>
              </a:tblGrid>
              <a:tr h="966283">
                <a:tc>
                  <a:txBody>
                    <a:bodyPr/>
                    <a:lstStyle/>
                    <a:p>
                      <a:pPr algn="l"/>
                      <a:r>
                        <a:rPr lang="en-US" sz="4400" dirty="0"/>
                        <a:t>   Inter</a:t>
                      </a:r>
                      <a:r>
                        <a:rPr lang="en-US" sz="4400" b="0" dirty="0"/>
                        <a:t>state</a:t>
                      </a:r>
                    </a:p>
                  </a:txBody>
                  <a:tcPr anchor="ctr">
                    <a:solidFill>
                      <a:srgbClr val="002D72"/>
                    </a:solidFill>
                  </a:tcPr>
                </a:tc>
                <a:tc>
                  <a:txBody>
                    <a:bodyPr/>
                    <a:lstStyle/>
                    <a:p>
                      <a:pPr algn="l"/>
                      <a:r>
                        <a:rPr lang="en-US" sz="4400" dirty="0"/>
                        <a:t>   Intra</a:t>
                      </a:r>
                      <a:r>
                        <a:rPr lang="en-US" sz="4400" b="0" dirty="0"/>
                        <a:t>state</a:t>
                      </a:r>
                    </a:p>
                  </a:txBody>
                  <a:tcPr anchor="ctr">
                    <a:solidFill>
                      <a:srgbClr val="002D72"/>
                    </a:solidFill>
                  </a:tcPr>
                </a:tc>
                <a:extLst>
                  <a:ext uri="{0D108BD9-81ED-4DB2-BD59-A6C34878D82A}">
                    <a16:rowId xmlns:a16="http://schemas.microsoft.com/office/drawing/2014/main" val="2794726370"/>
                  </a:ext>
                </a:extLst>
              </a:tr>
              <a:tr h="1629624">
                <a:tc>
                  <a:txBody>
                    <a:bodyPr/>
                    <a:lstStyle/>
                    <a:p>
                      <a:pPr lvl="1"/>
                      <a:r>
                        <a:rPr lang="en-US" sz="2400" dirty="0">
                          <a:solidFill>
                            <a:schemeClr val="tx1">
                              <a:lumMod val="75000"/>
                              <a:lumOff val="25000"/>
                            </a:schemeClr>
                          </a:solidFill>
                        </a:rPr>
                        <a:t>Crossing state lines</a:t>
                      </a:r>
                    </a:p>
                  </a:txBody>
                  <a:tcPr anchor="ctr"/>
                </a:tc>
                <a:tc>
                  <a:txBody>
                    <a:bodyPr/>
                    <a:lstStyle/>
                    <a:p>
                      <a:pPr lvl="1"/>
                      <a:r>
                        <a:rPr lang="en-US" sz="2400" dirty="0">
                          <a:solidFill>
                            <a:schemeClr val="tx1">
                              <a:lumMod val="75000"/>
                              <a:lumOff val="25000"/>
                            </a:schemeClr>
                          </a:solidFill>
                        </a:rPr>
                        <a:t>Hauling cargo within </a:t>
                      </a:r>
                      <a:br>
                        <a:rPr lang="en-US" sz="2400" dirty="0">
                          <a:solidFill>
                            <a:schemeClr val="tx1">
                              <a:lumMod val="75000"/>
                              <a:lumOff val="25000"/>
                            </a:schemeClr>
                          </a:solidFill>
                        </a:rPr>
                      </a:br>
                      <a:r>
                        <a:rPr lang="en-US" sz="2400" dirty="0">
                          <a:solidFill>
                            <a:schemeClr val="tx1">
                              <a:lumMod val="75000"/>
                              <a:lumOff val="25000"/>
                            </a:schemeClr>
                          </a:solidFill>
                        </a:rPr>
                        <a:t>a state and never crossing </a:t>
                      </a:r>
                      <a:br>
                        <a:rPr lang="en-US" sz="2400" dirty="0">
                          <a:solidFill>
                            <a:schemeClr val="tx1">
                              <a:lumMod val="75000"/>
                              <a:lumOff val="25000"/>
                            </a:schemeClr>
                          </a:solidFill>
                        </a:rPr>
                      </a:br>
                      <a:r>
                        <a:rPr lang="en-US" sz="2400" dirty="0">
                          <a:solidFill>
                            <a:schemeClr val="tx1">
                              <a:lumMod val="75000"/>
                              <a:lumOff val="25000"/>
                            </a:schemeClr>
                          </a:solidFill>
                        </a:rPr>
                        <a:t>a state line</a:t>
                      </a:r>
                    </a:p>
                  </a:txBody>
                  <a:tcPr anchor="ctr"/>
                </a:tc>
                <a:extLst>
                  <a:ext uri="{0D108BD9-81ED-4DB2-BD59-A6C34878D82A}">
                    <a16:rowId xmlns:a16="http://schemas.microsoft.com/office/drawing/2014/main" val="3437553206"/>
                  </a:ext>
                </a:extLst>
              </a:tr>
              <a:tr h="1629624">
                <a:tc>
                  <a:txBody>
                    <a:bodyPr/>
                    <a:lstStyle/>
                    <a:p>
                      <a:pPr lvl="1"/>
                      <a:r>
                        <a:rPr lang="en-US" sz="2400" dirty="0">
                          <a:solidFill>
                            <a:schemeClr val="tx1">
                              <a:lumMod val="75000"/>
                              <a:lumOff val="25000"/>
                            </a:schemeClr>
                          </a:solidFill>
                        </a:rPr>
                        <a:t>Traveling across U.S. borders into/from Canada </a:t>
                      </a:r>
                      <a:br>
                        <a:rPr lang="en-US" sz="2400" dirty="0">
                          <a:solidFill>
                            <a:schemeClr val="tx1">
                              <a:lumMod val="75000"/>
                              <a:lumOff val="25000"/>
                            </a:schemeClr>
                          </a:solidFill>
                        </a:rPr>
                      </a:br>
                      <a:r>
                        <a:rPr lang="en-US" sz="2400" dirty="0">
                          <a:solidFill>
                            <a:schemeClr val="tx1">
                              <a:lumMod val="75000"/>
                              <a:lumOff val="25000"/>
                            </a:schemeClr>
                          </a:solidFill>
                        </a:rPr>
                        <a:t>or Mexico</a:t>
                      </a:r>
                    </a:p>
                  </a:txBody>
                  <a:tcPr anchor="ctr"/>
                </a:tc>
                <a:tc>
                  <a:txBody>
                    <a:bodyPr/>
                    <a:lstStyle/>
                    <a:p>
                      <a:pPr lvl="1"/>
                      <a:r>
                        <a:rPr lang="en-US" sz="2400" dirty="0">
                          <a:solidFill>
                            <a:schemeClr val="tx1">
                              <a:lumMod val="75000"/>
                              <a:lumOff val="25000"/>
                            </a:schemeClr>
                          </a:solidFill>
                        </a:rPr>
                        <a:t>The cargo’s trip </a:t>
                      </a:r>
                      <a:br>
                        <a:rPr lang="en-US" sz="2400" dirty="0">
                          <a:solidFill>
                            <a:schemeClr val="tx1">
                              <a:lumMod val="75000"/>
                              <a:lumOff val="25000"/>
                            </a:schemeClr>
                          </a:solidFill>
                        </a:rPr>
                      </a:br>
                      <a:r>
                        <a:rPr lang="en-US" sz="2400" dirty="0">
                          <a:solidFill>
                            <a:schemeClr val="tx1">
                              <a:lumMod val="75000"/>
                              <a:lumOff val="25000"/>
                            </a:schemeClr>
                          </a:solidFill>
                        </a:rPr>
                        <a:t>beginning and ending </a:t>
                      </a:r>
                      <a:br>
                        <a:rPr lang="en-US" sz="2400" dirty="0">
                          <a:solidFill>
                            <a:schemeClr val="tx1">
                              <a:lumMod val="75000"/>
                              <a:lumOff val="25000"/>
                            </a:schemeClr>
                          </a:solidFill>
                        </a:rPr>
                      </a:br>
                      <a:r>
                        <a:rPr lang="en-US" sz="2400" dirty="0">
                          <a:solidFill>
                            <a:schemeClr val="tx1">
                              <a:lumMod val="75000"/>
                              <a:lumOff val="25000"/>
                            </a:schemeClr>
                          </a:solidFill>
                        </a:rPr>
                        <a:t>in the same state</a:t>
                      </a:r>
                    </a:p>
                  </a:txBody>
                  <a:tcPr anchor="ctr"/>
                </a:tc>
                <a:extLst>
                  <a:ext uri="{0D108BD9-81ED-4DB2-BD59-A6C34878D82A}">
                    <a16:rowId xmlns:a16="http://schemas.microsoft.com/office/drawing/2014/main" val="1421776217"/>
                  </a:ext>
                </a:extLst>
              </a:tr>
              <a:tr h="2632469">
                <a:tc>
                  <a:txBody>
                    <a:bodyPr/>
                    <a:lstStyle/>
                    <a:p>
                      <a:pPr lvl="1"/>
                      <a:r>
                        <a:rPr lang="en-US" sz="2400" dirty="0">
                          <a:solidFill>
                            <a:schemeClr val="tx1">
                              <a:lumMod val="75000"/>
                              <a:lumOff val="25000"/>
                            </a:schemeClr>
                          </a:solidFill>
                        </a:rPr>
                        <a:t>Traveling between two places within a state, but the cargo is part of a trip that began or will end in another state or foreign country</a:t>
                      </a:r>
                    </a:p>
                  </a:txBody>
                  <a:tcPr anchor="ctr"/>
                </a:tc>
                <a:tc>
                  <a:txBody>
                    <a:bodyPr/>
                    <a:lstStyle/>
                    <a:p>
                      <a:pPr lvl="1"/>
                      <a:r>
                        <a:rPr lang="en-US" sz="2400" dirty="0">
                          <a:solidFill>
                            <a:schemeClr val="tx1">
                              <a:lumMod val="75000"/>
                              <a:lumOff val="25000"/>
                            </a:schemeClr>
                          </a:solidFill>
                        </a:rPr>
                        <a:t>The cargo not crossing </a:t>
                      </a:r>
                      <a:br>
                        <a:rPr lang="en-US" sz="2400" dirty="0">
                          <a:solidFill>
                            <a:schemeClr val="tx1">
                              <a:lumMod val="75000"/>
                              <a:lumOff val="25000"/>
                            </a:schemeClr>
                          </a:solidFill>
                        </a:rPr>
                      </a:br>
                      <a:r>
                        <a:rPr lang="en-US" sz="2400" dirty="0">
                          <a:solidFill>
                            <a:schemeClr val="tx1">
                              <a:lumMod val="75000"/>
                              <a:lumOff val="25000"/>
                            </a:schemeClr>
                          </a:solidFill>
                        </a:rPr>
                        <a:t>state lines by any form of transportation such as rail, </a:t>
                      </a:r>
                      <a:br>
                        <a:rPr lang="en-US" sz="2400" dirty="0">
                          <a:solidFill>
                            <a:schemeClr val="tx1">
                              <a:lumMod val="75000"/>
                              <a:lumOff val="25000"/>
                            </a:schemeClr>
                          </a:solidFill>
                        </a:rPr>
                      </a:br>
                      <a:r>
                        <a:rPr lang="en-US" sz="2400" dirty="0">
                          <a:solidFill>
                            <a:schemeClr val="tx1">
                              <a:lumMod val="75000"/>
                              <a:lumOff val="25000"/>
                            </a:schemeClr>
                          </a:solidFill>
                        </a:rPr>
                        <a:t>air, ship, or truck </a:t>
                      </a:r>
                    </a:p>
                  </a:txBody>
                  <a:tcPr anchor="ctr"/>
                </a:tc>
                <a:extLst>
                  <a:ext uri="{0D108BD9-81ED-4DB2-BD59-A6C34878D82A}">
                    <a16:rowId xmlns:a16="http://schemas.microsoft.com/office/drawing/2014/main" val="122759441"/>
                  </a:ext>
                </a:extLst>
              </a:tr>
            </a:tbl>
          </a:graphicData>
        </a:graphic>
      </p:graphicFrame>
    </p:spTree>
    <p:custDataLst>
      <p:tags r:id="rId1"/>
    </p:custDataLst>
    <p:extLst>
      <p:ext uri="{BB962C8B-B14F-4D97-AF65-F5344CB8AC3E}">
        <p14:creationId xmlns:p14="http://schemas.microsoft.com/office/powerpoint/2010/main" val="87699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FAFDEC6-6601-46E7-896A-26D161FEB9BC}"/>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43D93868-AD2E-4ACA-986F-F7323DF6B519}"/>
              </a:ext>
            </a:extLst>
          </p:cNvPr>
          <p:cNvSpPr>
            <a:spLocks noGrp="1"/>
          </p:cNvSpPr>
          <p:nvPr>
            <p:ph type="title"/>
          </p:nvPr>
        </p:nvSpPr>
        <p:spPr>
          <a:xfrm>
            <a:off x="0" y="4406900"/>
            <a:ext cx="9144000" cy="1362075"/>
          </a:xfrm>
        </p:spPr>
        <p:txBody>
          <a:bodyPr/>
          <a:lstStyle/>
          <a:p>
            <a:r>
              <a:rPr lang="en-US" dirty="0"/>
              <a:t>A Regulated Industry</a:t>
            </a:r>
          </a:p>
        </p:txBody>
      </p:sp>
    </p:spTree>
    <p:custDataLst>
      <p:tags r:id="rId1"/>
    </p:custDataLst>
    <p:extLst>
      <p:ext uri="{BB962C8B-B14F-4D97-AF65-F5344CB8AC3E}">
        <p14:creationId xmlns:p14="http://schemas.microsoft.com/office/powerpoint/2010/main" val="3316814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39210B4-FC7E-4401-8BFD-CF6365BDE1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912" y="1964143"/>
            <a:ext cx="4436425" cy="2929714"/>
          </a:xfrm>
          <a:prstGeom prst="rect">
            <a:avLst/>
          </a:prstGeom>
          <a:ln w="12700">
            <a:solidFill>
              <a:schemeClr val="tx1"/>
            </a:solidFill>
          </a:ln>
          <a:effectLst>
            <a:outerShdw blurRad="50800" dist="38100" dir="5400000" algn="t" rotWithShape="0">
              <a:prstClr val="black">
                <a:alpha val="40000"/>
              </a:prstClr>
            </a:outerShdw>
          </a:effectLst>
        </p:spPr>
      </p:pic>
      <p:sp>
        <p:nvSpPr>
          <p:cNvPr id="6" name="Content Placeholder 11">
            <a:extLst>
              <a:ext uri="{FF2B5EF4-FFF2-40B4-BE49-F238E27FC236}">
                <a16:creationId xmlns:a16="http://schemas.microsoft.com/office/drawing/2014/main" id="{25597536-AF0A-4CFB-B435-72A38D8765B1}"/>
              </a:ext>
            </a:extLst>
          </p:cNvPr>
          <p:cNvSpPr txBox="1">
            <a:spLocks/>
          </p:cNvSpPr>
          <p:nvPr/>
        </p:nvSpPr>
        <p:spPr>
          <a:xfrm>
            <a:off x="4953000" y="1610612"/>
            <a:ext cx="4436424" cy="538791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An agency of the USDOT that issues and enforces the bulk of the regulations (FMCSRs) interstate motor carriers and drivers must follow</a:t>
            </a:r>
          </a:p>
        </p:txBody>
      </p:sp>
      <p:sp>
        <p:nvSpPr>
          <p:cNvPr id="8" name="Title 2">
            <a:extLst>
              <a:ext uri="{FF2B5EF4-FFF2-40B4-BE49-F238E27FC236}">
                <a16:creationId xmlns:a16="http://schemas.microsoft.com/office/drawing/2014/main" id="{AFDE5CD5-C33B-4B03-B246-E9BB8E12174D}"/>
              </a:ext>
            </a:extLst>
          </p:cNvPr>
          <p:cNvSpPr>
            <a:spLocks noGrp="1"/>
          </p:cNvSpPr>
          <p:nvPr>
            <p:ph type="title"/>
          </p:nvPr>
        </p:nvSpPr>
        <p:spPr>
          <a:xfrm>
            <a:off x="609600" y="274320"/>
            <a:ext cx="7924800" cy="1143000"/>
          </a:xfrm>
        </p:spPr>
        <p:txBody>
          <a:bodyPr>
            <a:normAutofit fontScale="90000"/>
          </a:bodyPr>
          <a:lstStyle/>
          <a:p>
            <a:r>
              <a:rPr lang="en-US" dirty="0"/>
              <a:t>Federal Motor Carrier Safety Administration (FMCSA)</a:t>
            </a:r>
          </a:p>
        </p:txBody>
      </p:sp>
    </p:spTree>
    <p:custDataLst>
      <p:tags r:id="rId1"/>
    </p:custDataLst>
    <p:extLst>
      <p:ext uri="{BB962C8B-B14F-4D97-AF65-F5344CB8AC3E}">
        <p14:creationId xmlns:p14="http://schemas.microsoft.com/office/powerpoint/2010/main" val="4083729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E23913C-3AF1-48A8-94C2-CE73B8AA0161}"/>
              </a:ext>
            </a:extLst>
          </p:cNvPr>
          <p:cNvSpPr>
            <a:spLocks noGrp="1"/>
          </p:cNvSpPr>
          <p:nvPr>
            <p:ph type="title"/>
          </p:nvPr>
        </p:nvSpPr>
        <p:spPr/>
        <p:txBody>
          <a:bodyPr>
            <a:normAutofit fontScale="90000"/>
          </a:bodyPr>
          <a:lstStyle/>
          <a:p>
            <a:r>
              <a:rPr lang="en-US" dirty="0"/>
              <a:t>Federal Motor Carrier Safety Regulations (FMCSRs)</a:t>
            </a:r>
          </a:p>
        </p:txBody>
      </p:sp>
      <p:sp>
        <p:nvSpPr>
          <p:cNvPr id="40" name="Oval 39">
            <a:extLst>
              <a:ext uri="{FF2B5EF4-FFF2-40B4-BE49-F238E27FC236}">
                <a16:creationId xmlns:a16="http://schemas.microsoft.com/office/drawing/2014/main" id="{315FB475-03E4-4FA1-B5EE-19D64D3B4C84}"/>
              </a:ext>
            </a:extLst>
          </p:cNvPr>
          <p:cNvSpPr/>
          <p:nvPr/>
        </p:nvSpPr>
        <p:spPr>
          <a:xfrm>
            <a:off x="5486400" y="1815461"/>
            <a:ext cx="2286000" cy="2286000"/>
          </a:xfrm>
          <a:prstGeom prst="ellipse">
            <a:avLst/>
          </a:prstGeom>
          <a:blipFill>
            <a:blip r:embed="rId4"/>
            <a:stretch>
              <a:fillRect/>
            </a:stretch>
          </a:blipFill>
          <a:ln w="38100">
            <a:solidFill>
              <a:srgbClr val="002D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3B25E281-1970-4ED8-9332-02D6B3FA790F}"/>
              </a:ext>
            </a:extLst>
          </p:cNvPr>
          <p:cNvSpPr/>
          <p:nvPr/>
        </p:nvSpPr>
        <p:spPr>
          <a:xfrm rot="10967862">
            <a:off x="5676451" y="2015460"/>
            <a:ext cx="1895119" cy="1891335"/>
          </a:xfrm>
          <a:prstGeom prst="rect">
            <a:avLst/>
          </a:prstGeom>
          <a:noFill/>
        </p:spPr>
        <p:txBody>
          <a:bodyPr wrap="none" lIns="91440" tIns="45720" rIns="91440" bIns="45720">
            <a:prstTxWarp prst="textCircle">
              <a:avLst>
                <a:gd name="adj" fmla="val 11652302"/>
              </a:avLst>
            </a:prstTxWarp>
            <a:spAutoFit/>
          </a:bodyPr>
          <a:lstStyle/>
          <a:p>
            <a:pPr algn="ctr"/>
            <a:r>
              <a:rPr lang="en-US" sz="2000" dirty="0">
                <a:ln w="0"/>
                <a:solidFill>
                  <a:schemeClr val="bg1"/>
                </a:solidFill>
                <a:effectLst>
                  <a:outerShdw blurRad="38100" dist="38100" dir="2700000" algn="tl">
                    <a:srgbClr val="000000">
                      <a:alpha val="43137"/>
                    </a:srgbClr>
                  </a:outerShdw>
                </a:effectLst>
              </a:rPr>
              <a:t>COMMERCIAL DRIVER’S LICENSE STANDARDS</a:t>
            </a:r>
            <a:endParaRPr lang="en-US" sz="2000" b="0" cap="none" spc="0" dirty="0">
              <a:ln w="0"/>
              <a:solidFill>
                <a:schemeClr val="bg1"/>
              </a:solidFill>
              <a:effectLst>
                <a:outerShdw blurRad="38100" dist="38100" dir="2700000" algn="tl">
                  <a:srgbClr val="000000">
                    <a:alpha val="43137"/>
                  </a:srgbClr>
                </a:outerShdw>
              </a:effectLst>
            </a:endParaRPr>
          </a:p>
        </p:txBody>
      </p:sp>
      <p:grpSp>
        <p:nvGrpSpPr>
          <p:cNvPr id="51" name="Group 50">
            <a:extLst>
              <a:ext uri="{FF2B5EF4-FFF2-40B4-BE49-F238E27FC236}">
                <a16:creationId xmlns:a16="http://schemas.microsoft.com/office/drawing/2014/main" id="{5D4D3FEF-43BC-426E-B8DF-919A24F553E9}"/>
              </a:ext>
            </a:extLst>
          </p:cNvPr>
          <p:cNvGrpSpPr/>
          <p:nvPr/>
        </p:nvGrpSpPr>
        <p:grpSpPr>
          <a:xfrm>
            <a:off x="685800" y="1815461"/>
            <a:ext cx="2286000" cy="2286000"/>
            <a:chOff x="685800" y="1815461"/>
            <a:chExt cx="2286000" cy="2286000"/>
          </a:xfrm>
        </p:grpSpPr>
        <p:sp>
          <p:nvSpPr>
            <p:cNvPr id="22" name="Oval 21">
              <a:extLst>
                <a:ext uri="{FF2B5EF4-FFF2-40B4-BE49-F238E27FC236}">
                  <a16:creationId xmlns:a16="http://schemas.microsoft.com/office/drawing/2014/main" id="{2A5200BE-A7DE-4921-9054-FE200AEFAE59}"/>
                </a:ext>
              </a:extLst>
            </p:cNvPr>
            <p:cNvSpPr/>
            <p:nvPr/>
          </p:nvSpPr>
          <p:spPr>
            <a:xfrm>
              <a:off x="685800" y="1815461"/>
              <a:ext cx="2286000" cy="2286000"/>
            </a:xfrm>
            <a:prstGeom prst="ellipse">
              <a:avLst/>
            </a:prstGeom>
            <a:blipFill>
              <a:blip r:embed="rId5"/>
              <a:stretch>
                <a:fillRect/>
              </a:stretch>
            </a:blipFill>
            <a:ln w="38100">
              <a:solidFill>
                <a:srgbClr val="002D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D6DA287C-B4A0-489F-A479-B2F0F35EDD7B}"/>
                </a:ext>
              </a:extLst>
            </p:cNvPr>
            <p:cNvSpPr/>
            <p:nvPr/>
          </p:nvSpPr>
          <p:spPr>
            <a:xfrm rot="10967862">
              <a:off x="870905" y="2012793"/>
              <a:ext cx="1895119" cy="1891335"/>
            </a:xfrm>
            <a:prstGeom prst="rect">
              <a:avLst/>
            </a:prstGeom>
            <a:noFill/>
          </p:spPr>
          <p:txBody>
            <a:bodyPr wrap="none" lIns="91440" tIns="45720" rIns="91440" bIns="45720">
              <a:prstTxWarp prst="textCircle">
                <a:avLst>
                  <a:gd name="adj" fmla="val 11652302"/>
                </a:avLst>
              </a:prstTxWarp>
              <a:spAutoFit/>
            </a:bodyPr>
            <a:lstStyle/>
            <a:p>
              <a:pPr algn="ctr"/>
              <a:r>
                <a:rPr lang="en-US" sz="2000" b="0" cap="none" spc="0" dirty="0">
                  <a:ln w="0"/>
                  <a:solidFill>
                    <a:schemeClr val="bg1"/>
                  </a:solidFill>
                  <a:effectLst>
                    <a:outerShdw blurRad="38100" dist="38100" dir="2700000" algn="tl">
                      <a:srgbClr val="000000">
                        <a:alpha val="43137"/>
                      </a:srgbClr>
                    </a:outerShdw>
                  </a:effectLst>
                </a:rPr>
                <a:t>DRIVER QUALIFICATION &amp; DISQUALIFICATION</a:t>
              </a:r>
            </a:p>
          </p:txBody>
        </p:sp>
      </p:grpSp>
      <p:grpSp>
        <p:nvGrpSpPr>
          <p:cNvPr id="54" name="Group 53">
            <a:extLst>
              <a:ext uri="{FF2B5EF4-FFF2-40B4-BE49-F238E27FC236}">
                <a16:creationId xmlns:a16="http://schemas.microsoft.com/office/drawing/2014/main" id="{A7792AFC-AD96-41EB-ABF3-8A2F65144C11}"/>
              </a:ext>
            </a:extLst>
          </p:cNvPr>
          <p:cNvGrpSpPr/>
          <p:nvPr/>
        </p:nvGrpSpPr>
        <p:grpSpPr>
          <a:xfrm>
            <a:off x="1881250" y="4267200"/>
            <a:ext cx="2286000" cy="2286000"/>
            <a:chOff x="1881250" y="4267200"/>
            <a:chExt cx="2286000" cy="2286000"/>
          </a:xfrm>
        </p:grpSpPr>
        <p:sp>
          <p:nvSpPr>
            <p:cNvPr id="28" name="Oval 27">
              <a:extLst>
                <a:ext uri="{FF2B5EF4-FFF2-40B4-BE49-F238E27FC236}">
                  <a16:creationId xmlns:a16="http://schemas.microsoft.com/office/drawing/2014/main" id="{9CFB6548-3329-4444-B125-1A7FAD54FFB4}"/>
                </a:ext>
              </a:extLst>
            </p:cNvPr>
            <p:cNvSpPr/>
            <p:nvPr/>
          </p:nvSpPr>
          <p:spPr>
            <a:xfrm>
              <a:off x="1881250" y="4267200"/>
              <a:ext cx="2286000" cy="2286000"/>
            </a:xfrm>
            <a:prstGeom prst="ellipse">
              <a:avLst/>
            </a:prstGeom>
            <a:blipFill>
              <a:blip r:embed="rId6"/>
              <a:stretch>
                <a:fillRect/>
              </a:stretch>
            </a:blipFill>
            <a:ln w="38100">
              <a:solidFill>
                <a:srgbClr val="002D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B070B111-57C5-47F2-BB5D-09036410EB72}"/>
                </a:ext>
              </a:extLst>
            </p:cNvPr>
            <p:cNvSpPr/>
            <p:nvPr/>
          </p:nvSpPr>
          <p:spPr>
            <a:xfrm rot="10967862">
              <a:off x="2076690" y="4464532"/>
              <a:ext cx="1895119" cy="1891335"/>
            </a:xfrm>
            <a:prstGeom prst="rect">
              <a:avLst/>
            </a:prstGeom>
            <a:noFill/>
          </p:spPr>
          <p:txBody>
            <a:bodyPr wrap="none" lIns="91440" tIns="45720" rIns="91440" bIns="45720">
              <a:prstTxWarp prst="textCircle">
                <a:avLst>
                  <a:gd name="adj" fmla="val 11652302"/>
                </a:avLst>
              </a:prstTxWarp>
              <a:spAutoFit/>
            </a:bodyPr>
            <a:lstStyle/>
            <a:p>
              <a:pPr algn="ctr"/>
              <a:r>
                <a:rPr lang="en-US" sz="2000" dirty="0">
                  <a:ln w="0"/>
                  <a:solidFill>
                    <a:schemeClr val="bg1"/>
                  </a:solidFill>
                  <a:effectLst>
                    <a:outerShdw blurRad="38100" dist="38100" dir="2700000" algn="tl">
                      <a:srgbClr val="000000">
                        <a:alpha val="43137"/>
                      </a:srgbClr>
                    </a:outerShdw>
                  </a:effectLst>
                </a:rPr>
                <a:t>DRUG &amp; ALCOHOL TESTING</a:t>
              </a:r>
              <a:endParaRPr lang="en-US" sz="2000" b="0" cap="none" spc="0" dirty="0">
                <a:ln w="0"/>
                <a:solidFill>
                  <a:schemeClr val="bg1"/>
                </a:solidFill>
                <a:effectLst>
                  <a:outerShdw blurRad="38100" dist="38100" dir="2700000" algn="tl">
                    <a:srgbClr val="000000">
                      <a:alpha val="43137"/>
                    </a:srgbClr>
                  </a:outerShdw>
                </a:effectLst>
              </a:endParaRPr>
            </a:p>
          </p:txBody>
        </p:sp>
      </p:grpSp>
      <p:grpSp>
        <p:nvGrpSpPr>
          <p:cNvPr id="55" name="Group 54">
            <a:extLst>
              <a:ext uri="{FF2B5EF4-FFF2-40B4-BE49-F238E27FC236}">
                <a16:creationId xmlns:a16="http://schemas.microsoft.com/office/drawing/2014/main" id="{637274DA-0B41-4233-B53B-6069821FE1E7}"/>
              </a:ext>
            </a:extLst>
          </p:cNvPr>
          <p:cNvGrpSpPr/>
          <p:nvPr/>
        </p:nvGrpSpPr>
        <p:grpSpPr>
          <a:xfrm>
            <a:off x="4272395" y="4267200"/>
            <a:ext cx="2286000" cy="2286000"/>
            <a:chOff x="4272395" y="4267200"/>
            <a:chExt cx="2286000" cy="2286000"/>
          </a:xfrm>
        </p:grpSpPr>
        <p:sp>
          <p:nvSpPr>
            <p:cNvPr id="31" name="Oval 30">
              <a:extLst>
                <a:ext uri="{FF2B5EF4-FFF2-40B4-BE49-F238E27FC236}">
                  <a16:creationId xmlns:a16="http://schemas.microsoft.com/office/drawing/2014/main" id="{0B3CBE20-6FF7-4210-B7FC-BE3FD1D7F73D}"/>
                </a:ext>
              </a:extLst>
            </p:cNvPr>
            <p:cNvSpPr/>
            <p:nvPr/>
          </p:nvSpPr>
          <p:spPr>
            <a:xfrm>
              <a:off x="4272395" y="4267200"/>
              <a:ext cx="2286000" cy="2286000"/>
            </a:xfrm>
            <a:prstGeom prst="ellipse">
              <a:avLst/>
            </a:prstGeom>
            <a:blipFill>
              <a:blip r:embed="rId7"/>
              <a:stretch>
                <a:fillRect/>
              </a:stretch>
            </a:blipFill>
            <a:ln w="38100">
              <a:solidFill>
                <a:srgbClr val="002D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61E15BBA-C999-4469-B3BC-90FA343CC457}"/>
                </a:ext>
              </a:extLst>
            </p:cNvPr>
            <p:cNvSpPr/>
            <p:nvPr/>
          </p:nvSpPr>
          <p:spPr>
            <a:xfrm rot="10967862">
              <a:off x="4448539" y="4477397"/>
              <a:ext cx="1895119" cy="1891335"/>
            </a:xfrm>
            <a:prstGeom prst="rect">
              <a:avLst/>
            </a:prstGeom>
            <a:noFill/>
          </p:spPr>
          <p:txBody>
            <a:bodyPr wrap="none" lIns="91440" tIns="45720" rIns="91440" bIns="45720">
              <a:prstTxWarp prst="textCircle">
                <a:avLst>
                  <a:gd name="adj" fmla="val 11652302"/>
                </a:avLst>
              </a:prstTxWarp>
              <a:spAutoFit/>
            </a:bodyPr>
            <a:lstStyle/>
            <a:p>
              <a:pPr algn="ctr"/>
              <a:r>
                <a:rPr lang="en-US" sz="2000" dirty="0">
                  <a:ln w="0"/>
                  <a:solidFill>
                    <a:schemeClr val="bg1"/>
                  </a:solidFill>
                  <a:effectLst>
                    <a:outerShdw blurRad="38100" dist="38100" dir="2700000" algn="tl">
                      <a:srgbClr val="000000">
                        <a:alpha val="43137"/>
                      </a:srgbClr>
                    </a:outerShdw>
                  </a:effectLst>
                </a:rPr>
                <a:t>VEHICLE CONDITION &amp; INSPECTIONS</a:t>
              </a:r>
              <a:endParaRPr lang="en-US" sz="2000" b="0" cap="none" spc="0" dirty="0">
                <a:ln w="0"/>
                <a:solidFill>
                  <a:schemeClr val="bg1"/>
                </a:solidFill>
                <a:effectLst>
                  <a:outerShdw blurRad="38100" dist="38100" dir="2700000" algn="tl">
                    <a:srgbClr val="000000">
                      <a:alpha val="43137"/>
                    </a:srgbClr>
                  </a:outerShdw>
                </a:effectLst>
              </a:endParaRPr>
            </a:p>
          </p:txBody>
        </p:sp>
      </p:grpSp>
      <p:grpSp>
        <p:nvGrpSpPr>
          <p:cNvPr id="52" name="Group 51">
            <a:extLst>
              <a:ext uri="{FF2B5EF4-FFF2-40B4-BE49-F238E27FC236}">
                <a16:creationId xmlns:a16="http://schemas.microsoft.com/office/drawing/2014/main" id="{F2022882-342D-42DB-80F3-7B36B8EB03AC}"/>
              </a:ext>
            </a:extLst>
          </p:cNvPr>
          <p:cNvGrpSpPr/>
          <p:nvPr/>
        </p:nvGrpSpPr>
        <p:grpSpPr>
          <a:xfrm>
            <a:off x="3077441" y="1815461"/>
            <a:ext cx="2286000" cy="2286000"/>
            <a:chOff x="3065566" y="1815461"/>
            <a:chExt cx="2286000" cy="2286000"/>
          </a:xfrm>
        </p:grpSpPr>
        <p:sp>
          <p:nvSpPr>
            <p:cNvPr id="25" name="Oval 24">
              <a:extLst>
                <a:ext uri="{FF2B5EF4-FFF2-40B4-BE49-F238E27FC236}">
                  <a16:creationId xmlns:a16="http://schemas.microsoft.com/office/drawing/2014/main" id="{9F8C640D-F9CD-4323-B769-CB281010BCFF}"/>
                </a:ext>
              </a:extLst>
            </p:cNvPr>
            <p:cNvSpPr/>
            <p:nvPr/>
          </p:nvSpPr>
          <p:spPr>
            <a:xfrm>
              <a:off x="3065566" y="1815461"/>
              <a:ext cx="2286000" cy="2286000"/>
            </a:xfrm>
            <a:prstGeom prst="ellipse">
              <a:avLst/>
            </a:prstGeom>
            <a:blipFill>
              <a:blip r:embed="rId8"/>
              <a:stretch>
                <a:fillRect/>
              </a:stretch>
            </a:blipFill>
            <a:ln w="38100">
              <a:solidFill>
                <a:srgbClr val="002D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FA21F341-1A77-4016-808E-8C6B3255DEC1}"/>
                </a:ext>
              </a:extLst>
            </p:cNvPr>
            <p:cNvSpPr/>
            <p:nvPr/>
          </p:nvSpPr>
          <p:spPr>
            <a:xfrm rot="10967862">
              <a:off x="3261006" y="2012794"/>
              <a:ext cx="1895119" cy="1891335"/>
            </a:xfrm>
            <a:prstGeom prst="rect">
              <a:avLst/>
            </a:prstGeom>
            <a:noFill/>
          </p:spPr>
          <p:txBody>
            <a:bodyPr wrap="none" lIns="91440" tIns="45720" rIns="91440" bIns="45720">
              <a:prstTxWarp prst="textCircle">
                <a:avLst>
                  <a:gd name="adj" fmla="val 11652302"/>
                </a:avLst>
              </a:prstTxWarp>
              <a:spAutoFit/>
            </a:bodyPr>
            <a:lstStyle/>
            <a:p>
              <a:pPr algn="ctr"/>
              <a:r>
                <a:rPr lang="en-US" sz="2000" dirty="0">
                  <a:ln w="0"/>
                  <a:solidFill>
                    <a:schemeClr val="bg1"/>
                  </a:solidFill>
                  <a:effectLst>
                    <a:outerShdw blurRad="38100" dist="38100" dir="2700000" algn="tl">
                      <a:srgbClr val="000000">
                        <a:alpha val="43137"/>
                      </a:srgbClr>
                    </a:outerShdw>
                  </a:effectLst>
                </a:rPr>
                <a:t>HOURS OF SERVICE</a:t>
              </a:r>
              <a:endParaRPr lang="en-US" sz="2000" b="0" cap="none" spc="0" dirty="0">
                <a:ln w="0"/>
                <a:solidFill>
                  <a:schemeClr val="bg1"/>
                </a:solidFill>
                <a:effectLst>
                  <a:outerShdw blurRad="38100" dist="38100" dir="2700000" algn="tl">
                    <a:srgbClr val="000000">
                      <a:alpha val="43137"/>
                    </a:srgbClr>
                  </a:outerShdw>
                </a:effectLst>
              </a:endParaRPr>
            </a:p>
          </p:txBody>
        </p:sp>
      </p:grpSp>
    </p:spTree>
    <p:custDataLst>
      <p:tags r:id="rId1"/>
    </p:custDataLst>
    <p:extLst>
      <p:ext uri="{BB962C8B-B14F-4D97-AF65-F5344CB8AC3E}">
        <p14:creationId xmlns:p14="http://schemas.microsoft.com/office/powerpoint/2010/main" val="581127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DE0903-ADDF-471D-8668-B843115839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912" y="1802999"/>
            <a:ext cx="4436425" cy="2957616"/>
          </a:xfrm>
          <a:prstGeom prst="rect">
            <a:avLst/>
          </a:prstGeom>
          <a:ln w="12700">
            <a:solidFill>
              <a:schemeClr val="tx1"/>
            </a:solidFill>
          </a:ln>
          <a:effectLst>
            <a:outerShdw blurRad="50800" dist="38100" dir="5400000" algn="t" rotWithShape="0">
              <a:prstClr val="black">
                <a:alpha val="40000"/>
              </a:prstClr>
            </a:outerShdw>
          </a:effectLst>
        </p:spPr>
      </p:pic>
      <p:sp>
        <p:nvSpPr>
          <p:cNvPr id="7" name="Content Placeholder 11">
            <a:extLst>
              <a:ext uri="{FF2B5EF4-FFF2-40B4-BE49-F238E27FC236}">
                <a16:creationId xmlns:a16="http://schemas.microsoft.com/office/drawing/2014/main" id="{ED59DCD0-692F-4C31-A123-E3CF04DBFA79}"/>
              </a:ext>
            </a:extLst>
          </p:cNvPr>
          <p:cNvSpPr txBox="1">
            <a:spLocks/>
          </p:cNvSpPr>
          <p:nvPr/>
        </p:nvSpPr>
        <p:spPr>
          <a:xfrm>
            <a:off x="4953000" y="1610613"/>
            <a:ext cx="4436424" cy="334238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An agency of the USDOT that issues and enforces the bulk of the Hazardous Materials Regulations (HMRs)</a:t>
            </a:r>
          </a:p>
        </p:txBody>
      </p:sp>
      <p:sp>
        <p:nvSpPr>
          <p:cNvPr id="10" name="Title 10">
            <a:extLst>
              <a:ext uri="{FF2B5EF4-FFF2-40B4-BE49-F238E27FC236}">
                <a16:creationId xmlns:a16="http://schemas.microsoft.com/office/drawing/2014/main" id="{CF676884-7B14-429A-AEF6-0B35B0BA042C}"/>
              </a:ext>
            </a:extLst>
          </p:cNvPr>
          <p:cNvSpPr>
            <a:spLocks noGrp="1"/>
          </p:cNvSpPr>
          <p:nvPr>
            <p:ph type="title"/>
          </p:nvPr>
        </p:nvSpPr>
        <p:spPr>
          <a:xfrm>
            <a:off x="457200" y="274638"/>
            <a:ext cx="8229600" cy="1143000"/>
          </a:xfrm>
        </p:spPr>
        <p:txBody>
          <a:bodyPr>
            <a:normAutofit fontScale="90000"/>
          </a:bodyPr>
          <a:lstStyle/>
          <a:p>
            <a:r>
              <a:rPr lang="en-US" dirty="0"/>
              <a:t>Pipeline and Hazardous Materials Safety Administration (PHMSA)</a:t>
            </a:r>
          </a:p>
        </p:txBody>
      </p:sp>
    </p:spTree>
    <p:custDataLst>
      <p:tags r:id="rId1"/>
    </p:custDataLst>
    <p:extLst>
      <p:ext uri="{BB962C8B-B14F-4D97-AF65-F5344CB8AC3E}">
        <p14:creationId xmlns:p14="http://schemas.microsoft.com/office/powerpoint/2010/main" val="38631770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37E6494-EABC-46B8-9A9D-6B4E1FA267B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00592" y="1981200"/>
            <a:ext cx="2436876" cy="1885533"/>
          </a:xfrm>
          <a:prstGeom prst="rect">
            <a:avLst/>
          </a:prstGeom>
        </p:spPr>
      </p:pic>
      <p:sp>
        <p:nvSpPr>
          <p:cNvPr id="2" name="Content Placeholder 1">
            <a:extLst>
              <a:ext uri="{FF2B5EF4-FFF2-40B4-BE49-F238E27FC236}">
                <a16:creationId xmlns:a16="http://schemas.microsoft.com/office/drawing/2014/main" id="{B8813C3F-7A6F-4B31-B125-4D73DCA88914}"/>
              </a:ext>
            </a:extLst>
          </p:cNvPr>
          <p:cNvSpPr>
            <a:spLocks noGrp="1"/>
          </p:cNvSpPr>
          <p:nvPr>
            <p:ph idx="1"/>
          </p:nvPr>
        </p:nvSpPr>
        <p:spPr/>
        <p:txBody>
          <a:bodyPr/>
          <a:lstStyle/>
          <a:p>
            <a:pPr marL="0" indent="0">
              <a:buNone/>
            </a:pPr>
            <a:r>
              <a:rPr lang="en-US" sz="2400" dirty="0"/>
              <a:t>HMRs apply when hazardous materials are offered in commerce for transport to, and transported by: </a:t>
            </a:r>
          </a:p>
          <a:p>
            <a:pPr marL="0" indent="0">
              <a:buNone/>
            </a:pPr>
            <a:endParaRPr lang="en-US" sz="2400" dirty="0"/>
          </a:p>
        </p:txBody>
      </p:sp>
      <p:sp>
        <p:nvSpPr>
          <p:cNvPr id="3" name="Title 2">
            <a:extLst>
              <a:ext uri="{FF2B5EF4-FFF2-40B4-BE49-F238E27FC236}">
                <a16:creationId xmlns:a16="http://schemas.microsoft.com/office/drawing/2014/main" id="{5128F00B-2D9A-4B98-AFB3-6923DF5AFFC0}"/>
              </a:ext>
            </a:extLst>
          </p:cNvPr>
          <p:cNvSpPr>
            <a:spLocks noGrp="1"/>
          </p:cNvSpPr>
          <p:nvPr>
            <p:ph type="title"/>
          </p:nvPr>
        </p:nvSpPr>
        <p:spPr/>
        <p:txBody>
          <a:bodyPr/>
          <a:lstStyle/>
          <a:p>
            <a:r>
              <a:rPr lang="en-US" dirty="0"/>
              <a:t>HMRs apply when: </a:t>
            </a:r>
          </a:p>
        </p:txBody>
      </p:sp>
      <p:pic>
        <p:nvPicPr>
          <p:cNvPr id="7" name="Picture 6">
            <a:extLst>
              <a:ext uri="{FF2B5EF4-FFF2-40B4-BE49-F238E27FC236}">
                <a16:creationId xmlns:a16="http://schemas.microsoft.com/office/drawing/2014/main" id="{2471D394-8661-40EB-87F4-A1F55F6172A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42032" y="2407573"/>
            <a:ext cx="1572768" cy="1032784"/>
          </a:xfrm>
          <a:prstGeom prst="rect">
            <a:avLst/>
          </a:prstGeom>
        </p:spPr>
      </p:pic>
      <p:pic>
        <p:nvPicPr>
          <p:cNvPr id="9" name="Picture 8">
            <a:extLst>
              <a:ext uri="{FF2B5EF4-FFF2-40B4-BE49-F238E27FC236}">
                <a16:creationId xmlns:a16="http://schemas.microsoft.com/office/drawing/2014/main" id="{A0272735-89FB-491B-969F-82457CB8A1B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95800" y="2573273"/>
            <a:ext cx="1718686" cy="701385"/>
          </a:xfrm>
          <a:prstGeom prst="rect">
            <a:avLst/>
          </a:prstGeom>
        </p:spPr>
      </p:pic>
      <p:pic>
        <p:nvPicPr>
          <p:cNvPr id="11" name="Picture 10">
            <a:extLst>
              <a:ext uri="{FF2B5EF4-FFF2-40B4-BE49-F238E27FC236}">
                <a16:creationId xmlns:a16="http://schemas.microsoft.com/office/drawing/2014/main" id="{4B9B1EE4-A269-47DE-B142-8B0C13C99D7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4751" y="2817198"/>
            <a:ext cx="1572768" cy="551779"/>
          </a:xfrm>
          <a:prstGeom prst="rect">
            <a:avLst/>
          </a:prstGeom>
        </p:spPr>
      </p:pic>
      <p:sp>
        <p:nvSpPr>
          <p:cNvPr id="16" name="TextBox 15">
            <a:extLst>
              <a:ext uri="{FF2B5EF4-FFF2-40B4-BE49-F238E27FC236}">
                <a16:creationId xmlns:a16="http://schemas.microsoft.com/office/drawing/2014/main" id="{2578AF44-EE65-4B00-B553-DB6D2DFF3526}"/>
              </a:ext>
            </a:extLst>
          </p:cNvPr>
          <p:cNvSpPr txBox="1"/>
          <p:nvPr/>
        </p:nvSpPr>
        <p:spPr>
          <a:xfrm>
            <a:off x="1079497" y="3491328"/>
            <a:ext cx="723275" cy="369332"/>
          </a:xfrm>
          <a:prstGeom prst="rect">
            <a:avLst/>
          </a:prstGeom>
          <a:noFill/>
        </p:spPr>
        <p:txBody>
          <a:bodyPr wrap="none" rtlCol="0">
            <a:spAutoFit/>
          </a:bodyPr>
          <a:lstStyle/>
          <a:p>
            <a:r>
              <a:rPr lang="en-US" b="1" dirty="0"/>
              <a:t>RAIL</a:t>
            </a:r>
          </a:p>
        </p:txBody>
      </p:sp>
      <p:sp>
        <p:nvSpPr>
          <p:cNvPr id="17" name="TextBox 16">
            <a:extLst>
              <a:ext uri="{FF2B5EF4-FFF2-40B4-BE49-F238E27FC236}">
                <a16:creationId xmlns:a16="http://schemas.microsoft.com/office/drawing/2014/main" id="{ECB4D531-0229-482A-B476-F8ED4A313A79}"/>
              </a:ext>
            </a:extLst>
          </p:cNvPr>
          <p:cNvSpPr txBox="1"/>
          <p:nvPr/>
        </p:nvSpPr>
        <p:spPr>
          <a:xfrm>
            <a:off x="3228365" y="3491328"/>
            <a:ext cx="582211" cy="369332"/>
          </a:xfrm>
          <a:prstGeom prst="rect">
            <a:avLst/>
          </a:prstGeom>
          <a:noFill/>
        </p:spPr>
        <p:txBody>
          <a:bodyPr wrap="none" rtlCol="0">
            <a:spAutoFit/>
          </a:bodyPr>
          <a:lstStyle/>
          <a:p>
            <a:r>
              <a:rPr lang="en-US" b="1" dirty="0"/>
              <a:t>AIR</a:t>
            </a:r>
          </a:p>
        </p:txBody>
      </p:sp>
      <p:sp>
        <p:nvSpPr>
          <p:cNvPr id="18" name="TextBox 17">
            <a:extLst>
              <a:ext uri="{FF2B5EF4-FFF2-40B4-BE49-F238E27FC236}">
                <a16:creationId xmlns:a16="http://schemas.microsoft.com/office/drawing/2014/main" id="{CFC11CCC-6D9C-48A2-B966-409AF3CDC992}"/>
              </a:ext>
            </a:extLst>
          </p:cNvPr>
          <p:cNvSpPr txBox="1"/>
          <p:nvPr/>
        </p:nvSpPr>
        <p:spPr>
          <a:xfrm>
            <a:off x="4707443" y="3491328"/>
            <a:ext cx="1295400" cy="646331"/>
          </a:xfrm>
          <a:prstGeom prst="rect">
            <a:avLst/>
          </a:prstGeom>
          <a:noFill/>
        </p:spPr>
        <p:txBody>
          <a:bodyPr wrap="square" rtlCol="0">
            <a:spAutoFit/>
          </a:bodyPr>
          <a:lstStyle/>
          <a:p>
            <a:pPr algn="ctr"/>
            <a:r>
              <a:rPr lang="en-US" b="1" dirty="0"/>
              <a:t>MOTOR VEHICLE</a:t>
            </a:r>
          </a:p>
        </p:txBody>
      </p:sp>
      <p:sp>
        <p:nvSpPr>
          <p:cNvPr id="19" name="TextBox 18">
            <a:extLst>
              <a:ext uri="{FF2B5EF4-FFF2-40B4-BE49-F238E27FC236}">
                <a16:creationId xmlns:a16="http://schemas.microsoft.com/office/drawing/2014/main" id="{85EE1C68-CE99-4887-922A-3F5E04D3D1A2}"/>
              </a:ext>
            </a:extLst>
          </p:cNvPr>
          <p:cNvSpPr txBox="1"/>
          <p:nvPr/>
        </p:nvSpPr>
        <p:spPr>
          <a:xfrm>
            <a:off x="7022264" y="3491328"/>
            <a:ext cx="1447800" cy="646331"/>
          </a:xfrm>
          <a:prstGeom prst="rect">
            <a:avLst/>
          </a:prstGeom>
          <a:noFill/>
        </p:spPr>
        <p:txBody>
          <a:bodyPr wrap="square" rtlCol="0">
            <a:spAutoFit/>
          </a:bodyPr>
          <a:lstStyle/>
          <a:p>
            <a:pPr algn="ctr"/>
            <a:r>
              <a:rPr lang="en-US" b="1" dirty="0"/>
              <a:t>VESSEL CARRIER</a:t>
            </a:r>
          </a:p>
        </p:txBody>
      </p:sp>
      <p:sp>
        <p:nvSpPr>
          <p:cNvPr id="22" name="TextBox 21">
            <a:extLst>
              <a:ext uri="{FF2B5EF4-FFF2-40B4-BE49-F238E27FC236}">
                <a16:creationId xmlns:a16="http://schemas.microsoft.com/office/drawing/2014/main" id="{F5BD1931-8255-49EC-A25E-56129134A31A}"/>
              </a:ext>
            </a:extLst>
          </p:cNvPr>
          <p:cNvSpPr txBox="1"/>
          <p:nvPr/>
        </p:nvSpPr>
        <p:spPr>
          <a:xfrm>
            <a:off x="914400" y="6031468"/>
            <a:ext cx="1599540" cy="369332"/>
          </a:xfrm>
          <a:prstGeom prst="rect">
            <a:avLst/>
          </a:prstGeom>
          <a:noFill/>
        </p:spPr>
        <p:txBody>
          <a:bodyPr wrap="none" rtlCol="0">
            <a:spAutoFit/>
          </a:bodyPr>
          <a:lstStyle/>
          <a:p>
            <a:r>
              <a:rPr lang="en-US" b="1" dirty="0"/>
              <a:t>INTERSTATE</a:t>
            </a:r>
          </a:p>
        </p:txBody>
      </p:sp>
      <p:sp>
        <p:nvSpPr>
          <p:cNvPr id="23" name="TextBox 22">
            <a:extLst>
              <a:ext uri="{FF2B5EF4-FFF2-40B4-BE49-F238E27FC236}">
                <a16:creationId xmlns:a16="http://schemas.microsoft.com/office/drawing/2014/main" id="{8937F3F7-5E0F-487A-9109-FC4866B7D5A7}"/>
              </a:ext>
            </a:extLst>
          </p:cNvPr>
          <p:cNvSpPr txBox="1"/>
          <p:nvPr/>
        </p:nvSpPr>
        <p:spPr>
          <a:xfrm>
            <a:off x="3581400" y="6031468"/>
            <a:ext cx="1612364" cy="369332"/>
          </a:xfrm>
          <a:prstGeom prst="rect">
            <a:avLst/>
          </a:prstGeom>
          <a:noFill/>
        </p:spPr>
        <p:txBody>
          <a:bodyPr wrap="none" rtlCol="0">
            <a:spAutoFit/>
          </a:bodyPr>
          <a:lstStyle/>
          <a:p>
            <a:r>
              <a:rPr lang="en-US" b="1" dirty="0"/>
              <a:t>INTRASTATE</a:t>
            </a:r>
          </a:p>
        </p:txBody>
      </p:sp>
      <p:sp>
        <p:nvSpPr>
          <p:cNvPr id="24" name="TextBox 23">
            <a:extLst>
              <a:ext uri="{FF2B5EF4-FFF2-40B4-BE49-F238E27FC236}">
                <a16:creationId xmlns:a16="http://schemas.microsoft.com/office/drawing/2014/main" id="{D5A3DA16-7CBE-48C8-94EF-21E7CD782089}"/>
              </a:ext>
            </a:extLst>
          </p:cNvPr>
          <p:cNvSpPr txBox="1"/>
          <p:nvPr/>
        </p:nvSpPr>
        <p:spPr>
          <a:xfrm>
            <a:off x="5944260" y="6031468"/>
            <a:ext cx="3047340" cy="369332"/>
          </a:xfrm>
          <a:prstGeom prst="rect">
            <a:avLst/>
          </a:prstGeom>
          <a:noFill/>
        </p:spPr>
        <p:txBody>
          <a:bodyPr wrap="square" rtlCol="0">
            <a:spAutoFit/>
          </a:bodyPr>
          <a:lstStyle/>
          <a:p>
            <a:pPr algn="ctr"/>
            <a:r>
              <a:rPr lang="en-US" b="1" dirty="0"/>
              <a:t>FOREIGN CARRIERS</a:t>
            </a:r>
          </a:p>
        </p:txBody>
      </p:sp>
      <p:pic>
        <p:nvPicPr>
          <p:cNvPr id="30" name="Picture 29">
            <a:extLst>
              <a:ext uri="{FF2B5EF4-FFF2-40B4-BE49-F238E27FC236}">
                <a16:creationId xmlns:a16="http://schemas.microsoft.com/office/drawing/2014/main" id="{07DED395-8148-44B5-8D34-15D8CA6F5F7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7200" y="4030137"/>
            <a:ext cx="2050234" cy="2082897"/>
          </a:xfrm>
          <a:prstGeom prst="rect">
            <a:avLst/>
          </a:prstGeom>
        </p:spPr>
      </p:pic>
      <p:pic>
        <p:nvPicPr>
          <p:cNvPr id="28" name="Graphic 27" descr="Train">
            <a:extLst>
              <a:ext uri="{FF2B5EF4-FFF2-40B4-BE49-F238E27FC236}">
                <a16:creationId xmlns:a16="http://schemas.microsoft.com/office/drawing/2014/main" id="{ABA0A9FF-7E6F-42B0-B80E-F3D88816B79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242950" y="4724927"/>
            <a:ext cx="457200" cy="457200"/>
          </a:xfrm>
          <a:prstGeom prst="rect">
            <a:avLst/>
          </a:prstGeom>
        </p:spPr>
      </p:pic>
      <p:pic>
        <p:nvPicPr>
          <p:cNvPr id="32" name="Picture 31">
            <a:extLst>
              <a:ext uri="{FF2B5EF4-FFF2-40B4-BE49-F238E27FC236}">
                <a16:creationId xmlns:a16="http://schemas.microsoft.com/office/drawing/2014/main" id="{275B9940-9B10-4477-8906-1119161168B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548165" y="4320221"/>
            <a:ext cx="1676852" cy="1699792"/>
          </a:xfrm>
          <a:prstGeom prst="rect">
            <a:avLst/>
          </a:prstGeom>
        </p:spPr>
      </p:pic>
      <p:pic>
        <p:nvPicPr>
          <p:cNvPr id="26" name="Graphic 25" descr="Truck">
            <a:extLst>
              <a:ext uri="{FF2B5EF4-FFF2-40B4-BE49-F238E27FC236}">
                <a16:creationId xmlns:a16="http://schemas.microsoft.com/office/drawing/2014/main" id="{6AB260BD-3C93-43CB-81B3-ED0FA60C0DC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158982" y="4953000"/>
            <a:ext cx="457200" cy="457200"/>
          </a:xfrm>
          <a:prstGeom prst="rect">
            <a:avLst/>
          </a:prstGeom>
        </p:spPr>
      </p:pic>
      <p:pic>
        <p:nvPicPr>
          <p:cNvPr id="34" name="Picture 33">
            <a:extLst>
              <a:ext uri="{FF2B5EF4-FFF2-40B4-BE49-F238E27FC236}">
                <a16:creationId xmlns:a16="http://schemas.microsoft.com/office/drawing/2014/main" id="{581A52BD-8F15-4C82-A47C-F5AE89F360CB}"/>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645175" y="4596545"/>
            <a:ext cx="1719072" cy="1343642"/>
          </a:xfrm>
          <a:prstGeom prst="rect">
            <a:avLst/>
          </a:prstGeom>
        </p:spPr>
      </p:pic>
    </p:spTree>
    <p:custDataLst>
      <p:tags r:id="rId1"/>
    </p:custDataLst>
    <p:extLst>
      <p:ext uri="{BB962C8B-B14F-4D97-AF65-F5344CB8AC3E}">
        <p14:creationId xmlns:p14="http://schemas.microsoft.com/office/powerpoint/2010/main" val="14586593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7AB51B6-282A-42E5-AEE7-BC60A2308F60}"/>
              </a:ext>
            </a:extLst>
          </p:cNvPr>
          <p:cNvSpPr>
            <a:spLocks noGrp="1"/>
          </p:cNvSpPr>
          <p:nvPr>
            <p:ph type="title"/>
          </p:nvPr>
        </p:nvSpPr>
        <p:spPr/>
        <p:txBody>
          <a:bodyPr/>
          <a:lstStyle/>
          <a:p>
            <a:r>
              <a:rPr lang="en-US" dirty="0"/>
              <a:t>The HMRs address: </a:t>
            </a:r>
          </a:p>
        </p:txBody>
      </p:sp>
      <p:grpSp>
        <p:nvGrpSpPr>
          <p:cNvPr id="37" name="Group 36">
            <a:extLst>
              <a:ext uri="{FF2B5EF4-FFF2-40B4-BE49-F238E27FC236}">
                <a16:creationId xmlns:a16="http://schemas.microsoft.com/office/drawing/2014/main" id="{35F28669-F549-4AB9-8EC4-766922B898D5}"/>
              </a:ext>
            </a:extLst>
          </p:cNvPr>
          <p:cNvGrpSpPr/>
          <p:nvPr/>
        </p:nvGrpSpPr>
        <p:grpSpPr>
          <a:xfrm>
            <a:off x="304800" y="1434461"/>
            <a:ext cx="2286000" cy="2286000"/>
            <a:chOff x="304800" y="1434461"/>
            <a:chExt cx="2286000" cy="2286000"/>
          </a:xfrm>
        </p:grpSpPr>
        <p:sp>
          <p:nvSpPr>
            <p:cNvPr id="9" name="Oval 8">
              <a:extLst>
                <a:ext uri="{FF2B5EF4-FFF2-40B4-BE49-F238E27FC236}">
                  <a16:creationId xmlns:a16="http://schemas.microsoft.com/office/drawing/2014/main" id="{6EE986B4-2F73-4E2A-889A-0EAAEF83BB75}"/>
                </a:ext>
              </a:extLst>
            </p:cNvPr>
            <p:cNvSpPr/>
            <p:nvPr/>
          </p:nvSpPr>
          <p:spPr>
            <a:xfrm>
              <a:off x="304800" y="1434461"/>
              <a:ext cx="2286000" cy="2286000"/>
            </a:xfrm>
            <a:prstGeom prst="ellipse">
              <a:avLst/>
            </a:prstGeom>
            <a:blipFill>
              <a:blip r:embed="rId4"/>
              <a:stretch>
                <a:fillRect/>
              </a:stretch>
            </a:blipFill>
            <a:ln w="38100">
              <a:solidFill>
                <a:srgbClr val="002D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61BED5A8-4B77-48BB-AD7C-F93E75621632}"/>
                </a:ext>
              </a:extLst>
            </p:cNvPr>
            <p:cNvSpPr/>
            <p:nvPr/>
          </p:nvSpPr>
          <p:spPr>
            <a:xfrm rot="12495826">
              <a:off x="556840" y="1624278"/>
              <a:ext cx="1490646" cy="1761653"/>
            </a:xfrm>
            <a:prstGeom prst="rect">
              <a:avLst/>
            </a:prstGeom>
            <a:noFill/>
          </p:spPr>
          <p:txBody>
            <a:bodyPr wrap="none" lIns="91440" tIns="45720" rIns="91440" bIns="45720">
              <a:prstTxWarp prst="textCircle">
                <a:avLst>
                  <a:gd name="adj" fmla="val 11652302"/>
                </a:avLst>
              </a:prstTxWarp>
              <a:spAutoFit/>
            </a:bodyPr>
            <a:lstStyle/>
            <a:p>
              <a:pPr algn="ctr"/>
              <a:r>
                <a:rPr lang="en-US" sz="2000" dirty="0">
                  <a:ln w="0"/>
                  <a:solidFill>
                    <a:schemeClr val="bg1"/>
                  </a:solidFill>
                  <a:effectLst>
                    <a:outerShdw blurRad="38100" dist="38100" dir="2700000" algn="tl">
                      <a:srgbClr val="000000">
                        <a:alpha val="43137"/>
                      </a:srgbClr>
                    </a:outerShdw>
                  </a:effectLst>
                </a:rPr>
                <a:t>CLASSIFICATION</a:t>
              </a:r>
              <a:endParaRPr lang="en-US" sz="2000" b="0" cap="none" spc="0" dirty="0">
                <a:ln w="0"/>
                <a:solidFill>
                  <a:schemeClr val="bg1"/>
                </a:solidFill>
                <a:effectLst>
                  <a:outerShdw blurRad="38100" dist="38100" dir="2700000" algn="tl">
                    <a:srgbClr val="000000">
                      <a:alpha val="43137"/>
                    </a:srgbClr>
                  </a:outerShdw>
                </a:effectLst>
              </a:endParaRPr>
            </a:p>
          </p:txBody>
        </p:sp>
      </p:grpSp>
      <p:grpSp>
        <p:nvGrpSpPr>
          <p:cNvPr id="38" name="Group 37">
            <a:extLst>
              <a:ext uri="{FF2B5EF4-FFF2-40B4-BE49-F238E27FC236}">
                <a16:creationId xmlns:a16="http://schemas.microsoft.com/office/drawing/2014/main" id="{537F9075-2DCF-4610-B22F-485DDEFA7969}"/>
              </a:ext>
            </a:extLst>
          </p:cNvPr>
          <p:cNvGrpSpPr/>
          <p:nvPr/>
        </p:nvGrpSpPr>
        <p:grpSpPr>
          <a:xfrm>
            <a:off x="2393868" y="1434461"/>
            <a:ext cx="2286000" cy="2286000"/>
            <a:chOff x="2393868" y="1434461"/>
            <a:chExt cx="2286000" cy="2286000"/>
          </a:xfrm>
        </p:grpSpPr>
        <p:sp>
          <p:nvSpPr>
            <p:cNvPr id="11" name="Oval 10">
              <a:extLst>
                <a:ext uri="{FF2B5EF4-FFF2-40B4-BE49-F238E27FC236}">
                  <a16:creationId xmlns:a16="http://schemas.microsoft.com/office/drawing/2014/main" id="{693D9C3C-68A5-4155-86ED-C17867216866}"/>
                </a:ext>
              </a:extLst>
            </p:cNvPr>
            <p:cNvSpPr/>
            <p:nvPr/>
          </p:nvSpPr>
          <p:spPr>
            <a:xfrm>
              <a:off x="2393868" y="1434461"/>
              <a:ext cx="2286000" cy="2286000"/>
            </a:xfrm>
            <a:prstGeom prst="ellipse">
              <a:avLst/>
            </a:prstGeom>
            <a:blipFill>
              <a:blip r:embed="rId5"/>
              <a:stretch>
                <a:fillRect/>
              </a:stretch>
            </a:blipFill>
            <a:ln w="38100">
              <a:solidFill>
                <a:srgbClr val="002D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28FCCA5-2AEB-4C58-94FF-931EB6DE6660}"/>
                </a:ext>
              </a:extLst>
            </p:cNvPr>
            <p:cNvSpPr/>
            <p:nvPr/>
          </p:nvSpPr>
          <p:spPr>
            <a:xfrm rot="13882782">
              <a:off x="2657503" y="1553456"/>
              <a:ext cx="1604939" cy="1863398"/>
            </a:xfrm>
            <a:prstGeom prst="rect">
              <a:avLst/>
            </a:prstGeom>
            <a:noFill/>
          </p:spPr>
          <p:txBody>
            <a:bodyPr wrap="none" lIns="91440" tIns="45720" rIns="91440" bIns="45720">
              <a:prstTxWarp prst="textCircle">
                <a:avLst>
                  <a:gd name="adj" fmla="val 11342607"/>
                </a:avLst>
              </a:prstTxWarp>
              <a:spAutoFit/>
            </a:bodyPr>
            <a:lstStyle/>
            <a:p>
              <a:pPr algn="ctr"/>
              <a:r>
                <a:rPr lang="en-US" sz="2000" b="0" cap="none" spc="0" dirty="0">
                  <a:ln w="0"/>
                  <a:solidFill>
                    <a:schemeClr val="bg1"/>
                  </a:solidFill>
                  <a:effectLst>
                    <a:outerShdw blurRad="38100" dist="38100" dir="2700000" algn="tl">
                      <a:srgbClr val="000000">
                        <a:alpha val="43137"/>
                      </a:srgbClr>
                    </a:outerShdw>
                  </a:effectLst>
                </a:rPr>
                <a:t>EMERGENCY RESPONSE</a:t>
              </a:r>
            </a:p>
          </p:txBody>
        </p:sp>
      </p:grpSp>
      <p:grpSp>
        <p:nvGrpSpPr>
          <p:cNvPr id="41" name="Group 40">
            <a:extLst>
              <a:ext uri="{FF2B5EF4-FFF2-40B4-BE49-F238E27FC236}">
                <a16:creationId xmlns:a16="http://schemas.microsoft.com/office/drawing/2014/main" id="{932E4EE5-ABD7-4372-867B-C5332BAFAFD5}"/>
              </a:ext>
            </a:extLst>
          </p:cNvPr>
          <p:cNvGrpSpPr/>
          <p:nvPr/>
        </p:nvGrpSpPr>
        <p:grpSpPr>
          <a:xfrm>
            <a:off x="304800" y="3886200"/>
            <a:ext cx="2286000" cy="2286000"/>
            <a:chOff x="304800" y="3886200"/>
            <a:chExt cx="2286000" cy="2286000"/>
          </a:xfrm>
        </p:grpSpPr>
        <p:sp>
          <p:nvSpPr>
            <p:cNvPr id="17" name="Oval 16">
              <a:extLst>
                <a:ext uri="{FF2B5EF4-FFF2-40B4-BE49-F238E27FC236}">
                  <a16:creationId xmlns:a16="http://schemas.microsoft.com/office/drawing/2014/main" id="{C8AEAF5B-034F-4564-9B7A-DC1940177F8F}"/>
                </a:ext>
              </a:extLst>
            </p:cNvPr>
            <p:cNvSpPr/>
            <p:nvPr/>
          </p:nvSpPr>
          <p:spPr>
            <a:xfrm>
              <a:off x="304800" y="3886200"/>
              <a:ext cx="2286000" cy="2286000"/>
            </a:xfrm>
            <a:prstGeom prst="ellipse">
              <a:avLst/>
            </a:prstGeom>
            <a:blipFill>
              <a:blip r:embed="rId6"/>
              <a:stretch>
                <a:fillRect/>
              </a:stretch>
            </a:blipFill>
            <a:ln w="38100">
              <a:solidFill>
                <a:srgbClr val="002D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976B382-66BC-4B0B-926E-F105E25864A1}"/>
                </a:ext>
              </a:extLst>
            </p:cNvPr>
            <p:cNvSpPr/>
            <p:nvPr/>
          </p:nvSpPr>
          <p:spPr>
            <a:xfrm rot="12264190">
              <a:off x="525932" y="4064530"/>
              <a:ext cx="1490646" cy="1761653"/>
            </a:xfrm>
            <a:prstGeom prst="rect">
              <a:avLst/>
            </a:prstGeom>
            <a:noFill/>
          </p:spPr>
          <p:txBody>
            <a:bodyPr wrap="none" lIns="91440" tIns="45720" rIns="91440" bIns="45720">
              <a:prstTxWarp prst="textCircle">
                <a:avLst>
                  <a:gd name="adj" fmla="val 11652302"/>
                </a:avLst>
              </a:prstTxWarp>
              <a:spAutoFit/>
            </a:bodyPr>
            <a:lstStyle/>
            <a:p>
              <a:pPr algn="ctr"/>
              <a:r>
                <a:rPr lang="en-US" sz="2000" dirty="0">
                  <a:ln w="0"/>
                  <a:solidFill>
                    <a:schemeClr val="bg1"/>
                  </a:solidFill>
                  <a:effectLst>
                    <a:outerShdw blurRad="38100" dist="38100" dir="2700000" algn="tl">
                      <a:srgbClr val="000000">
                        <a:alpha val="43137"/>
                      </a:srgbClr>
                    </a:outerShdw>
                  </a:effectLst>
                </a:rPr>
                <a:t>MARKING</a:t>
              </a:r>
              <a:endParaRPr lang="en-US" sz="2000" b="0" cap="none" spc="0" dirty="0">
                <a:ln w="0"/>
                <a:solidFill>
                  <a:schemeClr val="bg1"/>
                </a:solidFill>
                <a:effectLst>
                  <a:outerShdw blurRad="38100" dist="38100" dir="2700000" algn="tl">
                    <a:srgbClr val="000000">
                      <a:alpha val="43137"/>
                    </a:srgbClr>
                  </a:outerShdw>
                </a:effectLst>
              </a:endParaRPr>
            </a:p>
          </p:txBody>
        </p:sp>
      </p:grpSp>
      <p:grpSp>
        <p:nvGrpSpPr>
          <p:cNvPr id="42" name="Group 41">
            <a:extLst>
              <a:ext uri="{FF2B5EF4-FFF2-40B4-BE49-F238E27FC236}">
                <a16:creationId xmlns:a16="http://schemas.microsoft.com/office/drawing/2014/main" id="{EC22E6D5-E6EC-4AB8-847C-6F60F4589EF8}"/>
              </a:ext>
            </a:extLst>
          </p:cNvPr>
          <p:cNvGrpSpPr/>
          <p:nvPr/>
        </p:nvGrpSpPr>
        <p:grpSpPr>
          <a:xfrm>
            <a:off x="2393868" y="3886200"/>
            <a:ext cx="2286000" cy="2286000"/>
            <a:chOff x="2393868" y="3886200"/>
            <a:chExt cx="2286000" cy="2286000"/>
          </a:xfrm>
        </p:grpSpPr>
        <p:sp>
          <p:nvSpPr>
            <p:cNvPr id="18" name="Oval 17">
              <a:extLst>
                <a:ext uri="{FF2B5EF4-FFF2-40B4-BE49-F238E27FC236}">
                  <a16:creationId xmlns:a16="http://schemas.microsoft.com/office/drawing/2014/main" id="{6D3EB667-AF4E-4C29-9075-E9F3DC232C8D}"/>
                </a:ext>
              </a:extLst>
            </p:cNvPr>
            <p:cNvSpPr/>
            <p:nvPr/>
          </p:nvSpPr>
          <p:spPr>
            <a:xfrm>
              <a:off x="2393868" y="3886200"/>
              <a:ext cx="2286000" cy="2286000"/>
            </a:xfrm>
            <a:prstGeom prst="ellipse">
              <a:avLst/>
            </a:prstGeom>
            <a:blipFill>
              <a:blip r:embed="rId7"/>
              <a:stretch>
                <a:fillRect/>
              </a:stretch>
            </a:blipFill>
            <a:ln w="38100">
              <a:solidFill>
                <a:srgbClr val="002D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C46FACE1-0C5E-403C-8E15-280ED8690AF2}"/>
                </a:ext>
              </a:extLst>
            </p:cNvPr>
            <p:cNvSpPr/>
            <p:nvPr/>
          </p:nvSpPr>
          <p:spPr>
            <a:xfrm rot="12813258">
              <a:off x="2636783" y="4045415"/>
              <a:ext cx="1490646" cy="1761653"/>
            </a:xfrm>
            <a:prstGeom prst="rect">
              <a:avLst/>
            </a:prstGeom>
            <a:noFill/>
          </p:spPr>
          <p:txBody>
            <a:bodyPr wrap="none" lIns="91440" tIns="45720" rIns="91440" bIns="45720">
              <a:prstTxWarp prst="textCircle">
                <a:avLst>
                  <a:gd name="adj" fmla="val 11652302"/>
                </a:avLst>
              </a:prstTxWarp>
              <a:spAutoFit/>
            </a:bodyPr>
            <a:lstStyle/>
            <a:p>
              <a:pPr algn="ctr"/>
              <a:r>
                <a:rPr lang="en-US" sz="2000" dirty="0">
                  <a:ln w="0"/>
                  <a:solidFill>
                    <a:schemeClr val="bg1"/>
                  </a:solidFill>
                  <a:effectLst>
                    <a:outerShdw blurRad="38100" dist="38100" dir="2700000" algn="tl">
                      <a:srgbClr val="000000">
                        <a:alpha val="43137"/>
                      </a:srgbClr>
                    </a:outerShdw>
                  </a:effectLst>
                </a:rPr>
                <a:t>PLACARDING</a:t>
              </a:r>
              <a:endParaRPr lang="en-US" sz="2000" b="0" cap="none" spc="0" dirty="0">
                <a:ln w="0"/>
                <a:solidFill>
                  <a:schemeClr val="bg1"/>
                </a:solidFill>
                <a:effectLst>
                  <a:outerShdw blurRad="38100" dist="38100" dir="2700000" algn="tl">
                    <a:srgbClr val="000000">
                      <a:alpha val="43137"/>
                    </a:srgbClr>
                  </a:outerShdw>
                </a:effectLst>
              </a:endParaRPr>
            </a:p>
          </p:txBody>
        </p:sp>
      </p:grpSp>
      <p:grpSp>
        <p:nvGrpSpPr>
          <p:cNvPr id="43" name="Group 42">
            <a:extLst>
              <a:ext uri="{FF2B5EF4-FFF2-40B4-BE49-F238E27FC236}">
                <a16:creationId xmlns:a16="http://schemas.microsoft.com/office/drawing/2014/main" id="{8DA7AC3E-971E-47FB-BC16-82760DDCCB38}"/>
              </a:ext>
            </a:extLst>
          </p:cNvPr>
          <p:cNvGrpSpPr/>
          <p:nvPr/>
        </p:nvGrpSpPr>
        <p:grpSpPr>
          <a:xfrm>
            <a:off x="4433702" y="3886200"/>
            <a:ext cx="2286000" cy="2286000"/>
            <a:chOff x="4433702" y="3886200"/>
            <a:chExt cx="2286000" cy="2286000"/>
          </a:xfrm>
        </p:grpSpPr>
        <p:sp>
          <p:nvSpPr>
            <p:cNvPr id="19" name="Oval 18">
              <a:extLst>
                <a:ext uri="{FF2B5EF4-FFF2-40B4-BE49-F238E27FC236}">
                  <a16:creationId xmlns:a16="http://schemas.microsoft.com/office/drawing/2014/main" id="{25B5BE98-F9D9-4C6B-B35C-BE42908A7105}"/>
                </a:ext>
              </a:extLst>
            </p:cNvPr>
            <p:cNvSpPr/>
            <p:nvPr/>
          </p:nvSpPr>
          <p:spPr>
            <a:xfrm>
              <a:off x="4433702" y="3886200"/>
              <a:ext cx="2286000" cy="2286000"/>
            </a:xfrm>
            <a:prstGeom prst="ellipse">
              <a:avLst/>
            </a:prstGeom>
            <a:blipFill>
              <a:blip r:embed="rId8"/>
              <a:stretch>
                <a:fillRect/>
              </a:stretch>
            </a:blipFill>
            <a:ln w="38100">
              <a:solidFill>
                <a:srgbClr val="002D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2279849F-F0BC-49F3-8D10-FED6BBCEC867}"/>
                </a:ext>
              </a:extLst>
            </p:cNvPr>
            <p:cNvSpPr/>
            <p:nvPr/>
          </p:nvSpPr>
          <p:spPr>
            <a:xfrm rot="13682402">
              <a:off x="4693832" y="3986595"/>
              <a:ext cx="1604939" cy="1863398"/>
            </a:xfrm>
            <a:prstGeom prst="rect">
              <a:avLst/>
            </a:prstGeom>
            <a:noFill/>
          </p:spPr>
          <p:txBody>
            <a:bodyPr wrap="none" lIns="91440" tIns="45720" rIns="91440" bIns="45720">
              <a:prstTxWarp prst="textCircle">
                <a:avLst>
                  <a:gd name="adj" fmla="val 11342607"/>
                </a:avLst>
              </a:prstTxWarp>
              <a:spAutoFit/>
            </a:bodyPr>
            <a:lstStyle/>
            <a:p>
              <a:pPr algn="ctr"/>
              <a:r>
                <a:rPr lang="en-US" sz="2000" dirty="0">
                  <a:ln w="0"/>
                  <a:solidFill>
                    <a:schemeClr val="bg1"/>
                  </a:solidFill>
                  <a:effectLst>
                    <a:outerShdw blurRad="38100" dist="38100" dir="2700000" algn="tl">
                      <a:srgbClr val="000000">
                        <a:alpha val="43137"/>
                      </a:srgbClr>
                    </a:outerShdw>
                  </a:effectLst>
                </a:rPr>
                <a:t>SHIPPING PAPERS</a:t>
              </a:r>
              <a:endParaRPr lang="en-US" sz="2000" b="0" cap="none" spc="0" dirty="0">
                <a:ln w="0"/>
                <a:solidFill>
                  <a:schemeClr val="bg1"/>
                </a:solidFill>
                <a:effectLst>
                  <a:outerShdw blurRad="38100" dist="38100" dir="2700000" algn="tl">
                    <a:srgbClr val="000000">
                      <a:alpha val="43137"/>
                    </a:srgbClr>
                  </a:outerShdw>
                </a:effectLst>
              </a:endParaRPr>
            </a:p>
          </p:txBody>
        </p:sp>
      </p:grpSp>
      <p:grpSp>
        <p:nvGrpSpPr>
          <p:cNvPr id="44" name="Group 43">
            <a:extLst>
              <a:ext uri="{FF2B5EF4-FFF2-40B4-BE49-F238E27FC236}">
                <a16:creationId xmlns:a16="http://schemas.microsoft.com/office/drawing/2014/main" id="{8097997D-6BBC-4185-A522-A14A8B10B752}"/>
              </a:ext>
            </a:extLst>
          </p:cNvPr>
          <p:cNvGrpSpPr/>
          <p:nvPr/>
        </p:nvGrpSpPr>
        <p:grpSpPr>
          <a:xfrm>
            <a:off x="6473536" y="3886200"/>
            <a:ext cx="2286000" cy="2286000"/>
            <a:chOff x="6473536" y="3886200"/>
            <a:chExt cx="2286000" cy="2286000"/>
          </a:xfrm>
        </p:grpSpPr>
        <p:sp>
          <p:nvSpPr>
            <p:cNvPr id="20" name="Oval 19">
              <a:extLst>
                <a:ext uri="{FF2B5EF4-FFF2-40B4-BE49-F238E27FC236}">
                  <a16:creationId xmlns:a16="http://schemas.microsoft.com/office/drawing/2014/main" id="{90D26B97-3C9C-4541-8A97-F59029702A30}"/>
                </a:ext>
              </a:extLst>
            </p:cNvPr>
            <p:cNvSpPr/>
            <p:nvPr/>
          </p:nvSpPr>
          <p:spPr>
            <a:xfrm>
              <a:off x="6473536" y="3886200"/>
              <a:ext cx="2286000" cy="2286000"/>
            </a:xfrm>
            <a:prstGeom prst="ellipse">
              <a:avLst/>
            </a:prstGeom>
            <a:blipFill>
              <a:blip r:embed="rId9"/>
              <a:stretch>
                <a:fillRect/>
              </a:stretch>
            </a:blipFill>
            <a:ln w="38100">
              <a:solidFill>
                <a:srgbClr val="002D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06022D45-B3B8-48B1-ABC9-316293FEA191}"/>
                </a:ext>
              </a:extLst>
            </p:cNvPr>
            <p:cNvSpPr/>
            <p:nvPr/>
          </p:nvSpPr>
          <p:spPr>
            <a:xfrm rot="11722470">
              <a:off x="6712559" y="4092063"/>
              <a:ext cx="1490646" cy="1761653"/>
            </a:xfrm>
            <a:prstGeom prst="rect">
              <a:avLst/>
            </a:prstGeom>
            <a:noFill/>
          </p:spPr>
          <p:txBody>
            <a:bodyPr wrap="none" lIns="91440" tIns="45720" rIns="91440" bIns="45720">
              <a:prstTxWarp prst="textCircle">
                <a:avLst>
                  <a:gd name="adj" fmla="val 11652302"/>
                </a:avLst>
              </a:prstTxWarp>
              <a:spAutoFit/>
            </a:bodyPr>
            <a:lstStyle/>
            <a:p>
              <a:pPr algn="ctr"/>
              <a:r>
                <a:rPr lang="en-US" sz="2000" dirty="0">
                  <a:ln w="0"/>
                  <a:solidFill>
                    <a:schemeClr val="bg1"/>
                  </a:solidFill>
                  <a:effectLst>
                    <a:outerShdw blurRad="38100" dist="38100" dir="2700000" algn="tl">
                      <a:srgbClr val="000000">
                        <a:alpha val="43137"/>
                      </a:srgbClr>
                    </a:outerShdw>
                  </a:effectLst>
                </a:rPr>
                <a:t>TRAINING</a:t>
              </a:r>
              <a:endParaRPr lang="en-US" sz="2000" b="0" cap="none" spc="0" dirty="0">
                <a:ln w="0"/>
                <a:solidFill>
                  <a:schemeClr val="bg1"/>
                </a:solidFill>
                <a:effectLst>
                  <a:outerShdw blurRad="38100" dist="38100" dir="2700000" algn="tl">
                    <a:srgbClr val="000000">
                      <a:alpha val="43137"/>
                    </a:srgbClr>
                  </a:outerShdw>
                </a:effectLst>
              </a:endParaRPr>
            </a:p>
          </p:txBody>
        </p:sp>
      </p:grpSp>
      <p:grpSp>
        <p:nvGrpSpPr>
          <p:cNvPr id="39" name="Group 38">
            <a:extLst>
              <a:ext uri="{FF2B5EF4-FFF2-40B4-BE49-F238E27FC236}">
                <a16:creationId xmlns:a16="http://schemas.microsoft.com/office/drawing/2014/main" id="{2199B412-DA12-49C9-AAEB-851B6BF7AF11}"/>
              </a:ext>
            </a:extLst>
          </p:cNvPr>
          <p:cNvGrpSpPr/>
          <p:nvPr/>
        </p:nvGrpSpPr>
        <p:grpSpPr>
          <a:xfrm>
            <a:off x="4433702" y="1434461"/>
            <a:ext cx="2286000" cy="2286000"/>
            <a:chOff x="4433702" y="1434461"/>
            <a:chExt cx="2286000" cy="2286000"/>
          </a:xfrm>
        </p:grpSpPr>
        <p:sp>
          <p:nvSpPr>
            <p:cNvPr id="14" name="Oval 13">
              <a:extLst>
                <a:ext uri="{FF2B5EF4-FFF2-40B4-BE49-F238E27FC236}">
                  <a16:creationId xmlns:a16="http://schemas.microsoft.com/office/drawing/2014/main" id="{534C9DD2-EC44-43D0-B3B7-ECA06E6D9A9F}"/>
                </a:ext>
              </a:extLst>
            </p:cNvPr>
            <p:cNvSpPr/>
            <p:nvPr/>
          </p:nvSpPr>
          <p:spPr>
            <a:xfrm>
              <a:off x="4433702" y="1434461"/>
              <a:ext cx="2286000" cy="2286000"/>
            </a:xfrm>
            <a:prstGeom prst="ellipse">
              <a:avLst/>
            </a:prstGeom>
            <a:blipFill>
              <a:blip r:embed="rId10"/>
              <a:stretch>
                <a:fillRect/>
              </a:stretch>
            </a:blipFill>
            <a:ln w="38100">
              <a:solidFill>
                <a:srgbClr val="002D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9169E37-BC73-458B-A3BE-07204AB3DDA6}"/>
                </a:ext>
              </a:extLst>
            </p:cNvPr>
            <p:cNvSpPr/>
            <p:nvPr/>
          </p:nvSpPr>
          <p:spPr>
            <a:xfrm rot="10967862">
              <a:off x="4623753" y="1634460"/>
              <a:ext cx="1895119" cy="1891335"/>
            </a:xfrm>
            <a:prstGeom prst="rect">
              <a:avLst/>
            </a:prstGeom>
            <a:noFill/>
          </p:spPr>
          <p:txBody>
            <a:bodyPr wrap="none" lIns="91440" tIns="45720" rIns="91440" bIns="45720">
              <a:prstTxWarp prst="textCircle">
                <a:avLst>
                  <a:gd name="adj" fmla="val 11652302"/>
                </a:avLst>
              </a:prstTxWarp>
              <a:spAutoFit/>
            </a:bodyPr>
            <a:lstStyle/>
            <a:p>
              <a:pPr algn="ctr"/>
              <a:r>
                <a:rPr lang="en-US" sz="2000" dirty="0">
                  <a:ln w="0"/>
                  <a:solidFill>
                    <a:schemeClr val="bg1"/>
                  </a:solidFill>
                  <a:effectLst>
                    <a:outerShdw blurRad="38100" dist="38100" dir="2700000" algn="tl">
                      <a:srgbClr val="000000">
                        <a:alpha val="43137"/>
                      </a:srgbClr>
                    </a:outerShdw>
                  </a:effectLst>
                </a:rPr>
                <a:t>INCIDENT NOTIFICATION &amp; REPORTIING</a:t>
              </a:r>
              <a:endParaRPr lang="en-US" sz="2000" b="0" cap="none" spc="0" dirty="0">
                <a:ln w="0"/>
                <a:solidFill>
                  <a:schemeClr val="bg1"/>
                </a:solidFill>
                <a:effectLst>
                  <a:outerShdw blurRad="38100" dist="38100" dir="2700000" algn="tl">
                    <a:srgbClr val="000000">
                      <a:alpha val="43137"/>
                    </a:srgbClr>
                  </a:outerShdw>
                </a:effectLst>
              </a:endParaRPr>
            </a:p>
          </p:txBody>
        </p:sp>
      </p:grpSp>
      <p:grpSp>
        <p:nvGrpSpPr>
          <p:cNvPr id="40" name="Group 39">
            <a:extLst>
              <a:ext uri="{FF2B5EF4-FFF2-40B4-BE49-F238E27FC236}">
                <a16:creationId xmlns:a16="http://schemas.microsoft.com/office/drawing/2014/main" id="{EE18C1E8-C0D0-49DA-B206-1D0A125737C3}"/>
              </a:ext>
            </a:extLst>
          </p:cNvPr>
          <p:cNvGrpSpPr/>
          <p:nvPr/>
        </p:nvGrpSpPr>
        <p:grpSpPr>
          <a:xfrm>
            <a:off x="6473536" y="1434461"/>
            <a:ext cx="2286000" cy="2286000"/>
            <a:chOff x="6473536" y="1434461"/>
            <a:chExt cx="2286000" cy="2286000"/>
          </a:xfrm>
        </p:grpSpPr>
        <p:sp>
          <p:nvSpPr>
            <p:cNvPr id="16" name="Oval 15">
              <a:extLst>
                <a:ext uri="{FF2B5EF4-FFF2-40B4-BE49-F238E27FC236}">
                  <a16:creationId xmlns:a16="http://schemas.microsoft.com/office/drawing/2014/main" id="{EDEAF636-F0DE-4D0E-8777-555E89340B2A}"/>
                </a:ext>
              </a:extLst>
            </p:cNvPr>
            <p:cNvSpPr/>
            <p:nvPr/>
          </p:nvSpPr>
          <p:spPr>
            <a:xfrm>
              <a:off x="6473536" y="1434461"/>
              <a:ext cx="2286000" cy="2286000"/>
            </a:xfrm>
            <a:prstGeom prst="ellipse">
              <a:avLst/>
            </a:prstGeom>
            <a:blipFill>
              <a:blip r:embed="rId11"/>
              <a:stretch>
                <a:fillRect/>
              </a:stretch>
            </a:blipFill>
            <a:ln w="38100">
              <a:solidFill>
                <a:srgbClr val="002D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0715C7BB-8C1E-49E3-840F-5870CD6F8BBA}"/>
                </a:ext>
              </a:extLst>
            </p:cNvPr>
            <p:cNvSpPr/>
            <p:nvPr/>
          </p:nvSpPr>
          <p:spPr>
            <a:xfrm rot="11961308">
              <a:off x="6709977" y="1621285"/>
              <a:ext cx="1490646" cy="1761653"/>
            </a:xfrm>
            <a:prstGeom prst="rect">
              <a:avLst/>
            </a:prstGeom>
            <a:noFill/>
          </p:spPr>
          <p:txBody>
            <a:bodyPr wrap="none" lIns="91440" tIns="45720" rIns="91440" bIns="45720">
              <a:prstTxWarp prst="textCircle">
                <a:avLst>
                  <a:gd name="adj" fmla="val 11652302"/>
                </a:avLst>
              </a:prstTxWarp>
              <a:spAutoFit/>
            </a:bodyPr>
            <a:lstStyle/>
            <a:p>
              <a:pPr algn="ctr"/>
              <a:r>
                <a:rPr lang="en-US" sz="2000" dirty="0">
                  <a:ln w="0"/>
                  <a:solidFill>
                    <a:schemeClr val="bg1"/>
                  </a:solidFill>
                  <a:effectLst>
                    <a:outerShdw blurRad="38100" dist="38100" dir="2700000" algn="tl">
                      <a:srgbClr val="000000">
                        <a:alpha val="43137"/>
                      </a:srgbClr>
                    </a:outerShdw>
                  </a:effectLst>
                </a:rPr>
                <a:t>LABELING</a:t>
              </a:r>
              <a:endParaRPr lang="en-US" sz="2000" b="0" cap="none" spc="0" dirty="0">
                <a:ln w="0"/>
                <a:solidFill>
                  <a:schemeClr val="bg1"/>
                </a:solidFill>
                <a:effectLst>
                  <a:outerShdw blurRad="38100" dist="38100" dir="2700000" algn="tl">
                    <a:srgbClr val="000000">
                      <a:alpha val="43137"/>
                    </a:srgbClr>
                  </a:outerShdw>
                </a:effectLst>
              </a:endParaRPr>
            </a:p>
          </p:txBody>
        </p:sp>
      </p:grpSp>
    </p:spTree>
    <p:custDataLst>
      <p:tags r:id="rId1"/>
    </p:custDataLst>
    <p:extLst>
      <p:ext uri="{BB962C8B-B14F-4D97-AF65-F5344CB8AC3E}">
        <p14:creationId xmlns:p14="http://schemas.microsoft.com/office/powerpoint/2010/main" val="18068436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01D3ADF-1335-4FD0-8B90-746E33E0CE12}"/>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r="-349"/>
          <a:stretch/>
        </p:blipFill>
        <p:spPr>
          <a:xfrm>
            <a:off x="440377" y="1600200"/>
            <a:ext cx="4436425" cy="4420983"/>
          </a:xfrm>
          <a:prstGeom prst="rect">
            <a:avLst/>
          </a:prstGeom>
          <a:ln w="12700">
            <a:solidFill>
              <a:schemeClr val="tx1"/>
            </a:solidFill>
          </a:ln>
          <a:effectLst>
            <a:outerShdw blurRad="50800" dist="38100" dir="5400000" algn="t" rotWithShape="0">
              <a:prstClr val="black">
                <a:alpha val="40000"/>
              </a:prstClr>
            </a:outerShdw>
          </a:effectLst>
        </p:spPr>
      </p:pic>
      <p:sp>
        <p:nvSpPr>
          <p:cNvPr id="11" name="Title 10">
            <a:extLst>
              <a:ext uri="{FF2B5EF4-FFF2-40B4-BE49-F238E27FC236}">
                <a16:creationId xmlns:a16="http://schemas.microsoft.com/office/drawing/2014/main" id="{ADB57E1D-1E64-4501-BD46-D2AED71579DF}"/>
              </a:ext>
            </a:extLst>
          </p:cNvPr>
          <p:cNvSpPr>
            <a:spLocks noGrp="1"/>
          </p:cNvSpPr>
          <p:nvPr>
            <p:ph type="title"/>
          </p:nvPr>
        </p:nvSpPr>
        <p:spPr/>
        <p:txBody>
          <a:bodyPr/>
          <a:lstStyle/>
          <a:p>
            <a:r>
              <a:rPr lang="en-US" dirty="0"/>
              <a:t>Other Regulations</a:t>
            </a:r>
          </a:p>
        </p:txBody>
      </p:sp>
      <p:sp>
        <p:nvSpPr>
          <p:cNvPr id="12" name="Content Placeholder 11">
            <a:extLst>
              <a:ext uri="{FF2B5EF4-FFF2-40B4-BE49-F238E27FC236}">
                <a16:creationId xmlns:a16="http://schemas.microsoft.com/office/drawing/2014/main" id="{97FF4546-D580-4DD5-AA3A-819256C75E49}"/>
              </a:ext>
            </a:extLst>
          </p:cNvPr>
          <p:cNvSpPr>
            <a:spLocks noGrp="1"/>
          </p:cNvSpPr>
          <p:nvPr>
            <p:ph idx="1"/>
          </p:nvPr>
        </p:nvSpPr>
        <p:spPr>
          <a:xfrm>
            <a:off x="4953000" y="1610612"/>
            <a:ext cx="4436424" cy="5387913"/>
          </a:xfrm>
        </p:spPr>
        <p:txBody>
          <a:bodyPr/>
          <a:lstStyle/>
          <a:p>
            <a:pPr marL="0" indent="0">
              <a:buNone/>
            </a:pPr>
            <a:r>
              <a:rPr lang="en-US" sz="3200" dirty="0"/>
              <a:t>Drivers and their carriers are also responsible for complying with other regulations that apply to their industry, including workplace safety, environmental, and tax laws.</a:t>
            </a:r>
          </a:p>
          <a:p>
            <a:pPr marL="0" indent="0">
              <a:buNone/>
            </a:pPr>
            <a:endParaRPr lang="en-US" sz="3200" dirty="0"/>
          </a:p>
        </p:txBody>
      </p:sp>
    </p:spTree>
    <p:custDataLst>
      <p:tags r:id="rId1"/>
    </p:custDataLst>
    <p:extLst>
      <p:ext uri="{BB962C8B-B14F-4D97-AF65-F5344CB8AC3E}">
        <p14:creationId xmlns:p14="http://schemas.microsoft.com/office/powerpoint/2010/main" val="27930178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149187-E971-4E04-A2CA-3EC5785F3E13}"/>
              </a:ext>
            </a:extLst>
          </p:cNvPr>
          <p:cNvSpPr>
            <a:spLocks noGrp="1"/>
          </p:cNvSpPr>
          <p:nvPr>
            <p:ph idx="1"/>
          </p:nvPr>
        </p:nvSpPr>
        <p:spPr>
          <a:xfrm>
            <a:off x="6019800" y="1600200"/>
            <a:ext cx="2743200" cy="4525963"/>
          </a:xfrm>
        </p:spPr>
        <p:txBody>
          <a:bodyPr/>
          <a:lstStyle/>
          <a:p>
            <a:pPr marL="0" indent="0">
              <a:buNone/>
            </a:pPr>
            <a:r>
              <a:rPr lang="en-US" sz="3200" dirty="0"/>
              <a:t>You are subject to state and local laws and regulations.</a:t>
            </a:r>
          </a:p>
        </p:txBody>
      </p:sp>
      <p:sp>
        <p:nvSpPr>
          <p:cNvPr id="3" name="Title 2">
            <a:extLst>
              <a:ext uri="{FF2B5EF4-FFF2-40B4-BE49-F238E27FC236}">
                <a16:creationId xmlns:a16="http://schemas.microsoft.com/office/drawing/2014/main" id="{B03E8B86-8438-4C0F-9D18-61F0A5527EA6}"/>
              </a:ext>
            </a:extLst>
          </p:cNvPr>
          <p:cNvSpPr>
            <a:spLocks noGrp="1"/>
          </p:cNvSpPr>
          <p:nvPr>
            <p:ph type="title"/>
          </p:nvPr>
        </p:nvSpPr>
        <p:spPr/>
        <p:txBody>
          <a:bodyPr>
            <a:normAutofit fontScale="90000"/>
          </a:bodyPr>
          <a:lstStyle/>
          <a:p>
            <a:r>
              <a:rPr lang="en-US" dirty="0"/>
              <a:t>State &amp; Local Laws &amp; Regulations</a:t>
            </a:r>
          </a:p>
        </p:txBody>
      </p:sp>
      <p:pic>
        <p:nvPicPr>
          <p:cNvPr id="5" name="Picture 4">
            <a:extLst>
              <a:ext uri="{FF2B5EF4-FFF2-40B4-BE49-F238E27FC236}">
                <a16:creationId xmlns:a16="http://schemas.microsoft.com/office/drawing/2014/main" id="{66FB3451-F8F4-4639-9580-9F29B975E2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 y="1609344"/>
            <a:ext cx="5425440" cy="406908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570938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FAFDEC6-6601-46E7-896A-26D161FEB9BC}"/>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43D93868-AD2E-4ACA-986F-F7323DF6B519}"/>
              </a:ext>
            </a:extLst>
          </p:cNvPr>
          <p:cNvSpPr>
            <a:spLocks noGrp="1"/>
          </p:cNvSpPr>
          <p:nvPr>
            <p:ph type="title"/>
          </p:nvPr>
        </p:nvSpPr>
        <p:spPr>
          <a:xfrm>
            <a:off x="0" y="4406900"/>
            <a:ext cx="9144000" cy="1362075"/>
          </a:xfrm>
        </p:spPr>
        <p:txBody>
          <a:bodyPr/>
          <a:lstStyle/>
          <a:p>
            <a:r>
              <a:rPr lang="en-US" dirty="0"/>
              <a:t>Getting Your CDL</a:t>
            </a:r>
          </a:p>
        </p:txBody>
      </p:sp>
    </p:spTree>
    <p:custDataLst>
      <p:tags r:id="rId1"/>
    </p:custDataLst>
    <p:extLst>
      <p:ext uri="{BB962C8B-B14F-4D97-AF65-F5344CB8AC3E}">
        <p14:creationId xmlns:p14="http://schemas.microsoft.com/office/powerpoint/2010/main" val="97389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52314F-7DA1-46C7-9A05-D085AE3FBC54}"/>
              </a:ext>
            </a:extLst>
          </p:cNvPr>
          <p:cNvSpPr>
            <a:spLocks noGrp="1"/>
          </p:cNvSpPr>
          <p:nvPr>
            <p:ph type="title"/>
          </p:nvPr>
        </p:nvSpPr>
        <p:spPr/>
        <p:txBody>
          <a:bodyPr>
            <a:normAutofit fontScale="90000"/>
          </a:bodyPr>
          <a:lstStyle/>
          <a:p>
            <a:r>
              <a:rPr lang="en-US" dirty="0"/>
              <a:t>Commercial Learner’s Permit (CLP)</a:t>
            </a:r>
          </a:p>
        </p:txBody>
      </p:sp>
      <p:pic>
        <p:nvPicPr>
          <p:cNvPr id="6" name="Picture 5">
            <a:extLst>
              <a:ext uri="{FF2B5EF4-FFF2-40B4-BE49-F238E27FC236}">
                <a16:creationId xmlns:a16="http://schemas.microsoft.com/office/drawing/2014/main" id="{AC318971-6C2A-4DE7-91F1-F15A2DCBD9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09344"/>
            <a:ext cx="7539115" cy="2971799"/>
          </a:xfrm>
          <a:prstGeom prst="rect">
            <a:avLst/>
          </a:prstGeom>
          <a:ln w="12700">
            <a:solidFill>
              <a:schemeClr val="tx1"/>
            </a:solidFill>
          </a:ln>
          <a:effectLst>
            <a:outerShdw blurRad="50800" dist="38100" dir="5400000" algn="t" rotWithShape="0">
              <a:prstClr val="black">
                <a:alpha val="40000"/>
              </a:prstClr>
            </a:outerShdw>
          </a:effectLst>
        </p:spPr>
      </p:pic>
      <p:sp>
        <p:nvSpPr>
          <p:cNvPr id="7" name="Content Placeholder 1">
            <a:extLst>
              <a:ext uri="{FF2B5EF4-FFF2-40B4-BE49-F238E27FC236}">
                <a16:creationId xmlns:a16="http://schemas.microsoft.com/office/drawing/2014/main" id="{1C6799F5-C31B-4071-8098-57B59DE33FA0}"/>
              </a:ext>
            </a:extLst>
          </p:cNvPr>
          <p:cNvSpPr txBox="1">
            <a:spLocks/>
          </p:cNvSpPr>
          <p:nvPr/>
        </p:nvSpPr>
        <p:spPr>
          <a:xfrm>
            <a:off x="914400" y="4727448"/>
            <a:ext cx="7772400" cy="16303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You must pass a general knowledge test for the class of vehicle you plan drive</a:t>
            </a:r>
          </a:p>
        </p:txBody>
      </p:sp>
    </p:spTree>
    <p:custDataLst>
      <p:tags r:id="rId1"/>
    </p:custDataLst>
    <p:extLst>
      <p:ext uri="{BB962C8B-B14F-4D97-AF65-F5344CB8AC3E}">
        <p14:creationId xmlns:p14="http://schemas.microsoft.com/office/powerpoint/2010/main" val="9242954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52314F-7DA1-46C7-9A05-D085AE3FBC54}"/>
              </a:ext>
            </a:extLst>
          </p:cNvPr>
          <p:cNvSpPr>
            <a:spLocks noGrp="1"/>
          </p:cNvSpPr>
          <p:nvPr>
            <p:ph type="title"/>
          </p:nvPr>
        </p:nvSpPr>
        <p:spPr/>
        <p:txBody>
          <a:bodyPr>
            <a:normAutofit/>
          </a:bodyPr>
          <a:lstStyle/>
          <a:p>
            <a:r>
              <a:rPr lang="en-US" dirty="0"/>
              <a:t>Additional requirements include:</a:t>
            </a:r>
          </a:p>
        </p:txBody>
      </p:sp>
      <p:pic>
        <p:nvPicPr>
          <p:cNvPr id="5" name="Picture 4">
            <a:extLst>
              <a:ext uri="{FF2B5EF4-FFF2-40B4-BE49-F238E27FC236}">
                <a16:creationId xmlns:a16="http://schemas.microsoft.com/office/drawing/2014/main" id="{B46DB4CC-4AA8-4B3B-822A-8CAF17BDF6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3500" y="1629470"/>
            <a:ext cx="7437000" cy="2931547"/>
          </a:xfrm>
          <a:prstGeom prst="rect">
            <a:avLst/>
          </a:prstGeom>
          <a:ln w="12700">
            <a:solidFill>
              <a:schemeClr val="tx1"/>
            </a:solidFill>
          </a:ln>
          <a:effectLst>
            <a:outerShdw blurRad="50800" dist="38100" dir="5400000" algn="t" rotWithShape="0">
              <a:prstClr val="black">
                <a:alpha val="40000"/>
              </a:prstClr>
            </a:outerShdw>
          </a:effectLst>
        </p:spPr>
      </p:pic>
      <p:sp>
        <p:nvSpPr>
          <p:cNvPr id="6" name="Content Placeholder 1">
            <a:extLst>
              <a:ext uri="{FF2B5EF4-FFF2-40B4-BE49-F238E27FC236}">
                <a16:creationId xmlns:a16="http://schemas.microsoft.com/office/drawing/2014/main" id="{42C7BA5C-E48A-428F-A883-8AAB81DFF276}"/>
              </a:ext>
            </a:extLst>
          </p:cNvPr>
          <p:cNvSpPr txBox="1">
            <a:spLocks/>
          </p:cNvSpPr>
          <p:nvPr/>
        </p:nvSpPr>
        <p:spPr>
          <a:xfrm>
            <a:off x="30600" y="4724400"/>
            <a:ext cx="11780400" cy="1981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200" dirty="0"/>
              <a:t>Certifying you are not subject to disqualification </a:t>
            </a:r>
          </a:p>
          <a:p>
            <a:r>
              <a:rPr lang="en-US" sz="3200" dirty="0"/>
              <a:t>Providing proof of citizenship </a:t>
            </a:r>
          </a:p>
          <a:p>
            <a:r>
              <a:rPr lang="en-US" sz="3200" dirty="0"/>
              <a:t>Completing the CDL/med card merger process</a:t>
            </a:r>
          </a:p>
        </p:txBody>
      </p:sp>
    </p:spTree>
    <p:custDataLst>
      <p:tags r:id="rId1"/>
    </p:custDataLst>
    <p:extLst>
      <p:ext uri="{BB962C8B-B14F-4D97-AF65-F5344CB8AC3E}">
        <p14:creationId xmlns:p14="http://schemas.microsoft.com/office/powerpoint/2010/main" val="29069990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52314F-7DA1-46C7-9A05-D085AE3FBC54}"/>
              </a:ext>
            </a:extLst>
          </p:cNvPr>
          <p:cNvSpPr>
            <a:spLocks noGrp="1"/>
          </p:cNvSpPr>
          <p:nvPr>
            <p:ph type="title"/>
          </p:nvPr>
        </p:nvSpPr>
        <p:spPr/>
        <p:txBody>
          <a:bodyPr>
            <a:normAutofit fontScale="90000"/>
          </a:bodyPr>
          <a:lstStyle/>
          <a:p>
            <a:r>
              <a:rPr lang="en-US" dirty="0"/>
              <a:t>Commercial Learner’s Permit (CLP)</a:t>
            </a:r>
          </a:p>
        </p:txBody>
      </p:sp>
      <p:pic>
        <p:nvPicPr>
          <p:cNvPr id="5" name="Picture 4">
            <a:extLst>
              <a:ext uri="{FF2B5EF4-FFF2-40B4-BE49-F238E27FC236}">
                <a16:creationId xmlns:a16="http://schemas.microsoft.com/office/drawing/2014/main" id="{FDC4CA65-9CCB-4200-B193-D911A08451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4" y="1609344"/>
            <a:ext cx="7539113" cy="2971799"/>
          </a:xfrm>
          <a:prstGeom prst="rect">
            <a:avLst/>
          </a:prstGeom>
          <a:ln w="12700">
            <a:solidFill>
              <a:schemeClr val="tx1"/>
            </a:solidFill>
          </a:ln>
          <a:effectLst>
            <a:outerShdw blurRad="50800" dist="38100" dir="5400000" algn="t" rotWithShape="0">
              <a:prstClr val="black">
                <a:alpha val="40000"/>
              </a:prstClr>
            </a:outerShdw>
          </a:effectLst>
        </p:spPr>
      </p:pic>
      <p:sp>
        <p:nvSpPr>
          <p:cNvPr id="7" name="Content Placeholder 1">
            <a:extLst>
              <a:ext uri="{FF2B5EF4-FFF2-40B4-BE49-F238E27FC236}">
                <a16:creationId xmlns:a16="http://schemas.microsoft.com/office/drawing/2014/main" id="{AF362BE8-D803-4744-A19D-337854609D76}"/>
              </a:ext>
            </a:extLst>
          </p:cNvPr>
          <p:cNvSpPr txBox="1">
            <a:spLocks/>
          </p:cNvSpPr>
          <p:nvPr/>
        </p:nvSpPr>
        <p:spPr>
          <a:xfrm>
            <a:off x="914400" y="4727448"/>
            <a:ext cx="6553200" cy="16303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The CLP holder must always be accompanied by the holder of a valid CDL </a:t>
            </a:r>
          </a:p>
        </p:txBody>
      </p:sp>
    </p:spTree>
    <p:custDataLst>
      <p:tags r:id="rId1"/>
    </p:custDataLst>
    <p:extLst>
      <p:ext uri="{BB962C8B-B14F-4D97-AF65-F5344CB8AC3E}">
        <p14:creationId xmlns:p14="http://schemas.microsoft.com/office/powerpoint/2010/main" val="42563057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54EE124-6810-4284-A2A3-243D3468ED96}"/>
              </a:ext>
            </a:extLst>
          </p:cNvPr>
          <p:cNvSpPr>
            <a:spLocks noGrp="1"/>
          </p:cNvSpPr>
          <p:nvPr>
            <p:ph type="title"/>
          </p:nvPr>
        </p:nvSpPr>
        <p:spPr/>
        <p:txBody>
          <a:bodyPr/>
          <a:lstStyle/>
          <a:p>
            <a:r>
              <a:rPr lang="en-US" dirty="0"/>
              <a:t>Commercial Driver’s License</a:t>
            </a:r>
          </a:p>
        </p:txBody>
      </p:sp>
      <p:pic>
        <p:nvPicPr>
          <p:cNvPr id="9" name="Picture 8">
            <a:extLst>
              <a:ext uri="{FF2B5EF4-FFF2-40B4-BE49-F238E27FC236}">
                <a16:creationId xmlns:a16="http://schemas.microsoft.com/office/drawing/2014/main" id="{8A94639B-98A8-40D4-873D-18DF2ED5209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853500" y="1609344"/>
            <a:ext cx="7437000" cy="2971800"/>
          </a:xfrm>
          <a:prstGeom prst="rect">
            <a:avLst/>
          </a:prstGeom>
          <a:ln w="12700">
            <a:solidFill>
              <a:schemeClr val="tx1"/>
            </a:solidFill>
          </a:ln>
          <a:effectLst>
            <a:outerShdw blurRad="50800" dist="38100" dir="5400000" algn="t" rotWithShape="0">
              <a:prstClr val="black">
                <a:alpha val="40000"/>
              </a:prstClr>
            </a:outerShdw>
          </a:effectLst>
        </p:spPr>
      </p:pic>
      <p:sp>
        <p:nvSpPr>
          <p:cNvPr id="10" name="Content Placeholder 1">
            <a:extLst>
              <a:ext uri="{FF2B5EF4-FFF2-40B4-BE49-F238E27FC236}">
                <a16:creationId xmlns:a16="http://schemas.microsoft.com/office/drawing/2014/main" id="{2E4C3EAD-BC48-464D-B0DB-7A8EFF27FA9C}"/>
              </a:ext>
            </a:extLst>
          </p:cNvPr>
          <p:cNvSpPr>
            <a:spLocks noGrp="1"/>
          </p:cNvSpPr>
          <p:nvPr>
            <p:ph idx="1"/>
          </p:nvPr>
        </p:nvSpPr>
        <p:spPr>
          <a:xfrm>
            <a:off x="868800" y="4724400"/>
            <a:ext cx="7437000" cy="1981200"/>
          </a:xfrm>
        </p:spPr>
        <p:txBody>
          <a:bodyPr/>
          <a:lstStyle/>
          <a:p>
            <a:r>
              <a:rPr lang="en-US" sz="3200" dirty="0"/>
              <a:t>You must be at least 21 years old </a:t>
            </a:r>
          </a:p>
          <a:p>
            <a:r>
              <a:rPr lang="en-US" sz="3200" dirty="0"/>
              <a:t>You need to pass a skills test</a:t>
            </a:r>
          </a:p>
          <a:p>
            <a:r>
              <a:rPr lang="en-US" sz="3200" dirty="0"/>
              <a:t>You have to provide paperwork</a:t>
            </a:r>
          </a:p>
        </p:txBody>
      </p:sp>
    </p:spTree>
    <p:custDataLst>
      <p:tags r:id="rId1"/>
    </p:custDataLst>
    <p:extLst>
      <p:ext uri="{BB962C8B-B14F-4D97-AF65-F5344CB8AC3E}">
        <p14:creationId xmlns:p14="http://schemas.microsoft.com/office/powerpoint/2010/main" val="25784929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3827D71-3DBC-47DB-B4D9-621FDB0A9460}"/>
              </a:ext>
            </a:extLst>
          </p:cNvPr>
          <p:cNvGraphicFramePr>
            <a:graphicFrameLocks noGrp="1"/>
          </p:cNvGraphicFramePr>
          <p:nvPr>
            <p:ph idx="1"/>
            <p:extLst>
              <p:ext uri="{D42A27DB-BD31-4B8C-83A1-F6EECF244321}">
                <p14:modId xmlns:p14="http://schemas.microsoft.com/office/powerpoint/2010/main" val="1188252721"/>
              </p:ext>
            </p:extLst>
          </p:nvPr>
        </p:nvGraphicFramePr>
        <p:xfrm>
          <a:off x="0" y="1"/>
          <a:ext cx="9144000" cy="7029656"/>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2390266388"/>
                    </a:ext>
                  </a:extLst>
                </a:gridCol>
                <a:gridCol w="5638800">
                  <a:extLst>
                    <a:ext uri="{9D8B030D-6E8A-4147-A177-3AD203B41FA5}">
                      <a16:colId xmlns:a16="http://schemas.microsoft.com/office/drawing/2014/main" val="3506892632"/>
                    </a:ext>
                  </a:extLst>
                </a:gridCol>
              </a:tblGrid>
              <a:tr h="685799">
                <a:tc>
                  <a:txBody>
                    <a:bodyPr/>
                    <a:lstStyle/>
                    <a:p>
                      <a:pPr algn="l"/>
                      <a:r>
                        <a:rPr lang="en-US" sz="2800" dirty="0"/>
                        <a:t>CDL Class/Group</a:t>
                      </a:r>
                    </a:p>
                  </a:txBody>
                  <a:tcPr anchor="ctr">
                    <a:solidFill>
                      <a:srgbClr val="002D72"/>
                    </a:solidFill>
                  </a:tcPr>
                </a:tc>
                <a:tc>
                  <a:txBody>
                    <a:bodyPr/>
                    <a:lstStyle/>
                    <a:p>
                      <a:pPr algn="l"/>
                      <a:r>
                        <a:rPr lang="en-US" sz="2800" dirty="0"/>
                        <a:t>Description</a:t>
                      </a:r>
                    </a:p>
                  </a:txBody>
                  <a:tcPr anchor="ctr">
                    <a:solidFill>
                      <a:srgbClr val="002D72"/>
                    </a:solidFill>
                  </a:tcPr>
                </a:tc>
                <a:extLst>
                  <a:ext uri="{0D108BD9-81ED-4DB2-BD59-A6C34878D82A}">
                    <a16:rowId xmlns:a16="http://schemas.microsoft.com/office/drawing/2014/main" val="2528588776"/>
                  </a:ext>
                </a:extLst>
              </a:tr>
              <a:tr h="1450377">
                <a:tc>
                  <a:txBody>
                    <a:bodyPr/>
                    <a:lstStyle/>
                    <a:p>
                      <a:r>
                        <a:rPr lang="en-US" sz="1800" dirty="0">
                          <a:solidFill>
                            <a:schemeClr val="tx1">
                              <a:lumMod val="75000"/>
                              <a:lumOff val="25000"/>
                            </a:schemeClr>
                          </a:solidFill>
                        </a:rPr>
                        <a:t>Class A (Combination Vehicle)</a:t>
                      </a:r>
                    </a:p>
                  </a:txBody>
                  <a:tcPr/>
                </a:tc>
                <a:tc>
                  <a:txBody>
                    <a:bodyPr/>
                    <a:lstStyle/>
                    <a:p>
                      <a:r>
                        <a:rPr lang="en-US" sz="2200" dirty="0">
                          <a:solidFill>
                            <a:schemeClr val="tx1">
                              <a:lumMod val="75000"/>
                              <a:lumOff val="25000"/>
                            </a:schemeClr>
                          </a:solidFill>
                        </a:rPr>
                        <a:t>Any combination of vehicles with a GCWR of 26,001 pounds or more provided the GVWR of the vehicle(s) being towed is more than 10,000 pounds.</a:t>
                      </a:r>
                    </a:p>
                    <a:p>
                      <a:endParaRPr lang="en-US" sz="2200" dirty="0">
                        <a:solidFill>
                          <a:schemeClr val="tx1">
                            <a:lumMod val="75000"/>
                            <a:lumOff val="25000"/>
                          </a:schemeClr>
                        </a:solidFill>
                      </a:endParaRPr>
                    </a:p>
                  </a:txBody>
                  <a:tcPr/>
                </a:tc>
                <a:extLst>
                  <a:ext uri="{0D108BD9-81ED-4DB2-BD59-A6C34878D82A}">
                    <a16:rowId xmlns:a16="http://schemas.microsoft.com/office/drawing/2014/main" val="655503960"/>
                  </a:ext>
                </a:extLst>
              </a:tr>
              <a:tr h="1395941">
                <a:tc>
                  <a:txBody>
                    <a:bodyPr/>
                    <a:lstStyle/>
                    <a:p>
                      <a:r>
                        <a:rPr lang="en-US" sz="1800" dirty="0">
                          <a:solidFill>
                            <a:schemeClr val="tx1">
                              <a:lumMod val="75000"/>
                              <a:lumOff val="25000"/>
                            </a:schemeClr>
                          </a:solidFill>
                        </a:rPr>
                        <a:t>Class B (Heavy Straight Vehicle)</a:t>
                      </a:r>
                    </a:p>
                  </a:txBody>
                  <a:tcPr/>
                </a:tc>
                <a:tc>
                  <a:txBody>
                    <a:bodyPr/>
                    <a:lstStyle/>
                    <a:p>
                      <a:r>
                        <a:rPr lang="en-US" sz="2200" dirty="0">
                          <a:solidFill>
                            <a:schemeClr val="tx1">
                              <a:lumMod val="75000"/>
                              <a:lumOff val="25000"/>
                            </a:schemeClr>
                          </a:solidFill>
                        </a:rPr>
                        <a:t>Any single vehicle with a GVWR of 26,001 pounds or more, or any such vehicle towing a vehicle not over 10,000 pounds GVWR.</a:t>
                      </a:r>
                    </a:p>
                    <a:p>
                      <a:endParaRPr lang="en-US" sz="2200" dirty="0">
                        <a:solidFill>
                          <a:schemeClr val="tx1">
                            <a:lumMod val="75000"/>
                            <a:lumOff val="25000"/>
                          </a:schemeClr>
                        </a:solidFill>
                      </a:endParaRPr>
                    </a:p>
                    <a:p>
                      <a:endParaRPr lang="en-US" sz="2200" dirty="0">
                        <a:solidFill>
                          <a:schemeClr val="tx1">
                            <a:lumMod val="75000"/>
                            <a:lumOff val="25000"/>
                          </a:schemeClr>
                        </a:solidFill>
                      </a:endParaRPr>
                    </a:p>
                  </a:txBody>
                  <a:tcPr/>
                </a:tc>
                <a:extLst>
                  <a:ext uri="{0D108BD9-81ED-4DB2-BD59-A6C34878D82A}">
                    <a16:rowId xmlns:a16="http://schemas.microsoft.com/office/drawing/2014/main" val="1894184597"/>
                  </a:ext>
                </a:extLst>
              </a:tr>
              <a:tr h="2808177">
                <a:tc>
                  <a:txBody>
                    <a:bodyPr/>
                    <a:lstStyle/>
                    <a:p>
                      <a:r>
                        <a:rPr lang="en-US" sz="1800" dirty="0">
                          <a:solidFill>
                            <a:schemeClr val="tx1">
                              <a:lumMod val="75000"/>
                              <a:lumOff val="25000"/>
                            </a:schemeClr>
                          </a:solidFill>
                        </a:rPr>
                        <a:t>Class C (Small Vehicle)</a:t>
                      </a:r>
                    </a:p>
                  </a:txBody>
                  <a:tcPr/>
                </a:tc>
                <a:tc>
                  <a:txBody>
                    <a:bodyPr/>
                    <a:lstStyle/>
                    <a:p>
                      <a:r>
                        <a:rPr lang="en-US" sz="2200" dirty="0">
                          <a:solidFill>
                            <a:schemeClr val="tx1">
                              <a:lumMod val="75000"/>
                              <a:lumOff val="25000"/>
                            </a:schemeClr>
                          </a:solidFill>
                        </a:rPr>
                        <a:t>Any single vehicle, or combination of vehicles that doesn’t meet the definition of Class A or Class B, but is:</a:t>
                      </a:r>
                    </a:p>
                    <a:p>
                      <a:pPr marL="800100" lvl="1" indent="-342900">
                        <a:buFont typeface="Arial" panose="020B0604020202020204" pitchFamily="34" charset="0"/>
                        <a:buChar char="•"/>
                      </a:pPr>
                      <a:r>
                        <a:rPr lang="en-US" sz="2200" dirty="0">
                          <a:solidFill>
                            <a:schemeClr val="tx1">
                              <a:lumMod val="75000"/>
                              <a:lumOff val="25000"/>
                            </a:schemeClr>
                          </a:solidFill>
                        </a:rPr>
                        <a:t>Designed to transport 16 or more passengers (including the driver), or </a:t>
                      </a:r>
                    </a:p>
                    <a:p>
                      <a:pPr marL="800100" lvl="1" indent="-342900">
                        <a:buFont typeface="Arial" panose="020B0604020202020204" pitchFamily="34" charset="0"/>
                        <a:buChar char="•"/>
                      </a:pPr>
                      <a:r>
                        <a:rPr lang="en-US" sz="2200" dirty="0">
                          <a:solidFill>
                            <a:schemeClr val="tx1">
                              <a:lumMod val="75000"/>
                              <a:lumOff val="25000"/>
                            </a:schemeClr>
                          </a:solidFill>
                        </a:rPr>
                        <a:t>Used in the transportation of hazardous materials</a:t>
                      </a:r>
                    </a:p>
                    <a:p>
                      <a:endParaRPr lang="en-US" sz="2200" dirty="0">
                        <a:solidFill>
                          <a:schemeClr val="tx1">
                            <a:lumMod val="75000"/>
                            <a:lumOff val="25000"/>
                          </a:schemeClr>
                        </a:solidFill>
                      </a:endParaRPr>
                    </a:p>
                  </a:txBody>
                  <a:tcPr/>
                </a:tc>
                <a:extLst>
                  <a:ext uri="{0D108BD9-81ED-4DB2-BD59-A6C34878D82A}">
                    <a16:rowId xmlns:a16="http://schemas.microsoft.com/office/drawing/2014/main" val="3565090111"/>
                  </a:ext>
                </a:extLst>
              </a:tr>
            </a:tbl>
          </a:graphicData>
        </a:graphic>
      </p:graphicFrame>
      <p:pic>
        <p:nvPicPr>
          <p:cNvPr id="5" name="Picture 4">
            <a:extLst>
              <a:ext uri="{FF2B5EF4-FFF2-40B4-BE49-F238E27FC236}">
                <a16:creationId xmlns:a16="http://schemas.microsoft.com/office/drawing/2014/main" id="{61B40182-F992-41DB-B6E1-B1B55180CB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 y="4953000"/>
            <a:ext cx="2468880" cy="955695"/>
          </a:xfrm>
          <a:prstGeom prst="rect">
            <a:avLst/>
          </a:prstGeom>
        </p:spPr>
      </p:pic>
      <p:pic>
        <p:nvPicPr>
          <p:cNvPr id="7" name="Picture 6">
            <a:extLst>
              <a:ext uri="{FF2B5EF4-FFF2-40B4-BE49-F238E27FC236}">
                <a16:creationId xmlns:a16="http://schemas.microsoft.com/office/drawing/2014/main" id="{7EFD1317-0659-46FD-915E-2EB315B9809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3400" y="2914858"/>
            <a:ext cx="2209994" cy="1199942"/>
          </a:xfrm>
          <a:prstGeom prst="rect">
            <a:avLst/>
          </a:prstGeom>
        </p:spPr>
      </p:pic>
      <p:pic>
        <p:nvPicPr>
          <p:cNvPr id="9" name="Picture 8">
            <a:extLst>
              <a:ext uri="{FF2B5EF4-FFF2-40B4-BE49-F238E27FC236}">
                <a16:creationId xmlns:a16="http://schemas.microsoft.com/office/drawing/2014/main" id="{DFF93369-CE32-427D-B4F0-8B24CE4FF84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4300" y="1295400"/>
            <a:ext cx="3291840" cy="860323"/>
          </a:xfrm>
          <a:prstGeom prst="rect">
            <a:avLst/>
          </a:prstGeom>
        </p:spPr>
      </p:pic>
    </p:spTree>
    <p:custDataLst>
      <p:tags r:id="rId1"/>
    </p:custDataLst>
    <p:extLst>
      <p:ext uri="{BB962C8B-B14F-4D97-AF65-F5344CB8AC3E}">
        <p14:creationId xmlns:p14="http://schemas.microsoft.com/office/powerpoint/2010/main" val="21112818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503F0BF-5BE1-4DB1-9E10-47022F7B916C}"/>
              </a:ext>
            </a:extLst>
          </p:cNvPr>
          <p:cNvSpPr>
            <a:spLocks noGrp="1"/>
          </p:cNvSpPr>
          <p:nvPr>
            <p:ph type="title"/>
          </p:nvPr>
        </p:nvSpPr>
        <p:spPr/>
        <p:txBody>
          <a:bodyPr/>
          <a:lstStyle/>
          <a:p>
            <a:r>
              <a:rPr lang="en-US" dirty="0"/>
              <a:t>Endorsements</a:t>
            </a:r>
          </a:p>
        </p:txBody>
      </p:sp>
      <p:pic>
        <p:nvPicPr>
          <p:cNvPr id="5" name="Picture 4">
            <a:extLst>
              <a:ext uri="{FF2B5EF4-FFF2-40B4-BE49-F238E27FC236}">
                <a16:creationId xmlns:a16="http://schemas.microsoft.com/office/drawing/2014/main" id="{013AF6E6-FA0D-4DA7-8202-846EC4C0BFC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98832" y="1609344"/>
            <a:ext cx="7559418" cy="2971800"/>
          </a:xfrm>
          <a:prstGeom prst="rect">
            <a:avLst/>
          </a:prstGeom>
          <a:ln w="12700">
            <a:solidFill>
              <a:schemeClr val="tx1"/>
            </a:solidFill>
          </a:ln>
          <a:effectLst>
            <a:outerShdw blurRad="50800" dist="38100" dir="5400000" algn="t" rotWithShape="0">
              <a:prstClr val="black">
                <a:alpha val="40000"/>
              </a:prstClr>
            </a:outerShdw>
          </a:effectLst>
        </p:spPr>
      </p:pic>
      <p:sp>
        <p:nvSpPr>
          <p:cNvPr id="6" name="Content Placeholder 1">
            <a:extLst>
              <a:ext uri="{FF2B5EF4-FFF2-40B4-BE49-F238E27FC236}">
                <a16:creationId xmlns:a16="http://schemas.microsoft.com/office/drawing/2014/main" id="{14DD389B-1661-4358-8877-F9328C74EABA}"/>
              </a:ext>
            </a:extLst>
          </p:cNvPr>
          <p:cNvSpPr>
            <a:spLocks noGrp="1"/>
          </p:cNvSpPr>
          <p:nvPr>
            <p:ph idx="1"/>
          </p:nvPr>
        </p:nvSpPr>
        <p:spPr>
          <a:xfrm>
            <a:off x="914400" y="4727448"/>
            <a:ext cx="6324600" cy="1630363"/>
          </a:xfrm>
        </p:spPr>
        <p:txBody>
          <a:bodyPr/>
          <a:lstStyle/>
          <a:p>
            <a:pPr marL="0" indent="0">
              <a:buNone/>
            </a:pPr>
            <a:r>
              <a:rPr lang="en-US" sz="3200" dirty="0"/>
              <a:t>You must take and pass a specialized written and/or skills test for each endorsement</a:t>
            </a:r>
          </a:p>
        </p:txBody>
      </p:sp>
    </p:spTree>
    <p:custDataLst>
      <p:tags r:id="rId1"/>
    </p:custDataLst>
    <p:extLst>
      <p:ext uri="{BB962C8B-B14F-4D97-AF65-F5344CB8AC3E}">
        <p14:creationId xmlns:p14="http://schemas.microsoft.com/office/powerpoint/2010/main" val="27608303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80F2371-204C-40D3-98C9-E4E427606A43}"/>
              </a:ext>
            </a:extLst>
          </p:cNvPr>
          <p:cNvGraphicFramePr>
            <a:graphicFrameLocks noGrp="1"/>
          </p:cNvGraphicFramePr>
          <p:nvPr>
            <p:extLst>
              <p:ext uri="{D42A27DB-BD31-4B8C-83A1-F6EECF244321}">
                <p14:modId xmlns:p14="http://schemas.microsoft.com/office/powerpoint/2010/main" val="3795054418"/>
              </p:ext>
            </p:extLst>
          </p:nvPr>
        </p:nvGraphicFramePr>
        <p:xfrm>
          <a:off x="2968" y="0"/>
          <a:ext cx="9141032" cy="6516966"/>
        </p:xfrm>
        <a:graphic>
          <a:graphicData uri="http://schemas.openxmlformats.org/drawingml/2006/table">
            <a:tbl>
              <a:tblPr firstRow="1" bandRow="1">
                <a:tableStyleId>{5C22544A-7EE6-4342-B048-85BDC9FD1C3A}</a:tableStyleId>
              </a:tblPr>
              <a:tblGrid>
                <a:gridCol w="2285258">
                  <a:extLst>
                    <a:ext uri="{9D8B030D-6E8A-4147-A177-3AD203B41FA5}">
                      <a16:colId xmlns:a16="http://schemas.microsoft.com/office/drawing/2014/main" val="205300403"/>
                    </a:ext>
                  </a:extLst>
                </a:gridCol>
                <a:gridCol w="2285258">
                  <a:extLst>
                    <a:ext uri="{9D8B030D-6E8A-4147-A177-3AD203B41FA5}">
                      <a16:colId xmlns:a16="http://schemas.microsoft.com/office/drawing/2014/main" val="1314939981"/>
                    </a:ext>
                  </a:extLst>
                </a:gridCol>
                <a:gridCol w="2285258">
                  <a:extLst>
                    <a:ext uri="{9D8B030D-6E8A-4147-A177-3AD203B41FA5}">
                      <a16:colId xmlns:a16="http://schemas.microsoft.com/office/drawing/2014/main" val="3744044196"/>
                    </a:ext>
                  </a:extLst>
                </a:gridCol>
                <a:gridCol w="2285258">
                  <a:extLst>
                    <a:ext uri="{9D8B030D-6E8A-4147-A177-3AD203B41FA5}">
                      <a16:colId xmlns:a16="http://schemas.microsoft.com/office/drawing/2014/main" val="3419885248"/>
                    </a:ext>
                  </a:extLst>
                </a:gridCol>
              </a:tblGrid>
              <a:tr h="1344849">
                <a:tc>
                  <a:txBody>
                    <a:bodyPr/>
                    <a:lstStyle/>
                    <a:p>
                      <a:pPr algn="ctr"/>
                      <a:r>
                        <a:rPr lang="en-US" sz="2400" dirty="0"/>
                        <a:t>Endorsement</a:t>
                      </a:r>
                    </a:p>
                  </a:txBody>
                  <a:tcPr anchor="ctr">
                    <a:solidFill>
                      <a:srgbClr val="002D72"/>
                    </a:solidFill>
                  </a:tcPr>
                </a:tc>
                <a:tc>
                  <a:txBody>
                    <a:bodyPr/>
                    <a:lstStyle/>
                    <a:p>
                      <a:pPr algn="ctr"/>
                      <a:r>
                        <a:rPr lang="en-US" sz="2400" dirty="0"/>
                        <a:t>Description</a:t>
                      </a:r>
                    </a:p>
                  </a:txBody>
                  <a:tcPr anchor="ctr">
                    <a:solidFill>
                      <a:srgbClr val="002D72"/>
                    </a:solidFill>
                  </a:tcPr>
                </a:tc>
                <a:tc>
                  <a:txBody>
                    <a:bodyPr/>
                    <a:lstStyle/>
                    <a:p>
                      <a:pPr algn="ctr"/>
                      <a:r>
                        <a:rPr lang="en-US" sz="2400" dirty="0"/>
                        <a:t>Written</a:t>
                      </a:r>
                      <a:br>
                        <a:rPr lang="en-US" sz="2400" dirty="0"/>
                      </a:br>
                      <a:r>
                        <a:rPr lang="en-US" sz="2400" dirty="0"/>
                        <a:t>Test</a:t>
                      </a:r>
                    </a:p>
                  </a:txBody>
                  <a:tcPr anchor="ctr">
                    <a:solidFill>
                      <a:srgbClr val="002D72"/>
                    </a:solidFill>
                  </a:tcPr>
                </a:tc>
                <a:tc>
                  <a:txBody>
                    <a:bodyPr/>
                    <a:lstStyle/>
                    <a:p>
                      <a:pPr algn="ctr"/>
                      <a:r>
                        <a:rPr lang="en-US" sz="2400" dirty="0"/>
                        <a:t>Road/Skills</a:t>
                      </a:r>
                      <a:br>
                        <a:rPr lang="en-US" sz="2400" dirty="0"/>
                      </a:br>
                      <a:r>
                        <a:rPr lang="en-US" sz="2400" dirty="0"/>
                        <a:t>Test</a:t>
                      </a:r>
                    </a:p>
                  </a:txBody>
                  <a:tcPr anchor="ctr">
                    <a:solidFill>
                      <a:srgbClr val="002D72"/>
                    </a:solidFill>
                  </a:tcPr>
                </a:tc>
                <a:extLst>
                  <a:ext uri="{0D108BD9-81ED-4DB2-BD59-A6C34878D82A}">
                    <a16:rowId xmlns:a16="http://schemas.microsoft.com/office/drawing/2014/main" val="1096407792"/>
                  </a:ext>
                </a:extLst>
              </a:tr>
              <a:tr h="779159">
                <a:tc>
                  <a:txBody>
                    <a:bodyPr/>
                    <a:lstStyle/>
                    <a:p>
                      <a:pPr algn="ctr"/>
                      <a:r>
                        <a:rPr lang="en-US" sz="2400" b="1" dirty="0">
                          <a:solidFill>
                            <a:schemeClr val="tx1">
                              <a:lumMod val="75000"/>
                              <a:lumOff val="25000"/>
                            </a:schemeClr>
                          </a:solidFill>
                        </a:rPr>
                        <a:t>H</a:t>
                      </a:r>
                    </a:p>
                  </a:txBody>
                  <a:tcPr anchor="ctr"/>
                </a:tc>
                <a:tc>
                  <a:txBody>
                    <a:bodyPr/>
                    <a:lstStyle/>
                    <a:p>
                      <a:r>
                        <a:rPr lang="en-US" sz="2400" dirty="0">
                          <a:solidFill>
                            <a:schemeClr val="tx1">
                              <a:lumMod val="75000"/>
                              <a:lumOff val="25000"/>
                            </a:schemeClr>
                          </a:solidFill>
                        </a:rPr>
                        <a:t>Hazardous </a:t>
                      </a:r>
                      <a:br>
                        <a:rPr lang="en-US" sz="2400" dirty="0">
                          <a:solidFill>
                            <a:schemeClr val="tx1">
                              <a:lumMod val="75000"/>
                              <a:lumOff val="25000"/>
                            </a:schemeClr>
                          </a:solidFill>
                        </a:rPr>
                      </a:br>
                      <a:r>
                        <a:rPr lang="en-US" sz="2400" dirty="0">
                          <a:solidFill>
                            <a:schemeClr val="tx1">
                              <a:lumMod val="75000"/>
                              <a:lumOff val="25000"/>
                            </a:schemeClr>
                          </a:solidFill>
                        </a:rPr>
                        <a:t>Materials</a:t>
                      </a:r>
                    </a:p>
                  </a:txBody>
                  <a:tcPr anchor="ctr"/>
                </a:tc>
                <a:tc>
                  <a:txBody>
                    <a:bodyPr/>
                    <a:lstStyle/>
                    <a:p>
                      <a:pPr algn="ctr"/>
                      <a:r>
                        <a:rPr lang="en-US" sz="2400" dirty="0">
                          <a:solidFill>
                            <a:schemeClr val="tx1">
                              <a:lumMod val="75000"/>
                              <a:lumOff val="25000"/>
                            </a:schemeClr>
                          </a:solidFill>
                        </a:rPr>
                        <a:t>X</a:t>
                      </a:r>
                    </a:p>
                  </a:txBody>
                  <a:tcPr anchor="ctr"/>
                </a:tc>
                <a:tc>
                  <a:txBody>
                    <a:bodyPr/>
                    <a:lstStyle/>
                    <a:p>
                      <a:pPr algn="ctr"/>
                      <a:endParaRPr lang="en-US" sz="2400">
                        <a:solidFill>
                          <a:schemeClr val="tx1">
                            <a:lumMod val="75000"/>
                            <a:lumOff val="25000"/>
                          </a:schemeClr>
                        </a:solidFill>
                      </a:endParaRPr>
                    </a:p>
                  </a:txBody>
                  <a:tcPr anchor="ctr"/>
                </a:tc>
                <a:extLst>
                  <a:ext uri="{0D108BD9-81ED-4DB2-BD59-A6C34878D82A}">
                    <a16:rowId xmlns:a16="http://schemas.microsoft.com/office/drawing/2014/main" val="1887293695"/>
                  </a:ext>
                </a:extLst>
              </a:tr>
              <a:tr h="779159">
                <a:tc>
                  <a:txBody>
                    <a:bodyPr/>
                    <a:lstStyle/>
                    <a:p>
                      <a:pPr algn="ctr"/>
                      <a:r>
                        <a:rPr lang="en-US" sz="2400" b="1" dirty="0">
                          <a:solidFill>
                            <a:schemeClr val="tx1">
                              <a:lumMod val="75000"/>
                              <a:lumOff val="25000"/>
                            </a:schemeClr>
                          </a:solidFill>
                        </a:rPr>
                        <a:t>N</a:t>
                      </a:r>
                    </a:p>
                  </a:txBody>
                  <a:tcPr anchor="ctr"/>
                </a:tc>
                <a:tc>
                  <a:txBody>
                    <a:bodyPr/>
                    <a:lstStyle/>
                    <a:p>
                      <a:r>
                        <a:rPr lang="en-US" sz="2400" dirty="0">
                          <a:solidFill>
                            <a:schemeClr val="tx1">
                              <a:lumMod val="75000"/>
                              <a:lumOff val="25000"/>
                            </a:schemeClr>
                          </a:solidFill>
                        </a:rPr>
                        <a:t>Tank</a:t>
                      </a:r>
                    </a:p>
                  </a:txBody>
                  <a:tcPr anchor="ctr"/>
                </a:tc>
                <a:tc>
                  <a:txBody>
                    <a:bodyPr/>
                    <a:lstStyle/>
                    <a:p>
                      <a:pPr algn="ctr"/>
                      <a:r>
                        <a:rPr lang="en-US" sz="2400" dirty="0">
                          <a:solidFill>
                            <a:schemeClr val="tx1">
                              <a:lumMod val="75000"/>
                              <a:lumOff val="25000"/>
                            </a:schemeClr>
                          </a:solidFill>
                        </a:rPr>
                        <a:t>X</a:t>
                      </a:r>
                    </a:p>
                  </a:txBody>
                  <a:tcPr anchor="ctr"/>
                </a:tc>
                <a:tc>
                  <a:txBody>
                    <a:bodyPr/>
                    <a:lstStyle/>
                    <a:p>
                      <a:pPr algn="ctr"/>
                      <a:endParaRPr lang="en-US" sz="2400" dirty="0">
                        <a:solidFill>
                          <a:schemeClr val="tx1">
                            <a:lumMod val="75000"/>
                            <a:lumOff val="25000"/>
                          </a:schemeClr>
                        </a:solidFill>
                      </a:endParaRPr>
                    </a:p>
                  </a:txBody>
                  <a:tcPr anchor="ctr"/>
                </a:tc>
                <a:extLst>
                  <a:ext uri="{0D108BD9-81ED-4DB2-BD59-A6C34878D82A}">
                    <a16:rowId xmlns:a16="http://schemas.microsoft.com/office/drawing/2014/main" val="4092401152"/>
                  </a:ext>
                </a:extLst>
              </a:tr>
              <a:tr h="779159">
                <a:tc>
                  <a:txBody>
                    <a:bodyPr/>
                    <a:lstStyle/>
                    <a:p>
                      <a:pPr algn="ctr"/>
                      <a:r>
                        <a:rPr lang="en-US" sz="2400" b="1" dirty="0">
                          <a:solidFill>
                            <a:schemeClr val="tx1">
                              <a:lumMod val="75000"/>
                              <a:lumOff val="25000"/>
                            </a:schemeClr>
                          </a:solidFill>
                        </a:rPr>
                        <a:t>P</a:t>
                      </a:r>
                    </a:p>
                  </a:txBody>
                  <a:tcPr anchor="ctr"/>
                </a:tc>
                <a:tc>
                  <a:txBody>
                    <a:bodyPr/>
                    <a:lstStyle/>
                    <a:p>
                      <a:r>
                        <a:rPr lang="en-US" sz="2400" dirty="0">
                          <a:solidFill>
                            <a:schemeClr val="tx1">
                              <a:lumMod val="75000"/>
                              <a:lumOff val="25000"/>
                            </a:schemeClr>
                          </a:solidFill>
                        </a:rPr>
                        <a:t>Passenger</a:t>
                      </a:r>
                    </a:p>
                  </a:txBody>
                  <a:tcPr anchor="ctr"/>
                </a:tc>
                <a:tc>
                  <a:txBody>
                    <a:bodyPr/>
                    <a:lstStyle/>
                    <a:p>
                      <a:pPr algn="ctr"/>
                      <a:r>
                        <a:rPr lang="en-US" sz="2400" dirty="0">
                          <a:solidFill>
                            <a:schemeClr val="tx1">
                              <a:lumMod val="75000"/>
                              <a:lumOff val="25000"/>
                            </a:schemeClr>
                          </a:solidFill>
                        </a:rPr>
                        <a:t>X</a:t>
                      </a:r>
                    </a:p>
                  </a:txBody>
                  <a:tcPr anchor="ctr"/>
                </a:tc>
                <a:tc>
                  <a:txBody>
                    <a:bodyPr/>
                    <a:lstStyle/>
                    <a:p>
                      <a:pPr algn="ctr"/>
                      <a:r>
                        <a:rPr lang="en-US" sz="2400" dirty="0">
                          <a:solidFill>
                            <a:schemeClr val="tx1">
                              <a:lumMod val="75000"/>
                              <a:lumOff val="25000"/>
                            </a:schemeClr>
                          </a:solidFill>
                        </a:rPr>
                        <a:t>X</a:t>
                      </a:r>
                    </a:p>
                  </a:txBody>
                  <a:tcPr anchor="ctr"/>
                </a:tc>
                <a:extLst>
                  <a:ext uri="{0D108BD9-81ED-4DB2-BD59-A6C34878D82A}">
                    <a16:rowId xmlns:a16="http://schemas.microsoft.com/office/drawing/2014/main" val="2498800783"/>
                  </a:ext>
                </a:extLst>
              </a:tr>
              <a:tr h="779159">
                <a:tc>
                  <a:txBody>
                    <a:bodyPr/>
                    <a:lstStyle/>
                    <a:p>
                      <a:pPr algn="ctr"/>
                      <a:r>
                        <a:rPr lang="en-US" sz="2400" b="1" dirty="0">
                          <a:solidFill>
                            <a:schemeClr val="tx1">
                              <a:lumMod val="75000"/>
                              <a:lumOff val="25000"/>
                            </a:schemeClr>
                          </a:solidFill>
                        </a:rPr>
                        <a:t>S</a:t>
                      </a:r>
                    </a:p>
                  </a:txBody>
                  <a:tcPr anchor="ctr"/>
                </a:tc>
                <a:tc>
                  <a:txBody>
                    <a:bodyPr/>
                    <a:lstStyle/>
                    <a:p>
                      <a:r>
                        <a:rPr lang="en-US" sz="2400" dirty="0">
                          <a:solidFill>
                            <a:schemeClr val="tx1">
                              <a:lumMod val="75000"/>
                              <a:lumOff val="25000"/>
                            </a:schemeClr>
                          </a:solidFill>
                        </a:rPr>
                        <a:t>School Bus</a:t>
                      </a:r>
                    </a:p>
                  </a:txBody>
                  <a:tcPr anchor="ctr"/>
                </a:tc>
                <a:tc>
                  <a:txBody>
                    <a:bodyPr/>
                    <a:lstStyle/>
                    <a:p>
                      <a:pPr algn="ctr"/>
                      <a:r>
                        <a:rPr lang="en-US" sz="2400" dirty="0">
                          <a:solidFill>
                            <a:schemeClr val="tx1">
                              <a:lumMod val="75000"/>
                              <a:lumOff val="25000"/>
                            </a:schemeClr>
                          </a:solidFill>
                        </a:rPr>
                        <a:t>X</a:t>
                      </a:r>
                    </a:p>
                  </a:txBody>
                  <a:tcPr anchor="ctr"/>
                </a:tc>
                <a:tc>
                  <a:txBody>
                    <a:bodyPr/>
                    <a:lstStyle/>
                    <a:p>
                      <a:pPr algn="ctr"/>
                      <a:r>
                        <a:rPr lang="en-US" sz="2400" dirty="0">
                          <a:solidFill>
                            <a:schemeClr val="tx1">
                              <a:lumMod val="75000"/>
                              <a:lumOff val="25000"/>
                            </a:schemeClr>
                          </a:solidFill>
                        </a:rPr>
                        <a:t>X</a:t>
                      </a:r>
                    </a:p>
                  </a:txBody>
                  <a:tcPr anchor="ctr"/>
                </a:tc>
                <a:extLst>
                  <a:ext uri="{0D108BD9-81ED-4DB2-BD59-A6C34878D82A}">
                    <a16:rowId xmlns:a16="http://schemas.microsoft.com/office/drawing/2014/main" val="2319795550"/>
                  </a:ext>
                </a:extLst>
              </a:tr>
              <a:tr h="779159">
                <a:tc>
                  <a:txBody>
                    <a:bodyPr/>
                    <a:lstStyle/>
                    <a:p>
                      <a:pPr algn="ctr"/>
                      <a:r>
                        <a:rPr lang="en-US" sz="2400" b="1" dirty="0">
                          <a:solidFill>
                            <a:schemeClr val="tx1">
                              <a:lumMod val="75000"/>
                              <a:lumOff val="25000"/>
                            </a:schemeClr>
                          </a:solidFill>
                        </a:rPr>
                        <a:t>T</a:t>
                      </a:r>
                    </a:p>
                  </a:txBody>
                  <a:tcPr anchor="ctr"/>
                </a:tc>
                <a:tc>
                  <a:txBody>
                    <a:bodyPr/>
                    <a:lstStyle/>
                    <a:p>
                      <a:r>
                        <a:rPr lang="en-US" sz="2400" dirty="0">
                          <a:solidFill>
                            <a:schemeClr val="tx1">
                              <a:lumMod val="75000"/>
                              <a:lumOff val="25000"/>
                            </a:schemeClr>
                          </a:solidFill>
                        </a:rPr>
                        <a:t>Double/Triple </a:t>
                      </a:r>
                      <a:br>
                        <a:rPr lang="en-US" sz="2400" dirty="0">
                          <a:solidFill>
                            <a:schemeClr val="tx1">
                              <a:lumMod val="75000"/>
                              <a:lumOff val="25000"/>
                            </a:schemeClr>
                          </a:solidFill>
                        </a:rPr>
                      </a:br>
                      <a:r>
                        <a:rPr lang="en-US" sz="2400" dirty="0">
                          <a:solidFill>
                            <a:schemeClr val="tx1">
                              <a:lumMod val="75000"/>
                              <a:lumOff val="25000"/>
                            </a:schemeClr>
                          </a:solidFill>
                        </a:rPr>
                        <a:t>Trailer</a:t>
                      </a:r>
                    </a:p>
                  </a:txBody>
                  <a:tcPr anchor="ctr"/>
                </a:tc>
                <a:tc>
                  <a:txBody>
                    <a:bodyPr/>
                    <a:lstStyle/>
                    <a:p>
                      <a:pPr algn="ctr"/>
                      <a:r>
                        <a:rPr lang="en-US" sz="2400" dirty="0">
                          <a:solidFill>
                            <a:schemeClr val="tx1">
                              <a:lumMod val="75000"/>
                              <a:lumOff val="25000"/>
                            </a:schemeClr>
                          </a:solidFill>
                        </a:rPr>
                        <a:t>X</a:t>
                      </a:r>
                    </a:p>
                  </a:txBody>
                  <a:tcPr anchor="ctr"/>
                </a:tc>
                <a:tc>
                  <a:txBody>
                    <a:bodyPr/>
                    <a:lstStyle/>
                    <a:p>
                      <a:pPr algn="ctr"/>
                      <a:endParaRPr lang="en-US" sz="2400" dirty="0">
                        <a:solidFill>
                          <a:schemeClr val="tx1">
                            <a:lumMod val="75000"/>
                            <a:lumOff val="25000"/>
                          </a:schemeClr>
                        </a:solidFill>
                      </a:endParaRPr>
                    </a:p>
                  </a:txBody>
                  <a:tcPr anchor="ctr"/>
                </a:tc>
                <a:extLst>
                  <a:ext uri="{0D108BD9-81ED-4DB2-BD59-A6C34878D82A}">
                    <a16:rowId xmlns:a16="http://schemas.microsoft.com/office/drawing/2014/main" val="2765652435"/>
                  </a:ext>
                </a:extLst>
              </a:tr>
              <a:tr h="779159">
                <a:tc>
                  <a:txBody>
                    <a:bodyPr/>
                    <a:lstStyle/>
                    <a:p>
                      <a:pPr algn="ctr"/>
                      <a:r>
                        <a:rPr lang="en-US" sz="2400" b="1" dirty="0">
                          <a:solidFill>
                            <a:schemeClr val="tx1">
                              <a:lumMod val="75000"/>
                              <a:lumOff val="25000"/>
                            </a:schemeClr>
                          </a:solidFill>
                        </a:rPr>
                        <a:t>X</a:t>
                      </a:r>
                    </a:p>
                  </a:txBody>
                  <a:tcPr anchor="ctr"/>
                </a:tc>
                <a:tc>
                  <a:txBody>
                    <a:bodyPr/>
                    <a:lstStyle/>
                    <a:p>
                      <a:r>
                        <a:rPr lang="en-US" sz="2400" dirty="0">
                          <a:solidFill>
                            <a:schemeClr val="tx1">
                              <a:lumMod val="75000"/>
                              <a:lumOff val="25000"/>
                            </a:schemeClr>
                          </a:solidFill>
                        </a:rPr>
                        <a:t>Tank and Hazardous Materials</a:t>
                      </a:r>
                    </a:p>
                  </a:txBody>
                  <a:tcPr anchor="ctr"/>
                </a:tc>
                <a:tc>
                  <a:txBody>
                    <a:bodyPr/>
                    <a:lstStyle/>
                    <a:p>
                      <a:pPr algn="ctr"/>
                      <a:r>
                        <a:rPr lang="en-US" sz="2400" dirty="0">
                          <a:solidFill>
                            <a:schemeClr val="tx1">
                              <a:lumMod val="75000"/>
                              <a:lumOff val="25000"/>
                            </a:schemeClr>
                          </a:solidFill>
                        </a:rPr>
                        <a:t>X</a:t>
                      </a:r>
                    </a:p>
                  </a:txBody>
                  <a:tcPr anchor="ctr"/>
                </a:tc>
                <a:tc>
                  <a:txBody>
                    <a:bodyPr/>
                    <a:lstStyle/>
                    <a:p>
                      <a:pPr algn="ctr"/>
                      <a:endParaRPr lang="en-US" sz="2400" dirty="0">
                        <a:solidFill>
                          <a:schemeClr val="tx1">
                            <a:lumMod val="75000"/>
                            <a:lumOff val="25000"/>
                          </a:schemeClr>
                        </a:solidFill>
                      </a:endParaRPr>
                    </a:p>
                  </a:txBody>
                  <a:tcPr anchor="ctr"/>
                </a:tc>
                <a:extLst>
                  <a:ext uri="{0D108BD9-81ED-4DB2-BD59-A6C34878D82A}">
                    <a16:rowId xmlns:a16="http://schemas.microsoft.com/office/drawing/2014/main" val="1518636260"/>
                  </a:ext>
                </a:extLst>
              </a:tr>
            </a:tbl>
          </a:graphicData>
        </a:graphic>
      </p:graphicFrame>
    </p:spTree>
    <p:custDataLst>
      <p:tags r:id="rId1"/>
    </p:custDataLst>
    <p:extLst>
      <p:ext uri="{BB962C8B-B14F-4D97-AF65-F5344CB8AC3E}">
        <p14:creationId xmlns:p14="http://schemas.microsoft.com/office/powerpoint/2010/main" val="10864854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90541D-90ED-4141-8614-4A9BB73D1189}"/>
              </a:ext>
            </a:extLst>
          </p:cNvPr>
          <p:cNvSpPr>
            <a:spLocks noGrp="1"/>
          </p:cNvSpPr>
          <p:nvPr>
            <p:ph type="title"/>
          </p:nvPr>
        </p:nvSpPr>
        <p:spPr/>
        <p:txBody>
          <a:bodyPr/>
          <a:lstStyle/>
          <a:p>
            <a:r>
              <a:rPr lang="en-US" dirty="0"/>
              <a:t>Restrictions</a:t>
            </a:r>
          </a:p>
        </p:txBody>
      </p:sp>
      <p:pic>
        <p:nvPicPr>
          <p:cNvPr id="8" name="Picture 7">
            <a:extLst>
              <a:ext uri="{FF2B5EF4-FFF2-40B4-BE49-F238E27FC236}">
                <a16:creationId xmlns:a16="http://schemas.microsoft.com/office/drawing/2014/main" id="{5FDEBE1C-324E-42B7-9F91-4CA70B6A320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600" y="1370964"/>
            <a:ext cx="7772400" cy="5102581"/>
          </a:xfrm>
          <a:prstGeom prst="rect">
            <a:avLst/>
          </a:prstGeom>
        </p:spPr>
      </p:pic>
      <p:pic>
        <p:nvPicPr>
          <p:cNvPr id="10" name="Picture 9">
            <a:extLst>
              <a:ext uri="{FF2B5EF4-FFF2-40B4-BE49-F238E27FC236}">
                <a16:creationId xmlns:a16="http://schemas.microsoft.com/office/drawing/2014/main" id="{04C6E53B-0464-48CA-A748-39AA09D36ED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055523">
            <a:off x="321878" y="4180969"/>
            <a:ext cx="3452365" cy="2163762"/>
          </a:xfrm>
          <a:prstGeom prst="rect">
            <a:avLst/>
          </a:prstGeom>
        </p:spPr>
      </p:pic>
      <p:sp>
        <p:nvSpPr>
          <p:cNvPr id="11" name="Rectangle 10">
            <a:extLst>
              <a:ext uri="{FF2B5EF4-FFF2-40B4-BE49-F238E27FC236}">
                <a16:creationId xmlns:a16="http://schemas.microsoft.com/office/drawing/2014/main" id="{F907BF6E-0C0C-401D-AF79-82DACC950F84}"/>
              </a:ext>
            </a:extLst>
          </p:cNvPr>
          <p:cNvSpPr/>
          <p:nvPr/>
        </p:nvSpPr>
        <p:spPr>
          <a:xfrm>
            <a:off x="3448456" y="3409544"/>
            <a:ext cx="3383280" cy="228600"/>
          </a:xfrm>
          <a:prstGeom prst="rect">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9029761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FAFDEC6-6601-46E7-896A-26D161FEB9BC}"/>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43D93868-AD2E-4ACA-986F-F7323DF6B519}"/>
              </a:ext>
            </a:extLst>
          </p:cNvPr>
          <p:cNvSpPr>
            <a:spLocks noGrp="1"/>
          </p:cNvSpPr>
          <p:nvPr>
            <p:ph type="title"/>
          </p:nvPr>
        </p:nvSpPr>
        <p:spPr>
          <a:xfrm>
            <a:off x="0" y="4406900"/>
            <a:ext cx="9144000" cy="1362075"/>
          </a:xfrm>
        </p:spPr>
        <p:txBody>
          <a:bodyPr/>
          <a:lstStyle/>
          <a:p>
            <a:r>
              <a:rPr lang="en-US" dirty="0"/>
              <a:t>Driver Qualifications</a:t>
            </a:r>
          </a:p>
        </p:txBody>
      </p:sp>
    </p:spTree>
    <p:custDataLst>
      <p:tags r:id="rId1"/>
    </p:custDataLst>
    <p:extLst>
      <p:ext uri="{BB962C8B-B14F-4D97-AF65-F5344CB8AC3E}">
        <p14:creationId xmlns:p14="http://schemas.microsoft.com/office/powerpoint/2010/main" val="13647578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F90A4E-CD77-4121-8C8C-16F9D3C2DEDD}"/>
              </a:ext>
            </a:extLst>
          </p:cNvPr>
          <p:cNvSpPr>
            <a:spLocks noGrp="1"/>
          </p:cNvSpPr>
          <p:nvPr>
            <p:ph idx="1"/>
          </p:nvPr>
        </p:nvSpPr>
        <p:spPr>
          <a:xfrm>
            <a:off x="4876800" y="1600200"/>
            <a:ext cx="2743200" cy="868363"/>
          </a:xfrm>
        </p:spPr>
        <p:txBody>
          <a:bodyPr/>
          <a:lstStyle/>
          <a:p>
            <a:r>
              <a:rPr lang="en-US" sz="2800" dirty="0"/>
              <a:t>Are at least 21 years old</a:t>
            </a:r>
          </a:p>
        </p:txBody>
      </p:sp>
      <p:sp>
        <p:nvSpPr>
          <p:cNvPr id="3" name="Title 2">
            <a:extLst>
              <a:ext uri="{FF2B5EF4-FFF2-40B4-BE49-F238E27FC236}">
                <a16:creationId xmlns:a16="http://schemas.microsoft.com/office/drawing/2014/main" id="{5D33E151-4C55-4B06-80B6-CDB0AAB43662}"/>
              </a:ext>
            </a:extLst>
          </p:cNvPr>
          <p:cNvSpPr>
            <a:spLocks noGrp="1"/>
          </p:cNvSpPr>
          <p:nvPr>
            <p:ph type="title"/>
          </p:nvPr>
        </p:nvSpPr>
        <p:spPr/>
        <p:txBody>
          <a:bodyPr/>
          <a:lstStyle/>
          <a:p>
            <a:r>
              <a:rPr lang="en-US" dirty="0"/>
              <a:t>You are qualified if you:</a:t>
            </a:r>
          </a:p>
        </p:txBody>
      </p:sp>
      <p:pic>
        <p:nvPicPr>
          <p:cNvPr id="6" name="Picture 5">
            <a:extLst>
              <a:ext uri="{FF2B5EF4-FFF2-40B4-BE49-F238E27FC236}">
                <a16:creationId xmlns:a16="http://schemas.microsoft.com/office/drawing/2014/main" id="{8D65193F-1413-49AA-A48F-4D4385218C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4629587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F90A4E-CD77-4121-8C8C-16F9D3C2DEDD}"/>
              </a:ext>
            </a:extLst>
          </p:cNvPr>
          <p:cNvSpPr>
            <a:spLocks noGrp="1"/>
          </p:cNvSpPr>
          <p:nvPr>
            <p:ph idx="1"/>
          </p:nvPr>
        </p:nvSpPr>
        <p:spPr>
          <a:xfrm>
            <a:off x="4876800" y="1600200"/>
            <a:ext cx="4191000" cy="4983162"/>
          </a:xfrm>
        </p:spPr>
        <p:txBody>
          <a:bodyPr/>
          <a:lstStyle/>
          <a:p>
            <a:r>
              <a:rPr lang="en-US" sz="2800" dirty="0"/>
              <a:t>Can read, write, and speak English well enough to: </a:t>
            </a:r>
          </a:p>
          <a:p>
            <a:pPr lvl="1"/>
            <a:r>
              <a:rPr lang="en-US" sz="2400" dirty="0"/>
              <a:t>Speak with the </a:t>
            </a:r>
            <a:br>
              <a:rPr lang="en-US" sz="2400" dirty="0"/>
            </a:br>
            <a:r>
              <a:rPr lang="en-US" sz="2400" dirty="0"/>
              <a:t>general public</a:t>
            </a:r>
          </a:p>
          <a:p>
            <a:pPr lvl="1"/>
            <a:r>
              <a:rPr lang="en-US" sz="2400" dirty="0"/>
              <a:t>Understand highway traffic signs and signals</a:t>
            </a:r>
          </a:p>
          <a:p>
            <a:pPr lvl="1"/>
            <a:r>
              <a:rPr lang="en-US" sz="2400" dirty="0"/>
              <a:t>Respond to </a:t>
            </a:r>
            <a:br>
              <a:rPr lang="en-US" sz="2400" dirty="0"/>
            </a:br>
            <a:r>
              <a:rPr lang="en-US" sz="2400" dirty="0"/>
              <a:t>official inquiries</a:t>
            </a:r>
          </a:p>
          <a:p>
            <a:pPr lvl="1"/>
            <a:r>
              <a:rPr lang="en-US" sz="2400" dirty="0"/>
              <a:t>Make entries on report and records</a:t>
            </a:r>
          </a:p>
        </p:txBody>
      </p:sp>
      <p:sp>
        <p:nvSpPr>
          <p:cNvPr id="3" name="Title 2">
            <a:extLst>
              <a:ext uri="{FF2B5EF4-FFF2-40B4-BE49-F238E27FC236}">
                <a16:creationId xmlns:a16="http://schemas.microsoft.com/office/drawing/2014/main" id="{5D33E151-4C55-4B06-80B6-CDB0AAB43662}"/>
              </a:ext>
            </a:extLst>
          </p:cNvPr>
          <p:cNvSpPr>
            <a:spLocks noGrp="1"/>
          </p:cNvSpPr>
          <p:nvPr>
            <p:ph type="title"/>
          </p:nvPr>
        </p:nvSpPr>
        <p:spPr/>
        <p:txBody>
          <a:bodyPr/>
          <a:lstStyle/>
          <a:p>
            <a:r>
              <a:rPr lang="en-US" dirty="0"/>
              <a:t>You are qualified if you:</a:t>
            </a:r>
          </a:p>
        </p:txBody>
      </p:sp>
      <p:pic>
        <p:nvPicPr>
          <p:cNvPr id="5" name="Picture 4">
            <a:extLst>
              <a:ext uri="{FF2B5EF4-FFF2-40B4-BE49-F238E27FC236}">
                <a16:creationId xmlns:a16="http://schemas.microsoft.com/office/drawing/2014/main" id="{72F4DAED-2B59-4C4F-BC32-744D51D757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0415766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F90A4E-CD77-4121-8C8C-16F9D3C2DEDD}"/>
              </a:ext>
            </a:extLst>
          </p:cNvPr>
          <p:cNvSpPr>
            <a:spLocks noGrp="1"/>
          </p:cNvSpPr>
          <p:nvPr>
            <p:ph idx="1"/>
          </p:nvPr>
        </p:nvSpPr>
        <p:spPr>
          <a:xfrm>
            <a:off x="4876800" y="1600200"/>
            <a:ext cx="3505200" cy="868363"/>
          </a:xfrm>
        </p:spPr>
        <p:txBody>
          <a:bodyPr/>
          <a:lstStyle/>
          <a:p>
            <a:r>
              <a:rPr lang="en-US" sz="2800" dirty="0"/>
              <a:t>Can drive your truck safely</a:t>
            </a:r>
          </a:p>
        </p:txBody>
      </p:sp>
      <p:sp>
        <p:nvSpPr>
          <p:cNvPr id="3" name="Title 2">
            <a:extLst>
              <a:ext uri="{FF2B5EF4-FFF2-40B4-BE49-F238E27FC236}">
                <a16:creationId xmlns:a16="http://schemas.microsoft.com/office/drawing/2014/main" id="{5D33E151-4C55-4B06-80B6-CDB0AAB43662}"/>
              </a:ext>
            </a:extLst>
          </p:cNvPr>
          <p:cNvSpPr>
            <a:spLocks noGrp="1"/>
          </p:cNvSpPr>
          <p:nvPr>
            <p:ph type="title"/>
          </p:nvPr>
        </p:nvSpPr>
        <p:spPr/>
        <p:txBody>
          <a:bodyPr/>
          <a:lstStyle/>
          <a:p>
            <a:r>
              <a:rPr lang="en-US" dirty="0"/>
              <a:t>You are qualified if you:</a:t>
            </a:r>
          </a:p>
        </p:txBody>
      </p:sp>
      <p:pic>
        <p:nvPicPr>
          <p:cNvPr id="6" name="Picture 5">
            <a:extLst>
              <a:ext uri="{FF2B5EF4-FFF2-40B4-BE49-F238E27FC236}">
                <a16:creationId xmlns:a16="http://schemas.microsoft.com/office/drawing/2014/main" id="{8D65193F-1413-49AA-A48F-4D4385218C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8278868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F90A4E-CD77-4121-8C8C-16F9D3C2DEDD}"/>
              </a:ext>
            </a:extLst>
          </p:cNvPr>
          <p:cNvSpPr>
            <a:spLocks noGrp="1"/>
          </p:cNvSpPr>
          <p:nvPr>
            <p:ph idx="1"/>
          </p:nvPr>
        </p:nvSpPr>
        <p:spPr>
          <a:xfrm>
            <a:off x="4876800" y="1600200"/>
            <a:ext cx="4038600" cy="868363"/>
          </a:xfrm>
        </p:spPr>
        <p:txBody>
          <a:bodyPr/>
          <a:lstStyle/>
          <a:p>
            <a:r>
              <a:rPr lang="en-US" sz="2800" dirty="0"/>
              <a:t>Can pass a DOT physical exam</a:t>
            </a:r>
          </a:p>
        </p:txBody>
      </p:sp>
      <p:sp>
        <p:nvSpPr>
          <p:cNvPr id="3" name="Title 2">
            <a:extLst>
              <a:ext uri="{FF2B5EF4-FFF2-40B4-BE49-F238E27FC236}">
                <a16:creationId xmlns:a16="http://schemas.microsoft.com/office/drawing/2014/main" id="{5D33E151-4C55-4B06-80B6-CDB0AAB43662}"/>
              </a:ext>
            </a:extLst>
          </p:cNvPr>
          <p:cNvSpPr>
            <a:spLocks noGrp="1"/>
          </p:cNvSpPr>
          <p:nvPr>
            <p:ph type="title"/>
          </p:nvPr>
        </p:nvSpPr>
        <p:spPr/>
        <p:txBody>
          <a:bodyPr/>
          <a:lstStyle/>
          <a:p>
            <a:r>
              <a:rPr lang="en-US" dirty="0"/>
              <a:t>You are qualified if you:</a:t>
            </a:r>
          </a:p>
        </p:txBody>
      </p:sp>
      <p:pic>
        <p:nvPicPr>
          <p:cNvPr id="6" name="Picture 5">
            <a:extLst>
              <a:ext uri="{FF2B5EF4-FFF2-40B4-BE49-F238E27FC236}">
                <a16:creationId xmlns:a16="http://schemas.microsoft.com/office/drawing/2014/main" id="{8D65193F-1413-49AA-A48F-4D4385218C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7652253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F90A4E-CD77-4121-8C8C-16F9D3C2DEDD}"/>
              </a:ext>
            </a:extLst>
          </p:cNvPr>
          <p:cNvSpPr>
            <a:spLocks noGrp="1"/>
          </p:cNvSpPr>
          <p:nvPr>
            <p:ph idx="1"/>
          </p:nvPr>
        </p:nvSpPr>
        <p:spPr>
          <a:xfrm>
            <a:off x="4876800" y="1600200"/>
            <a:ext cx="3505200" cy="868363"/>
          </a:xfrm>
        </p:spPr>
        <p:txBody>
          <a:bodyPr/>
          <a:lstStyle/>
          <a:p>
            <a:r>
              <a:rPr lang="en-US" sz="2800" dirty="0"/>
              <a:t>Have only one current CDL</a:t>
            </a:r>
          </a:p>
        </p:txBody>
      </p:sp>
      <p:sp>
        <p:nvSpPr>
          <p:cNvPr id="3" name="Title 2">
            <a:extLst>
              <a:ext uri="{FF2B5EF4-FFF2-40B4-BE49-F238E27FC236}">
                <a16:creationId xmlns:a16="http://schemas.microsoft.com/office/drawing/2014/main" id="{5D33E151-4C55-4B06-80B6-CDB0AAB43662}"/>
              </a:ext>
            </a:extLst>
          </p:cNvPr>
          <p:cNvSpPr>
            <a:spLocks noGrp="1"/>
          </p:cNvSpPr>
          <p:nvPr>
            <p:ph type="title"/>
          </p:nvPr>
        </p:nvSpPr>
        <p:spPr/>
        <p:txBody>
          <a:bodyPr/>
          <a:lstStyle/>
          <a:p>
            <a:r>
              <a:rPr lang="en-US" dirty="0"/>
              <a:t>You are qualified if you:</a:t>
            </a:r>
          </a:p>
        </p:txBody>
      </p:sp>
      <p:pic>
        <p:nvPicPr>
          <p:cNvPr id="6" name="Picture 5">
            <a:extLst>
              <a:ext uri="{FF2B5EF4-FFF2-40B4-BE49-F238E27FC236}">
                <a16:creationId xmlns:a16="http://schemas.microsoft.com/office/drawing/2014/main" id="{8D65193F-1413-49AA-A48F-4D4385218C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4566648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F90A4E-CD77-4121-8C8C-16F9D3C2DEDD}"/>
              </a:ext>
            </a:extLst>
          </p:cNvPr>
          <p:cNvSpPr>
            <a:spLocks noGrp="1"/>
          </p:cNvSpPr>
          <p:nvPr>
            <p:ph idx="1"/>
          </p:nvPr>
        </p:nvSpPr>
        <p:spPr>
          <a:xfrm>
            <a:off x="4876800" y="1600200"/>
            <a:ext cx="3657600" cy="3581400"/>
          </a:xfrm>
        </p:spPr>
        <p:txBody>
          <a:bodyPr/>
          <a:lstStyle/>
          <a:p>
            <a:r>
              <a:rPr lang="en-US" sz="2800" dirty="0"/>
              <a:t>Have given your motor carrier a list of any violations you have been convicted of in the last 12 months</a:t>
            </a:r>
          </a:p>
        </p:txBody>
      </p:sp>
      <p:sp>
        <p:nvSpPr>
          <p:cNvPr id="3" name="Title 2">
            <a:extLst>
              <a:ext uri="{FF2B5EF4-FFF2-40B4-BE49-F238E27FC236}">
                <a16:creationId xmlns:a16="http://schemas.microsoft.com/office/drawing/2014/main" id="{5D33E151-4C55-4B06-80B6-CDB0AAB43662}"/>
              </a:ext>
            </a:extLst>
          </p:cNvPr>
          <p:cNvSpPr>
            <a:spLocks noGrp="1"/>
          </p:cNvSpPr>
          <p:nvPr>
            <p:ph type="title"/>
          </p:nvPr>
        </p:nvSpPr>
        <p:spPr/>
        <p:txBody>
          <a:bodyPr/>
          <a:lstStyle/>
          <a:p>
            <a:r>
              <a:rPr lang="en-US" dirty="0"/>
              <a:t>You are qualified if you:</a:t>
            </a:r>
          </a:p>
        </p:txBody>
      </p:sp>
      <p:pic>
        <p:nvPicPr>
          <p:cNvPr id="6" name="Picture 5">
            <a:extLst>
              <a:ext uri="{FF2B5EF4-FFF2-40B4-BE49-F238E27FC236}">
                <a16:creationId xmlns:a16="http://schemas.microsoft.com/office/drawing/2014/main" id="{8D65193F-1413-49AA-A48F-4D4385218C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9714900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F90A4E-CD77-4121-8C8C-16F9D3C2DEDD}"/>
              </a:ext>
            </a:extLst>
          </p:cNvPr>
          <p:cNvSpPr>
            <a:spLocks noGrp="1"/>
          </p:cNvSpPr>
          <p:nvPr>
            <p:ph idx="1"/>
          </p:nvPr>
        </p:nvSpPr>
        <p:spPr>
          <a:xfrm>
            <a:off x="4876800" y="1600200"/>
            <a:ext cx="3581400" cy="1828800"/>
          </a:xfrm>
        </p:spPr>
        <p:txBody>
          <a:bodyPr/>
          <a:lstStyle/>
          <a:p>
            <a:r>
              <a:rPr lang="en-US" sz="2800" dirty="0"/>
              <a:t>Are not disqualified to drive a CMV</a:t>
            </a:r>
          </a:p>
        </p:txBody>
      </p:sp>
      <p:sp>
        <p:nvSpPr>
          <p:cNvPr id="3" name="Title 2">
            <a:extLst>
              <a:ext uri="{FF2B5EF4-FFF2-40B4-BE49-F238E27FC236}">
                <a16:creationId xmlns:a16="http://schemas.microsoft.com/office/drawing/2014/main" id="{5D33E151-4C55-4B06-80B6-CDB0AAB43662}"/>
              </a:ext>
            </a:extLst>
          </p:cNvPr>
          <p:cNvSpPr>
            <a:spLocks noGrp="1"/>
          </p:cNvSpPr>
          <p:nvPr>
            <p:ph type="title"/>
          </p:nvPr>
        </p:nvSpPr>
        <p:spPr/>
        <p:txBody>
          <a:bodyPr/>
          <a:lstStyle/>
          <a:p>
            <a:r>
              <a:rPr lang="en-US" dirty="0"/>
              <a:t>You are qualified if you:</a:t>
            </a:r>
          </a:p>
        </p:txBody>
      </p:sp>
      <p:pic>
        <p:nvPicPr>
          <p:cNvPr id="5" name="Picture 4">
            <a:extLst>
              <a:ext uri="{FF2B5EF4-FFF2-40B4-BE49-F238E27FC236}">
                <a16:creationId xmlns:a16="http://schemas.microsoft.com/office/drawing/2014/main" id="{A1D5391A-AEA9-45E3-80C0-C9D0A059FB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7364790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F90A4E-CD77-4121-8C8C-16F9D3C2DEDD}"/>
              </a:ext>
            </a:extLst>
          </p:cNvPr>
          <p:cNvSpPr>
            <a:spLocks noGrp="1"/>
          </p:cNvSpPr>
          <p:nvPr>
            <p:ph idx="1"/>
          </p:nvPr>
        </p:nvSpPr>
        <p:spPr>
          <a:xfrm>
            <a:off x="4876800" y="1600200"/>
            <a:ext cx="4267200" cy="868363"/>
          </a:xfrm>
        </p:spPr>
        <p:txBody>
          <a:bodyPr/>
          <a:lstStyle/>
          <a:p>
            <a:r>
              <a:rPr lang="en-US" sz="2800" dirty="0"/>
              <a:t>Passed a road test</a:t>
            </a:r>
          </a:p>
        </p:txBody>
      </p:sp>
      <p:sp>
        <p:nvSpPr>
          <p:cNvPr id="3" name="Title 2">
            <a:extLst>
              <a:ext uri="{FF2B5EF4-FFF2-40B4-BE49-F238E27FC236}">
                <a16:creationId xmlns:a16="http://schemas.microsoft.com/office/drawing/2014/main" id="{5D33E151-4C55-4B06-80B6-CDB0AAB43662}"/>
              </a:ext>
            </a:extLst>
          </p:cNvPr>
          <p:cNvSpPr>
            <a:spLocks noGrp="1"/>
          </p:cNvSpPr>
          <p:nvPr>
            <p:ph type="title"/>
          </p:nvPr>
        </p:nvSpPr>
        <p:spPr/>
        <p:txBody>
          <a:bodyPr/>
          <a:lstStyle/>
          <a:p>
            <a:r>
              <a:rPr lang="en-US" dirty="0"/>
              <a:t>You are qualified if you:</a:t>
            </a:r>
          </a:p>
        </p:txBody>
      </p:sp>
      <p:pic>
        <p:nvPicPr>
          <p:cNvPr id="6" name="Picture 5">
            <a:extLst>
              <a:ext uri="{FF2B5EF4-FFF2-40B4-BE49-F238E27FC236}">
                <a16:creationId xmlns:a16="http://schemas.microsoft.com/office/drawing/2014/main" id="{8D65193F-1413-49AA-A48F-4D4385218C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1475158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F90A4E-CD77-4121-8C8C-16F9D3C2DEDD}"/>
              </a:ext>
            </a:extLst>
          </p:cNvPr>
          <p:cNvSpPr>
            <a:spLocks noGrp="1"/>
          </p:cNvSpPr>
          <p:nvPr>
            <p:ph idx="1"/>
          </p:nvPr>
        </p:nvSpPr>
        <p:spPr>
          <a:xfrm>
            <a:off x="4876800" y="1600200"/>
            <a:ext cx="3505200" cy="2286000"/>
          </a:xfrm>
        </p:spPr>
        <p:txBody>
          <a:bodyPr/>
          <a:lstStyle/>
          <a:p>
            <a:r>
              <a:rPr lang="en-US" sz="2800" dirty="0"/>
              <a:t>Are familiar with the methods and procedures for securing cargo</a:t>
            </a:r>
          </a:p>
        </p:txBody>
      </p:sp>
      <p:sp>
        <p:nvSpPr>
          <p:cNvPr id="3" name="Title 2">
            <a:extLst>
              <a:ext uri="{FF2B5EF4-FFF2-40B4-BE49-F238E27FC236}">
                <a16:creationId xmlns:a16="http://schemas.microsoft.com/office/drawing/2014/main" id="{5D33E151-4C55-4B06-80B6-CDB0AAB43662}"/>
              </a:ext>
            </a:extLst>
          </p:cNvPr>
          <p:cNvSpPr>
            <a:spLocks noGrp="1"/>
          </p:cNvSpPr>
          <p:nvPr>
            <p:ph type="title"/>
          </p:nvPr>
        </p:nvSpPr>
        <p:spPr/>
        <p:txBody>
          <a:bodyPr/>
          <a:lstStyle/>
          <a:p>
            <a:r>
              <a:rPr lang="en-US" dirty="0"/>
              <a:t>You are qualified if you:</a:t>
            </a:r>
          </a:p>
        </p:txBody>
      </p:sp>
      <p:pic>
        <p:nvPicPr>
          <p:cNvPr id="5" name="Picture 4">
            <a:extLst>
              <a:ext uri="{FF2B5EF4-FFF2-40B4-BE49-F238E27FC236}">
                <a16:creationId xmlns:a16="http://schemas.microsoft.com/office/drawing/2014/main" id="{BD27C193-4702-4ECE-AF54-E2DD1A2A5D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7760934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AE9412C-C97A-46C6-A34C-089F430C0C6A}"/>
              </a:ext>
            </a:extLst>
          </p:cNvPr>
          <p:cNvGraphicFramePr>
            <a:graphicFrameLocks noGrp="1"/>
          </p:cNvGraphicFramePr>
          <p:nvPr>
            <p:extLst>
              <p:ext uri="{D42A27DB-BD31-4B8C-83A1-F6EECF244321}">
                <p14:modId xmlns:p14="http://schemas.microsoft.com/office/powerpoint/2010/main" val="922150929"/>
              </p:ext>
            </p:extLst>
          </p:nvPr>
        </p:nvGraphicFramePr>
        <p:xfrm>
          <a:off x="0" y="0"/>
          <a:ext cx="9144000" cy="6858001"/>
        </p:xfrm>
        <a:graphic>
          <a:graphicData uri="http://schemas.openxmlformats.org/drawingml/2006/table">
            <a:tbl>
              <a:tblPr firstRow="1" bandRow="1">
                <a:tableStyleId>{5C22544A-7EE6-4342-B048-85BDC9FD1C3A}</a:tableStyleId>
              </a:tblPr>
              <a:tblGrid>
                <a:gridCol w="3200400">
                  <a:extLst>
                    <a:ext uri="{9D8B030D-6E8A-4147-A177-3AD203B41FA5}">
                      <a16:colId xmlns:a16="http://schemas.microsoft.com/office/drawing/2014/main" val="3175280268"/>
                    </a:ext>
                  </a:extLst>
                </a:gridCol>
                <a:gridCol w="5943600">
                  <a:extLst>
                    <a:ext uri="{9D8B030D-6E8A-4147-A177-3AD203B41FA5}">
                      <a16:colId xmlns:a16="http://schemas.microsoft.com/office/drawing/2014/main" val="2160486720"/>
                    </a:ext>
                  </a:extLst>
                </a:gridCol>
              </a:tblGrid>
              <a:tr h="1660287">
                <a:tc>
                  <a:txBody>
                    <a:bodyPr/>
                    <a:lstStyle/>
                    <a:p>
                      <a:pPr algn="l"/>
                      <a:r>
                        <a:rPr lang="en-US" sz="4400" dirty="0"/>
                        <a:t>Regulation</a:t>
                      </a:r>
                    </a:p>
                  </a:txBody>
                  <a:tcPr anchor="ctr">
                    <a:solidFill>
                      <a:srgbClr val="002D72"/>
                    </a:solidFill>
                  </a:tcPr>
                </a:tc>
                <a:tc>
                  <a:txBody>
                    <a:bodyPr/>
                    <a:lstStyle/>
                    <a:p>
                      <a:pPr algn="l"/>
                      <a:r>
                        <a:rPr lang="en-US" sz="4400" dirty="0"/>
                        <a:t>Description</a:t>
                      </a:r>
                    </a:p>
                  </a:txBody>
                  <a:tcPr anchor="ctr">
                    <a:solidFill>
                      <a:srgbClr val="002D72"/>
                    </a:solidFill>
                  </a:tcPr>
                </a:tc>
                <a:extLst>
                  <a:ext uri="{0D108BD9-81ED-4DB2-BD59-A6C34878D82A}">
                    <a16:rowId xmlns:a16="http://schemas.microsoft.com/office/drawing/2014/main" val="4129894817"/>
                  </a:ext>
                </a:extLst>
              </a:tr>
              <a:tr h="1660287">
                <a:tc>
                  <a:txBody>
                    <a:bodyPr/>
                    <a:lstStyle/>
                    <a:p>
                      <a:r>
                        <a:rPr lang="en-US" sz="2400" dirty="0">
                          <a:solidFill>
                            <a:schemeClr val="tx1">
                              <a:lumMod val="75000"/>
                              <a:lumOff val="25000"/>
                            </a:schemeClr>
                          </a:solidFill>
                        </a:rPr>
                        <a:t>Section 392.9</a:t>
                      </a:r>
                    </a:p>
                  </a:txBody>
                  <a:tcPr/>
                </a:tc>
                <a:tc>
                  <a:txBody>
                    <a:bodyPr/>
                    <a:lstStyle/>
                    <a:p>
                      <a:r>
                        <a:rPr lang="en-US" sz="2400" dirty="0">
                          <a:solidFill>
                            <a:schemeClr val="tx1">
                              <a:lumMod val="75000"/>
                              <a:lumOff val="25000"/>
                            </a:schemeClr>
                          </a:solidFill>
                        </a:rPr>
                        <a:t>A CMV may not be driven, unless the vehicle’s cargo is properly distributed and adequately secured.</a:t>
                      </a:r>
                    </a:p>
                  </a:txBody>
                  <a:tcPr/>
                </a:tc>
                <a:extLst>
                  <a:ext uri="{0D108BD9-81ED-4DB2-BD59-A6C34878D82A}">
                    <a16:rowId xmlns:a16="http://schemas.microsoft.com/office/drawing/2014/main" val="797484601"/>
                  </a:ext>
                </a:extLst>
              </a:tr>
              <a:tr h="3537427">
                <a:tc>
                  <a:txBody>
                    <a:bodyPr/>
                    <a:lstStyle/>
                    <a:p>
                      <a:r>
                        <a:rPr lang="en-US" sz="2400" dirty="0">
                          <a:solidFill>
                            <a:schemeClr val="tx1">
                              <a:lumMod val="75000"/>
                              <a:lumOff val="25000"/>
                            </a:schemeClr>
                          </a:solidFill>
                        </a:rPr>
                        <a:t>Part 393, Subpart 1</a:t>
                      </a:r>
                    </a:p>
                  </a:txBody>
                  <a:tcPr/>
                </a:tc>
                <a:tc>
                  <a:txBody>
                    <a:bodyPr/>
                    <a:lstStyle/>
                    <a:p>
                      <a:r>
                        <a:rPr lang="en-US" sz="2400" dirty="0">
                          <a:solidFill>
                            <a:schemeClr val="tx1">
                              <a:lumMod val="75000"/>
                              <a:lumOff val="25000"/>
                            </a:schemeClr>
                          </a:solidFill>
                        </a:rPr>
                        <a:t>A CMV must be:</a:t>
                      </a:r>
                    </a:p>
                    <a:p>
                      <a:pPr marL="742950" lvl="1" indent="-285750">
                        <a:buFont typeface="Arial" panose="020B0604020202020204" pitchFamily="34" charset="0"/>
                        <a:buChar char="•"/>
                      </a:pPr>
                      <a:r>
                        <a:rPr lang="en-US" sz="2400" dirty="0">
                          <a:solidFill>
                            <a:schemeClr val="tx1">
                              <a:lumMod val="75000"/>
                              <a:lumOff val="25000"/>
                            </a:schemeClr>
                          </a:solidFill>
                        </a:rPr>
                        <a:t>Secured to prevent cargo from shifting upon or within the vehicle</a:t>
                      </a:r>
                    </a:p>
                    <a:p>
                      <a:pPr marL="742950" lvl="1" indent="-285750">
                        <a:buFont typeface="Arial" panose="020B0604020202020204" pitchFamily="34" charset="0"/>
                        <a:buChar char="•"/>
                      </a:pPr>
                      <a:r>
                        <a:rPr lang="en-US" sz="2400" dirty="0">
                          <a:solidFill>
                            <a:schemeClr val="tx1">
                              <a:lumMod val="75000"/>
                              <a:lumOff val="25000"/>
                            </a:schemeClr>
                          </a:solidFill>
                        </a:rPr>
                        <a:t>Loaded, equipped, and secured to prevent cargo from leaking, spilling, blowing, or falling from the vehicle</a:t>
                      </a:r>
                    </a:p>
                    <a:p>
                      <a:endParaRPr lang="en-US" sz="2400" dirty="0">
                        <a:solidFill>
                          <a:schemeClr val="tx1">
                            <a:lumMod val="75000"/>
                            <a:lumOff val="25000"/>
                          </a:schemeClr>
                        </a:solidFill>
                      </a:endParaRPr>
                    </a:p>
                  </a:txBody>
                  <a:tcPr/>
                </a:tc>
                <a:extLst>
                  <a:ext uri="{0D108BD9-81ED-4DB2-BD59-A6C34878D82A}">
                    <a16:rowId xmlns:a16="http://schemas.microsoft.com/office/drawing/2014/main" val="2478843487"/>
                  </a:ext>
                </a:extLst>
              </a:tr>
            </a:tbl>
          </a:graphicData>
        </a:graphic>
      </p:graphicFrame>
    </p:spTree>
    <p:custDataLst>
      <p:tags r:id="rId1"/>
    </p:custDataLst>
    <p:extLst>
      <p:ext uri="{BB962C8B-B14F-4D97-AF65-F5344CB8AC3E}">
        <p14:creationId xmlns:p14="http://schemas.microsoft.com/office/powerpoint/2010/main" val="25449965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CAF19B-12FD-48E6-987D-05C1ED37F5D4}"/>
              </a:ext>
            </a:extLst>
          </p:cNvPr>
          <p:cNvSpPr>
            <a:spLocks noGrp="1"/>
          </p:cNvSpPr>
          <p:nvPr>
            <p:ph type="title"/>
          </p:nvPr>
        </p:nvSpPr>
        <p:spPr/>
        <p:txBody>
          <a:bodyPr>
            <a:normAutofit fontScale="90000"/>
          </a:bodyPr>
          <a:lstStyle/>
          <a:p>
            <a:r>
              <a:rPr lang="en-US" dirty="0"/>
              <a:t>Physical Qualification &amp; Examination</a:t>
            </a:r>
          </a:p>
        </p:txBody>
      </p:sp>
      <p:pic>
        <p:nvPicPr>
          <p:cNvPr id="5" name="Picture 4">
            <a:extLst>
              <a:ext uri="{FF2B5EF4-FFF2-40B4-BE49-F238E27FC236}">
                <a16:creationId xmlns:a16="http://schemas.microsoft.com/office/drawing/2014/main" id="{66B75836-90AD-4725-96FF-525B0AE8A29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38057"/>
          <a:stretch/>
        </p:blipFill>
        <p:spPr>
          <a:xfrm>
            <a:off x="457200" y="1609344"/>
            <a:ext cx="3962688" cy="4258056"/>
          </a:xfrm>
          <a:prstGeom prst="rect">
            <a:avLst/>
          </a:prstGeom>
          <a:ln w="12700">
            <a:solidFill>
              <a:schemeClr val="tx1"/>
            </a:solidFill>
          </a:ln>
          <a:effectLst>
            <a:outerShdw blurRad="50800" dist="38100" dir="5400000" algn="t" rotWithShape="0">
              <a:prstClr val="black">
                <a:alpha val="40000"/>
              </a:prstClr>
            </a:outerShdw>
          </a:effectLst>
        </p:spPr>
      </p:pic>
      <p:sp>
        <p:nvSpPr>
          <p:cNvPr id="6" name="Content Placeholder 1">
            <a:extLst>
              <a:ext uri="{FF2B5EF4-FFF2-40B4-BE49-F238E27FC236}">
                <a16:creationId xmlns:a16="http://schemas.microsoft.com/office/drawing/2014/main" id="{5EEE7BD8-E5F9-401C-AAB0-4B1D664783C4}"/>
              </a:ext>
            </a:extLst>
          </p:cNvPr>
          <p:cNvSpPr>
            <a:spLocks noGrp="1"/>
          </p:cNvSpPr>
          <p:nvPr>
            <p:ph idx="1"/>
          </p:nvPr>
        </p:nvSpPr>
        <p:spPr>
          <a:xfrm>
            <a:off x="4648200" y="1600200"/>
            <a:ext cx="4114800" cy="4525963"/>
          </a:xfrm>
        </p:spPr>
        <p:txBody>
          <a:bodyPr/>
          <a:lstStyle/>
          <a:p>
            <a:pPr marL="0" indent="0">
              <a:buNone/>
            </a:pPr>
            <a:r>
              <a:rPr lang="en-US" sz="3200" dirty="0"/>
              <a:t>You may not drive a CMV unless you are physically qualified and have been issued a medical examiner’s certificate</a:t>
            </a:r>
          </a:p>
        </p:txBody>
      </p:sp>
    </p:spTree>
    <p:custDataLst>
      <p:tags r:id="rId1"/>
    </p:custDataLst>
    <p:extLst>
      <p:ext uri="{BB962C8B-B14F-4D97-AF65-F5344CB8AC3E}">
        <p14:creationId xmlns:p14="http://schemas.microsoft.com/office/powerpoint/2010/main" val="18796789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7DFE1E6D-5886-4013-A600-D4E922395761}"/>
              </a:ext>
            </a:extLst>
          </p:cNvPr>
          <p:cNvSpPr txBox="1">
            <a:spLocks/>
          </p:cNvSpPr>
          <p:nvPr/>
        </p:nvSpPr>
        <p:spPr>
          <a:xfrm>
            <a:off x="457200" y="-182562"/>
            <a:ext cx="8229600" cy="1858962"/>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a:t>You would NOT be considered physically qualified if you have:</a:t>
            </a:r>
          </a:p>
        </p:txBody>
      </p:sp>
      <p:sp>
        <p:nvSpPr>
          <p:cNvPr id="8" name="Content Placeholder 1">
            <a:extLst>
              <a:ext uri="{FF2B5EF4-FFF2-40B4-BE49-F238E27FC236}">
                <a16:creationId xmlns:a16="http://schemas.microsoft.com/office/drawing/2014/main" id="{2B87661B-E26B-4D13-AB0C-4C7C406D087E}"/>
              </a:ext>
            </a:extLst>
          </p:cNvPr>
          <p:cNvSpPr txBox="1">
            <a:spLocks/>
          </p:cNvSpPr>
          <p:nvPr/>
        </p:nvSpPr>
        <p:spPr>
          <a:xfrm>
            <a:off x="4876800" y="1600200"/>
            <a:ext cx="4267200" cy="3200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Lost a foot, leg, hand, or arm and have not been granted a skill performance evaluation (SPE) certificate </a:t>
            </a:r>
          </a:p>
        </p:txBody>
      </p:sp>
      <p:pic>
        <p:nvPicPr>
          <p:cNvPr id="9" name="Picture 8">
            <a:extLst>
              <a:ext uri="{FF2B5EF4-FFF2-40B4-BE49-F238E27FC236}">
                <a16:creationId xmlns:a16="http://schemas.microsoft.com/office/drawing/2014/main" id="{064A22B2-B812-4EC9-887D-F0884ED9C1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9574315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7DFE1E6D-5886-4013-A600-D4E922395761}"/>
              </a:ext>
            </a:extLst>
          </p:cNvPr>
          <p:cNvSpPr txBox="1">
            <a:spLocks/>
          </p:cNvSpPr>
          <p:nvPr/>
        </p:nvSpPr>
        <p:spPr>
          <a:xfrm>
            <a:off x="457200" y="-182562"/>
            <a:ext cx="8229600" cy="1858962"/>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a:t>You would NOT be considered physically qualified if you have:</a:t>
            </a:r>
          </a:p>
        </p:txBody>
      </p:sp>
      <p:sp>
        <p:nvSpPr>
          <p:cNvPr id="6" name="Content Placeholder 1">
            <a:extLst>
              <a:ext uri="{FF2B5EF4-FFF2-40B4-BE49-F238E27FC236}">
                <a16:creationId xmlns:a16="http://schemas.microsoft.com/office/drawing/2014/main" id="{3FA9F3AA-4AA1-4004-A333-6B32F8F73D2A}"/>
              </a:ext>
            </a:extLst>
          </p:cNvPr>
          <p:cNvSpPr txBox="1">
            <a:spLocks/>
          </p:cNvSpPr>
          <p:nvPr/>
        </p:nvSpPr>
        <p:spPr>
          <a:xfrm>
            <a:off x="4876800" y="1600200"/>
            <a:ext cx="4267200" cy="4419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An impairment of a hand, finger, arm, foot, or leg which interferes with your ability to perform normal tasks associated with driving a CMV and have not been granted an SPE</a:t>
            </a:r>
          </a:p>
        </p:txBody>
      </p:sp>
      <p:pic>
        <p:nvPicPr>
          <p:cNvPr id="7" name="Picture 6">
            <a:extLst>
              <a:ext uri="{FF2B5EF4-FFF2-40B4-BE49-F238E27FC236}">
                <a16:creationId xmlns:a16="http://schemas.microsoft.com/office/drawing/2014/main" id="{1ECB0216-D6AC-4A7C-AFB6-CABEF4E9BA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4279205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7DFE1E6D-5886-4013-A600-D4E922395761}"/>
              </a:ext>
            </a:extLst>
          </p:cNvPr>
          <p:cNvSpPr txBox="1">
            <a:spLocks/>
          </p:cNvSpPr>
          <p:nvPr/>
        </p:nvSpPr>
        <p:spPr>
          <a:xfrm>
            <a:off x="457200" y="-182562"/>
            <a:ext cx="8229600" cy="1858962"/>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a:t>You would NOT be considered physically qualified if you have:</a:t>
            </a:r>
          </a:p>
        </p:txBody>
      </p:sp>
      <p:sp>
        <p:nvSpPr>
          <p:cNvPr id="6" name="Content Placeholder 1">
            <a:extLst>
              <a:ext uri="{FF2B5EF4-FFF2-40B4-BE49-F238E27FC236}">
                <a16:creationId xmlns:a16="http://schemas.microsoft.com/office/drawing/2014/main" id="{3FA9F3AA-4AA1-4004-A333-6B32F8F73D2A}"/>
              </a:ext>
            </a:extLst>
          </p:cNvPr>
          <p:cNvSpPr txBox="1">
            <a:spLocks/>
          </p:cNvSpPr>
          <p:nvPr/>
        </p:nvSpPr>
        <p:spPr>
          <a:xfrm>
            <a:off x="4876800" y="1600200"/>
            <a:ext cx="3810000" cy="2667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Heart disease, which causes chest pain, fainting, or shortness of breath</a:t>
            </a:r>
          </a:p>
        </p:txBody>
      </p:sp>
      <p:pic>
        <p:nvPicPr>
          <p:cNvPr id="7" name="Picture 6">
            <a:extLst>
              <a:ext uri="{FF2B5EF4-FFF2-40B4-BE49-F238E27FC236}">
                <a16:creationId xmlns:a16="http://schemas.microsoft.com/office/drawing/2014/main" id="{1ECB0216-D6AC-4A7C-AFB6-CABEF4E9BA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5913957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7DFE1E6D-5886-4013-A600-D4E922395761}"/>
              </a:ext>
            </a:extLst>
          </p:cNvPr>
          <p:cNvSpPr txBox="1">
            <a:spLocks/>
          </p:cNvSpPr>
          <p:nvPr/>
        </p:nvSpPr>
        <p:spPr>
          <a:xfrm>
            <a:off x="457200" y="-182562"/>
            <a:ext cx="8229600" cy="1858962"/>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a:t>You would NOT be considered physically qualified if you have:</a:t>
            </a:r>
          </a:p>
        </p:txBody>
      </p:sp>
      <p:sp>
        <p:nvSpPr>
          <p:cNvPr id="6" name="Content Placeholder 1">
            <a:extLst>
              <a:ext uri="{FF2B5EF4-FFF2-40B4-BE49-F238E27FC236}">
                <a16:creationId xmlns:a16="http://schemas.microsoft.com/office/drawing/2014/main" id="{3FA9F3AA-4AA1-4004-A333-6B32F8F73D2A}"/>
              </a:ext>
            </a:extLst>
          </p:cNvPr>
          <p:cNvSpPr txBox="1">
            <a:spLocks/>
          </p:cNvSpPr>
          <p:nvPr/>
        </p:nvSpPr>
        <p:spPr>
          <a:xfrm>
            <a:off x="4876800" y="1600200"/>
            <a:ext cx="4267200" cy="2362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Chest or breathing problems like chronic asthma, emphysema, or chronic bronchitis</a:t>
            </a:r>
          </a:p>
        </p:txBody>
      </p:sp>
      <p:pic>
        <p:nvPicPr>
          <p:cNvPr id="7" name="Picture 6">
            <a:extLst>
              <a:ext uri="{FF2B5EF4-FFF2-40B4-BE49-F238E27FC236}">
                <a16:creationId xmlns:a16="http://schemas.microsoft.com/office/drawing/2014/main" id="{1ECB0216-D6AC-4A7C-AFB6-CABEF4E9BA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2672345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7DFE1E6D-5886-4013-A600-D4E922395761}"/>
              </a:ext>
            </a:extLst>
          </p:cNvPr>
          <p:cNvSpPr txBox="1">
            <a:spLocks/>
          </p:cNvSpPr>
          <p:nvPr/>
        </p:nvSpPr>
        <p:spPr>
          <a:xfrm>
            <a:off x="457200" y="-182562"/>
            <a:ext cx="8229600" cy="1858962"/>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a:t>You would NOT be considered physically qualified if you have:</a:t>
            </a:r>
          </a:p>
        </p:txBody>
      </p:sp>
      <p:sp>
        <p:nvSpPr>
          <p:cNvPr id="6" name="Content Placeholder 1">
            <a:extLst>
              <a:ext uri="{FF2B5EF4-FFF2-40B4-BE49-F238E27FC236}">
                <a16:creationId xmlns:a16="http://schemas.microsoft.com/office/drawing/2014/main" id="{3FA9F3AA-4AA1-4004-A333-6B32F8F73D2A}"/>
              </a:ext>
            </a:extLst>
          </p:cNvPr>
          <p:cNvSpPr txBox="1">
            <a:spLocks/>
          </p:cNvSpPr>
          <p:nvPr/>
        </p:nvSpPr>
        <p:spPr>
          <a:xfrm>
            <a:off x="4876800" y="1600200"/>
            <a:ext cx="3810000" cy="2209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High blood pressure likely to interfere with driving</a:t>
            </a:r>
          </a:p>
        </p:txBody>
      </p:sp>
      <p:pic>
        <p:nvPicPr>
          <p:cNvPr id="7" name="Picture 6">
            <a:extLst>
              <a:ext uri="{FF2B5EF4-FFF2-40B4-BE49-F238E27FC236}">
                <a16:creationId xmlns:a16="http://schemas.microsoft.com/office/drawing/2014/main" id="{1ECB0216-D6AC-4A7C-AFB6-CABEF4E9BA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0256597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7DFE1E6D-5886-4013-A600-D4E922395761}"/>
              </a:ext>
            </a:extLst>
          </p:cNvPr>
          <p:cNvSpPr txBox="1">
            <a:spLocks/>
          </p:cNvSpPr>
          <p:nvPr/>
        </p:nvSpPr>
        <p:spPr>
          <a:xfrm>
            <a:off x="457200" y="-182562"/>
            <a:ext cx="8229600" cy="1858962"/>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a:t>You would NOT be considered physically qualified if you have:</a:t>
            </a:r>
          </a:p>
        </p:txBody>
      </p:sp>
      <p:sp>
        <p:nvSpPr>
          <p:cNvPr id="6" name="Content Placeholder 1">
            <a:extLst>
              <a:ext uri="{FF2B5EF4-FFF2-40B4-BE49-F238E27FC236}">
                <a16:creationId xmlns:a16="http://schemas.microsoft.com/office/drawing/2014/main" id="{3FA9F3AA-4AA1-4004-A333-6B32F8F73D2A}"/>
              </a:ext>
            </a:extLst>
          </p:cNvPr>
          <p:cNvSpPr txBox="1">
            <a:spLocks/>
          </p:cNvSpPr>
          <p:nvPr/>
        </p:nvSpPr>
        <p:spPr>
          <a:xfrm>
            <a:off x="4876800" y="1600200"/>
            <a:ext cx="3810000" cy="2286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Loss of movement or feeling in part of your body</a:t>
            </a:r>
          </a:p>
        </p:txBody>
      </p:sp>
      <p:pic>
        <p:nvPicPr>
          <p:cNvPr id="7" name="Picture 6">
            <a:extLst>
              <a:ext uri="{FF2B5EF4-FFF2-40B4-BE49-F238E27FC236}">
                <a16:creationId xmlns:a16="http://schemas.microsoft.com/office/drawing/2014/main" id="{1ECB0216-D6AC-4A7C-AFB6-CABEF4E9BA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8173125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7DFE1E6D-5886-4013-A600-D4E922395761}"/>
              </a:ext>
            </a:extLst>
          </p:cNvPr>
          <p:cNvSpPr txBox="1">
            <a:spLocks/>
          </p:cNvSpPr>
          <p:nvPr/>
        </p:nvSpPr>
        <p:spPr>
          <a:xfrm>
            <a:off x="457200" y="-182562"/>
            <a:ext cx="8229600" cy="1858962"/>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a:t>You would NOT be considered physically qualified if you have:</a:t>
            </a:r>
          </a:p>
        </p:txBody>
      </p:sp>
      <p:sp>
        <p:nvSpPr>
          <p:cNvPr id="6" name="Content Placeholder 1">
            <a:extLst>
              <a:ext uri="{FF2B5EF4-FFF2-40B4-BE49-F238E27FC236}">
                <a16:creationId xmlns:a16="http://schemas.microsoft.com/office/drawing/2014/main" id="{3FA9F3AA-4AA1-4004-A333-6B32F8F73D2A}"/>
              </a:ext>
            </a:extLst>
          </p:cNvPr>
          <p:cNvSpPr txBox="1">
            <a:spLocks/>
          </p:cNvSpPr>
          <p:nvPr/>
        </p:nvSpPr>
        <p:spPr>
          <a:xfrm>
            <a:off x="4876800" y="1600200"/>
            <a:ext cx="4267200" cy="1371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Diabetes requiring insulin for control</a:t>
            </a:r>
          </a:p>
        </p:txBody>
      </p:sp>
      <p:pic>
        <p:nvPicPr>
          <p:cNvPr id="7" name="Picture 6">
            <a:extLst>
              <a:ext uri="{FF2B5EF4-FFF2-40B4-BE49-F238E27FC236}">
                <a16:creationId xmlns:a16="http://schemas.microsoft.com/office/drawing/2014/main" id="{1ECB0216-D6AC-4A7C-AFB6-CABEF4E9BA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7606262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7DFE1E6D-5886-4013-A600-D4E922395761}"/>
              </a:ext>
            </a:extLst>
          </p:cNvPr>
          <p:cNvSpPr txBox="1">
            <a:spLocks/>
          </p:cNvSpPr>
          <p:nvPr/>
        </p:nvSpPr>
        <p:spPr>
          <a:xfrm>
            <a:off x="457200" y="-182562"/>
            <a:ext cx="8229600" cy="1858962"/>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a:t>You would NOT be considered physically qualified if you have:</a:t>
            </a:r>
          </a:p>
        </p:txBody>
      </p:sp>
      <p:sp>
        <p:nvSpPr>
          <p:cNvPr id="6" name="Content Placeholder 1">
            <a:extLst>
              <a:ext uri="{FF2B5EF4-FFF2-40B4-BE49-F238E27FC236}">
                <a16:creationId xmlns:a16="http://schemas.microsoft.com/office/drawing/2014/main" id="{3FA9F3AA-4AA1-4004-A333-6B32F8F73D2A}"/>
              </a:ext>
            </a:extLst>
          </p:cNvPr>
          <p:cNvSpPr txBox="1">
            <a:spLocks/>
          </p:cNvSpPr>
          <p:nvPr/>
        </p:nvSpPr>
        <p:spPr>
          <a:xfrm>
            <a:off x="4876800" y="1600200"/>
            <a:ext cx="4267200" cy="2743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Any sickness which is likely to cause loss of consciousness or any loss of ability to control a CMV</a:t>
            </a:r>
          </a:p>
        </p:txBody>
      </p:sp>
      <p:pic>
        <p:nvPicPr>
          <p:cNvPr id="7" name="Picture 6">
            <a:extLst>
              <a:ext uri="{FF2B5EF4-FFF2-40B4-BE49-F238E27FC236}">
                <a16:creationId xmlns:a16="http://schemas.microsoft.com/office/drawing/2014/main" id="{1ECB0216-D6AC-4A7C-AFB6-CABEF4E9BA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2267264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7DFE1E6D-5886-4013-A600-D4E922395761}"/>
              </a:ext>
            </a:extLst>
          </p:cNvPr>
          <p:cNvSpPr txBox="1">
            <a:spLocks/>
          </p:cNvSpPr>
          <p:nvPr/>
        </p:nvSpPr>
        <p:spPr>
          <a:xfrm>
            <a:off x="457200" y="-182562"/>
            <a:ext cx="8229600" cy="1858962"/>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a:t>You would NOT be considered physically qualified if you have:</a:t>
            </a:r>
          </a:p>
        </p:txBody>
      </p:sp>
      <p:sp>
        <p:nvSpPr>
          <p:cNvPr id="6" name="Content Placeholder 1">
            <a:extLst>
              <a:ext uri="{FF2B5EF4-FFF2-40B4-BE49-F238E27FC236}">
                <a16:creationId xmlns:a16="http://schemas.microsoft.com/office/drawing/2014/main" id="{3FA9F3AA-4AA1-4004-A333-6B32F8F73D2A}"/>
              </a:ext>
            </a:extLst>
          </p:cNvPr>
          <p:cNvSpPr txBox="1">
            <a:spLocks/>
          </p:cNvSpPr>
          <p:nvPr/>
        </p:nvSpPr>
        <p:spPr>
          <a:xfrm>
            <a:off x="4876800" y="1600200"/>
            <a:ext cx="4267200" cy="2286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Any mental problems likely to interfere with your ability to drive a CMV safely</a:t>
            </a:r>
          </a:p>
        </p:txBody>
      </p:sp>
      <p:pic>
        <p:nvPicPr>
          <p:cNvPr id="7" name="Picture 6">
            <a:extLst>
              <a:ext uri="{FF2B5EF4-FFF2-40B4-BE49-F238E27FC236}">
                <a16:creationId xmlns:a16="http://schemas.microsoft.com/office/drawing/2014/main" id="{1ECB0216-D6AC-4A7C-AFB6-CABEF4E9BA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0147084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7DFE1E6D-5886-4013-A600-D4E922395761}"/>
              </a:ext>
            </a:extLst>
          </p:cNvPr>
          <p:cNvSpPr txBox="1">
            <a:spLocks/>
          </p:cNvSpPr>
          <p:nvPr/>
        </p:nvSpPr>
        <p:spPr>
          <a:xfrm>
            <a:off x="457200" y="-182562"/>
            <a:ext cx="8229600" cy="1858962"/>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a:t>You would NOT be considered physically qualified if you have:</a:t>
            </a:r>
          </a:p>
        </p:txBody>
      </p:sp>
      <p:sp>
        <p:nvSpPr>
          <p:cNvPr id="6" name="Content Placeholder 1">
            <a:extLst>
              <a:ext uri="{FF2B5EF4-FFF2-40B4-BE49-F238E27FC236}">
                <a16:creationId xmlns:a16="http://schemas.microsoft.com/office/drawing/2014/main" id="{3FA9F3AA-4AA1-4004-A333-6B32F8F73D2A}"/>
              </a:ext>
            </a:extLst>
          </p:cNvPr>
          <p:cNvSpPr txBox="1">
            <a:spLocks/>
          </p:cNvSpPr>
          <p:nvPr/>
        </p:nvSpPr>
        <p:spPr>
          <a:xfrm>
            <a:off x="4876800" y="1600200"/>
            <a:ext cx="4267200" cy="4800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Poor vision that affects your ability to see objects that are far away (you may use glasses or contact lenses to correct your vision), objects to the side, or traffic signal colors (you may not drive if you see with only one eye)</a:t>
            </a:r>
          </a:p>
        </p:txBody>
      </p:sp>
      <p:pic>
        <p:nvPicPr>
          <p:cNvPr id="7" name="Picture 6">
            <a:extLst>
              <a:ext uri="{FF2B5EF4-FFF2-40B4-BE49-F238E27FC236}">
                <a16:creationId xmlns:a16="http://schemas.microsoft.com/office/drawing/2014/main" id="{1ECB0216-D6AC-4A7C-AFB6-CABEF4E9BA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7904738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7DFE1E6D-5886-4013-A600-D4E922395761}"/>
              </a:ext>
            </a:extLst>
          </p:cNvPr>
          <p:cNvSpPr txBox="1">
            <a:spLocks/>
          </p:cNvSpPr>
          <p:nvPr/>
        </p:nvSpPr>
        <p:spPr>
          <a:xfrm>
            <a:off x="457200" y="-182562"/>
            <a:ext cx="8229600" cy="1858962"/>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a:t>You would NOT be considered physically qualified if you have:</a:t>
            </a:r>
          </a:p>
        </p:txBody>
      </p:sp>
      <p:sp>
        <p:nvSpPr>
          <p:cNvPr id="6" name="Content Placeholder 1">
            <a:extLst>
              <a:ext uri="{FF2B5EF4-FFF2-40B4-BE49-F238E27FC236}">
                <a16:creationId xmlns:a16="http://schemas.microsoft.com/office/drawing/2014/main" id="{3FA9F3AA-4AA1-4004-A333-6B32F8F73D2A}"/>
              </a:ext>
            </a:extLst>
          </p:cNvPr>
          <p:cNvSpPr txBox="1">
            <a:spLocks/>
          </p:cNvSpPr>
          <p:nvPr/>
        </p:nvSpPr>
        <p:spPr>
          <a:xfrm>
            <a:off x="4876800" y="1600200"/>
            <a:ext cx="4038600" cy="4724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Poor hearing (you must be able to hear a loud whispered voice in your better ear at not less than </a:t>
            </a:r>
            <a:br>
              <a:rPr lang="en-US" sz="2800" dirty="0"/>
            </a:br>
            <a:r>
              <a:rPr lang="en-US" sz="2800" dirty="0"/>
              <a:t>5 feet with or without the use of a hearing aid or, pass a hearing test on a doctor’s testing machine)</a:t>
            </a:r>
          </a:p>
        </p:txBody>
      </p:sp>
      <p:pic>
        <p:nvPicPr>
          <p:cNvPr id="7" name="Picture 6">
            <a:extLst>
              <a:ext uri="{FF2B5EF4-FFF2-40B4-BE49-F238E27FC236}">
                <a16:creationId xmlns:a16="http://schemas.microsoft.com/office/drawing/2014/main" id="{1ECB0216-D6AC-4A7C-AFB6-CABEF4E9BA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918353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7DFE1E6D-5886-4013-A600-D4E922395761}"/>
              </a:ext>
            </a:extLst>
          </p:cNvPr>
          <p:cNvSpPr txBox="1">
            <a:spLocks/>
          </p:cNvSpPr>
          <p:nvPr/>
        </p:nvSpPr>
        <p:spPr>
          <a:xfrm>
            <a:off x="457200" y="-182562"/>
            <a:ext cx="8229600" cy="1858962"/>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a:t>You would NOT be considered physically qualified if you have:</a:t>
            </a:r>
          </a:p>
        </p:txBody>
      </p:sp>
      <p:sp>
        <p:nvSpPr>
          <p:cNvPr id="6" name="Content Placeholder 1">
            <a:extLst>
              <a:ext uri="{FF2B5EF4-FFF2-40B4-BE49-F238E27FC236}">
                <a16:creationId xmlns:a16="http://schemas.microsoft.com/office/drawing/2014/main" id="{3FA9F3AA-4AA1-4004-A333-6B32F8F73D2A}"/>
              </a:ext>
            </a:extLst>
          </p:cNvPr>
          <p:cNvSpPr txBox="1">
            <a:spLocks/>
          </p:cNvSpPr>
          <p:nvPr/>
        </p:nvSpPr>
        <p:spPr>
          <a:xfrm>
            <a:off x="4876800" y="1600200"/>
            <a:ext cx="4267200" cy="8683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A current clinical diagnosis of alcoholism</a:t>
            </a:r>
          </a:p>
        </p:txBody>
      </p:sp>
      <p:pic>
        <p:nvPicPr>
          <p:cNvPr id="7" name="Picture 6">
            <a:extLst>
              <a:ext uri="{FF2B5EF4-FFF2-40B4-BE49-F238E27FC236}">
                <a16:creationId xmlns:a16="http://schemas.microsoft.com/office/drawing/2014/main" id="{1ECB0216-D6AC-4A7C-AFB6-CABEF4E9BA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1662356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1">
            <a:extLst>
              <a:ext uri="{FF2B5EF4-FFF2-40B4-BE49-F238E27FC236}">
                <a16:creationId xmlns:a16="http://schemas.microsoft.com/office/drawing/2014/main" id="{FEF694F7-760F-4AE5-A094-80A431012009}"/>
              </a:ext>
            </a:extLst>
          </p:cNvPr>
          <p:cNvSpPr>
            <a:spLocks noGrp="1"/>
          </p:cNvSpPr>
          <p:nvPr>
            <p:ph idx="1"/>
          </p:nvPr>
        </p:nvSpPr>
        <p:spPr>
          <a:xfrm>
            <a:off x="457200" y="1600200"/>
            <a:ext cx="4572000" cy="4525963"/>
          </a:xfrm>
        </p:spPr>
        <p:txBody>
          <a:bodyPr/>
          <a:lstStyle/>
          <a:p>
            <a:pPr marL="0" indent="0">
              <a:buNone/>
            </a:pPr>
            <a:r>
              <a:rPr lang="en-US" sz="3200" dirty="0"/>
              <a:t>You may not drive a CMV if you use certain drugs and/or dangerous substances unless prescribed by a doctor</a:t>
            </a:r>
          </a:p>
        </p:txBody>
      </p:sp>
      <p:sp>
        <p:nvSpPr>
          <p:cNvPr id="10" name="Title 2">
            <a:extLst>
              <a:ext uri="{FF2B5EF4-FFF2-40B4-BE49-F238E27FC236}">
                <a16:creationId xmlns:a16="http://schemas.microsoft.com/office/drawing/2014/main" id="{A9F0C44A-BC68-4DBD-A923-D73DA1A71B22}"/>
              </a:ext>
            </a:extLst>
          </p:cNvPr>
          <p:cNvSpPr>
            <a:spLocks noGrp="1"/>
          </p:cNvSpPr>
          <p:nvPr>
            <p:ph type="title"/>
          </p:nvPr>
        </p:nvSpPr>
        <p:spPr>
          <a:xfrm>
            <a:off x="457200" y="274638"/>
            <a:ext cx="8229600" cy="1143000"/>
          </a:xfrm>
        </p:spPr>
        <p:txBody>
          <a:bodyPr>
            <a:normAutofit fontScale="90000"/>
          </a:bodyPr>
          <a:lstStyle/>
          <a:p>
            <a:r>
              <a:rPr lang="en-US" dirty="0"/>
              <a:t>Physical Qualification &amp; Examination</a:t>
            </a:r>
          </a:p>
        </p:txBody>
      </p:sp>
      <p:pic>
        <p:nvPicPr>
          <p:cNvPr id="12" name="Picture 11">
            <a:extLst>
              <a:ext uri="{FF2B5EF4-FFF2-40B4-BE49-F238E27FC236}">
                <a16:creationId xmlns:a16="http://schemas.microsoft.com/office/drawing/2014/main" id="{44330D4D-7AC5-417B-8B8D-A17E85DB96A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172612" y="1609345"/>
            <a:ext cx="3514188" cy="3800856"/>
          </a:xfrm>
          <a:prstGeom prst="rect">
            <a:avLst/>
          </a:prstGeom>
          <a:ln>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6828060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Content Placeholder 1">
            <a:extLst>
              <a:ext uri="{FF2B5EF4-FFF2-40B4-BE49-F238E27FC236}">
                <a16:creationId xmlns:a16="http://schemas.microsoft.com/office/drawing/2014/main" id="{DA8ECF43-5B72-45AD-A30E-03050F47A56B}"/>
              </a:ext>
            </a:extLst>
          </p:cNvPr>
          <p:cNvSpPr txBox="1">
            <a:spLocks/>
          </p:cNvSpPr>
          <p:nvPr/>
        </p:nvSpPr>
        <p:spPr>
          <a:xfrm>
            <a:off x="4800600" y="5334000"/>
            <a:ext cx="4737100" cy="1676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If physically qualified, you will get a medical examiner’s certificate</a:t>
            </a:r>
          </a:p>
        </p:txBody>
      </p:sp>
    </p:spTree>
    <p:custDataLst>
      <p:tags r:id="rId1"/>
    </p:custDataLst>
    <p:extLst>
      <p:ext uri="{BB962C8B-B14F-4D97-AF65-F5344CB8AC3E}">
        <p14:creationId xmlns:p14="http://schemas.microsoft.com/office/powerpoint/2010/main" val="18373469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30000"/>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C2E46D-E83F-46AE-955F-2F338FD51CFF}"/>
              </a:ext>
            </a:extLst>
          </p:cNvPr>
          <p:cNvSpPr>
            <a:spLocks noGrp="1"/>
          </p:cNvSpPr>
          <p:nvPr>
            <p:ph type="title"/>
          </p:nvPr>
        </p:nvSpPr>
        <p:spPr/>
        <p:txBody>
          <a:bodyPr/>
          <a:lstStyle/>
          <a:p>
            <a:r>
              <a:rPr lang="en-US" dirty="0"/>
              <a:t>CDL/Med Card Merger</a:t>
            </a:r>
          </a:p>
        </p:txBody>
      </p:sp>
      <p:sp>
        <p:nvSpPr>
          <p:cNvPr id="4" name="Content Placeholder 1">
            <a:extLst>
              <a:ext uri="{FF2B5EF4-FFF2-40B4-BE49-F238E27FC236}">
                <a16:creationId xmlns:a16="http://schemas.microsoft.com/office/drawing/2014/main" id="{A36424A2-1991-45A7-BA80-40807378BDC4}"/>
              </a:ext>
            </a:extLst>
          </p:cNvPr>
          <p:cNvSpPr>
            <a:spLocks noGrp="1"/>
          </p:cNvSpPr>
          <p:nvPr>
            <p:ph idx="1"/>
          </p:nvPr>
        </p:nvSpPr>
        <p:spPr>
          <a:xfrm>
            <a:off x="457200" y="1600200"/>
            <a:ext cx="8458200" cy="4525963"/>
          </a:xfrm>
        </p:spPr>
        <p:txBody>
          <a:bodyPr/>
          <a:lstStyle/>
          <a:p>
            <a:pPr marL="0" indent="0">
              <a:buNone/>
            </a:pPr>
            <a:r>
              <a:rPr lang="en-US" sz="3200" dirty="0"/>
              <a:t>When you apply for a CLP or CDL, you must turn in a valid copy of your medical examiner’s certificate and documentation certifying that you drive under one of four categories (non-excepted interstate, excepted interstate, non-excepted intrastate, or excepted intrastate) to your state driver licensing agency. </a:t>
            </a:r>
          </a:p>
        </p:txBody>
      </p:sp>
    </p:spTree>
    <p:custDataLst>
      <p:tags r:id="rId1"/>
    </p:custDataLst>
    <p:extLst>
      <p:ext uri="{BB962C8B-B14F-4D97-AF65-F5344CB8AC3E}">
        <p14:creationId xmlns:p14="http://schemas.microsoft.com/office/powerpoint/2010/main" val="9461686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C2E46D-E83F-46AE-955F-2F338FD51CFF}"/>
              </a:ext>
            </a:extLst>
          </p:cNvPr>
          <p:cNvSpPr>
            <a:spLocks noGrp="1"/>
          </p:cNvSpPr>
          <p:nvPr>
            <p:ph type="title"/>
          </p:nvPr>
        </p:nvSpPr>
        <p:spPr/>
        <p:txBody>
          <a:bodyPr/>
          <a:lstStyle/>
          <a:p>
            <a:r>
              <a:rPr lang="en-US" dirty="0"/>
              <a:t>CDL/Med Card Merger</a:t>
            </a:r>
          </a:p>
        </p:txBody>
      </p:sp>
      <p:sp>
        <p:nvSpPr>
          <p:cNvPr id="4" name="Content Placeholder 1">
            <a:extLst>
              <a:ext uri="{FF2B5EF4-FFF2-40B4-BE49-F238E27FC236}">
                <a16:creationId xmlns:a16="http://schemas.microsoft.com/office/drawing/2014/main" id="{C30BD902-1A5B-49DE-B3E0-FB19978A2D3D}"/>
              </a:ext>
            </a:extLst>
          </p:cNvPr>
          <p:cNvSpPr txBox="1">
            <a:spLocks/>
          </p:cNvSpPr>
          <p:nvPr/>
        </p:nvSpPr>
        <p:spPr>
          <a:xfrm>
            <a:off x="4724400" y="1600200"/>
            <a:ext cx="4267200" cy="3276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You’ll need to go for a new physical and submit your new medical examiner’s certificate </a:t>
            </a:r>
            <a:r>
              <a:rPr lang="en-US" sz="2800" i="1" dirty="0"/>
              <a:t>before</a:t>
            </a:r>
            <a:r>
              <a:rPr lang="en-US" sz="2800" dirty="0"/>
              <a:t> your current certificate expires or your CDL will be downgraded</a:t>
            </a:r>
          </a:p>
        </p:txBody>
      </p:sp>
      <p:pic>
        <p:nvPicPr>
          <p:cNvPr id="6" name="Picture 5">
            <a:extLst>
              <a:ext uri="{FF2B5EF4-FFF2-40B4-BE49-F238E27FC236}">
                <a16:creationId xmlns:a16="http://schemas.microsoft.com/office/drawing/2014/main" id="{FDE35D08-F0AF-421F-804F-C016D5069FDA}"/>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r="-1"/>
          <a:stretch/>
        </p:blipFill>
        <p:spPr>
          <a:xfrm>
            <a:off x="457200" y="1609344"/>
            <a:ext cx="3962400" cy="3043548"/>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89824202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B489A5B-B233-43D1-8221-C75A116B6B7F}"/>
              </a:ext>
            </a:extLst>
          </p:cNvPr>
          <p:cNvSpPr>
            <a:spLocks noGrp="1"/>
          </p:cNvSpPr>
          <p:nvPr>
            <p:ph type="title"/>
          </p:nvPr>
        </p:nvSpPr>
        <p:spPr/>
        <p:txBody>
          <a:bodyPr/>
          <a:lstStyle/>
          <a:p>
            <a:r>
              <a:rPr lang="en-US" dirty="0"/>
              <a:t>Driver Qualification (DQ) File</a:t>
            </a:r>
          </a:p>
        </p:txBody>
      </p:sp>
      <p:sp>
        <p:nvSpPr>
          <p:cNvPr id="4" name="Content Placeholder 1">
            <a:extLst>
              <a:ext uri="{FF2B5EF4-FFF2-40B4-BE49-F238E27FC236}">
                <a16:creationId xmlns:a16="http://schemas.microsoft.com/office/drawing/2014/main" id="{1DB9E30F-7AB3-46D8-8584-67B7CE98BB61}"/>
              </a:ext>
            </a:extLst>
          </p:cNvPr>
          <p:cNvSpPr txBox="1">
            <a:spLocks/>
          </p:cNvSpPr>
          <p:nvPr/>
        </p:nvSpPr>
        <p:spPr>
          <a:xfrm>
            <a:off x="5334000" y="1600200"/>
            <a:ext cx="3200400" cy="3276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A motor carrier must keep a DQ file for each driver it employs </a:t>
            </a:r>
          </a:p>
        </p:txBody>
      </p:sp>
      <p:pic>
        <p:nvPicPr>
          <p:cNvPr id="8" name="Picture 7">
            <a:extLst>
              <a:ext uri="{FF2B5EF4-FFF2-40B4-BE49-F238E27FC236}">
                <a16:creationId xmlns:a16="http://schemas.microsoft.com/office/drawing/2014/main" id="{75C4A5DB-C5AD-48AC-8E5A-066864CF34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609344"/>
            <a:ext cx="4600024" cy="3450018"/>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1137660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20000"/>
            <a:lum/>
          </a:blip>
          <a:srcRect/>
          <a:stretch>
            <a:fillRect/>
          </a:stretch>
        </a:blip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E0CCE4-BEB3-4963-A322-D7F1FA039FD4}"/>
              </a:ext>
            </a:extLst>
          </p:cNvPr>
          <p:cNvSpPr>
            <a:spLocks noGrp="1"/>
          </p:cNvSpPr>
          <p:nvPr>
            <p:ph idx="1"/>
          </p:nvPr>
        </p:nvSpPr>
        <p:spPr>
          <a:xfrm>
            <a:off x="457200" y="1600200"/>
            <a:ext cx="8229600" cy="4983162"/>
          </a:xfrm>
        </p:spPr>
        <p:txBody>
          <a:bodyPr/>
          <a:lstStyle/>
          <a:p>
            <a:r>
              <a:rPr lang="en-US" sz="2800" dirty="0"/>
              <a:t>Application for employment</a:t>
            </a:r>
          </a:p>
          <a:p>
            <a:r>
              <a:rPr lang="en-US" sz="2800" dirty="0"/>
              <a:t>Initial motor vehicle record (MVR) from state(s) </a:t>
            </a:r>
          </a:p>
          <a:p>
            <a:r>
              <a:rPr lang="en-US" sz="2800" dirty="0"/>
              <a:t>Road test form and certificate (or a copy of the license or road test certificate accepted in lieu of a road test)</a:t>
            </a:r>
          </a:p>
          <a:p>
            <a:r>
              <a:rPr lang="en-US" sz="2800" dirty="0"/>
              <a:t>Medical exam certificate—original or copy </a:t>
            </a:r>
            <a:br>
              <a:rPr lang="en-US" sz="2800" dirty="0"/>
            </a:br>
            <a:r>
              <a:rPr lang="en-US" sz="2800" dirty="0"/>
              <a:t>(non-CDL drivers) </a:t>
            </a:r>
          </a:p>
          <a:p>
            <a:r>
              <a:rPr lang="en-US" sz="2800" dirty="0"/>
              <a:t>MVR that includes current medical certification status and self-certification information (CLP/CDL drivers)</a:t>
            </a:r>
          </a:p>
        </p:txBody>
      </p:sp>
      <p:sp>
        <p:nvSpPr>
          <p:cNvPr id="3" name="Title 2">
            <a:extLst>
              <a:ext uri="{FF2B5EF4-FFF2-40B4-BE49-F238E27FC236}">
                <a16:creationId xmlns:a16="http://schemas.microsoft.com/office/drawing/2014/main" id="{080EEDF9-F095-44E1-8E86-85D2B0B6C95B}"/>
              </a:ext>
            </a:extLst>
          </p:cNvPr>
          <p:cNvSpPr>
            <a:spLocks noGrp="1"/>
          </p:cNvSpPr>
          <p:nvPr>
            <p:ph type="title"/>
          </p:nvPr>
        </p:nvSpPr>
        <p:spPr/>
        <p:txBody>
          <a:bodyPr/>
          <a:lstStyle/>
          <a:p>
            <a:r>
              <a:rPr lang="en-US" dirty="0"/>
              <a:t>The following must be included:</a:t>
            </a:r>
          </a:p>
        </p:txBody>
      </p:sp>
    </p:spTree>
    <p:custDataLst>
      <p:tags r:id="rId1"/>
    </p:custDataLst>
    <p:extLst>
      <p:ext uri="{BB962C8B-B14F-4D97-AF65-F5344CB8AC3E}">
        <p14:creationId xmlns:p14="http://schemas.microsoft.com/office/powerpoint/2010/main" val="37168843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20000"/>
            <a:lum/>
          </a:blip>
          <a:srcRect/>
          <a:stretch>
            <a:fillRect/>
          </a:stretch>
        </a:blip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E0CCE4-BEB3-4963-A322-D7F1FA039FD4}"/>
              </a:ext>
            </a:extLst>
          </p:cNvPr>
          <p:cNvSpPr>
            <a:spLocks noGrp="1"/>
          </p:cNvSpPr>
          <p:nvPr>
            <p:ph idx="1"/>
          </p:nvPr>
        </p:nvSpPr>
        <p:spPr/>
        <p:txBody>
          <a:bodyPr/>
          <a:lstStyle/>
          <a:p>
            <a:r>
              <a:rPr lang="en-US" sz="2800" dirty="0"/>
              <a:t>Annual MVR from state(s)</a:t>
            </a:r>
          </a:p>
          <a:p>
            <a:r>
              <a:rPr lang="en-US" sz="2800" dirty="0"/>
              <a:t>Notes concerning the annual review of your driving record</a:t>
            </a:r>
          </a:p>
          <a:p>
            <a:r>
              <a:rPr lang="en-US" sz="2800" dirty="0"/>
              <a:t>Driver’s annual list of violations</a:t>
            </a:r>
          </a:p>
          <a:p>
            <a:r>
              <a:rPr lang="en-US" sz="2800" dirty="0"/>
              <a:t>Note certifying that the medical examiner who issued your medical examiner’s certificate is listed on the NRCME</a:t>
            </a:r>
          </a:p>
          <a:p>
            <a:r>
              <a:rPr lang="en-US" sz="2800" dirty="0"/>
              <a:t>SPE certificate, medical exemption, or medical variance document (if applicable)</a:t>
            </a:r>
          </a:p>
        </p:txBody>
      </p:sp>
      <p:sp>
        <p:nvSpPr>
          <p:cNvPr id="3" name="Title 2">
            <a:extLst>
              <a:ext uri="{FF2B5EF4-FFF2-40B4-BE49-F238E27FC236}">
                <a16:creationId xmlns:a16="http://schemas.microsoft.com/office/drawing/2014/main" id="{080EEDF9-F095-44E1-8E86-85D2B0B6C95B}"/>
              </a:ext>
            </a:extLst>
          </p:cNvPr>
          <p:cNvSpPr>
            <a:spLocks noGrp="1"/>
          </p:cNvSpPr>
          <p:nvPr>
            <p:ph type="title"/>
          </p:nvPr>
        </p:nvSpPr>
        <p:spPr/>
        <p:txBody>
          <a:bodyPr/>
          <a:lstStyle/>
          <a:p>
            <a:r>
              <a:rPr lang="en-US" dirty="0"/>
              <a:t>The following must be included:</a:t>
            </a:r>
          </a:p>
        </p:txBody>
      </p:sp>
    </p:spTree>
    <p:custDataLst>
      <p:tags r:id="rId1"/>
    </p:custDataLst>
    <p:extLst>
      <p:ext uri="{BB962C8B-B14F-4D97-AF65-F5344CB8AC3E}">
        <p14:creationId xmlns:p14="http://schemas.microsoft.com/office/powerpoint/2010/main" val="18602256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FAFDEC6-6601-46E7-896A-26D161FEB9BC}"/>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43D93868-AD2E-4ACA-986F-F7323DF6B519}"/>
              </a:ext>
            </a:extLst>
          </p:cNvPr>
          <p:cNvSpPr>
            <a:spLocks noGrp="1"/>
          </p:cNvSpPr>
          <p:nvPr>
            <p:ph type="title"/>
          </p:nvPr>
        </p:nvSpPr>
        <p:spPr>
          <a:xfrm>
            <a:off x="0" y="4406900"/>
            <a:ext cx="9144000" cy="1362075"/>
          </a:xfrm>
        </p:spPr>
        <p:txBody>
          <a:bodyPr/>
          <a:lstStyle/>
          <a:p>
            <a:r>
              <a:rPr lang="en-US" dirty="0"/>
              <a:t>Driver Disqualification</a:t>
            </a:r>
          </a:p>
        </p:txBody>
      </p:sp>
    </p:spTree>
    <p:custDataLst>
      <p:tags r:id="rId1"/>
    </p:custDataLst>
    <p:extLst>
      <p:ext uri="{BB962C8B-B14F-4D97-AF65-F5344CB8AC3E}">
        <p14:creationId xmlns:p14="http://schemas.microsoft.com/office/powerpoint/2010/main" val="41293904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t>You are disqualified if convicted of:</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4876800" y="1600200"/>
            <a:ext cx="3657600" cy="3581400"/>
          </a:xfrm>
        </p:spPr>
        <p:txBody>
          <a:bodyPr/>
          <a:lstStyle/>
          <a:p>
            <a:r>
              <a:rPr lang="en-US" sz="2800" dirty="0"/>
              <a:t>Being under the influence of alcohol as prescribed by state law </a:t>
            </a:r>
            <a:r>
              <a:rPr lang="en-US" sz="2800" dirty="0">
                <a:solidFill>
                  <a:srgbClr val="002D72"/>
                </a:solidFill>
              </a:rPr>
              <a:t>while driving a CMV or non-CMV</a:t>
            </a:r>
          </a:p>
        </p:txBody>
      </p:sp>
      <p:pic>
        <p:nvPicPr>
          <p:cNvPr id="5" name="Picture 4">
            <a:extLst>
              <a:ext uri="{FF2B5EF4-FFF2-40B4-BE49-F238E27FC236}">
                <a16:creationId xmlns:a16="http://schemas.microsoft.com/office/drawing/2014/main" id="{B82E0A0E-4486-4393-9A86-A8B8CE052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4123396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t>You are disqualified if convicted of:</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4876800" y="1600200"/>
            <a:ext cx="4038600" cy="3581400"/>
          </a:xfrm>
        </p:spPr>
        <p:txBody>
          <a:bodyPr/>
          <a:lstStyle/>
          <a:p>
            <a:r>
              <a:rPr lang="en-US" sz="2800" dirty="0"/>
              <a:t>Being under the influence of a controlled substance </a:t>
            </a:r>
            <a:r>
              <a:rPr lang="en-US" sz="2800" dirty="0">
                <a:solidFill>
                  <a:srgbClr val="002D72"/>
                </a:solidFill>
              </a:rPr>
              <a:t>while driving a CMV or non-CMV</a:t>
            </a:r>
          </a:p>
        </p:txBody>
      </p:sp>
      <p:pic>
        <p:nvPicPr>
          <p:cNvPr id="5" name="Picture 4">
            <a:extLst>
              <a:ext uri="{FF2B5EF4-FFF2-40B4-BE49-F238E27FC236}">
                <a16:creationId xmlns:a16="http://schemas.microsoft.com/office/drawing/2014/main" id="{B82E0A0E-4486-4393-9A86-A8B8CE052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6251489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t>You are disqualified if convicted of:</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4876800" y="1600200"/>
            <a:ext cx="3886200" cy="3581400"/>
          </a:xfrm>
        </p:spPr>
        <p:txBody>
          <a:bodyPr/>
          <a:lstStyle/>
          <a:p>
            <a:r>
              <a:rPr lang="en-US" sz="2800" dirty="0"/>
              <a:t>Refusing to take an alcohol test as requested by a state or jurisdiction under its implied consent laws or regulations  </a:t>
            </a:r>
            <a:r>
              <a:rPr lang="en-US" sz="2800" dirty="0">
                <a:solidFill>
                  <a:srgbClr val="002D72"/>
                </a:solidFill>
              </a:rPr>
              <a:t>while driving a CMV or non-CMV</a:t>
            </a:r>
          </a:p>
        </p:txBody>
      </p:sp>
      <p:pic>
        <p:nvPicPr>
          <p:cNvPr id="5" name="Picture 4">
            <a:extLst>
              <a:ext uri="{FF2B5EF4-FFF2-40B4-BE49-F238E27FC236}">
                <a16:creationId xmlns:a16="http://schemas.microsoft.com/office/drawing/2014/main" id="{B82E0A0E-4486-4393-9A86-A8B8CE052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724612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t>You are disqualified if convicted of:</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4876800" y="1600200"/>
            <a:ext cx="3657600" cy="3581400"/>
          </a:xfrm>
        </p:spPr>
        <p:txBody>
          <a:bodyPr/>
          <a:lstStyle/>
          <a:p>
            <a:r>
              <a:rPr lang="en-US" sz="2800" dirty="0"/>
              <a:t>Leaving the scene of an accident </a:t>
            </a:r>
            <a:r>
              <a:rPr lang="en-US" sz="2800" dirty="0">
                <a:solidFill>
                  <a:srgbClr val="002D72"/>
                </a:solidFill>
              </a:rPr>
              <a:t>while driving a CMV or non-CMV</a:t>
            </a:r>
          </a:p>
        </p:txBody>
      </p:sp>
      <p:pic>
        <p:nvPicPr>
          <p:cNvPr id="5" name="Picture 4">
            <a:extLst>
              <a:ext uri="{FF2B5EF4-FFF2-40B4-BE49-F238E27FC236}">
                <a16:creationId xmlns:a16="http://schemas.microsoft.com/office/drawing/2014/main" id="{B82E0A0E-4486-4393-9A86-A8B8CE052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0517831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t>You are disqualified if convicted of:</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4876800" y="1600200"/>
            <a:ext cx="3657600" cy="3581400"/>
          </a:xfrm>
        </p:spPr>
        <p:txBody>
          <a:bodyPr/>
          <a:lstStyle/>
          <a:p>
            <a:r>
              <a:rPr lang="en-US" sz="2800" dirty="0"/>
              <a:t>Using a vehicle to commit a felony  </a:t>
            </a:r>
            <a:r>
              <a:rPr lang="en-US" sz="2800" dirty="0">
                <a:solidFill>
                  <a:srgbClr val="002D72"/>
                </a:solidFill>
              </a:rPr>
              <a:t>while driving a CMV or non-CMV</a:t>
            </a:r>
          </a:p>
        </p:txBody>
      </p:sp>
      <p:pic>
        <p:nvPicPr>
          <p:cNvPr id="5" name="Picture 4">
            <a:extLst>
              <a:ext uri="{FF2B5EF4-FFF2-40B4-BE49-F238E27FC236}">
                <a16:creationId xmlns:a16="http://schemas.microsoft.com/office/drawing/2014/main" id="{B82E0A0E-4486-4393-9A86-A8B8CE052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53834538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t>You are disqualified if convicted of:</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4876800" y="1600200"/>
            <a:ext cx="3810000" cy="4343400"/>
          </a:xfrm>
        </p:spPr>
        <p:txBody>
          <a:bodyPr/>
          <a:lstStyle/>
          <a:p>
            <a:r>
              <a:rPr lang="en-US" sz="2800" dirty="0"/>
              <a:t>Using a vehicle in the commission of a felony involving the manufacturing, distributing, or dispensing of a controlled substance </a:t>
            </a:r>
            <a:r>
              <a:rPr lang="en-US" sz="2800" dirty="0">
                <a:solidFill>
                  <a:srgbClr val="002D72"/>
                </a:solidFill>
              </a:rPr>
              <a:t>while driving a CMV or non-CMV</a:t>
            </a:r>
          </a:p>
        </p:txBody>
      </p:sp>
      <p:pic>
        <p:nvPicPr>
          <p:cNvPr id="5" name="Picture 4">
            <a:extLst>
              <a:ext uri="{FF2B5EF4-FFF2-40B4-BE49-F238E27FC236}">
                <a16:creationId xmlns:a16="http://schemas.microsoft.com/office/drawing/2014/main" id="{B82E0A0E-4486-4393-9A86-A8B8CE052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5881568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t>You are disqualified if convicted of:</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4876800" y="1600200"/>
            <a:ext cx="3810000" cy="4343400"/>
          </a:xfrm>
        </p:spPr>
        <p:txBody>
          <a:bodyPr/>
          <a:lstStyle/>
          <a:p>
            <a:r>
              <a:rPr lang="en-US" sz="2800" dirty="0"/>
              <a:t>Having an alcohol concentration of 0.04 or greater </a:t>
            </a:r>
            <a:r>
              <a:rPr lang="en-US" sz="2800" dirty="0">
                <a:solidFill>
                  <a:srgbClr val="002D72"/>
                </a:solidFill>
              </a:rPr>
              <a:t>while driving a CMV</a:t>
            </a:r>
          </a:p>
        </p:txBody>
      </p:sp>
      <p:pic>
        <p:nvPicPr>
          <p:cNvPr id="5" name="Picture 4">
            <a:extLst>
              <a:ext uri="{FF2B5EF4-FFF2-40B4-BE49-F238E27FC236}">
                <a16:creationId xmlns:a16="http://schemas.microsoft.com/office/drawing/2014/main" id="{B82E0A0E-4486-4393-9A86-A8B8CE052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4190275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t>You are disqualified if convicted of:</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4876800" y="1600200"/>
            <a:ext cx="3962400" cy="4343400"/>
          </a:xfrm>
        </p:spPr>
        <p:txBody>
          <a:bodyPr/>
          <a:lstStyle/>
          <a:p>
            <a:r>
              <a:rPr lang="en-US" sz="2800" dirty="0"/>
              <a:t>Driving a CMV </a:t>
            </a:r>
            <a:r>
              <a:rPr lang="en-US" sz="2800" dirty="0">
                <a:solidFill>
                  <a:srgbClr val="002D72"/>
                </a:solidFill>
              </a:rPr>
              <a:t>when your CDL is revoked, suspended, or cancelled, or you are disqualified from operating a CMV</a:t>
            </a:r>
          </a:p>
        </p:txBody>
      </p:sp>
      <p:pic>
        <p:nvPicPr>
          <p:cNvPr id="5" name="Picture 4">
            <a:extLst>
              <a:ext uri="{FF2B5EF4-FFF2-40B4-BE49-F238E27FC236}">
                <a16:creationId xmlns:a16="http://schemas.microsoft.com/office/drawing/2014/main" id="{B82E0A0E-4486-4393-9A86-A8B8CE052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1934345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t>You are disqualified if convicted of:</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4876800" y="1600200"/>
            <a:ext cx="3810000" cy="4343400"/>
          </a:xfrm>
        </p:spPr>
        <p:txBody>
          <a:bodyPr/>
          <a:lstStyle/>
          <a:p>
            <a:r>
              <a:rPr lang="en-US" sz="2800" dirty="0"/>
              <a:t>Causing a fatality through the negligent operation of a CMV </a:t>
            </a:r>
            <a:r>
              <a:rPr lang="en-US" sz="2800" dirty="0">
                <a:solidFill>
                  <a:srgbClr val="002D72"/>
                </a:solidFill>
              </a:rPr>
              <a:t>while driving a CMV</a:t>
            </a:r>
          </a:p>
        </p:txBody>
      </p:sp>
      <p:pic>
        <p:nvPicPr>
          <p:cNvPr id="5" name="Picture 4">
            <a:extLst>
              <a:ext uri="{FF2B5EF4-FFF2-40B4-BE49-F238E27FC236}">
                <a16:creationId xmlns:a16="http://schemas.microsoft.com/office/drawing/2014/main" id="{B82E0A0E-4486-4393-9A86-A8B8CE052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5085082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0C82D0D-A794-4F28-BA63-BFBFB9677116}"/>
              </a:ext>
            </a:extLst>
          </p:cNvPr>
          <p:cNvGraphicFramePr>
            <a:graphicFrameLocks noGrp="1"/>
          </p:cNvGraphicFramePr>
          <p:nvPr>
            <p:extLst>
              <p:ext uri="{D42A27DB-BD31-4B8C-83A1-F6EECF244321}">
                <p14:modId xmlns:p14="http://schemas.microsoft.com/office/powerpoint/2010/main" val="796917936"/>
              </p:ext>
            </p:extLst>
          </p:nvPr>
        </p:nvGraphicFramePr>
        <p:xfrm>
          <a:off x="0" y="0"/>
          <a:ext cx="9144000" cy="6858000"/>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1960065663"/>
                    </a:ext>
                  </a:extLst>
                </a:gridCol>
                <a:gridCol w="4572000">
                  <a:extLst>
                    <a:ext uri="{9D8B030D-6E8A-4147-A177-3AD203B41FA5}">
                      <a16:colId xmlns:a16="http://schemas.microsoft.com/office/drawing/2014/main" val="153119768"/>
                    </a:ext>
                  </a:extLst>
                </a:gridCol>
              </a:tblGrid>
              <a:tr h="759889">
                <a:tc>
                  <a:txBody>
                    <a:bodyPr/>
                    <a:lstStyle/>
                    <a:p>
                      <a:r>
                        <a:rPr lang="en-US" sz="2800" dirty="0"/>
                        <a:t>Conviction</a:t>
                      </a:r>
                    </a:p>
                  </a:txBody>
                  <a:tcPr anchor="ctr">
                    <a:solidFill>
                      <a:srgbClr val="002D72"/>
                    </a:solidFill>
                  </a:tcPr>
                </a:tc>
                <a:tc>
                  <a:txBody>
                    <a:bodyPr/>
                    <a:lstStyle/>
                    <a:p>
                      <a:r>
                        <a:rPr lang="en-US" sz="2800" dirty="0"/>
                        <a:t>Disqualification Period</a:t>
                      </a:r>
                    </a:p>
                  </a:txBody>
                  <a:tcPr anchor="ctr">
                    <a:solidFill>
                      <a:srgbClr val="002D72"/>
                    </a:solidFill>
                  </a:tcPr>
                </a:tc>
                <a:extLst>
                  <a:ext uri="{0D108BD9-81ED-4DB2-BD59-A6C34878D82A}">
                    <a16:rowId xmlns:a16="http://schemas.microsoft.com/office/drawing/2014/main" val="268768185"/>
                  </a:ext>
                </a:extLst>
              </a:tr>
              <a:tr h="1234820">
                <a:tc>
                  <a:txBody>
                    <a:bodyPr/>
                    <a:lstStyle/>
                    <a:p>
                      <a:r>
                        <a:rPr lang="en-US" sz="2400" dirty="0">
                          <a:solidFill>
                            <a:schemeClr val="tx1">
                              <a:lumMod val="75000"/>
                              <a:lumOff val="25000"/>
                            </a:schemeClr>
                          </a:solidFill>
                        </a:rPr>
                        <a:t>First conviction (not transporting hazardous materials)</a:t>
                      </a:r>
                    </a:p>
                  </a:txBody>
                  <a:tcPr anchor="ctr"/>
                </a:tc>
                <a:tc>
                  <a:txBody>
                    <a:bodyPr/>
                    <a:lstStyle/>
                    <a:p>
                      <a:r>
                        <a:rPr lang="en-US" sz="2400" dirty="0">
                          <a:solidFill>
                            <a:schemeClr val="tx1">
                              <a:lumMod val="75000"/>
                              <a:lumOff val="25000"/>
                            </a:schemeClr>
                          </a:solidFill>
                        </a:rPr>
                        <a:t>1 year</a:t>
                      </a:r>
                    </a:p>
                  </a:txBody>
                  <a:tcPr anchor="ctr"/>
                </a:tc>
                <a:extLst>
                  <a:ext uri="{0D108BD9-81ED-4DB2-BD59-A6C34878D82A}">
                    <a16:rowId xmlns:a16="http://schemas.microsoft.com/office/drawing/2014/main" val="187953920"/>
                  </a:ext>
                </a:extLst>
              </a:tr>
              <a:tr h="1234820">
                <a:tc>
                  <a:txBody>
                    <a:bodyPr/>
                    <a:lstStyle/>
                    <a:p>
                      <a:r>
                        <a:rPr lang="en-US" sz="2400" dirty="0">
                          <a:solidFill>
                            <a:schemeClr val="tx1">
                              <a:lumMod val="75000"/>
                              <a:lumOff val="25000"/>
                            </a:schemeClr>
                          </a:solidFill>
                        </a:rPr>
                        <a:t>First conviction (transporting hazardous materials)</a:t>
                      </a:r>
                    </a:p>
                  </a:txBody>
                  <a:tcPr anchor="ctr"/>
                </a:tc>
                <a:tc>
                  <a:txBody>
                    <a:bodyPr/>
                    <a:lstStyle/>
                    <a:p>
                      <a:r>
                        <a:rPr lang="en-US" sz="2400" dirty="0">
                          <a:solidFill>
                            <a:schemeClr val="tx1">
                              <a:lumMod val="75000"/>
                              <a:lumOff val="25000"/>
                            </a:schemeClr>
                          </a:solidFill>
                        </a:rPr>
                        <a:t>3 years</a:t>
                      </a:r>
                    </a:p>
                  </a:txBody>
                  <a:tcPr anchor="ctr"/>
                </a:tc>
                <a:extLst>
                  <a:ext uri="{0D108BD9-81ED-4DB2-BD59-A6C34878D82A}">
                    <a16:rowId xmlns:a16="http://schemas.microsoft.com/office/drawing/2014/main" val="3199860754"/>
                  </a:ext>
                </a:extLst>
              </a:tr>
              <a:tr h="1234820">
                <a:tc>
                  <a:txBody>
                    <a:bodyPr/>
                    <a:lstStyle/>
                    <a:p>
                      <a:r>
                        <a:rPr lang="en-US" sz="2400" dirty="0">
                          <a:solidFill>
                            <a:schemeClr val="tx1">
                              <a:lumMod val="75000"/>
                              <a:lumOff val="25000"/>
                            </a:schemeClr>
                          </a:solidFill>
                        </a:rPr>
                        <a:t>Second conviction</a:t>
                      </a:r>
                    </a:p>
                  </a:txBody>
                  <a:tcPr anchor="ctr"/>
                </a:tc>
                <a:tc>
                  <a:txBody>
                    <a:bodyPr/>
                    <a:lstStyle/>
                    <a:p>
                      <a:r>
                        <a:rPr lang="en-US" sz="2400" dirty="0">
                          <a:solidFill>
                            <a:schemeClr val="tx1">
                              <a:lumMod val="75000"/>
                              <a:lumOff val="25000"/>
                            </a:schemeClr>
                          </a:solidFill>
                        </a:rPr>
                        <a:t>Life (may be eligible for reinstatement in 10 years)</a:t>
                      </a:r>
                    </a:p>
                  </a:txBody>
                  <a:tcPr anchor="ctr"/>
                </a:tc>
                <a:extLst>
                  <a:ext uri="{0D108BD9-81ED-4DB2-BD59-A6C34878D82A}">
                    <a16:rowId xmlns:a16="http://schemas.microsoft.com/office/drawing/2014/main" val="2583610273"/>
                  </a:ext>
                </a:extLst>
              </a:tr>
              <a:tr h="2393651">
                <a:tc>
                  <a:txBody>
                    <a:bodyPr/>
                    <a:lstStyle/>
                    <a:p>
                      <a:r>
                        <a:rPr lang="en-US" sz="2400" dirty="0">
                          <a:solidFill>
                            <a:schemeClr val="tx1">
                              <a:lumMod val="75000"/>
                              <a:lumOff val="25000"/>
                            </a:schemeClr>
                          </a:solidFill>
                        </a:rPr>
                        <a:t>Using a vehicle in the commission of a felony </a:t>
                      </a:r>
                      <a:br>
                        <a:rPr lang="en-US" sz="2400" dirty="0">
                          <a:solidFill>
                            <a:schemeClr val="tx1">
                              <a:lumMod val="75000"/>
                              <a:lumOff val="25000"/>
                            </a:schemeClr>
                          </a:solidFill>
                        </a:rPr>
                      </a:br>
                      <a:r>
                        <a:rPr lang="en-US" sz="2400" dirty="0">
                          <a:solidFill>
                            <a:schemeClr val="tx1">
                              <a:lumMod val="75000"/>
                              <a:lumOff val="25000"/>
                            </a:schemeClr>
                          </a:solidFill>
                        </a:rPr>
                        <a:t>involving the manufacturing, distributing, or dispensing of </a:t>
                      </a:r>
                      <a:br>
                        <a:rPr lang="en-US" sz="2400" dirty="0">
                          <a:solidFill>
                            <a:schemeClr val="tx1">
                              <a:lumMod val="75000"/>
                              <a:lumOff val="25000"/>
                            </a:schemeClr>
                          </a:solidFill>
                        </a:rPr>
                      </a:br>
                      <a:r>
                        <a:rPr lang="en-US" sz="2400" dirty="0">
                          <a:solidFill>
                            <a:schemeClr val="tx1">
                              <a:lumMod val="75000"/>
                              <a:lumOff val="25000"/>
                            </a:schemeClr>
                          </a:solidFill>
                        </a:rPr>
                        <a:t>a controlled substance</a:t>
                      </a:r>
                    </a:p>
                  </a:txBody>
                  <a:tcPr anchor="ctr"/>
                </a:tc>
                <a:tc>
                  <a:txBody>
                    <a:bodyPr/>
                    <a:lstStyle/>
                    <a:p>
                      <a:r>
                        <a:rPr lang="en-US" sz="2400" dirty="0">
                          <a:solidFill>
                            <a:schemeClr val="tx1">
                              <a:lumMod val="75000"/>
                              <a:lumOff val="25000"/>
                            </a:schemeClr>
                          </a:solidFill>
                        </a:rPr>
                        <a:t>Life (not eligible </a:t>
                      </a:r>
                      <a:br>
                        <a:rPr lang="en-US" sz="2400" dirty="0">
                          <a:solidFill>
                            <a:schemeClr val="tx1">
                              <a:lumMod val="75000"/>
                              <a:lumOff val="25000"/>
                            </a:schemeClr>
                          </a:solidFill>
                        </a:rPr>
                      </a:br>
                      <a:r>
                        <a:rPr lang="en-US" sz="2400" dirty="0">
                          <a:solidFill>
                            <a:schemeClr val="tx1">
                              <a:lumMod val="75000"/>
                              <a:lumOff val="25000"/>
                            </a:schemeClr>
                          </a:solidFill>
                        </a:rPr>
                        <a:t>for reinstatement)</a:t>
                      </a:r>
                    </a:p>
                  </a:txBody>
                  <a:tcPr anchor="ctr"/>
                </a:tc>
                <a:extLst>
                  <a:ext uri="{0D108BD9-81ED-4DB2-BD59-A6C34878D82A}">
                    <a16:rowId xmlns:a16="http://schemas.microsoft.com/office/drawing/2014/main" val="3914480823"/>
                  </a:ext>
                </a:extLst>
              </a:tr>
            </a:tbl>
          </a:graphicData>
        </a:graphic>
      </p:graphicFrame>
    </p:spTree>
    <p:custDataLst>
      <p:tags r:id="rId1"/>
    </p:custDataLst>
    <p:extLst>
      <p:ext uri="{BB962C8B-B14F-4D97-AF65-F5344CB8AC3E}">
        <p14:creationId xmlns:p14="http://schemas.microsoft.com/office/powerpoint/2010/main" val="17770851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20000"/>
            <a:lum/>
          </a:blip>
          <a:srcRect/>
          <a:stretch>
            <a:fillRect/>
          </a:stretch>
        </a:blipFill>
        <a:effectLst/>
      </p:bgPr>
    </p:bg>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AF7703A8-E060-4B43-86D3-DF21E8590256}"/>
              </a:ext>
            </a:extLst>
          </p:cNvPr>
          <p:cNvSpPr>
            <a:spLocks noGrp="1"/>
          </p:cNvSpPr>
          <p:nvPr>
            <p:ph type="title"/>
          </p:nvPr>
        </p:nvSpPr>
        <p:spPr>
          <a:xfrm>
            <a:off x="457200" y="274638"/>
            <a:ext cx="8229600" cy="4678362"/>
          </a:xfrm>
        </p:spPr>
        <p:txBody>
          <a:bodyPr>
            <a:normAutofit/>
          </a:bodyPr>
          <a:lstStyle/>
          <a:p>
            <a:pPr algn="l"/>
            <a:r>
              <a:rPr lang="en-US" dirty="0">
                <a:solidFill>
                  <a:schemeClr val="tx1">
                    <a:lumMod val="75000"/>
                    <a:lumOff val="25000"/>
                  </a:schemeClr>
                </a:solidFill>
              </a:rPr>
              <a:t>You are disqualified from operating a CMV if convicted of any combination of </a:t>
            </a:r>
            <a:r>
              <a:rPr lang="en-US" dirty="0"/>
              <a:t>two or more </a:t>
            </a:r>
            <a:r>
              <a:rPr lang="en-US" dirty="0">
                <a:solidFill>
                  <a:schemeClr val="tx1">
                    <a:lumMod val="75000"/>
                    <a:lumOff val="25000"/>
                  </a:schemeClr>
                </a:solidFill>
              </a:rPr>
              <a:t>of the following serious traffic violations </a:t>
            </a:r>
            <a:r>
              <a:rPr lang="en-US" dirty="0"/>
              <a:t>while operating any vehicle (CMV or non-CMV):</a:t>
            </a:r>
          </a:p>
        </p:txBody>
      </p:sp>
    </p:spTree>
    <p:custDataLst>
      <p:tags r:id="rId1"/>
    </p:custDataLst>
    <p:extLst>
      <p:ext uri="{BB962C8B-B14F-4D97-AF65-F5344CB8AC3E}">
        <p14:creationId xmlns:p14="http://schemas.microsoft.com/office/powerpoint/2010/main" val="36649025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t>You are disqualified if convicted of:</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4876800" y="1600200"/>
            <a:ext cx="3657600" cy="3581400"/>
          </a:xfrm>
        </p:spPr>
        <p:txBody>
          <a:bodyPr/>
          <a:lstStyle/>
          <a:p>
            <a:r>
              <a:rPr lang="en-US" sz="2800" dirty="0"/>
              <a:t>Excessive speeding, 15 mph or more above the posted speed limit</a:t>
            </a:r>
          </a:p>
        </p:txBody>
      </p:sp>
      <p:pic>
        <p:nvPicPr>
          <p:cNvPr id="5" name="Picture 4">
            <a:extLst>
              <a:ext uri="{FF2B5EF4-FFF2-40B4-BE49-F238E27FC236}">
                <a16:creationId xmlns:a16="http://schemas.microsoft.com/office/drawing/2014/main" id="{B82E0A0E-4486-4393-9A86-A8B8CE052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6925769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t>You are disqualified if convicted of:</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4876800" y="1600200"/>
            <a:ext cx="3657600" cy="3581400"/>
          </a:xfrm>
        </p:spPr>
        <p:txBody>
          <a:bodyPr/>
          <a:lstStyle/>
          <a:p>
            <a:r>
              <a:rPr lang="en-US" sz="2800" dirty="0"/>
              <a:t>Reckless driving</a:t>
            </a:r>
          </a:p>
        </p:txBody>
      </p:sp>
      <p:pic>
        <p:nvPicPr>
          <p:cNvPr id="5" name="Picture 4">
            <a:extLst>
              <a:ext uri="{FF2B5EF4-FFF2-40B4-BE49-F238E27FC236}">
                <a16:creationId xmlns:a16="http://schemas.microsoft.com/office/drawing/2014/main" id="{B82E0A0E-4486-4393-9A86-A8B8CE052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19228793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t>You are disqualified if convicted of:</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4876800" y="1600200"/>
            <a:ext cx="3505200" cy="3581400"/>
          </a:xfrm>
        </p:spPr>
        <p:txBody>
          <a:bodyPr/>
          <a:lstStyle/>
          <a:p>
            <a:r>
              <a:rPr lang="en-US" sz="2800" dirty="0"/>
              <a:t>Making improper or erratic traffic lane changes</a:t>
            </a:r>
          </a:p>
        </p:txBody>
      </p:sp>
      <p:pic>
        <p:nvPicPr>
          <p:cNvPr id="5" name="Picture 4">
            <a:extLst>
              <a:ext uri="{FF2B5EF4-FFF2-40B4-BE49-F238E27FC236}">
                <a16:creationId xmlns:a16="http://schemas.microsoft.com/office/drawing/2014/main" id="{B82E0A0E-4486-4393-9A86-A8B8CE052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65149272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t>You are disqualified if convicted of:</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4876800" y="1600200"/>
            <a:ext cx="3048000" cy="3581400"/>
          </a:xfrm>
        </p:spPr>
        <p:txBody>
          <a:bodyPr/>
          <a:lstStyle/>
          <a:p>
            <a:r>
              <a:rPr lang="en-US" sz="2800" dirty="0"/>
              <a:t>Following the vehicle ahead too closely</a:t>
            </a:r>
          </a:p>
        </p:txBody>
      </p:sp>
      <p:pic>
        <p:nvPicPr>
          <p:cNvPr id="5" name="Picture 4">
            <a:extLst>
              <a:ext uri="{FF2B5EF4-FFF2-40B4-BE49-F238E27FC236}">
                <a16:creationId xmlns:a16="http://schemas.microsoft.com/office/drawing/2014/main" id="{B82E0A0E-4486-4393-9A86-A8B8CE052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7515146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t>You are disqualified if convicted of:</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4876800" y="1600200"/>
            <a:ext cx="3962400" cy="3581400"/>
          </a:xfrm>
        </p:spPr>
        <p:txBody>
          <a:bodyPr/>
          <a:lstStyle/>
          <a:p>
            <a:r>
              <a:rPr lang="en-US" sz="2800" dirty="0"/>
              <a:t>Violating a state or local law relating to motor vehicle traffic control (other than a parking violation) arising in connection with a fatal accident</a:t>
            </a:r>
          </a:p>
        </p:txBody>
      </p:sp>
      <p:pic>
        <p:nvPicPr>
          <p:cNvPr id="5" name="Picture 4">
            <a:extLst>
              <a:ext uri="{FF2B5EF4-FFF2-40B4-BE49-F238E27FC236}">
                <a16:creationId xmlns:a16="http://schemas.microsoft.com/office/drawing/2014/main" id="{B82E0A0E-4486-4393-9A86-A8B8CE052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4663416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Content Placeholder 1">
            <a:extLst>
              <a:ext uri="{FF2B5EF4-FFF2-40B4-BE49-F238E27FC236}">
                <a16:creationId xmlns:a16="http://schemas.microsoft.com/office/drawing/2014/main" id="{08E130C3-D56F-4DDA-82AA-A1A40B8661C0}"/>
              </a:ext>
            </a:extLst>
          </p:cNvPr>
          <p:cNvSpPr>
            <a:spLocks noGrp="1"/>
          </p:cNvSpPr>
          <p:nvPr>
            <p:ph idx="1"/>
          </p:nvPr>
        </p:nvSpPr>
        <p:spPr>
          <a:xfrm>
            <a:off x="4724399" y="533400"/>
            <a:ext cx="4259916" cy="7086600"/>
          </a:xfrm>
        </p:spPr>
        <p:txBody>
          <a:bodyPr/>
          <a:lstStyle/>
          <a:p>
            <a:pPr marL="0" indent="0">
              <a:buNone/>
            </a:pPr>
            <a:r>
              <a:rPr lang="en-US" sz="3200" dirty="0"/>
              <a:t>A driver convicted of two or more serious traffic violations while operating a non-CMV is disqualified only if the conviction results in the revocation, cancellation, or suspension of </a:t>
            </a:r>
            <a:br>
              <a:rPr lang="en-US" sz="3200" dirty="0"/>
            </a:br>
            <a:r>
              <a:rPr lang="en-US" sz="3200" dirty="0"/>
              <a:t>the driver’s </a:t>
            </a:r>
            <a:br>
              <a:rPr lang="en-US" sz="3200" dirty="0"/>
            </a:br>
            <a:r>
              <a:rPr lang="en-US" sz="3200" dirty="0"/>
              <a:t>driving privileges</a:t>
            </a:r>
          </a:p>
        </p:txBody>
      </p:sp>
      <p:pic>
        <p:nvPicPr>
          <p:cNvPr id="5" name="Picture 4">
            <a:extLst>
              <a:ext uri="{FF2B5EF4-FFF2-40B4-BE49-F238E27FC236}">
                <a16:creationId xmlns:a16="http://schemas.microsoft.com/office/drawing/2014/main" id="{1B913458-6D71-483B-B0B8-1FE7AF29CA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spTree>
    <p:custDataLst>
      <p:tags r:id="rId1"/>
    </p:custDataLst>
    <p:extLst>
      <p:ext uri="{BB962C8B-B14F-4D97-AF65-F5344CB8AC3E}">
        <p14:creationId xmlns:p14="http://schemas.microsoft.com/office/powerpoint/2010/main" val="415244329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20000"/>
            <a:lum/>
          </a:blip>
          <a:srcRect/>
          <a:stretch>
            <a:fillRect/>
          </a:stretch>
        </a:blipFill>
        <a:effectLst/>
      </p:bgPr>
    </p:bg>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AF7703A8-E060-4B43-86D3-DF21E8590256}"/>
              </a:ext>
            </a:extLst>
          </p:cNvPr>
          <p:cNvSpPr>
            <a:spLocks noGrp="1"/>
          </p:cNvSpPr>
          <p:nvPr>
            <p:ph type="title"/>
          </p:nvPr>
        </p:nvSpPr>
        <p:spPr>
          <a:xfrm>
            <a:off x="457200" y="274638"/>
            <a:ext cx="8382000" cy="4678362"/>
          </a:xfrm>
        </p:spPr>
        <p:txBody>
          <a:bodyPr>
            <a:normAutofit/>
          </a:bodyPr>
          <a:lstStyle/>
          <a:p>
            <a:pPr algn="l"/>
            <a:r>
              <a:rPr lang="en-US" dirty="0">
                <a:solidFill>
                  <a:schemeClr val="tx1">
                    <a:lumMod val="75000"/>
                    <a:lumOff val="25000"/>
                  </a:schemeClr>
                </a:solidFill>
              </a:rPr>
              <a:t>You are disqualified from operating a CMV if convicted of any combination of </a:t>
            </a:r>
            <a:r>
              <a:rPr lang="en-US" dirty="0"/>
              <a:t>two or more </a:t>
            </a:r>
            <a:r>
              <a:rPr lang="en-US" dirty="0">
                <a:solidFill>
                  <a:schemeClr val="tx1">
                    <a:lumMod val="75000"/>
                    <a:lumOff val="25000"/>
                  </a:schemeClr>
                </a:solidFill>
              </a:rPr>
              <a:t>of the following serious traffic violations </a:t>
            </a:r>
            <a:r>
              <a:rPr lang="en-US" dirty="0"/>
              <a:t>while operating a CMV:</a:t>
            </a:r>
            <a:br>
              <a:rPr lang="en-US" dirty="0"/>
            </a:br>
            <a:endParaRPr lang="en-US" dirty="0"/>
          </a:p>
        </p:txBody>
      </p:sp>
    </p:spTree>
    <p:custDataLst>
      <p:tags r:id="rId1"/>
    </p:custDataLst>
    <p:extLst>
      <p:ext uri="{BB962C8B-B14F-4D97-AF65-F5344CB8AC3E}">
        <p14:creationId xmlns:p14="http://schemas.microsoft.com/office/powerpoint/2010/main" val="212650497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t>You are disqualified if convicted of:</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4876800" y="1600200"/>
            <a:ext cx="3962400" cy="3581400"/>
          </a:xfrm>
        </p:spPr>
        <p:txBody>
          <a:bodyPr/>
          <a:lstStyle/>
          <a:p>
            <a:r>
              <a:rPr lang="en-US" sz="2800" dirty="0"/>
              <a:t>Driving a CMV without obtaining a CLP or CDL</a:t>
            </a:r>
          </a:p>
        </p:txBody>
      </p:sp>
      <p:pic>
        <p:nvPicPr>
          <p:cNvPr id="5" name="Picture 4">
            <a:extLst>
              <a:ext uri="{FF2B5EF4-FFF2-40B4-BE49-F238E27FC236}">
                <a16:creationId xmlns:a16="http://schemas.microsoft.com/office/drawing/2014/main" id="{B82E0A0E-4486-4393-9A86-A8B8CE052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44604856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t>You are disqualified if convicted of:</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4876800" y="1600200"/>
            <a:ext cx="3962400" cy="3581400"/>
          </a:xfrm>
        </p:spPr>
        <p:txBody>
          <a:bodyPr/>
          <a:lstStyle/>
          <a:p>
            <a:r>
              <a:rPr lang="en-US" sz="2800" dirty="0"/>
              <a:t>Driving a CMV without a CLP or CDL in your possession</a:t>
            </a:r>
          </a:p>
        </p:txBody>
      </p:sp>
      <p:pic>
        <p:nvPicPr>
          <p:cNvPr id="5" name="Picture 4">
            <a:extLst>
              <a:ext uri="{FF2B5EF4-FFF2-40B4-BE49-F238E27FC236}">
                <a16:creationId xmlns:a16="http://schemas.microsoft.com/office/drawing/2014/main" id="{B82E0A0E-4486-4393-9A86-A8B8CE052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1220794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t>You are disqualified if convicted of:</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4876800" y="1600200"/>
            <a:ext cx="4038600" cy="4724400"/>
          </a:xfrm>
        </p:spPr>
        <p:txBody>
          <a:bodyPr/>
          <a:lstStyle/>
          <a:p>
            <a:r>
              <a:rPr lang="en-US" sz="2800" dirty="0"/>
              <a:t>Driving a CMV without the proper class of CLP or CDL and/or endorsements for the specific vehicle group being operated or for the passengers or type of cargo </a:t>
            </a:r>
            <a:br>
              <a:rPr lang="en-US" sz="2800" dirty="0"/>
            </a:br>
            <a:r>
              <a:rPr lang="en-US" sz="2800" dirty="0"/>
              <a:t>being transported</a:t>
            </a:r>
          </a:p>
        </p:txBody>
      </p:sp>
      <p:pic>
        <p:nvPicPr>
          <p:cNvPr id="5" name="Picture 4">
            <a:extLst>
              <a:ext uri="{FF2B5EF4-FFF2-40B4-BE49-F238E27FC236}">
                <a16:creationId xmlns:a16="http://schemas.microsoft.com/office/drawing/2014/main" id="{B82E0A0E-4486-4393-9A86-A8B8CE052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60923996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t>You are disqualified if convicted of:</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4876800" y="1600200"/>
            <a:ext cx="3962400" cy="3581400"/>
          </a:xfrm>
        </p:spPr>
        <p:txBody>
          <a:bodyPr/>
          <a:lstStyle/>
          <a:p>
            <a:r>
              <a:rPr lang="en-US" sz="2800" dirty="0"/>
              <a:t>Violating a state or local law or ordinance on motor vehicle traffic control prohibiting texting while driving a CMV</a:t>
            </a:r>
          </a:p>
        </p:txBody>
      </p:sp>
      <p:pic>
        <p:nvPicPr>
          <p:cNvPr id="5" name="Picture 4">
            <a:extLst>
              <a:ext uri="{FF2B5EF4-FFF2-40B4-BE49-F238E27FC236}">
                <a16:creationId xmlns:a16="http://schemas.microsoft.com/office/drawing/2014/main" id="{B82E0A0E-4486-4393-9A86-A8B8CE052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9603976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t>You are disqualified if convicted of:</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4876800" y="1600200"/>
            <a:ext cx="3962400" cy="4267200"/>
          </a:xfrm>
        </p:spPr>
        <p:txBody>
          <a:bodyPr/>
          <a:lstStyle/>
          <a:p>
            <a:r>
              <a:rPr lang="en-US" sz="2800" dirty="0"/>
              <a:t>Violating a state or local law or ordinance on motor vehicle traffic control restricting or prohibiting the use of a hand-held mobile telephone while driving a CMV</a:t>
            </a:r>
          </a:p>
        </p:txBody>
      </p:sp>
      <p:pic>
        <p:nvPicPr>
          <p:cNvPr id="5" name="Picture 4">
            <a:extLst>
              <a:ext uri="{FF2B5EF4-FFF2-40B4-BE49-F238E27FC236}">
                <a16:creationId xmlns:a16="http://schemas.microsoft.com/office/drawing/2014/main" id="{B82E0A0E-4486-4393-9A86-A8B8CE052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404232806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6AA02A3-B36B-4D61-9D93-EF9BB9DE47C0}"/>
              </a:ext>
            </a:extLst>
          </p:cNvPr>
          <p:cNvGraphicFramePr>
            <a:graphicFrameLocks noGrp="1"/>
          </p:cNvGraphicFramePr>
          <p:nvPr>
            <p:extLst>
              <p:ext uri="{D42A27DB-BD31-4B8C-83A1-F6EECF244321}">
                <p14:modId xmlns:p14="http://schemas.microsoft.com/office/powerpoint/2010/main" val="4275398976"/>
              </p:ext>
            </p:extLst>
          </p:nvPr>
        </p:nvGraphicFramePr>
        <p:xfrm>
          <a:off x="0" y="0"/>
          <a:ext cx="9144000" cy="6858000"/>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3391586654"/>
                    </a:ext>
                  </a:extLst>
                </a:gridCol>
                <a:gridCol w="4572000">
                  <a:extLst>
                    <a:ext uri="{9D8B030D-6E8A-4147-A177-3AD203B41FA5}">
                      <a16:colId xmlns:a16="http://schemas.microsoft.com/office/drawing/2014/main" val="2627729711"/>
                    </a:ext>
                  </a:extLst>
                </a:gridCol>
              </a:tblGrid>
              <a:tr h="2286000">
                <a:tc>
                  <a:txBody>
                    <a:bodyPr/>
                    <a:lstStyle/>
                    <a:p>
                      <a:r>
                        <a:rPr lang="en-US" sz="2800" dirty="0"/>
                        <a:t>Conviction</a:t>
                      </a:r>
                    </a:p>
                  </a:txBody>
                  <a:tcPr anchor="ctr">
                    <a:solidFill>
                      <a:srgbClr val="002D72"/>
                    </a:solidFill>
                  </a:tcPr>
                </a:tc>
                <a:tc>
                  <a:txBody>
                    <a:bodyPr/>
                    <a:lstStyle/>
                    <a:p>
                      <a:r>
                        <a:rPr lang="en-US" sz="2800" dirty="0"/>
                        <a:t>Disqualification Period</a:t>
                      </a:r>
                    </a:p>
                  </a:txBody>
                  <a:tcPr anchor="ctr">
                    <a:solidFill>
                      <a:srgbClr val="002D72"/>
                    </a:solidFill>
                  </a:tcPr>
                </a:tc>
                <a:extLst>
                  <a:ext uri="{0D108BD9-81ED-4DB2-BD59-A6C34878D82A}">
                    <a16:rowId xmlns:a16="http://schemas.microsoft.com/office/drawing/2014/main" val="2674142292"/>
                  </a:ext>
                </a:extLst>
              </a:tr>
              <a:tr h="2286000">
                <a:tc>
                  <a:txBody>
                    <a:bodyPr/>
                    <a:lstStyle/>
                    <a:p>
                      <a:r>
                        <a:rPr lang="en-US" sz="2400" dirty="0">
                          <a:solidFill>
                            <a:schemeClr val="tx1">
                              <a:lumMod val="75000"/>
                              <a:lumOff val="25000"/>
                            </a:schemeClr>
                          </a:solidFill>
                        </a:rPr>
                        <a:t>Two serious traffic violations in separate incidents during any three-year period</a:t>
                      </a:r>
                    </a:p>
                  </a:txBody>
                  <a:tcPr anchor="ctr"/>
                </a:tc>
                <a:tc>
                  <a:txBody>
                    <a:bodyPr/>
                    <a:lstStyle/>
                    <a:p>
                      <a:r>
                        <a:rPr lang="en-US" sz="2400" dirty="0">
                          <a:solidFill>
                            <a:schemeClr val="tx1">
                              <a:lumMod val="75000"/>
                              <a:lumOff val="25000"/>
                            </a:schemeClr>
                          </a:solidFill>
                        </a:rPr>
                        <a:t>60 days</a:t>
                      </a:r>
                    </a:p>
                  </a:txBody>
                  <a:tcPr anchor="ctr"/>
                </a:tc>
                <a:extLst>
                  <a:ext uri="{0D108BD9-81ED-4DB2-BD59-A6C34878D82A}">
                    <a16:rowId xmlns:a16="http://schemas.microsoft.com/office/drawing/2014/main" val="2963768659"/>
                  </a:ext>
                </a:extLst>
              </a:tr>
              <a:tr h="2286000">
                <a:tc>
                  <a:txBody>
                    <a:bodyPr/>
                    <a:lstStyle/>
                    <a:p>
                      <a:r>
                        <a:rPr lang="en-US" sz="2400" dirty="0">
                          <a:solidFill>
                            <a:schemeClr val="tx1">
                              <a:lumMod val="75000"/>
                              <a:lumOff val="25000"/>
                            </a:schemeClr>
                          </a:solidFill>
                        </a:rPr>
                        <a:t>Three serious traffic violations </a:t>
                      </a:r>
                      <a:br>
                        <a:rPr lang="en-US" sz="2400" dirty="0">
                          <a:solidFill>
                            <a:schemeClr val="tx1">
                              <a:lumMod val="75000"/>
                              <a:lumOff val="25000"/>
                            </a:schemeClr>
                          </a:solidFill>
                        </a:rPr>
                      </a:br>
                      <a:r>
                        <a:rPr lang="en-US" sz="2400" dirty="0">
                          <a:solidFill>
                            <a:schemeClr val="tx1">
                              <a:lumMod val="75000"/>
                              <a:lumOff val="25000"/>
                            </a:schemeClr>
                          </a:solidFill>
                        </a:rPr>
                        <a:t>in separate incidents during </a:t>
                      </a:r>
                      <a:br>
                        <a:rPr lang="en-US" sz="2400" dirty="0">
                          <a:solidFill>
                            <a:schemeClr val="tx1">
                              <a:lumMod val="75000"/>
                              <a:lumOff val="25000"/>
                            </a:schemeClr>
                          </a:solidFill>
                        </a:rPr>
                      </a:br>
                      <a:r>
                        <a:rPr lang="en-US" sz="2400" dirty="0">
                          <a:solidFill>
                            <a:schemeClr val="tx1">
                              <a:lumMod val="75000"/>
                              <a:lumOff val="25000"/>
                            </a:schemeClr>
                          </a:solidFill>
                        </a:rPr>
                        <a:t>any three-year period</a:t>
                      </a:r>
                    </a:p>
                  </a:txBody>
                  <a:tcPr anchor="ctr"/>
                </a:tc>
                <a:tc>
                  <a:txBody>
                    <a:bodyPr/>
                    <a:lstStyle/>
                    <a:p>
                      <a:r>
                        <a:rPr lang="en-US" sz="2400" dirty="0">
                          <a:solidFill>
                            <a:schemeClr val="tx1">
                              <a:lumMod val="75000"/>
                              <a:lumOff val="25000"/>
                            </a:schemeClr>
                          </a:solidFill>
                        </a:rPr>
                        <a:t>120 days</a:t>
                      </a:r>
                    </a:p>
                  </a:txBody>
                  <a:tcPr anchor="ctr"/>
                </a:tc>
                <a:extLst>
                  <a:ext uri="{0D108BD9-81ED-4DB2-BD59-A6C34878D82A}">
                    <a16:rowId xmlns:a16="http://schemas.microsoft.com/office/drawing/2014/main" val="324256519"/>
                  </a:ext>
                </a:extLst>
              </a:tr>
            </a:tbl>
          </a:graphicData>
        </a:graphic>
      </p:graphicFrame>
    </p:spTree>
    <p:custDataLst>
      <p:tags r:id="rId1"/>
    </p:custDataLst>
    <p:extLst>
      <p:ext uri="{BB962C8B-B14F-4D97-AF65-F5344CB8AC3E}">
        <p14:creationId xmlns:p14="http://schemas.microsoft.com/office/powerpoint/2010/main" val="277801392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3CC4D5-370E-4E95-B37A-1BF9E7CFB7F0}"/>
              </a:ext>
            </a:extLst>
          </p:cNvPr>
          <p:cNvSpPr>
            <a:spLocks noGrp="1"/>
          </p:cNvSpPr>
          <p:nvPr>
            <p:ph type="title"/>
          </p:nvPr>
        </p:nvSpPr>
        <p:spPr/>
        <p:txBody>
          <a:bodyPr/>
          <a:lstStyle/>
          <a:p>
            <a:r>
              <a:rPr lang="en-US" dirty="0"/>
              <a:t>Out-of-Service Violations</a:t>
            </a:r>
          </a:p>
        </p:txBody>
      </p:sp>
      <p:pic>
        <p:nvPicPr>
          <p:cNvPr id="4" name="Picture 3">
            <a:extLst>
              <a:ext uri="{FF2B5EF4-FFF2-40B4-BE49-F238E27FC236}">
                <a16:creationId xmlns:a16="http://schemas.microsoft.com/office/drawing/2014/main" id="{6B23D939-8C4A-4662-84DE-E1A1E65913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41" y="1609344"/>
            <a:ext cx="7543800" cy="2971800"/>
          </a:xfrm>
          <a:prstGeom prst="rect">
            <a:avLst/>
          </a:prstGeom>
          <a:ln w="12700">
            <a:solidFill>
              <a:schemeClr val="tx1"/>
            </a:solidFill>
          </a:ln>
          <a:effectLst>
            <a:outerShdw blurRad="50800" dist="38100" dir="5400000" algn="t" rotWithShape="0">
              <a:prstClr val="black">
                <a:alpha val="40000"/>
              </a:prstClr>
            </a:outerShdw>
          </a:effectLst>
        </p:spPr>
      </p:pic>
      <p:sp>
        <p:nvSpPr>
          <p:cNvPr id="5" name="Content Placeholder 1">
            <a:extLst>
              <a:ext uri="{FF2B5EF4-FFF2-40B4-BE49-F238E27FC236}">
                <a16:creationId xmlns:a16="http://schemas.microsoft.com/office/drawing/2014/main" id="{30E7908C-15E1-41EE-B643-817FECFE5ADC}"/>
              </a:ext>
            </a:extLst>
          </p:cNvPr>
          <p:cNvSpPr txBox="1">
            <a:spLocks/>
          </p:cNvSpPr>
          <p:nvPr/>
        </p:nvSpPr>
        <p:spPr>
          <a:xfrm>
            <a:off x="914400" y="4727448"/>
            <a:ext cx="7559418" cy="21305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During a trip, you may be placed out of service by an enforcement officer for a certain period of time or until a given problem has been corrected </a:t>
            </a:r>
          </a:p>
        </p:txBody>
      </p:sp>
    </p:spTree>
    <p:custDataLst>
      <p:tags r:id="rId1"/>
    </p:custDataLst>
    <p:extLst>
      <p:ext uri="{BB962C8B-B14F-4D97-AF65-F5344CB8AC3E}">
        <p14:creationId xmlns:p14="http://schemas.microsoft.com/office/powerpoint/2010/main" val="4006246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1DF0187-A192-4574-B984-16FCF8EA4FB5}"/>
              </a:ext>
            </a:extLst>
          </p:cNvPr>
          <p:cNvGraphicFramePr>
            <a:graphicFrameLocks noGrp="1"/>
          </p:cNvGraphicFramePr>
          <p:nvPr>
            <p:extLst>
              <p:ext uri="{D42A27DB-BD31-4B8C-83A1-F6EECF244321}">
                <p14:modId xmlns:p14="http://schemas.microsoft.com/office/powerpoint/2010/main" val="1423995763"/>
              </p:ext>
            </p:extLst>
          </p:nvPr>
        </p:nvGraphicFramePr>
        <p:xfrm>
          <a:off x="0" y="0"/>
          <a:ext cx="9144000" cy="6858000"/>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3391586654"/>
                    </a:ext>
                  </a:extLst>
                </a:gridCol>
                <a:gridCol w="4572000">
                  <a:extLst>
                    <a:ext uri="{9D8B030D-6E8A-4147-A177-3AD203B41FA5}">
                      <a16:colId xmlns:a16="http://schemas.microsoft.com/office/drawing/2014/main" val="2627729711"/>
                    </a:ext>
                  </a:extLst>
                </a:gridCol>
              </a:tblGrid>
              <a:tr h="1714500">
                <a:tc>
                  <a:txBody>
                    <a:bodyPr/>
                    <a:lstStyle/>
                    <a:p>
                      <a:r>
                        <a:rPr lang="en-US" sz="2800" dirty="0"/>
                        <a:t>Conviction</a:t>
                      </a:r>
                    </a:p>
                  </a:txBody>
                  <a:tcPr anchor="ctr">
                    <a:solidFill>
                      <a:srgbClr val="002D72"/>
                    </a:solidFill>
                  </a:tcPr>
                </a:tc>
                <a:tc>
                  <a:txBody>
                    <a:bodyPr/>
                    <a:lstStyle/>
                    <a:p>
                      <a:r>
                        <a:rPr lang="en-US" sz="2800" dirty="0"/>
                        <a:t>Disqualification Period</a:t>
                      </a:r>
                    </a:p>
                  </a:txBody>
                  <a:tcPr anchor="ctr">
                    <a:solidFill>
                      <a:srgbClr val="002D72"/>
                    </a:solidFill>
                  </a:tcPr>
                </a:tc>
                <a:extLst>
                  <a:ext uri="{0D108BD9-81ED-4DB2-BD59-A6C34878D82A}">
                    <a16:rowId xmlns:a16="http://schemas.microsoft.com/office/drawing/2014/main" val="2674142292"/>
                  </a:ext>
                </a:extLst>
              </a:tr>
              <a:tr h="1714500">
                <a:tc>
                  <a:txBody>
                    <a:bodyPr/>
                    <a:lstStyle/>
                    <a:p>
                      <a:r>
                        <a:rPr lang="en-US" sz="2400" dirty="0">
                          <a:solidFill>
                            <a:schemeClr val="tx1">
                              <a:lumMod val="75000"/>
                              <a:lumOff val="25000"/>
                            </a:schemeClr>
                          </a:solidFill>
                        </a:rPr>
                        <a:t>First violation</a:t>
                      </a:r>
                    </a:p>
                  </a:txBody>
                  <a:tcPr anchor="ctr"/>
                </a:tc>
                <a:tc>
                  <a:txBody>
                    <a:bodyPr/>
                    <a:lstStyle/>
                    <a:p>
                      <a:r>
                        <a:rPr lang="en-US" sz="2400" dirty="0">
                          <a:solidFill>
                            <a:schemeClr val="tx1">
                              <a:lumMod val="75000"/>
                              <a:lumOff val="25000"/>
                            </a:schemeClr>
                          </a:solidFill>
                        </a:rPr>
                        <a:t>180 days to 1 year</a:t>
                      </a:r>
                    </a:p>
                  </a:txBody>
                  <a:tcPr anchor="ctr"/>
                </a:tc>
                <a:extLst>
                  <a:ext uri="{0D108BD9-81ED-4DB2-BD59-A6C34878D82A}">
                    <a16:rowId xmlns:a16="http://schemas.microsoft.com/office/drawing/2014/main" val="2963768659"/>
                  </a:ext>
                </a:extLst>
              </a:tr>
              <a:tr h="1714500">
                <a:tc>
                  <a:txBody>
                    <a:bodyPr/>
                    <a:lstStyle/>
                    <a:p>
                      <a:r>
                        <a:rPr lang="en-US" sz="2400" dirty="0">
                          <a:solidFill>
                            <a:schemeClr val="tx1">
                              <a:lumMod val="75000"/>
                              <a:lumOff val="25000"/>
                            </a:schemeClr>
                          </a:solidFill>
                        </a:rPr>
                        <a:t>Second violation </a:t>
                      </a:r>
                      <a:br>
                        <a:rPr lang="en-US" sz="2400" dirty="0">
                          <a:solidFill>
                            <a:schemeClr val="tx1">
                              <a:lumMod val="75000"/>
                              <a:lumOff val="25000"/>
                            </a:schemeClr>
                          </a:solidFill>
                        </a:rPr>
                      </a:br>
                      <a:r>
                        <a:rPr lang="en-US" sz="2400" dirty="0">
                          <a:solidFill>
                            <a:schemeClr val="tx1">
                              <a:lumMod val="75000"/>
                              <a:lumOff val="25000"/>
                            </a:schemeClr>
                          </a:solidFill>
                        </a:rPr>
                        <a:t>(within a 10-year period)</a:t>
                      </a:r>
                    </a:p>
                  </a:txBody>
                  <a:tcPr anchor="ctr"/>
                </a:tc>
                <a:tc>
                  <a:txBody>
                    <a:bodyPr/>
                    <a:lstStyle/>
                    <a:p>
                      <a:r>
                        <a:rPr lang="en-US" sz="2400" dirty="0">
                          <a:solidFill>
                            <a:schemeClr val="tx1">
                              <a:lumMod val="75000"/>
                              <a:lumOff val="25000"/>
                            </a:schemeClr>
                          </a:solidFill>
                        </a:rPr>
                        <a:t>2 years to 5 years</a:t>
                      </a:r>
                    </a:p>
                  </a:txBody>
                  <a:tcPr anchor="ctr"/>
                </a:tc>
                <a:extLst>
                  <a:ext uri="{0D108BD9-81ED-4DB2-BD59-A6C34878D82A}">
                    <a16:rowId xmlns:a16="http://schemas.microsoft.com/office/drawing/2014/main" val="324256519"/>
                  </a:ext>
                </a:extLst>
              </a:tr>
              <a:tr h="1714500">
                <a:tc>
                  <a:txBody>
                    <a:bodyPr/>
                    <a:lstStyle/>
                    <a:p>
                      <a:r>
                        <a:rPr lang="en-US" sz="2400" dirty="0">
                          <a:solidFill>
                            <a:schemeClr val="tx1">
                              <a:lumMod val="75000"/>
                              <a:lumOff val="25000"/>
                            </a:schemeClr>
                          </a:solidFill>
                        </a:rPr>
                        <a:t>Three or more violations</a:t>
                      </a:r>
                      <a:br>
                        <a:rPr lang="en-US" sz="2400" dirty="0">
                          <a:solidFill>
                            <a:schemeClr val="tx1">
                              <a:lumMod val="75000"/>
                              <a:lumOff val="25000"/>
                            </a:schemeClr>
                          </a:solidFill>
                        </a:rPr>
                      </a:br>
                      <a:r>
                        <a:rPr lang="en-US" sz="2400" dirty="0">
                          <a:solidFill>
                            <a:schemeClr val="tx1">
                              <a:lumMod val="75000"/>
                              <a:lumOff val="25000"/>
                            </a:schemeClr>
                          </a:solidFill>
                        </a:rPr>
                        <a:t>(within a 10-year period)</a:t>
                      </a:r>
                    </a:p>
                  </a:txBody>
                  <a:tcPr anchor="ctr"/>
                </a:tc>
                <a:tc>
                  <a:txBody>
                    <a:bodyPr/>
                    <a:lstStyle/>
                    <a:p>
                      <a:r>
                        <a:rPr lang="en-US" sz="2400" dirty="0">
                          <a:solidFill>
                            <a:schemeClr val="tx1">
                              <a:lumMod val="75000"/>
                              <a:lumOff val="25000"/>
                            </a:schemeClr>
                          </a:solidFill>
                        </a:rPr>
                        <a:t>3 years to 5 years</a:t>
                      </a:r>
                    </a:p>
                  </a:txBody>
                  <a:tcPr anchor="ctr"/>
                </a:tc>
                <a:extLst>
                  <a:ext uri="{0D108BD9-81ED-4DB2-BD59-A6C34878D82A}">
                    <a16:rowId xmlns:a16="http://schemas.microsoft.com/office/drawing/2014/main" val="1881792703"/>
                  </a:ext>
                </a:extLst>
              </a:tr>
            </a:tbl>
          </a:graphicData>
        </a:graphic>
      </p:graphicFrame>
    </p:spTree>
    <p:custDataLst>
      <p:tags r:id="rId1"/>
    </p:custDataLst>
    <p:extLst>
      <p:ext uri="{BB962C8B-B14F-4D97-AF65-F5344CB8AC3E}">
        <p14:creationId xmlns:p14="http://schemas.microsoft.com/office/powerpoint/2010/main" val="179362851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30000"/>
            <a:lum/>
          </a:blip>
          <a:srcRect/>
          <a:stretch>
            <a:fillRect/>
          </a:stretch>
        </a:blipFill>
        <a:effectLst/>
      </p:bgPr>
    </p:bg>
    <p:spTree>
      <p:nvGrpSpPr>
        <p:cNvPr id="1" name=""/>
        <p:cNvGrpSpPr/>
        <p:nvPr/>
      </p:nvGrpSpPr>
      <p:grpSpPr>
        <a:xfrm>
          <a:off x="0" y="0"/>
          <a:ext cx="0" cy="0"/>
          <a:chOff x="0" y="0"/>
          <a:chExt cx="0" cy="0"/>
        </a:xfrm>
      </p:grpSpPr>
      <p:sp>
        <p:nvSpPr>
          <p:cNvPr id="4" name="Title 19">
            <a:extLst>
              <a:ext uri="{FF2B5EF4-FFF2-40B4-BE49-F238E27FC236}">
                <a16:creationId xmlns:a16="http://schemas.microsoft.com/office/drawing/2014/main" id="{AA938735-EC1F-4522-9E98-7FCED5A6FA6E}"/>
              </a:ext>
            </a:extLst>
          </p:cNvPr>
          <p:cNvSpPr txBox="1">
            <a:spLocks/>
          </p:cNvSpPr>
          <p:nvPr/>
        </p:nvSpPr>
        <p:spPr>
          <a:xfrm>
            <a:off x="457200" y="381000"/>
            <a:ext cx="8382000" cy="5761038"/>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pPr algn="l"/>
            <a:r>
              <a:rPr lang="en-US" dirty="0">
                <a:solidFill>
                  <a:schemeClr val="tx1">
                    <a:lumMod val="75000"/>
                    <a:lumOff val="25000"/>
                  </a:schemeClr>
                </a:solidFill>
              </a:rPr>
              <a:t>You are disqualified from driving if you are convicted of operating a vehicle requiring a CDL </a:t>
            </a:r>
            <a:r>
              <a:rPr lang="en-US" dirty="0"/>
              <a:t>in violation of a federal, state, or local law or regulation </a:t>
            </a:r>
            <a:r>
              <a:rPr lang="en-US" dirty="0">
                <a:solidFill>
                  <a:schemeClr val="tx1">
                    <a:lumMod val="75000"/>
                    <a:lumOff val="25000"/>
                  </a:schemeClr>
                </a:solidFill>
              </a:rPr>
              <a:t>pertaining to one of the following six offenses </a:t>
            </a:r>
            <a:r>
              <a:rPr lang="en-US" dirty="0"/>
              <a:t>at a railroad-highway grade crossing: </a:t>
            </a:r>
          </a:p>
        </p:txBody>
      </p:sp>
    </p:spTree>
    <p:custDataLst>
      <p:tags r:id="rId1"/>
    </p:custDataLst>
    <p:extLst>
      <p:ext uri="{BB962C8B-B14F-4D97-AF65-F5344CB8AC3E}">
        <p14:creationId xmlns:p14="http://schemas.microsoft.com/office/powerpoint/2010/main" val="411051312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t>You are disqualified if convicted of:</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4876800" y="1600200"/>
            <a:ext cx="3962400" cy="3581400"/>
          </a:xfrm>
        </p:spPr>
        <p:txBody>
          <a:bodyPr/>
          <a:lstStyle/>
          <a:p>
            <a:pPr marL="514350" indent="-514350">
              <a:buFont typeface="+mj-lt"/>
              <a:buAutoNum type="arabicPeriod"/>
            </a:pPr>
            <a:r>
              <a:rPr lang="en-US" sz="2800" dirty="0"/>
              <a:t>Failing to slow down and check that tracks are clear of an approaching train</a:t>
            </a:r>
          </a:p>
        </p:txBody>
      </p:sp>
      <p:pic>
        <p:nvPicPr>
          <p:cNvPr id="5" name="Picture 4">
            <a:extLst>
              <a:ext uri="{FF2B5EF4-FFF2-40B4-BE49-F238E27FC236}">
                <a16:creationId xmlns:a16="http://schemas.microsoft.com/office/drawing/2014/main" id="{B82E0A0E-4486-4393-9A86-A8B8CE052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87747976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t>You are disqualified if convicted of:</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4876800" y="1600200"/>
            <a:ext cx="3962400" cy="3581400"/>
          </a:xfrm>
        </p:spPr>
        <p:txBody>
          <a:bodyPr/>
          <a:lstStyle/>
          <a:p>
            <a:pPr marL="514350" indent="-514350">
              <a:buFont typeface="+mj-lt"/>
              <a:buAutoNum type="arabicPeriod" startAt="2"/>
            </a:pPr>
            <a:r>
              <a:rPr lang="en-US" sz="2800" dirty="0"/>
              <a:t>Not stopping before reaching the crossing, if the tracks are not clear</a:t>
            </a:r>
          </a:p>
        </p:txBody>
      </p:sp>
      <p:pic>
        <p:nvPicPr>
          <p:cNvPr id="5" name="Picture 4">
            <a:extLst>
              <a:ext uri="{FF2B5EF4-FFF2-40B4-BE49-F238E27FC236}">
                <a16:creationId xmlns:a16="http://schemas.microsoft.com/office/drawing/2014/main" id="{B82E0A0E-4486-4393-9A86-A8B8CE052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73179812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t>You are disqualified if convicted of:</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4876800" y="1600200"/>
            <a:ext cx="3886200" cy="3581400"/>
          </a:xfrm>
        </p:spPr>
        <p:txBody>
          <a:bodyPr/>
          <a:lstStyle/>
          <a:p>
            <a:pPr marL="514350" indent="-514350">
              <a:buFont typeface="+mj-lt"/>
              <a:buAutoNum type="arabicPeriod" startAt="3"/>
            </a:pPr>
            <a:r>
              <a:rPr lang="en-US" sz="2800" dirty="0"/>
              <a:t>Failing to stop before driving onto the crossing</a:t>
            </a:r>
          </a:p>
        </p:txBody>
      </p:sp>
      <p:pic>
        <p:nvPicPr>
          <p:cNvPr id="5" name="Picture 4">
            <a:extLst>
              <a:ext uri="{FF2B5EF4-FFF2-40B4-BE49-F238E27FC236}">
                <a16:creationId xmlns:a16="http://schemas.microsoft.com/office/drawing/2014/main" id="{B82E0A0E-4486-4393-9A86-A8B8CE052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60288133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t>You are disqualified if convicted of:</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4876800" y="1600200"/>
            <a:ext cx="4267200" cy="3581400"/>
          </a:xfrm>
        </p:spPr>
        <p:txBody>
          <a:bodyPr/>
          <a:lstStyle/>
          <a:p>
            <a:pPr marL="514350" indent="-514350">
              <a:buFont typeface="+mj-lt"/>
              <a:buAutoNum type="arabicPeriod" startAt="4"/>
            </a:pPr>
            <a:r>
              <a:rPr lang="en-US" sz="2800" dirty="0"/>
              <a:t>Not having sufficient space to drive completely through the crossing </a:t>
            </a:r>
            <a:br>
              <a:rPr lang="en-US" sz="2800" dirty="0"/>
            </a:br>
            <a:r>
              <a:rPr lang="en-US" sz="2800" dirty="0"/>
              <a:t>without stopping</a:t>
            </a:r>
          </a:p>
        </p:txBody>
      </p:sp>
      <p:pic>
        <p:nvPicPr>
          <p:cNvPr id="5" name="Picture 4">
            <a:extLst>
              <a:ext uri="{FF2B5EF4-FFF2-40B4-BE49-F238E27FC236}">
                <a16:creationId xmlns:a16="http://schemas.microsoft.com/office/drawing/2014/main" id="{B82E0A0E-4486-4393-9A86-A8B8CE052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77491630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t>You are disqualified if convicted of:</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4876800" y="1600200"/>
            <a:ext cx="3962400" cy="3581400"/>
          </a:xfrm>
        </p:spPr>
        <p:txBody>
          <a:bodyPr/>
          <a:lstStyle/>
          <a:p>
            <a:pPr marL="514350" indent="-514350">
              <a:buFont typeface="+mj-lt"/>
              <a:buAutoNum type="arabicPeriod" startAt="5"/>
            </a:pPr>
            <a:r>
              <a:rPr lang="en-US" sz="2800" dirty="0"/>
              <a:t>Not obeying a traffic control device or the directions of an enforcement official at the crossing</a:t>
            </a:r>
          </a:p>
        </p:txBody>
      </p:sp>
      <p:pic>
        <p:nvPicPr>
          <p:cNvPr id="8" name="Picture 7">
            <a:extLst>
              <a:ext uri="{FF2B5EF4-FFF2-40B4-BE49-F238E27FC236}">
                <a16:creationId xmlns:a16="http://schemas.microsoft.com/office/drawing/2014/main" id="{20D72FA2-9DCC-44BA-8B04-CA664A8262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4400" y="1600200"/>
            <a:ext cx="3657600" cy="2434133"/>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4302171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10A3D1-829C-4DBE-B240-F69B449D0171}"/>
              </a:ext>
            </a:extLst>
          </p:cNvPr>
          <p:cNvSpPr>
            <a:spLocks noGrp="1"/>
          </p:cNvSpPr>
          <p:nvPr>
            <p:ph type="title"/>
          </p:nvPr>
        </p:nvSpPr>
        <p:spPr>
          <a:xfrm>
            <a:off x="0" y="274638"/>
            <a:ext cx="9144000" cy="1143000"/>
          </a:xfrm>
        </p:spPr>
        <p:txBody>
          <a:bodyPr>
            <a:normAutofit/>
          </a:bodyPr>
          <a:lstStyle/>
          <a:p>
            <a:r>
              <a:rPr lang="en-US" dirty="0"/>
              <a:t>You are disqualified if convicted of:</a:t>
            </a:r>
          </a:p>
        </p:txBody>
      </p:sp>
      <p:sp>
        <p:nvSpPr>
          <p:cNvPr id="4" name="Content Placeholder 1">
            <a:extLst>
              <a:ext uri="{FF2B5EF4-FFF2-40B4-BE49-F238E27FC236}">
                <a16:creationId xmlns:a16="http://schemas.microsoft.com/office/drawing/2014/main" id="{35918923-1376-4EF1-BC0D-544953537F55}"/>
              </a:ext>
            </a:extLst>
          </p:cNvPr>
          <p:cNvSpPr>
            <a:spLocks noGrp="1"/>
          </p:cNvSpPr>
          <p:nvPr>
            <p:ph idx="1"/>
          </p:nvPr>
        </p:nvSpPr>
        <p:spPr>
          <a:xfrm>
            <a:off x="4876800" y="1600200"/>
            <a:ext cx="3962400" cy="3581400"/>
          </a:xfrm>
        </p:spPr>
        <p:txBody>
          <a:bodyPr/>
          <a:lstStyle/>
          <a:p>
            <a:pPr marL="514350" indent="-514350">
              <a:buFont typeface="+mj-lt"/>
              <a:buAutoNum type="arabicPeriod" startAt="6"/>
            </a:pPr>
            <a:r>
              <a:rPr lang="en-US" sz="2800" dirty="0"/>
              <a:t>Failing to negotiate a crossing because of insufficient undercarriage clearance</a:t>
            </a:r>
          </a:p>
        </p:txBody>
      </p:sp>
      <p:pic>
        <p:nvPicPr>
          <p:cNvPr id="5" name="Picture 4">
            <a:extLst>
              <a:ext uri="{FF2B5EF4-FFF2-40B4-BE49-F238E27FC236}">
                <a16:creationId xmlns:a16="http://schemas.microsoft.com/office/drawing/2014/main" id="{B82E0A0E-4486-4393-9A86-A8B8CE052A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414066068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FAFDEC6-6601-46E7-896A-26D161FEB9BC}"/>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43D93868-AD2E-4ACA-986F-F7323DF6B519}"/>
              </a:ext>
            </a:extLst>
          </p:cNvPr>
          <p:cNvSpPr>
            <a:spLocks noGrp="1"/>
          </p:cNvSpPr>
          <p:nvPr>
            <p:ph type="title"/>
          </p:nvPr>
        </p:nvSpPr>
        <p:spPr>
          <a:xfrm>
            <a:off x="0" y="4406900"/>
            <a:ext cx="9144000" cy="1362075"/>
          </a:xfrm>
        </p:spPr>
        <p:txBody>
          <a:bodyPr/>
          <a:lstStyle/>
          <a:p>
            <a:r>
              <a:rPr lang="en-US" dirty="0"/>
              <a:t>Alcohol &amp; Drug Testing</a:t>
            </a:r>
          </a:p>
        </p:txBody>
      </p:sp>
    </p:spTree>
    <p:custDataLst>
      <p:tags r:id="rId1"/>
    </p:custDataLst>
    <p:extLst>
      <p:ext uri="{BB962C8B-B14F-4D97-AF65-F5344CB8AC3E}">
        <p14:creationId xmlns:p14="http://schemas.microsoft.com/office/powerpoint/2010/main" val="353872167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018E16-7522-44F8-BD9D-9A75C4803EA9}"/>
              </a:ext>
            </a:extLst>
          </p:cNvPr>
          <p:cNvSpPr>
            <a:spLocks noGrp="1"/>
          </p:cNvSpPr>
          <p:nvPr>
            <p:ph type="title"/>
          </p:nvPr>
        </p:nvSpPr>
        <p:spPr/>
        <p:txBody>
          <a:bodyPr/>
          <a:lstStyle/>
          <a:p>
            <a:r>
              <a:rPr lang="en-US" dirty="0"/>
              <a:t>Alcohol Misuse &amp; Drug Use</a:t>
            </a:r>
          </a:p>
        </p:txBody>
      </p:sp>
      <p:pic>
        <p:nvPicPr>
          <p:cNvPr id="4" name="Picture 3">
            <a:extLst>
              <a:ext uri="{FF2B5EF4-FFF2-40B4-BE49-F238E27FC236}">
                <a16:creationId xmlns:a16="http://schemas.microsoft.com/office/drawing/2014/main" id="{0345E24D-B9C7-44E7-9293-5CF4ABB4D4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41" y="1609344"/>
            <a:ext cx="7543800" cy="2971800"/>
          </a:xfrm>
          <a:prstGeom prst="rect">
            <a:avLst/>
          </a:prstGeom>
          <a:ln w="12700">
            <a:solidFill>
              <a:schemeClr val="tx1"/>
            </a:solidFill>
          </a:ln>
          <a:effectLst>
            <a:outerShdw blurRad="50800" dist="38100" dir="5400000" algn="t" rotWithShape="0">
              <a:prstClr val="black">
                <a:alpha val="40000"/>
              </a:prstClr>
            </a:outerShdw>
          </a:effectLst>
        </p:spPr>
      </p:pic>
      <p:sp>
        <p:nvSpPr>
          <p:cNvPr id="5" name="Content Placeholder 1">
            <a:extLst>
              <a:ext uri="{FF2B5EF4-FFF2-40B4-BE49-F238E27FC236}">
                <a16:creationId xmlns:a16="http://schemas.microsoft.com/office/drawing/2014/main" id="{75AC35B6-81EC-4431-B022-68B4A707F336}"/>
              </a:ext>
            </a:extLst>
          </p:cNvPr>
          <p:cNvSpPr txBox="1">
            <a:spLocks/>
          </p:cNvSpPr>
          <p:nvPr/>
        </p:nvSpPr>
        <p:spPr>
          <a:xfrm>
            <a:off x="914400" y="4727448"/>
            <a:ext cx="7559418" cy="16303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Alcohol misuse that could affect the performance of a safety-sensitive function is prohibited </a:t>
            </a:r>
          </a:p>
        </p:txBody>
      </p:sp>
    </p:spTree>
    <p:custDataLst>
      <p:tags r:id="rId1"/>
    </p:custDataLst>
    <p:extLst>
      <p:ext uri="{BB962C8B-B14F-4D97-AF65-F5344CB8AC3E}">
        <p14:creationId xmlns:p14="http://schemas.microsoft.com/office/powerpoint/2010/main" val="30385003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267F3C9E-8AF3-4340-A83F-7BDA12AF0DD9}"/>
              </a:ext>
            </a:extLst>
          </p:cNvPr>
          <p:cNvSpPr txBox="1">
            <a:spLocks/>
          </p:cNvSpPr>
          <p:nvPr/>
        </p:nvSpPr>
        <p:spPr>
          <a:xfrm>
            <a:off x="0" y="274638"/>
            <a:ext cx="9144000" cy="1143000"/>
          </a:xfrm>
          <a:prstGeom prst="rect">
            <a:avLst/>
          </a:prstGeom>
        </p:spPr>
        <p:txBody>
          <a:bodyP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Prohibited alcohol use includes:</a:t>
            </a:r>
          </a:p>
        </p:txBody>
      </p:sp>
      <p:sp>
        <p:nvSpPr>
          <p:cNvPr id="3" name="Content Placeholder 1">
            <a:extLst>
              <a:ext uri="{FF2B5EF4-FFF2-40B4-BE49-F238E27FC236}">
                <a16:creationId xmlns:a16="http://schemas.microsoft.com/office/drawing/2014/main" id="{3E8C5863-7F03-4977-A9DC-BA87C9D00A4C}"/>
              </a:ext>
            </a:extLst>
          </p:cNvPr>
          <p:cNvSpPr txBox="1">
            <a:spLocks/>
          </p:cNvSpPr>
          <p:nvPr/>
        </p:nvSpPr>
        <p:spPr>
          <a:xfrm>
            <a:off x="4876800" y="1600200"/>
            <a:ext cx="3962400" cy="3581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Use while performing safety-sensitive functions</a:t>
            </a:r>
          </a:p>
        </p:txBody>
      </p:sp>
      <p:pic>
        <p:nvPicPr>
          <p:cNvPr id="4" name="Picture 3">
            <a:extLst>
              <a:ext uri="{FF2B5EF4-FFF2-40B4-BE49-F238E27FC236}">
                <a16:creationId xmlns:a16="http://schemas.microsoft.com/office/drawing/2014/main" id="{28A353F6-80F7-463B-9C22-42341680CB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69109404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267F3C9E-8AF3-4340-A83F-7BDA12AF0DD9}"/>
              </a:ext>
            </a:extLst>
          </p:cNvPr>
          <p:cNvSpPr txBox="1">
            <a:spLocks/>
          </p:cNvSpPr>
          <p:nvPr/>
        </p:nvSpPr>
        <p:spPr>
          <a:xfrm>
            <a:off x="0" y="274638"/>
            <a:ext cx="9144000" cy="1143000"/>
          </a:xfrm>
          <a:prstGeom prst="rect">
            <a:avLst/>
          </a:prstGeom>
        </p:spPr>
        <p:txBody>
          <a:bodyP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Prohibited alcohol use includes:</a:t>
            </a:r>
          </a:p>
        </p:txBody>
      </p:sp>
      <p:sp>
        <p:nvSpPr>
          <p:cNvPr id="3" name="Content Placeholder 1">
            <a:extLst>
              <a:ext uri="{FF2B5EF4-FFF2-40B4-BE49-F238E27FC236}">
                <a16:creationId xmlns:a16="http://schemas.microsoft.com/office/drawing/2014/main" id="{3E8C5863-7F03-4977-A9DC-BA87C9D00A4C}"/>
              </a:ext>
            </a:extLst>
          </p:cNvPr>
          <p:cNvSpPr txBox="1">
            <a:spLocks/>
          </p:cNvSpPr>
          <p:nvPr/>
        </p:nvSpPr>
        <p:spPr>
          <a:xfrm>
            <a:off x="4876800" y="1600200"/>
            <a:ext cx="3962400" cy="3581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Use during the four hours before performing </a:t>
            </a:r>
            <a:br>
              <a:rPr lang="en-US" sz="2800" dirty="0"/>
            </a:br>
            <a:r>
              <a:rPr lang="en-US" sz="2800" dirty="0"/>
              <a:t>safety-sensitive functions</a:t>
            </a:r>
          </a:p>
        </p:txBody>
      </p:sp>
      <p:pic>
        <p:nvPicPr>
          <p:cNvPr id="4" name="Picture 3">
            <a:extLst>
              <a:ext uri="{FF2B5EF4-FFF2-40B4-BE49-F238E27FC236}">
                <a16:creationId xmlns:a16="http://schemas.microsoft.com/office/drawing/2014/main" id="{28A353F6-80F7-463B-9C22-42341680CB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69442158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267F3C9E-8AF3-4340-A83F-7BDA12AF0DD9}"/>
              </a:ext>
            </a:extLst>
          </p:cNvPr>
          <p:cNvSpPr txBox="1">
            <a:spLocks/>
          </p:cNvSpPr>
          <p:nvPr/>
        </p:nvSpPr>
        <p:spPr>
          <a:xfrm>
            <a:off x="0" y="274638"/>
            <a:ext cx="9144000" cy="1143000"/>
          </a:xfrm>
          <a:prstGeom prst="rect">
            <a:avLst/>
          </a:prstGeom>
        </p:spPr>
        <p:txBody>
          <a:bodyP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Prohibited alcohol use includes:</a:t>
            </a:r>
          </a:p>
        </p:txBody>
      </p:sp>
      <p:sp>
        <p:nvSpPr>
          <p:cNvPr id="3" name="Content Placeholder 1">
            <a:extLst>
              <a:ext uri="{FF2B5EF4-FFF2-40B4-BE49-F238E27FC236}">
                <a16:creationId xmlns:a16="http://schemas.microsoft.com/office/drawing/2014/main" id="{3E8C5863-7F03-4977-A9DC-BA87C9D00A4C}"/>
              </a:ext>
            </a:extLst>
          </p:cNvPr>
          <p:cNvSpPr txBox="1">
            <a:spLocks/>
          </p:cNvSpPr>
          <p:nvPr/>
        </p:nvSpPr>
        <p:spPr>
          <a:xfrm>
            <a:off x="4876800" y="1600200"/>
            <a:ext cx="4191000" cy="3581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Reporting for duty </a:t>
            </a:r>
            <a:br>
              <a:rPr lang="en-US" sz="2800" dirty="0"/>
            </a:br>
            <a:r>
              <a:rPr lang="en-US" sz="2800" dirty="0"/>
              <a:t>or remaining on </a:t>
            </a:r>
            <a:br>
              <a:rPr lang="en-US" sz="2800" dirty="0"/>
            </a:br>
            <a:r>
              <a:rPr lang="en-US" sz="2800" dirty="0"/>
              <a:t>duty to perform </a:t>
            </a:r>
            <a:br>
              <a:rPr lang="en-US" sz="2800" dirty="0"/>
            </a:br>
            <a:r>
              <a:rPr lang="en-US" sz="2800" dirty="0"/>
              <a:t>safety-sensitive functions with an alcohol concentration of 0.04 or greater </a:t>
            </a:r>
          </a:p>
        </p:txBody>
      </p:sp>
      <p:pic>
        <p:nvPicPr>
          <p:cNvPr id="4" name="Picture 3">
            <a:extLst>
              <a:ext uri="{FF2B5EF4-FFF2-40B4-BE49-F238E27FC236}">
                <a16:creationId xmlns:a16="http://schemas.microsoft.com/office/drawing/2014/main" id="{28A353F6-80F7-463B-9C22-42341680CB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57205809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267F3C9E-8AF3-4340-A83F-7BDA12AF0DD9}"/>
              </a:ext>
            </a:extLst>
          </p:cNvPr>
          <p:cNvSpPr txBox="1">
            <a:spLocks/>
          </p:cNvSpPr>
          <p:nvPr/>
        </p:nvSpPr>
        <p:spPr>
          <a:xfrm>
            <a:off x="0" y="274638"/>
            <a:ext cx="9144000" cy="1143000"/>
          </a:xfrm>
          <a:prstGeom prst="rect">
            <a:avLst/>
          </a:prstGeom>
        </p:spPr>
        <p:txBody>
          <a:bodyP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Prohibited alcohol use includes:</a:t>
            </a:r>
          </a:p>
        </p:txBody>
      </p:sp>
      <p:sp>
        <p:nvSpPr>
          <p:cNvPr id="3" name="Content Placeholder 1">
            <a:extLst>
              <a:ext uri="{FF2B5EF4-FFF2-40B4-BE49-F238E27FC236}">
                <a16:creationId xmlns:a16="http://schemas.microsoft.com/office/drawing/2014/main" id="{3E8C5863-7F03-4977-A9DC-BA87C9D00A4C}"/>
              </a:ext>
            </a:extLst>
          </p:cNvPr>
          <p:cNvSpPr txBox="1">
            <a:spLocks/>
          </p:cNvSpPr>
          <p:nvPr/>
        </p:nvSpPr>
        <p:spPr>
          <a:xfrm>
            <a:off x="4876800" y="1600200"/>
            <a:ext cx="3505200" cy="3581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Use during the eight hours following an accident, or until you undergo a post-accident test</a:t>
            </a:r>
          </a:p>
        </p:txBody>
      </p:sp>
      <p:pic>
        <p:nvPicPr>
          <p:cNvPr id="4" name="Picture 3">
            <a:extLst>
              <a:ext uri="{FF2B5EF4-FFF2-40B4-BE49-F238E27FC236}">
                <a16:creationId xmlns:a16="http://schemas.microsoft.com/office/drawing/2014/main" id="{28A353F6-80F7-463B-9C22-42341680CB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85189135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267F3C9E-8AF3-4340-A83F-7BDA12AF0DD9}"/>
              </a:ext>
            </a:extLst>
          </p:cNvPr>
          <p:cNvSpPr txBox="1">
            <a:spLocks/>
          </p:cNvSpPr>
          <p:nvPr/>
        </p:nvSpPr>
        <p:spPr>
          <a:xfrm>
            <a:off x="0" y="274638"/>
            <a:ext cx="9144000" cy="1143000"/>
          </a:xfrm>
          <a:prstGeom prst="rect">
            <a:avLst/>
          </a:prstGeom>
        </p:spPr>
        <p:txBody>
          <a:bodyP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Prohibited alcohol use includes:</a:t>
            </a:r>
          </a:p>
        </p:txBody>
      </p:sp>
      <p:sp>
        <p:nvSpPr>
          <p:cNvPr id="3" name="Content Placeholder 1">
            <a:extLst>
              <a:ext uri="{FF2B5EF4-FFF2-40B4-BE49-F238E27FC236}">
                <a16:creationId xmlns:a16="http://schemas.microsoft.com/office/drawing/2014/main" id="{3E8C5863-7F03-4977-A9DC-BA87C9D00A4C}"/>
              </a:ext>
            </a:extLst>
          </p:cNvPr>
          <p:cNvSpPr txBox="1">
            <a:spLocks/>
          </p:cNvSpPr>
          <p:nvPr/>
        </p:nvSpPr>
        <p:spPr>
          <a:xfrm>
            <a:off x="4876800" y="1600200"/>
            <a:ext cx="3962400" cy="3581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Refusal to take a required test</a:t>
            </a:r>
          </a:p>
        </p:txBody>
      </p:sp>
      <p:pic>
        <p:nvPicPr>
          <p:cNvPr id="4" name="Picture 3">
            <a:extLst>
              <a:ext uri="{FF2B5EF4-FFF2-40B4-BE49-F238E27FC236}">
                <a16:creationId xmlns:a16="http://schemas.microsoft.com/office/drawing/2014/main" id="{28A353F6-80F7-463B-9C22-42341680CB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78954383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018E16-7522-44F8-BD9D-9A75C4803EA9}"/>
              </a:ext>
            </a:extLst>
          </p:cNvPr>
          <p:cNvSpPr>
            <a:spLocks noGrp="1"/>
          </p:cNvSpPr>
          <p:nvPr>
            <p:ph type="title"/>
          </p:nvPr>
        </p:nvSpPr>
        <p:spPr/>
        <p:txBody>
          <a:bodyPr/>
          <a:lstStyle/>
          <a:p>
            <a:r>
              <a:rPr lang="en-US" dirty="0"/>
              <a:t>Alcohol Misuse &amp; Drug Use</a:t>
            </a:r>
          </a:p>
        </p:txBody>
      </p:sp>
      <p:pic>
        <p:nvPicPr>
          <p:cNvPr id="4" name="Picture 3">
            <a:extLst>
              <a:ext uri="{FF2B5EF4-FFF2-40B4-BE49-F238E27FC236}">
                <a16:creationId xmlns:a16="http://schemas.microsoft.com/office/drawing/2014/main" id="{0345E24D-B9C7-44E7-9293-5CF4ABB4D4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41" y="1609344"/>
            <a:ext cx="7543800" cy="2971800"/>
          </a:xfrm>
          <a:prstGeom prst="rect">
            <a:avLst/>
          </a:prstGeom>
          <a:ln w="12700">
            <a:solidFill>
              <a:schemeClr val="tx1"/>
            </a:solidFill>
          </a:ln>
          <a:effectLst>
            <a:outerShdw blurRad="50800" dist="38100" dir="5400000" algn="t" rotWithShape="0">
              <a:prstClr val="black">
                <a:alpha val="40000"/>
              </a:prstClr>
            </a:outerShdw>
          </a:effectLst>
        </p:spPr>
      </p:pic>
      <p:sp>
        <p:nvSpPr>
          <p:cNvPr id="5" name="Content Placeholder 1">
            <a:extLst>
              <a:ext uri="{FF2B5EF4-FFF2-40B4-BE49-F238E27FC236}">
                <a16:creationId xmlns:a16="http://schemas.microsoft.com/office/drawing/2014/main" id="{75AC35B6-81EC-4431-B022-68B4A707F336}"/>
              </a:ext>
            </a:extLst>
          </p:cNvPr>
          <p:cNvSpPr txBox="1">
            <a:spLocks/>
          </p:cNvSpPr>
          <p:nvPr/>
        </p:nvSpPr>
        <p:spPr>
          <a:xfrm>
            <a:off x="914400" y="4727448"/>
            <a:ext cx="7620000" cy="16303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Drug use that could affect performance of safety-sensitive functions is prohibited</a:t>
            </a:r>
          </a:p>
        </p:txBody>
      </p:sp>
    </p:spTree>
    <p:custDataLst>
      <p:tags r:id="rId1"/>
    </p:custDataLst>
    <p:extLst>
      <p:ext uri="{BB962C8B-B14F-4D97-AF65-F5344CB8AC3E}">
        <p14:creationId xmlns:p14="http://schemas.microsoft.com/office/powerpoint/2010/main" val="349641357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267F3C9E-8AF3-4340-A83F-7BDA12AF0DD9}"/>
              </a:ext>
            </a:extLst>
          </p:cNvPr>
          <p:cNvSpPr txBox="1">
            <a:spLocks/>
          </p:cNvSpPr>
          <p:nvPr/>
        </p:nvSpPr>
        <p:spPr>
          <a:xfrm>
            <a:off x="0" y="274638"/>
            <a:ext cx="9144000" cy="1143000"/>
          </a:xfrm>
          <a:prstGeom prst="rect">
            <a:avLst/>
          </a:prstGeom>
        </p:spPr>
        <p:txBody>
          <a:bodyP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Prohibited drug use includes:</a:t>
            </a:r>
          </a:p>
        </p:txBody>
      </p:sp>
      <p:sp>
        <p:nvSpPr>
          <p:cNvPr id="3" name="Content Placeholder 1">
            <a:extLst>
              <a:ext uri="{FF2B5EF4-FFF2-40B4-BE49-F238E27FC236}">
                <a16:creationId xmlns:a16="http://schemas.microsoft.com/office/drawing/2014/main" id="{3E8C5863-7F03-4977-A9DC-BA87C9D00A4C}"/>
              </a:ext>
            </a:extLst>
          </p:cNvPr>
          <p:cNvSpPr txBox="1">
            <a:spLocks/>
          </p:cNvSpPr>
          <p:nvPr/>
        </p:nvSpPr>
        <p:spPr>
          <a:xfrm>
            <a:off x="4876800" y="1600200"/>
            <a:ext cx="3962400" cy="4343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Use of any drug, except by doctor’s prescription, and then only if the doctor has advised you that the drug will not adversely affect your ability to safely operate a CMV</a:t>
            </a:r>
          </a:p>
        </p:txBody>
      </p:sp>
      <p:pic>
        <p:nvPicPr>
          <p:cNvPr id="4" name="Picture 3">
            <a:extLst>
              <a:ext uri="{FF2B5EF4-FFF2-40B4-BE49-F238E27FC236}">
                <a16:creationId xmlns:a16="http://schemas.microsoft.com/office/drawing/2014/main" id="{28A353F6-80F7-463B-9C22-42341680CB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45721012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267F3C9E-8AF3-4340-A83F-7BDA12AF0DD9}"/>
              </a:ext>
            </a:extLst>
          </p:cNvPr>
          <p:cNvSpPr txBox="1">
            <a:spLocks/>
          </p:cNvSpPr>
          <p:nvPr/>
        </p:nvSpPr>
        <p:spPr>
          <a:xfrm>
            <a:off x="0" y="274638"/>
            <a:ext cx="9144000" cy="1143000"/>
          </a:xfrm>
          <a:prstGeom prst="rect">
            <a:avLst/>
          </a:prstGeom>
        </p:spPr>
        <p:txBody>
          <a:bodyP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Prohibited drug use includes:</a:t>
            </a:r>
          </a:p>
        </p:txBody>
      </p:sp>
      <p:sp>
        <p:nvSpPr>
          <p:cNvPr id="3" name="Content Placeholder 1">
            <a:extLst>
              <a:ext uri="{FF2B5EF4-FFF2-40B4-BE49-F238E27FC236}">
                <a16:creationId xmlns:a16="http://schemas.microsoft.com/office/drawing/2014/main" id="{3E8C5863-7F03-4977-A9DC-BA87C9D00A4C}"/>
              </a:ext>
            </a:extLst>
          </p:cNvPr>
          <p:cNvSpPr txBox="1">
            <a:spLocks/>
          </p:cNvSpPr>
          <p:nvPr/>
        </p:nvSpPr>
        <p:spPr>
          <a:xfrm>
            <a:off x="4876800" y="1600200"/>
            <a:ext cx="3352800" cy="3581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Testing positive for drugs</a:t>
            </a:r>
          </a:p>
        </p:txBody>
      </p:sp>
      <p:pic>
        <p:nvPicPr>
          <p:cNvPr id="4" name="Picture 3">
            <a:extLst>
              <a:ext uri="{FF2B5EF4-FFF2-40B4-BE49-F238E27FC236}">
                <a16:creationId xmlns:a16="http://schemas.microsoft.com/office/drawing/2014/main" id="{28A353F6-80F7-463B-9C22-42341680CB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5669917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267F3C9E-8AF3-4340-A83F-7BDA12AF0DD9}"/>
              </a:ext>
            </a:extLst>
          </p:cNvPr>
          <p:cNvSpPr txBox="1">
            <a:spLocks/>
          </p:cNvSpPr>
          <p:nvPr/>
        </p:nvSpPr>
        <p:spPr>
          <a:xfrm>
            <a:off x="0" y="274638"/>
            <a:ext cx="9144000" cy="1143000"/>
          </a:xfrm>
          <a:prstGeom prst="rect">
            <a:avLst/>
          </a:prstGeom>
        </p:spPr>
        <p:txBody>
          <a:bodyP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Prohibited drug use includes:</a:t>
            </a:r>
          </a:p>
        </p:txBody>
      </p:sp>
      <p:sp>
        <p:nvSpPr>
          <p:cNvPr id="3" name="Content Placeholder 1">
            <a:extLst>
              <a:ext uri="{FF2B5EF4-FFF2-40B4-BE49-F238E27FC236}">
                <a16:creationId xmlns:a16="http://schemas.microsoft.com/office/drawing/2014/main" id="{3E8C5863-7F03-4977-A9DC-BA87C9D00A4C}"/>
              </a:ext>
            </a:extLst>
          </p:cNvPr>
          <p:cNvSpPr txBox="1">
            <a:spLocks/>
          </p:cNvSpPr>
          <p:nvPr/>
        </p:nvSpPr>
        <p:spPr>
          <a:xfrm>
            <a:off x="4876800" y="1600200"/>
            <a:ext cx="3657600" cy="3581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Having an adulterated or substituted drug test result</a:t>
            </a:r>
          </a:p>
        </p:txBody>
      </p:sp>
      <p:pic>
        <p:nvPicPr>
          <p:cNvPr id="4" name="Picture 3">
            <a:extLst>
              <a:ext uri="{FF2B5EF4-FFF2-40B4-BE49-F238E27FC236}">
                <a16:creationId xmlns:a16="http://schemas.microsoft.com/office/drawing/2014/main" id="{28A353F6-80F7-463B-9C22-42341680CB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255325385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267F3C9E-8AF3-4340-A83F-7BDA12AF0DD9}"/>
              </a:ext>
            </a:extLst>
          </p:cNvPr>
          <p:cNvSpPr txBox="1">
            <a:spLocks/>
          </p:cNvSpPr>
          <p:nvPr/>
        </p:nvSpPr>
        <p:spPr>
          <a:xfrm>
            <a:off x="0" y="274638"/>
            <a:ext cx="9144000" cy="1143000"/>
          </a:xfrm>
          <a:prstGeom prst="rect">
            <a:avLst/>
          </a:prstGeom>
        </p:spPr>
        <p:txBody>
          <a:bodyPr>
            <a:normAutofit/>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dirty="0"/>
              <a:t>Prohibited drug use includes:</a:t>
            </a:r>
          </a:p>
        </p:txBody>
      </p:sp>
      <p:sp>
        <p:nvSpPr>
          <p:cNvPr id="3" name="Content Placeholder 1">
            <a:extLst>
              <a:ext uri="{FF2B5EF4-FFF2-40B4-BE49-F238E27FC236}">
                <a16:creationId xmlns:a16="http://schemas.microsoft.com/office/drawing/2014/main" id="{3E8C5863-7F03-4977-A9DC-BA87C9D00A4C}"/>
              </a:ext>
            </a:extLst>
          </p:cNvPr>
          <p:cNvSpPr txBox="1">
            <a:spLocks/>
          </p:cNvSpPr>
          <p:nvPr/>
        </p:nvSpPr>
        <p:spPr>
          <a:xfrm>
            <a:off x="4876800" y="1600200"/>
            <a:ext cx="3962400" cy="3581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Refusal to take a required test</a:t>
            </a:r>
          </a:p>
        </p:txBody>
      </p:sp>
      <p:pic>
        <p:nvPicPr>
          <p:cNvPr id="4" name="Picture 3">
            <a:extLst>
              <a:ext uri="{FF2B5EF4-FFF2-40B4-BE49-F238E27FC236}">
                <a16:creationId xmlns:a16="http://schemas.microsoft.com/office/drawing/2014/main" id="{28A353F6-80F7-463B-9C22-42341680CB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1600200"/>
            <a:ext cx="3657600" cy="4572000"/>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347671650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168EB830-067F-4A82-BBAF-A7D6D75DA894}"/>
              </a:ext>
            </a:extLst>
          </p:cNvPr>
          <p:cNvSpPr txBox="1">
            <a:spLocks/>
          </p:cNvSpPr>
          <p:nvPr/>
        </p:nvSpPr>
        <p:spPr>
          <a:xfrm>
            <a:off x="457200" y="274638"/>
            <a:ext cx="8229600" cy="1143000"/>
          </a:xfrm>
          <a:prstGeom prst="rect">
            <a:avLst/>
          </a:prstGeom>
        </p:spPr>
        <p:txBody>
          <a:bodyPr/>
          <a:lstStyle>
            <a:lvl1pPr algn="ctr" defTabSz="914400" rtl="0" eaLnBrk="1" latinLnBrk="0" hangingPunct="1">
              <a:spcBef>
                <a:spcPct val="0"/>
              </a:spcBef>
              <a:buNone/>
              <a:defRPr lang="en-US" sz="4000" b="1" i="0" kern="1200" cap="none" spc="0" dirty="0">
                <a:ln w="3175">
                  <a:noFill/>
                </a:ln>
                <a:solidFill>
                  <a:srgbClr val="002D72"/>
                </a:solidFill>
                <a:effectLst/>
                <a:latin typeface="+mn-lt"/>
                <a:ea typeface="+mj-ea"/>
                <a:cs typeface="Arial"/>
              </a:defRPr>
            </a:lvl1pPr>
          </a:lstStyle>
          <a:p>
            <a:r>
              <a:rPr lang="en-US"/>
              <a:t>Alcohol Misuse &amp; Drug Use</a:t>
            </a:r>
          </a:p>
        </p:txBody>
      </p:sp>
      <p:pic>
        <p:nvPicPr>
          <p:cNvPr id="3" name="Picture 2">
            <a:extLst>
              <a:ext uri="{FF2B5EF4-FFF2-40B4-BE49-F238E27FC236}">
                <a16:creationId xmlns:a16="http://schemas.microsoft.com/office/drawing/2014/main" id="{7BA11DCA-7F8F-4CF9-B1A8-5049582A82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41" y="1609344"/>
            <a:ext cx="7543800" cy="2971800"/>
          </a:xfrm>
          <a:prstGeom prst="rect">
            <a:avLst/>
          </a:prstGeom>
          <a:ln w="12700">
            <a:solidFill>
              <a:schemeClr val="tx1"/>
            </a:solidFill>
          </a:ln>
          <a:effectLst>
            <a:outerShdw blurRad="50800" dist="38100" dir="5400000" algn="t" rotWithShape="0">
              <a:prstClr val="black">
                <a:alpha val="40000"/>
              </a:prstClr>
            </a:outerShdw>
          </a:effectLst>
        </p:spPr>
      </p:pic>
      <p:sp>
        <p:nvSpPr>
          <p:cNvPr id="4" name="Content Placeholder 1">
            <a:extLst>
              <a:ext uri="{FF2B5EF4-FFF2-40B4-BE49-F238E27FC236}">
                <a16:creationId xmlns:a16="http://schemas.microsoft.com/office/drawing/2014/main" id="{615881C1-7CB7-4F63-AEDC-444DD41266FF}"/>
              </a:ext>
            </a:extLst>
          </p:cNvPr>
          <p:cNvSpPr txBox="1">
            <a:spLocks/>
          </p:cNvSpPr>
          <p:nvPr/>
        </p:nvSpPr>
        <p:spPr>
          <a:xfrm>
            <a:off x="914399" y="4727448"/>
            <a:ext cx="7543799" cy="16303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You will be removed from all </a:t>
            </a:r>
            <a:br>
              <a:rPr lang="en-US" sz="3200" dirty="0"/>
            </a:br>
            <a:r>
              <a:rPr lang="en-US" sz="3200" dirty="0"/>
              <a:t>safety-sensitive functions until you </a:t>
            </a:r>
            <a:br>
              <a:rPr lang="en-US" sz="3200" dirty="0"/>
            </a:br>
            <a:r>
              <a:rPr lang="en-US" sz="3200" dirty="0"/>
              <a:t>go through a return-to-duty process</a:t>
            </a:r>
          </a:p>
        </p:txBody>
      </p:sp>
    </p:spTree>
    <p:custDataLst>
      <p:tags r:id="rId1"/>
    </p:custDataLst>
    <p:extLst>
      <p:ext uri="{BB962C8B-B14F-4D97-AF65-F5344CB8AC3E}">
        <p14:creationId xmlns:p14="http://schemas.microsoft.com/office/powerpoint/2010/main" val="150748269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FAFDEC6-6601-46E7-896A-26D161FEB9BC}"/>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43D93868-AD2E-4ACA-986F-F7323DF6B519}"/>
              </a:ext>
            </a:extLst>
          </p:cNvPr>
          <p:cNvSpPr>
            <a:spLocks noGrp="1"/>
          </p:cNvSpPr>
          <p:nvPr>
            <p:ph type="title"/>
          </p:nvPr>
        </p:nvSpPr>
        <p:spPr>
          <a:xfrm>
            <a:off x="0" y="4406900"/>
            <a:ext cx="9144000" cy="1362075"/>
          </a:xfrm>
        </p:spPr>
        <p:txBody>
          <a:bodyPr/>
          <a:lstStyle/>
          <a:p>
            <a:r>
              <a:rPr lang="en-US" dirty="0"/>
              <a:t>The Commercial Motor Vehicle</a:t>
            </a:r>
          </a:p>
        </p:txBody>
      </p:sp>
    </p:spTree>
    <p:custDataLst>
      <p:tags r:id="rId1"/>
    </p:custDataLst>
    <p:extLst>
      <p:ext uri="{BB962C8B-B14F-4D97-AF65-F5344CB8AC3E}">
        <p14:creationId xmlns:p14="http://schemas.microsoft.com/office/powerpoint/2010/main" val="8597468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06113D1-531D-455C-B08A-D605DF17E34C}"/>
              </a:ext>
            </a:extLst>
          </p:cNvPr>
          <p:cNvPicPr>
            <a:picLocks noChangeAspect="1"/>
          </p:cNvPicPr>
          <p:nvPr/>
        </p:nvPicPr>
        <p:blipFill rotWithShape="1">
          <a:blip r:embed="rId4">
            <a:extLst>
              <a:ext uri="{28A0092B-C50C-407E-A947-70E740481C1C}">
                <a14:useLocalDpi xmlns:a14="http://schemas.microsoft.com/office/drawing/2010/main" val="0"/>
              </a:ext>
            </a:extLst>
          </a:blip>
          <a:srcRect l="40417"/>
          <a:stretch/>
        </p:blipFill>
        <p:spPr>
          <a:xfrm>
            <a:off x="4800601" y="1609344"/>
            <a:ext cx="4190999" cy="4206240"/>
          </a:xfrm>
          <a:prstGeom prst="rect">
            <a:avLst/>
          </a:prstGeom>
          <a:ln w="12700">
            <a:solidFill>
              <a:schemeClr val="tx1"/>
            </a:solidFill>
          </a:ln>
          <a:effectLst>
            <a:outerShdw blurRad="50800" dist="38100" dir="5400000" algn="t" rotWithShape="0">
              <a:prstClr val="black">
                <a:alpha val="40000"/>
              </a:prstClr>
            </a:outerShdw>
          </a:effectLst>
        </p:spPr>
      </p:pic>
      <p:pic>
        <p:nvPicPr>
          <p:cNvPr id="13" name="Picture 12">
            <a:extLst>
              <a:ext uri="{FF2B5EF4-FFF2-40B4-BE49-F238E27FC236}">
                <a16:creationId xmlns:a16="http://schemas.microsoft.com/office/drawing/2014/main" id="{12C9D6A2-D512-40E9-BB3D-EA185DD03FC6}"/>
              </a:ext>
            </a:extLst>
          </p:cNvPr>
          <p:cNvPicPr>
            <a:picLocks noChangeAspect="1"/>
          </p:cNvPicPr>
          <p:nvPr/>
        </p:nvPicPr>
        <p:blipFill rotWithShape="1">
          <a:blip r:embed="rId5">
            <a:extLst>
              <a:ext uri="{28A0092B-C50C-407E-A947-70E740481C1C}">
                <a14:useLocalDpi xmlns:a14="http://schemas.microsoft.com/office/drawing/2010/main" val="0"/>
              </a:ext>
            </a:extLst>
          </a:blip>
          <a:srcRect l="2884" r="35698"/>
          <a:stretch/>
        </p:blipFill>
        <p:spPr>
          <a:xfrm>
            <a:off x="155448" y="1609344"/>
            <a:ext cx="4221002" cy="4206240"/>
          </a:xfrm>
          <a:prstGeom prst="rect">
            <a:avLst/>
          </a:prstGeom>
          <a:ln w="12700">
            <a:solidFill>
              <a:schemeClr val="tx1"/>
            </a:solidFill>
          </a:ln>
          <a:effectLst>
            <a:outerShdw blurRad="50800" dist="38100" dir="5400000" algn="t" rotWithShape="0">
              <a:prstClr val="black">
                <a:alpha val="40000"/>
              </a:prstClr>
            </a:outerShdw>
          </a:effectLst>
        </p:spPr>
      </p:pic>
      <p:sp>
        <p:nvSpPr>
          <p:cNvPr id="3" name="Title 2">
            <a:extLst>
              <a:ext uri="{FF2B5EF4-FFF2-40B4-BE49-F238E27FC236}">
                <a16:creationId xmlns:a16="http://schemas.microsoft.com/office/drawing/2014/main" id="{71B788E3-FBA7-430E-9C1E-FCA956795D05}"/>
              </a:ext>
            </a:extLst>
          </p:cNvPr>
          <p:cNvSpPr>
            <a:spLocks noGrp="1"/>
          </p:cNvSpPr>
          <p:nvPr>
            <p:ph type="title"/>
          </p:nvPr>
        </p:nvSpPr>
        <p:spPr/>
        <p:txBody>
          <a:bodyPr/>
          <a:lstStyle/>
          <a:p>
            <a:r>
              <a:rPr lang="en-US" dirty="0"/>
              <a:t>Tractor</a:t>
            </a:r>
          </a:p>
        </p:txBody>
      </p:sp>
      <p:sp>
        <p:nvSpPr>
          <p:cNvPr id="8" name="Content Placeholder 1">
            <a:extLst>
              <a:ext uri="{FF2B5EF4-FFF2-40B4-BE49-F238E27FC236}">
                <a16:creationId xmlns:a16="http://schemas.microsoft.com/office/drawing/2014/main" id="{00075BAB-61C9-450D-9770-70C42A1C04FB}"/>
              </a:ext>
            </a:extLst>
          </p:cNvPr>
          <p:cNvSpPr txBox="1">
            <a:spLocks/>
          </p:cNvSpPr>
          <p:nvPr/>
        </p:nvSpPr>
        <p:spPr>
          <a:xfrm>
            <a:off x="152400" y="5257800"/>
            <a:ext cx="8839199" cy="87141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solidFill>
                  <a:schemeClr val="bg1"/>
                </a:solidFill>
              </a:rPr>
              <a:t>     Conventional		    Cab-Over-Engine</a:t>
            </a:r>
          </a:p>
        </p:txBody>
      </p:sp>
      <p:sp>
        <p:nvSpPr>
          <p:cNvPr id="9" name="Content Placeholder 1">
            <a:extLst>
              <a:ext uri="{FF2B5EF4-FFF2-40B4-BE49-F238E27FC236}">
                <a16:creationId xmlns:a16="http://schemas.microsoft.com/office/drawing/2014/main" id="{F7B99950-D381-4828-9A82-69A1954CCAC7}"/>
              </a:ext>
            </a:extLst>
          </p:cNvPr>
          <p:cNvSpPr txBox="1">
            <a:spLocks/>
          </p:cNvSpPr>
          <p:nvPr/>
        </p:nvSpPr>
        <p:spPr>
          <a:xfrm>
            <a:off x="76200" y="5910388"/>
            <a:ext cx="8839199" cy="8714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The power unit; used to pull vehicle(s)</a:t>
            </a:r>
          </a:p>
        </p:txBody>
      </p:sp>
    </p:spTree>
    <p:custDataLst>
      <p:tags r:id="rId1"/>
    </p:custDataLst>
    <p:extLst>
      <p:ext uri="{BB962C8B-B14F-4D97-AF65-F5344CB8AC3E}">
        <p14:creationId xmlns:p14="http://schemas.microsoft.com/office/powerpoint/2010/main" val="208880542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FBEF968-A41D-4E7F-86C3-4D48D845BF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1610614"/>
            <a:ext cx="8610600" cy="4203700"/>
          </a:xfrm>
          <a:prstGeom prst="rect">
            <a:avLst/>
          </a:prstGeom>
          <a:ln w="12700">
            <a:solidFill>
              <a:schemeClr val="tx1"/>
            </a:solidFill>
          </a:ln>
          <a:effectLst>
            <a:outerShdw blurRad="50800" dist="38100" dir="5400000" algn="t" rotWithShape="0">
              <a:prstClr val="black">
                <a:alpha val="40000"/>
              </a:prstClr>
            </a:outerShdw>
          </a:effectLst>
        </p:spPr>
      </p:pic>
      <p:sp>
        <p:nvSpPr>
          <p:cNvPr id="3" name="Title 2">
            <a:extLst>
              <a:ext uri="{FF2B5EF4-FFF2-40B4-BE49-F238E27FC236}">
                <a16:creationId xmlns:a16="http://schemas.microsoft.com/office/drawing/2014/main" id="{4E7056A6-7A8A-4EB4-8094-518670F2537D}"/>
              </a:ext>
            </a:extLst>
          </p:cNvPr>
          <p:cNvSpPr>
            <a:spLocks noGrp="1"/>
          </p:cNvSpPr>
          <p:nvPr>
            <p:ph type="title"/>
          </p:nvPr>
        </p:nvSpPr>
        <p:spPr/>
        <p:txBody>
          <a:bodyPr/>
          <a:lstStyle/>
          <a:p>
            <a:r>
              <a:rPr lang="en-US" dirty="0"/>
              <a:t>Trailer</a:t>
            </a:r>
          </a:p>
        </p:txBody>
      </p:sp>
      <p:sp>
        <p:nvSpPr>
          <p:cNvPr id="4" name="Content Placeholder 1">
            <a:extLst>
              <a:ext uri="{FF2B5EF4-FFF2-40B4-BE49-F238E27FC236}">
                <a16:creationId xmlns:a16="http://schemas.microsoft.com/office/drawing/2014/main" id="{5ACE817C-83FE-4CFB-B9E5-EEBFDAD5B6F2}"/>
              </a:ext>
            </a:extLst>
          </p:cNvPr>
          <p:cNvSpPr txBox="1">
            <a:spLocks/>
          </p:cNvSpPr>
          <p:nvPr/>
        </p:nvSpPr>
        <p:spPr>
          <a:xfrm>
            <a:off x="152401" y="5910388"/>
            <a:ext cx="8839199" cy="8714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Stores and carries the cargo</a:t>
            </a:r>
          </a:p>
        </p:txBody>
      </p:sp>
      <p:sp>
        <p:nvSpPr>
          <p:cNvPr id="5" name="Content Placeholder 1">
            <a:extLst>
              <a:ext uri="{FF2B5EF4-FFF2-40B4-BE49-F238E27FC236}">
                <a16:creationId xmlns:a16="http://schemas.microsoft.com/office/drawing/2014/main" id="{32617693-CEF3-446C-A047-724853298E02}"/>
              </a:ext>
            </a:extLst>
          </p:cNvPr>
          <p:cNvSpPr txBox="1">
            <a:spLocks/>
          </p:cNvSpPr>
          <p:nvPr/>
        </p:nvSpPr>
        <p:spPr>
          <a:xfrm>
            <a:off x="3733800" y="4800600"/>
            <a:ext cx="5181599" cy="87141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solidFill>
                  <a:schemeClr val="bg1"/>
                </a:solidFill>
              </a:rPr>
              <a:t> Semitrailer        Full Trailer</a:t>
            </a:r>
          </a:p>
        </p:txBody>
      </p:sp>
    </p:spTree>
    <p:custDataLst>
      <p:tags r:id="rId1"/>
    </p:custDataLst>
    <p:extLst>
      <p:ext uri="{BB962C8B-B14F-4D97-AF65-F5344CB8AC3E}">
        <p14:creationId xmlns:p14="http://schemas.microsoft.com/office/powerpoint/2010/main" val="269680975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8A2C6CE9-65A6-48A4-915B-9A95069827C2}"/>
              </a:ext>
            </a:extLst>
          </p:cNvPr>
          <p:cNvPicPr>
            <a:picLocks noGrp="1" noChangeAspect="1"/>
          </p:cNvPicPr>
          <p:nvPr>
            <p:ph idx="1"/>
          </p:nvPr>
        </p:nvPicPr>
        <p:blipFill rotWithShape="1">
          <a:blip r:embed="rId4" cstate="print">
            <a:extLst>
              <a:ext uri="{28A0092B-C50C-407E-A947-70E740481C1C}">
                <a14:useLocalDpi xmlns:a14="http://schemas.microsoft.com/office/drawing/2010/main"/>
              </a:ext>
            </a:extLst>
          </a:blip>
          <a:srcRect/>
          <a:stretch/>
        </p:blipFill>
        <p:spPr>
          <a:xfrm>
            <a:off x="4648200" y="1609344"/>
            <a:ext cx="4114800" cy="3168765"/>
          </a:xfrm>
          <a:ln w="12700">
            <a:solidFill>
              <a:schemeClr val="tx1"/>
            </a:solidFill>
          </a:ln>
          <a:effectLst>
            <a:outerShdw blurRad="50800" dist="38100" dir="5400000" algn="t" rotWithShape="0">
              <a:prstClr val="black">
                <a:alpha val="40000"/>
              </a:prstClr>
            </a:outerShdw>
          </a:effectLst>
        </p:spPr>
      </p:pic>
      <p:sp>
        <p:nvSpPr>
          <p:cNvPr id="3" name="Title 2">
            <a:extLst>
              <a:ext uri="{FF2B5EF4-FFF2-40B4-BE49-F238E27FC236}">
                <a16:creationId xmlns:a16="http://schemas.microsoft.com/office/drawing/2014/main" id="{446B43C0-4406-4C57-B749-6136B38D1F90}"/>
              </a:ext>
            </a:extLst>
          </p:cNvPr>
          <p:cNvSpPr>
            <a:spLocks noGrp="1"/>
          </p:cNvSpPr>
          <p:nvPr>
            <p:ph type="title"/>
          </p:nvPr>
        </p:nvSpPr>
        <p:spPr/>
        <p:txBody>
          <a:bodyPr/>
          <a:lstStyle/>
          <a:p>
            <a:r>
              <a:rPr lang="en-US" dirty="0"/>
              <a:t>Fifth Wheel</a:t>
            </a:r>
          </a:p>
        </p:txBody>
      </p:sp>
      <p:sp>
        <p:nvSpPr>
          <p:cNvPr id="9" name="Content Placeholder 1">
            <a:extLst>
              <a:ext uri="{FF2B5EF4-FFF2-40B4-BE49-F238E27FC236}">
                <a16:creationId xmlns:a16="http://schemas.microsoft.com/office/drawing/2014/main" id="{3E0DD4C5-2998-4241-B10D-8085C7A6A57B}"/>
              </a:ext>
            </a:extLst>
          </p:cNvPr>
          <p:cNvSpPr txBox="1">
            <a:spLocks/>
          </p:cNvSpPr>
          <p:nvPr/>
        </p:nvSpPr>
        <p:spPr>
          <a:xfrm>
            <a:off x="457200" y="1609344"/>
            <a:ext cx="3962400" cy="4343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Used to join the front of the trailer to the tractor</a:t>
            </a:r>
          </a:p>
        </p:txBody>
      </p:sp>
    </p:spTree>
    <p:custDataLst>
      <p:tags r:id="rId1"/>
    </p:custDataLst>
    <p:extLst>
      <p:ext uri="{BB962C8B-B14F-4D97-AF65-F5344CB8AC3E}">
        <p14:creationId xmlns:p14="http://schemas.microsoft.com/office/powerpoint/2010/main" val="77458266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3BC8D02-0880-43A4-A701-EE7E5B0E082E}"/>
              </a:ext>
            </a:extLst>
          </p:cNvPr>
          <p:cNvSpPr>
            <a:spLocks noGrp="1"/>
          </p:cNvSpPr>
          <p:nvPr>
            <p:ph type="title"/>
          </p:nvPr>
        </p:nvSpPr>
        <p:spPr/>
        <p:txBody>
          <a:bodyPr/>
          <a:lstStyle/>
          <a:p>
            <a:r>
              <a:rPr lang="en-US" dirty="0"/>
              <a:t>Duals</a:t>
            </a:r>
          </a:p>
        </p:txBody>
      </p:sp>
      <p:sp>
        <p:nvSpPr>
          <p:cNvPr id="6" name="Content Placeholder 1">
            <a:extLst>
              <a:ext uri="{FF2B5EF4-FFF2-40B4-BE49-F238E27FC236}">
                <a16:creationId xmlns:a16="http://schemas.microsoft.com/office/drawing/2014/main" id="{7C6FEB38-047B-4C85-B68A-34DCC99B58E6}"/>
              </a:ext>
            </a:extLst>
          </p:cNvPr>
          <p:cNvSpPr txBox="1">
            <a:spLocks/>
          </p:cNvSpPr>
          <p:nvPr/>
        </p:nvSpPr>
        <p:spPr>
          <a:xfrm>
            <a:off x="457200" y="1609344"/>
            <a:ext cx="3962400" cy="4343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A pair of wheels and tires mounted together on the same side of one axle</a:t>
            </a:r>
          </a:p>
        </p:txBody>
      </p:sp>
      <p:pic>
        <p:nvPicPr>
          <p:cNvPr id="8" name="Picture 7">
            <a:extLst>
              <a:ext uri="{FF2B5EF4-FFF2-40B4-BE49-F238E27FC236}">
                <a16:creationId xmlns:a16="http://schemas.microsoft.com/office/drawing/2014/main" id="{E0CD28F8-0BBE-437A-8944-5ED94CF4B36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648200" y="1609344"/>
            <a:ext cx="3657600" cy="3742944"/>
          </a:xfrm>
          <a:prstGeom prst="rect">
            <a:avLst/>
          </a:prstGeom>
          <a:ln w="12700">
            <a:solidFill>
              <a:schemeClr val="tx1"/>
            </a:solidFill>
          </a:ln>
          <a:effectLst>
            <a:outerShdw blurRad="50800" dist="38100" dir="5400000" algn="t" rotWithShape="0">
              <a:prstClr val="black">
                <a:alpha val="40000"/>
              </a:prstClr>
            </a:outerShdw>
          </a:effectLst>
        </p:spPr>
      </p:pic>
    </p:spTree>
    <p:custDataLst>
      <p:tags r:id="rId1"/>
    </p:custDataLst>
    <p:extLst>
      <p:ext uri="{BB962C8B-B14F-4D97-AF65-F5344CB8AC3E}">
        <p14:creationId xmlns:p14="http://schemas.microsoft.com/office/powerpoint/2010/main" val="170418198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B6755B-8559-4D91-8710-EAAD9AA5D4A6}"/>
              </a:ext>
            </a:extLst>
          </p:cNvPr>
          <p:cNvSpPr>
            <a:spLocks noGrp="1"/>
          </p:cNvSpPr>
          <p:nvPr>
            <p:ph type="title"/>
          </p:nvPr>
        </p:nvSpPr>
        <p:spPr/>
        <p:txBody>
          <a:bodyPr/>
          <a:lstStyle/>
          <a:p>
            <a:r>
              <a:rPr lang="en-US" dirty="0"/>
              <a:t>Combination Vehicle</a:t>
            </a:r>
          </a:p>
        </p:txBody>
      </p:sp>
      <p:sp>
        <p:nvSpPr>
          <p:cNvPr id="6" name="Content Placeholder 1">
            <a:extLst>
              <a:ext uri="{FF2B5EF4-FFF2-40B4-BE49-F238E27FC236}">
                <a16:creationId xmlns:a16="http://schemas.microsoft.com/office/drawing/2014/main" id="{51C5D21D-9D0A-4DC6-81D9-A0B62EC5B700}"/>
              </a:ext>
            </a:extLst>
          </p:cNvPr>
          <p:cNvSpPr txBox="1">
            <a:spLocks/>
          </p:cNvSpPr>
          <p:nvPr/>
        </p:nvSpPr>
        <p:spPr>
          <a:xfrm>
            <a:off x="457200" y="4724400"/>
            <a:ext cx="8382000" cy="122834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When a trailer is attached to a tractor </a:t>
            </a:r>
          </a:p>
        </p:txBody>
      </p:sp>
      <p:pic>
        <p:nvPicPr>
          <p:cNvPr id="4" name="Picture 3">
            <a:extLst>
              <a:ext uri="{FF2B5EF4-FFF2-40B4-BE49-F238E27FC236}">
                <a16:creationId xmlns:a16="http://schemas.microsoft.com/office/drawing/2014/main" id="{8A880306-1D37-42D4-A36E-5686613BB3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2368333"/>
            <a:ext cx="8686800" cy="2121333"/>
          </a:xfrm>
          <a:prstGeom prst="rect">
            <a:avLst/>
          </a:prstGeom>
        </p:spPr>
      </p:pic>
    </p:spTree>
    <p:custDataLst>
      <p:tags r:id="rId1"/>
    </p:custDataLst>
    <p:extLst>
      <p:ext uri="{BB962C8B-B14F-4D97-AF65-F5344CB8AC3E}">
        <p14:creationId xmlns:p14="http://schemas.microsoft.com/office/powerpoint/2010/main" val="340342587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CB7F9E-A615-401E-80D3-FE134D3142F7}"/>
              </a:ext>
            </a:extLst>
          </p:cNvPr>
          <p:cNvSpPr>
            <a:spLocks noGrp="1"/>
          </p:cNvSpPr>
          <p:nvPr>
            <p:ph type="title"/>
          </p:nvPr>
        </p:nvSpPr>
        <p:spPr/>
        <p:txBody>
          <a:bodyPr/>
          <a:lstStyle/>
          <a:p>
            <a:r>
              <a:rPr lang="en-US" dirty="0"/>
              <a:t>Axles</a:t>
            </a:r>
          </a:p>
        </p:txBody>
      </p:sp>
      <p:sp>
        <p:nvSpPr>
          <p:cNvPr id="5" name="Content Placeholder 1">
            <a:extLst>
              <a:ext uri="{FF2B5EF4-FFF2-40B4-BE49-F238E27FC236}">
                <a16:creationId xmlns:a16="http://schemas.microsoft.com/office/drawing/2014/main" id="{DF1B12D8-72F5-4656-A537-5FB22A557C82}"/>
              </a:ext>
            </a:extLst>
          </p:cNvPr>
          <p:cNvSpPr txBox="1">
            <a:spLocks/>
          </p:cNvSpPr>
          <p:nvPr/>
        </p:nvSpPr>
        <p:spPr>
          <a:xfrm>
            <a:off x="7315200" y="4449761"/>
            <a:ext cx="1981200" cy="990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800" dirty="0"/>
              <a:t>Steering Axle</a:t>
            </a:r>
          </a:p>
        </p:txBody>
      </p:sp>
      <p:sp>
        <p:nvSpPr>
          <p:cNvPr id="6" name="Content Placeholder 1">
            <a:extLst>
              <a:ext uri="{FF2B5EF4-FFF2-40B4-BE49-F238E27FC236}">
                <a16:creationId xmlns:a16="http://schemas.microsoft.com/office/drawing/2014/main" id="{2E287EBD-B91A-4A20-8F7E-34EDF7B3576A}"/>
              </a:ext>
            </a:extLst>
          </p:cNvPr>
          <p:cNvSpPr txBox="1">
            <a:spLocks/>
          </p:cNvSpPr>
          <p:nvPr/>
        </p:nvSpPr>
        <p:spPr>
          <a:xfrm>
            <a:off x="4343400" y="4449761"/>
            <a:ext cx="1981200" cy="990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800" dirty="0"/>
              <a:t>Drive </a:t>
            </a:r>
            <a:br>
              <a:rPr lang="en-US" sz="2800" dirty="0"/>
            </a:br>
            <a:r>
              <a:rPr lang="en-US" sz="2800" dirty="0"/>
              <a:t>Axle</a:t>
            </a:r>
          </a:p>
        </p:txBody>
      </p:sp>
      <p:sp>
        <p:nvSpPr>
          <p:cNvPr id="7" name="Content Placeholder 1">
            <a:extLst>
              <a:ext uri="{FF2B5EF4-FFF2-40B4-BE49-F238E27FC236}">
                <a16:creationId xmlns:a16="http://schemas.microsoft.com/office/drawing/2014/main" id="{6FE5779B-CAC4-4275-A04A-3BF31F2D6A67}"/>
              </a:ext>
            </a:extLst>
          </p:cNvPr>
          <p:cNvSpPr txBox="1">
            <a:spLocks/>
          </p:cNvSpPr>
          <p:nvPr/>
        </p:nvSpPr>
        <p:spPr>
          <a:xfrm>
            <a:off x="0" y="4449761"/>
            <a:ext cx="1981200" cy="990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800" dirty="0"/>
              <a:t>Tandem </a:t>
            </a:r>
            <a:br>
              <a:rPr lang="en-US" sz="2800" dirty="0"/>
            </a:br>
            <a:r>
              <a:rPr lang="en-US" sz="2800" dirty="0"/>
              <a:t>Axle</a:t>
            </a:r>
          </a:p>
        </p:txBody>
      </p:sp>
      <p:pic>
        <p:nvPicPr>
          <p:cNvPr id="9" name="Picture 8">
            <a:extLst>
              <a:ext uri="{FF2B5EF4-FFF2-40B4-BE49-F238E27FC236}">
                <a16:creationId xmlns:a16="http://schemas.microsoft.com/office/drawing/2014/main" id="{6B0C151F-745D-41C8-AAF3-715F1C101D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2368333"/>
            <a:ext cx="8686800" cy="2121333"/>
          </a:xfrm>
          <a:prstGeom prst="rect">
            <a:avLst/>
          </a:prstGeom>
        </p:spPr>
      </p:pic>
    </p:spTree>
    <p:custDataLst>
      <p:tags r:id="rId1"/>
    </p:custDataLst>
    <p:extLst>
      <p:ext uri="{BB962C8B-B14F-4D97-AF65-F5344CB8AC3E}">
        <p14:creationId xmlns:p14="http://schemas.microsoft.com/office/powerpoint/2010/main" val="232036760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FAFDEC6-6601-46E7-896A-26D161FEB9BC}"/>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43D93868-AD2E-4ACA-986F-F7323DF6B519}"/>
              </a:ext>
            </a:extLst>
          </p:cNvPr>
          <p:cNvSpPr>
            <a:spLocks noGrp="1"/>
          </p:cNvSpPr>
          <p:nvPr>
            <p:ph type="title"/>
          </p:nvPr>
        </p:nvSpPr>
        <p:spPr>
          <a:xfrm>
            <a:off x="0" y="4406900"/>
            <a:ext cx="9144000" cy="1362075"/>
          </a:xfrm>
        </p:spPr>
        <p:txBody>
          <a:bodyPr/>
          <a:lstStyle/>
          <a:p>
            <a:r>
              <a:rPr lang="en-US" dirty="0"/>
              <a:t>Size and Weight Limitations</a:t>
            </a:r>
          </a:p>
        </p:txBody>
      </p:sp>
    </p:spTree>
    <p:custDataLst>
      <p:tags r:id="rId1"/>
    </p:custDataLst>
    <p:extLst>
      <p:ext uri="{BB962C8B-B14F-4D97-AF65-F5344CB8AC3E}">
        <p14:creationId xmlns:p14="http://schemas.microsoft.com/office/powerpoint/2010/main" val="110645663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57EF59-7D0B-4D1A-9BC5-1BA792BD4B6B}"/>
              </a:ext>
            </a:extLst>
          </p:cNvPr>
          <p:cNvSpPr>
            <a:spLocks noGrp="1"/>
          </p:cNvSpPr>
          <p:nvPr>
            <p:ph type="title"/>
          </p:nvPr>
        </p:nvSpPr>
        <p:spPr/>
        <p:txBody>
          <a:bodyPr/>
          <a:lstStyle/>
          <a:p>
            <a:r>
              <a:rPr lang="en-US" dirty="0"/>
              <a:t>Federal Size &amp; Weight Limits</a:t>
            </a:r>
          </a:p>
        </p:txBody>
      </p:sp>
      <p:pic>
        <p:nvPicPr>
          <p:cNvPr id="4" name="Content Placeholder 6">
            <a:extLst>
              <a:ext uri="{FF2B5EF4-FFF2-40B4-BE49-F238E27FC236}">
                <a16:creationId xmlns:a16="http://schemas.microsoft.com/office/drawing/2014/main" id="{1C816132-355E-4A28-A523-C82AFE366579}"/>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652897" y="1609344"/>
            <a:ext cx="4105405" cy="3168765"/>
          </a:xfrm>
          <a:ln w="12700">
            <a:solidFill>
              <a:schemeClr val="tx1"/>
            </a:solidFill>
          </a:ln>
          <a:effectLst>
            <a:outerShdw blurRad="50800" dist="38100" dir="5400000" algn="t" rotWithShape="0">
              <a:prstClr val="black">
                <a:alpha val="40000"/>
              </a:prstClr>
            </a:outerShdw>
          </a:effectLst>
        </p:spPr>
      </p:pic>
      <p:sp>
        <p:nvSpPr>
          <p:cNvPr id="5" name="Content Placeholder 1">
            <a:extLst>
              <a:ext uri="{FF2B5EF4-FFF2-40B4-BE49-F238E27FC236}">
                <a16:creationId xmlns:a16="http://schemas.microsoft.com/office/drawing/2014/main" id="{13965BBF-21C7-4AB6-8154-EC26C11FF36F}"/>
              </a:ext>
            </a:extLst>
          </p:cNvPr>
          <p:cNvSpPr txBox="1">
            <a:spLocks/>
          </p:cNvSpPr>
          <p:nvPr/>
        </p:nvSpPr>
        <p:spPr>
          <a:xfrm>
            <a:off x="457200" y="1609344"/>
            <a:ext cx="3962400" cy="43434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The federal size and weight limits apply to a national system of interstates commonly referred to as the National Network</a:t>
            </a:r>
          </a:p>
        </p:txBody>
      </p:sp>
    </p:spTree>
    <p:custDataLst>
      <p:tags r:id="rId1"/>
    </p:custDataLst>
    <p:extLst>
      <p:ext uri="{BB962C8B-B14F-4D97-AF65-F5344CB8AC3E}">
        <p14:creationId xmlns:p14="http://schemas.microsoft.com/office/powerpoint/2010/main" val="36773199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7D7423E-CC58-4ADC-9CBA-4ED3F450E974}"/>
              </a:ext>
            </a:extLst>
          </p:cNvPr>
          <p:cNvGraphicFramePr>
            <a:graphicFrameLocks noGrp="1"/>
          </p:cNvGraphicFramePr>
          <p:nvPr>
            <p:extLst>
              <p:ext uri="{D42A27DB-BD31-4B8C-83A1-F6EECF244321}">
                <p14:modId xmlns:p14="http://schemas.microsoft.com/office/powerpoint/2010/main" val="301126251"/>
              </p:ext>
            </p:extLst>
          </p:nvPr>
        </p:nvGraphicFramePr>
        <p:xfrm>
          <a:off x="0" y="0"/>
          <a:ext cx="9144000" cy="685800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33739338"/>
                    </a:ext>
                  </a:extLst>
                </a:gridCol>
                <a:gridCol w="5029200">
                  <a:extLst>
                    <a:ext uri="{9D8B030D-6E8A-4147-A177-3AD203B41FA5}">
                      <a16:colId xmlns:a16="http://schemas.microsoft.com/office/drawing/2014/main" val="64650586"/>
                    </a:ext>
                  </a:extLst>
                </a:gridCol>
              </a:tblGrid>
              <a:tr h="535781">
                <a:tc>
                  <a:txBody>
                    <a:bodyPr/>
                    <a:lstStyle/>
                    <a:p>
                      <a:r>
                        <a:rPr lang="en-US" dirty="0">
                          <a:solidFill>
                            <a:schemeClr val="bg1"/>
                          </a:solidFill>
                        </a:rPr>
                        <a:t>Width</a:t>
                      </a:r>
                    </a:p>
                  </a:txBody>
                  <a:tcPr>
                    <a:solidFill>
                      <a:srgbClr val="002D72"/>
                    </a:solidFill>
                  </a:tcPr>
                </a:tc>
                <a:tc>
                  <a:txBody>
                    <a:bodyPr/>
                    <a:lstStyle/>
                    <a:p>
                      <a:r>
                        <a:rPr lang="en-US" dirty="0"/>
                        <a:t>National Network</a:t>
                      </a:r>
                    </a:p>
                  </a:txBody>
                  <a:tcPr>
                    <a:solidFill>
                      <a:srgbClr val="002D72"/>
                    </a:solidFill>
                  </a:tcPr>
                </a:tc>
                <a:extLst>
                  <a:ext uri="{0D108BD9-81ED-4DB2-BD59-A6C34878D82A}">
                    <a16:rowId xmlns:a16="http://schemas.microsoft.com/office/drawing/2014/main" val="4182493123"/>
                  </a:ext>
                </a:extLst>
              </a:tr>
              <a:tr h="535781">
                <a:tc>
                  <a:txBody>
                    <a:bodyPr/>
                    <a:lstStyle/>
                    <a:p>
                      <a:endParaRPr lang="en-US">
                        <a:solidFill>
                          <a:schemeClr val="tx1">
                            <a:lumMod val="75000"/>
                            <a:lumOff val="25000"/>
                          </a:schemeClr>
                        </a:solidFill>
                      </a:endParaRPr>
                    </a:p>
                  </a:txBody>
                  <a:tcPr/>
                </a:tc>
                <a:tc>
                  <a:txBody>
                    <a:bodyPr/>
                    <a:lstStyle/>
                    <a:p>
                      <a:r>
                        <a:rPr lang="en-US" dirty="0">
                          <a:solidFill>
                            <a:schemeClr val="tx1">
                              <a:lumMod val="75000"/>
                              <a:lumOff val="25000"/>
                            </a:schemeClr>
                          </a:solidFill>
                        </a:rPr>
                        <a:t>102 inches</a:t>
                      </a:r>
                    </a:p>
                  </a:txBody>
                  <a:tcPr/>
                </a:tc>
                <a:extLst>
                  <a:ext uri="{0D108BD9-81ED-4DB2-BD59-A6C34878D82A}">
                    <a16:rowId xmlns:a16="http://schemas.microsoft.com/office/drawing/2014/main" val="994981929"/>
                  </a:ext>
                </a:extLst>
              </a:tr>
              <a:tr h="535781">
                <a:tc>
                  <a:txBody>
                    <a:bodyPr/>
                    <a:lstStyle/>
                    <a:p>
                      <a:r>
                        <a:rPr lang="en-US" b="1" dirty="0">
                          <a:solidFill>
                            <a:schemeClr val="bg1"/>
                          </a:solidFill>
                        </a:rPr>
                        <a:t>Length</a:t>
                      </a:r>
                    </a:p>
                  </a:txBody>
                  <a:tcPr>
                    <a:solidFill>
                      <a:srgbClr val="002D7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National Network</a:t>
                      </a:r>
                    </a:p>
                  </a:txBody>
                  <a:tcPr>
                    <a:solidFill>
                      <a:srgbClr val="002D72"/>
                    </a:solidFill>
                  </a:tcPr>
                </a:tc>
                <a:extLst>
                  <a:ext uri="{0D108BD9-81ED-4DB2-BD59-A6C34878D82A}">
                    <a16:rowId xmlns:a16="http://schemas.microsoft.com/office/drawing/2014/main" val="1034660798"/>
                  </a:ext>
                </a:extLst>
              </a:tr>
              <a:tr h="535781">
                <a:tc>
                  <a:txBody>
                    <a:bodyPr/>
                    <a:lstStyle/>
                    <a:p>
                      <a:r>
                        <a:rPr lang="en-US" dirty="0">
                          <a:solidFill>
                            <a:schemeClr val="tx1">
                              <a:lumMod val="75000"/>
                              <a:lumOff val="25000"/>
                            </a:schemeClr>
                          </a:solidFill>
                        </a:rPr>
                        <a:t>Semitrailers</a:t>
                      </a:r>
                    </a:p>
                  </a:txBody>
                  <a:tcPr/>
                </a:tc>
                <a:tc>
                  <a:txBody>
                    <a:bodyPr/>
                    <a:lstStyle/>
                    <a:p>
                      <a:r>
                        <a:rPr lang="en-US" dirty="0">
                          <a:solidFill>
                            <a:schemeClr val="tx1">
                              <a:lumMod val="75000"/>
                              <a:lumOff val="25000"/>
                            </a:schemeClr>
                          </a:solidFill>
                        </a:rPr>
                        <a:t>At least 48 feet</a:t>
                      </a:r>
                    </a:p>
                  </a:txBody>
                  <a:tcPr/>
                </a:tc>
                <a:extLst>
                  <a:ext uri="{0D108BD9-81ED-4DB2-BD59-A6C34878D82A}">
                    <a16:rowId xmlns:a16="http://schemas.microsoft.com/office/drawing/2014/main" val="4144010071"/>
                  </a:ext>
                </a:extLst>
              </a:tr>
              <a:tr h="535781">
                <a:tc>
                  <a:txBody>
                    <a:bodyPr/>
                    <a:lstStyle/>
                    <a:p>
                      <a:r>
                        <a:rPr lang="en-US" dirty="0">
                          <a:solidFill>
                            <a:schemeClr val="tx1">
                              <a:lumMod val="75000"/>
                              <a:lumOff val="25000"/>
                            </a:schemeClr>
                          </a:solidFill>
                        </a:rPr>
                        <a:t>Trailers of a twin-trailer combination</a:t>
                      </a:r>
                    </a:p>
                  </a:txBody>
                  <a:tcPr/>
                </a:tc>
                <a:tc>
                  <a:txBody>
                    <a:bodyPr/>
                    <a:lstStyle/>
                    <a:p>
                      <a:r>
                        <a:rPr lang="en-US" dirty="0">
                          <a:solidFill>
                            <a:schemeClr val="tx1">
                              <a:lumMod val="75000"/>
                              <a:lumOff val="25000"/>
                            </a:schemeClr>
                          </a:solidFill>
                        </a:rPr>
                        <a:t>At least 28 feet</a:t>
                      </a:r>
                    </a:p>
                  </a:txBody>
                  <a:tcPr/>
                </a:tc>
                <a:extLst>
                  <a:ext uri="{0D108BD9-81ED-4DB2-BD59-A6C34878D82A}">
                    <a16:rowId xmlns:a16="http://schemas.microsoft.com/office/drawing/2014/main" val="842434030"/>
                  </a:ext>
                </a:extLst>
              </a:tr>
              <a:tr h="642938">
                <a:tc>
                  <a:txBody>
                    <a:bodyPr/>
                    <a:lstStyle/>
                    <a:p>
                      <a:r>
                        <a:rPr lang="en-US" dirty="0">
                          <a:solidFill>
                            <a:schemeClr val="tx1">
                              <a:lumMod val="75000"/>
                              <a:lumOff val="25000"/>
                            </a:schemeClr>
                          </a:solidFill>
                        </a:rPr>
                        <a:t>A tractor-semitrailer combination or a tractor-trailer-trailer combination</a:t>
                      </a:r>
                    </a:p>
                  </a:txBody>
                  <a:tcPr/>
                </a:tc>
                <a:tc>
                  <a:txBody>
                    <a:bodyPr/>
                    <a:lstStyle/>
                    <a:p>
                      <a:r>
                        <a:rPr lang="en-US" dirty="0">
                          <a:solidFill>
                            <a:schemeClr val="tx1">
                              <a:lumMod val="75000"/>
                              <a:lumOff val="25000"/>
                            </a:schemeClr>
                          </a:solidFill>
                        </a:rPr>
                        <a:t>No overall limit</a:t>
                      </a:r>
                    </a:p>
                  </a:txBody>
                  <a:tcPr/>
                </a:tc>
                <a:extLst>
                  <a:ext uri="{0D108BD9-81ED-4DB2-BD59-A6C34878D82A}">
                    <a16:rowId xmlns:a16="http://schemas.microsoft.com/office/drawing/2014/main" val="2993326732"/>
                  </a:ext>
                </a:extLst>
              </a:tr>
              <a:tr h="535781">
                <a:tc>
                  <a:txBody>
                    <a:bodyPr/>
                    <a:lstStyle/>
                    <a:p>
                      <a:r>
                        <a:rPr lang="en-US" dirty="0">
                          <a:solidFill>
                            <a:schemeClr val="tx1">
                              <a:lumMod val="75000"/>
                              <a:lumOff val="25000"/>
                            </a:schemeClr>
                          </a:solidFill>
                        </a:rPr>
                        <a:t>Tractors and double trailers</a:t>
                      </a:r>
                    </a:p>
                  </a:txBody>
                  <a:tcPr/>
                </a:tc>
                <a:tc>
                  <a:txBody>
                    <a:bodyPr/>
                    <a:lstStyle/>
                    <a:p>
                      <a:r>
                        <a:rPr lang="en-US" dirty="0">
                          <a:solidFill>
                            <a:schemeClr val="tx1">
                              <a:lumMod val="75000"/>
                              <a:lumOff val="25000"/>
                            </a:schemeClr>
                          </a:solidFill>
                        </a:rPr>
                        <a:t>All states must allow</a:t>
                      </a:r>
                    </a:p>
                  </a:txBody>
                  <a:tcPr/>
                </a:tc>
                <a:extLst>
                  <a:ext uri="{0D108BD9-81ED-4DB2-BD59-A6C34878D82A}">
                    <a16:rowId xmlns:a16="http://schemas.microsoft.com/office/drawing/2014/main" val="1742297739"/>
                  </a:ext>
                </a:extLst>
              </a:tr>
              <a:tr h="642938">
                <a:tc>
                  <a:txBody>
                    <a:bodyPr/>
                    <a:lstStyle/>
                    <a:p>
                      <a:r>
                        <a:rPr lang="en-US" b="1" dirty="0">
                          <a:solidFill>
                            <a:schemeClr val="bg1"/>
                          </a:solidFill>
                        </a:rPr>
                        <a:t>Weight</a:t>
                      </a:r>
                    </a:p>
                  </a:txBody>
                  <a:tcPr>
                    <a:solidFill>
                      <a:srgbClr val="002D72"/>
                    </a:solidFill>
                  </a:tcPr>
                </a:tc>
                <a:tc>
                  <a:txBody>
                    <a:bodyPr/>
                    <a:lstStyle/>
                    <a:p>
                      <a:r>
                        <a:rPr lang="en-US" b="1" dirty="0">
                          <a:solidFill>
                            <a:schemeClr val="bg1"/>
                          </a:solidFill>
                        </a:rPr>
                        <a:t>National System of Interstate </a:t>
                      </a:r>
                      <a:br>
                        <a:rPr lang="en-US" b="1" dirty="0">
                          <a:solidFill>
                            <a:schemeClr val="bg1"/>
                          </a:solidFill>
                        </a:rPr>
                      </a:br>
                      <a:r>
                        <a:rPr lang="en-US" b="1" dirty="0">
                          <a:solidFill>
                            <a:schemeClr val="bg1"/>
                          </a:solidFill>
                        </a:rPr>
                        <a:t>and Defense Highways</a:t>
                      </a:r>
                    </a:p>
                  </a:txBody>
                  <a:tcPr>
                    <a:solidFill>
                      <a:srgbClr val="002D72"/>
                    </a:solidFill>
                  </a:tcPr>
                </a:tc>
                <a:extLst>
                  <a:ext uri="{0D108BD9-81ED-4DB2-BD59-A6C34878D82A}">
                    <a16:rowId xmlns:a16="http://schemas.microsoft.com/office/drawing/2014/main" val="2051373045"/>
                  </a:ext>
                </a:extLst>
              </a:tr>
              <a:tr h="535781">
                <a:tc>
                  <a:txBody>
                    <a:bodyPr/>
                    <a:lstStyle/>
                    <a:p>
                      <a:r>
                        <a:rPr lang="en-US" dirty="0">
                          <a:solidFill>
                            <a:schemeClr val="tx1">
                              <a:lumMod val="75000"/>
                              <a:lumOff val="25000"/>
                            </a:schemeClr>
                          </a:solidFill>
                        </a:rPr>
                        <a:t>Single axle</a:t>
                      </a:r>
                    </a:p>
                  </a:txBody>
                  <a:tcPr/>
                </a:tc>
                <a:tc>
                  <a:txBody>
                    <a:bodyPr/>
                    <a:lstStyle/>
                    <a:p>
                      <a:r>
                        <a:rPr lang="en-US" dirty="0">
                          <a:solidFill>
                            <a:schemeClr val="tx1">
                              <a:lumMod val="75000"/>
                              <a:lumOff val="25000"/>
                            </a:schemeClr>
                          </a:solidFill>
                        </a:rPr>
                        <a:t>20,000 pounds</a:t>
                      </a:r>
                    </a:p>
                  </a:txBody>
                  <a:tcPr/>
                </a:tc>
                <a:extLst>
                  <a:ext uri="{0D108BD9-81ED-4DB2-BD59-A6C34878D82A}">
                    <a16:rowId xmlns:a16="http://schemas.microsoft.com/office/drawing/2014/main" val="1272219140"/>
                  </a:ext>
                </a:extLst>
              </a:tr>
              <a:tr h="535781">
                <a:tc>
                  <a:txBody>
                    <a:bodyPr/>
                    <a:lstStyle/>
                    <a:p>
                      <a:r>
                        <a:rPr lang="en-US" dirty="0">
                          <a:solidFill>
                            <a:schemeClr val="tx1">
                              <a:lumMod val="75000"/>
                              <a:lumOff val="25000"/>
                            </a:schemeClr>
                          </a:solidFill>
                        </a:rPr>
                        <a:t>Tandem Axle</a:t>
                      </a:r>
                    </a:p>
                  </a:txBody>
                  <a:tcPr/>
                </a:tc>
                <a:tc>
                  <a:txBody>
                    <a:bodyPr/>
                    <a:lstStyle/>
                    <a:p>
                      <a:r>
                        <a:rPr lang="en-US" dirty="0">
                          <a:solidFill>
                            <a:schemeClr val="tx1">
                              <a:lumMod val="75000"/>
                              <a:lumOff val="25000"/>
                            </a:schemeClr>
                          </a:solidFill>
                        </a:rPr>
                        <a:t>34,000 pounds</a:t>
                      </a:r>
                    </a:p>
                  </a:txBody>
                  <a:tcPr/>
                </a:tc>
                <a:extLst>
                  <a:ext uri="{0D108BD9-81ED-4DB2-BD59-A6C34878D82A}">
                    <a16:rowId xmlns:a16="http://schemas.microsoft.com/office/drawing/2014/main" val="3331278880"/>
                  </a:ext>
                </a:extLst>
              </a:tr>
              <a:tr h="642938">
                <a:tc>
                  <a:txBody>
                    <a:bodyPr/>
                    <a:lstStyle/>
                    <a:p>
                      <a:r>
                        <a:rPr lang="en-US" dirty="0">
                          <a:solidFill>
                            <a:schemeClr val="tx1">
                              <a:lumMod val="75000"/>
                              <a:lumOff val="25000"/>
                            </a:schemeClr>
                          </a:solidFill>
                        </a:rPr>
                        <a:t>Gross weight</a:t>
                      </a:r>
                    </a:p>
                  </a:txBody>
                  <a:tcPr/>
                </a:tc>
                <a:tc>
                  <a:txBody>
                    <a:bodyPr/>
                    <a:lstStyle/>
                    <a:p>
                      <a:r>
                        <a:rPr lang="en-US" dirty="0">
                          <a:solidFill>
                            <a:schemeClr val="tx1">
                              <a:lumMod val="75000"/>
                              <a:lumOff val="25000"/>
                            </a:schemeClr>
                          </a:solidFill>
                        </a:rPr>
                        <a:t>80,000 pounds and compliance with the Federal Bridge Formula.</a:t>
                      </a:r>
                    </a:p>
                  </a:txBody>
                  <a:tcPr/>
                </a:tc>
                <a:extLst>
                  <a:ext uri="{0D108BD9-81ED-4DB2-BD59-A6C34878D82A}">
                    <a16:rowId xmlns:a16="http://schemas.microsoft.com/office/drawing/2014/main" val="17866548"/>
                  </a:ext>
                </a:extLst>
              </a:tr>
              <a:tr h="642938">
                <a:tc>
                  <a:txBody>
                    <a:bodyPr/>
                    <a:lstStyle/>
                    <a:p>
                      <a:r>
                        <a:rPr lang="en-US" b="1" dirty="0">
                          <a:solidFill>
                            <a:schemeClr val="bg1"/>
                          </a:solidFill>
                        </a:rPr>
                        <a:t>Height</a:t>
                      </a:r>
                    </a:p>
                  </a:txBody>
                  <a:tcPr>
                    <a:solidFill>
                      <a:srgbClr val="002D72"/>
                    </a:solidFill>
                  </a:tcPr>
                </a:tc>
                <a:tc>
                  <a:txBody>
                    <a:bodyPr/>
                    <a:lstStyle/>
                    <a:p>
                      <a:r>
                        <a:rPr lang="en-US" b="0" dirty="0">
                          <a:solidFill>
                            <a:schemeClr val="tx1">
                              <a:lumMod val="75000"/>
                              <a:lumOff val="25000"/>
                            </a:schemeClr>
                          </a:solidFill>
                        </a:rPr>
                        <a:t>No federal height limit has been established. This is enforced on a state by state basis.</a:t>
                      </a:r>
                    </a:p>
                  </a:txBody>
                  <a:tcPr/>
                </a:tc>
                <a:extLst>
                  <a:ext uri="{0D108BD9-81ED-4DB2-BD59-A6C34878D82A}">
                    <a16:rowId xmlns:a16="http://schemas.microsoft.com/office/drawing/2014/main" val="3117350620"/>
                  </a:ext>
                </a:extLst>
              </a:tr>
            </a:tbl>
          </a:graphicData>
        </a:graphic>
      </p:graphicFrame>
    </p:spTree>
    <p:custDataLst>
      <p:tags r:id="rId1"/>
    </p:custDataLst>
    <p:extLst>
      <p:ext uri="{BB962C8B-B14F-4D97-AF65-F5344CB8AC3E}">
        <p14:creationId xmlns:p14="http://schemas.microsoft.com/office/powerpoint/2010/main" val="63643308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37C18B6-C6C7-4388-9375-1EDCAA265616}"/>
              </a:ext>
            </a:extLst>
          </p:cNvPr>
          <p:cNvSpPr>
            <a:spLocks noGrp="1"/>
          </p:cNvSpPr>
          <p:nvPr>
            <p:ph type="title"/>
          </p:nvPr>
        </p:nvSpPr>
        <p:spPr/>
        <p:txBody>
          <a:bodyPr/>
          <a:lstStyle/>
          <a:p>
            <a:r>
              <a:rPr lang="en-US" dirty="0"/>
              <a:t>The Bridge Formula</a:t>
            </a:r>
          </a:p>
        </p:txBody>
      </p:sp>
      <p:pic>
        <p:nvPicPr>
          <p:cNvPr id="4" name="Picture 3">
            <a:extLst>
              <a:ext uri="{FF2B5EF4-FFF2-40B4-BE49-F238E27FC236}">
                <a16:creationId xmlns:a16="http://schemas.microsoft.com/office/drawing/2014/main" id="{05A87620-4C17-488A-8105-D68D023682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09344"/>
            <a:ext cx="7539115" cy="2971800"/>
          </a:xfrm>
          <a:prstGeom prst="rect">
            <a:avLst/>
          </a:prstGeom>
          <a:ln w="12700">
            <a:solidFill>
              <a:schemeClr val="tx1"/>
            </a:solidFill>
          </a:ln>
          <a:effectLst>
            <a:outerShdw blurRad="50800" dist="38100" dir="5400000" algn="t" rotWithShape="0">
              <a:prstClr val="black">
                <a:alpha val="40000"/>
              </a:prstClr>
            </a:outerShdw>
          </a:effectLst>
        </p:spPr>
      </p:pic>
      <p:sp>
        <p:nvSpPr>
          <p:cNvPr id="5" name="Content Placeholder 1">
            <a:extLst>
              <a:ext uri="{FF2B5EF4-FFF2-40B4-BE49-F238E27FC236}">
                <a16:creationId xmlns:a16="http://schemas.microsoft.com/office/drawing/2014/main" id="{D8AC4398-C520-4598-9965-4D357B18847F}"/>
              </a:ext>
            </a:extLst>
          </p:cNvPr>
          <p:cNvSpPr txBox="1">
            <a:spLocks/>
          </p:cNvSpPr>
          <p:nvPr/>
        </p:nvSpPr>
        <p:spPr>
          <a:xfrm>
            <a:off x="914399" y="4727448"/>
            <a:ext cx="7543799" cy="21305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Establishes the maximum weight any set of axles on a motor vehicle may carry; limits the weight to length ratio of a vehicle crossing a bridge</a:t>
            </a:r>
          </a:p>
        </p:txBody>
      </p:sp>
    </p:spTree>
    <p:custDataLst>
      <p:tags r:id="rId1"/>
    </p:custDataLst>
    <p:extLst>
      <p:ext uri="{BB962C8B-B14F-4D97-AF65-F5344CB8AC3E}">
        <p14:creationId xmlns:p14="http://schemas.microsoft.com/office/powerpoint/2010/main" val="279136880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CC03331-45D0-4BB2-8F01-61BD994E5068}"/>
              </a:ext>
            </a:extLst>
          </p:cNvPr>
          <p:cNvSpPr>
            <a:spLocks noGrp="1"/>
          </p:cNvSpPr>
          <p:nvPr>
            <p:ph idx="1"/>
          </p:nvPr>
        </p:nvSpPr>
        <p:spPr>
          <a:xfrm>
            <a:off x="457200" y="3886200"/>
            <a:ext cx="8229600" cy="2239963"/>
          </a:xfrm>
        </p:spPr>
        <p:txBody>
          <a:bodyPr/>
          <a:lstStyle/>
          <a:p>
            <a:pPr marL="0" indent="0">
              <a:buNone/>
            </a:pPr>
            <a:r>
              <a:rPr lang="en-US" sz="2400" b="1" dirty="0"/>
              <a:t>W</a:t>
            </a:r>
            <a:r>
              <a:rPr lang="en-US" sz="2400" dirty="0"/>
              <a:t> = Maximum weight in pounds that can be carried on a    </a:t>
            </a:r>
            <a:br>
              <a:rPr lang="en-US" sz="2400" dirty="0"/>
            </a:br>
            <a:r>
              <a:rPr lang="en-US" sz="2400" dirty="0"/>
              <a:t>        group of two or more axles to the nearest 500 pounds</a:t>
            </a:r>
          </a:p>
          <a:p>
            <a:pPr marL="0" indent="0">
              <a:buNone/>
            </a:pPr>
            <a:r>
              <a:rPr lang="en-US" sz="2400" b="1" dirty="0"/>
              <a:t>L</a:t>
            </a:r>
            <a:r>
              <a:rPr lang="en-US" sz="2400" dirty="0"/>
              <a:t> = The distance in feet between the outer axles of any two</a:t>
            </a:r>
            <a:br>
              <a:rPr lang="en-US" sz="2400" dirty="0"/>
            </a:br>
            <a:r>
              <a:rPr lang="en-US" sz="2400" dirty="0"/>
              <a:t>       or more consecutive axles </a:t>
            </a:r>
          </a:p>
          <a:p>
            <a:pPr marL="0" indent="0">
              <a:buNone/>
            </a:pPr>
            <a:r>
              <a:rPr lang="en-US" sz="2400" b="1" dirty="0"/>
              <a:t>N</a:t>
            </a:r>
            <a:r>
              <a:rPr lang="en-US" sz="2400" dirty="0"/>
              <a:t> = Number of axles being considered</a:t>
            </a:r>
          </a:p>
        </p:txBody>
      </p:sp>
      <p:sp>
        <p:nvSpPr>
          <p:cNvPr id="3" name="Title 2">
            <a:extLst>
              <a:ext uri="{FF2B5EF4-FFF2-40B4-BE49-F238E27FC236}">
                <a16:creationId xmlns:a16="http://schemas.microsoft.com/office/drawing/2014/main" id="{5A237C91-9B3D-4260-A9C0-C383D1752E4A}"/>
              </a:ext>
            </a:extLst>
          </p:cNvPr>
          <p:cNvSpPr>
            <a:spLocks noGrp="1"/>
          </p:cNvSpPr>
          <p:nvPr>
            <p:ph type="title"/>
          </p:nvPr>
        </p:nvSpPr>
        <p:spPr/>
        <p:txBody>
          <a:bodyPr/>
          <a:lstStyle/>
          <a:p>
            <a:r>
              <a:rPr lang="en-US" dirty="0"/>
              <a:t>The Bridge Formula</a:t>
            </a:r>
          </a:p>
        </p:txBody>
      </p:sp>
      <p:sp>
        <p:nvSpPr>
          <p:cNvPr id="6" name="TextBox 5">
            <a:extLst>
              <a:ext uri="{FF2B5EF4-FFF2-40B4-BE49-F238E27FC236}">
                <a16:creationId xmlns:a16="http://schemas.microsoft.com/office/drawing/2014/main" id="{C8BF16C6-BD22-4E28-8DE2-192B60C663E3}"/>
              </a:ext>
            </a:extLst>
          </p:cNvPr>
          <p:cNvSpPr txBox="1"/>
          <p:nvPr/>
        </p:nvSpPr>
        <p:spPr>
          <a:xfrm>
            <a:off x="1600200" y="2057400"/>
            <a:ext cx="5933034" cy="707886"/>
          </a:xfrm>
          <a:prstGeom prst="rect">
            <a:avLst/>
          </a:prstGeom>
          <a:noFill/>
        </p:spPr>
        <p:txBody>
          <a:bodyPr wrap="none" rtlCol="0">
            <a:spAutoFit/>
          </a:bodyPr>
          <a:lstStyle/>
          <a:p>
            <a:r>
              <a:rPr lang="en-US" sz="4000" dirty="0"/>
              <a:t>W=500          + 12N + 36</a:t>
            </a:r>
          </a:p>
        </p:txBody>
      </p:sp>
      <p:sp>
        <p:nvSpPr>
          <p:cNvPr id="7" name="TextBox 6">
            <a:extLst>
              <a:ext uri="{FF2B5EF4-FFF2-40B4-BE49-F238E27FC236}">
                <a16:creationId xmlns:a16="http://schemas.microsoft.com/office/drawing/2014/main" id="{FE723336-786B-4A4F-8DB2-8A406BD04B24}"/>
              </a:ext>
            </a:extLst>
          </p:cNvPr>
          <p:cNvSpPr txBox="1"/>
          <p:nvPr/>
        </p:nvSpPr>
        <p:spPr>
          <a:xfrm>
            <a:off x="3580302" y="1749623"/>
            <a:ext cx="1011815" cy="1323439"/>
          </a:xfrm>
          <a:prstGeom prst="rect">
            <a:avLst/>
          </a:prstGeom>
          <a:noFill/>
        </p:spPr>
        <p:txBody>
          <a:bodyPr wrap="none" rtlCol="0">
            <a:spAutoFit/>
          </a:bodyPr>
          <a:lstStyle/>
          <a:p>
            <a:pPr algn="ctr"/>
            <a:r>
              <a:rPr lang="en-US" sz="4000" dirty="0"/>
              <a:t>LN</a:t>
            </a:r>
            <a:br>
              <a:rPr lang="en-US" sz="4000" dirty="0"/>
            </a:br>
            <a:r>
              <a:rPr lang="en-US" sz="4000" dirty="0"/>
              <a:t>N-1</a:t>
            </a:r>
          </a:p>
        </p:txBody>
      </p:sp>
      <p:cxnSp>
        <p:nvCxnSpPr>
          <p:cNvPr id="9" name="Straight Connector 8">
            <a:extLst>
              <a:ext uri="{FF2B5EF4-FFF2-40B4-BE49-F238E27FC236}">
                <a16:creationId xmlns:a16="http://schemas.microsoft.com/office/drawing/2014/main" id="{B0E1159A-FC3B-46B5-8CEE-7287B49F9939}"/>
              </a:ext>
            </a:extLst>
          </p:cNvPr>
          <p:cNvCxnSpPr/>
          <p:nvPr/>
        </p:nvCxnSpPr>
        <p:spPr>
          <a:xfrm>
            <a:off x="3657600" y="2411343"/>
            <a:ext cx="822960" cy="0"/>
          </a:xfrm>
          <a:prstGeom prst="line">
            <a:avLst/>
          </a:prstGeom>
          <a:ln w="38100"/>
        </p:spPr>
        <p:style>
          <a:lnRef idx="1">
            <a:schemeClr val="dk1"/>
          </a:lnRef>
          <a:fillRef idx="0">
            <a:schemeClr val="dk1"/>
          </a:fillRef>
          <a:effectRef idx="0">
            <a:schemeClr val="dk1"/>
          </a:effectRef>
          <a:fontRef idx="minor">
            <a:schemeClr val="tx1"/>
          </a:fontRef>
        </p:style>
      </p:cxnSp>
      <p:grpSp>
        <p:nvGrpSpPr>
          <p:cNvPr id="18" name="Group 17">
            <a:extLst>
              <a:ext uri="{FF2B5EF4-FFF2-40B4-BE49-F238E27FC236}">
                <a16:creationId xmlns:a16="http://schemas.microsoft.com/office/drawing/2014/main" id="{C2E129C8-76FB-4F69-A074-E8D9DE627D99}"/>
              </a:ext>
            </a:extLst>
          </p:cNvPr>
          <p:cNvGrpSpPr/>
          <p:nvPr/>
        </p:nvGrpSpPr>
        <p:grpSpPr>
          <a:xfrm>
            <a:off x="3489528" y="1767840"/>
            <a:ext cx="457876" cy="1280160"/>
            <a:chOff x="3489528" y="1767840"/>
            <a:chExt cx="457876" cy="1280160"/>
          </a:xfrm>
        </p:grpSpPr>
        <p:cxnSp>
          <p:nvCxnSpPr>
            <p:cNvPr id="10" name="Straight Connector 9">
              <a:extLst>
                <a:ext uri="{FF2B5EF4-FFF2-40B4-BE49-F238E27FC236}">
                  <a16:creationId xmlns:a16="http://schemas.microsoft.com/office/drawing/2014/main" id="{8F5ECE0F-2739-4269-8F1A-5D7A00BE0E20}"/>
                </a:ext>
              </a:extLst>
            </p:cNvPr>
            <p:cNvCxnSpPr/>
            <p:nvPr/>
          </p:nvCxnSpPr>
          <p:spPr>
            <a:xfrm>
              <a:off x="3489528" y="1773943"/>
              <a:ext cx="4572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62304D72-F44D-440E-8B1E-D0173BA13246}"/>
                </a:ext>
              </a:extLst>
            </p:cNvPr>
            <p:cNvCxnSpPr/>
            <p:nvPr/>
          </p:nvCxnSpPr>
          <p:spPr>
            <a:xfrm>
              <a:off x="3490204" y="3033408"/>
              <a:ext cx="4572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D606A03D-DF9D-4FB7-9B7A-A6B34010B3C0}"/>
                </a:ext>
              </a:extLst>
            </p:cNvPr>
            <p:cNvCxnSpPr>
              <a:cxnSpLocks/>
            </p:cNvCxnSpPr>
            <p:nvPr/>
          </p:nvCxnSpPr>
          <p:spPr>
            <a:xfrm rot="16200000">
              <a:off x="2862822" y="2407920"/>
              <a:ext cx="1280160" cy="0"/>
            </a:xfrm>
            <a:prstGeom prst="line">
              <a:avLst/>
            </a:prstGeom>
            <a:ln w="28575"/>
          </p:spPr>
          <p:style>
            <a:lnRef idx="1">
              <a:schemeClr val="dk1"/>
            </a:lnRef>
            <a:fillRef idx="0">
              <a:schemeClr val="dk1"/>
            </a:fillRef>
            <a:effectRef idx="0">
              <a:schemeClr val="dk1"/>
            </a:effectRef>
            <a:fontRef idx="minor">
              <a:schemeClr val="tx1"/>
            </a:fontRef>
          </p:style>
        </p:cxnSp>
      </p:grpSp>
      <p:grpSp>
        <p:nvGrpSpPr>
          <p:cNvPr id="19" name="Group 18">
            <a:extLst>
              <a:ext uri="{FF2B5EF4-FFF2-40B4-BE49-F238E27FC236}">
                <a16:creationId xmlns:a16="http://schemas.microsoft.com/office/drawing/2014/main" id="{B8A9C527-69EB-4B0B-8BB7-BC8B412992CF}"/>
              </a:ext>
            </a:extLst>
          </p:cNvPr>
          <p:cNvGrpSpPr/>
          <p:nvPr/>
        </p:nvGrpSpPr>
        <p:grpSpPr>
          <a:xfrm>
            <a:off x="6934200" y="1767840"/>
            <a:ext cx="460984" cy="1280160"/>
            <a:chOff x="6934200" y="1767840"/>
            <a:chExt cx="460984" cy="1280160"/>
          </a:xfrm>
        </p:grpSpPr>
        <p:cxnSp>
          <p:nvCxnSpPr>
            <p:cNvPr id="15" name="Straight Connector 14">
              <a:extLst>
                <a:ext uri="{FF2B5EF4-FFF2-40B4-BE49-F238E27FC236}">
                  <a16:creationId xmlns:a16="http://schemas.microsoft.com/office/drawing/2014/main" id="{EC6BCF57-DA6F-4683-9AA1-6C29D153EC33}"/>
                </a:ext>
              </a:extLst>
            </p:cNvPr>
            <p:cNvCxnSpPr/>
            <p:nvPr/>
          </p:nvCxnSpPr>
          <p:spPr>
            <a:xfrm flipH="1">
              <a:off x="6934200" y="1773943"/>
              <a:ext cx="4572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F2F7BC28-EF81-441B-8FE3-42F2B5BCDAF6}"/>
                </a:ext>
              </a:extLst>
            </p:cNvPr>
            <p:cNvCxnSpPr/>
            <p:nvPr/>
          </p:nvCxnSpPr>
          <p:spPr>
            <a:xfrm flipH="1">
              <a:off x="6937984" y="3033408"/>
              <a:ext cx="4572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30A71D71-EB4B-4AAB-911E-CEC1D90835BA}"/>
                </a:ext>
              </a:extLst>
            </p:cNvPr>
            <p:cNvCxnSpPr>
              <a:cxnSpLocks/>
            </p:cNvCxnSpPr>
            <p:nvPr/>
          </p:nvCxnSpPr>
          <p:spPr>
            <a:xfrm rot="5400000" flipH="1">
              <a:off x="6742406" y="2407920"/>
              <a:ext cx="1280160" cy="0"/>
            </a:xfrm>
            <a:prstGeom prst="line">
              <a:avLst/>
            </a:prstGeom>
            <a:ln w="28575"/>
          </p:spPr>
          <p:style>
            <a:lnRef idx="1">
              <a:schemeClr val="dk1"/>
            </a:lnRef>
            <a:fillRef idx="0">
              <a:schemeClr val="dk1"/>
            </a:fillRef>
            <a:effectRef idx="0">
              <a:schemeClr val="dk1"/>
            </a:effectRef>
            <a:fontRef idx="minor">
              <a:schemeClr val="tx1"/>
            </a:fontRef>
          </p:style>
        </p:cxnSp>
      </p:grpSp>
    </p:spTree>
    <p:custDataLst>
      <p:tags r:id="rId1"/>
    </p:custDataLst>
    <p:extLst>
      <p:ext uri="{BB962C8B-B14F-4D97-AF65-F5344CB8AC3E}">
        <p14:creationId xmlns:p14="http://schemas.microsoft.com/office/powerpoint/2010/main" val="138059399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37C18B6-C6C7-4388-9375-1EDCAA265616}"/>
              </a:ext>
            </a:extLst>
          </p:cNvPr>
          <p:cNvSpPr>
            <a:spLocks noGrp="1"/>
          </p:cNvSpPr>
          <p:nvPr>
            <p:ph type="title"/>
          </p:nvPr>
        </p:nvSpPr>
        <p:spPr/>
        <p:txBody>
          <a:bodyPr/>
          <a:lstStyle/>
          <a:p>
            <a:r>
              <a:rPr lang="en-US" dirty="0"/>
              <a:t>The Bridge Formula</a:t>
            </a:r>
          </a:p>
        </p:txBody>
      </p:sp>
      <p:sp>
        <p:nvSpPr>
          <p:cNvPr id="5" name="Content Placeholder 1">
            <a:extLst>
              <a:ext uri="{FF2B5EF4-FFF2-40B4-BE49-F238E27FC236}">
                <a16:creationId xmlns:a16="http://schemas.microsoft.com/office/drawing/2014/main" id="{D8AC4398-C520-4598-9965-4D357B18847F}"/>
              </a:ext>
            </a:extLst>
          </p:cNvPr>
          <p:cNvSpPr txBox="1">
            <a:spLocks/>
          </p:cNvSpPr>
          <p:nvPr/>
        </p:nvSpPr>
        <p:spPr>
          <a:xfrm>
            <a:off x="914399" y="4343400"/>
            <a:ext cx="8077201" cy="21305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To check compliance with the bridge formula, you'll need to know the </a:t>
            </a:r>
            <a:r>
              <a:rPr lang="en-US" sz="3200" b="1" dirty="0"/>
              <a:t>actual</a:t>
            </a:r>
            <a:r>
              <a:rPr lang="en-US" sz="3200" dirty="0"/>
              <a:t> weights on each axle group and measure the axle spacings on your vehicle </a:t>
            </a:r>
          </a:p>
        </p:txBody>
      </p:sp>
      <p:pic>
        <p:nvPicPr>
          <p:cNvPr id="2" name="Picture 1">
            <a:extLst>
              <a:ext uri="{FF2B5EF4-FFF2-40B4-BE49-F238E27FC236}">
                <a16:creationId xmlns:a16="http://schemas.microsoft.com/office/drawing/2014/main" id="{A5C5F079-2E09-4205-9B62-660DCC265804}"/>
              </a:ext>
            </a:extLst>
          </p:cNvPr>
          <p:cNvPicPr>
            <a:picLocks noChangeAspect="1"/>
          </p:cNvPicPr>
          <p:nvPr/>
        </p:nvPicPr>
        <p:blipFill>
          <a:blip r:embed="rId4"/>
          <a:stretch>
            <a:fillRect/>
          </a:stretch>
        </p:blipFill>
        <p:spPr>
          <a:xfrm>
            <a:off x="838200" y="1676400"/>
            <a:ext cx="7467600" cy="2422821"/>
          </a:xfrm>
          <a:prstGeom prst="rect">
            <a:avLst/>
          </a:prstGeom>
        </p:spPr>
      </p:pic>
    </p:spTree>
    <p:custDataLst>
      <p:tags r:id="rId1"/>
    </p:custDataLst>
    <p:extLst>
      <p:ext uri="{BB962C8B-B14F-4D97-AF65-F5344CB8AC3E}">
        <p14:creationId xmlns:p14="http://schemas.microsoft.com/office/powerpoint/2010/main" val="277175843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37C18B6-C6C7-4388-9375-1EDCAA265616}"/>
              </a:ext>
            </a:extLst>
          </p:cNvPr>
          <p:cNvSpPr>
            <a:spLocks noGrp="1"/>
          </p:cNvSpPr>
          <p:nvPr>
            <p:ph type="title"/>
          </p:nvPr>
        </p:nvSpPr>
        <p:spPr/>
        <p:txBody>
          <a:bodyPr/>
          <a:lstStyle/>
          <a:p>
            <a:r>
              <a:rPr lang="en-US" dirty="0"/>
              <a:t>The Bridge Formula Example</a:t>
            </a:r>
          </a:p>
        </p:txBody>
      </p:sp>
      <p:sp>
        <p:nvSpPr>
          <p:cNvPr id="2" name="TextBox 1">
            <a:extLst>
              <a:ext uri="{FF2B5EF4-FFF2-40B4-BE49-F238E27FC236}">
                <a16:creationId xmlns:a16="http://schemas.microsoft.com/office/drawing/2014/main" id="{1138DE43-E95D-4909-8BB3-0459B2C130B4}"/>
              </a:ext>
            </a:extLst>
          </p:cNvPr>
          <p:cNvSpPr txBox="1"/>
          <p:nvPr/>
        </p:nvSpPr>
        <p:spPr>
          <a:xfrm>
            <a:off x="2630555" y="4219152"/>
            <a:ext cx="681597" cy="400110"/>
          </a:xfrm>
          <a:prstGeom prst="rect">
            <a:avLst/>
          </a:prstGeom>
          <a:noFill/>
        </p:spPr>
        <p:txBody>
          <a:bodyPr wrap="none" rtlCol="0">
            <a:spAutoFit/>
          </a:bodyPr>
          <a:lstStyle/>
          <a:p>
            <a:r>
              <a:rPr lang="en-US" sz="2000" dirty="0">
                <a:solidFill>
                  <a:schemeClr val="tx1">
                    <a:lumMod val="75000"/>
                    <a:lumOff val="25000"/>
                  </a:schemeClr>
                </a:solidFill>
              </a:rPr>
              <a:t>51 ft</a:t>
            </a:r>
          </a:p>
        </p:txBody>
      </p:sp>
      <p:sp>
        <p:nvSpPr>
          <p:cNvPr id="6" name="TextBox 5">
            <a:extLst>
              <a:ext uri="{FF2B5EF4-FFF2-40B4-BE49-F238E27FC236}">
                <a16:creationId xmlns:a16="http://schemas.microsoft.com/office/drawing/2014/main" id="{48E17C3B-1D81-4DE0-AF6A-67BDAFDCFCAA}"/>
              </a:ext>
            </a:extLst>
          </p:cNvPr>
          <p:cNvSpPr txBox="1"/>
          <p:nvPr/>
        </p:nvSpPr>
        <p:spPr>
          <a:xfrm>
            <a:off x="1447800" y="3693075"/>
            <a:ext cx="681597" cy="400110"/>
          </a:xfrm>
          <a:prstGeom prst="rect">
            <a:avLst/>
          </a:prstGeom>
          <a:noFill/>
        </p:spPr>
        <p:txBody>
          <a:bodyPr wrap="none" rtlCol="0">
            <a:spAutoFit/>
          </a:bodyPr>
          <a:lstStyle/>
          <a:p>
            <a:r>
              <a:rPr lang="en-US" sz="2000" dirty="0">
                <a:solidFill>
                  <a:schemeClr val="tx1">
                    <a:lumMod val="75000"/>
                    <a:lumOff val="25000"/>
                  </a:schemeClr>
                </a:solidFill>
              </a:rPr>
              <a:t>35 ft</a:t>
            </a:r>
          </a:p>
        </p:txBody>
      </p:sp>
      <p:sp>
        <p:nvSpPr>
          <p:cNvPr id="8" name="TextBox 7">
            <a:extLst>
              <a:ext uri="{FF2B5EF4-FFF2-40B4-BE49-F238E27FC236}">
                <a16:creationId xmlns:a16="http://schemas.microsoft.com/office/drawing/2014/main" id="{7B85F4F0-22D0-4549-B8EC-B87346769624}"/>
              </a:ext>
            </a:extLst>
          </p:cNvPr>
          <p:cNvSpPr txBox="1"/>
          <p:nvPr/>
        </p:nvSpPr>
        <p:spPr>
          <a:xfrm>
            <a:off x="3208631" y="3207858"/>
            <a:ext cx="681597" cy="400110"/>
          </a:xfrm>
          <a:prstGeom prst="rect">
            <a:avLst/>
          </a:prstGeom>
          <a:noFill/>
        </p:spPr>
        <p:txBody>
          <a:bodyPr wrap="none" rtlCol="0">
            <a:spAutoFit/>
          </a:bodyPr>
          <a:lstStyle/>
          <a:p>
            <a:r>
              <a:rPr lang="en-US" sz="2000" dirty="0">
                <a:solidFill>
                  <a:schemeClr val="tx1">
                    <a:lumMod val="75000"/>
                    <a:lumOff val="25000"/>
                  </a:schemeClr>
                </a:solidFill>
              </a:rPr>
              <a:t>20 ft</a:t>
            </a:r>
          </a:p>
        </p:txBody>
      </p:sp>
      <p:cxnSp>
        <p:nvCxnSpPr>
          <p:cNvPr id="10" name="Straight Connector 9">
            <a:extLst>
              <a:ext uri="{FF2B5EF4-FFF2-40B4-BE49-F238E27FC236}">
                <a16:creationId xmlns:a16="http://schemas.microsoft.com/office/drawing/2014/main" id="{F7B2D454-E881-433F-8CDB-16C5073D7163}"/>
              </a:ext>
            </a:extLst>
          </p:cNvPr>
          <p:cNvCxnSpPr>
            <a:cxnSpLocks/>
          </p:cNvCxnSpPr>
          <p:nvPr/>
        </p:nvCxnSpPr>
        <p:spPr>
          <a:xfrm flipH="1">
            <a:off x="3875097" y="3407913"/>
            <a:ext cx="27432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932640B4-C4BD-44D6-9204-48CA96E64511}"/>
              </a:ext>
            </a:extLst>
          </p:cNvPr>
          <p:cNvCxnSpPr>
            <a:cxnSpLocks/>
          </p:cNvCxnSpPr>
          <p:nvPr/>
        </p:nvCxnSpPr>
        <p:spPr>
          <a:xfrm flipH="1">
            <a:off x="3326457" y="4419207"/>
            <a:ext cx="82296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5815644C-1543-4A2E-83AC-F27733B981AD}"/>
              </a:ext>
            </a:extLst>
          </p:cNvPr>
          <p:cNvCxnSpPr>
            <a:cxnSpLocks/>
          </p:cNvCxnSpPr>
          <p:nvPr/>
        </p:nvCxnSpPr>
        <p:spPr>
          <a:xfrm flipH="1">
            <a:off x="518160" y="3893130"/>
            <a:ext cx="9144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CF397C93-3481-40FC-B711-58D9F8A1FECD}"/>
              </a:ext>
            </a:extLst>
          </p:cNvPr>
          <p:cNvCxnSpPr>
            <a:cxnSpLocks/>
            <a:endCxn id="6" idx="3"/>
          </p:cNvCxnSpPr>
          <p:nvPr/>
        </p:nvCxnSpPr>
        <p:spPr>
          <a:xfrm flipH="1">
            <a:off x="2129397" y="3893130"/>
            <a:ext cx="128016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4381B2D7-D356-4793-A574-6ACC28BCF610}"/>
              </a:ext>
            </a:extLst>
          </p:cNvPr>
          <p:cNvCxnSpPr>
            <a:cxnSpLocks/>
          </p:cNvCxnSpPr>
          <p:nvPr/>
        </p:nvCxnSpPr>
        <p:spPr>
          <a:xfrm flipH="1">
            <a:off x="518160" y="4419600"/>
            <a:ext cx="2103120" cy="0"/>
          </a:xfrm>
          <a:prstGeom prst="line">
            <a:avLst/>
          </a:prstGeom>
          <a:ln w="28575"/>
        </p:spPr>
        <p:style>
          <a:lnRef idx="1">
            <a:schemeClr val="dk1"/>
          </a:lnRef>
          <a:fillRef idx="0">
            <a:schemeClr val="dk1"/>
          </a:fillRef>
          <a:effectRef idx="0">
            <a:schemeClr val="dk1"/>
          </a:effectRef>
          <a:fontRef idx="minor">
            <a:schemeClr val="tx1"/>
          </a:fontRef>
        </p:style>
      </p:cxnSp>
      <p:pic>
        <p:nvPicPr>
          <p:cNvPr id="31" name="Picture 30">
            <a:extLst>
              <a:ext uri="{FF2B5EF4-FFF2-40B4-BE49-F238E27FC236}">
                <a16:creationId xmlns:a16="http://schemas.microsoft.com/office/drawing/2014/main" id="{516FE7A5-E14B-4B92-80B1-A6365842EA9D}"/>
              </a:ext>
            </a:extLst>
          </p:cNvPr>
          <p:cNvPicPr>
            <a:picLocks noChangeAspect="1"/>
          </p:cNvPicPr>
          <p:nvPr/>
        </p:nvPicPr>
        <p:blipFill>
          <a:blip r:embed="rId4"/>
          <a:stretch>
            <a:fillRect/>
          </a:stretch>
        </p:blipFill>
        <p:spPr>
          <a:xfrm>
            <a:off x="116774" y="1720559"/>
            <a:ext cx="4326267" cy="1403633"/>
          </a:xfrm>
          <a:prstGeom prst="rect">
            <a:avLst/>
          </a:prstGeom>
        </p:spPr>
      </p:pic>
      <p:pic>
        <p:nvPicPr>
          <p:cNvPr id="32" name="Picture 31">
            <a:extLst>
              <a:ext uri="{FF2B5EF4-FFF2-40B4-BE49-F238E27FC236}">
                <a16:creationId xmlns:a16="http://schemas.microsoft.com/office/drawing/2014/main" id="{0E2F317F-3C91-4F9F-AB1C-FA3F80D9F93D}"/>
              </a:ext>
            </a:extLst>
          </p:cNvPr>
          <p:cNvPicPr>
            <a:picLocks noChangeAspect="1"/>
          </p:cNvPicPr>
          <p:nvPr/>
        </p:nvPicPr>
        <p:blipFill>
          <a:blip r:embed="rId4"/>
          <a:stretch>
            <a:fillRect/>
          </a:stretch>
        </p:blipFill>
        <p:spPr>
          <a:xfrm flipH="1">
            <a:off x="4712225" y="1723292"/>
            <a:ext cx="4326267" cy="1403633"/>
          </a:xfrm>
          <a:prstGeom prst="rect">
            <a:avLst/>
          </a:prstGeom>
        </p:spPr>
      </p:pic>
      <p:sp>
        <p:nvSpPr>
          <p:cNvPr id="33" name="TextBox 32">
            <a:extLst>
              <a:ext uri="{FF2B5EF4-FFF2-40B4-BE49-F238E27FC236}">
                <a16:creationId xmlns:a16="http://schemas.microsoft.com/office/drawing/2014/main" id="{C98AF1EE-B9C6-44B6-8B9A-5641DD83F20C}"/>
              </a:ext>
            </a:extLst>
          </p:cNvPr>
          <p:cNvSpPr txBox="1"/>
          <p:nvPr/>
        </p:nvSpPr>
        <p:spPr>
          <a:xfrm>
            <a:off x="341245" y="2659828"/>
            <a:ext cx="356188" cy="461665"/>
          </a:xfrm>
          <a:prstGeom prst="rect">
            <a:avLst/>
          </a:prstGeom>
          <a:noFill/>
        </p:spPr>
        <p:txBody>
          <a:bodyPr wrap="none" rtlCol="0">
            <a:spAutoFit/>
          </a:bodyPr>
          <a:lstStyle/>
          <a:p>
            <a:r>
              <a:rPr lang="en-US" sz="2400" b="1" dirty="0"/>
              <a:t>5</a:t>
            </a:r>
          </a:p>
        </p:txBody>
      </p:sp>
      <p:sp>
        <p:nvSpPr>
          <p:cNvPr id="34" name="TextBox 33">
            <a:extLst>
              <a:ext uri="{FF2B5EF4-FFF2-40B4-BE49-F238E27FC236}">
                <a16:creationId xmlns:a16="http://schemas.microsoft.com/office/drawing/2014/main" id="{A30A9F80-A12E-4ACD-934E-11F90093B549}"/>
              </a:ext>
            </a:extLst>
          </p:cNvPr>
          <p:cNvSpPr txBox="1"/>
          <p:nvPr/>
        </p:nvSpPr>
        <p:spPr>
          <a:xfrm>
            <a:off x="814347" y="2659828"/>
            <a:ext cx="356188" cy="461665"/>
          </a:xfrm>
          <a:prstGeom prst="rect">
            <a:avLst/>
          </a:prstGeom>
          <a:noFill/>
        </p:spPr>
        <p:txBody>
          <a:bodyPr wrap="none" rtlCol="0">
            <a:spAutoFit/>
          </a:bodyPr>
          <a:lstStyle/>
          <a:p>
            <a:r>
              <a:rPr lang="en-US" sz="2400" b="1" dirty="0"/>
              <a:t>4</a:t>
            </a:r>
          </a:p>
        </p:txBody>
      </p:sp>
      <p:sp>
        <p:nvSpPr>
          <p:cNvPr id="35" name="TextBox 34">
            <a:extLst>
              <a:ext uri="{FF2B5EF4-FFF2-40B4-BE49-F238E27FC236}">
                <a16:creationId xmlns:a16="http://schemas.microsoft.com/office/drawing/2014/main" id="{A8972BB7-435C-4E64-A353-A63004F7F3EB}"/>
              </a:ext>
            </a:extLst>
          </p:cNvPr>
          <p:cNvSpPr txBox="1"/>
          <p:nvPr/>
        </p:nvSpPr>
        <p:spPr>
          <a:xfrm>
            <a:off x="2773909" y="2659828"/>
            <a:ext cx="356188" cy="461665"/>
          </a:xfrm>
          <a:prstGeom prst="rect">
            <a:avLst/>
          </a:prstGeom>
          <a:noFill/>
        </p:spPr>
        <p:txBody>
          <a:bodyPr wrap="none" rtlCol="0">
            <a:spAutoFit/>
          </a:bodyPr>
          <a:lstStyle/>
          <a:p>
            <a:r>
              <a:rPr lang="en-US" sz="2400" b="1" dirty="0"/>
              <a:t>3</a:t>
            </a:r>
          </a:p>
        </p:txBody>
      </p:sp>
      <p:sp>
        <p:nvSpPr>
          <p:cNvPr id="36" name="TextBox 35">
            <a:extLst>
              <a:ext uri="{FF2B5EF4-FFF2-40B4-BE49-F238E27FC236}">
                <a16:creationId xmlns:a16="http://schemas.microsoft.com/office/drawing/2014/main" id="{DEED429D-BF8C-4592-9268-B684C6C6D9FE}"/>
              </a:ext>
            </a:extLst>
          </p:cNvPr>
          <p:cNvSpPr txBox="1"/>
          <p:nvPr/>
        </p:nvSpPr>
        <p:spPr>
          <a:xfrm>
            <a:off x="3242424" y="2659828"/>
            <a:ext cx="356188" cy="461665"/>
          </a:xfrm>
          <a:prstGeom prst="rect">
            <a:avLst/>
          </a:prstGeom>
          <a:noFill/>
        </p:spPr>
        <p:txBody>
          <a:bodyPr wrap="none" rtlCol="0">
            <a:spAutoFit/>
          </a:bodyPr>
          <a:lstStyle/>
          <a:p>
            <a:r>
              <a:rPr lang="en-US" sz="2400" b="1" dirty="0"/>
              <a:t>2</a:t>
            </a:r>
          </a:p>
        </p:txBody>
      </p:sp>
      <p:sp>
        <p:nvSpPr>
          <p:cNvPr id="37" name="TextBox 36">
            <a:extLst>
              <a:ext uri="{FF2B5EF4-FFF2-40B4-BE49-F238E27FC236}">
                <a16:creationId xmlns:a16="http://schemas.microsoft.com/office/drawing/2014/main" id="{F64630C5-3BCB-4A33-8FC0-6625834FA33D}"/>
              </a:ext>
            </a:extLst>
          </p:cNvPr>
          <p:cNvSpPr txBox="1"/>
          <p:nvPr/>
        </p:nvSpPr>
        <p:spPr>
          <a:xfrm>
            <a:off x="3976109" y="2659828"/>
            <a:ext cx="356188" cy="461665"/>
          </a:xfrm>
          <a:prstGeom prst="rect">
            <a:avLst/>
          </a:prstGeom>
          <a:noFill/>
        </p:spPr>
        <p:txBody>
          <a:bodyPr wrap="none" rtlCol="0">
            <a:spAutoFit/>
          </a:bodyPr>
          <a:lstStyle/>
          <a:p>
            <a:r>
              <a:rPr lang="en-US" sz="2400" b="1" dirty="0"/>
              <a:t>1</a:t>
            </a:r>
          </a:p>
        </p:txBody>
      </p:sp>
      <p:sp>
        <p:nvSpPr>
          <p:cNvPr id="38" name="TextBox 37">
            <a:extLst>
              <a:ext uri="{FF2B5EF4-FFF2-40B4-BE49-F238E27FC236}">
                <a16:creationId xmlns:a16="http://schemas.microsoft.com/office/drawing/2014/main" id="{3C49DBC0-86A5-462B-A622-00F43257C24E}"/>
              </a:ext>
            </a:extLst>
          </p:cNvPr>
          <p:cNvSpPr txBox="1"/>
          <p:nvPr/>
        </p:nvSpPr>
        <p:spPr>
          <a:xfrm>
            <a:off x="8462469" y="2659828"/>
            <a:ext cx="356188" cy="461665"/>
          </a:xfrm>
          <a:prstGeom prst="rect">
            <a:avLst/>
          </a:prstGeom>
          <a:noFill/>
        </p:spPr>
        <p:txBody>
          <a:bodyPr wrap="none" rtlCol="0">
            <a:spAutoFit/>
          </a:bodyPr>
          <a:lstStyle/>
          <a:p>
            <a:r>
              <a:rPr lang="en-US" sz="2400" b="1" dirty="0"/>
              <a:t>5</a:t>
            </a:r>
          </a:p>
        </p:txBody>
      </p:sp>
      <p:sp>
        <p:nvSpPr>
          <p:cNvPr id="39" name="TextBox 38">
            <a:extLst>
              <a:ext uri="{FF2B5EF4-FFF2-40B4-BE49-F238E27FC236}">
                <a16:creationId xmlns:a16="http://schemas.microsoft.com/office/drawing/2014/main" id="{7D2BE356-F1E4-4BFF-8C82-B71B5F0088D5}"/>
              </a:ext>
            </a:extLst>
          </p:cNvPr>
          <p:cNvSpPr txBox="1"/>
          <p:nvPr/>
        </p:nvSpPr>
        <p:spPr>
          <a:xfrm>
            <a:off x="7977992" y="2659828"/>
            <a:ext cx="356188" cy="461665"/>
          </a:xfrm>
          <a:prstGeom prst="rect">
            <a:avLst/>
          </a:prstGeom>
          <a:noFill/>
        </p:spPr>
        <p:txBody>
          <a:bodyPr wrap="none" rtlCol="0">
            <a:spAutoFit/>
          </a:bodyPr>
          <a:lstStyle/>
          <a:p>
            <a:r>
              <a:rPr lang="en-US" sz="2400" b="1" dirty="0"/>
              <a:t>4</a:t>
            </a:r>
          </a:p>
        </p:txBody>
      </p:sp>
      <p:sp>
        <p:nvSpPr>
          <p:cNvPr id="40" name="TextBox 39">
            <a:extLst>
              <a:ext uri="{FF2B5EF4-FFF2-40B4-BE49-F238E27FC236}">
                <a16:creationId xmlns:a16="http://schemas.microsoft.com/office/drawing/2014/main" id="{B3382F7C-A4A8-428D-815C-7EF2B60F046B}"/>
              </a:ext>
            </a:extLst>
          </p:cNvPr>
          <p:cNvSpPr txBox="1"/>
          <p:nvPr/>
        </p:nvSpPr>
        <p:spPr>
          <a:xfrm>
            <a:off x="6033851" y="2659828"/>
            <a:ext cx="356188" cy="461665"/>
          </a:xfrm>
          <a:prstGeom prst="rect">
            <a:avLst/>
          </a:prstGeom>
          <a:noFill/>
        </p:spPr>
        <p:txBody>
          <a:bodyPr wrap="none" rtlCol="0">
            <a:spAutoFit/>
          </a:bodyPr>
          <a:lstStyle/>
          <a:p>
            <a:r>
              <a:rPr lang="en-US" sz="2400" b="1" dirty="0"/>
              <a:t>3</a:t>
            </a:r>
          </a:p>
        </p:txBody>
      </p:sp>
      <p:sp>
        <p:nvSpPr>
          <p:cNvPr id="41" name="TextBox 40">
            <a:extLst>
              <a:ext uri="{FF2B5EF4-FFF2-40B4-BE49-F238E27FC236}">
                <a16:creationId xmlns:a16="http://schemas.microsoft.com/office/drawing/2014/main" id="{7B8FD5FA-DE10-4504-8F46-22FC467F1E6F}"/>
              </a:ext>
            </a:extLst>
          </p:cNvPr>
          <p:cNvSpPr txBox="1"/>
          <p:nvPr/>
        </p:nvSpPr>
        <p:spPr>
          <a:xfrm>
            <a:off x="5568865" y="2659828"/>
            <a:ext cx="356188" cy="461665"/>
          </a:xfrm>
          <a:prstGeom prst="rect">
            <a:avLst/>
          </a:prstGeom>
          <a:noFill/>
        </p:spPr>
        <p:txBody>
          <a:bodyPr wrap="none" rtlCol="0">
            <a:spAutoFit/>
          </a:bodyPr>
          <a:lstStyle/>
          <a:p>
            <a:r>
              <a:rPr lang="en-US" sz="2400" b="1" dirty="0"/>
              <a:t>2</a:t>
            </a:r>
          </a:p>
        </p:txBody>
      </p:sp>
      <p:sp>
        <p:nvSpPr>
          <p:cNvPr id="42" name="TextBox 41">
            <a:extLst>
              <a:ext uri="{FF2B5EF4-FFF2-40B4-BE49-F238E27FC236}">
                <a16:creationId xmlns:a16="http://schemas.microsoft.com/office/drawing/2014/main" id="{5E6FA4BF-3916-4C27-9B2F-6E62B329005E}"/>
              </a:ext>
            </a:extLst>
          </p:cNvPr>
          <p:cNvSpPr txBox="1"/>
          <p:nvPr/>
        </p:nvSpPr>
        <p:spPr>
          <a:xfrm>
            <a:off x="4820111" y="2659828"/>
            <a:ext cx="356188" cy="461665"/>
          </a:xfrm>
          <a:prstGeom prst="rect">
            <a:avLst/>
          </a:prstGeom>
          <a:noFill/>
        </p:spPr>
        <p:txBody>
          <a:bodyPr wrap="none" rtlCol="0">
            <a:spAutoFit/>
          </a:bodyPr>
          <a:lstStyle/>
          <a:p>
            <a:r>
              <a:rPr lang="en-US" sz="2400" b="1" dirty="0"/>
              <a:t>1</a:t>
            </a:r>
          </a:p>
        </p:txBody>
      </p:sp>
      <p:cxnSp>
        <p:nvCxnSpPr>
          <p:cNvPr id="43" name="Straight Connector 42">
            <a:extLst>
              <a:ext uri="{FF2B5EF4-FFF2-40B4-BE49-F238E27FC236}">
                <a16:creationId xmlns:a16="http://schemas.microsoft.com/office/drawing/2014/main" id="{1DE228F8-0A9A-4EA3-9DFF-61B66AC8E7AE}"/>
              </a:ext>
            </a:extLst>
          </p:cNvPr>
          <p:cNvCxnSpPr>
            <a:cxnSpLocks/>
          </p:cNvCxnSpPr>
          <p:nvPr/>
        </p:nvCxnSpPr>
        <p:spPr>
          <a:xfrm flipH="1">
            <a:off x="2947947" y="3407913"/>
            <a:ext cx="274320" cy="0"/>
          </a:xfrm>
          <a:prstGeom prst="line">
            <a:avLst/>
          </a:prstGeom>
          <a:ln w="28575"/>
        </p:spPr>
        <p:style>
          <a:lnRef idx="1">
            <a:schemeClr val="dk1"/>
          </a:lnRef>
          <a:fillRef idx="0">
            <a:schemeClr val="dk1"/>
          </a:fillRef>
          <a:effectRef idx="0">
            <a:schemeClr val="dk1"/>
          </a:effectRef>
          <a:fontRef idx="minor">
            <a:schemeClr val="tx1"/>
          </a:fontRef>
        </p:style>
      </p:cxnSp>
      <p:sp>
        <p:nvSpPr>
          <p:cNvPr id="45" name="TextBox 44">
            <a:extLst>
              <a:ext uri="{FF2B5EF4-FFF2-40B4-BE49-F238E27FC236}">
                <a16:creationId xmlns:a16="http://schemas.microsoft.com/office/drawing/2014/main" id="{E3406175-7D6D-41B3-8CCC-55FC12EE2D9E}"/>
              </a:ext>
            </a:extLst>
          </p:cNvPr>
          <p:cNvSpPr txBox="1"/>
          <p:nvPr/>
        </p:nvSpPr>
        <p:spPr>
          <a:xfrm>
            <a:off x="4704158" y="3409890"/>
            <a:ext cx="1239442" cy="400110"/>
          </a:xfrm>
          <a:prstGeom prst="rect">
            <a:avLst/>
          </a:prstGeom>
          <a:noFill/>
        </p:spPr>
        <p:txBody>
          <a:bodyPr wrap="none" rtlCol="0">
            <a:spAutoFit/>
          </a:bodyPr>
          <a:lstStyle/>
          <a:p>
            <a:r>
              <a:rPr lang="en-US" sz="2000" dirty="0">
                <a:solidFill>
                  <a:schemeClr val="tx1">
                    <a:lumMod val="75000"/>
                    <a:lumOff val="25000"/>
                  </a:schemeClr>
                </a:solidFill>
              </a:rPr>
              <a:t>10,620 </a:t>
            </a:r>
            <a:r>
              <a:rPr lang="en-US" sz="2000" dirty="0" err="1">
                <a:solidFill>
                  <a:schemeClr val="tx1">
                    <a:lumMod val="75000"/>
                    <a:lumOff val="25000"/>
                  </a:schemeClr>
                </a:solidFill>
              </a:rPr>
              <a:t>lb</a:t>
            </a:r>
            <a:endParaRPr lang="en-US" sz="2000" dirty="0">
              <a:solidFill>
                <a:schemeClr val="tx1">
                  <a:lumMod val="75000"/>
                  <a:lumOff val="25000"/>
                </a:schemeClr>
              </a:solidFill>
            </a:endParaRPr>
          </a:p>
        </p:txBody>
      </p:sp>
      <p:sp>
        <p:nvSpPr>
          <p:cNvPr id="46" name="TextBox 45">
            <a:extLst>
              <a:ext uri="{FF2B5EF4-FFF2-40B4-BE49-F238E27FC236}">
                <a16:creationId xmlns:a16="http://schemas.microsoft.com/office/drawing/2014/main" id="{40CBB15D-5559-4FB7-A9C0-D4D28B45A266}"/>
              </a:ext>
            </a:extLst>
          </p:cNvPr>
          <p:cNvSpPr txBox="1"/>
          <p:nvPr/>
        </p:nvSpPr>
        <p:spPr>
          <a:xfrm>
            <a:off x="5384228" y="4095690"/>
            <a:ext cx="1239442" cy="400110"/>
          </a:xfrm>
          <a:prstGeom prst="rect">
            <a:avLst/>
          </a:prstGeom>
          <a:noFill/>
        </p:spPr>
        <p:txBody>
          <a:bodyPr wrap="none" rtlCol="0">
            <a:spAutoFit/>
          </a:bodyPr>
          <a:lstStyle/>
          <a:p>
            <a:r>
              <a:rPr lang="en-US" sz="2000" dirty="0">
                <a:solidFill>
                  <a:schemeClr val="tx1">
                    <a:lumMod val="75000"/>
                    <a:lumOff val="25000"/>
                  </a:schemeClr>
                </a:solidFill>
              </a:rPr>
              <a:t>32,740 </a:t>
            </a:r>
            <a:r>
              <a:rPr lang="en-US" sz="2000" dirty="0" err="1">
                <a:solidFill>
                  <a:schemeClr val="tx1">
                    <a:lumMod val="75000"/>
                    <a:lumOff val="25000"/>
                  </a:schemeClr>
                </a:solidFill>
              </a:rPr>
              <a:t>lb</a:t>
            </a:r>
            <a:endParaRPr lang="en-US" sz="2000" dirty="0">
              <a:solidFill>
                <a:schemeClr val="tx1">
                  <a:lumMod val="75000"/>
                  <a:lumOff val="25000"/>
                </a:schemeClr>
              </a:solidFill>
            </a:endParaRPr>
          </a:p>
        </p:txBody>
      </p:sp>
      <p:sp>
        <p:nvSpPr>
          <p:cNvPr id="47" name="TextBox 46">
            <a:extLst>
              <a:ext uri="{FF2B5EF4-FFF2-40B4-BE49-F238E27FC236}">
                <a16:creationId xmlns:a16="http://schemas.microsoft.com/office/drawing/2014/main" id="{6BE3F893-6D10-4384-92CF-A1C295D61F23}"/>
              </a:ext>
            </a:extLst>
          </p:cNvPr>
          <p:cNvSpPr txBox="1"/>
          <p:nvPr/>
        </p:nvSpPr>
        <p:spPr>
          <a:xfrm>
            <a:off x="7842748" y="3748769"/>
            <a:ext cx="1239442" cy="400110"/>
          </a:xfrm>
          <a:prstGeom prst="rect">
            <a:avLst/>
          </a:prstGeom>
          <a:noFill/>
        </p:spPr>
        <p:txBody>
          <a:bodyPr wrap="none" rtlCol="0">
            <a:spAutoFit/>
          </a:bodyPr>
          <a:lstStyle/>
          <a:p>
            <a:r>
              <a:rPr lang="en-US" sz="2000" dirty="0">
                <a:solidFill>
                  <a:schemeClr val="tx1">
                    <a:lumMod val="75000"/>
                    <a:lumOff val="25000"/>
                  </a:schemeClr>
                </a:solidFill>
              </a:rPr>
              <a:t>33,600 </a:t>
            </a:r>
            <a:r>
              <a:rPr lang="en-US" sz="2000" dirty="0" err="1">
                <a:solidFill>
                  <a:schemeClr val="tx1">
                    <a:lumMod val="75000"/>
                    <a:lumOff val="25000"/>
                  </a:schemeClr>
                </a:solidFill>
              </a:rPr>
              <a:t>lb</a:t>
            </a:r>
            <a:endParaRPr lang="en-US" sz="2000" dirty="0">
              <a:solidFill>
                <a:schemeClr val="tx1">
                  <a:lumMod val="75000"/>
                  <a:lumOff val="25000"/>
                </a:schemeClr>
              </a:solidFill>
            </a:endParaRPr>
          </a:p>
        </p:txBody>
      </p:sp>
      <p:sp>
        <p:nvSpPr>
          <p:cNvPr id="48" name="TextBox 47">
            <a:extLst>
              <a:ext uri="{FF2B5EF4-FFF2-40B4-BE49-F238E27FC236}">
                <a16:creationId xmlns:a16="http://schemas.microsoft.com/office/drawing/2014/main" id="{C695D63D-20D6-4090-A6C5-829800EEBE23}"/>
              </a:ext>
            </a:extLst>
          </p:cNvPr>
          <p:cNvSpPr txBox="1"/>
          <p:nvPr/>
        </p:nvSpPr>
        <p:spPr>
          <a:xfrm>
            <a:off x="7050255" y="5638800"/>
            <a:ext cx="1988237" cy="400110"/>
          </a:xfrm>
          <a:prstGeom prst="rect">
            <a:avLst/>
          </a:prstGeom>
          <a:noFill/>
        </p:spPr>
        <p:txBody>
          <a:bodyPr wrap="none" rtlCol="0">
            <a:spAutoFit/>
          </a:bodyPr>
          <a:lstStyle/>
          <a:p>
            <a:r>
              <a:rPr lang="en-US" sz="2000" dirty="0">
                <a:solidFill>
                  <a:schemeClr val="tx1">
                    <a:lumMod val="75000"/>
                    <a:lumOff val="25000"/>
                  </a:schemeClr>
                </a:solidFill>
              </a:rPr>
              <a:t>GVW: 76,960 </a:t>
            </a:r>
            <a:r>
              <a:rPr lang="en-US" sz="2000" dirty="0" err="1">
                <a:solidFill>
                  <a:schemeClr val="tx1">
                    <a:lumMod val="75000"/>
                    <a:lumOff val="25000"/>
                  </a:schemeClr>
                </a:solidFill>
              </a:rPr>
              <a:t>lb</a:t>
            </a:r>
            <a:endParaRPr lang="en-US" sz="2000" dirty="0">
              <a:solidFill>
                <a:schemeClr val="tx1">
                  <a:lumMod val="75000"/>
                  <a:lumOff val="25000"/>
                </a:schemeClr>
              </a:solidFill>
            </a:endParaRPr>
          </a:p>
        </p:txBody>
      </p:sp>
      <p:cxnSp>
        <p:nvCxnSpPr>
          <p:cNvPr id="49" name="Straight Connector 48">
            <a:extLst>
              <a:ext uri="{FF2B5EF4-FFF2-40B4-BE49-F238E27FC236}">
                <a16:creationId xmlns:a16="http://schemas.microsoft.com/office/drawing/2014/main" id="{0FE1DC79-ADB3-43DB-B990-FE364EB368C2}"/>
              </a:ext>
            </a:extLst>
          </p:cNvPr>
          <p:cNvCxnSpPr>
            <a:cxnSpLocks/>
          </p:cNvCxnSpPr>
          <p:nvPr/>
        </p:nvCxnSpPr>
        <p:spPr>
          <a:xfrm rot="16200000" flipH="1">
            <a:off x="5378500" y="3520440"/>
            <a:ext cx="118872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3B1D1EAC-15B1-4463-99E9-93A2528C9CFE}"/>
              </a:ext>
            </a:extLst>
          </p:cNvPr>
          <p:cNvCxnSpPr>
            <a:cxnSpLocks/>
          </p:cNvCxnSpPr>
          <p:nvPr/>
        </p:nvCxnSpPr>
        <p:spPr>
          <a:xfrm rot="16200000" flipH="1">
            <a:off x="7994373" y="3337559"/>
            <a:ext cx="82296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2127AD3A-0B6B-48A3-95EB-84F060C95674}"/>
              </a:ext>
            </a:extLst>
          </p:cNvPr>
          <p:cNvCxnSpPr>
            <a:cxnSpLocks/>
          </p:cNvCxnSpPr>
          <p:nvPr/>
        </p:nvCxnSpPr>
        <p:spPr>
          <a:xfrm rot="16200000" flipH="1">
            <a:off x="4892040" y="3270753"/>
            <a:ext cx="27432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FF3BF0BA-5174-471F-B83D-F6DF53270D60}"/>
              </a:ext>
            </a:extLst>
          </p:cNvPr>
          <p:cNvCxnSpPr>
            <a:stCxn id="3" idx="2"/>
          </p:cNvCxnSpPr>
          <p:nvPr/>
        </p:nvCxnSpPr>
        <p:spPr>
          <a:xfrm>
            <a:off x="4572000" y="1417638"/>
            <a:ext cx="0" cy="5059362"/>
          </a:xfrm>
          <a:prstGeom prst="line">
            <a:avLst/>
          </a:prstGeom>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7767023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BA53650-7A33-47BF-8F53-B01FDBB8C0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 y="0"/>
            <a:ext cx="7705293" cy="6858000"/>
          </a:xfrm>
          <a:prstGeom prst="rect">
            <a:avLst/>
          </a:prstGeom>
        </p:spPr>
      </p:pic>
    </p:spTree>
    <p:custDataLst>
      <p:tags r:id="rId1"/>
    </p:custDataLst>
    <p:extLst>
      <p:ext uri="{BB962C8B-B14F-4D97-AF65-F5344CB8AC3E}">
        <p14:creationId xmlns:p14="http://schemas.microsoft.com/office/powerpoint/2010/main" val="77793274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CB0203-28DB-42E5-9457-D40D18E946F7}"/>
              </a:ext>
            </a:extLst>
          </p:cNvPr>
          <p:cNvSpPr>
            <a:spLocks noGrp="1"/>
          </p:cNvSpPr>
          <p:nvPr>
            <p:ph type="title"/>
          </p:nvPr>
        </p:nvSpPr>
        <p:spPr/>
        <p:txBody>
          <a:bodyPr/>
          <a:lstStyle/>
          <a:p>
            <a:r>
              <a:rPr lang="en-US" dirty="0"/>
              <a:t>Weigh Stations</a:t>
            </a:r>
          </a:p>
        </p:txBody>
      </p:sp>
      <p:pic>
        <p:nvPicPr>
          <p:cNvPr id="5" name="Picture 4">
            <a:extLst>
              <a:ext uri="{FF2B5EF4-FFF2-40B4-BE49-F238E27FC236}">
                <a16:creationId xmlns:a16="http://schemas.microsoft.com/office/drawing/2014/main" id="{CCE746CC-2B53-4FBB-AAF1-0A6DBCB756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09344"/>
            <a:ext cx="7539115" cy="2971800"/>
          </a:xfrm>
          <a:prstGeom prst="rect">
            <a:avLst/>
          </a:prstGeom>
          <a:ln w="12700">
            <a:solidFill>
              <a:schemeClr val="tx1"/>
            </a:solidFill>
          </a:ln>
          <a:effectLst>
            <a:outerShdw blurRad="50800" dist="38100" dir="5400000" algn="t" rotWithShape="0">
              <a:prstClr val="black">
                <a:alpha val="40000"/>
              </a:prstClr>
            </a:outerShdw>
          </a:effectLst>
        </p:spPr>
      </p:pic>
      <p:sp>
        <p:nvSpPr>
          <p:cNvPr id="6" name="Content Placeholder 1">
            <a:extLst>
              <a:ext uri="{FF2B5EF4-FFF2-40B4-BE49-F238E27FC236}">
                <a16:creationId xmlns:a16="http://schemas.microsoft.com/office/drawing/2014/main" id="{C2F4A7CB-3F8B-4886-8F71-ED71A1870F78}"/>
              </a:ext>
            </a:extLst>
          </p:cNvPr>
          <p:cNvSpPr txBox="1">
            <a:spLocks/>
          </p:cNvSpPr>
          <p:nvPr/>
        </p:nvSpPr>
        <p:spPr>
          <a:xfrm>
            <a:off x="914399" y="4727448"/>
            <a:ext cx="8001001" cy="16303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Facility equipped with scales to ensure drivers and their vehicles are in compliance with the size and weight laws</a:t>
            </a:r>
          </a:p>
        </p:txBody>
      </p:sp>
    </p:spTree>
    <p:custDataLst>
      <p:tags r:id="rId1"/>
    </p:custDataLst>
    <p:extLst>
      <p:ext uri="{BB962C8B-B14F-4D97-AF65-F5344CB8AC3E}">
        <p14:creationId xmlns:p14="http://schemas.microsoft.com/office/powerpoint/2010/main" val="311208226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0424EDE-7703-4FAA-95F6-ACEA66FCEC20}"/>
              </a:ext>
            </a:extLst>
          </p:cNvPr>
          <p:cNvSpPr>
            <a:spLocks noGrp="1"/>
          </p:cNvSpPr>
          <p:nvPr>
            <p:ph type="title"/>
          </p:nvPr>
        </p:nvSpPr>
        <p:spPr/>
        <p:txBody>
          <a:bodyPr>
            <a:normAutofit fontScale="90000"/>
          </a:bodyPr>
          <a:lstStyle/>
          <a:p>
            <a:r>
              <a:rPr lang="en-US" dirty="0"/>
              <a:t>Height Limitations (Low Clearance)</a:t>
            </a:r>
          </a:p>
        </p:txBody>
      </p:sp>
      <p:pic>
        <p:nvPicPr>
          <p:cNvPr id="4" name="Picture 3">
            <a:extLst>
              <a:ext uri="{FF2B5EF4-FFF2-40B4-BE49-F238E27FC236}">
                <a16:creationId xmlns:a16="http://schemas.microsoft.com/office/drawing/2014/main" id="{045E425C-5812-44CE-8F35-B88E439285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983" y="1609344"/>
            <a:ext cx="7539115" cy="2971800"/>
          </a:xfrm>
          <a:prstGeom prst="rect">
            <a:avLst/>
          </a:prstGeom>
          <a:ln w="12700">
            <a:solidFill>
              <a:schemeClr val="tx1"/>
            </a:solidFill>
          </a:ln>
          <a:effectLst>
            <a:outerShdw blurRad="50800" dist="38100" dir="5400000" algn="t" rotWithShape="0">
              <a:prstClr val="black">
                <a:alpha val="40000"/>
              </a:prstClr>
            </a:outerShdw>
          </a:effectLst>
        </p:spPr>
      </p:pic>
      <p:sp>
        <p:nvSpPr>
          <p:cNvPr id="5" name="Content Placeholder 1">
            <a:extLst>
              <a:ext uri="{FF2B5EF4-FFF2-40B4-BE49-F238E27FC236}">
                <a16:creationId xmlns:a16="http://schemas.microsoft.com/office/drawing/2014/main" id="{7E95F5C2-08CF-43C5-9041-2E9A2A4E5D31}"/>
              </a:ext>
            </a:extLst>
          </p:cNvPr>
          <p:cNvSpPr txBox="1">
            <a:spLocks/>
          </p:cNvSpPr>
          <p:nvPr/>
        </p:nvSpPr>
        <p:spPr>
          <a:xfrm>
            <a:off x="304800" y="4727448"/>
            <a:ext cx="8686801" cy="23591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When passing under bridges and overpasses, never assume the posted height is correct, and never assume what is listed on your road atlas or GPS is accurate </a:t>
            </a:r>
          </a:p>
        </p:txBody>
      </p:sp>
    </p:spTree>
    <p:custDataLst>
      <p:tags r:id="rId1"/>
    </p:custDataLst>
    <p:extLst>
      <p:ext uri="{BB962C8B-B14F-4D97-AF65-F5344CB8AC3E}">
        <p14:creationId xmlns:p14="http://schemas.microsoft.com/office/powerpoint/2010/main" val="375327993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980302-5314-4BE3-91CA-2D26880681D7}"/>
              </a:ext>
            </a:extLst>
          </p:cNvPr>
          <p:cNvSpPr>
            <a:spLocks noGrp="1"/>
          </p:cNvSpPr>
          <p:nvPr>
            <p:ph idx="1"/>
          </p:nvPr>
        </p:nvSpPr>
        <p:spPr>
          <a:xfrm>
            <a:off x="457200" y="1600200"/>
            <a:ext cx="8229600" cy="5257800"/>
          </a:xfrm>
        </p:spPr>
        <p:txBody>
          <a:bodyPr/>
          <a:lstStyle/>
          <a:p>
            <a:pPr marL="0" indent="0">
              <a:buNone/>
            </a:pPr>
            <a:r>
              <a:rPr lang="en-US" sz="2400" dirty="0"/>
              <a:t>You should now be able to: </a:t>
            </a:r>
          </a:p>
          <a:p>
            <a:pPr marL="857250" lvl="1" indent="-457200">
              <a:buFont typeface="+mj-lt"/>
              <a:buAutoNum type="arabicPeriod"/>
            </a:pPr>
            <a:r>
              <a:rPr lang="en-US" sz="2200" dirty="0"/>
              <a:t>Identify the agencies responsible for regulating the trucking industry and explain the importance of complying with applicable laws and regulations</a:t>
            </a:r>
          </a:p>
          <a:p>
            <a:pPr marL="857250" lvl="1" indent="-457200">
              <a:buFont typeface="+mj-lt"/>
              <a:buAutoNum type="arabicPeriod"/>
            </a:pPr>
            <a:r>
              <a:rPr lang="en-US" sz="2200" dirty="0"/>
              <a:t>Describe the procedure for obtaining a commercial driver’s license (CDL)</a:t>
            </a:r>
          </a:p>
          <a:p>
            <a:pPr marL="857250" lvl="1" indent="-457200">
              <a:buFont typeface="+mj-lt"/>
              <a:buAutoNum type="arabicPeriod"/>
            </a:pPr>
            <a:r>
              <a:rPr lang="en-US" sz="2200" dirty="0"/>
              <a:t>Identify the required driver qualifications and what causes a disqualification</a:t>
            </a:r>
          </a:p>
          <a:p>
            <a:pPr marL="857250" lvl="1" indent="-457200">
              <a:buFont typeface="+mj-lt"/>
              <a:buAutoNum type="arabicPeriod"/>
            </a:pPr>
            <a:r>
              <a:rPr lang="en-US" sz="2200" dirty="0"/>
              <a:t>Discuss alcohol and drug prohibitions and the types of testing drivers can expect under various circumstances</a:t>
            </a:r>
          </a:p>
          <a:p>
            <a:pPr marL="857250" lvl="1" indent="-457200">
              <a:buFont typeface="+mj-lt"/>
              <a:buAutoNum type="arabicPeriod"/>
            </a:pPr>
            <a:r>
              <a:rPr lang="en-US" sz="2200" dirty="0"/>
              <a:t>Recognize the basic components of a combination vehicle and the size and weight limits established for traveling on the National Network</a:t>
            </a:r>
          </a:p>
          <a:p>
            <a:pPr marL="0" indent="0">
              <a:buNone/>
            </a:pPr>
            <a:endParaRPr lang="en-US" dirty="0"/>
          </a:p>
        </p:txBody>
      </p:sp>
      <p:sp>
        <p:nvSpPr>
          <p:cNvPr id="3" name="Title 2">
            <a:extLst>
              <a:ext uri="{FF2B5EF4-FFF2-40B4-BE49-F238E27FC236}">
                <a16:creationId xmlns:a16="http://schemas.microsoft.com/office/drawing/2014/main" id="{534B861A-047A-4365-A45B-302D160262D2}"/>
              </a:ext>
            </a:extLst>
          </p:cNvPr>
          <p:cNvSpPr>
            <a:spLocks noGrp="1"/>
          </p:cNvSpPr>
          <p:nvPr>
            <p:ph type="title"/>
          </p:nvPr>
        </p:nvSpPr>
        <p:spPr/>
        <p:txBody>
          <a:bodyPr/>
          <a:lstStyle/>
          <a:p>
            <a:r>
              <a:rPr lang="en-US" dirty="0"/>
              <a:t>Objectives</a:t>
            </a:r>
          </a:p>
        </p:txBody>
      </p:sp>
      <p:sp>
        <p:nvSpPr>
          <p:cNvPr id="4" name="TextBox 3">
            <a:extLst>
              <a:ext uri="{FF2B5EF4-FFF2-40B4-BE49-F238E27FC236}">
                <a16:creationId xmlns:a16="http://schemas.microsoft.com/office/drawing/2014/main" id="{9A0E8B2B-14E8-46EA-9974-E3DD9CCC6091}"/>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6" name="Picture 5">
            <a:extLst>
              <a:ext uri="{FF2B5EF4-FFF2-40B4-BE49-F238E27FC236}">
                <a16:creationId xmlns:a16="http://schemas.microsoft.com/office/drawing/2014/main" id="{01E2147F-4D91-46D9-871A-A910719BDB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880" y="182880"/>
            <a:ext cx="914400" cy="915815"/>
          </a:xfrm>
          <a:prstGeom prst="rect">
            <a:avLst/>
          </a:prstGeom>
        </p:spPr>
      </p:pic>
    </p:spTree>
    <p:custDataLst>
      <p:tags r:id="rId1"/>
    </p:custDataLst>
    <p:extLst>
      <p:ext uri="{BB962C8B-B14F-4D97-AF65-F5344CB8AC3E}">
        <p14:creationId xmlns:p14="http://schemas.microsoft.com/office/powerpoint/2010/main" val="31362748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COUNT" val="123"/>
  <p:tag name="ARTICULATE_PROJECT_OPEN" val="0"/>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2537</TotalTime>
  <Words>9993</Words>
  <Application>Microsoft Office PowerPoint</Application>
  <PresentationFormat>On-screen Show (4:3)</PresentationFormat>
  <Paragraphs>914</Paragraphs>
  <Slides>123</Slides>
  <Notes>118</Notes>
  <HiddenSlides>2</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123</vt:i4>
      </vt:variant>
    </vt:vector>
  </HeadingPairs>
  <TitlesOfParts>
    <vt:vector size="127" baseType="lpstr">
      <vt:lpstr>Arial</vt:lpstr>
      <vt:lpstr>Calibri</vt:lpstr>
      <vt:lpstr>Courier New</vt:lpstr>
      <vt:lpstr>Office Theme</vt:lpstr>
      <vt:lpstr>PowerPoint® Instructions</vt:lpstr>
      <vt:lpstr>PowerPoint Presentation</vt:lpstr>
      <vt:lpstr>Orientation</vt:lpstr>
      <vt:lpstr>Introduction</vt:lpstr>
      <vt:lpstr>Objectives</vt:lpstr>
      <vt:lpstr>Welcome to the Trucking Industry</vt:lpstr>
      <vt:lpstr>PowerPoint Presentation</vt:lpstr>
      <vt:lpstr>PowerPoint Presentation</vt:lpstr>
      <vt:lpstr>Interstate vs. Intrastate</vt:lpstr>
      <vt:lpstr>PowerPoint Presentation</vt:lpstr>
      <vt:lpstr>A Regulated Industry</vt:lpstr>
      <vt:lpstr>Federal Motor Carrier Safety Administration (FMCSA)</vt:lpstr>
      <vt:lpstr>Federal Motor Carrier Safety Regulations (FMCSRs)</vt:lpstr>
      <vt:lpstr>Pipeline and Hazardous Materials Safety Administration (PHMSA)</vt:lpstr>
      <vt:lpstr>HMRs apply when: </vt:lpstr>
      <vt:lpstr>The HMRs address: </vt:lpstr>
      <vt:lpstr>Other Regulations</vt:lpstr>
      <vt:lpstr>State &amp; Local Laws &amp; Regulations</vt:lpstr>
      <vt:lpstr>Getting Your CDL</vt:lpstr>
      <vt:lpstr>Commercial Learner’s Permit (CLP)</vt:lpstr>
      <vt:lpstr>Additional requirements include:</vt:lpstr>
      <vt:lpstr>Commercial Learner’s Permit (CLP)</vt:lpstr>
      <vt:lpstr>Commercial Driver’s License</vt:lpstr>
      <vt:lpstr>PowerPoint Presentation</vt:lpstr>
      <vt:lpstr>Endorsements</vt:lpstr>
      <vt:lpstr>PowerPoint Presentation</vt:lpstr>
      <vt:lpstr>Restrictions</vt:lpstr>
      <vt:lpstr>Driver Qualifications</vt:lpstr>
      <vt:lpstr>You are qualified if you:</vt:lpstr>
      <vt:lpstr>You are qualified if you:</vt:lpstr>
      <vt:lpstr>You are qualified if you:</vt:lpstr>
      <vt:lpstr>You are qualified if you:</vt:lpstr>
      <vt:lpstr>You are qualified if you:</vt:lpstr>
      <vt:lpstr>You are qualified if you:</vt:lpstr>
      <vt:lpstr>You are qualified if you:</vt:lpstr>
      <vt:lpstr>You are qualified if you:</vt:lpstr>
      <vt:lpstr>You are qualified if you:</vt:lpstr>
      <vt:lpstr>PowerPoint Presentation</vt:lpstr>
      <vt:lpstr>Physical Qualification &amp; Examination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Physical Qualification &amp; Examination</vt:lpstr>
      <vt:lpstr>PowerPoint Presentation</vt:lpstr>
      <vt:lpstr>CDL/Med Card Merger</vt:lpstr>
      <vt:lpstr>CDL/Med Card Merger</vt:lpstr>
      <vt:lpstr>Driver Qualification (DQ) File</vt:lpstr>
      <vt:lpstr>The following must be included:</vt:lpstr>
      <vt:lpstr>The following must be included:</vt:lpstr>
      <vt:lpstr>Driver Disqualification</vt:lpstr>
      <vt:lpstr>You are disqualified if convicted of:</vt:lpstr>
      <vt:lpstr>You are disqualified if convicted of:</vt:lpstr>
      <vt:lpstr>You are disqualified if convicted of:</vt:lpstr>
      <vt:lpstr>You are disqualified if convicted of:</vt:lpstr>
      <vt:lpstr>You are disqualified if convicted of:</vt:lpstr>
      <vt:lpstr>You are disqualified if convicted of:</vt:lpstr>
      <vt:lpstr>You are disqualified if convicted of:</vt:lpstr>
      <vt:lpstr>You are disqualified if convicted of:</vt:lpstr>
      <vt:lpstr>You are disqualified if convicted of:</vt:lpstr>
      <vt:lpstr>PowerPoint Presentation</vt:lpstr>
      <vt:lpstr>You are disqualified from operating a CMV if convicted of any combination of two or more of the following serious traffic violations while operating any vehicle (CMV or non-CMV):</vt:lpstr>
      <vt:lpstr>You are disqualified if convicted of:</vt:lpstr>
      <vt:lpstr>You are disqualified if convicted of:</vt:lpstr>
      <vt:lpstr>You are disqualified if convicted of:</vt:lpstr>
      <vt:lpstr>You are disqualified if convicted of:</vt:lpstr>
      <vt:lpstr>You are disqualified if convicted of:</vt:lpstr>
      <vt:lpstr>PowerPoint Presentation</vt:lpstr>
      <vt:lpstr>You are disqualified from operating a CMV if convicted of any combination of two or more of the following serious traffic violations while operating a CMV: </vt:lpstr>
      <vt:lpstr>You are disqualified if convicted of:</vt:lpstr>
      <vt:lpstr>You are disqualified if convicted of:</vt:lpstr>
      <vt:lpstr>You are disqualified if convicted of:</vt:lpstr>
      <vt:lpstr>You are disqualified if convicted of:</vt:lpstr>
      <vt:lpstr>You are disqualified if convicted of:</vt:lpstr>
      <vt:lpstr>PowerPoint Presentation</vt:lpstr>
      <vt:lpstr>Out-of-Service Violations</vt:lpstr>
      <vt:lpstr>PowerPoint Presentation</vt:lpstr>
      <vt:lpstr>PowerPoint Presentation</vt:lpstr>
      <vt:lpstr>You are disqualified if convicted of:</vt:lpstr>
      <vt:lpstr>You are disqualified if convicted of:</vt:lpstr>
      <vt:lpstr>You are disqualified if convicted of:</vt:lpstr>
      <vt:lpstr>You are disqualified if convicted of:</vt:lpstr>
      <vt:lpstr>You are disqualified if convicted of:</vt:lpstr>
      <vt:lpstr>You are disqualified if convicted of:</vt:lpstr>
      <vt:lpstr>Alcohol &amp; Drug Testing</vt:lpstr>
      <vt:lpstr>Alcohol Misuse &amp; Drug Use</vt:lpstr>
      <vt:lpstr>PowerPoint Presentation</vt:lpstr>
      <vt:lpstr>PowerPoint Presentation</vt:lpstr>
      <vt:lpstr>PowerPoint Presentation</vt:lpstr>
      <vt:lpstr>PowerPoint Presentation</vt:lpstr>
      <vt:lpstr>PowerPoint Presentation</vt:lpstr>
      <vt:lpstr>Alcohol Misuse &amp; Drug Use</vt:lpstr>
      <vt:lpstr>PowerPoint Presentation</vt:lpstr>
      <vt:lpstr>PowerPoint Presentation</vt:lpstr>
      <vt:lpstr>PowerPoint Presentation</vt:lpstr>
      <vt:lpstr>PowerPoint Presentation</vt:lpstr>
      <vt:lpstr>PowerPoint Presentation</vt:lpstr>
      <vt:lpstr>The Commercial Motor Vehicle</vt:lpstr>
      <vt:lpstr>Tractor</vt:lpstr>
      <vt:lpstr>Trailer</vt:lpstr>
      <vt:lpstr>Fifth Wheel</vt:lpstr>
      <vt:lpstr>Duals</vt:lpstr>
      <vt:lpstr>Combination Vehicle</vt:lpstr>
      <vt:lpstr>Axles</vt:lpstr>
      <vt:lpstr>Size and Weight Limitations</vt:lpstr>
      <vt:lpstr>Federal Size &amp; Weight Limits</vt:lpstr>
      <vt:lpstr>PowerPoint Presentation</vt:lpstr>
      <vt:lpstr>The Bridge Formula</vt:lpstr>
      <vt:lpstr>The Bridge Formula</vt:lpstr>
      <vt:lpstr>The Bridge Formula</vt:lpstr>
      <vt:lpstr>The Bridge Formula Example</vt:lpstr>
      <vt:lpstr>PowerPoint Presentation</vt:lpstr>
      <vt:lpstr>Weigh Stations</vt:lpstr>
      <vt:lpstr>Height Limitations (Low Clearance)</vt:lpstr>
      <vt:lpstr>Objectives</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Bauer, Christopher D</cp:lastModifiedBy>
  <cp:revision>202</cp:revision>
  <dcterms:created xsi:type="dcterms:W3CDTF">2016-04-05T19:25:42Z</dcterms:created>
  <dcterms:modified xsi:type="dcterms:W3CDTF">2020-04-29T21:08:31Z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y fmtid="{D5CDD505-2E9C-101B-9397-08002B2CF9AE}" pid="4" name="MSIP_Label_d678064c-6cdb-49bd-bb4f-c75de829b25b_Enabled">
    <vt:lpwstr>True</vt:lpwstr>
  </property>
  <property fmtid="{D5CDD505-2E9C-101B-9397-08002B2CF9AE}" pid="5" name="MSIP_Label_d678064c-6cdb-49bd-bb4f-c75de829b25b_SiteId">
    <vt:lpwstr>a9691d3f-49e3-46a8-8b23-ddad274d0523</vt:lpwstr>
  </property>
  <property fmtid="{D5CDD505-2E9C-101B-9397-08002B2CF9AE}" pid="6" name="MSIP_Label_d678064c-6cdb-49bd-bb4f-c75de829b25b_Owner">
    <vt:lpwstr>cbauer@jjkeller.com</vt:lpwstr>
  </property>
  <property fmtid="{D5CDD505-2E9C-101B-9397-08002B2CF9AE}" pid="7" name="MSIP_Label_d678064c-6cdb-49bd-bb4f-c75de829b25b_SetDate">
    <vt:lpwstr>2020-04-29T21:08:26.4495016Z</vt:lpwstr>
  </property>
  <property fmtid="{D5CDD505-2E9C-101B-9397-08002B2CF9AE}" pid="8" name="MSIP_Label_d678064c-6cdb-49bd-bb4f-c75de829b25b_Name">
    <vt:lpwstr>Public</vt:lpwstr>
  </property>
  <property fmtid="{D5CDD505-2E9C-101B-9397-08002B2CF9AE}" pid="9" name="MSIP_Label_d678064c-6cdb-49bd-bb4f-c75de829b25b_Application">
    <vt:lpwstr>Microsoft Azure Information Protection</vt:lpwstr>
  </property>
  <property fmtid="{D5CDD505-2E9C-101B-9397-08002B2CF9AE}" pid="10" name="MSIP_Label_d678064c-6cdb-49bd-bb4f-c75de829b25b_ActionId">
    <vt:lpwstr>df2f1f50-6ccd-40df-8aa9-d14caf1e781b</vt:lpwstr>
  </property>
  <property fmtid="{D5CDD505-2E9C-101B-9397-08002B2CF9AE}" pid="11" name="MSIP_Label_d678064c-6cdb-49bd-bb4f-c75de829b25b_Extended_MSFT_Method">
    <vt:lpwstr>Manual</vt:lpwstr>
  </property>
  <property fmtid="{D5CDD505-2E9C-101B-9397-08002B2CF9AE}" pid="12" name="Sensitivity">
    <vt:lpwstr>Public</vt:lpwstr>
  </property>
</Properties>
</file>