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notesSlides/notesSlide18.xml" ContentType="application/vnd.openxmlformats-officedocument.presentationml.notesSlide+xml"/>
  <Override PartName="/ppt/tags/tag34.xml" ContentType="application/vnd.openxmlformats-officedocument.presentationml.tags+xml"/>
  <Override PartName="/ppt/notesSlides/notesSlide19.xml" ContentType="application/vnd.openxmlformats-officedocument.presentationml.notesSlide+xml"/>
  <Override PartName="/ppt/tags/tag35.xml" ContentType="application/vnd.openxmlformats-officedocument.presentationml.tags+xml"/>
  <Override PartName="/ppt/notesSlides/notesSlide20.xml" ContentType="application/vnd.openxmlformats-officedocument.presentationml.notesSlide+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notesSlides/notesSlide24.xml" ContentType="application/vnd.openxmlformats-officedocument.presentationml.notesSlide+xml"/>
  <Override PartName="/ppt/tags/tag40.xml" ContentType="application/vnd.openxmlformats-officedocument.presentationml.tags+xml"/>
  <Override PartName="/ppt/notesSlides/notesSlide25.xml" ContentType="application/vnd.openxmlformats-officedocument.presentationml.notesSlide+xml"/>
  <Override PartName="/ppt/tags/tag41.xml" ContentType="application/vnd.openxmlformats-officedocument.presentationml.tags+xml"/>
  <Override PartName="/ppt/notesSlides/notesSlide26.xml" ContentType="application/vnd.openxmlformats-officedocument.presentationml.notesSlide+xml"/>
  <Override PartName="/ppt/tags/tag42.xml" ContentType="application/vnd.openxmlformats-officedocument.presentationml.tags+xml"/>
  <Override PartName="/ppt/notesSlides/notesSlide27.xml" ContentType="application/vnd.openxmlformats-officedocument.presentationml.notesSlide+xml"/>
  <Override PartName="/ppt/tags/tag43.xml" ContentType="application/vnd.openxmlformats-officedocument.presentationml.tags+xml"/>
  <Override PartName="/ppt/notesSlides/notesSlide28.xml" ContentType="application/vnd.openxmlformats-officedocument.presentationml.notesSlide+xml"/>
  <Override PartName="/ppt/tags/tag44.xml" ContentType="application/vnd.openxmlformats-officedocument.presentationml.tags+xml"/>
  <Override PartName="/ppt/notesSlides/notesSlide29.xml" ContentType="application/vnd.openxmlformats-officedocument.presentationml.notesSlide+xml"/>
  <Override PartName="/ppt/tags/tag45.xml" ContentType="application/vnd.openxmlformats-officedocument.presentationml.tags+xml"/>
  <Override PartName="/ppt/notesSlides/notesSlide30.xml" ContentType="application/vnd.openxmlformats-officedocument.presentationml.notesSlide+xml"/>
  <Override PartName="/ppt/tags/tag46.xml" ContentType="application/vnd.openxmlformats-officedocument.presentationml.tags+xml"/>
  <Override PartName="/ppt/notesSlides/notesSlide31.xml" ContentType="application/vnd.openxmlformats-officedocument.presentationml.notesSlide+xml"/>
  <Override PartName="/ppt/tags/tag47.xml" ContentType="application/vnd.openxmlformats-officedocument.presentationml.tags+xml"/>
  <Override PartName="/ppt/notesSlides/notesSlide32.xml" ContentType="application/vnd.openxmlformats-officedocument.presentationml.notesSlide+xml"/>
  <Override PartName="/ppt/tags/tag48.xml" ContentType="application/vnd.openxmlformats-officedocument.presentationml.tags+xml"/>
  <Override PartName="/ppt/notesSlides/notesSlide33.xml" ContentType="application/vnd.openxmlformats-officedocument.presentationml.notesSlide+xml"/>
  <Override PartName="/ppt/tags/tag49.xml" ContentType="application/vnd.openxmlformats-officedocument.presentationml.tags+xml"/>
  <Override PartName="/ppt/notesSlides/notesSlide34.xml" ContentType="application/vnd.openxmlformats-officedocument.presentationml.notesSlide+xml"/>
  <Override PartName="/ppt/tags/tag50.xml" ContentType="application/vnd.openxmlformats-officedocument.presentationml.tags+xml"/>
  <Override PartName="/ppt/notesSlides/notesSlide35.xml" ContentType="application/vnd.openxmlformats-officedocument.presentationml.notesSlide+xml"/>
  <Override PartName="/ppt/tags/tag51.xml" ContentType="application/vnd.openxmlformats-officedocument.presentationml.tags+xml"/>
  <Override PartName="/ppt/notesSlides/notesSlide36.xml" ContentType="application/vnd.openxmlformats-officedocument.presentationml.notesSlide+xml"/>
  <Override PartName="/ppt/tags/tag52.xml" ContentType="application/vnd.openxmlformats-officedocument.presentationml.tags+xml"/>
  <Override PartName="/ppt/notesSlides/notesSlide37.xml" ContentType="application/vnd.openxmlformats-officedocument.presentationml.notesSlide+xml"/>
  <Override PartName="/ppt/tags/tag53.xml" ContentType="application/vnd.openxmlformats-officedocument.presentationml.tags+xml"/>
  <Override PartName="/ppt/notesSlides/notesSlide38.xml" ContentType="application/vnd.openxmlformats-officedocument.presentationml.notesSlide+xml"/>
  <Override PartName="/ppt/tags/tag54.xml" ContentType="application/vnd.openxmlformats-officedocument.presentationml.tags+xml"/>
  <Override PartName="/ppt/notesSlides/notesSlide39.xml" ContentType="application/vnd.openxmlformats-officedocument.presentationml.notesSlide+xml"/>
  <Override PartName="/ppt/tags/tag55.xml" ContentType="application/vnd.openxmlformats-officedocument.presentationml.tags+xml"/>
  <Override PartName="/ppt/notesSlides/notesSlide40.xml" ContentType="application/vnd.openxmlformats-officedocument.presentationml.notesSlide+xml"/>
  <Override PartName="/ppt/tags/tag56.xml" ContentType="application/vnd.openxmlformats-officedocument.presentationml.tags+xml"/>
  <Override PartName="/ppt/notesSlides/notesSlide41.xml" ContentType="application/vnd.openxmlformats-officedocument.presentationml.notesSlide+xml"/>
  <Override PartName="/ppt/tags/tag57.xml" ContentType="application/vnd.openxmlformats-officedocument.presentationml.tags+xml"/>
  <Override PartName="/ppt/notesSlides/notesSlide42.xml" ContentType="application/vnd.openxmlformats-officedocument.presentationml.notesSlide+xml"/>
  <Override PartName="/ppt/tags/tag58.xml" ContentType="application/vnd.openxmlformats-officedocument.presentationml.tags+xml"/>
  <Override PartName="/ppt/notesSlides/notesSlide43.xml" ContentType="application/vnd.openxmlformats-officedocument.presentationml.notesSlide+xml"/>
  <Override PartName="/ppt/tags/tag59.xml" ContentType="application/vnd.openxmlformats-officedocument.presentationml.tags+xml"/>
  <Override PartName="/ppt/notesSlides/notesSlide44.xml" ContentType="application/vnd.openxmlformats-officedocument.presentationml.notesSlide+xml"/>
  <Override PartName="/ppt/tags/tag60.xml" ContentType="application/vnd.openxmlformats-officedocument.presentationml.tags+xml"/>
  <Override PartName="/ppt/notesSlides/notesSlide45.xml" ContentType="application/vnd.openxmlformats-officedocument.presentationml.notesSlide+xml"/>
  <Override PartName="/ppt/tags/tag61.xml" ContentType="application/vnd.openxmlformats-officedocument.presentationml.tags+xml"/>
  <Override PartName="/ppt/notesSlides/notesSlide46.xml" ContentType="application/vnd.openxmlformats-officedocument.presentationml.notesSlide+xml"/>
  <Override PartName="/ppt/tags/tag62.xml" ContentType="application/vnd.openxmlformats-officedocument.presentationml.tags+xml"/>
  <Override PartName="/ppt/notesSlides/notesSlide47.xml" ContentType="application/vnd.openxmlformats-officedocument.presentationml.notesSlide+xml"/>
  <Override PartName="/ppt/tags/tag63.xml" ContentType="application/vnd.openxmlformats-officedocument.presentationml.tags+xml"/>
  <Override PartName="/ppt/notesSlides/notesSlide48.xml" ContentType="application/vnd.openxmlformats-officedocument.presentationml.notesSlide+xml"/>
  <Override PartName="/ppt/tags/tag64.xml" ContentType="application/vnd.openxmlformats-officedocument.presentationml.tags+xml"/>
  <Override PartName="/ppt/notesSlides/notesSlide49.xml" ContentType="application/vnd.openxmlformats-officedocument.presentationml.notesSlide+xml"/>
  <Override PartName="/ppt/tags/tag65.xml" ContentType="application/vnd.openxmlformats-officedocument.presentationml.tags+xml"/>
  <Override PartName="/ppt/notesSlides/notesSlide50.xml" ContentType="application/vnd.openxmlformats-officedocument.presentationml.notesSlide+xml"/>
  <Override PartName="/ppt/tags/tag66.xml" ContentType="application/vnd.openxmlformats-officedocument.presentationml.tags+xml"/>
  <Override PartName="/ppt/notesSlides/notesSlide51.xml" ContentType="application/vnd.openxmlformats-officedocument.presentationml.notesSlide+xml"/>
  <Override PartName="/ppt/tags/tag67.xml" ContentType="application/vnd.openxmlformats-officedocument.presentationml.tags+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355" r:id="rId2"/>
    <p:sldId id="356" r:id="rId3"/>
    <p:sldId id="259" r:id="rId4"/>
    <p:sldId id="258" r:id="rId5"/>
    <p:sldId id="261" r:id="rId6"/>
    <p:sldId id="263" r:id="rId7"/>
    <p:sldId id="264" r:id="rId8"/>
    <p:sldId id="329" r:id="rId9"/>
    <p:sldId id="330" r:id="rId10"/>
    <p:sldId id="331" r:id="rId11"/>
    <p:sldId id="332" r:id="rId12"/>
    <p:sldId id="333" r:id="rId13"/>
    <p:sldId id="334" r:id="rId14"/>
    <p:sldId id="265" r:id="rId15"/>
    <p:sldId id="266" r:id="rId16"/>
    <p:sldId id="335" r:id="rId17"/>
    <p:sldId id="336" r:id="rId18"/>
    <p:sldId id="267" r:id="rId19"/>
    <p:sldId id="269" r:id="rId20"/>
    <p:sldId id="270" r:id="rId21"/>
    <p:sldId id="337" r:id="rId22"/>
    <p:sldId id="338" r:id="rId23"/>
    <p:sldId id="271" r:id="rId24"/>
    <p:sldId id="341" r:id="rId25"/>
    <p:sldId id="353" r:id="rId26"/>
    <p:sldId id="272" r:id="rId27"/>
    <p:sldId id="339" r:id="rId28"/>
    <p:sldId id="340" r:id="rId29"/>
    <p:sldId id="342" r:id="rId30"/>
    <p:sldId id="354" r:id="rId31"/>
    <p:sldId id="273" r:id="rId32"/>
    <p:sldId id="274" r:id="rId33"/>
    <p:sldId id="275" r:id="rId34"/>
    <p:sldId id="343" r:id="rId35"/>
    <p:sldId id="344" r:id="rId36"/>
    <p:sldId id="277" r:id="rId37"/>
    <p:sldId id="278" r:id="rId38"/>
    <p:sldId id="345" r:id="rId39"/>
    <p:sldId id="346" r:id="rId40"/>
    <p:sldId id="358" r:id="rId41"/>
    <p:sldId id="279" r:id="rId42"/>
    <p:sldId id="280" r:id="rId43"/>
    <p:sldId id="347" r:id="rId44"/>
    <p:sldId id="281" r:id="rId45"/>
    <p:sldId id="282" r:id="rId46"/>
    <p:sldId id="348" r:id="rId47"/>
    <p:sldId id="349" r:id="rId48"/>
    <p:sldId id="283" r:id="rId49"/>
    <p:sldId id="284" r:id="rId50"/>
    <p:sldId id="350" r:id="rId51"/>
    <p:sldId id="351" r:id="rId52"/>
    <p:sldId id="352" r:id="rId53"/>
    <p:sldId id="286" r:id="rId54"/>
    <p:sldId id="357" r:id="rId55"/>
  </p:sldIdLst>
  <p:sldSz cx="9144000" cy="6858000" type="screen4x3"/>
  <p:notesSz cx="6858000" cy="9144000"/>
  <p:custDataLst>
    <p:tags r:id="rId5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46" autoAdjust="0"/>
    <p:restoredTop sz="62939" autoAdjust="0"/>
  </p:normalViewPr>
  <p:slideViewPr>
    <p:cSldViewPr>
      <p:cViewPr varScale="1">
        <p:scale>
          <a:sx n="69" d="100"/>
          <a:sy n="69" d="100"/>
        </p:scale>
        <p:origin x="2628" y="72"/>
      </p:cViewPr>
      <p:guideLst>
        <p:guide orient="horz" pos="2160"/>
        <p:guide pos="2880"/>
      </p:guideLst>
    </p:cSldViewPr>
  </p:slideViewPr>
  <p:notesTextViewPr>
    <p:cViewPr>
      <p:scale>
        <a:sx n="1" d="1"/>
        <a:sy n="1" d="1"/>
      </p:scale>
      <p:origin x="0" y="0"/>
    </p:cViewPr>
  </p:notesTextViewPr>
  <p:sorterViewPr>
    <p:cViewPr>
      <p:scale>
        <a:sx n="100" d="100"/>
        <a:sy n="100" d="100"/>
      </p:scale>
      <p:origin x="0" y="-772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gs" Target="tags/tag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654603-7495-49B9-A20F-24D934C684DC}" type="datetimeFigureOut">
              <a:rPr lang="en-US" smtClean="0"/>
              <a:t>5/9/2019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2A319A-A24C-4259-81CD-896D5E934358}" type="slidenum">
              <a:rPr lang="en-US" smtClean="0"/>
              <a:t>‹#›</a:t>
            </a:fld>
            <a:endParaRPr lang="en-US"/>
          </a:p>
        </p:txBody>
      </p:sp>
    </p:spTree>
    <p:extLst>
      <p:ext uri="{BB962C8B-B14F-4D97-AF65-F5344CB8AC3E}">
        <p14:creationId xmlns:p14="http://schemas.microsoft.com/office/powerpoint/2010/main" val="386361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Chapter 29: Drugs/Alcohol</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a:t>
            </a:fld>
            <a:endParaRPr lang="en-US"/>
          </a:p>
        </p:txBody>
      </p:sp>
    </p:spTree>
    <p:extLst>
      <p:ext uri="{BB962C8B-B14F-4D97-AF65-F5344CB8AC3E}">
        <p14:creationId xmlns:p14="http://schemas.microsoft.com/office/powerpoint/2010/main" val="297859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Part 382 of the Federal Motor Carrier Safety Regulations (FMCSRs) addresses alcohol and drug use by, and the testing of, drivers of commercial motor vehicles (CMVs). The purpose of these regulations is to prevent vehicle accidents and injuries that are the result of driver misuse of alcohol and/or abuse of drugs. As the operator of a CMV that requires you to possess a commercial driver’s license (CDL), you are subject to the alcohol and drug testing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CLASSROOM RECOMMENDATIONS</a:t>
            </a:r>
          </a:p>
          <a:p>
            <a:r>
              <a:rPr lang="en-US" sz="1200" b="0" i="0" u="none" strike="noStrike" kern="1200" baseline="0" dirty="0">
                <a:solidFill>
                  <a:schemeClr val="tx1"/>
                </a:solidFill>
                <a:latin typeface="+mn-lt"/>
                <a:ea typeface="+mn-ea"/>
                <a:cs typeface="+mn-cs"/>
              </a:rPr>
              <a:t>Part 382 of the Federal Motor Carrier Safety Regulations addresses alcohol and drug use by, and the testing of, drivers of commercial motor vehicles.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Students need to understand how to comply with the requirements as well as the serious consequences of failing or refusing an alcohol or drug test.</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Exercise</a:t>
            </a:r>
          </a:p>
          <a:p>
            <a:r>
              <a:rPr lang="en-US" sz="1200" b="0" i="0" u="none" strike="noStrike" kern="1200" baseline="0" dirty="0">
                <a:solidFill>
                  <a:schemeClr val="tx1"/>
                </a:solidFill>
                <a:latin typeface="+mn-lt"/>
                <a:ea typeface="+mn-ea"/>
                <a:cs typeface="+mn-cs"/>
              </a:rPr>
              <a:t>Presenting a situational narrative and having your students discuss how to address the issue presented can help reinforce understanding of this topic.</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following are two scenarios (including discussion questions) that can be shared with your students.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Once discussion has concluded, share the appropriate answer to the scenario.</a:t>
            </a:r>
          </a:p>
          <a:p>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Scenario 1</a:t>
            </a:r>
          </a:p>
          <a:p>
            <a:r>
              <a:rPr lang="en-US" sz="1200" b="0" i="0" u="none" strike="noStrike" kern="1200" baseline="0" dirty="0">
                <a:solidFill>
                  <a:schemeClr val="tx1"/>
                </a:solidFill>
                <a:latin typeface="+mn-lt"/>
                <a:ea typeface="+mn-ea"/>
                <a:cs typeface="+mn-cs"/>
              </a:rPr>
              <a:t>This afternoon Mary is having lunch with a friend at a local restaurant. The restaurant is well known for its margaritas. Mary considers ordering one, but she is to report to work at Acme Trucking in two hours,</a:t>
            </a:r>
          </a:p>
          <a:p>
            <a:r>
              <a:rPr lang="en-US" sz="1200" b="0" i="0" u="none" strike="noStrike" kern="1200" baseline="0" dirty="0">
                <a:solidFill>
                  <a:schemeClr val="tx1"/>
                </a:solidFill>
                <a:latin typeface="+mn-lt"/>
                <a:ea typeface="+mn-ea"/>
                <a:cs typeface="+mn-cs"/>
              </a:rPr>
              <a:t>ready to be dispatched on a three-day trip.</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Questions for discussion:</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Should Mary order a margarita?</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Why or why not?</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Solution: </a:t>
            </a:r>
            <a:r>
              <a:rPr lang="en-US" sz="1200" b="0" i="0" u="none" strike="noStrike" kern="1200" baseline="0" dirty="0">
                <a:solidFill>
                  <a:schemeClr val="tx1"/>
                </a:solidFill>
                <a:latin typeface="+mn-lt"/>
                <a:ea typeface="+mn-ea"/>
                <a:cs typeface="+mn-cs"/>
              </a:rPr>
              <a:t>No, Mary should not order the margarita. Section 382.207 of the Federal Motor Carrier Safety Regulations (FMCSRs) prohibits a driver from performing safety-sensitive functions within four hours</a:t>
            </a:r>
          </a:p>
          <a:p>
            <a:r>
              <a:rPr lang="en-US" sz="1200" b="0" i="0" u="none" strike="noStrike" kern="1200" baseline="0" dirty="0">
                <a:solidFill>
                  <a:schemeClr val="tx1"/>
                </a:solidFill>
                <a:latin typeface="+mn-lt"/>
                <a:ea typeface="+mn-ea"/>
                <a:cs typeface="+mn-cs"/>
              </a:rPr>
              <a:t>after using alcohol. Also, the regulation prohibits her employer from allowing her to perform any safety‑sensitive function within four hours after using alcohol.</a:t>
            </a:r>
          </a:p>
          <a:p>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Scenario 2</a:t>
            </a:r>
          </a:p>
          <a:p>
            <a:r>
              <a:rPr lang="en-US" sz="1200" b="0" i="0" u="none" strike="noStrike" kern="1200" baseline="0" dirty="0">
                <a:solidFill>
                  <a:schemeClr val="tx1"/>
                </a:solidFill>
                <a:latin typeface="+mn-lt"/>
                <a:ea typeface="+mn-ea"/>
                <a:cs typeface="+mn-cs"/>
              </a:rPr>
              <a:t>Karl has just arrived back at the terminal. He is a local driver who runs a regular route. He is a good driver, who has a clean driving record and is dependable.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Karl has been randomly selected for alcohol and drug testing in each of the last two months. Today, upon completion of his run, when he arrives at the terminal, Karl is notified by his supervisor that he has</a:t>
            </a:r>
          </a:p>
          <a:p>
            <a:r>
              <a:rPr lang="en-US" sz="1200" b="0" i="0" u="none" strike="noStrike" kern="1200" baseline="0" dirty="0">
                <a:solidFill>
                  <a:schemeClr val="tx1"/>
                </a:solidFill>
                <a:latin typeface="+mn-lt"/>
                <a:ea typeface="+mn-ea"/>
                <a:cs typeface="+mn-cs"/>
              </a:rPr>
              <a:t>been selected for a random alcohol and drug test and is to proceed immediately to the local clinic.</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Karl is not happy about being subject to another random test, and believes his employer is singling him out. He tells his supervisor that his last test is sufficient and that he doesn’t need to be tested again. Karl</a:t>
            </a:r>
          </a:p>
          <a:p>
            <a:r>
              <a:rPr lang="en-US" sz="1200" b="0" i="0" u="none" strike="noStrike" kern="1200" baseline="0" dirty="0">
                <a:solidFill>
                  <a:schemeClr val="tx1"/>
                </a:solidFill>
                <a:latin typeface="+mn-lt"/>
                <a:ea typeface="+mn-ea"/>
                <a:cs typeface="+mn-cs"/>
              </a:rPr>
              <a:t>turns in his daily paperwork, gets into his car, and goes home.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Questions for discussion:</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Did Karl do the right thing by leaving?</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What should Karl’s employer do?</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What are the consequences (if any) of his actions?</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Solution: </a:t>
            </a:r>
            <a:r>
              <a:rPr lang="en-US" sz="1200" b="0" i="0" u="none" strike="noStrike" kern="1200" baseline="0" dirty="0">
                <a:solidFill>
                  <a:schemeClr val="tx1"/>
                </a:solidFill>
                <a:latin typeface="+mn-lt"/>
                <a:ea typeface="+mn-ea"/>
                <a:cs typeface="+mn-cs"/>
              </a:rPr>
              <a:t>No, Karl did not do the right thing. Though Karl has been subject to random testing in each of the last two months, he must comply with the regulations and submit to testing again.</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By leaving work and going home, Karl has refused to submit to required testing. Refusing to submit is the same as testing positive for drugs or failing an alcohol test.</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Karl’s employer must immediately remove him from all safety-sensitive functions. Karl may not return to any safety-sensitive functions until he is evaluated by a substance abuse professional (SAP), completes</a:t>
            </a:r>
          </a:p>
          <a:p>
            <a:r>
              <a:rPr lang="en-US" sz="1200" b="0" i="0" u="none" strike="noStrike" kern="1200" baseline="0" dirty="0">
                <a:solidFill>
                  <a:schemeClr val="tx1"/>
                </a:solidFill>
                <a:latin typeface="+mn-lt"/>
                <a:ea typeface="+mn-ea"/>
                <a:cs typeface="+mn-cs"/>
              </a:rPr>
              <a:t>the treatment prescribed by the SAP, and passes a return-to-duty test. Karl is then subject to a minimum of six follow-up tests in the next year and could be subject to follow-up testing for up to five years.</a:t>
            </a:r>
          </a:p>
          <a:p>
            <a:r>
              <a:rPr lang="en-US" sz="1200" b="0" i="0" u="none" strike="noStrike" kern="1200" baseline="0" dirty="0">
                <a:solidFill>
                  <a:schemeClr val="tx1"/>
                </a:solidFill>
                <a:latin typeface="+mn-lt"/>
                <a:ea typeface="+mn-ea"/>
                <a:cs typeface="+mn-cs"/>
              </a:rPr>
              <a:t>Also, Karl’s employer may act based on the company’s policy.</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A2A319A-A24C-4259-81CD-896D5E934358}" type="slidenum">
              <a:rPr lang="en-US" smtClean="0"/>
              <a:t>4</a:t>
            </a:fld>
            <a:endParaRPr lang="en-US"/>
          </a:p>
        </p:txBody>
      </p:sp>
    </p:spTree>
    <p:extLst>
      <p:ext uri="{BB962C8B-B14F-4D97-AF65-F5344CB8AC3E}">
        <p14:creationId xmlns:p14="http://schemas.microsoft.com/office/powerpoint/2010/main" val="3153599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Upon completion of this lesson, you will be able to: </a:t>
            </a:r>
          </a:p>
          <a:p>
            <a:endParaRPr lang="en-US" sz="1200" kern="1200" dirty="0">
              <a:solidFill>
                <a:schemeClr val="tx1"/>
              </a:solidFill>
              <a:effectLst/>
              <a:latin typeface="+mn-lt"/>
              <a:ea typeface="+mn-ea"/>
              <a:cs typeface="+mn-cs"/>
            </a:endParaRPr>
          </a:p>
          <a:p>
            <a:pPr marL="914400" lvl="1" indent="-457200">
              <a:buFont typeface="+mj-lt"/>
              <a:buAutoNum type="arabicPeriod"/>
            </a:pPr>
            <a:r>
              <a:rPr lang="en-US" sz="2400" dirty="0"/>
              <a:t>Describe the alcohol and drug prohibitions that apply to CMV operators </a:t>
            </a:r>
          </a:p>
          <a:p>
            <a:pPr marL="914400" lvl="1" indent="-457200">
              <a:buFont typeface="+mj-lt"/>
              <a:buAutoNum type="arabicPeriod"/>
            </a:pPr>
            <a:r>
              <a:rPr lang="en-US" sz="2400" dirty="0"/>
              <a:t>Identify what types of testing drivers can expect to experience under various circumstances</a:t>
            </a:r>
          </a:p>
          <a:p>
            <a:pPr marL="914400" lvl="1" indent="-457200">
              <a:buFont typeface="+mj-lt"/>
              <a:buAutoNum type="arabicPeriod"/>
            </a:pPr>
            <a:r>
              <a:rPr lang="en-US" sz="2400" dirty="0"/>
              <a:t>Explain the alcohol and drug testing procedures</a:t>
            </a:r>
          </a:p>
          <a:p>
            <a:pPr marL="914400" lvl="1" indent="-457200">
              <a:buFont typeface="+mj-lt"/>
              <a:buAutoNum type="arabicPeriod"/>
            </a:pPr>
            <a:r>
              <a:rPr lang="en-US" sz="2400" dirty="0"/>
              <a:t>Describe the consequences of violating the prohibitions</a:t>
            </a:r>
          </a:p>
          <a:p>
            <a:pPr marL="914400" lvl="1" indent="-457200">
              <a:buFont typeface="+mj-lt"/>
              <a:buAutoNum type="arabicPeriod"/>
            </a:pPr>
            <a:r>
              <a:rPr lang="en-US" sz="2400" dirty="0"/>
              <a:t>Recognize the effects of alcohol abuse and drug use and how they impair driving abilities</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5</a:t>
            </a:fld>
            <a:endParaRPr lang="en-US"/>
          </a:p>
        </p:txBody>
      </p:sp>
    </p:spTree>
    <p:extLst>
      <p:ext uri="{BB962C8B-B14F-4D97-AF65-F5344CB8AC3E}">
        <p14:creationId xmlns:p14="http://schemas.microsoft.com/office/powerpoint/2010/main" val="1036257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Safety-Sensitive Function</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6</a:t>
            </a:fld>
            <a:endParaRPr lang="en-US"/>
          </a:p>
        </p:txBody>
      </p:sp>
    </p:spTree>
    <p:extLst>
      <p:ext uri="{BB962C8B-B14F-4D97-AF65-F5344CB8AC3E}">
        <p14:creationId xmlns:p14="http://schemas.microsoft.com/office/powerpoint/2010/main" val="159545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Federal Motor Carrier Safety Administration (FMCSA) regulations that restrict your use of alcohol and drugs are known as “prohibitions”. Alcohol and drug use that could affect the performance of a safety-sensitive function is prohibited.</a:t>
            </a:r>
          </a:p>
          <a:p>
            <a:endParaRPr lang="en-US" dirty="0"/>
          </a:p>
          <a:p>
            <a:r>
              <a:rPr lang="en-US" dirty="0"/>
              <a:t>A safety-sensitive function is defined as all time from the time a driver begins work or is required to be in readiness to work until the time he or she is relieved from work and all responsibility for performing work.</a:t>
            </a:r>
          </a:p>
          <a:p>
            <a:endParaRPr lang="en-US" dirty="0"/>
          </a:p>
          <a:p>
            <a:r>
              <a:rPr lang="en-US" b="0" dirty="0"/>
              <a:t>CALLOUT: </a:t>
            </a:r>
            <a:r>
              <a:rPr lang="en-US" dirty="0"/>
              <a:t>The definition of a safety‑sensitive function is located in Sec. 382.107 of the FMCSRs.</a:t>
            </a:r>
          </a:p>
        </p:txBody>
      </p:sp>
      <p:sp>
        <p:nvSpPr>
          <p:cNvPr id="4" name="Slide Number Placeholder 3"/>
          <p:cNvSpPr>
            <a:spLocks noGrp="1"/>
          </p:cNvSpPr>
          <p:nvPr>
            <p:ph type="sldNum" sz="quarter" idx="10"/>
          </p:nvPr>
        </p:nvSpPr>
        <p:spPr/>
        <p:txBody>
          <a:bodyPr/>
          <a:lstStyle/>
          <a:p>
            <a:fld id="{1A2A319A-A24C-4259-81CD-896D5E934358}" type="slidenum">
              <a:rPr lang="en-US" smtClean="0"/>
              <a:t>7</a:t>
            </a:fld>
            <a:endParaRPr lang="en-US"/>
          </a:p>
        </p:txBody>
      </p:sp>
    </p:spTree>
    <p:extLst>
      <p:ext uri="{BB962C8B-B14F-4D97-AF65-F5344CB8AC3E}">
        <p14:creationId xmlns:p14="http://schemas.microsoft.com/office/powerpoint/2010/main" val="1053391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Safety-sensitive functions include:</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Waiting to be dispatched</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8</a:t>
            </a:fld>
            <a:endParaRPr lang="en-US"/>
          </a:p>
        </p:txBody>
      </p:sp>
    </p:spTree>
    <p:extLst>
      <p:ext uri="{BB962C8B-B14F-4D97-AF65-F5344CB8AC3E}">
        <p14:creationId xmlns:p14="http://schemas.microsoft.com/office/powerpoint/2010/main" val="1075386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Safety-sensitive functions include:</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Inspecting, servicing, or conditioning a CMV</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9</a:t>
            </a:fld>
            <a:endParaRPr lang="en-US"/>
          </a:p>
        </p:txBody>
      </p:sp>
    </p:spTree>
    <p:extLst>
      <p:ext uri="{BB962C8B-B14F-4D97-AF65-F5344CB8AC3E}">
        <p14:creationId xmlns:p14="http://schemas.microsoft.com/office/powerpoint/2010/main" val="1694969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Safety-sensitive functions include:</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Time at the controls of a CMV</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10</a:t>
            </a:fld>
            <a:endParaRPr lang="en-US"/>
          </a:p>
        </p:txBody>
      </p:sp>
    </p:spTree>
    <p:extLst>
      <p:ext uri="{BB962C8B-B14F-4D97-AF65-F5344CB8AC3E}">
        <p14:creationId xmlns:p14="http://schemas.microsoft.com/office/powerpoint/2010/main" val="15350230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Safety-sensitive functions include:</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Time in or on CMV, except sleeper-berth time</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11</a:t>
            </a:fld>
            <a:endParaRPr lang="en-US"/>
          </a:p>
        </p:txBody>
      </p:sp>
    </p:spTree>
    <p:extLst>
      <p:ext uri="{BB962C8B-B14F-4D97-AF65-F5344CB8AC3E}">
        <p14:creationId xmlns:p14="http://schemas.microsoft.com/office/powerpoint/2010/main" val="435234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Safety-sensitive functions include:</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Loading, unloading, or attending to a CMV being loaded/unloaded; remaining ready to operate a CMV; giving/receiving receipts for shipments loaded or unloaded</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12</a:t>
            </a:fld>
            <a:endParaRPr lang="en-US"/>
          </a:p>
        </p:txBody>
      </p:sp>
    </p:spTree>
    <p:extLst>
      <p:ext uri="{BB962C8B-B14F-4D97-AF65-F5344CB8AC3E}">
        <p14:creationId xmlns:p14="http://schemas.microsoft.com/office/powerpoint/2010/main" val="1212630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Safety-sensitive functions include:</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Repairing, obtaining assistance, or in attendance of a disabled CMV</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13</a:t>
            </a:fld>
            <a:endParaRPr lang="en-US"/>
          </a:p>
        </p:txBody>
      </p:sp>
    </p:spTree>
    <p:extLst>
      <p:ext uri="{BB962C8B-B14F-4D97-AF65-F5344CB8AC3E}">
        <p14:creationId xmlns:p14="http://schemas.microsoft.com/office/powerpoint/2010/main" val="1424039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Alcohol Misuse and Drug Use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Alcohol misuse and drug use that could affect the performance of any safety-sensitive functions is strictly prohibited. </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14</a:t>
            </a:fld>
            <a:endParaRPr lang="en-US"/>
          </a:p>
        </p:txBody>
      </p:sp>
    </p:spTree>
    <p:extLst>
      <p:ext uri="{BB962C8B-B14F-4D97-AF65-F5344CB8AC3E}">
        <p14:creationId xmlns:p14="http://schemas.microsoft.com/office/powerpoint/2010/main" val="514022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Alcohol prohibitions include: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Use while you are performing a safety-sensitive function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Use during the four hours before you perform a safety-sensitive function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Reporting for duty or remaining on duty to perform a safety-sensitive function with an </a:t>
            </a:r>
            <a:r>
              <a:rPr lang="en-US" sz="1200" b="1" kern="1200" dirty="0">
                <a:solidFill>
                  <a:schemeClr val="tx1"/>
                </a:solidFill>
                <a:effectLst/>
                <a:latin typeface="+mn-lt"/>
                <a:ea typeface="+mn-ea"/>
                <a:cs typeface="+mn-cs"/>
              </a:rPr>
              <a:t>alcohol concentration</a:t>
            </a:r>
            <a:r>
              <a:rPr lang="en-US" sz="1200" kern="1200" dirty="0">
                <a:solidFill>
                  <a:schemeClr val="tx1"/>
                </a:solidFill>
                <a:effectLst/>
                <a:latin typeface="+mn-lt"/>
                <a:ea typeface="+mn-ea"/>
                <a:cs typeface="+mn-cs"/>
              </a:rPr>
              <a:t> of 0.04 or greater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Use during the eight hours following an accident, or until you undergo a post-accident test, 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Refusing to take a required test</a:t>
            </a:r>
          </a:p>
          <a:p>
            <a:r>
              <a:rPr lang="en-US" sz="1200" kern="1200" dirty="0">
                <a:solidFill>
                  <a:schemeClr val="tx1"/>
                </a:solidFill>
                <a:effectLst/>
                <a:latin typeface="+mn-lt"/>
                <a:ea typeface="+mn-ea"/>
                <a:cs typeface="+mn-cs"/>
              </a:rPr>
              <a:t> </a:t>
            </a:r>
          </a:p>
          <a:p>
            <a:r>
              <a:rPr lang="en-US" dirty="0"/>
              <a:t>CALLOUT: If you have an alcohol concentration of 0.02 or greater but less than 0.04, you may not perform, or be permitted to perform, safety-sensitive functions for at least 24 hours.</a:t>
            </a:r>
          </a:p>
        </p:txBody>
      </p:sp>
      <p:sp>
        <p:nvSpPr>
          <p:cNvPr id="4" name="Slide Number Placeholder 3"/>
          <p:cNvSpPr>
            <a:spLocks noGrp="1"/>
          </p:cNvSpPr>
          <p:nvPr>
            <p:ph type="sldNum" sz="quarter" idx="10"/>
          </p:nvPr>
        </p:nvSpPr>
        <p:spPr/>
        <p:txBody>
          <a:bodyPr/>
          <a:lstStyle/>
          <a:p>
            <a:fld id="{1A2A319A-A24C-4259-81CD-896D5E934358}" type="slidenum">
              <a:rPr lang="en-US" smtClean="0"/>
              <a:t>15</a:t>
            </a:fld>
            <a:endParaRPr lang="en-US"/>
          </a:p>
        </p:txBody>
      </p:sp>
    </p:spTree>
    <p:extLst>
      <p:ext uri="{BB962C8B-B14F-4D97-AF65-F5344CB8AC3E}">
        <p14:creationId xmlns:p14="http://schemas.microsoft.com/office/powerpoint/2010/main" val="2739406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Drug prohibitions include: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Using any drug or substance identified in 21 CFR 1308.11 Schedule I</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Using any non-Schedule I drug or substance (except under the direction of a licensed medical practitioner who is familiar with your medical history and has advised you that the drug will not adversely affect your ability to safely operate a CMV)</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Testing positive for drugs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Having an adulterated or substituted drug test result, 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Refusing to take a required test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CALLOUT: Drugs and substances in 21 CFR 1308.11 Schedule I include opiates, opium derivatives, hallucinogenic substances, depressants, and stimulants.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An employer may require you to inform your company of any therapeutic drug use.</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16</a:t>
            </a:fld>
            <a:endParaRPr lang="en-US"/>
          </a:p>
        </p:txBody>
      </p:sp>
    </p:spTree>
    <p:extLst>
      <p:ext uri="{BB962C8B-B14F-4D97-AF65-F5344CB8AC3E}">
        <p14:creationId xmlns:p14="http://schemas.microsoft.com/office/powerpoint/2010/main" val="25895133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Failing an alcohol test, testing positive for drugs, or refusing to take a required alcohol and/or drug test will result in you being removed from all safety-sensitive functions until you go through a return-to-duty process.</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17</a:t>
            </a:fld>
            <a:endParaRPr lang="en-US"/>
          </a:p>
        </p:txBody>
      </p:sp>
    </p:spTree>
    <p:extLst>
      <p:ext uri="{BB962C8B-B14F-4D97-AF65-F5344CB8AC3E}">
        <p14:creationId xmlns:p14="http://schemas.microsoft.com/office/powerpoint/2010/main" val="4438447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Types of Tests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are six types of tests that are required by the regulations to ensure that drivers are not under the influence of alcohol or using drugs while on the job.</a:t>
            </a:r>
          </a:p>
          <a:p>
            <a:r>
              <a:rPr lang="en-US" sz="1200" kern="1200" dirty="0">
                <a:solidFill>
                  <a:schemeClr val="tx1"/>
                </a:solidFill>
                <a:effectLst/>
                <a:latin typeface="+mn-lt"/>
                <a:ea typeface="+mn-ea"/>
                <a:cs typeface="+mn-cs"/>
              </a:rPr>
              <a:t>Drivers of CMVs are subject to the following tests:</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Pre-Employment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Post-Accident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Random</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Reasonable Suspicion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Return-to-Duty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Follow-Up</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18</a:t>
            </a:fld>
            <a:endParaRPr lang="en-US"/>
          </a:p>
        </p:txBody>
      </p:sp>
    </p:spTree>
    <p:extLst>
      <p:ext uri="{BB962C8B-B14F-4D97-AF65-F5344CB8AC3E}">
        <p14:creationId xmlns:p14="http://schemas.microsoft.com/office/powerpoint/2010/main" val="3594455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Pre-Employment</a:t>
            </a:r>
          </a:p>
          <a:p>
            <a:endParaRPr lang="en-US" sz="1200" b="1" kern="1200" dirty="0">
              <a:solidFill>
                <a:schemeClr val="tx1"/>
              </a:solidFill>
              <a:effectLst/>
              <a:latin typeface="+mn-lt"/>
              <a:ea typeface="+mn-ea"/>
              <a:cs typeface="+mn-cs"/>
            </a:endParaRPr>
          </a:p>
          <a:p>
            <a:r>
              <a:rPr lang="en-US" dirty="0"/>
              <a:t>All drivers, prior to performing safety‑sensitive functions for a motor carrier for the first time, must be tested for </a:t>
            </a:r>
            <a:r>
              <a:rPr lang="en-US" i="1" dirty="0"/>
              <a:t>drug use </a:t>
            </a:r>
            <a:r>
              <a:rPr lang="en-US" dirty="0"/>
              <a:t>and have a negative test result.</a:t>
            </a:r>
          </a:p>
          <a:p>
            <a:endParaRPr lang="en-US" dirty="0"/>
          </a:p>
          <a:p>
            <a:r>
              <a:rPr lang="en-US" dirty="0"/>
              <a:t>Pre-employment testing applies to both newly hired drivers as well as someone who transfers into a driving position from a non-driving position within the company.</a:t>
            </a:r>
          </a:p>
          <a:p>
            <a:endParaRPr lang="en-US" dirty="0"/>
          </a:p>
          <a:p>
            <a:r>
              <a:rPr lang="en-US" dirty="0"/>
              <a:t>While the regulations don’t specifically require it, a motor carrier may choose to include </a:t>
            </a:r>
            <a:r>
              <a:rPr lang="en-US" i="1" dirty="0"/>
              <a:t>alcohol testing </a:t>
            </a:r>
            <a:r>
              <a:rPr lang="en-US" dirty="0"/>
              <a:t>as part of their pre-employment process if certain criteria are met. (See Sec. 382.301 of the FMCSRs.)</a:t>
            </a:r>
          </a:p>
        </p:txBody>
      </p:sp>
      <p:sp>
        <p:nvSpPr>
          <p:cNvPr id="4" name="Slide Number Placeholder 3"/>
          <p:cNvSpPr>
            <a:spLocks noGrp="1"/>
          </p:cNvSpPr>
          <p:nvPr>
            <p:ph type="sldNum" sz="quarter" idx="10"/>
          </p:nvPr>
        </p:nvSpPr>
        <p:spPr/>
        <p:txBody>
          <a:bodyPr/>
          <a:lstStyle/>
          <a:p>
            <a:fld id="{1A2A319A-A24C-4259-81CD-896D5E934358}" type="slidenum">
              <a:rPr lang="en-US" smtClean="0"/>
              <a:t>19</a:t>
            </a:fld>
            <a:endParaRPr lang="en-US"/>
          </a:p>
        </p:txBody>
      </p:sp>
    </p:spTree>
    <p:extLst>
      <p:ext uri="{BB962C8B-B14F-4D97-AF65-F5344CB8AC3E}">
        <p14:creationId xmlns:p14="http://schemas.microsoft.com/office/powerpoint/2010/main" val="19288853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Post-Accident</a:t>
            </a:r>
          </a:p>
          <a:p>
            <a:endParaRPr lang="en-US" dirty="0"/>
          </a:p>
          <a:p>
            <a:r>
              <a:rPr lang="en-US" sz="1200" kern="1200" dirty="0">
                <a:solidFill>
                  <a:schemeClr val="tx1"/>
                </a:solidFill>
                <a:effectLst/>
                <a:latin typeface="+mn-lt"/>
                <a:ea typeface="+mn-ea"/>
                <a:cs typeface="+mn-cs"/>
              </a:rPr>
              <a:t>Both a post-accident </a:t>
            </a:r>
            <a:r>
              <a:rPr lang="en-US" sz="1200" i="1" kern="1200" dirty="0">
                <a:solidFill>
                  <a:schemeClr val="tx1"/>
                </a:solidFill>
                <a:effectLst/>
                <a:latin typeface="+mn-lt"/>
                <a:ea typeface="+mn-ea"/>
                <a:cs typeface="+mn-cs"/>
              </a:rPr>
              <a:t>alcohol test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drug test </a:t>
            </a:r>
            <a:r>
              <a:rPr lang="en-US" sz="1200" kern="1200" dirty="0">
                <a:solidFill>
                  <a:schemeClr val="tx1"/>
                </a:solidFill>
                <a:effectLst/>
                <a:latin typeface="+mn-lt"/>
                <a:ea typeface="+mn-ea"/>
                <a:cs typeface="+mn-cs"/>
              </a:rPr>
              <a:t>are required if an accident occurred and:</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Any person involved in the accident dies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You are cited for a moving traffic violation, and the accident involved injury requiring immediate medical treatment, 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You are cited for a moving traffic violation, and the accident resulted in the towing of one or more vehicles from the scene</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20</a:t>
            </a:fld>
            <a:endParaRPr lang="en-US"/>
          </a:p>
        </p:txBody>
      </p:sp>
    </p:spTree>
    <p:extLst>
      <p:ext uri="{BB962C8B-B14F-4D97-AF65-F5344CB8AC3E}">
        <p14:creationId xmlns:p14="http://schemas.microsoft.com/office/powerpoint/2010/main" val="38633193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Post-accident </a:t>
            </a:r>
            <a:r>
              <a:rPr lang="en-US" b="1" i="1" dirty="0"/>
              <a:t>alcohol testing </a:t>
            </a:r>
            <a:r>
              <a:rPr lang="en-US" dirty="0"/>
              <a:t>is required as soon as possible when these conditions are met and when a citation is issued within </a:t>
            </a:r>
            <a:r>
              <a:rPr lang="en-US" i="1" u="none" dirty="0"/>
              <a:t>eight hours </a:t>
            </a:r>
            <a:r>
              <a:rPr lang="en-US" dirty="0"/>
              <a:t>of the accident.</a:t>
            </a:r>
          </a:p>
          <a:p>
            <a:endParaRPr lang="en-US" dirty="0"/>
          </a:p>
          <a:p>
            <a:r>
              <a:rPr lang="en-US" dirty="0"/>
              <a:t>The post-accident alcohol test must be initiated by your motor carrier within </a:t>
            </a:r>
            <a:r>
              <a:rPr lang="en-US" i="1" dirty="0"/>
              <a:t>two hours </a:t>
            </a:r>
            <a:r>
              <a:rPr lang="en-US" dirty="0"/>
              <a:t>but no later than </a:t>
            </a:r>
            <a:r>
              <a:rPr lang="en-US" i="1" dirty="0"/>
              <a:t>eight hours </a:t>
            </a:r>
            <a:r>
              <a:rPr lang="en-US" dirty="0"/>
              <a:t>of the accident</a:t>
            </a:r>
          </a:p>
          <a:p>
            <a:endParaRPr lang="en-US" dirty="0"/>
          </a:p>
          <a:p>
            <a:r>
              <a:rPr lang="en-US" dirty="0"/>
              <a:t>According to the prohibitions, a driver who is required to take a post-accident alcohol test may not use alcohol for </a:t>
            </a:r>
            <a:r>
              <a:rPr lang="en-US" i="1" dirty="0"/>
              <a:t>eight hours </a:t>
            </a:r>
            <a:r>
              <a:rPr lang="en-US" dirty="0"/>
              <a:t>following the accident </a:t>
            </a:r>
            <a:r>
              <a:rPr lang="en-US" i="1" dirty="0"/>
              <a:t>or</a:t>
            </a:r>
            <a:r>
              <a:rPr lang="en-US" dirty="0"/>
              <a:t> until the driver undergoes the test, whichever comes first.</a:t>
            </a:r>
          </a:p>
          <a:p>
            <a:endParaRPr lang="en-US" dirty="0"/>
          </a:p>
          <a:p>
            <a:r>
              <a:rPr lang="en-US" dirty="0"/>
              <a:t>CALLOUT: If the test cannot be performed within two hours, the motor carrier must prepare a record stating why the test wasn’t given. If the test cannot be performed within eight hours, the motor carrier should not give the test and must prepare a record stating why the test could not be given within that time.</a:t>
            </a:r>
          </a:p>
        </p:txBody>
      </p:sp>
      <p:sp>
        <p:nvSpPr>
          <p:cNvPr id="4" name="Slide Number Placeholder 3"/>
          <p:cNvSpPr>
            <a:spLocks noGrp="1"/>
          </p:cNvSpPr>
          <p:nvPr>
            <p:ph type="sldNum" sz="quarter" idx="10"/>
          </p:nvPr>
        </p:nvSpPr>
        <p:spPr/>
        <p:txBody>
          <a:bodyPr/>
          <a:lstStyle/>
          <a:p>
            <a:fld id="{1A2A319A-A24C-4259-81CD-896D5E934358}" type="slidenum">
              <a:rPr lang="en-US" smtClean="0"/>
              <a:t>21</a:t>
            </a:fld>
            <a:endParaRPr lang="en-US"/>
          </a:p>
        </p:txBody>
      </p:sp>
    </p:spTree>
    <p:extLst>
      <p:ext uri="{BB962C8B-B14F-4D97-AF65-F5344CB8AC3E}">
        <p14:creationId xmlns:p14="http://schemas.microsoft.com/office/powerpoint/2010/main" val="21802786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Post-accident </a:t>
            </a:r>
            <a:r>
              <a:rPr lang="en-US" b="1" i="1" dirty="0"/>
              <a:t>drug testing </a:t>
            </a:r>
            <a:r>
              <a:rPr lang="en-US" b="0" i="0" dirty="0"/>
              <a:t>is required as soon as possible when these conditions are met, and when the citation is issued within </a:t>
            </a:r>
            <a:r>
              <a:rPr lang="en-US" b="0" i="1" dirty="0"/>
              <a:t>32 hours </a:t>
            </a:r>
            <a:r>
              <a:rPr lang="en-US" b="0" i="0" dirty="0"/>
              <a:t>of the accident. Under the rules, the post-accident drug test must be administered within 32 hours.</a:t>
            </a:r>
          </a:p>
          <a:p>
            <a:endParaRPr lang="en-US" b="0" i="0" dirty="0"/>
          </a:p>
          <a:p>
            <a:r>
              <a:rPr lang="en-US" b="0" i="0" dirty="0"/>
              <a:t>If you are subject to post-accident testing you must remain available for testing. Not remaining available for testing is considered a refusal to test. A refusal to test is treated the same as failing an alcohol test or testing positive for drugs.</a:t>
            </a:r>
          </a:p>
          <a:p>
            <a:endParaRPr lang="en-US" b="0" i="0" dirty="0"/>
          </a:p>
          <a:p>
            <a:r>
              <a:rPr lang="en-US" b="0" i="0" dirty="0"/>
              <a:t>Nothing in the regulations should delay medical attention for those who are injured or prohibit you from leaving the scene of the accident to get help in responding to the accident or to seek emergency medical care for yourself.</a:t>
            </a:r>
          </a:p>
          <a:p>
            <a:endParaRPr lang="en-US" b="0" i="0" dirty="0"/>
          </a:p>
          <a:p>
            <a:r>
              <a:rPr lang="en-US" b="0" i="0" dirty="0"/>
              <a:t>Your motor carrier must provide you with necessary post-accident information, procedures, and instructions </a:t>
            </a:r>
            <a:r>
              <a:rPr lang="en-US" b="0" i="1" dirty="0"/>
              <a:t>before</a:t>
            </a:r>
            <a:r>
              <a:rPr lang="en-US" b="0" i="0" dirty="0"/>
              <a:t> you operate a CMV. This will ensure you are prepared in the event of an accident.</a:t>
            </a:r>
          </a:p>
          <a:p>
            <a:endParaRPr lang="en-US" dirty="0"/>
          </a:p>
          <a:p>
            <a:r>
              <a:rPr lang="en-US" dirty="0"/>
              <a:t>CALLOUT: If the test cannot be performed within 32 hours, the motor carrier should not give the test and must prepare a record stating why the test could not be given within that time.</a:t>
            </a:r>
          </a:p>
        </p:txBody>
      </p:sp>
      <p:sp>
        <p:nvSpPr>
          <p:cNvPr id="4" name="Slide Number Placeholder 3"/>
          <p:cNvSpPr>
            <a:spLocks noGrp="1"/>
          </p:cNvSpPr>
          <p:nvPr>
            <p:ph type="sldNum" sz="quarter" idx="10"/>
          </p:nvPr>
        </p:nvSpPr>
        <p:spPr/>
        <p:txBody>
          <a:bodyPr/>
          <a:lstStyle/>
          <a:p>
            <a:fld id="{1A2A319A-A24C-4259-81CD-896D5E934358}" type="slidenum">
              <a:rPr lang="en-US" smtClean="0"/>
              <a:t>22</a:t>
            </a:fld>
            <a:endParaRPr lang="en-US"/>
          </a:p>
        </p:txBody>
      </p:sp>
    </p:spTree>
    <p:extLst>
      <p:ext uri="{BB962C8B-B14F-4D97-AF65-F5344CB8AC3E}">
        <p14:creationId xmlns:p14="http://schemas.microsoft.com/office/powerpoint/2010/main" val="1053490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Unannounced random testing is required for a certain percentage of drivers each year. Random tests must be unannounced and spread reasonably throughout the year. When you are informed of being selected for random testing you must immediately go to the testing site.</a:t>
            </a:r>
          </a:p>
          <a:p>
            <a:endParaRPr lang="en-US" dirty="0"/>
          </a:p>
          <a:p>
            <a:r>
              <a:rPr lang="en-US" dirty="0"/>
              <a:t>The random tests must be reasonably spaced throughout the year. Selection of drivers for all random testing must be done using a scientifically valid method. The FMCSA only recognizes a random number table or a computer-based random number generator that is matched with drivers’ Social Security numbers, payroll identification numbers, or other comparable identifying numbers as scientifically valid. </a:t>
            </a:r>
          </a:p>
          <a:p>
            <a:endParaRPr lang="en-US" dirty="0"/>
          </a:p>
          <a:p>
            <a:r>
              <a:rPr lang="en-US" dirty="0"/>
              <a:t>Once you are randomly tested for drugs and/or alcohol during a calendar year, your name must be returned to the random pool for each new selection. Each driver must be subject to an equal chance of being tested during each selection process.</a:t>
            </a:r>
          </a:p>
          <a:p>
            <a:endParaRPr lang="en-US" dirty="0"/>
          </a:p>
          <a:p>
            <a:r>
              <a:rPr lang="en-US" dirty="0"/>
              <a:t>CALLOUT: Drawing names out of a hat is not considered a scientifically valid method of selecting drivers.</a:t>
            </a:r>
          </a:p>
        </p:txBody>
      </p:sp>
      <p:sp>
        <p:nvSpPr>
          <p:cNvPr id="4" name="Slide Number Placeholder 3"/>
          <p:cNvSpPr>
            <a:spLocks noGrp="1"/>
          </p:cNvSpPr>
          <p:nvPr>
            <p:ph type="sldNum" sz="quarter" idx="10"/>
          </p:nvPr>
        </p:nvSpPr>
        <p:spPr/>
        <p:txBody>
          <a:bodyPr/>
          <a:lstStyle/>
          <a:p>
            <a:fld id="{1A2A319A-A24C-4259-81CD-896D5E934358}" type="slidenum">
              <a:rPr lang="en-US" smtClean="0"/>
              <a:t>23</a:t>
            </a:fld>
            <a:endParaRPr lang="en-US"/>
          </a:p>
        </p:txBody>
      </p:sp>
    </p:spTree>
    <p:extLst>
      <p:ext uri="{BB962C8B-B14F-4D97-AF65-F5344CB8AC3E}">
        <p14:creationId xmlns:p14="http://schemas.microsoft.com/office/powerpoint/2010/main" val="1080089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Random testing for </a:t>
            </a:r>
            <a:r>
              <a:rPr lang="en-US" b="1" i="1" dirty="0"/>
              <a:t>alcohol</a:t>
            </a:r>
            <a:r>
              <a:rPr lang="en-US" dirty="0"/>
              <a:t> must be completed just before, during, or immediately after performing a safety-sensitive function.</a:t>
            </a:r>
          </a:p>
          <a:p>
            <a:endParaRPr lang="en-US" dirty="0"/>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24</a:t>
            </a:fld>
            <a:endParaRPr lang="en-US"/>
          </a:p>
        </p:txBody>
      </p:sp>
    </p:spTree>
    <p:extLst>
      <p:ext uri="{BB962C8B-B14F-4D97-AF65-F5344CB8AC3E}">
        <p14:creationId xmlns:p14="http://schemas.microsoft.com/office/powerpoint/2010/main" val="23177364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Random testing for </a:t>
            </a:r>
            <a:r>
              <a:rPr lang="en-US" b="1" i="1" dirty="0"/>
              <a:t>drugs</a:t>
            </a:r>
            <a:r>
              <a:rPr lang="en-US" dirty="0"/>
              <a:t> may be performed at any time while you are at work for your motor carrier.</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25</a:t>
            </a:fld>
            <a:endParaRPr lang="en-US"/>
          </a:p>
        </p:txBody>
      </p:sp>
    </p:spTree>
    <p:extLst>
      <p:ext uri="{BB962C8B-B14F-4D97-AF65-F5344CB8AC3E}">
        <p14:creationId xmlns:p14="http://schemas.microsoft.com/office/powerpoint/2010/main" val="3200890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Reasonable suspicion testing is required if your supervisor has reason to believe that your behavior or appearance may indicate alcohol abuse or drug use.</a:t>
            </a:r>
          </a:p>
          <a:p>
            <a:endParaRPr lang="en-US" dirty="0"/>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a:t>
            </a:r>
          </a:p>
          <a:p>
            <a:r>
              <a:rPr lang="en-US" sz="1200" b="1" i="0" u="none" strike="noStrike" kern="1200" baseline="0" dirty="0">
                <a:solidFill>
                  <a:schemeClr val="tx1"/>
                </a:solidFill>
                <a:latin typeface="+mn-lt"/>
                <a:ea typeface="+mn-ea"/>
                <a:cs typeface="+mn-cs"/>
              </a:rPr>
              <a:t>29.1 </a:t>
            </a:r>
            <a:r>
              <a:rPr lang="en-US" sz="1200" b="0" i="0" u="none" strike="noStrike" kern="1200" baseline="0" dirty="0">
                <a:solidFill>
                  <a:schemeClr val="tx1"/>
                </a:solidFill>
                <a:latin typeface="+mn-lt"/>
                <a:ea typeface="+mn-ea"/>
                <a:cs typeface="+mn-cs"/>
              </a:rPr>
              <a:t>— Reasonable Suspicion</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26</a:t>
            </a:fld>
            <a:endParaRPr lang="en-US"/>
          </a:p>
        </p:txBody>
      </p:sp>
    </p:spTree>
    <p:extLst>
      <p:ext uri="{BB962C8B-B14F-4D97-AF65-F5344CB8AC3E}">
        <p14:creationId xmlns:p14="http://schemas.microsoft.com/office/powerpoint/2010/main" val="30469421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testing must be based on the observations of a trained supervisor and his or her suspicions must be based on specific, clearly stated observations of your:</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Appearance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Behavior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Speech, 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Body odors</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27</a:t>
            </a:fld>
            <a:endParaRPr lang="en-US"/>
          </a:p>
        </p:txBody>
      </p:sp>
    </p:spTree>
    <p:extLst>
      <p:ext uri="{BB962C8B-B14F-4D97-AF65-F5344CB8AC3E}">
        <p14:creationId xmlns:p14="http://schemas.microsoft.com/office/powerpoint/2010/main" val="31819903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Indications of the chronic and withdrawal effects of drugs may also be considered when determining reasonable suspicion for drug testing.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regulations require that the supervisor:</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Observe you personally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 trained, according to the regulations, to make a reasonable suspicion determination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 able to document the observations that led to ordering a reasonable suspicion test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can’t be ordered to take a test based on a “hunch” or “intuition” or “hearsay.”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You can’t be ordered to take a reasonable suspicion test because someone told your supervisor that you look like you may be impaired.</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28</a:t>
            </a:fld>
            <a:endParaRPr lang="en-US"/>
          </a:p>
        </p:txBody>
      </p:sp>
    </p:spTree>
    <p:extLst>
      <p:ext uri="{BB962C8B-B14F-4D97-AF65-F5344CB8AC3E}">
        <p14:creationId xmlns:p14="http://schemas.microsoft.com/office/powerpoint/2010/main" val="34494573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Observations for reasonable suspicion </a:t>
            </a:r>
            <a:r>
              <a:rPr lang="en-US" b="1" i="1" dirty="0"/>
              <a:t>alcohol testing </a:t>
            </a:r>
            <a:r>
              <a:rPr lang="en-US" dirty="0"/>
              <a:t>must be made just before, during, or just after you perform a safety‑sensitive function. The person who makes the determination that reasonable suspicion exists may not conduct the alcohol test.</a:t>
            </a:r>
          </a:p>
          <a:p>
            <a:endParaRPr lang="en-US" dirty="0"/>
          </a:p>
          <a:p>
            <a:r>
              <a:rPr lang="en-US" dirty="0"/>
              <a:t>If reasonable suspicion is observed, but a reasonable suspicion test has not yet been administered, you must not perform safety‑sensitive functions until an alcohol test is administered and your alcohol concentration measures less than 0.02, or 24 hours have passed following the determination of reasonable suspicion.</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29</a:t>
            </a:fld>
            <a:endParaRPr lang="en-US"/>
          </a:p>
        </p:txBody>
      </p:sp>
    </p:spTree>
    <p:extLst>
      <p:ext uri="{BB962C8B-B14F-4D97-AF65-F5344CB8AC3E}">
        <p14:creationId xmlns:p14="http://schemas.microsoft.com/office/powerpoint/2010/main" val="30200263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Observations for reasonable suspicion </a:t>
            </a:r>
            <a:r>
              <a:rPr lang="en-US" b="1" i="1" dirty="0"/>
              <a:t>drug testing </a:t>
            </a:r>
            <a:r>
              <a:rPr lang="en-US" dirty="0"/>
              <a:t>may be made at any time while you are at work for your motor carrier. Your motor carrier may require you to submit to a drug test at any time reasonable suspicion exists while you are on duty.</a:t>
            </a:r>
          </a:p>
          <a:p>
            <a:endParaRPr lang="en-US" dirty="0"/>
          </a:p>
          <a:p>
            <a:r>
              <a:rPr lang="en-US" dirty="0"/>
              <a:t>The regulations do not give a motor carrier authority to take any action, other than stated above, against you based solely on your behavior and appearance with no test result. However, the motor carrier may act independent of the regulations.</a:t>
            </a:r>
          </a:p>
          <a:p>
            <a:endParaRPr lang="en-US" dirty="0"/>
          </a:p>
          <a:p>
            <a:r>
              <a:rPr lang="en-US" dirty="0"/>
              <a:t>CALLOUT: Testing for reasonable suspicion must be based on the observations of a trained supervisor. The supervisor’s training must include 60 minutes of training on alcohol abuse and an additional 60 minutes of training on controlled substances use.</a:t>
            </a:r>
          </a:p>
        </p:txBody>
      </p:sp>
      <p:sp>
        <p:nvSpPr>
          <p:cNvPr id="4" name="Slide Number Placeholder 3"/>
          <p:cNvSpPr>
            <a:spLocks noGrp="1"/>
          </p:cNvSpPr>
          <p:nvPr>
            <p:ph type="sldNum" sz="quarter" idx="10"/>
          </p:nvPr>
        </p:nvSpPr>
        <p:spPr/>
        <p:txBody>
          <a:bodyPr/>
          <a:lstStyle/>
          <a:p>
            <a:fld id="{1A2A319A-A24C-4259-81CD-896D5E934358}" type="slidenum">
              <a:rPr lang="en-US" smtClean="0"/>
              <a:t>30</a:t>
            </a:fld>
            <a:endParaRPr lang="en-US"/>
          </a:p>
        </p:txBody>
      </p:sp>
    </p:spTree>
    <p:extLst>
      <p:ext uri="{BB962C8B-B14F-4D97-AF65-F5344CB8AC3E}">
        <p14:creationId xmlns:p14="http://schemas.microsoft.com/office/powerpoint/2010/main" val="37397543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Return-to-Duty </a:t>
            </a:r>
          </a:p>
          <a:p>
            <a:r>
              <a:rPr lang="en-US" sz="1200" kern="1200" dirty="0">
                <a:solidFill>
                  <a:schemeClr val="tx1"/>
                </a:solidFill>
                <a:effectLst/>
                <a:latin typeface="+mn-lt"/>
                <a:ea typeface="+mn-ea"/>
                <a:cs typeface="+mn-cs"/>
              </a:rPr>
              <a:t>You must be evaluated by a </a:t>
            </a:r>
            <a:r>
              <a:rPr lang="en-US" sz="1200" b="1" kern="1200" dirty="0">
                <a:solidFill>
                  <a:schemeClr val="tx1"/>
                </a:solidFill>
                <a:effectLst/>
                <a:latin typeface="+mn-lt"/>
                <a:ea typeface="+mn-ea"/>
                <a:cs typeface="+mn-cs"/>
              </a:rPr>
              <a:t>substance abuse professional (SAP) </a:t>
            </a:r>
            <a:r>
              <a:rPr lang="en-US" sz="1200" kern="1200" dirty="0">
                <a:solidFill>
                  <a:schemeClr val="tx1"/>
                </a:solidFill>
                <a:effectLst/>
                <a:latin typeface="+mn-lt"/>
                <a:ea typeface="+mn-ea"/>
                <a:cs typeface="+mn-cs"/>
              </a:rPr>
              <a:t>and participate in the education and/or treatment program prescribed by the SAP if you:</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Failed an alcohol test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Tested positive for drugs, 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Refused an alcohol and/or drug test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must successfully comply with the education and/or treatment program prescribed by the SAP and undergo a </a:t>
            </a:r>
            <a:r>
              <a:rPr lang="en-US" sz="1200" i="1" kern="1200" dirty="0">
                <a:solidFill>
                  <a:schemeClr val="tx1"/>
                </a:solidFill>
                <a:effectLst/>
                <a:latin typeface="+mn-lt"/>
                <a:ea typeface="+mn-ea"/>
                <a:cs typeface="+mn-cs"/>
              </a:rPr>
              <a:t>return-to-duty test</a:t>
            </a:r>
            <a:r>
              <a:rPr lang="en-US" sz="1200" kern="1200" dirty="0">
                <a:solidFill>
                  <a:schemeClr val="tx1"/>
                </a:solidFill>
                <a:effectLst/>
                <a:latin typeface="+mn-lt"/>
                <a:ea typeface="+mn-ea"/>
                <a:cs typeface="+mn-cs"/>
              </a:rPr>
              <a:t> with the results indicating an alcohol concentration of less than 0.02 and/or a verified negative drug test.</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31</a:t>
            </a:fld>
            <a:endParaRPr lang="en-US"/>
          </a:p>
        </p:txBody>
      </p:sp>
    </p:spTree>
    <p:extLst>
      <p:ext uri="{BB962C8B-B14F-4D97-AF65-F5344CB8AC3E}">
        <p14:creationId xmlns:p14="http://schemas.microsoft.com/office/powerpoint/2010/main" val="15362570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Follow-Up</a:t>
            </a:r>
          </a:p>
          <a:p>
            <a:r>
              <a:rPr lang="en-US" dirty="0"/>
              <a:t>Once you have passed the return-to-duty test, you are then subject to </a:t>
            </a:r>
            <a:r>
              <a:rPr lang="en-US" i="1" dirty="0"/>
              <a:t>follow‑up testing</a:t>
            </a:r>
            <a:r>
              <a:rPr lang="en-US" dirty="0"/>
              <a:t>. The number and frequency of the tests are determined by the SAP but must consist of at least six tests during the first 12 months following your return to duty. Follow-up testing may be done for up to 60 months (five years).</a:t>
            </a:r>
          </a:p>
          <a:p>
            <a:endParaRPr lang="en-US" dirty="0"/>
          </a:p>
          <a:p>
            <a:r>
              <a:rPr lang="en-US" dirty="0"/>
              <a:t>Follow-up testing for alcohol can only be performed when you are performing a safety-sensitive function, or immediately before or after performing a safety‑sensitive function.</a:t>
            </a:r>
          </a:p>
        </p:txBody>
      </p:sp>
      <p:sp>
        <p:nvSpPr>
          <p:cNvPr id="4" name="Slide Number Placeholder 3"/>
          <p:cNvSpPr>
            <a:spLocks noGrp="1"/>
          </p:cNvSpPr>
          <p:nvPr>
            <p:ph type="sldNum" sz="quarter" idx="10"/>
          </p:nvPr>
        </p:nvSpPr>
        <p:spPr/>
        <p:txBody>
          <a:bodyPr/>
          <a:lstStyle/>
          <a:p>
            <a:fld id="{1A2A319A-A24C-4259-81CD-896D5E934358}" type="slidenum">
              <a:rPr lang="en-US" smtClean="0"/>
              <a:t>32</a:t>
            </a:fld>
            <a:endParaRPr lang="en-US"/>
          </a:p>
        </p:txBody>
      </p:sp>
    </p:spTree>
    <p:extLst>
      <p:ext uri="{BB962C8B-B14F-4D97-AF65-F5344CB8AC3E}">
        <p14:creationId xmlns:p14="http://schemas.microsoft.com/office/powerpoint/2010/main" val="23727067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Alcohol Testing Procedures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a:t>
            </a:r>
            <a:endParaRPr lang="en-US" dirty="0"/>
          </a:p>
          <a:p>
            <a:r>
              <a:rPr lang="en-US" sz="1200" b="1" i="0" u="none" strike="noStrike" kern="1200" baseline="0" dirty="0">
                <a:solidFill>
                  <a:schemeClr val="tx1"/>
                </a:solidFill>
                <a:latin typeface="+mn-lt"/>
                <a:ea typeface="+mn-ea"/>
                <a:cs typeface="+mn-cs"/>
              </a:rPr>
              <a:t>29.2 </a:t>
            </a:r>
            <a:r>
              <a:rPr lang="en-US" sz="1200" b="0" i="0" u="none" strike="noStrike" kern="1200" baseline="0" dirty="0">
                <a:solidFill>
                  <a:schemeClr val="tx1"/>
                </a:solidFill>
                <a:latin typeface="+mn-lt"/>
                <a:ea typeface="+mn-ea"/>
                <a:cs typeface="+mn-cs"/>
              </a:rPr>
              <a:t>— Alcohol Testing Procedures</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33</a:t>
            </a:fld>
            <a:endParaRPr lang="en-US"/>
          </a:p>
        </p:txBody>
      </p:sp>
    </p:spTree>
    <p:extLst>
      <p:ext uri="{BB962C8B-B14F-4D97-AF65-F5344CB8AC3E}">
        <p14:creationId xmlns:p14="http://schemas.microsoft.com/office/powerpoint/2010/main" val="19129372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alcohol testing is conducted by a trained, qualified breath alcohol technician (BAT) or screening test technician (STT) in a private setting. The testing device used must be approved by the National Highway Traffic Safety Administration (NHTSA).</a:t>
            </a:r>
          </a:p>
          <a:p>
            <a:endParaRPr lang="en-US" dirty="0"/>
          </a:p>
          <a:p>
            <a:r>
              <a:rPr lang="en-US" dirty="0"/>
              <a:t>The technician will introduce himself or herself, and then ask you for photo identification, such as a driver’s license or employer issued identification. You may ask for the technician’s identification, as well.</a:t>
            </a:r>
          </a:p>
          <a:p>
            <a:endParaRPr lang="en-US" dirty="0"/>
          </a:p>
          <a:p>
            <a:r>
              <a:rPr lang="en-US" dirty="0"/>
              <a:t>The technician will complete the first part of the alcohol testing form, which includes: </a:t>
            </a:r>
          </a:p>
          <a:p>
            <a:endParaRPr lang="en-US" dirty="0"/>
          </a:p>
          <a:p>
            <a:pPr marL="628650" lvl="1" indent="-171450">
              <a:buFont typeface="Arial" panose="020B0604020202020204" pitchFamily="34" charset="0"/>
              <a:buChar char="•"/>
            </a:pPr>
            <a:r>
              <a:rPr lang="en-US" dirty="0"/>
              <a:t>Your name</a:t>
            </a:r>
          </a:p>
          <a:p>
            <a:pPr marL="628650" lvl="1" indent="-171450">
              <a:buFont typeface="Arial" panose="020B0604020202020204" pitchFamily="34" charset="0"/>
              <a:buChar char="•"/>
            </a:pPr>
            <a:r>
              <a:rPr lang="en-US" dirty="0"/>
              <a:t>Your motor carrier’s name</a:t>
            </a:r>
          </a:p>
          <a:p>
            <a:pPr marL="628650" lvl="1" indent="-171450">
              <a:buFont typeface="Arial" panose="020B0604020202020204" pitchFamily="34" charset="0"/>
              <a:buChar char="•"/>
            </a:pPr>
            <a:r>
              <a:rPr lang="en-US" dirty="0"/>
              <a:t>The reason for the test</a:t>
            </a:r>
          </a:p>
          <a:p>
            <a:pPr marL="628650" lvl="1" indent="-171450">
              <a:buFont typeface="Arial" panose="020B0604020202020204" pitchFamily="34" charset="0"/>
              <a:buChar char="•"/>
            </a:pPr>
            <a:endParaRPr lang="en-US" dirty="0"/>
          </a:p>
          <a:p>
            <a:r>
              <a:rPr lang="en-US" dirty="0"/>
              <a:t>You will be asked to complete the second part of the form stating:</a:t>
            </a:r>
          </a:p>
          <a:p>
            <a:endParaRPr lang="en-US" dirty="0"/>
          </a:p>
          <a:p>
            <a:pPr marL="628650" lvl="1" indent="-171450">
              <a:buFont typeface="Arial" panose="020B0604020202020204" pitchFamily="34" charset="0"/>
              <a:buChar char="•"/>
            </a:pPr>
            <a:r>
              <a:rPr lang="en-US" dirty="0"/>
              <a:t>You understand that you are about to be tested</a:t>
            </a:r>
          </a:p>
          <a:p>
            <a:pPr marL="628650" lvl="1" indent="-171450">
              <a:buFont typeface="Arial" panose="020B0604020202020204" pitchFamily="34" charset="0"/>
              <a:buChar char="•"/>
            </a:pPr>
            <a:r>
              <a:rPr lang="en-US" dirty="0"/>
              <a:t>All information given is correct</a:t>
            </a:r>
          </a:p>
          <a:p>
            <a:pPr marL="628650" lvl="1" indent="-171450">
              <a:buFont typeface="Arial" panose="020B0604020202020204" pitchFamily="34" charset="0"/>
              <a:buChar char="•"/>
            </a:pPr>
            <a:endParaRPr lang="en-US" dirty="0"/>
          </a:p>
          <a:p>
            <a:pPr marL="0" lvl="0" indent="0">
              <a:buFont typeface="Arial" panose="020B0604020202020204" pitchFamily="34" charset="0"/>
              <a:buNone/>
            </a:pPr>
            <a:r>
              <a:rPr lang="en-US" dirty="0"/>
              <a:t>CALLOUT: If you refuse to sign the alcohol testing form it is considered a refusal to take the test. Refusal to take the test is treated the same way as failing a test, and the technician will immediately notify your motor carrier.</a:t>
            </a:r>
          </a:p>
          <a:p>
            <a:pPr marL="0" lv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34</a:t>
            </a:fld>
            <a:endParaRPr lang="en-US"/>
          </a:p>
        </p:txBody>
      </p:sp>
    </p:spTree>
    <p:extLst>
      <p:ext uri="{BB962C8B-B14F-4D97-AF65-F5344CB8AC3E}">
        <p14:creationId xmlns:p14="http://schemas.microsoft.com/office/powerpoint/2010/main" val="41436087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a screening test will be conducted. Either an evidential breath testing device (EBT) or non-evidential alcohol screening device (ASD) may be used. The testing devices you may encounter include:</a:t>
            </a:r>
          </a:p>
          <a:p>
            <a:endParaRPr lang="en-US" dirty="0"/>
          </a:p>
          <a:p>
            <a:r>
              <a:rPr lang="en-US" b="1" dirty="0"/>
              <a:t>Breath Testing/Screening Device. </a:t>
            </a:r>
            <a:r>
              <a:rPr lang="en-US" dirty="0"/>
              <a:t>You must blow forcefully into the mouthpiece of the testing device for about six seconds.</a:t>
            </a:r>
          </a:p>
          <a:p>
            <a:endParaRPr lang="en-US" dirty="0"/>
          </a:p>
          <a:p>
            <a:r>
              <a:rPr lang="en-US" b="1" dirty="0"/>
              <a:t>Saliva. </a:t>
            </a:r>
            <a:r>
              <a:rPr lang="en-US" dirty="0"/>
              <a:t>A swab will be inserted into your mouth until saturated with saliva.</a:t>
            </a:r>
          </a:p>
          <a:p>
            <a:endParaRPr lang="en-US" dirty="0"/>
          </a:p>
          <a:p>
            <a:r>
              <a:rPr lang="en-US" b="1" dirty="0"/>
              <a:t>Breath Tube. </a:t>
            </a:r>
            <a:r>
              <a:rPr lang="en-US" dirty="0"/>
              <a:t>You will need to blow into the device until its inflation bag fills with air (approximately 12 seconds).</a:t>
            </a:r>
          </a:p>
          <a:p>
            <a:endParaRPr lang="en-US" dirty="0"/>
          </a:p>
          <a:p>
            <a:r>
              <a:rPr lang="en-US" dirty="0"/>
              <a:t>When the screening test is complete, the technician must show you the reading on the device and enter the result on the testing form.</a:t>
            </a:r>
          </a:p>
          <a:p>
            <a:endParaRPr lang="en-US" dirty="0"/>
          </a:p>
          <a:p>
            <a:r>
              <a:rPr lang="en-US" dirty="0"/>
              <a:t>If the reading on the breath or saliva testing device is 0.02 or greater, an alcohol confirmation test must be done using an approved EBT. The test must be done after 15 minutes have passed, but within 30 minutes of the initial screening test. If the screening and confirmation test results are not the same, the confirmation test result will be the one reported to your motor carrier.</a:t>
            </a:r>
          </a:p>
          <a:p>
            <a:endParaRPr lang="en-US" dirty="0"/>
          </a:p>
          <a:p>
            <a:r>
              <a:rPr lang="en-US" dirty="0"/>
              <a:t>If the confirmation test result is 0.02 or greater, but less than 0.04 you must be removed from all safety-sensitive functions for at least 24 hours.</a:t>
            </a:r>
          </a:p>
          <a:p>
            <a:endParaRPr lang="en-US" dirty="0"/>
          </a:p>
          <a:p>
            <a:r>
              <a:rPr lang="en-US" dirty="0"/>
              <a:t>If the confirmation test result is 0.04 or greater you must be removed from all safety-sensitive functions until you have completed the return-to-duty process.</a:t>
            </a:r>
          </a:p>
          <a:p>
            <a:endParaRPr lang="en-US" dirty="0"/>
          </a:p>
          <a:p>
            <a:r>
              <a:rPr lang="en-US" dirty="0"/>
              <a:t>CALLOUT: </a:t>
            </a:r>
            <a:r>
              <a:rPr lang="en-US" sz="1200" b="0" i="0" u="none" strike="noStrike" kern="1200" baseline="0" dirty="0">
                <a:solidFill>
                  <a:schemeClr val="tx1"/>
                </a:solidFill>
                <a:latin typeface="+mn-lt"/>
                <a:ea typeface="+mn-ea"/>
                <a:cs typeface="+mn-cs"/>
              </a:rPr>
              <a:t>During this 15 to 30 minute period, you will be asked not to eat, drink, belch, or put anything in your mouth. These steps prevent the build-up of mouth alcohol, which could lead to an artificially high result.</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35</a:t>
            </a:fld>
            <a:endParaRPr lang="en-US"/>
          </a:p>
        </p:txBody>
      </p:sp>
    </p:spTree>
    <p:extLst>
      <p:ext uri="{BB962C8B-B14F-4D97-AF65-F5344CB8AC3E}">
        <p14:creationId xmlns:p14="http://schemas.microsoft.com/office/powerpoint/2010/main" val="12358579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Drug Testing</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a:t>
            </a:r>
            <a:endParaRPr lang="en-US" dirty="0"/>
          </a:p>
          <a:p>
            <a:r>
              <a:rPr lang="en-US" sz="1200" b="1" i="0" u="none" strike="noStrike" kern="1200" baseline="0" dirty="0">
                <a:solidFill>
                  <a:schemeClr val="tx1"/>
                </a:solidFill>
                <a:latin typeface="+mn-lt"/>
                <a:ea typeface="+mn-ea"/>
                <a:cs typeface="+mn-cs"/>
              </a:rPr>
              <a:t>29.3 </a:t>
            </a:r>
            <a:r>
              <a:rPr lang="en-US" sz="1200" b="0" i="0" u="none" strike="noStrike" kern="1200" baseline="0" dirty="0">
                <a:solidFill>
                  <a:schemeClr val="tx1"/>
                </a:solidFill>
                <a:latin typeface="+mn-lt"/>
                <a:ea typeface="+mn-ea"/>
                <a:cs typeface="+mn-cs"/>
              </a:rPr>
              <a:t>— Drug Testing</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36</a:t>
            </a:fld>
            <a:endParaRPr lang="en-US"/>
          </a:p>
        </p:txBody>
      </p:sp>
    </p:spTree>
    <p:extLst>
      <p:ext uri="{BB962C8B-B14F-4D97-AF65-F5344CB8AC3E}">
        <p14:creationId xmlns:p14="http://schemas.microsoft.com/office/powerpoint/2010/main" val="35518984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procedures for drug testing are similar to alcohol testing.</a:t>
            </a:r>
          </a:p>
          <a:p>
            <a:endParaRPr lang="en-US" dirty="0"/>
          </a:p>
          <a:p>
            <a:r>
              <a:rPr lang="en-US" dirty="0"/>
              <a:t>The sample collection must be done in a setting that offers you privacy and meets security requirements. The collection site technician must be trained in the process and must use approved materials and documents.</a:t>
            </a:r>
          </a:p>
          <a:p>
            <a:endParaRPr lang="en-US" dirty="0"/>
          </a:p>
          <a:p>
            <a:r>
              <a:rPr lang="en-US" dirty="0"/>
              <a:t>Samples must be collected in clean, single-use specimen bottles which are to remain in their protective, sealed wrapper until the technician unwraps it in front of you. This ensures that the specimen is not tainted or contaminated.</a:t>
            </a:r>
          </a:p>
          <a:p>
            <a:endParaRPr lang="en-US" dirty="0"/>
          </a:p>
          <a:p>
            <a:r>
              <a:rPr lang="en-US" dirty="0"/>
              <a:t>The technician will ask you to: </a:t>
            </a:r>
          </a:p>
          <a:p>
            <a:endParaRPr lang="en-US" dirty="0"/>
          </a:p>
          <a:p>
            <a:pPr marL="628650" lvl="1" indent="-171450">
              <a:buFont typeface="Arial" panose="020B0604020202020204" pitchFamily="34" charset="0"/>
              <a:buChar char="•"/>
            </a:pPr>
            <a:r>
              <a:rPr lang="en-US" dirty="0"/>
              <a:t>Provide photo identification (or ask your carrier to positively identify you) </a:t>
            </a:r>
          </a:p>
          <a:p>
            <a:pPr marL="628650" lvl="1" indent="-171450">
              <a:buFont typeface="Arial" panose="020B0604020202020204" pitchFamily="34" charset="0"/>
              <a:buChar char="•"/>
            </a:pPr>
            <a:r>
              <a:rPr lang="en-US" dirty="0"/>
              <a:t>Remove any outer clothing (jacket, hat, gloves) </a:t>
            </a:r>
          </a:p>
          <a:p>
            <a:pPr marL="628650" lvl="1" indent="-171450">
              <a:buFont typeface="Arial" panose="020B0604020202020204" pitchFamily="34" charset="0"/>
              <a:buChar char="•"/>
            </a:pPr>
            <a:r>
              <a:rPr lang="en-US" dirty="0"/>
              <a:t>Set aside your bag, briefcase, or purse </a:t>
            </a:r>
          </a:p>
          <a:p>
            <a:pPr marL="628650" lvl="1" indent="-171450">
              <a:buFont typeface="Arial" panose="020B0604020202020204" pitchFamily="34" charset="0"/>
              <a:buChar char="•"/>
            </a:pPr>
            <a:r>
              <a:rPr lang="en-US" dirty="0"/>
              <a:t>Empty your pockets </a:t>
            </a:r>
          </a:p>
          <a:p>
            <a:pPr marL="628650" lvl="1" indent="-171450">
              <a:buFont typeface="Arial" panose="020B0604020202020204" pitchFamily="34" charset="0"/>
              <a:buChar char="•"/>
            </a:pPr>
            <a:r>
              <a:rPr lang="en-US" dirty="0"/>
              <a:t>Fill out the Custody and Control Form (CCF) </a:t>
            </a:r>
          </a:p>
          <a:p>
            <a:pPr marL="628650" lvl="1" indent="-171450">
              <a:buFont typeface="Arial" panose="020B0604020202020204" pitchFamily="34" charset="0"/>
              <a:buChar char="•"/>
            </a:pPr>
            <a:r>
              <a:rPr lang="en-US" dirty="0"/>
              <a:t>Wash and dry your hands </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37</a:t>
            </a:fld>
            <a:endParaRPr lang="en-US"/>
          </a:p>
        </p:txBody>
      </p:sp>
    </p:spTree>
    <p:extLst>
      <p:ext uri="{BB962C8B-B14F-4D97-AF65-F5344CB8AC3E}">
        <p14:creationId xmlns:p14="http://schemas.microsoft.com/office/powerpoint/2010/main" val="5606094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technician will then instruct you to go into a separate room and provide a sample.</a:t>
            </a:r>
          </a:p>
          <a:p>
            <a:endParaRPr lang="en-US" dirty="0"/>
          </a:p>
          <a:p>
            <a:r>
              <a:rPr lang="en-US" dirty="0"/>
              <a:t>After you have provided the sample, the technician will test the temperature of the sample. The technician will then divide it into two containers for the split sample, seal both containers, and place an identification label on both containers which is a process you must observe as a part of the test.</a:t>
            </a:r>
          </a:p>
          <a:p>
            <a:endParaRPr lang="en-US" dirty="0"/>
          </a:p>
          <a:p>
            <a:r>
              <a:rPr lang="en-US" dirty="0"/>
              <a:t>You must then initial the labels to certify the sample collected was yours. You will also be directed to read, complete, and sign the CCF.</a:t>
            </a:r>
          </a:p>
        </p:txBody>
      </p:sp>
      <p:sp>
        <p:nvSpPr>
          <p:cNvPr id="4" name="Slide Number Placeholder 3"/>
          <p:cNvSpPr>
            <a:spLocks noGrp="1"/>
          </p:cNvSpPr>
          <p:nvPr>
            <p:ph type="sldNum" sz="quarter" idx="10"/>
          </p:nvPr>
        </p:nvSpPr>
        <p:spPr/>
        <p:txBody>
          <a:bodyPr/>
          <a:lstStyle/>
          <a:p>
            <a:fld id="{1A2A319A-A24C-4259-81CD-896D5E934358}" type="slidenum">
              <a:rPr lang="en-US" smtClean="0"/>
              <a:t>38</a:t>
            </a:fld>
            <a:endParaRPr lang="en-US"/>
          </a:p>
        </p:txBody>
      </p:sp>
    </p:spTree>
    <p:extLst>
      <p:ext uri="{BB962C8B-B14F-4D97-AF65-F5344CB8AC3E}">
        <p14:creationId xmlns:p14="http://schemas.microsoft.com/office/powerpoint/2010/main" val="3733511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laboratory, </a:t>
            </a:r>
            <a:r>
              <a:rPr lang="en-US" i="1" dirty="0"/>
              <a:t>an initial test </a:t>
            </a:r>
            <a:r>
              <a:rPr lang="en-US" dirty="0"/>
              <a:t>is performed on the first sample. If this test is positive for the presence of drugs, a </a:t>
            </a:r>
            <a:r>
              <a:rPr lang="en-US" i="1" dirty="0"/>
              <a:t>confirmatory drug test </a:t>
            </a:r>
            <a:r>
              <a:rPr lang="en-US" dirty="0"/>
              <a:t>will be conducted.</a:t>
            </a:r>
          </a:p>
          <a:p>
            <a:endParaRPr lang="en-US" dirty="0"/>
          </a:p>
          <a:p>
            <a:r>
              <a:rPr lang="en-US" dirty="0"/>
              <a:t>The results of the test are forwarded to the medical review officer (MRO).</a:t>
            </a:r>
          </a:p>
          <a:p>
            <a:endParaRPr lang="en-US" dirty="0"/>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39</a:t>
            </a:fld>
            <a:endParaRPr lang="en-US"/>
          </a:p>
        </p:txBody>
      </p:sp>
    </p:spTree>
    <p:extLst>
      <p:ext uri="{BB962C8B-B14F-4D97-AF65-F5344CB8AC3E}">
        <p14:creationId xmlns:p14="http://schemas.microsoft.com/office/powerpoint/2010/main" val="17945599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test results are positive, adulterated, substituted, or invalid, for any reason, the MRO will investigate the reasons for this result. The investigation will include contacting you to discuss the test results.</a:t>
            </a:r>
          </a:p>
          <a:p>
            <a:endParaRPr lang="en-US" dirty="0"/>
          </a:p>
          <a:p>
            <a:r>
              <a:rPr lang="en-US" dirty="0"/>
              <a:t>During this conversation, the MRO will ask about any possible medical reasons for the test result. This is a confidential call that gives you a chance to discuss the test results with the MRO before your motor carrier is contacted.</a:t>
            </a:r>
          </a:p>
          <a:p>
            <a:endParaRPr lang="en-US" dirty="0"/>
          </a:p>
          <a:p>
            <a:r>
              <a:rPr lang="en-US" dirty="0"/>
              <a:t>You have 72 hours to request that the MRO order a test of the split specimen by a different certified lab. This gives you the opportunity for an independent confirmation or rejection of the initial test result.</a:t>
            </a:r>
          </a:p>
          <a:p>
            <a:endParaRPr lang="en-US" dirty="0"/>
          </a:p>
          <a:p>
            <a:r>
              <a:rPr lang="en-US" dirty="0"/>
              <a:t>If the second lab verifies that the initial test result is correct, the MRO will contact you again and contact your motor carrier to report the results.</a:t>
            </a:r>
          </a:p>
        </p:txBody>
      </p:sp>
      <p:sp>
        <p:nvSpPr>
          <p:cNvPr id="4" name="Slide Number Placeholder 3"/>
          <p:cNvSpPr>
            <a:spLocks noGrp="1"/>
          </p:cNvSpPr>
          <p:nvPr>
            <p:ph type="sldNum" sz="quarter" idx="10"/>
          </p:nvPr>
        </p:nvSpPr>
        <p:spPr/>
        <p:txBody>
          <a:bodyPr/>
          <a:lstStyle/>
          <a:p>
            <a:fld id="{1A2A319A-A24C-4259-81CD-896D5E934358}" type="slidenum">
              <a:rPr lang="en-US" smtClean="0"/>
              <a:t>40</a:t>
            </a:fld>
            <a:endParaRPr lang="en-US"/>
          </a:p>
        </p:txBody>
      </p:sp>
    </p:spTree>
    <p:extLst>
      <p:ext uri="{BB962C8B-B14F-4D97-AF65-F5344CB8AC3E}">
        <p14:creationId xmlns:p14="http://schemas.microsoft.com/office/powerpoint/2010/main" val="2697536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Refusing to Test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a:t>
            </a:r>
            <a:endParaRPr lang="en-US" dirty="0"/>
          </a:p>
          <a:p>
            <a:r>
              <a:rPr lang="en-US" sz="1200" b="1" i="0" u="none" strike="noStrike" kern="1200" baseline="0" dirty="0">
                <a:solidFill>
                  <a:schemeClr val="tx1"/>
                </a:solidFill>
                <a:latin typeface="+mn-lt"/>
                <a:ea typeface="+mn-ea"/>
                <a:cs typeface="+mn-cs"/>
              </a:rPr>
              <a:t>29.4 </a:t>
            </a:r>
            <a:r>
              <a:rPr lang="en-US" sz="1200" b="0" i="0" u="none" strike="noStrike" kern="1200" baseline="0" dirty="0">
                <a:solidFill>
                  <a:schemeClr val="tx1"/>
                </a:solidFill>
                <a:latin typeface="+mn-lt"/>
                <a:ea typeface="+mn-ea"/>
                <a:cs typeface="+mn-cs"/>
              </a:rPr>
              <a:t>— Refusing to Test</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41</a:t>
            </a:fld>
            <a:endParaRPr lang="en-US"/>
          </a:p>
        </p:txBody>
      </p:sp>
    </p:spTree>
    <p:extLst>
      <p:ext uri="{BB962C8B-B14F-4D97-AF65-F5344CB8AC3E}">
        <p14:creationId xmlns:p14="http://schemas.microsoft.com/office/powerpoint/2010/main" val="1411466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part of the alcohol and drug regulations, you must submit to alcohol and drug testing. Refusing to be tested has serious consequences. A refusal to test is treated the same as a failed alcohol test or a positive drug test.</a:t>
            </a:r>
          </a:p>
          <a:p>
            <a:endParaRPr lang="en-US" dirty="0"/>
          </a:p>
          <a:p>
            <a:r>
              <a:rPr lang="en-US" dirty="0"/>
              <a:t>If you refuse to be tested, you cannot continue to perform safety‑sensitive functions, including driving for your motor carrier or any other motor carrier until you have gone through the return‑to-duty process.</a:t>
            </a:r>
          </a:p>
          <a:p>
            <a:endParaRPr lang="en-US" dirty="0"/>
          </a:p>
          <a:p>
            <a:r>
              <a:rPr lang="en-US" dirty="0"/>
              <a:t>CALLOUT: A refusal to test is part of your alcohol and drug records for the next five years.</a:t>
            </a:r>
          </a:p>
        </p:txBody>
      </p:sp>
      <p:sp>
        <p:nvSpPr>
          <p:cNvPr id="4" name="Slide Number Placeholder 3"/>
          <p:cNvSpPr>
            <a:spLocks noGrp="1"/>
          </p:cNvSpPr>
          <p:nvPr>
            <p:ph type="sldNum" sz="quarter" idx="10"/>
          </p:nvPr>
        </p:nvSpPr>
        <p:spPr/>
        <p:txBody>
          <a:bodyPr/>
          <a:lstStyle/>
          <a:p>
            <a:fld id="{1A2A319A-A24C-4259-81CD-896D5E934358}" type="slidenum">
              <a:rPr lang="en-US" smtClean="0"/>
              <a:t>42</a:t>
            </a:fld>
            <a:endParaRPr lang="en-US"/>
          </a:p>
        </p:txBody>
      </p:sp>
    </p:spTree>
    <p:extLst>
      <p:ext uri="{BB962C8B-B14F-4D97-AF65-F5344CB8AC3E}">
        <p14:creationId xmlns:p14="http://schemas.microsoft.com/office/powerpoint/2010/main" val="11669037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Situations considered a refusal to submit to a test include: </a:t>
            </a:r>
          </a:p>
          <a:p>
            <a:endParaRPr lang="en-US" dirty="0"/>
          </a:p>
          <a:p>
            <a:pPr marL="628650" lvl="1" indent="-171450">
              <a:buFont typeface="Arial" panose="020B0604020202020204" pitchFamily="34" charset="0"/>
              <a:buChar char="•"/>
            </a:pPr>
            <a:r>
              <a:rPr lang="en-US" dirty="0"/>
              <a:t>Declining to take a test </a:t>
            </a:r>
          </a:p>
          <a:p>
            <a:pPr marL="628650" lvl="1" indent="-171450">
              <a:buFont typeface="Arial" panose="020B0604020202020204" pitchFamily="34" charset="0"/>
              <a:buChar char="•"/>
            </a:pPr>
            <a:r>
              <a:rPr lang="en-US" dirty="0"/>
              <a:t>Failing to appear for any test within a reasonable time </a:t>
            </a:r>
          </a:p>
          <a:p>
            <a:pPr marL="628650" lvl="1" indent="-171450">
              <a:buFont typeface="Arial" panose="020B0604020202020204" pitchFamily="34" charset="0"/>
              <a:buChar char="•"/>
            </a:pPr>
            <a:r>
              <a:rPr lang="en-US" dirty="0"/>
              <a:t>Failing to remain at the testing site until the testing is complete </a:t>
            </a:r>
          </a:p>
          <a:p>
            <a:pPr marL="628650" lvl="1" indent="-171450">
              <a:buFont typeface="Arial" panose="020B0604020202020204" pitchFamily="34" charset="0"/>
              <a:buChar char="•"/>
            </a:pPr>
            <a:r>
              <a:rPr lang="en-US" dirty="0"/>
              <a:t>Failing to provide a specimen for testing </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dirty="0"/>
              <a:t>CALLOUT: A complete list of situations that are considered a refusal to test are listed in Sec. 382.107 of the FMCSRs.</a:t>
            </a:r>
          </a:p>
          <a:p>
            <a:pPr marL="0" lv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43</a:t>
            </a:fld>
            <a:endParaRPr lang="en-US"/>
          </a:p>
        </p:txBody>
      </p:sp>
    </p:spTree>
    <p:extLst>
      <p:ext uri="{BB962C8B-B14F-4D97-AF65-F5344CB8AC3E}">
        <p14:creationId xmlns:p14="http://schemas.microsoft.com/office/powerpoint/2010/main" val="41223419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Failing an Alcohol Test or Testing Positive for Drugs</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44</a:t>
            </a:fld>
            <a:endParaRPr lang="en-US"/>
          </a:p>
        </p:txBody>
      </p:sp>
    </p:spTree>
    <p:extLst>
      <p:ext uri="{BB962C8B-B14F-4D97-AF65-F5344CB8AC3E}">
        <p14:creationId xmlns:p14="http://schemas.microsoft.com/office/powerpoint/2010/main" val="16381577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According to the regulations, if you fail an alcohol test or test positive for drugs, you will face the following consequences:</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You must be removed from all safety-sensitive functions</a:t>
            </a:r>
          </a:p>
        </p:txBody>
      </p:sp>
      <p:sp>
        <p:nvSpPr>
          <p:cNvPr id="4" name="Slide Number Placeholder 3"/>
          <p:cNvSpPr>
            <a:spLocks noGrp="1"/>
          </p:cNvSpPr>
          <p:nvPr>
            <p:ph type="sldNum" sz="quarter" idx="10"/>
          </p:nvPr>
        </p:nvSpPr>
        <p:spPr/>
        <p:txBody>
          <a:bodyPr/>
          <a:lstStyle/>
          <a:p>
            <a:fld id="{1A2A319A-A24C-4259-81CD-896D5E934358}" type="slidenum">
              <a:rPr lang="en-US" smtClean="0"/>
              <a:t>45</a:t>
            </a:fld>
            <a:endParaRPr lang="en-US"/>
          </a:p>
        </p:txBody>
      </p:sp>
    </p:spTree>
    <p:extLst>
      <p:ext uri="{BB962C8B-B14F-4D97-AF65-F5344CB8AC3E}">
        <p14:creationId xmlns:p14="http://schemas.microsoft.com/office/powerpoint/2010/main" val="1314708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According to the regulations, if you fail an alcohol test or test positive for drugs, you will face the following consequences:</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You may not return to a safety‑sensitive function until:</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An evaluation by a (SAP) has been done</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You have complied with prescribed treatment</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You pass a return-to-duty test</a:t>
            </a:r>
          </a:p>
        </p:txBody>
      </p:sp>
      <p:sp>
        <p:nvSpPr>
          <p:cNvPr id="4" name="Slide Number Placeholder 3"/>
          <p:cNvSpPr>
            <a:spLocks noGrp="1"/>
          </p:cNvSpPr>
          <p:nvPr>
            <p:ph type="sldNum" sz="quarter" idx="10"/>
          </p:nvPr>
        </p:nvSpPr>
        <p:spPr/>
        <p:txBody>
          <a:bodyPr/>
          <a:lstStyle/>
          <a:p>
            <a:fld id="{1A2A319A-A24C-4259-81CD-896D5E934358}" type="slidenum">
              <a:rPr lang="en-US" smtClean="0"/>
              <a:t>46</a:t>
            </a:fld>
            <a:endParaRPr lang="en-US"/>
          </a:p>
        </p:txBody>
      </p:sp>
    </p:spTree>
    <p:extLst>
      <p:ext uri="{BB962C8B-B14F-4D97-AF65-F5344CB8AC3E}">
        <p14:creationId xmlns:p14="http://schemas.microsoft.com/office/powerpoint/2010/main" val="5969210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According to the regulations, if you fail an alcohol test or test positive for drugs, you will face the following consequences:</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You are then subject to six follow-up tests in the first 12 months after your return to duty and may be subject to follow-up testing for up to five years.</a:t>
            </a:r>
          </a:p>
          <a:p>
            <a:r>
              <a:rPr lang="en-US" sz="800" kern="1200" dirty="0">
                <a:solidFill>
                  <a:schemeClr val="tx1"/>
                </a:solidFill>
                <a:effectLst/>
                <a:latin typeface="+mn-lt"/>
                <a:ea typeface="+mn-ea"/>
                <a:cs typeface="+mn-cs"/>
              </a:rPr>
              <a:t> </a:t>
            </a:r>
          </a:p>
          <a:p>
            <a:r>
              <a:rPr lang="en-US" sz="800" kern="1200" dirty="0">
                <a:solidFill>
                  <a:schemeClr val="tx1"/>
                </a:solidFill>
                <a:effectLst/>
                <a:latin typeface="+mn-lt"/>
                <a:ea typeface="+mn-ea"/>
                <a:cs typeface="+mn-cs"/>
              </a:rPr>
              <a:t>CALLOUT: You may not return to safety-sensitive functions for at least 24 hours if your alcohol concentration is determined to be 0.02 or greater but less than 0.04.</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47</a:t>
            </a:fld>
            <a:endParaRPr lang="en-US"/>
          </a:p>
        </p:txBody>
      </p:sp>
    </p:spTree>
    <p:extLst>
      <p:ext uri="{BB962C8B-B14F-4D97-AF65-F5344CB8AC3E}">
        <p14:creationId xmlns:p14="http://schemas.microsoft.com/office/powerpoint/2010/main" val="25057271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 Effects of Alcohol Abuse &amp; Drug Use</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48</a:t>
            </a:fld>
            <a:endParaRPr lang="en-US"/>
          </a:p>
        </p:txBody>
      </p:sp>
    </p:spTree>
    <p:extLst>
      <p:ext uri="{BB962C8B-B14F-4D97-AF65-F5344CB8AC3E}">
        <p14:creationId xmlns:p14="http://schemas.microsoft.com/office/powerpoint/2010/main" val="12389354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Alcohol is a central nervous system depressant found in beer, wine, and hard liquor. Alcohol “abuse” occurs when it is used intentionally for its physical and mood-altering effects. </a:t>
            </a:r>
          </a:p>
          <a:p>
            <a:endParaRPr lang="en-US" dirty="0"/>
          </a:p>
          <a:p>
            <a:r>
              <a:rPr lang="en-US" dirty="0"/>
              <a:t>The symptoms of alcohol use/abuse include: </a:t>
            </a:r>
          </a:p>
          <a:p>
            <a:endParaRPr lang="en-US" dirty="0"/>
          </a:p>
          <a:p>
            <a:pPr marL="628650" lvl="1" indent="-171450">
              <a:buFont typeface="Arial" panose="020B0604020202020204" pitchFamily="34" charset="0"/>
              <a:buChar char="•"/>
            </a:pPr>
            <a:r>
              <a:rPr lang="en-US" dirty="0"/>
              <a:t>Slowed reactions </a:t>
            </a:r>
          </a:p>
          <a:p>
            <a:pPr marL="628650" lvl="1" indent="-171450">
              <a:buFont typeface="Arial" panose="020B0604020202020204" pitchFamily="34" charset="0"/>
              <a:buChar char="•"/>
            </a:pPr>
            <a:r>
              <a:rPr lang="en-US" dirty="0"/>
              <a:t>Dulled mental processes </a:t>
            </a:r>
          </a:p>
          <a:p>
            <a:pPr marL="628650" lvl="1" indent="-171450">
              <a:buFont typeface="Arial" panose="020B0604020202020204" pitchFamily="34" charset="0"/>
              <a:buChar char="•"/>
            </a:pPr>
            <a:r>
              <a:rPr lang="en-US" dirty="0"/>
              <a:t>Poor coordination </a:t>
            </a:r>
          </a:p>
          <a:p>
            <a:pPr marL="628650" lvl="1" indent="-171450">
              <a:buFont typeface="Arial" panose="020B0604020202020204" pitchFamily="34" charset="0"/>
              <a:buChar char="•"/>
            </a:pPr>
            <a:r>
              <a:rPr lang="en-US" dirty="0"/>
              <a:t>Bad judgment </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49</a:t>
            </a:fld>
            <a:endParaRPr lang="en-US"/>
          </a:p>
        </p:txBody>
      </p:sp>
    </p:spTree>
    <p:extLst>
      <p:ext uri="{BB962C8B-B14F-4D97-AF65-F5344CB8AC3E}">
        <p14:creationId xmlns:p14="http://schemas.microsoft.com/office/powerpoint/2010/main" val="36685130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long-term effects of alcohol use/abuse may include: </a:t>
            </a:r>
          </a:p>
          <a:p>
            <a:endParaRPr lang="en-US" dirty="0"/>
          </a:p>
          <a:p>
            <a:pPr marL="628650" lvl="1" indent="-171450">
              <a:buFont typeface="Arial" panose="020B0604020202020204" pitchFamily="34" charset="0"/>
              <a:buChar char="•"/>
            </a:pPr>
            <a:r>
              <a:rPr lang="en-US" dirty="0"/>
              <a:t>Liver damage </a:t>
            </a:r>
          </a:p>
          <a:p>
            <a:pPr marL="628650" lvl="1" indent="-171450">
              <a:buFont typeface="Arial" panose="020B0604020202020204" pitchFamily="34" charset="0"/>
              <a:buChar char="•"/>
            </a:pPr>
            <a:r>
              <a:rPr lang="en-US" dirty="0"/>
              <a:t>Heart attack </a:t>
            </a:r>
          </a:p>
          <a:p>
            <a:pPr marL="628650" lvl="1" indent="-171450">
              <a:buFont typeface="Arial" panose="020B0604020202020204" pitchFamily="34" charset="0"/>
              <a:buChar char="•"/>
            </a:pPr>
            <a:r>
              <a:rPr lang="en-US" dirty="0"/>
              <a:t>Stroke </a:t>
            </a:r>
          </a:p>
          <a:p>
            <a:pPr marL="628650" lvl="1" indent="-171450">
              <a:buFont typeface="Arial" panose="020B0604020202020204" pitchFamily="34" charset="0"/>
              <a:buChar char="•"/>
            </a:pPr>
            <a:r>
              <a:rPr lang="en-US" dirty="0"/>
              <a:t>Cancers (of the liver, esophagus, nasopharynx or larynx) </a:t>
            </a:r>
          </a:p>
          <a:p>
            <a:pPr marL="628650" lvl="1" indent="-171450">
              <a:buFont typeface="Arial" panose="020B0604020202020204" pitchFamily="34" charset="0"/>
              <a:buChar char="•"/>
            </a:pPr>
            <a:r>
              <a:rPr lang="en-US" dirty="0"/>
              <a:t>Brain damage (dementia, blackouts, seizures, hallucinations, peripheral neuropathy) </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50</a:t>
            </a:fld>
            <a:endParaRPr lang="en-US"/>
          </a:p>
        </p:txBody>
      </p:sp>
    </p:spTree>
    <p:extLst>
      <p:ext uri="{BB962C8B-B14F-4D97-AF65-F5344CB8AC3E}">
        <p14:creationId xmlns:p14="http://schemas.microsoft.com/office/powerpoint/2010/main" val="26588975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Drivers performing safety-sensitive functions are tested for: marijuana, cocaine, amphetamines, opioids, and phencyclidine (PCP). </a:t>
            </a:r>
          </a:p>
          <a:p>
            <a:endParaRPr lang="en-US" dirty="0"/>
          </a:p>
          <a:p>
            <a:r>
              <a:rPr lang="en-US" dirty="0"/>
              <a:t>The symptoms of drug use include: </a:t>
            </a:r>
          </a:p>
          <a:p>
            <a:endParaRPr lang="en-US" dirty="0"/>
          </a:p>
          <a:p>
            <a:pPr marL="628650" lvl="1" indent="-171450">
              <a:buFont typeface="Arial" panose="020B0604020202020204" pitchFamily="34" charset="0"/>
              <a:buChar char="•"/>
            </a:pPr>
            <a:r>
              <a:rPr lang="en-US" dirty="0"/>
              <a:t>Slowed reactions </a:t>
            </a:r>
          </a:p>
          <a:p>
            <a:pPr marL="628650" lvl="1" indent="-171450">
              <a:buFont typeface="Arial" panose="020B0604020202020204" pitchFamily="34" charset="0"/>
              <a:buChar char="•"/>
            </a:pPr>
            <a:r>
              <a:rPr lang="en-US" dirty="0"/>
              <a:t>Slowed thinking </a:t>
            </a:r>
          </a:p>
          <a:p>
            <a:pPr marL="628650" lvl="1" indent="-171450">
              <a:buFont typeface="Arial" panose="020B0604020202020204" pitchFamily="34" charset="0"/>
              <a:buChar char="•"/>
            </a:pPr>
            <a:r>
              <a:rPr lang="en-US" dirty="0"/>
              <a:t>Confusion </a:t>
            </a:r>
          </a:p>
          <a:p>
            <a:pPr marL="628650" lvl="1" indent="-171450">
              <a:buFont typeface="Arial" panose="020B0604020202020204" pitchFamily="34" charset="0"/>
              <a:buChar char="•"/>
            </a:pPr>
            <a:r>
              <a:rPr lang="en-US" dirty="0"/>
              <a:t>Anxiety </a:t>
            </a:r>
          </a:p>
          <a:p>
            <a:pPr marL="628650" lvl="1" indent="-171450">
              <a:buFont typeface="Arial" panose="020B0604020202020204" pitchFamily="34" charset="0"/>
              <a:buChar char="•"/>
            </a:pPr>
            <a:r>
              <a:rPr lang="en-US" dirty="0"/>
              <a:t>Hallucinations </a:t>
            </a:r>
          </a:p>
          <a:p>
            <a:pPr marL="628650" lvl="1" indent="-171450">
              <a:buFont typeface="Arial" panose="020B0604020202020204" pitchFamily="34" charset="0"/>
              <a:buChar char="•"/>
            </a:pPr>
            <a:r>
              <a:rPr lang="en-US" dirty="0"/>
              <a:t>Changes in vision </a:t>
            </a:r>
          </a:p>
          <a:p>
            <a:pPr marL="628650" lvl="1" indent="-171450">
              <a:buFont typeface="Arial" panose="020B0604020202020204" pitchFamily="34" charset="0"/>
              <a:buChar char="•"/>
            </a:pPr>
            <a:r>
              <a:rPr lang="en-US" dirty="0"/>
              <a:t>Dizziness </a:t>
            </a:r>
          </a:p>
          <a:p>
            <a:r>
              <a:rPr lang="en-US" dirty="0"/>
              <a:t>	</a:t>
            </a:r>
          </a:p>
          <a:p>
            <a:r>
              <a:rPr lang="en-US" dirty="0"/>
              <a:t>CALLOUT: 49 CFR Part 40 does not authorize the use of marijuana for any reason, including use of “medical marijuana” or “recreational marijuana” as allowed by state laws.</a:t>
            </a:r>
          </a:p>
          <a:p>
            <a:endParaRPr lang="en-US" dirty="0"/>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51</a:t>
            </a:fld>
            <a:endParaRPr lang="en-US"/>
          </a:p>
        </p:txBody>
      </p:sp>
    </p:spTree>
    <p:extLst>
      <p:ext uri="{BB962C8B-B14F-4D97-AF65-F5344CB8AC3E}">
        <p14:creationId xmlns:p14="http://schemas.microsoft.com/office/powerpoint/2010/main" val="34529753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long-term effects of drug use may include: </a:t>
            </a:r>
          </a:p>
          <a:p>
            <a:endParaRPr lang="en-US" dirty="0"/>
          </a:p>
          <a:p>
            <a:pPr marL="628650" lvl="1" indent="-171450">
              <a:buFont typeface="Arial" panose="020B0604020202020204" pitchFamily="34" charset="0"/>
              <a:buChar char="•"/>
            </a:pPr>
            <a:r>
              <a:rPr lang="en-US" dirty="0"/>
              <a:t>Depression </a:t>
            </a:r>
          </a:p>
          <a:p>
            <a:pPr marL="628650" lvl="1" indent="-171450">
              <a:buFont typeface="Arial" panose="020B0604020202020204" pitchFamily="34" charset="0"/>
              <a:buChar char="•"/>
            </a:pPr>
            <a:r>
              <a:rPr lang="en-US" dirty="0"/>
              <a:t>Irreversible memory loss </a:t>
            </a:r>
          </a:p>
          <a:p>
            <a:pPr marL="628650" lvl="1" indent="-171450">
              <a:buFont typeface="Arial" panose="020B0604020202020204" pitchFamily="34" charset="0"/>
              <a:buChar char="•"/>
            </a:pPr>
            <a:r>
              <a:rPr lang="en-US" dirty="0"/>
              <a:t>Lung infections/ bronchitis/emphysema </a:t>
            </a:r>
          </a:p>
          <a:p>
            <a:pPr marL="628650" lvl="1" indent="-171450">
              <a:buFont typeface="Arial" panose="020B0604020202020204" pitchFamily="34" charset="0"/>
              <a:buChar char="•"/>
            </a:pPr>
            <a:r>
              <a:rPr lang="en-US" dirty="0"/>
              <a:t>Cancer </a:t>
            </a:r>
          </a:p>
          <a:p>
            <a:pPr marL="628650" lvl="1" indent="-171450">
              <a:buFont typeface="Arial" panose="020B0604020202020204" pitchFamily="34" charset="0"/>
              <a:buChar char="•"/>
            </a:pPr>
            <a:r>
              <a:rPr lang="en-US" dirty="0"/>
              <a:t>Brain damage </a:t>
            </a:r>
          </a:p>
          <a:p>
            <a:pPr marL="628650" lvl="1" indent="-171450">
              <a:buFont typeface="Arial" panose="020B0604020202020204" pitchFamily="34" charset="0"/>
              <a:buChar char="•"/>
            </a:pPr>
            <a:r>
              <a:rPr lang="en-US" dirty="0"/>
              <a:t>Cardiac arrhythmias/arrest </a:t>
            </a:r>
          </a:p>
          <a:p>
            <a:pPr marL="628650" lvl="1" indent="-171450">
              <a:buFont typeface="Arial" panose="020B0604020202020204" pitchFamily="34" charset="0"/>
              <a:buChar char="•"/>
            </a:pPr>
            <a:r>
              <a:rPr lang="en-US" dirty="0"/>
              <a:t>Seizures/ convulsions/strokes </a:t>
            </a:r>
          </a:p>
          <a:p>
            <a:pPr marL="628650" lvl="1" indent="-171450">
              <a:buFont typeface="Arial" panose="020B0604020202020204" pitchFamily="34" charset="0"/>
              <a:buChar char="•"/>
            </a:pPr>
            <a:r>
              <a:rPr lang="en-US" dirty="0"/>
              <a:t>Coma </a:t>
            </a:r>
          </a:p>
          <a:p>
            <a:pPr marL="628650" lvl="1" indent="-171450">
              <a:buFont typeface="Arial" panose="020B0604020202020204" pitchFamily="34" charset="0"/>
              <a:buChar char="•"/>
            </a:pPr>
            <a:r>
              <a:rPr lang="en-US" dirty="0"/>
              <a:t>Death </a:t>
            </a:r>
          </a:p>
          <a:p>
            <a:endParaRPr lang="en-US" dirty="0"/>
          </a:p>
          <a:p>
            <a:r>
              <a:rPr lang="en-US" dirty="0"/>
              <a:t>Managing a large CMV on the highway and at the loading dock requires focused concentration, excellent vision, and rapid reflexes. And, these are the first abilities to be impaired by alcohol and drugs.</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52</a:t>
            </a:fld>
            <a:endParaRPr lang="en-US"/>
          </a:p>
        </p:txBody>
      </p:sp>
    </p:spTree>
    <p:extLst>
      <p:ext uri="{BB962C8B-B14F-4D97-AF65-F5344CB8AC3E}">
        <p14:creationId xmlns:p14="http://schemas.microsoft.com/office/powerpoint/2010/main" val="36822025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Over-the-counter medications, and even prescription medications, may interfere with your ability to drive safely and within the requirements of the alcohol and drug regulations. Make sure you know about the possible side effects of these drugs before taking them—especially before driving. Consult your physician if you have any questions about a prescription and read the ingredients label and directions for use on every over-the-counter drug you use.</a:t>
            </a:r>
          </a:p>
        </p:txBody>
      </p:sp>
      <p:sp>
        <p:nvSpPr>
          <p:cNvPr id="4" name="Slide Number Placeholder 3"/>
          <p:cNvSpPr>
            <a:spLocks noGrp="1"/>
          </p:cNvSpPr>
          <p:nvPr>
            <p:ph type="sldNum" sz="quarter" idx="10"/>
          </p:nvPr>
        </p:nvSpPr>
        <p:spPr/>
        <p:txBody>
          <a:bodyPr/>
          <a:lstStyle/>
          <a:p>
            <a:fld id="{1A2A319A-A24C-4259-81CD-896D5E934358}" type="slidenum">
              <a:rPr lang="en-US" smtClean="0"/>
              <a:t>53</a:t>
            </a:fld>
            <a:endParaRPr lang="en-US"/>
          </a:p>
        </p:txBody>
      </p:sp>
    </p:spTree>
    <p:extLst>
      <p:ext uri="{BB962C8B-B14F-4D97-AF65-F5344CB8AC3E}">
        <p14:creationId xmlns:p14="http://schemas.microsoft.com/office/powerpoint/2010/main" val="7734444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 </a:t>
            </a:r>
          </a:p>
          <a:p>
            <a:endParaRPr lang="en-US" sz="1200" kern="1200" dirty="0">
              <a:solidFill>
                <a:schemeClr val="tx1"/>
              </a:solidFill>
              <a:effectLst/>
              <a:latin typeface="+mn-lt"/>
              <a:ea typeface="+mn-ea"/>
              <a:cs typeface="+mn-cs"/>
            </a:endParaRPr>
          </a:p>
          <a:p>
            <a:pPr marL="914400" lvl="1" indent="-457200">
              <a:buFont typeface="+mj-lt"/>
              <a:buAutoNum type="arabicPeriod"/>
            </a:pPr>
            <a:r>
              <a:rPr lang="en-US" sz="2400" dirty="0"/>
              <a:t>Describe the alcohol and drug prohibitions that apply to CMV operators </a:t>
            </a:r>
          </a:p>
          <a:p>
            <a:pPr marL="914400" lvl="1" indent="-457200">
              <a:buFont typeface="+mj-lt"/>
              <a:buAutoNum type="arabicPeriod"/>
            </a:pPr>
            <a:r>
              <a:rPr lang="en-US" sz="2400" dirty="0"/>
              <a:t>Identify what types of testing drivers can expect to experience under various circumstances</a:t>
            </a:r>
          </a:p>
          <a:p>
            <a:pPr marL="914400" lvl="1" indent="-457200">
              <a:buFont typeface="+mj-lt"/>
              <a:buAutoNum type="arabicPeriod"/>
            </a:pPr>
            <a:r>
              <a:rPr lang="en-US" sz="2400" dirty="0"/>
              <a:t>Explain the alcohol and drug testing procedures</a:t>
            </a:r>
          </a:p>
          <a:p>
            <a:pPr marL="914400" lvl="1" indent="-457200">
              <a:buFont typeface="+mj-lt"/>
              <a:buAutoNum type="arabicPeriod"/>
            </a:pPr>
            <a:r>
              <a:rPr lang="en-US" sz="2400" dirty="0"/>
              <a:t>Describe the consequences of violating the prohibitions</a:t>
            </a:r>
          </a:p>
          <a:p>
            <a:pPr marL="914400" lvl="1" indent="-457200">
              <a:buFont typeface="+mj-lt"/>
              <a:buAutoNum type="arabicPeriod"/>
            </a:pPr>
            <a:r>
              <a:rPr lang="en-US" sz="2400" dirty="0"/>
              <a:t>Recognize the effects of alcohol abuse and drug use and how they impair driving abilities</a:t>
            </a:r>
          </a:p>
          <a:p>
            <a:endParaRPr lang="en-US" dirty="0"/>
          </a:p>
          <a:p>
            <a:endParaRPr lang="en-US" dirty="0"/>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54</a:t>
            </a:fld>
            <a:endParaRPr lang="en-US"/>
          </a:p>
        </p:txBody>
      </p:sp>
    </p:spTree>
    <p:extLst>
      <p:ext uri="{BB962C8B-B14F-4D97-AF65-F5344CB8AC3E}">
        <p14:creationId xmlns:p14="http://schemas.microsoft.com/office/powerpoint/2010/main" val="37610826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DA170D-0E74-4B8F-90C4-30931160DF6E}" type="datetimeFigureOut">
              <a:rPr lang="en-US" smtClean="0"/>
              <a:t>5/9/2019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dirty="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70DA170D-0E74-4B8F-90C4-30931160DF6E}" type="datetimeFigureOut">
              <a:rPr lang="en-US" smtClean="0"/>
              <a:t>5/9/2019</a:t>
            </a:fld>
            <a:endParaRPr lang="en-US"/>
          </a:p>
        </p:txBody>
      </p:sp>
      <p:sp>
        <p:nvSpPr>
          <p:cNvPr id="11" name="Footer Placeholder 10"/>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12" name="Slide Number Placeholder 11"/>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DA170D-0E74-4B8F-90C4-30931160DF6E}" type="datetimeFigureOut">
              <a:rPr lang="en-US" smtClean="0"/>
              <a:t>5/9/2019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DA170D-0E74-4B8F-90C4-30931160DF6E}" type="datetimeFigureOut">
              <a:rPr lang="en-US" smtClean="0"/>
              <a:t>5/9/2019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DA170D-0E74-4B8F-90C4-30931160DF6E}" type="datetimeFigureOut">
              <a:rPr lang="en-US" smtClean="0"/>
              <a:t>5/9/2019</a:t>
            </a:fld>
            <a:endParaRPr lang="en-US"/>
          </a:p>
        </p:txBody>
      </p:sp>
      <p:sp>
        <p:nvSpPr>
          <p:cNvPr id="8" name="Footer Placeholder 7"/>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70DA170D-0E74-4B8F-90C4-30931160DF6E}" type="datetimeFigureOut">
              <a:rPr lang="en-US" smtClean="0"/>
              <a:t>5/9/2019</a:t>
            </a:fld>
            <a:endParaRPr lang="en-US"/>
          </a:p>
        </p:txBody>
      </p:sp>
      <p:sp>
        <p:nvSpPr>
          <p:cNvPr id="4" name="Footer Placeholder 3"/>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DA170D-0E74-4B8F-90C4-30931160DF6E}" type="datetimeFigureOut">
              <a:rPr lang="en-US" smtClean="0"/>
              <a:t>5/9/2019</a:t>
            </a:fld>
            <a:endParaRPr lang="en-US"/>
          </a:p>
        </p:txBody>
      </p:sp>
      <p:sp>
        <p:nvSpPr>
          <p:cNvPr id="3" name="Footer Placeholder 2"/>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5/9/2019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5/9/2019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5/9/2019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5/9/2019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A170D-0E74-4B8F-90C4-30931160DF6E}" type="datetimeFigureOut">
              <a:rPr lang="en-US" smtClean="0"/>
              <a:t>5/9/2019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2.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26.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30.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31.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32.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37.xml"/><Relationship Id="rId4" Type="http://schemas.openxmlformats.org/officeDocument/2006/relationships/image" Target="../media/image33.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38.xml"/><Relationship Id="rId4" Type="http://schemas.openxmlformats.org/officeDocument/2006/relationships/image" Target="../media/image34.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9.xml"/><Relationship Id="rId5" Type="http://schemas.openxmlformats.org/officeDocument/2006/relationships/image" Target="../media/image6.png"/><Relationship Id="rId4" Type="http://schemas.openxmlformats.org/officeDocument/2006/relationships/image" Target="../media/image35.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tags" Target="../tags/tag40.xml"/><Relationship Id="rId4" Type="http://schemas.openxmlformats.org/officeDocument/2006/relationships/image" Target="../media/image36.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41.xml"/><Relationship Id="rId4" Type="http://schemas.openxmlformats.org/officeDocument/2006/relationships/image" Target="../media/image37.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42.xml"/><Relationship Id="rId4" Type="http://schemas.openxmlformats.org/officeDocument/2006/relationships/image" Target="../media/image33.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43.xml"/><Relationship Id="rId4" Type="http://schemas.openxmlformats.org/officeDocument/2006/relationships/image" Target="../media/image34.jp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image" Target="../media/image38.jp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45.xml"/><Relationship Id="rId4" Type="http://schemas.openxmlformats.org/officeDocument/2006/relationships/image" Target="../media/image39.jp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6.xml"/><Relationship Id="rId5" Type="http://schemas.openxmlformats.org/officeDocument/2006/relationships/image" Target="../media/image6.pn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tags" Target="../tags/tag47.xml"/><Relationship Id="rId4" Type="http://schemas.openxmlformats.org/officeDocument/2006/relationships/image" Target="../media/image41.jp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48.xml"/><Relationship Id="rId4" Type="http://schemas.openxmlformats.org/officeDocument/2006/relationships/image" Target="../media/image42.jp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49.xml"/><Relationship Id="rId5" Type="http://schemas.openxmlformats.org/officeDocument/2006/relationships/image" Target="../media/image6.png"/><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image" Target="../media/image44.jp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51.xml"/><Relationship Id="rId4" Type="http://schemas.openxmlformats.org/officeDocument/2006/relationships/image" Target="../media/image45.jp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52.xml"/><Relationship Id="rId5" Type="http://schemas.openxmlformats.org/officeDocument/2006/relationships/image" Target="../media/image47.jpeg"/><Relationship Id="rId4" Type="http://schemas.openxmlformats.org/officeDocument/2006/relationships/image" Target="../media/image46.jp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53.xml"/><Relationship Id="rId4" Type="http://schemas.openxmlformats.org/officeDocument/2006/relationships/image" Target="../media/image48.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54.xml"/><Relationship Id="rId5" Type="http://schemas.openxmlformats.org/officeDocument/2006/relationships/image" Target="../media/image6.png"/><Relationship Id="rId4" Type="http://schemas.openxmlformats.org/officeDocument/2006/relationships/image" Target="../media/image49.jp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55.xml"/><Relationship Id="rId4" Type="http://schemas.openxmlformats.org/officeDocument/2006/relationships/image" Target="../media/image50.jp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56.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57.xml"/><Relationship Id="rId4" Type="http://schemas.openxmlformats.org/officeDocument/2006/relationships/image" Target="../media/image51.jp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58.xml"/><Relationship Id="rId4" Type="http://schemas.openxmlformats.org/officeDocument/2006/relationships/image" Target="../media/image52.jp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59.xml"/><Relationship Id="rId4" Type="http://schemas.openxmlformats.org/officeDocument/2006/relationships/image" Target="../media/image53.jp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60.xml"/><Relationship Id="rId4" Type="http://schemas.openxmlformats.org/officeDocument/2006/relationships/image" Target="../media/image54.jp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61.xml"/><Relationship Id="rId4" Type="http://schemas.openxmlformats.org/officeDocument/2006/relationships/image" Target="../media/image55.jp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62.xml"/><Relationship Id="rId4" Type="http://schemas.openxmlformats.org/officeDocument/2006/relationships/image" Target="../media/image56.jp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63.xml"/><Relationship Id="rId4" Type="http://schemas.openxmlformats.org/officeDocument/2006/relationships/image" Target="../media/image57.jp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64.xml"/><Relationship Id="rId4" Type="http://schemas.openxmlformats.org/officeDocument/2006/relationships/image" Target="../media/image58.jp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65.xml"/><Relationship Id="rId4" Type="http://schemas.openxmlformats.org/officeDocument/2006/relationships/image" Target="../media/image59.jp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66.xml"/><Relationship Id="rId4" Type="http://schemas.openxmlformats.org/officeDocument/2006/relationships/image" Target="../media/image60.jpe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6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63A7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19A37E-765C-4C1F-8BA8-EAE955390E8A}"/>
              </a:ext>
            </a:extLst>
          </p:cNvPr>
          <p:cNvPicPr>
            <a:picLocks noChangeAspect="1"/>
          </p:cNvPicPr>
          <p:nvPr/>
        </p:nvPicPr>
        <p:blipFill rotWithShape="1">
          <a:blip r:embed="rId4">
            <a:extLst>
              <a:ext uri="{28A0092B-C50C-407E-A947-70E740481C1C}">
                <a14:useLocalDpi xmlns:a14="http://schemas.microsoft.com/office/drawing/2010/main" val="0"/>
              </a:ext>
            </a:extLst>
          </a:blip>
          <a:srcRect l="6427" r="6807"/>
          <a:stretch/>
        </p:blipFill>
        <p:spPr>
          <a:xfrm>
            <a:off x="0" y="0"/>
            <a:ext cx="6172201" cy="6858000"/>
          </a:xfrm>
          <a:prstGeom prst="rect">
            <a:avLst/>
          </a:prstGeom>
        </p:spPr>
      </p:pic>
      <p:sp>
        <p:nvSpPr>
          <p:cNvPr id="9" name="Title 1">
            <a:extLst>
              <a:ext uri="{FF2B5EF4-FFF2-40B4-BE49-F238E27FC236}">
                <a16:creationId xmlns:a16="http://schemas.microsoft.com/office/drawing/2014/main" id="{C5901E34-194B-4D3F-84FE-F72EBEC8AB47}"/>
              </a:ext>
            </a:extLst>
          </p:cNvPr>
          <p:cNvSpPr>
            <a:spLocks noGrp="1"/>
          </p:cNvSpPr>
          <p:nvPr>
            <p:ph type="ctrTitle"/>
          </p:nvPr>
        </p:nvSpPr>
        <p:spPr>
          <a:xfrm>
            <a:off x="137273" y="4038600"/>
            <a:ext cx="5984128" cy="2460801"/>
          </a:xfrm>
        </p:spPr>
        <p:txBody>
          <a:bodyPr>
            <a:noAutofit/>
          </a:bodyPr>
          <a:lstStyle/>
          <a:p>
            <a:pPr algn="l"/>
            <a:r>
              <a:rPr lang="en-US" sz="6600" dirty="0">
                <a:solidFill>
                  <a:schemeClr val="bg1"/>
                </a:solidFill>
                <a:effectLst>
                  <a:outerShdw blurRad="38100" dist="38100" dir="2700000" algn="tl">
                    <a:srgbClr val="000000">
                      <a:alpha val="43137"/>
                    </a:srgbClr>
                  </a:outerShdw>
                </a:effectLst>
              </a:rPr>
              <a:t>Drugs/Alcohol</a:t>
            </a:r>
          </a:p>
        </p:txBody>
      </p:sp>
      <p:sp>
        <p:nvSpPr>
          <p:cNvPr id="10" name="TextBox 9">
            <a:extLst>
              <a:ext uri="{FF2B5EF4-FFF2-40B4-BE49-F238E27FC236}">
                <a16:creationId xmlns:a16="http://schemas.microsoft.com/office/drawing/2014/main" id="{68EE3BA9-1929-41D6-847A-288225525B61}"/>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
        <p:nvSpPr>
          <p:cNvPr id="11" name="TextBox 10">
            <a:extLst>
              <a:ext uri="{FF2B5EF4-FFF2-40B4-BE49-F238E27FC236}">
                <a16:creationId xmlns:a16="http://schemas.microsoft.com/office/drawing/2014/main" id="{A5177C9C-FC03-49DE-BE7C-B91A7A45D76D}"/>
              </a:ext>
            </a:extLst>
          </p:cNvPr>
          <p:cNvSpPr txBox="1"/>
          <p:nvPr/>
        </p:nvSpPr>
        <p:spPr>
          <a:xfrm>
            <a:off x="6123710" y="3535501"/>
            <a:ext cx="3038011" cy="3170099"/>
          </a:xfrm>
          <a:prstGeom prst="rect">
            <a:avLst/>
          </a:prstGeom>
          <a:noFill/>
        </p:spPr>
        <p:txBody>
          <a:bodyPr wrap="none" rtlCol="0">
            <a:spAutoFit/>
          </a:bodyPr>
          <a:lstStyle/>
          <a:p>
            <a:r>
              <a:rPr lang="en-US" sz="20000" dirty="0">
                <a:solidFill>
                  <a:schemeClr val="bg1"/>
                </a:solidFill>
              </a:rPr>
              <a:t>29</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5105400"/>
            <a:ext cx="9144000" cy="1143000"/>
          </a:xfrm>
          <a:solidFill>
            <a:schemeClr val="bg1">
              <a:alpha val="80000"/>
            </a:schemeClr>
          </a:solidFill>
          <a:ln>
            <a:noFill/>
          </a:ln>
          <a:effectLst/>
        </p:spPr>
        <p:txBody>
          <a:bodyPr vert="horz" lIns="91440" tIns="45720" rIns="91440" bIns="45720" rtlCol="0" anchor="ctr">
            <a:normAutofit/>
          </a:bodyPr>
          <a:lstStyle/>
          <a:p>
            <a:r>
              <a:rPr lang="en-US" dirty="0">
                <a:solidFill>
                  <a:srgbClr val="263A7C"/>
                </a:solidFill>
              </a:rPr>
              <a:t>Introduction</a:t>
            </a:r>
          </a:p>
        </p:txBody>
      </p:sp>
      <p:pic>
        <p:nvPicPr>
          <p:cNvPr id="3" name="Picture 2">
            <a:extLst>
              <a:ext uri="{FF2B5EF4-FFF2-40B4-BE49-F238E27FC236}">
                <a16:creationId xmlns:a16="http://schemas.microsoft.com/office/drawing/2014/main" id="{4F0DD13E-3502-461B-894A-B3F21D07D6C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00" y="5230090"/>
            <a:ext cx="912987" cy="914400"/>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9EB254-68DB-48BD-B76C-2A02198B28B6}"/>
              </a:ext>
            </a:extLst>
          </p:cNvPr>
          <p:cNvSpPr>
            <a:spLocks noGrp="1"/>
          </p:cNvSpPr>
          <p:nvPr>
            <p:ph idx="1"/>
          </p:nvPr>
        </p:nvSpPr>
        <p:spPr/>
        <p:txBody>
          <a:bodyPr/>
          <a:lstStyle/>
          <a:p>
            <a:pPr marL="0" indent="0">
              <a:buNone/>
            </a:pPr>
            <a:r>
              <a:rPr lang="en-US" sz="2400" dirty="0"/>
              <a:t>Upon completion of this lesson, you will be able to: </a:t>
            </a:r>
          </a:p>
          <a:p>
            <a:pPr marL="457200" lvl="0" indent="-457200">
              <a:buFont typeface="+mj-lt"/>
              <a:buAutoNum type="arabicPeriod"/>
            </a:pPr>
            <a:r>
              <a:rPr lang="en-US" sz="2400" dirty="0"/>
              <a:t>Describe the alcohol and drug prohibitions that apply to CMV operators </a:t>
            </a:r>
          </a:p>
          <a:p>
            <a:pPr marL="457200" lvl="0" indent="-457200">
              <a:buFont typeface="+mj-lt"/>
              <a:buAutoNum type="arabicPeriod"/>
            </a:pPr>
            <a:r>
              <a:rPr lang="en-US" sz="2400" dirty="0"/>
              <a:t>Identify what types of testing drivers can expect to experience under various circumstances</a:t>
            </a:r>
          </a:p>
          <a:p>
            <a:pPr marL="457200" lvl="0" indent="-457200">
              <a:buFont typeface="+mj-lt"/>
              <a:buAutoNum type="arabicPeriod"/>
            </a:pPr>
            <a:r>
              <a:rPr lang="en-US" sz="2400" dirty="0"/>
              <a:t>Explain the alcohol and drug testing procedures</a:t>
            </a:r>
          </a:p>
          <a:p>
            <a:pPr marL="457200" lvl="0" indent="-457200">
              <a:buFont typeface="+mj-lt"/>
              <a:buAutoNum type="arabicPeriod"/>
            </a:pPr>
            <a:r>
              <a:rPr lang="en-US" sz="2400" dirty="0"/>
              <a:t>Describe the consequences of violating the prohibitions</a:t>
            </a:r>
          </a:p>
          <a:p>
            <a:pPr marL="457200" lvl="0" indent="-457200">
              <a:buFont typeface="+mj-lt"/>
              <a:buAutoNum type="arabicPeriod"/>
            </a:pPr>
            <a:r>
              <a:rPr lang="en-US" sz="2400" dirty="0"/>
              <a:t>Recognize the effects of alcohol abuse and drug use and how they impair driving abilities</a:t>
            </a:r>
          </a:p>
        </p:txBody>
      </p:sp>
      <p:sp>
        <p:nvSpPr>
          <p:cNvPr id="3" name="Title 2">
            <a:extLst>
              <a:ext uri="{FF2B5EF4-FFF2-40B4-BE49-F238E27FC236}">
                <a16:creationId xmlns:a16="http://schemas.microsoft.com/office/drawing/2014/main" id="{96455344-5BFE-4464-B588-564059A81077}"/>
              </a:ext>
            </a:extLst>
          </p:cNvPr>
          <p:cNvSpPr>
            <a:spLocks noGrp="1"/>
          </p:cNvSpPr>
          <p:nvPr>
            <p:ph type="title"/>
          </p:nvPr>
        </p:nvSpPr>
        <p:spPr/>
        <p:txBody>
          <a:bodyPr/>
          <a:lstStyle/>
          <a:p>
            <a:r>
              <a:rPr lang="en-US" dirty="0">
                <a:solidFill>
                  <a:srgbClr val="263A7C"/>
                </a:solidFill>
              </a:rPr>
              <a:t>Objectives</a:t>
            </a:r>
          </a:p>
        </p:txBody>
      </p:sp>
    </p:spTree>
    <p:custDataLst>
      <p:tags r:id="rId1"/>
    </p:custDataLst>
    <p:extLst>
      <p:ext uri="{BB962C8B-B14F-4D97-AF65-F5344CB8AC3E}">
        <p14:creationId xmlns:p14="http://schemas.microsoft.com/office/powerpoint/2010/main" val="4023530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F8AC36-05A7-4E13-A17F-FF3F83E6C9B2}"/>
              </a:ext>
            </a:extLst>
          </p:cNvPr>
          <p:cNvSpPr>
            <a:spLocks noGrp="1"/>
          </p:cNvSpPr>
          <p:nvPr>
            <p:ph type="title"/>
          </p:nvPr>
        </p:nvSpPr>
        <p:spPr>
          <a:xfrm>
            <a:off x="0" y="5105400"/>
            <a:ext cx="9144000" cy="1143000"/>
          </a:xfrm>
          <a:solidFill>
            <a:schemeClr val="bg1">
              <a:alpha val="80000"/>
            </a:schemeClr>
          </a:solidFill>
          <a:effectLst/>
        </p:spPr>
        <p:txBody>
          <a:bodyPr>
            <a:normAutofit/>
          </a:bodyPr>
          <a:lstStyle/>
          <a:p>
            <a:r>
              <a:rPr lang="en-US" dirty="0">
                <a:solidFill>
                  <a:srgbClr val="263A7C"/>
                </a:solidFill>
              </a:rPr>
              <a:t>Safety-Sensitive Function</a:t>
            </a:r>
          </a:p>
        </p:txBody>
      </p:sp>
    </p:spTree>
    <p:custDataLst>
      <p:tags r:id="rId1"/>
    </p:custDataLst>
    <p:extLst>
      <p:ext uri="{BB962C8B-B14F-4D97-AF65-F5344CB8AC3E}">
        <p14:creationId xmlns:p14="http://schemas.microsoft.com/office/powerpoint/2010/main" val="1426800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9D7B01-10DC-4366-9A37-D7C8E5D9F27D}"/>
              </a:ext>
            </a:extLst>
          </p:cNvPr>
          <p:cNvSpPr txBox="1"/>
          <p:nvPr/>
        </p:nvSpPr>
        <p:spPr>
          <a:xfrm>
            <a:off x="0" y="457736"/>
            <a:ext cx="4495800" cy="6247864"/>
          </a:xfrm>
          <a:prstGeom prst="rect">
            <a:avLst/>
          </a:prstGeom>
          <a:noFill/>
        </p:spPr>
        <p:txBody>
          <a:bodyPr wrap="square" rtlCol="0">
            <a:spAutoFit/>
          </a:bodyPr>
          <a:lstStyle/>
          <a:p>
            <a:pPr algn="ctr"/>
            <a:r>
              <a:rPr lang="en-US" sz="2800" dirty="0">
                <a:solidFill>
                  <a:schemeClr val="tx1">
                    <a:lumMod val="75000"/>
                    <a:lumOff val="25000"/>
                  </a:schemeClr>
                </a:solidFill>
              </a:rPr>
              <a:t>Alcohol and drug use </a:t>
            </a:r>
            <a:br>
              <a:rPr lang="en-US" sz="2800" dirty="0">
                <a:solidFill>
                  <a:schemeClr val="tx1">
                    <a:lumMod val="75000"/>
                    <a:lumOff val="25000"/>
                  </a:schemeClr>
                </a:solidFill>
              </a:rPr>
            </a:br>
            <a:r>
              <a:rPr lang="en-US" sz="2800" dirty="0">
                <a:solidFill>
                  <a:schemeClr val="tx1">
                    <a:lumMod val="75000"/>
                    <a:lumOff val="25000"/>
                  </a:schemeClr>
                </a:solidFill>
              </a:rPr>
              <a:t>that could affect the performance of a </a:t>
            </a:r>
            <a:br>
              <a:rPr lang="en-US" sz="2800" dirty="0">
                <a:solidFill>
                  <a:schemeClr val="tx1">
                    <a:lumMod val="75000"/>
                    <a:lumOff val="25000"/>
                  </a:schemeClr>
                </a:solidFill>
              </a:rPr>
            </a:br>
            <a:r>
              <a:rPr lang="en-US" sz="3200" b="1" dirty="0">
                <a:solidFill>
                  <a:srgbClr val="263A7C"/>
                </a:solidFill>
              </a:rPr>
              <a:t>safety-sensitive function </a:t>
            </a:r>
            <a:r>
              <a:rPr lang="en-US" sz="2800" dirty="0">
                <a:solidFill>
                  <a:schemeClr val="tx1">
                    <a:lumMod val="75000"/>
                    <a:lumOff val="25000"/>
                  </a:schemeClr>
                </a:solidFill>
              </a:rPr>
              <a:t>is prohibited.</a:t>
            </a:r>
          </a:p>
          <a:p>
            <a:pPr algn="ctr"/>
            <a:endParaRPr lang="en-US" sz="2800" dirty="0">
              <a:solidFill>
                <a:schemeClr val="tx1">
                  <a:lumMod val="75000"/>
                  <a:lumOff val="25000"/>
                </a:schemeClr>
              </a:solidFill>
            </a:endParaRPr>
          </a:p>
          <a:p>
            <a:pPr algn="ctr"/>
            <a:r>
              <a:rPr lang="en-US" sz="2800" i="1" dirty="0">
                <a:solidFill>
                  <a:srgbClr val="263A7C"/>
                </a:solidFill>
              </a:rPr>
              <a:t>All time from the time a driver begins work or is required to be in readiness to work until the time he or she is relieved from work and all responsibility for performing work.</a:t>
            </a:r>
          </a:p>
          <a:p>
            <a:pPr algn="ctr"/>
            <a:endParaRPr lang="en-US" sz="2800" dirty="0">
              <a:solidFill>
                <a:schemeClr val="tx1">
                  <a:lumMod val="75000"/>
                  <a:lumOff val="25000"/>
                </a:schemeClr>
              </a:solidFill>
            </a:endParaRPr>
          </a:p>
        </p:txBody>
      </p:sp>
      <p:pic>
        <p:nvPicPr>
          <p:cNvPr id="5" name="Picture 4">
            <a:extLst>
              <a:ext uri="{FF2B5EF4-FFF2-40B4-BE49-F238E27FC236}">
                <a16:creationId xmlns:a16="http://schemas.microsoft.com/office/drawing/2014/main" id="{CC9BBAD7-9DCF-4434-90E1-DFE682BB0A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3434984" y="1148984"/>
            <a:ext cx="6858000" cy="4560032"/>
          </a:xfrm>
          <a:prstGeom prst="rect">
            <a:avLst/>
          </a:prstGeom>
          <a:ln w="12700">
            <a:noFill/>
          </a:ln>
          <a:effectLst/>
        </p:spPr>
      </p:pic>
    </p:spTree>
    <p:custDataLst>
      <p:tags r:id="rId1"/>
    </p:custDataLst>
    <p:extLst>
      <p:ext uri="{BB962C8B-B14F-4D97-AF65-F5344CB8AC3E}">
        <p14:creationId xmlns:p14="http://schemas.microsoft.com/office/powerpoint/2010/main" val="2159834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solidFill>
                  <a:srgbClr val="263A7C"/>
                </a:solidFill>
              </a:rPr>
              <a:t>Safety-sensitive functions include:</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685800" y="1600200"/>
            <a:ext cx="3429001" cy="3581400"/>
          </a:xfrm>
        </p:spPr>
        <p:txBody>
          <a:bodyPr/>
          <a:lstStyle/>
          <a:p>
            <a:r>
              <a:rPr lang="en-US" sz="2800" dirty="0"/>
              <a:t>Waiting to be dispatched</a:t>
            </a:r>
            <a:endParaRPr lang="en-US" sz="2800" dirty="0">
              <a:solidFill>
                <a:srgbClr val="002D72"/>
              </a:solidFill>
            </a:endParaRPr>
          </a:p>
        </p:txBody>
      </p:sp>
      <p:pic>
        <p:nvPicPr>
          <p:cNvPr id="7" name="Picture 6">
            <a:extLst>
              <a:ext uri="{FF2B5EF4-FFF2-40B4-BE49-F238E27FC236}">
                <a16:creationId xmlns:a16="http://schemas.microsoft.com/office/drawing/2014/main" id="{8F81D631-7D9B-4785-9359-484AB7977A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600200"/>
            <a:ext cx="3200400" cy="32004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625148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solidFill>
                  <a:srgbClr val="263A7C"/>
                </a:solidFill>
              </a:rPr>
              <a:t>Safety-sensitive functions include:</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685800" y="1600200"/>
            <a:ext cx="4038600" cy="3581400"/>
          </a:xfrm>
        </p:spPr>
        <p:txBody>
          <a:bodyPr/>
          <a:lstStyle/>
          <a:p>
            <a:r>
              <a:rPr lang="en-US" sz="2800" dirty="0"/>
              <a:t>Inspecting, servicing, or conditioning a CMV</a:t>
            </a:r>
            <a:endParaRPr lang="en-US" sz="2800" dirty="0">
              <a:solidFill>
                <a:srgbClr val="002D72"/>
              </a:solidFill>
            </a:endParaRPr>
          </a:p>
        </p:txBody>
      </p:sp>
      <p:pic>
        <p:nvPicPr>
          <p:cNvPr id="7" name="Picture 6">
            <a:extLst>
              <a:ext uri="{FF2B5EF4-FFF2-40B4-BE49-F238E27FC236}">
                <a16:creationId xmlns:a16="http://schemas.microsoft.com/office/drawing/2014/main" id="{544254BD-4939-40FE-88DC-A1C2EBDAB4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600200"/>
            <a:ext cx="3200400" cy="32004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712584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298235-76D2-433A-A5B9-A79A8E0A2D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600200"/>
            <a:ext cx="3200400" cy="3200400"/>
          </a:xfrm>
          <a:prstGeom prst="rect">
            <a:avLst/>
          </a:prstGeom>
          <a:ln w="12700">
            <a:solidFill>
              <a:schemeClr val="tx1"/>
            </a:solidFill>
          </a:ln>
          <a:effectLst>
            <a:outerShdw blurRad="50800" dist="38100" dir="5400000" algn="t" rotWithShape="0">
              <a:prstClr val="black">
                <a:alpha val="40000"/>
              </a:prstClr>
            </a:outerShdw>
          </a:effectLst>
        </p:spPr>
      </p:pic>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solidFill>
                  <a:srgbClr val="263A7C"/>
                </a:solidFill>
              </a:rPr>
              <a:t>Safety-sensitive functions include:</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685800" y="1600200"/>
            <a:ext cx="3810000" cy="3581400"/>
          </a:xfrm>
        </p:spPr>
        <p:txBody>
          <a:bodyPr/>
          <a:lstStyle/>
          <a:p>
            <a:r>
              <a:rPr lang="en-US" sz="2800" dirty="0"/>
              <a:t>Time at the controls of a CMV</a:t>
            </a:r>
            <a:endParaRPr lang="en-US" sz="2800" dirty="0">
              <a:solidFill>
                <a:srgbClr val="002D72"/>
              </a:solidFill>
            </a:endParaRPr>
          </a:p>
        </p:txBody>
      </p:sp>
    </p:spTree>
    <p:custDataLst>
      <p:tags r:id="rId1"/>
    </p:custDataLst>
    <p:extLst>
      <p:ext uri="{BB962C8B-B14F-4D97-AF65-F5344CB8AC3E}">
        <p14:creationId xmlns:p14="http://schemas.microsoft.com/office/powerpoint/2010/main" val="1307395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solidFill>
                  <a:srgbClr val="263A7C"/>
                </a:solidFill>
              </a:rPr>
              <a:t>Safety-sensitive functions include:</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685800" y="1600200"/>
            <a:ext cx="3505200" cy="3581400"/>
          </a:xfrm>
        </p:spPr>
        <p:txBody>
          <a:bodyPr/>
          <a:lstStyle/>
          <a:p>
            <a:r>
              <a:rPr lang="en-US" sz="2800" dirty="0"/>
              <a:t>Time in or on CMV, except sleeper-berth time</a:t>
            </a:r>
            <a:endParaRPr lang="en-US" sz="2800" dirty="0">
              <a:solidFill>
                <a:srgbClr val="002D72"/>
              </a:solidFill>
            </a:endParaRPr>
          </a:p>
        </p:txBody>
      </p:sp>
      <p:pic>
        <p:nvPicPr>
          <p:cNvPr id="5" name="Picture 4">
            <a:extLst>
              <a:ext uri="{FF2B5EF4-FFF2-40B4-BE49-F238E27FC236}">
                <a16:creationId xmlns:a16="http://schemas.microsoft.com/office/drawing/2014/main" id="{E1C4C281-F91C-4FC9-B36F-CEC9E702E4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600200"/>
            <a:ext cx="3200400" cy="32004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798667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solidFill>
                  <a:srgbClr val="263A7C"/>
                </a:solidFill>
              </a:rPr>
              <a:t>Safety-sensitive functions include:</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685800" y="1600200"/>
            <a:ext cx="4038600" cy="4267200"/>
          </a:xfrm>
          <a:solidFill>
            <a:schemeClr val="bg1"/>
          </a:solidFill>
        </p:spPr>
        <p:txBody>
          <a:bodyPr/>
          <a:lstStyle/>
          <a:p>
            <a:r>
              <a:rPr lang="en-US" sz="2800" dirty="0"/>
              <a:t>Loading, unloading, or attending to a </a:t>
            </a:r>
            <a:br>
              <a:rPr lang="en-US" sz="2800" dirty="0"/>
            </a:br>
            <a:r>
              <a:rPr lang="en-US" sz="2800" dirty="0"/>
              <a:t>CMV being loaded/unloaded; remaining ready to operate a CMV; giving/receiving receipts for shipments loaded or unloaded</a:t>
            </a:r>
            <a:endParaRPr lang="en-US" sz="2800" dirty="0">
              <a:solidFill>
                <a:srgbClr val="002D72"/>
              </a:solidFill>
            </a:endParaRPr>
          </a:p>
        </p:txBody>
      </p:sp>
      <p:pic>
        <p:nvPicPr>
          <p:cNvPr id="7" name="Picture 6">
            <a:extLst>
              <a:ext uri="{FF2B5EF4-FFF2-40B4-BE49-F238E27FC236}">
                <a16:creationId xmlns:a16="http://schemas.microsoft.com/office/drawing/2014/main" id="{38E406EA-97ED-42C7-879E-950E8ADBA1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600200"/>
            <a:ext cx="3200400" cy="32004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966976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solidFill>
                  <a:srgbClr val="263A7C"/>
                </a:solidFill>
              </a:rPr>
              <a:t>Safety-sensitive functions include:</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685800" y="1600200"/>
            <a:ext cx="4038600" cy="4267200"/>
          </a:xfrm>
        </p:spPr>
        <p:txBody>
          <a:bodyPr/>
          <a:lstStyle/>
          <a:p>
            <a:r>
              <a:rPr lang="en-US" sz="2800" dirty="0"/>
              <a:t>Repairing, obtaining assistance, or in attendance of a disabled CMV</a:t>
            </a:r>
            <a:endParaRPr lang="en-US" sz="2800" dirty="0">
              <a:solidFill>
                <a:srgbClr val="002D72"/>
              </a:solidFill>
            </a:endParaRPr>
          </a:p>
        </p:txBody>
      </p:sp>
      <p:pic>
        <p:nvPicPr>
          <p:cNvPr id="7" name="Picture 6">
            <a:extLst>
              <a:ext uri="{FF2B5EF4-FFF2-40B4-BE49-F238E27FC236}">
                <a16:creationId xmlns:a16="http://schemas.microsoft.com/office/drawing/2014/main" id="{76B5DD75-7A75-4D2A-8D37-D804E84083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600200"/>
            <a:ext cx="3200400" cy="32004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085067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7B67D1-01B1-456C-B2FD-D72ECE68D0A1}"/>
              </a:ext>
            </a:extLst>
          </p:cNvPr>
          <p:cNvSpPr>
            <a:spLocks noGrp="1"/>
          </p:cNvSpPr>
          <p:nvPr>
            <p:ph type="title"/>
          </p:nvPr>
        </p:nvSpPr>
        <p:spPr>
          <a:xfrm>
            <a:off x="-9832" y="5105400"/>
            <a:ext cx="9144000" cy="1143000"/>
          </a:xfrm>
          <a:solidFill>
            <a:schemeClr val="bg1">
              <a:alpha val="70000"/>
            </a:schemeClr>
          </a:solidFill>
          <a:effectLst/>
        </p:spPr>
        <p:txBody>
          <a:bodyPr>
            <a:normAutofit/>
          </a:bodyPr>
          <a:lstStyle/>
          <a:p>
            <a:r>
              <a:rPr lang="en-US" dirty="0">
                <a:solidFill>
                  <a:srgbClr val="263A7C"/>
                </a:solidFill>
              </a:rPr>
              <a:t>Alcohol Misuse and Drug Use</a:t>
            </a:r>
          </a:p>
        </p:txBody>
      </p:sp>
    </p:spTree>
    <p:custDataLst>
      <p:tags r:id="rId1"/>
    </p:custDataLst>
    <p:extLst>
      <p:ext uri="{BB962C8B-B14F-4D97-AF65-F5344CB8AC3E}">
        <p14:creationId xmlns:p14="http://schemas.microsoft.com/office/powerpoint/2010/main" val="3025939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30000"/>
            <a:lum/>
          </a:blip>
          <a:srcRect/>
          <a:stretch>
            <a:fillRect/>
          </a:stretch>
        </a:blipFill>
        <a:effectLst/>
      </p:bgPr>
    </p:bg>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BB0AD538-678F-4032-AB95-8A8205730A17}"/>
              </a:ext>
            </a:extLst>
          </p:cNvPr>
          <p:cNvSpPr>
            <a:spLocks noGrp="1"/>
          </p:cNvSpPr>
          <p:nvPr>
            <p:ph type="title"/>
          </p:nvPr>
        </p:nvSpPr>
        <p:spPr>
          <a:xfrm>
            <a:off x="457200" y="274638"/>
            <a:ext cx="8229600" cy="1143000"/>
          </a:xfrm>
        </p:spPr>
        <p:txBody>
          <a:bodyPr/>
          <a:lstStyle/>
          <a:p>
            <a:r>
              <a:rPr lang="en-US" dirty="0">
                <a:solidFill>
                  <a:srgbClr val="263A7C"/>
                </a:solidFill>
              </a:rPr>
              <a:t>Alcohol prohibitions include: </a:t>
            </a:r>
          </a:p>
        </p:txBody>
      </p:sp>
      <p:sp>
        <p:nvSpPr>
          <p:cNvPr id="8" name="Content Placeholder 1">
            <a:extLst>
              <a:ext uri="{FF2B5EF4-FFF2-40B4-BE49-F238E27FC236}">
                <a16:creationId xmlns:a16="http://schemas.microsoft.com/office/drawing/2014/main" id="{FA5BBD58-5BAF-490F-9EE3-3D6CD1D92AFE}"/>
              </a:ext>
            </a:extLst>
          </p:cNvPr>
          <p:cNvSpPr txBox="1">
            <a:spLocks/>
          </p:cNvSpPr>
          <p:nvPr/>
        </p:nvSpPr>
        <p:spPr>
          <a:xfrm>
            <a:off x="457200" y="1600200"/>
            <a:ext cx="8458200" cy="498316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Use while you are performing a </a:t>
            </a:r>
            <a:br>
              <a:rPr lang="en-US" sz="2800" dirty="0"/>
            </a:br>
            <a:r>
              <a:rPr lang="en-US" sz="2800" dirty="0"/>
              <a:t>safety-sensitive function</a:t>
            </a:r>
          </a:p>
          <a:p>
            <a:r>
              <a:rPr lang="en-US" sz="2800" dirty="0"/>
              <a:t>Use during the four hours before you </a:t>
            </a:r>
            <a:br>
              <a:rPr lang="en-US" sz="2800" dirty="0"/>
            </a:br>
            <a:r>
              <a:rPr lang="en-US" sz="2800" dirty="0"/>
              <a:t>perform a safety-sensitive function</a:t>
            </a:r>
          </a:p>
          <a:p>
            <a:r>
              <a:rPr lang="en-US" sz="2800" dirty="0"/>
              <a:t>Reporting for duty or remaining on duty to </a:t>
            </a:r>
            <a:br>
              <a:rPr lang="en-US" sz="2800" dirty="0"/>
            </a:br>
            <a:r>
              <a:rPr lang="en-US" sz="2800" dirty="0"/>
              <a:t>perform a safety-sensitive function with an </a:t>
            </a:r>
            <a:br>
              <a:rPr lang="en-US" sz="2800" dirty="0"/>
            </a:br>
            <a:r>
              <a:rPr lang="en-US" sz="2800" dirty="0"/>
              <a:t>alcohol concentration  of 0.04 or greater </a:t>
            </a:r>
          </a:p>
          <a:p>
            <a:r>
              <a:rPr lang="en-US" sz="2800" dirty="0"/>
              <a:t>Use during the eight hours following an accident, or until you undergo a post-accident test, or</a:t>
            </a:r>
          </a:p>
          <a:p>
            <a:r>
              <a:rPr lang="en-US" sz="2800" dirty="0"/>
              <a:t>Refusing to take a required test</a:t>
            </a:r>
          </a:p>
        </p:txBody>
      </p:sp>
    </p:spTree>
    <p:custDataLst>
      <p:tags r:id="rId1"/>
    </p:custDataLst>
    <p:extLst>
      <p:ext uri="{BB962C8B-B14F-4D97-AF65-F5344CB8AC3E}">
        <p14:creationId xmlns:p14="http://schemas.microsoft.com/office/powerpoint/2010/main" val="668387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30000"/>
            <a:lum/>
          </a:blip>
          <a:srcRect/>
          <a:stretch>
            <a:fillRect/>
          </a:stretch>
        </a:blipFill>
        <a:effectLst/>
      </p:bgPr>
    </p:bg>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D76631FF-D461-442C-B6FD-E44BCF913184}"/>
              </a:ext>
            </a:extLst>
          </p:cNvPr>
          <p:cNvSpPr>
            <a:spLocks noGrp="1"/>
          </p:cNvSpPr>
          <p:nvPr>
            <p:ph type="title"/>
          </p:nvPr>
        </p:nvSpPr>
        <p:spPr>
          <a:xfrm>
            <a:off x="457200" y="274638"/>
            <a:ext cx="8229600" cy="1143000"/>
          </a:xfrm>
        </p:spPr>
        <p:txBody>
          <a:bodyPr/>
          <a:lstStyle/>
          <a:p>
            <a:r>
              <a:rPr lang="en-US" dirty="0">
                <a:solidFill>
                  <a:srgbClr val="263A7C"/>
                </a:solidFill>
              </a:rPr>
              <a:t>Drug prohibitions include: </a:t>
            </a:r>
          </a:p>
        </p:txBody>
      </p:sp>
      <p:sp>
        <p:nvSpPr>
          <p:cNvPr id="8" name="Content Placeholder 1">
            <a:extLst>
              <a:ext uri="{FF2B5EF4-FFF2-40B4-BE49-F238E27FC236}">
                <a16:creationId xmlns:a16="http://schemas.microsoft.com/office/drawing/2014/main" id="{CF05F582-ACD9-4FB7-A95B-ECFDAD446819}"/>
              </a:ext>
            </a:extLst>
          </p:cNvPr>
          <p:cNvSpPr txBox="1">
            <a:spLocks/>
          </p:cNvSpPr>
          <p:nvPr/>
        </p:nvSpPr>
        <p:spPr>
          <a:xfrm>
            <a:off x="457200" y="1600200"/>
            <a:ext cx="8458200" cy="498316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Using any drug or substance identified in </a:t>
            </a:r>
            <a:br>
              <a:rPr lang="en-US" sz="2800" dirty="0"/>
            </a:br>
            <a:r>
              <a:rPr lang="en-US" sz="2800" dirty="0"/>
              <a:t>21 CFR 1308.11 Schedule I </a:t>
            </a:r>
          </a:p>
          <a:p>
            <a:r>
              <a:rPr lang="en-US" sz="2800" dirty="0"/>
              <a:t>Using any non-Schedule I drug or substance</a:t>
            </a:r>
          </a:p>
          <a:p>
            <a:r>
              <a:rPr lang="en-US" sz="2800" dirty="0"/>
              <a:t>Testing positive for drugs</a:t>
            </a:r>
          </a:p>
          <a:p>
            <a:r>
              <a:rPr lang="en-US" sz="2800" dirty="0"/>
              <a:t>Having an adulterated or substituted </a:t>
            </a:r>
            <a:br>
              <a:rPr lang="en-US" sz="2800" dirty="0"/>
            </a:br>
            <a:r>
              <a:rPr lang="en-US" sz="2800" dirty="0"/>
              <a:t>drug test result, or</a:t>
            </a:r>
          </a:p>
          <a:p>
            <a:r>
              <a:rPr lang="en-US" sz="2800" dirty="0"/>
              <a:t>Refusing to take a required test</a:t>
            </a:r>
          </a:p>
        </p:txBody>
      </p:sp>
    </p:spTree>
    <p:custDataLst>
      <p:tags r:id="rId1"/>
    </p:custDataLst>
    <p:extLst>
      <p:ext uri="{BB962C8B-B14F-4D97-AF65-F5344CB8AC3E}">
        <p14:creationId xmlns:p14="http://schemas.microsoft.com/office/powerpoint/2010/main" val="1740437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F935715-8239-43B8-8FB2-658DEEC8B0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
        <p:nvSpPr>
          <p:cNvPr id="11" name="TextBox 10">
            <a:extLst>
              <a:ext uri="{FF2B5EF4-FFF2-40B4-BE49-F238E27FC236}">
                <a16:creationId xmlns:a16="http://schemas.microsoft.com/office/drawing/2014/main" id="{F90BA1E5-E670-4CC0-9446-5591F7B9EDA5}"/>
              </a:ext>
            </a:extLst>
          </p:cNvPr>
          <p:cNvSpPr txBox="1"/>
          <p:nvPr/>
        </p:nvSpPr>
        <p:spPr>
          <a:xfrm>
            <a:off x="4572000" y="457736"/>
            <a:ext cx="4343400" cy="6494085"/>
          </a:xfrm>
          <a:prstGeom prst="rect">
            <a:avLst/>
          </a:prstGeom>
          <a:noFill/>
        </p:spPr>
        <p:txBody>
          <a:bodyPr wrap="square" rtlCol="0">
            <a:spAutoFit/>
          </a:bodyPr>
          <a:lstStyle/>
          <a:p>
            <a:pPr algn="ctr"/>
            <a:r>
              <a:rPr lang="en-US" sz="3200" b="1" dirty="0">
                <a:solidFill>
                  <a:srgbClr val="002D72"/>
                </a:solidFill>
              </a:rPr>
              <a:t>Failing</a:t>
            </a:r>
            <a:r>
              <a:rPr lang="en-US" sz="3200" dirty="0">
                <a:solidFill>
                  <a:schemeClr val="tx1">
                    <a:lumMod val="75000"/>
                    <a:lumOff val="25000"/>
                  </a:schemeClr>
                </a:solidFill>
              </a:rPr>
              <a:t> an alcohol test, testing positive for drugs, or </a:t>
            </a:r>
            <a:r>
              <a:rPr lang="en-US" sz="3200" b="1" dirty="0">
                <a:solidFill>
                  <a:srgbClr val="002D72"/>
                </a:solidFill>
              </a:rPr>
              <a:t>refusing to take </a:t>
            </a:r>
            <a:r>
              <a:rPr lang="en-US" sz="3200" dirty="0">
                <a:solidFill>
                  <a:schemeClr val="tx1">
                    <a:lumMod val="75000"/>
                    <a:lumOff val="25000"/>
                  </a:schemeClr>
                </a:solidFill>
              </a:rPr>
              <a:t>a required alcohol and/or drug test will result in you </a:t>
            </a:r>
            <a:r>
              <a:rPr lang="en-US" sz="3200" b="1" dirty="0">
                <a:solidFill>
                  <a:srgbClr val="002D72"/>
                </a:solidFill>
              </a:rPr>
              <a:t>being removed from all safety-sensitive functions </a:t>
            </a:r>
            <a:r>
              <a:rPr lang="en-US" sz="3200" dirty="0">
                <a:solidFill>
                  <a:schemeClr val="tx1">
                    <a:lumMod val="75000"/>
                    <a:lumOff val="25000"/>
                  </a:schemeClr>
                </a:solidFill>
              </a:rPr>
              <a:t>until you </a:t>
            </a:r>
            <a:br>
              <a:rPr lang="en-US" sz="3200" dirty="0">
                <a:solidFill>
                  <a:schemeClr val="tx1">
                    <a:lumMod val="75000"/>
                    <a:lumOff val="25000"/>
                  </a:schemeClr>
                </a:solidFill>
              </a:rPr>
            </a:br>
            <a:r>
              <a:rPr lang="en-US" sz="3200" dirty="0">
                <a:solidFill>
                  <a:schemeClr val="tx1">
                    <a:lumMod val="75000"/>
                    <a:lumOff val="25000"/>
                  </a:schemeClr>
                </a:solidFill>
              </a:rPr>
              <a:t>go through a </a:t>
            </a:r>
            <a:br>
              <a:rPr lang="en-US" sz="3200" dirty="0">
                <a:solidFill>
                  <a:schemeClr val="tx1">
                    <a:lumMod val="75000"/>
                    <a:lumOff val="25000"/>
                  </a:schemeClr>
                </a:solidFill>
              </a:rPr>
            </a:br>
            <a:r>
              <a:rPr lang="en-US" sz="3200" dirty="0">
                <a:solidFill>
                  <a:schemeClr val="tx1">
                    <a:lumMod val="75000"/>
                    <a:lumOff val="25000"/>
                  </a:schemeClr>
                </a:solidFill>
              </a:rPr>
              <a:t>return-to-duty </a:t>
            </a:r>
            <a:br>
              <a:rPr lang="en-US" sz="3200" dirty="0">
                <a:solidFill>
                  <a:schemeClr val="tx1">
                    <a:lumMod val="75000"/>
                    <a:lumOff val="25000"/>
                  </a:schemeClr>
                </a:solidFill>
              </a:rPr>
            </a:br>
            <a:r>
              <a:rPr lang="en-US" sz="3200" dirty="0">
                <a:solidFill>
                  <a:schemeClr val="tx1">
                    <a:lumMod val="75000"/>
                    <a:lumOff val="25000"/>
                  </a:schemeClr>
                </a:solidFill>
              </a:rPr>
              <a:t>process.</a:t>
            </a:r>
          </a:p>
          <a:p>
            <a:pPr algn="ctr"/>
            <a:endParaRPr lang="en-US" sz="3200" dirty="0">
              <a:solidFill>
                <a:schemeClr val="tx1">
                  <a:lumMod val="75000"/>
                  <a:lumOff val="25000"/>
                </a:schemeClr>
              </a:solidFill>
            </a:endParaRPr>
          </a:p>
        </p:txBody>
      </p:sp>
    </p:spTree>
    <p:custDataLst>
      <p:tags r:id="rId1"/>
    </p:custDataLst>
    <p:extLst>
      <p:ext uri="{BB962C8B-B14F-4D97-AF65-F5344CB8AC3E}">
        <p14:creationId xmlns:p14="http://schemas.microsoft.com/office/powerpoint/2010/main" val="1202892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F8174B-6B05-4F74-95A5-FE9E20B46511}"/>
              </a:ext>
            </a:extLst>
          </p:cNvPr>
          <p:cNvSpPr>
            <a:spLocks noGrp="1"/>
          </p:cNvSpPr>
          <p:nvPr>
            <p:ph type="title"/>
          </p:nvPr>
        </p:nvSpPr>
        <p:spPr>
          <a:xfrm>
            <a:off x="0" y="5105400"/>
            <a:ext cx="9144000" cy="1143000"/>
          </a:xfrm>
          <a:solidFill>
            <a:schemeClr val="bg1">
              <a:alpha val="80000"/>
            </a:schemeClr>
          </a:solidFill>
          <a:effectLst/>
        </p:spPr>
        <p:txBody>
          <a:bodyPr/>
          <a:lstStyle/>
          <a:p>
            <a:r>
              <a:rPr lang="en-US" dirty="0">
                <a:solidFill>
                  <a:srgbClr val="263A7C"/>
                </a:solidFill>
              </a:rPr>
              <a:t>Types of Tests</a:t>
            </a:r>
          </a:p>
        </p:txBody>
      </p:sp>
    </p:spTree>
    <p:custDataLst>
      <p:tags r:id="rId1"/>
    </p:custDataLst>
    <p:extLst>
      <p:ext uri="{BB962C8B-B14F-4D97-AF65-F5344CB8AC3E}">
        <p14:creationId xmlns:p14="http://schemas.microsoft.com/office/powerpoint/2010/main" val="207548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9A4651-6CF0-44AF-A103-73E514C8C2D8}"/>
              </a:ext>
            </a:extLst>
          </p:cNvPr>
          <p:cNvSpPr>
            <a:spLocks noGrp="1"/>
          </p:cNvSpPr>
          <p:nvPr>
            <p:ph type="title"/>
          </p:nvPr>
        </p:nvSpPr>
        <p:spPr/>
        <p:txBody>
          <a:bodyPr/>
          <a:lstStyle/>
          <a:p>
            <a:r>
              <a:rPr lang="en-US" dirty="0">
                <a:solidFill>
                  <a:srgbClr val="263A7C"/>
                </a:solidFill>
              </a:rPr>
              <a:t>Pre-Employment</a:t>
            </a:r>
          </a:p>
        </p:txBody>
      </p:sp>
      <p:pic>
        <p:nvPicPr>
          <p:cNvPr id="8" name="Picture 7">
            <a:extLst>
              <a:ext uri="{FF2B5EF4-FFF2-40B4-BE49-F238E27FC236}">
                <a16:creationId xmlns:a16="http://schemas.microsoft.com/office/drawing/2014/main" id="{3DB7162A-8B2E-4A52-89C5-E9E7E5047C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6"/>
            <a:ext cx="7539115"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9" name="Content Placeholder 1">
            <a:extLst>
              <a:ext uri="{FF2B5EF4-FFF2-40B4-BE49-F238E27FC236}">
                <a16:creationId xmlns:a16="http://schemas.microsoft.com/office/drawing/2014/main" id="{95C5D020-0463-4944-A6BB-867EBD3E8A75}"/>
              </a:ext>
            </a:extLst>
          </p:cNvPr>
          <p:cNvSpPr txBox="1">
            <a:spLocks/>
          </p:cNvSpPr>
          <p:nvPr/>
        </p:nvSpPr>
        <p:spPr>
          <a:xfrm>
            <a:off x="353290" y="4727448"/>
            <a:ext cx="8458200" cy="20543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All drivers, prior to performing safety-sensitive functions for a motor carrier for the first time, must be tested for </a:t>
            </a:r>
            <a:r>
              <a:rPr lang="en-US" sz="3200" b="1" i="1" dirty="0">
                <a:solidFill>
                  <a:srgbClr val="002D72"/>
                </a:solidFill>
              </a:rPr>
              <a:t>drug use </a:t>
            </a:r>
            <a:r>
              <a:rPr lang="en-US" sz="3200" dirty="0"/>
              <a:t>and have a negative test result. </a:t>
            </a:r>
          </a:p>
        </p:txBody>
      </p:sp>
    </p:spTree>
    <p:custDataLst>
      <p:tags r:id="rId1"/>
    </p:custDataLst>
    <p:extLst>
      <p:ext uri="{BB962C8B-B14F-4D97-AF65-F5344CB8AC3E}">
        <p14:creationId xmlns:p14="http://schemas.microsoft.com/office/powerpoint/2010/main" val="2899526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30000"/>
            <a:lum/>
          </a:blip>
          <a:srcRect/>
          <a:stretch>
            <a:fillRect t="-3000" b="-3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D21BF5-84E4-4192-9121-BE775664BE2A}"/>
              </a:ext>
            </a:extLst>
          </p:cNvPr>
          <p:cNvSpPr>
            <a:spLocks noGrp="1"/>
          </p:cNvSpPr>
          <p:nvPr>
            <p:ph type="title"/>
          </p:nvPr>
        </p:nvSpPr>
        <p:spPr/>
        <p:txBody>
          <a:bodyPr/>
          <a:lstStyle/>
          <a:p>
            <a:r>
              <a:rPr lang="en-US" dirty="0">
                <a:solidFill>
                  <a:srgbClr val="263A7C"/>
                </a:solidFill>
              </a:rPr>
              <a:t>Post-Accident</a:t>
            </a:r>
          </a:p>
        </p:txBody>
      </p:sp>
      <p:sp>
        <p:nvSpPr>
          <p:cNvPr id="7" name="Content Placeholder 1">
            <a:extLst>
              <a:ext uri="{FF2B5EF4-FFF2-40B4-BE49-F238E27FC236}">
                <a16:creationId xmlns:a16="http://schemas.microsoft.com/office/drawing/2014/main" id="{26283911-E9FF-406A-9A2B-C8174825DF87}"/>
              </a:ext>
            </a:extLst>
          </p:cNvPr>
          <p:cNvSpPr txBox="1">
            <a:spLocks/>
          </p:cNvSpPr>
          <p:nvPr/>
        </p:nvSpPr>
        <p:spPr>
          <a:xfrm>
            <a:off x="457200" y="1371600"/>
            <a:ext cx="8458200" cy="4572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Both a post-accident </a:t>
            </a:r>
            <a:r>
              <a:rPr lang="en-US" sz="3200" i="1" dirty="0"/>
              <a:t>alcohol test </a:t>
            </a:r>
            <a:r>
              <a:rPr lang="en-US" sz="3200" dirty="0"/>
              <a:t>and </a:t>
            </a:r>
            <a:r>
              <a:rPr lang="en-US" sz="3200" i="1" dirty="0"/>
              <a:t>drug test</a:t>
            </a:r>
            <a:r>
              <a:rPr lang="en-US" sz="3200" dirty="0"/>
              <a:t> are required if an accident occurred and:</a:t>
            </a:r>
          </a:p>
          <a:p>
            <a:pPr lvl="1">
              <a:buFont typeface="Arial" panose="020B0604020202020204" pitchFamily="34" charset="0"/>
              <a:buChar char="•"/>
            </a:pPr>
            <a:r>
              <a:rPr lang="en-US" dirty="0"/>
              <a:t>Any person involved in the accident </a:t>
            </a:r>
            <a:r>
              <a:rPr lang="en-US" sz="3200" b="1" dirty="0">
                <a:solidFill>
                  <a:srgbClr val="263A7C"/>
                </a:solidFill>
              </a:rPr>
              <a:t>dies</a:t>
            </a:r>
            <a:endParaRPr lang="en-US" b="1" dirty="0">
              <a:solidFill>
                <a:srgbClr val="263A7C"/>
              </a:solidFill>
            </a:endParaRPr>
          </a:p>
          <a:p>
            <a:pPr lvl="1">
              <a:buFont typeface="Arial" panose="020B0604020202020204" pitchFamily="34" charset="0"/>
              <a:buChar char="•"/>
            </a:pPr>
            <a:r>
              <a:rPr lang="en-US" dirty="0"/>
              <a:t>You are cited for a moving traffic violation, and the accident involved </a:t>
            </a:r>
            <a:r>
              <a:rPr lang="en-US" sz="3200" b="1" dirty="0">
                <a:solidFill>
                  <a:srgbClr val="263A7C"/>
                </a:solidFill>
              </a:rPr>
              <a:t>injury requiring immediate medical treatment</a:t>
            </a:r>
            <a:r>
              <a:rPr lang="en-US" dirty="0"/>
              <a:t>, or</a:t>
            </a:r>
          </a:p>
          <a:p>
            <a:pPr lvl="1">
              <a:buFont typeface="Arial" panose="020B0604020202020204" pitchFamily="34" charset="0"/>
              <a:buChar char="•"/>
            </a:pPr>
            <a:r>
              <a:rPr lang="en-US" dirty="0"/>
              <a:t>You are cited for a moving traffic violation, and the accident resulted in the </a:t>
            </a:r>
            <a:r>
              <a:rPr lang="en-US" sz="3200" b="1" dirty="0">
                <a:solidFill>
                  <a:srgbClr val="263A7C"/>
                </a:solidFill>
              </a:rPr>
              <a:t>towing of one or more vehicles from the scene</a:t>
            </a:r>
          </a:p>
        </p:txBody>
      </p:sp>
    </p:spTree>
    <p:custDataLst>
      <p:tags r:id="rId1"/>
    </p:custDataLst>
    <p:extLst>
      <p:ext uri="{BB962C8B-B14F-4D97-AF65-F5344CB8AC3E}">
        <p14:creationId xmlns:p14="http://schemas.microsoft.com/office/powerpoint/2010/main" val="2008019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9A4651-6CF0-44AF-A103-73E514C8C2D8}"/>
              </a:ext>
            </a:extLst>
          </p:cNvPr>
          <p:cNvSpPr>
            <a:spLocks noGrp="1"/>
          </p:cNvSpPr>
          <p:nvPr>
            <p:ph type="title"/>
          </p:nvPr>
        </p:nvSpPr>
        <p:spPr/>
        <p:txBody>
          <a:bodyPr/>
          <a:lstStyle/>
          <a:p>
            <a:r>
              <a:rPr lang="en-US" dirty="0">
                <a:solidFill>
                  <a:srgbClr val="263A7C"/>
                </a:solidFill>
              </a:rPr>
              <a:t>Post-Accident</a:t>
            </a:r>
          </a:p>
        </p:txBody>
      </p:sp>
      <p:pic>
        <p:nvPicPr>
          <p:cNvPr id="8" name="Picture 7">
            <a:extLst>
              <a:ext uri="{FF2B5EF4-FFF2-40B4-BE49-F238E27FC236}">
                <a16:creationId xmlns:a16="http://schemas.microsoft.com/office/drawing/2014/main" id="{3DB7162A-8B2E-4A52-89C5-E9E7E5047C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6"/>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9" name="Content Placeholder 1">
            <a:extLst>
              <a:ext uri="{FF2B5EF4-FFF2-40B4-BE49-F238E27FC236}">
                <a16:creationId xmlns:a16="http://schemas.microsoft.com/office/drawing/2014/main" id="{95C5D020-0463-4944-A6BB-867EBD3E8A75}"/>
              </a:ext>
            </a:extLst>
          </p:cNvPr>
          <p:cNvSpPr txBox="1">
            <a:spLocks/>
          </p:cNvSpPr>
          <p:nvPr/>
        </p:nvSpPr>
        <p:spPr>
          <a:xfrm>
            <a:off x="561110" y="4727448"/>
            <a:ext cx="7994808" cy="20543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Post-accident </a:t>
            </a:r>
            <a:r>
              <a:rPr lang="en-US" sz="3200" b="1" i="1" dirty="0">
                <a:solidFill>
                  <a:srgbClr val="263A7C"/>
                </a:solidFill>
              </a:rPr>
              <a:t>alcohol testing </a:t>
            </a:r>
            <a:r>
              <a:rPr lang="en-US" sz="3200" dirty="0"/>
              <a:t>is required as soon as possible when these conditions are met and when a citation is issued within </a:t>
            </a:r>
            <a:r>
              <a:rPr lang="en-US" sz="3200" i="1" dirty="0">
                <a:solidFill>
                  <a:srgbClr val="263A7C"/>
                </a:solidFill>
              </a:rPr>
              <a:t>eight hours</a:t>
            </a:r>
            <a:r>
              <a:rPr lang="en-US" sz="3200" dirty="0">
                <a:solidFill>
                  <a:srgbClr val="263A7C"/>
                </a:solidFill>
              </a:rPr>
              <a:t> </a:t>
            </a:r>
            <a:r>
              <a:rPr lang="en-US" sz="3200" dirty="0"/>
              <a:t>of the accident.</a:t>
            </a:r>
          </a:p>
        </p:txBody>
      </p:sp>
    </p:spTree>
    <p:custDataLst>
      <p:tags r:id="rId1"/>
    </p:custDataLst>
    <p:extLst>
      <p:ext uri="{BB962C8B-B14F-4D97-AF65-F5344CB8AC3E}">
        <p14:creationId xmlns:p14="http://schemas.microsoft.com/office/powerpoint/2010/main" val="2661252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9A4651-6CF0-44AF-A103-73E514C8C2D8}"/>
              </a:ext>
            </a:extLst>
          </p:cNvPr>
          <p:cNvSpPr>
            <a:spLocks noGrp="1"/>
          </p:cNvSpPr>
          <p:nvPr>
            <p:ph type="title"/>
          </p:nvPr>
        </p:nvSpPr>
        <p:spPr/>
        <p:txBody>
          <a:bodyPr/>
          <a:lstStyle/>
          <a:p>
            <a:r>
              <a:rPr lang="en-US" dirty="0">
                <a:solidFill>
                  <a:srgbClr val="263A7C"/>
                </a:solidFill>
              </a:rPr>
              <a:t>Post-Accident</a:t>
            </a:r>
          </a:p>
        </p:txBody>
      </p:sp>
      <p:pic>
        <p:nvPicPr>
          <p:cNvPr id="8" name="Picture 7">
            <a:extLst>
              <a:ext uri="{FF2B5EF4-FFF2-40B4-BE49-F238E27FC236}">
                <a16:creationId xmlns:a16="http://schemas.microsoft.com/office/drawing/2014/main" id="{3DB7162A-8B2E-4A52-89C5-E9E7E5047C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6"/>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9" name="Content Placeholder 1">
            <a:extLst>
              <a:ext uri="{FF2B5EF4-FFF2-40B4-BE49-F238E27FC236}">
                <a16:creationId xmlns:a16="http://schemas.microsoft.com/office/drawing/2014/main" id="{95C5D020-0463-4944-A6BB-867EBD3E8A75}"/>
              </a:ext>
            </a:extLst>
          </p:cNvPr>
          <p:cNvSpPr txBox="1">
            <a:spLocks/>
          </p:cNvSpPr>
          <p:nvPr/>
        </p:nvSpPr>
        <p:spPr>
          <a:xfrm>
            <a:off x="561110" y="4727448"/>
            <a:ext cx="7994808" cy="20543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Post-accident </a:t>
            </a:r>
            <a:r>
              <a:rPr lang="en-US" sz="3200" b="1" i="1" dirty="0">
                <a:solidFill>
                  <a:srgbClr val="263A7C"/>
                </a:solidFill>
              </a:rPr>
              <a:t>drug testing </a:t>
            </a:r>
            <a:r>
              <a:rPr lang="en-US" sz="3200" dirty="0"/>
              <a:t>is required as soon as possible when these conditions are met, and when the citation is issued within </a:t>
            </a:r>
            <a:r>
              <a:rPr lang="en-US" sz="3200" i="1" dirty="0">
                <a:solidFill>
                  <a:srgbClr val="263A7C"/>
                </a:solidFill>
              </a:rPr>
              <a:t>32 hours </a:t>
            </a:r>
            <a:r>
              <a:rPr lang="en-US" sz="3200" dirty="0"/>
              <a:t>of the accident. </a:t>
            </a:r>
          </a:p>
        </p:txBody>
      </p:sp>
    </p:spTree>
    <p:custDataLst>
      <p:tags r:id="rId1"/>
    </p:custDataLst>
    <p:extLst>
      <p:ext uri="{BB962C8B-B14F-4D97-AF65-F5344CB8AC3E}">
        <p14:creationId xmlns:p14="http://schemas.microsoft.com/office/powerpoint/2010/main" val="38857581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134D06-3909-4184-A014-C73B5BD45699}"/>
              </a:ext>
            </a:extLst>
          </p:cNvPr>
          <p:cNvSpPr>
            <a:spLocks noGrp="1"/>
          </p:cNvSpPr>
          <p:nvPr>
            <p:ph type="title"/>
          </p:nvPr>
        </p:nvSpPr>
        <p:spPr/>
        <p:txBody>
          <a:bodyPr/>
          <a:lstStyle/>
          <a:p>
            <a:r>
              <a:rPr lang="en-US" dirty="0">
                <a:solidFill>
                  <a:srgbClr val="263A7C"/>
                </a:solidFill>
              </a:rPr>
              <a:t>Random</a:t>
            </a:r>
          </a:p>
        </p:txBody>
      </p:sp>
      <p:pic>
        <p:nvPicPr>
          <p:cNvPr id="8" name="Picture 7">
            <a:extLst>
              <a:ext uri="{FF2B5EF4-FFF2-40B4-BE49-F238E27FC236}">
                <a16:creationId xmlns:a16="http://schemas.microsoft.com/office/drawing/2014/main" id="{49EE4E16-02F8-4F3B-ADBC-FFC2230367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6"/>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9" name="Content Placeholder 1">
            <a:extLst>
              <a:ext uri="{FF2B5EF4-FFF2-40B4-BE49-F238E27FC236}">
                <a16:creationId xmlns:a16="http://schemas.microsoft.com/office/drawing/2014/main" id="{242DF904-04C7-48A5-823C-EFD401766B1C}"/>
              </a:ext>
            </a:extLst>
          </p:cNvPr>
          <p:cNvSpPr txBox="1">
            <a:spLocks/>
          </p:cNvSpPr>
          <p:nvPr/>
        </p:nvSpPr>
        <p:spPr>
          <a:xfrm>
            <a:off x="561110" y="4727448"/>
            <a:ext cx="8229600" cy="20543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Unannounced random testing is required for a certain percentage of drivers each year. Random tests must be unannounced and spread reasonably throughout the year. </a:t>
            </a:r>
          </a:p>
        </p:txBody>
      </p:sp>
    </p:spTree>
    <p:custDataLst>
      <p:tags r:id="rId1"/>
    </p:custDataLst>
    <p:extLst>
      <p:ext uri="{BB962C8B-B14F-4D97-AF65-F5344CB8AC3E}">
        <p14:creationId xmlns:p14="http://schemas.microsoft.com/office/powerpoint/2010/main" val="2181355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A5789B-C6EC-4C24-ADDE-996A17D4AFBF}"/>
              </a:ext>
            </a:extLst>
          </p:cNvPr>
          <p:cNvSpPr txBox="1"/>
          <p:nvPr/>
        </p:nvSpPr>
        <p:spPr>
          <a:xfrm>
            <a:off x="182880" y="228600"/>
            <a:ext cx="5486400" cy="2554545"/>
          </a:xfrm>
          <a:prstGeom prst="rect">
            <a:avLst/>
          </a:prstGeom>
          <a:noFill/>
        </p:spPr>
        <p:txBody>
          <a:bodyPr wrap="square" rtlCol="0">
            <a:spAutoFit/>
          </a:bodyPr>
          <a:lstStyle/>
          <a:p>
            <a:r>
              <a:rPr lang="en-US" sz="3200" dirty="0">
                <a:solidFill>
                  <a:schemeClr val="bg1"/>
                </a:solidFill>
              </a:rPr>
              <a:t>Random testing for </a:t>
            </a:r>
            <a:r>
              <a:rPr lang="en-US" sz="3200" b="1" i="1" dirty="0">
                <a:solidFill>
                  <a:schemeClr val="bg1"/>
                </a:solidFill>
              </a:rPr>
              <a:t>alcohol</a:t>
            </a:r>
            <a:r>
              <a:rPr lang="en-US" sz="3200" dirty="0">
                <a:solidFill>
                  <a:schemeClr val="bg1"/>
                </a:solidFill>
              </a:rPr>
              <a:t> must be completed just before, during, or immediately after performing a safety-sensitive function.</a:t>
            </a:r>
          </a:p>
        </p:txBody>
      </p:sp>
    </p:spTree>
    <p:custDataLst>
      <p:tags r:id="rId1"/>
    </p:custDataLst>
    <p:extLst>
      <p:ext uri="{BB962C8B-B14F-4D97-AF65-F5344CB8AC3E}">
        <p14:creationId xmlns:p14="http://schemas.microsoft.com/office/powerpoint/2010/main" val="7086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5F0887-D333-4EBE-94BE-CC8645FBFBC1}"/>
              </a:ext>
            </a:extLst>
          </p:cNvPr>
          <p:cNvSpPr txBox="1"/>
          <p:nvPr/>
        </p:nvSpPr>
        <p:spPr>
          <a:xfrm>
            <a:off x="182880" y="228600"/>
            <a:ext cx="7970520" cy="1569660"/>
          </a:xfrm>
          <a:prstGeom prst="rect">
            <a:avLst/>
          </a:prstGeom>
          <a:noFill/>
        </p:spPr>
        <p:txBody>
          <a:bodyPr wrap="square" rtlCol="0">
            <a:spAutoFit/>
          </a:bodyPr>
          <a:lstStyle/>
          <a:p>
            <a:r>
              <a:rPr lang="en-US" sz="3200" dirty="0">
                <a:solidFill>
                  <a:schemeClr val="bg1"/>
                </a:solidFill>
              </a:rPr>
              <a:t>Random testing for </a:t>
            </a:r>
            <a:r>
              <a:rPr lang="en-US" sz="3200" b="1" i="1" dirty="0">
                <a:solidFill>
                  <a:schemeClr val="bg1"/>
                </a:solidFill>
              </a:rPr>
              <a:t>drugs</a:t>
            </a:r>
            <a:r>
              <a:rPr lang="en-US" sz="3200" dirty="0">
                <a:solidFill>
                  <a:schemeClr val="bg1"/>
                </a:solidFill>
              </a:rPr>
              <a:t> may be performed at any time while you are at work for your motor carrier.</a:t>
            </a:r>
          </a:p>
        </p:txBody>
      </p:sp>
    </p:spTree>
    <p:custDataLst>
      <p:tags r:id="rId1"/>
    </p:custDataLst>
    <p:extLst>
      <p:ext uri="{BB962C8B-B14F-4D97-AF65-F5344CB8AC3E}">
        <p14:creationId xmlns:p14="http://schemas.microsoft.com/office/powerpoint/2010/main" val="1161552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A9DAF0-921F-42BE-8637-946B996C613A}"/>
              </a:ext>
            </a:extLst>
          </p:cNvPr>
          <p:cNvSpPr>
            <a:spLocks noGrp="1"/>
          </p:cNvSpPr>
          <p:nvPr>
            <p:ph type="title"/>
          </p:nvPr>
        </p:nvSpPr>
        <p:spPr/>
        <p:txBody>
          <a:bodyPr/>
          <a:lstStyle/>
          <a:p>
            <a:r>
              <a:rPr lang="en-US" dirty="0">
                <a:solidFill>
                  <a:srgbClr val="263A7C"/>
                </a:solidFill>
              </a:rPr>
              <a:t>Reasonable Suspicion</a:t>
            </a:r>
          </a:p>
        </p:txBody>
      </p:sp>
      <p:pic>
        <p:nvPicPr>
          <p:cNvPr id="8" name="Picture 7">
            <a:extLst>
              <a:ext uri="{FF2B5EF4-FFF2-40B4-BE49-F238E27FC236}">
                <a16:creationId xmlns:a16="http://schemas.microsoft.com/office/drawing/2014/main" id="{0B6A720B-E8CB-4721-A98A-0EBD70E030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6"/>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9" name="Content Placeholder 1">
            <a:extLst>
              <a:ext uri="{FF2B5EF4-FFF2-40B4-BE49-F238E27FC236}">
                <a16:creationId xmlns:a16="http://schemas.microsoft.com/office/drawing/2014/main" id="{2A945991-684C-4049-A7C1-F6A222ED1768}"/>
              </a:ext>
            </a:extLst>
          </p:cNvPr>
          <p:cNvSpPr txBox="1">
            <a:spLocks/>
          </p:cNvSpPr>
          <p:nvPr/>
        </p:nvSpPr>
        <p:spPr>
          <a:xfrm>
            <a:off x="561110" y="4727448"/>
            <a:ext cx="8229600" cy="20543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Reasonable suspicion testing is required if your supervisor has reason to believe that your behavior or appearance may indicate alcohol abuse or drug use.</a:t>
            </a:r>
          </a:p>
        </p:txBody>
      </p:sp>
      <p:pic>
        <p:nvPicPr>
          <p:cNvPr id="5" name="Picture 4">
            <a:extLst>
              <a:ext uri="{FF2B5EF4-FFF2-40B4-BE49-F238E27FC236}">
                <a16:creationId xmlns:a16="http://schemas.microsoft.com/office/drawing/2014/main" id="{869E8DA9-2C05-4FDD-AF55-9C1A24BA2E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1110" y="388938"/>
            <a:ext cx="915815" cy="914400"/>
          </a:xfrm>
          <a:prstGeom prst="rect">
            <a:avLst/>
          </a:prstGeom>
        </p:spPr>
      </p:pic>
    </p:spTree>
    <p:custDataLst>
      <p:tags r:id="rId1"/>
    </p:custDataLst>
    <p:extLst>
      <p:ext uri="{BB962C8B-B14F-4D97-AF65-F5344CB8AC3E}">
        <p14:creationId xmlns:p14="http://schemas.microsoft.com/office/powerpoint/2010/main" val="107820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E5EAE61-8F2F-43EB-B064-47AC1694A897}"/>
              </a:ext>
            </a:extLst>
          </p:cNvPr>
          <p:cNvSpPr txBox="1"/>
          <p:nvPr/>
        </p:nvSpPr>
        <p:spPr>
          <a:xfrm>
            <a:off x="152400" y="152400"/>
            <a:ext cx="4419600" cy="6894195"/>
          </a:xfrm>
          <a:prstGeom prst="rect">
            <a:avLst/>
          </a:prstGeom>
          <a:noFill/>
        </p:spPr>
        <p:txBody>
          <a:bodyPr wrap="square" rtlCol="0">
            <a:spAutoFit/>
          </a:bodyPr>
          <a:lstStyle/>
          <a:p>
            <a:r>
              <a:rPr lang="en-US" sz="3200" dirty="0">
                <a:solidFill>
                  <a:schemeClr val="tx1">
                    <a:lumMod val="75000"/>
                    <a:lumOff val="25000"/>
                  </a:schemeClr>
                </a:solidFill>
              </a:rPr>
              <a:t>This testing must be </a:t>
            </a:r>
            <a:r>
              <a:rPr lang="en-US" sz="3200" b="1" dirty="0">
                <a:solidFill>
                  <a:srgbClr val="263A7C"/>
                </a:solidFill>
              </a:rPr>
              <a:t>based on the observations of a </a:t>
            </a:r>
            <a:r>
              <a:rPr lang="en-US" sz="3200" b="1" i="1" dirty="0">
                <a:solidFill>
                  <a:srgbClr val="263A7C"/>
                </a:solidFill>
              </a:rPr>
              <a:t>trained</a:t>
            </a:r>
            <a:r>
              <a:rPr lang="en-US" sz="3200" b="1" dirty="0">
                <a:solidFill>
                  <a:srgbClr val="263A7C"/>
                </a:solidFill>
              </a:rPr>
              <a:t> supervisor </a:t>
            </a:r>
            <a:r>
              <a:rPr lang="en-US" sz="3200" dirty="0">
                <a:solidFill>
                  <a:schemeClr val="tx1">
                    <a:lumMod val="75000"/>
                    <a:lumOff val="25000"/>
                  </a:schemeClr>
                </a:solidFill>
              </a:rPr>
              <a:t>and his or her suspicions must be based on specific, clearly stated observations of your:</a:t>
            </a:r>
          </a:p>
          <a:p>
            <a:endParaRPr lang="en-US" sz="1000" dirty="0">
              <a:solidFill>
                <a:schemeClr val="tx1">
                  <a:lumMod val="75000"/>
                  <a:lumOff val="25000"/>
                </a:schemeClr>
              </a:solidFill>
            </a:endParaRPr>
          </a:p>
          <a:p>
            <a:pPr marL="914400" lvl="1" indent="-457200">
              <a:buFont typeface="Arial" panose="020B0604020202020204" pitchFamily="34" charset="0"/>
              <a:buChar char="•"/>
            </a:pPr>
            <a:r>
              <a:rPr lang="en-US" sz="2800" dirty="0">
                <a:solidFill>
                  <a:schemeClr val="tx1">
                    <a:lumMod val="75000"/>
                    <a:lumOff val="25000"/>
                  </a:schemeClr>
                </a:solidFill>
              </a:rPr>
              <a:t>Appearance</a:t>
            </a:r>
          </a:p>
          <a:p>
            <a:pPr marL="914400" lvl="1" indent="-457200">
              <a:buFont typeface="Arial" panose="020B0604020202020204" pitchFamily="34" charset="0"/>
              <a:buChar char="•"/>
            </a:pPr>
            <a:r>
              <a:rPr lang="en-US" sz="2800" dirty="0">
                <a:solidFill>
                  <a:schemeClr val="tx1">
                    <a:lumMod val="75000"/>
                    <a:lumOff val="25000"/>
                  </a:schemeClr>
                </a:solidFill>
              </a:rPr>
              <a:t>Behavior</a:t>
            </a:r>
          </a:p>
          <a:p>
            <a:pPr marL="914400" lvl="1" indent="-457200">
              <a:buFont typeface="Arial" panose="020B0604020202020204" pitchFamily="34" charset="0"/>
              <a:buChar char="•"/>
            </a:pPr>
            <a:r>
              <a:rPr lang="en-US" sz="2800" dirty="0">
                <a:solidFill>
                  <a:schemeClr val="tx1">
                    <a:lumMod val="75000"/>
                    <a:lumOff val="25000"/>
                  </a:schemeClr>
                </a:solidFill>
              </a:rPr>
              <a:t>Speech, or</a:t>
            </a:r>
          </a:p>
          <a:p>
            <a:pPr marL="914400" lvl="1" indent="-457200">
              <a:buFont typeface="Arial" panose="020B0604020202020204" pitchFamily="34" charset="0"/>
              <a:buChar char="•"/>
            </a:pPr>
            <a:r>
              <a:rPr lang="en-US" sz="2800" dirty="0">
                <a:solidFill>
                  <a:schemeClr val="tx1">
                    <a:lumMod val="75000"/>
                    <a:lumOff val="25000"/>
                  </a:schemeClr>
                </a:solidFill>
              </a:rPr>
              <a:t>Body odors</a:t>
            </a:r>
          </a:p>
          <a:p>
            <a:endParaRPr lang="en-US" sz="3200" dirty="0"/>
          </a:p>
        </p:txBody>
      </p:sp>
      <p:pic>
        <p:nvPicPr>
          <p:cNvPr id="10" name="Picture 9">
            <a:extLst>
              <a:ext uri="{FF2B5EF4-FFF2-40B4-BE49-F238E27FC236}">
                <a16:creationId xmlns:a16="http://schemas.microsoft.com/office/drawing/2014/main" id="{3648CA8D-FC49-40D3-874A-3073E8B3FD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custDataLst>
      <p:tags r:id="rId1"/>
    </p:custDataLst>
    <p:extLst>
      <p:ext uri="{BB962C8B-B14F-4D97-AF65-F5344CB8AC3E}">
        <p14:creationId xmlns:p14="http://schemas.microsoft.com/office/powerpoint/2010/main" val="3451930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031473-A578-499C-BC24-2E81A127A945}"/>
              </a:ext>
            </a:extLst>
          </p:cNvPr>
          <p:cNvSpPr txBox="1"/>
          <p:nvPr/>
        </p:nvSpPr>
        <p:spPr>
          <a:xfrm>
            <a:off x="4724400" y="152400"/>
            <a:ext cx="4419600" cy="6032421"/>
          </a:xfrm>
          <a:prstGeom prst="rect">
            <a:avLst/>
          </a:prstGeom>
          <a:noFill/>
        </p:spPr>
        <p:txBody>
          <a:bodyPr wrap="square" rtlCol="0">
            <a:spAutoFit/>
          </a:bodyPr>
          <a:lstStyle/>
          <a:p>
            <a:r>
              <a:rPr lang="en-US" sz="3200" dirty="0"/>
              <a:t>The regulations require that the supervisor:</a:t>
            </a:r>
          </a:p>
          <a:p>
            <a:endParaRPr lang="en-US" sz="1000" dirty="0"/>
          </a:p>
          <a:p>
            <a:pPr marL="457200" indent="-457200">
              <a:buFont typeface="Arial" panose="020B0604020202020204" pitchFamily="34" charset="0"/>
              <a:buChar char="•"/>
            </a:pPr>
            <a:r>
              <a:rPr lang="en-US" sz="2800" dirty="0"/>
              <a:t>Observe you personally</a:t>
            </a:r>
          </a:p>
          <a:p>
            <a:pPr marL="457200" indent="-457200">
              <a:buFont typeface="Arial" panose="020B0604020202020204" pitchFamily="34" charset="0"/>
              <a:buChar char="•"/>
            </a:pPr>
            <a:r>
              <a:rPr lang="en-US" sz="2800" dirty="0"/>
              <a:t>Be trained, according </a:t>
            </a:r>
            <a:br>
              <a:rPr lang="en-US" sz="2800" dirty="0"/>
            </a:br>
            <a:r>
              <a:rPr lang="en-US" sz="2800" dirty="0"/>
              <a:t>to the regulations, to make a reasonable suspicion determination</a:t>
            </a:r>
          </a:p>
          <a:p>
            <a:pPr marL="457200" indent="-457200">
              <a:buFont typeface="Arial" panose="020B0604020202020204" pitchFamily="34" charset="0"/>
              <a:buChar char="•"/>
            </a:pPr>
            <a:r>
              <a:rPr lang="en-US" sz="2800" dirty="0"/>
              <a:t>Be able to document the observations that led to ordering </a:t>
            </a:r>
            <a:br>
              <a:rPr lang="en-US" sz="2800" dirty="0"/>
            </a:br>
            <a:r>
              <a:rPr lang="en-US" sz="2800" dirty="0"/>
              <a:t>a reasonable </a:t>
            </a:r>
            <a:br>
              <a:rPr lang="en-US" sz="2800" dirty="0"/>
            </a:br>
            <a:r>
              <a:rPr lang="en-US" sz="2800" dirty="0"/>
              <a:t>suspicion test</a:t>
            </a:r>
          </a:p>
          <a:p>
            <a:endParaRPr lang="en-US" sz="3200" dirty="0"/>
          </a:p>
        </p:txBody>
      </p:sp>
      <p:pic>
        <p:nvPicPr>
          <p:cNvPr id="3" name="Picture 2">
            <a:extLst>
              <a:ext uri="{FF2B5EF4-FFF2-40B4-BE49-F238E27FC236}">
                <a16:creationId xmlns:a16="http://schemas.microsoft.com/office/drawing/2014/main" id="{10312351-205A-4979-B93C-8A050D57C7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Tree>
    <p:custDataLst>
      <p:tags r:id="rId1"/>
    </p:custDataLst>
    <p:extLst>
      <p:ext uri="{BB962C8B-B14F-4D97-AF65-F5344CB8AC3E}">
        <p14:creationId xmlns:p14="http://schemas.microsoft.com/office/powerpoint/2010/main" val="7953788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A5789B-C6EC-4C24-ADDE-996A17D4AFBF}"/>
              </a:ext>
            </a:extLst>
          </p:cNvPr>
          <p:cNvSpPr txBox="1"/>
          <p:nvPr/>
        </p:nvSpPr>
        <p:spPr>
          <a:xfrm>
            <a:off x="182880" y="228600"/>
            <a:ext cx="5684520" cy="3046988"/>
          </a:xfrm>
          <a:prstGeom prst="rect">
            <a:avLst/>
          </a:prstGeom>
          <a:noFill/>
        </p:spPr>
        <p:txBody>
          <a:bodyPr wrap="square" rtlCol="0">
            <a:spAutoFit/>
          </a:bodyPr>
          <a:lstStyle/>
          <a:p>
            <a:r>
              <a:rPr lang="en-US" sz="3200" dirty="0">
                <a:solidFill>
                  <a:schemeClr val="bg1"/>
                </a:solidFill>
              </a:rPr>
              <a:t>Observations for reasonable suspicion </a:t>
            </a:r>
            <a:r>
              <a:rPr lang="en-US" sz="3200" b="1" i="1" dirty="0">
                <a:solidFill>
                  <a:schemeClr val="bg1"/>
                </a:solidFill>
              </a:rPr>
              <a:t>alcohol testing </a:t>
            </a:r>
            <a:r>
              <a:rPr lang="en-US" sz="3200" dirty="0">
                <a:solidFill>
                  <a:schemeClr val="bg1"/>
                </a:solidFill>
              </a:rPr>
              <a:t>must be made just before, during, or just after you perform a safety‑sensitive function. </a:t>
            </a:r>
          </a:p>
        </p:txBody>
      </p:sp>
    </p:spTree>
    <p:custDataLst>
      <p:tags r:id="rId1"/>
    </p:custDataLst>
    <p:extLst>
      <p:ext uri="{BB962C8B-B14F-4D97-AF65-F5344CB8AC3E}">
        <p14:creationId xmlns:p14="http://schemas.microsoft.com/office/powerpoint/2010/main" val="22555666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5F0887-D333-4EBE-94BE-CC8645FBFBC1}"/>
              </a:ext>
            </a:extLst>
          </p:cNvPr>
          <p:cNvSpPr txBox="1"/>
          <p:nvPr/>
        </p:nvSpPr>
        <p:spPr>
          <a:xfrm>
            <a:off x="716280" y="228600"/>
            <a:ext cx="7437120" cy="2062103"/>
          </a:xfrm>
          <a:prstGeom prst="rect">
            <a:avLst/>
          </a:prstGeom>
          <a:noFill/>
        </p:spPr>
        <p:txBody>
          <a:bodyPr wrap="square" rtlCol="0">
            <a:spAutoFit/>
          </a:bodyPr>
          <a:lstStyle/>
          <a:p>
            <a:r>
              <a:rPr lang="en-US" sz="3200" dirty="0">
                <a:solidFill>
                  <a:schemeClr val="bg1"/>
                </a:solidFill>
              </a:rPr>
              <a:t>Observations for reasonable suspicion </a:t>
            </a:r>
            <a:r>
              <a:rPr lang="en-US" sz="3200" b="1" i="1" dirty="0">
                <a:solidFill>
                  <a:schemeClr val="bg1"/>
                </a:solidFill>
              </a:rPr>
              <a:t>drug testing </a:t>
            </a:r>
            <a:r>
              <a:rPr lang="en-US" sz="3200" dirty="0">
                <a:solidFill>
                  <a:schemeClr val="bg1"/>
                </a:solidFill>
              </a:rPr>
              <a:t>may be made at any </a:t>
            </a:r>
            <a:br>
              <a:rPr lang="en-US" sz="3200" dirty="0">
                <a:solidFill>
                  <a:schemeClr val="bg1"/>
                </a:solidFill>
              </a:rPr>
            </a:br>
            <a:r>
              <a:rPr lang="en-US" sz="3200" dirty="0">
                <a:solidFill>
                  <a:schemeClr val="bg1"/>
                </a:solidFill>
              </a:rPr>
              <a:t>time while you are at work </a:t>
            </a:r>
            <a:br>
              <a:rPr lang="en-US" sz="3200" dirty="0">
                <a:solidFill>
                  <a:schemeClr val="bg1"/>
                </a:solidFill>
              </a:rPr>
            </a:br>
            <a:r>
              <a:rPr lang="en-US" sz="3200" dirty="0">
                <a:solidFill>
                  <a:schemeClr val="bg1"/>
                </a:solidFill>
              </a:rPr>
              <a:t>for your motor carrier. </a:t>
            </a:r>
          </a:p>
        </p:txBody>
      </p:sp>
    </p:spTree>
    <p:custDataLst>
      <p:tags r:id="rId1"/>
    </p:custDataLst>
    <p:extLst>
      <p:ext uri="{BB962C8B-B14F-4D97-AF65-F5344CB8AC3E}">
        <p14:creationId xmlns:p14="http://schemas.microsoft.com/office/powerpoint/2010/main" val="4064914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30000"/>
            <a:lum/>
          </a:blip>
          <a:srcRect/>
          <a:stretch>
            <a:fillRect/>
          </a:stretch>
        </a:blip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90E4E6F-10E8-473A-8C72-3AA62CDB61F2}"/>
              </a:ext>
            </a:extLst>
          </p:cNvPr>
          <p:cNvSpPr>
            <a:spLocks noGrp="1"/>
          </p:cNvSpPr>
          <p:nvPr>
            <p:ph idx="1"/>
          </p:nvPr>
        </p:nvSpPr>
        <p:spPr>
          <a:xfrm>
            <a:off x="457200" y="1371600"/>
            <a:ext cx="8229600" cy="5410200"/>
          </a:xfrm>
        </p:spPr>
        <p:txBody>
          <a:bodyPr/>
          <a:lstStyle/>
          <a:p>
            <a:pPr marL="0" indent="0">
              <a:buNone/>
            </a:pPr>
            <a:r>
              <a:rPr lang="en-US" sz="3200" dirty="0"/>
              <a:t>You must be evaluated by a substance abuse professional (SAP) and participate in the education and/or treatment program prescribed by the SAP if you:</a:t>
            </a:r>
          </a:p>
          <a:p>
            <a:pPr marL="0" indent="0">
              <a:buNone/>
            </a:pPr>
            <a:endParaRPr lang="en-US" sz="1000" dirty="0"/>
          </a:p>
          <a:p>
            <a:pPr lvl="1">
              <a:buFont typeface="Arial" panose="020B0604020202020204" pitchFamily="34" charset="0"/>
              <a:buChar char="•"/>
            </a:pPr>
            <a:r>
              <a:rPr lang="en-US" b="1" dirty="0">
                <a:solidFill>
                  <a:srgbClr val="263A7C"/>
                </a:solidFill>
              </a:rPr>
              <a:t>Failed</a:t>
            </a:r>
            <a:r>
              <a:rPr lang="en-US" dirty="0"/>
              <a:t> an alcohol test</a:t>
            </a:r>
          </a:p>
          <a:p>
            <a:pPr lvl="1">
              <a:buFont typeface="Arial" panose="020B0604020202020204" pitchFamily="34" charset="0"/>
              <a:buChar char="•"/>
            </a:pPr>
            <a:r>
              <a:rPr lang="en-US" dirty="0"/>
              <a:t>Tested </a:t>
            </a:r>
            <a:r>
              <a:rPr lang="en-US" b="1" dirty="0">
                <a:solidFill>
                  <a:srgbClr val="263A7C"/>
                </a:solidFill>
              </a:rPr>
              <a:t>positive</a:t>
            </a:r>
            <a:r>
              <a:rPr lang="en-US" dirty="0"/>
              <a:t> for drugs, or</a:t>
            </a:r>
          </a:p>
          <a:p>
            <a:pPr lvl="1">
              <a:buFont typeface="Arial" panose="020B0604020202020204" pitchFamily="34" charset="0"/>
              <a:buChar char="•"/>
            </a:pPr>
            <a:r>
              <a:rPr lang="en-US" b="1" dirty="0">
                <a:solidFill>
                  <a:srgbClr val="263A7C"/>
                </a:solidFill>
              </a:rPr>
              <a:t>Refused</a:t>
            </a:r>
            <a:r>
              <a:rPr lang="en-US" dirty="0"/>
              <a:t> an alcohol and/or drug test</a:t>
            </a:r>
          </a:p>
        </p:txBody>
      </p:sp>
      <p:sp>
        <p:nvSpPr>
          <p:cNvPr id="3" name="Title 2">
            <a:extLst>
              <a:ext uri="{FF2B5EF4-FFF2-40B4-BE49-F238E27FC236}">
                <a16:creationId xmlns:a16="http://schemas.microsoft.com/office/drawing/2014/main" id="{DD34E92C-D07F-4568-97A0-03A0B0FD8D9F}"/>
              </a:ext>
            </a:extLst>
          </p:cNvPr>
          <p:cNvSpPr>
            <a:spLocks noGrp="1"/>
          </p:cNvSpPr>
          <p:nvPr>
            <p:ph type="title"/>
          </p:nvPr>
        </p:nvSpPr>
        <p:spPr/>
        <p:txBody>
          <a:bodyPr/>
          <a:lstStyle/>
          <a:p>
            <a:r>
              <a:rPr lang="en-US" dirty="0">
                <a:solidFill>
                  <a:srgbClr val="263A7C"/>
                </a:solidFill>
              </a:rPr>
              <a:t>Return-to-Duty</a:t>
            </a:r>
          </a:p>
        </p:txBody>
      </p:sp>
    </p:spTree>
    <p:custDataLst>
      <p:tags r:id="rId1"/>
    </p:custDataLst>
    <p:extLst>
      <p:ext uri="{BB962C8B-B14F-4D97-AF65-F5344CB8AC3E}">
        <p14:creationId xmlns:p14="http://schemas.microsoft.com/office/powerpoint/2010/main" val="29277893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3DD2A4-871E-4ADC-B710-94D68E027574}"/>
              </a:ext>
            </a:extLst>
          </p:cNvPr>
          <p:cNvSpPr>
            <a:spLocks noGrp="1"/>
          </p:cNvSpPr>
          <p:nvPr>
            <p:ph type="title"/>
          </p:nvPr>
        </p:nvSpPr>
        <p:spPr/>
        <p:txBody>
          <a:bodyPr/>
          <a:lstStyle/>
          <a:p>
            <a:r>
              <a:rPr lang="en-US" dirty="0">
                <a:solidFill>
                  <a:srgbClr val="263A7C"/>
                </a:solidFill>
              </a:rPr>
              <a:t>Follow-Up</a:t>
            </a:r>
          </a:p>
        </p:txBody>
      </p:sp>
      <p:sp>
        <p:nvSpPr>
          <p:cNvPr id="11" name="Content Placeholder 1">
            <a:extLst>
              <a:ext uri="{FF2B5EF4-FFF2-40B4-BE49-F238E27FC236}">
                <a16:creationId xmlns:a16="http://schemas.microsoft.com/office/drawing/2014/main" id="{3FE64AA0-176E-4197-90F8-F3642D12B87C}"/>
              </a:ext>
            </a:extLst>
          </p:cNvPr>
          <p:cNvSpPr txBox="1">
            <a:spLocks/>
          </p:cNvSpPr>
          <p:nvPr/>
        </p:nvSpPr>
        <p:spPr>
          <a:xfrm>
            <a:off x="561110" y="4727448"/>
            <a:ext cx="8229600" cy="20543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The number and frequency of follow-up tests are determined by the SAP but must consist of at least six tests during the first 12 months following your return to duty. </a:t>
            </a:r>
          </a:p>
        </p:txBody>
      </p:sp>
      <p:pic>
        <p:nvPicPr>
          <p:cNvPr id="12" name="Picture 11">
            <a:extLst>
              <a:ext uri="{FF2B5EF4-FFF2-40B4-BE49-F238E27FC236}">
                <a16:creationId xmlns:a16="http://schemas.microsoft.com/office/drawing/2014/main" id="{A9E57FF4-D442-42BE-9457-2336113242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6"/>
            <a:ext cx="7539114" cy="2969954"/>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7168339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975D16-929C-46F5-88F3-5B81F60B8D3A}"/>
              </a:ext>
            </a:extLst>
          </p:cNvPr>
          <p:cNvPicPr>
            <a:picLocks noChangeAspect="1"/>
          </p:cNvPicPr>
          <p:nvPr/>
        </p:nvPicPr>
        <p:blipFill rotWithShape="1">
          <a:blip r:embed="rId4">
            <a:extLst>
              <a:ext uri="{28A0092B-C50C-407E-A947-70E740481C1C}">
                <a14:useLocalDpi xmlns:a14="http://schemas.microsoft.com/office/drawing/2010/main" val="0"/>
              </a:ext>
            </a:extLst>
          </a:blip>
          <a:srcRect l="8750" t="245" r="16250" b="-245"/>
          <a:stretch/>
        </p:blipFill>
        <p:spPr>
          <a:xfrm>
            <a:off x="0" y="0"/>
            <a:ext cx="9144000" cy="6858000"/>
          </a:xfrm>
          <a:prstGeom prst="rect">
            <a:avLst/>
          </a:prstGeom>
          <a:ln w="12700">
            <a:solidFill>
              <a:schemeClr val="tx1"/>
            </a:solidFill>
          </a:ln>
          <a:effectLst>
            <a:outerShdw blurRad="50800" dist="38100" dir="5400000" algn="t" rotWithShape="0">
              <a:prstClr val="black">
                <a:alpha val="40000"/>
              </a:prstClr>
            </a:outerShdw>
          </a:effectLst>
        </p:spPr>
      </p:pic>
      <p:sp>
        <p:nvSpPr>
          <p:cNvPr id="3" name="Title 2">
            <a:extLst>
              <a:ext uri="{FF2B5EF4-FFF2-40B4-BE49-F238E27FC236}">
                <a16:creationId xmlns:a16="http://schemas.microsoft.com/office/drawing/2014/main" id="{BAB1F8F8-7AFF-49C4-BD15-CE7CC45E64FA}"/>
              </a:ext>
            </a:extLst>
          </p:cNvPr>
          <p:cNvSpPr>
            <a:spLocks noGrp="1"/>
          </p:cNvSpPr>
          <p:nvPr>
            <p:ph type="title"/>
          </p:nvPr>
        </p:nvSpPr>
        <p:spPr>
          <a:xfrm>
            <a:off x="-893" y="5105400"/>
            <a:ext cx="9144000" cy="1143000"/>
          </a:xfrm>
          <a:solidFill>
            <a:schemeClr val="bg1">
              <a:alpha val="70000"/>
            </a:schemeClr>
          </a:solidFill>
          <a:effectLst/>
        </p:spPr>
        <p:txBody>
          <a:bodyPr/>
          <a:lstStyle/>
          <a:p>
            <a:r>
              <a:rPr lang="en-US" dirty="0">
                <a:solidFill>
                  <a:srgbClr val="263A7C"/>
                </a:solidFill>
              </a:rPr>
              <a:t>Alcohol Testing Procedures</a:t>
            </a:r>
          </a:p>
        </p:txBody>
      </p:sp>
      <p:pic>
        <p:nvPicPr>
          <p:cNvPr id="5" name="Picture 4">
            <a:extLst>
              <a:ext uri="{FF2B5EF4-FFF2-40B4-BE49-F238E27FC236}">
                <a16:creationId xmlns:a16="http://schemas.microsoft.com/office/drawing/2014/main" id="{560912A5-067E-48D8-86AE-60EE28B9C62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400" y="5219700"/>
            <a:ext cx="915815" cy="914400"/>
          </a:xfrm>
          <a:prstGeom prst="rect">
            <a:avLst/>
          </a:prstGeom>
        </p:spPr>
      </p:pic>
    </p:spTree>
    <p:custDataLst>
      <p:tags r:id="rId1"/>
    </p:custDataLst>
    <p:extLst>
      <p:ext uri="{BB962C8B-B14F-4D97-AF65-F5344CB8AC3E}">
        <p14:creationId xmlns:p14="http://schemas.microsoft.com/office/powerpoint/2010/main" val="17026735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6FC2B9-45A5-4088-99A3-43E3C4765D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6927"/>
            <a:ext cx="4572000" cy="6858000"/>
          </a:xfrm>
          <a:prstGeom prst="rect">
            <a:avLst/>
          </a:prstGeom>
        </p:spPr>
      </p:pic>
      <p:sp>
        <p:nvSpPr>
          <p:cNvPr id="5" name="TextBox 4">
            <a:extLst>
              <a:ext uri="{FF2B5EF4-FFF2-40B4-BE49-F238E27FC236}">
                <a16:creationId xmlns:a16="http://schemas.microsoft.com/office/drawing/2014/main" id="{A069EE1F-9AFB-44E0-B33F-1AC903CDF867}"/>
              </a:ext>
            </a:extLst>
          </p:cNvPr>
          <p:cNvSpPr txBox="1"/>
          <p:nvPr/>
        </p:nvSpPr>
        <p:spPr>
          <a:xfrm>
            <a:off x="76200" y="181957"/>
            <a:ext cx="4572000" cy="6494085"/>
          </a:xfrm>
          <a:prstGeom prst="rect">
            <a:avLst/>
          </a:prstGeom>
          <a:noFill/>
        </p:spPr>
        <p:txBody>
          <a:bodyPr wrap="square" rtlCol="0">
            <a:spAutoFit/>
          </a:bodyPr>
          <a:lstStyle/>
          <a:p>
            <a:r>
              <a:rPr lang="en-US" sz="3200" dirty="0"/>
              <a:t>All alcohol testing is conducted by a trained, qualified breath alcohol technician (BAT) or screening test technician (STT) in a private setting. </a:t>
            </a:r>
          </a:p>
          <a:p>
            <a:endParaRPr lang="en-US" sz="3200" dirty="0"/>
          </a:p>
          <a:p>
            <a:r>
              <a:rPr lang="en-US" sz="3200" dirty="0"/>
              <a:t>The technician will introduce himself or herself, and then ask you for photo identification.</a:t>
            </a:r>
          </a:p>
        </p:txBody>
      </p:sp>
    </p:spTree>
    <p:custDataLst>
      <p:tags r:id="rId1"/>
    </p:custDataLst>
    <p:extLst>
      <p:ext uri="{BB962C8B-B14F-4D97-AF65-F5344CB8AC3E}">
        <p14:creationId xmlns:p14="http://schemas.microsoft.com/office/powerpoint/2010/main" val="29833821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B0C0FC-B824-4EEB-AD28-A8B6E9D1D547}"/>
              </a:ext>
            </a:extLst>
          </p:cNvPr>
          <p:cNvSpPr txBox="1"/>
          <p:nvPr/>
        </p:nvSpPr>
        <p:spPr>
          <a:xfrm>
            <a:off x="4648200" y="181956"/>
            <a:ext cx="4419600" cy="7140416"/>
          </a:xfrm>
          <a:prstGeom prst="rect">
            <a:avLst/>
          </a:prstGeom>
          <a:noFill/>
        </p:spPr>
        <p:txBody>
          <a:bodyPr wrap="square" rtlCol="0">
            <a:spAutoFit/>
          </a:bodyPr>
          <a:lstStyle/>
          <a:p>
            <a:r>
              <a:rPr lang="en-US" sz="3200" dirty="0"/>
              <a:t>Next, a screening test will be conducted. The testing devices you may encounter include:</a:t>
            </a:r>
          </a:p>
          <a:p>
            <a:endParaRPr lang="en-US" sz="1000" dirty="0"/>
          </a:p>
          <a:p>
            <a:pPr marL="914400" lvl="1" indent="-457200">
              <a:buFont typeface="Arial" panose="020B0604020202020204" pitchFamily="34" charset="0"/>
              <a:buChar char="•"/>
            </a:pPr>
            <a:r>
              <a:rPr lang="en-US" sz="2800" dirty="0"/>
              <a:t>Breath Testing</a:t>
            </a:r>
          </a:p>
          <a:p>
            <a:pPr marL="914400" lvl="1" indent="-457200">
              <a:buFont typeface="Arial" panose="020B0604020202020204" pitchFamily="34" charset="0"/>
              <a:buChar char="•"/>
            </a:pPr>
            <a:r>
              <a:rPr lang="en-US" sz="2800" dirty="0"/>
              <a:t>Saliva</a:t>
            </a:r>
          </a:p>
          <a:p>
            <a:pPr marL="914400" lvl="1" indent="-457200">
              <a:buFont typeface="Arial" panose="020B0604020202020204" pitchFamily="34" charset="0"/>
              <a:buChar char="•"/>
            </a:pPr>
            <a:r>
              <a:rPr lang="en-US" sz="2800" dirty="0"/>
              <a:t>Breath Tube</a:t>
            </a:r>
          </a:p>
          <a:p>
            <a:endParaRPr lang="en-US" sz="2800" dirty="0"/>
          </a:p>
          <a:p>
            <a:endParaRPr lang="en-US" sz="2800" dirty="0"/>
          </a:p>
          <a:p>
            <a:r>
              <a:rPr lang="en-US" sz="2400" dirty="0"/>
              <a:t>When the screening test is complete, the technician must show you the reading on the device and enter the result on the testing form.</a:t>
            </a:r>
          </a:p>
          <a:p>
            <a:endParaRPr lang="en-US" sz="2800" dirty="0"/>
          </a:p>
          <a:p>
            <a:endParaRPr lang="en-US" sz="3200" dirty="0"/>
          </a:p>
        </p:txBody>
      </p:sp>
      <p:pic>
        <p:nvPicPr>
          <p:cNvPr id="4" name="Picture 3">
            <a:extLst>
              <a:ext uri="{FF2B5EF4-FFF2-40B4-BE49-F238E27FC236}">
                <a16:creationId xmlns:a16="http://schemas.microsoft.com/office/drawing/2014/main" id="{8C617981-DF49-4CF2-9C9D-6183BAFDE4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Tree>
    <p:custDataLst>
      <p:tags r:id="rId1"/>
    </p:custDataLst>
    <p:extLst>
      <p:ext uri="{BB962C8B-B14F-4D97-AF65-F5344CB8AC3E}">
        <p14:creationId xmlns:p14="http://schemas.microsoft.com/office/powerpoint/2010/main" val="16119344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63683C-B929-4A40-9B83-58E65ABA1217}"/>
              </a:ext>
            </a:extLst>
          </p:cNvPr>
          <p:cNvPicPr>
            <a:picLocks noChangeAspect="1"/>
          </p:cNvPicPr>
          <p:nvPr/>
        </p:nvPicPr>
        <p:blipFill rotWithShape="1">
          <a:blip r:embed="rId4">
            <a:extLst>
              <a:ext uri="{28A0092B-C50C-407E-A947-70E740481C1C}">
                <a14:useLocalDpi xmlns:a14="http://schemas.microsoft.com/office/drawing/2010/main" val="0"/>
              </a:ext>
            </a:extLst>
          </a:blip>
          <a:srcRect l="18125" r="6875"/>
          <a:stretch/>
        </p:blipFill>
        <p:spPr>
          <a:xfrm>
            <a:off x="0" y="0"/>
            <a:ext cx="9144000" cy="6858000"/>
          </a:xfrm>
          <a:prstGeom prst="rect">
            <a:avLst/>
          </a:prstGeom>
          <a:ln w="12700">
            <a:solidFill>
              <a:schemeClr val="tx1"/>
            </a:solidFill>
          </a:ln>
          <a:effectLst>
            <a:outerShdw blurRad="50800" dist="38100" dir="5400000" algn="t" rotWithShape="0">
              <a:prstClr val="black">
                <a:alpha val="40000"/>
              </a:prstClr>
            </a:outerShdw>
          </a:effectLst>
        </p:spPr>
      </p:pic>
      <p:sp>
        <p:nvSpPr>
          <p:cNvPr id="3" name="Title 2">
            <a:extLst>
              <a:ext uri="{FF2B5EF4-FFF2-40B4-BE49-F238E27FC236}">
                <a16:creationId xmlns:a16="http://schemas.microsoft.com/office/drawing/2014/main" id="{4A8DA670-0CF8-4D67-9DD0-4D10490FA1E1}"/>
              </a:ext>
            </a:extLst>
          </p:cNvPr>
          <p:cNvSpPr>
            <a:spLocks noGrp="1"/>
          </p:cNvSpPr>
          <p:nvPr>
            <p:ph type="title"/>
          </p:nvPr>
        </p:nvSpPr>
        <p:spPr>
          <a:xfrm>
            <a:off x="0" y="5105400"/>
            <a:ext cx="9144000" cy="1143000"/>
          </a:xfrm>
          <a:solidFill>
            <a:schemeClr val="bg1">
              <a:alpha val="70000"/>
            </a:schemeClr>
          </a:solidFill>
          <a:effectLst/>
        </p:spPr>
        <p:txBody>
          <a:bodyPr/>
          <a:lstStyle/>
          <a:p>
            <a:r>
              <a:rPr lang="en-US" dirty="0">
                <a:solidFill>
                  <a:srgbClr val="263A7C"/>
                </a:solidFill>
              </a:rPr>
              <a:t>Drug Testing</a:t>
            </a:r>
          </a:p>
        </p:txBody>
      </p:sp>
      <p:pic>
        <p:nvPicPr>
          <p:cNvPr id="5" name="Picture 4">
            <a:extLst>
              <a:ext uri="{FF2B5EF4-FFF2-40B4-BE49-F238E27FC236}">
                <a16:creationId xmlns:a16="http://schemas.microsoft.com/office/drawing/2014/main" id="{F680FF44-7E27-4C23-883B-1D08D7A9896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5800" y="5219700"/>
            <a:ext cx="915815" cy="914400"/>
          </a:xfrm>
          <a:prstGeom prst="rect">
            <a:avLst/>
          </a:prstGeom>
        </p:spPr>
      </p:pic>
    </p:spTree>
    <p:custDataLst>
      <p:tags r:id="rId1"/>
    </p:custDataLst>
    <p:extLst>
      <p:ext uri="{BB962C8B-B14F-4D97-AF65-F5344CB8AC3E}">
        <p14:creationId xmlns:p14="http://schemas.microsoft.com/office/powerpoint/2010/main" val="388725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97BE3A2-C9D1-4FF0-A1A2-444EDFDD64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
        <p:nvSpPr>
          <p:cNvPr id="8" name="Content Placeholder 7">
            <a:extLst>
              <a:ext uri="{FF2B5EF4-FFF2-40B4-BE49-F238E27FC236}">
                <a16:creationId xmlns:a16="http://schemas.microsoft.com/office/drawing/2014/main" id="{BA4E6EA7-1BFC-440A-8B8F-E42854E96BBF}"/>
              </a:ext>
            </a:extLst>
          </p:cNvPr>
          <p:cNvSpPr>
            <a:spLocks noGrp="1"/>
          </p:cNvSpPr>
          <p:nvPr>
            <p:ph idx="1"/>
          </p:nvPr>
        </p:nvSpPr>
        <p:spPr>
          <a:xfrm>
            <a:off x="4800600" y="152400"/>
            <a:ext cx="4114800" cy="6477000"/>
          </a:xfrm>
        </p:spPr>
        <p:txBody>
          <a:bodyPr/>
          <a:lstStyle/>
          <a:p>
            <a:pPr marL="0" indent="0">
              <a:buNone/>
            </a:pPr>
            <a:r>
              <a:rPr lang="en-US" sz="3200" dirty="0"/>
              <a:t>The technician will ask you to: </a:t>
            </a:r>
          </a:p>
          <a:p>
            <a:r>
              <a:rPr lang="en-US" sz="2800" dirty="0"/>
              <a:t>Provide photo identification</a:t>
            </a:r>
          </a:p>
          <a:p>
            <a:r>
              <a:rPr lang="en-US" sz="2800" dirty="0"/>
              <a:t>Remove any </a:t>
            </a:r>
            <a:br>
              <a:rPr lang="en-US" sz="2800" dirty="0"/>
            </a:br>
            <a:r>
              <a:rPr lang="en-US" sz="2800" dirty="0"/>
              <a:t>outer clothing</a:t>
            </a:r>
          </a:p>
          <a:p>
            <a:r>
              <a:rPr lang="en-US" sz="2800" dirty="0"/>
              <a:t>Set aside your bag, briefcase, or purse </a:t>
            </a:r>
          </a:p>
          <a:p>
            <a:r>
              <a:rPr lang="en-US" sz="2800" dirty="0"/>
              <a:t>Empty your pockets </a:t>
            </a:r>
          </a:p>
          <a:p>
            <a:r>
              <a:rPr lang="en-US" sz="2800" dirty="0"/>
              <a:t>Fill out the Custody and Control Form</a:t>
            </a:r>
          </a:p>
          <a:p>
            <a:r>
              <a:rPr lang="en-US" sz="2800" dirty="0"/>
              <a:t>Wash and dry </a:t>
            </a:r>
            <a:br>
              <a:rPr lang="en-US" sz="2800" dirty="0"/>
            </a:br>
            <a:r>
              <a:rPr lang="en-US" sz="2800" dirty="0"/>
              <a:t>your hands </a:t>
            </a:r>
          </a:p>
        </p:txBody>
      </p:sp>
    </p:spTree>
    <p:custDataLst>
      <p:tags r:id="rId1"/>
    </p:custDataLst>
    <p:extLst>
      <p:ext uri="{BB962C8B-B14F-4D97-AF65-F5344CB8AC3E}">
        <p14:creationId xmlns:p14="http://schemas.microsoft.com/office/powerpoint/2010/main" val="41698923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7">
            <a:extLst>
              <a:ext uri="{FF2B5EF4-FFF2-40B4-BE49-F238E27FC236}">
                <a16:creationId xmlns:a16="http://schemas.microsoft.com/office/drawing/2014/main" id="{FB39634A-0002-4E2B-A3FF-DD7A31CCA620}"/>
              </a:ext>
            </a:extLst>
          </p:cNvPr>
          <p:cNvSpPr txBox="1">
            <a:spLocks/>
          </p:cNvSpPr>
          <p:nvPr/>
        </p:nvSpPr>
        <p:spPr>
          <a:xfrm>
            <a:off x="4800600" y="914400"/>
            <a:ext cx="4038600" cy="57150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The technician divides your sample into two containers.</a:t>
            </a:r>
          </a:p>
          <a:p>
            <a:pPr marL="0" indent="0">
              <a:buNone/>
            </a:pPr>
            <a:endParaRPr lang="en-US" sz="3200" dirty="0"/>
          </a:p>
          <a:p>
            <a:pPr marL="0" indent="0">
              <a:buNone/>
            </a:pPr>
            <a:r>
              <a:rPr lang="en-US" sz="3200" dirty="0"/>
              <a:t>You must initial the labels to certify the sample collected was yours. </a:t>
            </a:r>
            <a:endParaRPr lang="en-US" sz="2800" dirty="0"/>
          </a:p>
        </p:txBody>
      </p:sp>
      <p:pic>
        <p:nvPicPr>
          <p:cNvPr id="7" name="Picture 6">
            <a:extLst>
              <a:ext uri="{FF2B5EF4-FFF2-40B4-BE49-F238E27FC236}">
                <a16:creationId xmlns:a16="http://schemas.microsoft.com/office/drawing/2014/main" id="{13DA5F70-6D18-4E70-ADBD-1D5ECDEF7C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Tree>
    <p:custDataLst>
      <p:tags r:id="rId1"/>
    </p:custDataLst>
    <p:extLst>
      <p:ext uri="{BB962C8B-B14F-4D97-AF65-F5344CB8AC3E}">
        <p14:creationId xmlns:p14="http://schemas.microsoft.com/office/powerpoint/2010/main" val="38654748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2DFC01-3F4D-4C8D-B819-B18FC9E15F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
        <p:nvSpPr>
          <p:cNvPr id="4" name="Content Placeholder 7">
            <a:extLst>
              <a:ext uri="{FF2B5EF4-FFF2-40B4-BE49-F238E27FC236}">
                <a16:creationId xmlns:a16="http://schemas.microsoft.com/office/drawing/2014/main" id="{49963C4D-D4E9-42B2-8A7E-157563217E75}"/>
              </a:ext>
            </a:extLst>
          </p:cNvPr>
          <p:cNvSpPr txBox="1">
            <a:spLocks/>
          </p:cNvSpPr>
          <p:nvPr/>
        </p:nvSpPr>
        <p:spPr>
          <a:xfrm>
            <a:off x="228600" y="762000"/>
            <a:ext cx="4343400" cy="5943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At the laboratory, </a:t>
            </a:r>
            <a:br>
              <a:rPr lang="en-US" sz="3200" dirty="0"/>
            </a:br>
            <a:r>
              <a:rPr lang="en-US" sz="3200" dirty="0"/>
              <a:t>an </a:t>
            </a:r>
            <a:r>
              <a:rPr lang="en-US" sz="3200" b="1" i="1" dirty="0">
                <a:solidFill>
                  <a:srgbClr val="002D72"/>
                </a:solidFill>
              </a:rPr>
              <a:t>initial test </a:t>
            </a:r>
            <a:r>
              <a:rPr lang="en-US" sz="3200" dirty="0"/>
              <a:t>is performed on the first sample. If this test is positive for the presence of drugs, a </a:t>
            </a:r>
            <a:r>
              <a:rPr lang="en-US" sz="3200" b="1" i="1" dirty="0">
                <a:solidFill>
                  <a:srgbClr val="002D72"/>
                </a:solidFill>
              </a:rPr>
              <a:t>confirmatory drug test </a:t>
            </a:r>
            <a:r>
              <a:rPr lang="en-US" sz="3200" dirty="0"/>
              <a:t>will be conducted.</a:t>
            </a:r>
          </a:p>
          <a:p>
            <a:pPr marL="0" indent="0">
              <a:buNone/>
            </a:pPr>
            <a:endParaRPr lang="en-US" sz="3200" dirty="0"/>
          </a:p>
        </p:txBody>
      </p:sp>
      <p:pic>
        <p:nvPicPr>
          <p:cNvPr id="5" name="Picture 4">
            <a:extLst>
              <a:ext uri="{FF2B5EF4-FFF2-40B4-BE49-F238E27FC236}">
                <a16:creationId xmlns:a16="http://schemas.microsoft.com/office/drawing/2014/main" id="{411E9F44-C36F-41D0-AB69-BE5319B3CBB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72000" y="0"/>
            <a:ext cx="4572000" cy="6858000"/>
          </a:xfrm>
          <a:prstGeom prst="rect">
            <a:avLst/>
          </a:prstGeom>
        </p:spPr>
      </p:pic>
    </p:spTree>
    <p:custDataLst>
      <p:tags r:id="rId1"/>
    </p:custDataLst>
    <p:extLst>
      <p:ext uri="{BB962C8B-B14F-4D97-AF65-F5344CB8AC3E}">
        <p14:creationId xmlns:p14="http://schemas.microsoft.com/office/powerpoint/2010/main" val="6993060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7">
            <a:extLst>
              <a:ext uri="{FF2B5EF4-FFF2-40B4-BE49-F238E27FC236}">
                <a16:creationId xmlns:a16="http://schemas.microsoft.com/office/drawing/2014/main" id="{49963C4D-D4E9-42B2-8A7E-157563217E75}"/>
              </a:ext>
            </a:extLst>
          </p:cNvPr>
          <p:cNvSpPr txBox="1">
            <a:spLocks/>
          </p:cNvSpPr>
          <p:nvPr/>
        </p:nvSpPr>
        <p:spPr>
          <a:xfrm>
            <a:off x="228600" y="762000"/>
            <a:ext cx="4267200" cy="5105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3200" dirty="0"/>
          </a:p>
        </p:txBody>
      </p:sp>
      <p:sp>
        <p:nvSpPr>
          <p:cNvPr id="5" name="Content Placeholder 7">
            <a:extLst>
              <a:ext uri="{FF2B5EF4-FFF2-40B4-BE49-F238E27FC236}">
                <a16:creationId xmlns:a16="http://schemas.microsoft.com/office/drawing/2014/main" id="{7A6469F6-C280-4D3E-B0F9-5CC9BF7702E4}"/>
              </a:ext>
            </a:extLst>
          </p:cNvPr>
          <p:cNvSpPr txBox="1">
            <a:spLocks/>
          </p:cNvSpPr>
          <p:nvPr/>
        </p:nvSpPr>
        <p:spPr>
          <a:xfrm>
            <a:off x="228600" y="762000"/>
            <a:ext cx="4343400" cy="5943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If the test results are positive, the MRO will investigate the reasons for this result.</a:t>
            </a:r>
          </a:p>
          <a:p>
            <a:pPr marL="0" indent="0">
              <a:buNone/>
            </a:pPr>
            <a:endParaRPr lang="en-US" sz="3200" dirty="0"/>
          </a:p>
          <a:p>
            <a:pPr marL="0" indent="0">
              <a:buNone/>
            </a:pPr>
            <a:r>
              <a:rPr lang="en-US" sz="3200" dirty="0"/>
              <a:t>You have 72 hours to request that the MRO order a test of the split specimen by a different certified lab. </a:t>
            </a:r>
          </a:p>
        </p:txBody>
      </p:sp>
      <p:pic>
        <p:nvPicPr>
          <p:cNvPr id="6" name="Picture 5">
            <a:extLst>
              <a:ext uri="{FF2B5EF4-FFF2-40B4-BE49-F238E27FC236}">
                <a16:creationId xmlns:a16="http://schemas.microsoft.com/office/drawing/2014/main" id="{23320ECB-CC5D-41E1-BB82-7916A6BE8C2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85855" y="0"/>
            <a:ext cx="4572000" cy="6858000"/>
          </a:xfrm>
          <a:prstGeom prst="rect">
            <a:avLst/>
          </a:prstGeom>
        </p:spPr>
      </p:pic>
    </p:spTree>
    <p:custDataLst>
      <p:tags r:id="rId1"/>
    </p:custDataLst>
    <p:extLst>
      <p:ext uri="{BB962C8B-B14F-4D97-AF65-F5344CB8AC3E}">
        <p14:creationId xmlns:p14="http://schemas.microsoft.com/office/powerpoint/2010/main" val="13769313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D42E54-94CF-4155-A908-8CE475B5F935}"/>
              </a:ext>
            </a:extLst>
          </p:cNvPr>
          <p:cNvSpPr>
            <a:spLocks noGrp="1"/>
          </p:cNvSpPr>
          <p:nvPr>
            <p:ph type="title"/>
          </p:nvPr>
        </p:nvSpPr>
        <p:spPr>
          <a:xfrm>
            <a:off x="0" y="5105400"/>
            <a:ext cx="9144000" cy="1143000"/>
          </a:xfrm>
          <a:solidFill>
            <a:schemeClr val="bg1">
              <a:alpha val="70000"/>
            </a:schemeClr>
          </a:solidFill>
          <a:effectLst/>
        </p:spPr>
        <p:txBody>
          <a:bodyPr/>
          <a:lstStyle/>
          <a:p>
            <a:r>
              <a:rPr lang="en-US" dirty="0">
                <a:solidFill>
                  <a:srgbClr val="263A7C"/>
                </a:solidFill>
              </a:rPr>
              <a:t>Refusing to Test</a:t>
            </a:r>
          </a:p>
        </p:txBody>
      </p:sp>
      <p:pic>
        <p:nvPicPr>
          <p:cNvPr id="4" name="Picture 3">
            <a:extLst>
              <a:ext uri="{FF2B5EF4-FFF2-40B4-BE49-F238E27FC236}">
                <a16:creationId xmlns:a16="http://schemas.microsoft.com/office/drawing/2014/main" id="{7D952D9B-B72A-4F5F-BFF0-2A2A6187A45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5800" y="5219700"/>
            <a:ext cx="915815" cy="914400"/>
          </a:xfrm>
          <a:prstGeom prst="rect">
            <a:avLst/>
          </a:prstGeom>
        </p:spPr>
      </p:pic>
    </p:spTree>
    <p:custDataLst>
      <p:tags r:id="rId1"/>
    </p:custDataLst>
    <p:extLst>
      <p:ext uri="{BB962C8B-B14F-4D97-AF65-F5344CB8AC3E}">
        <p14:creationId xmlns:p14="http://schemas.microsoft.com/office/powerpoint/2010/main" val="31504547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7">
            <a:extLst>
              <a:ext uri="{FF2B5EF4-FFF2-40B4-BE49-F238E27FC236}">
                <a16:creationId xmlns:a16="http://schemas.microsoft.com/office/drawing/2014/main" id="{B4B63746-B374-4A8E-AD57-B761A5A650D3}"/>
              </a:ext>
            </a:extLst>
          </p:cNvPr>
          <p:cNvSpPr txBox="1">
            <a:spLocks/>
          </p:cNvSpPr>
          <p:nvPr/>
        </p:nvSpPr>
        <p:spPr>
          <a:xfrm>
            <a:off x="228600" y="152400"/>
            <a:ext cx="4343400"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b="1" dirty="0">
                <a:solidFill>
                  <a:srgbClr val="002D72"/>
                </a:solidFill>
              </a:rPr>
              <a:t>A refusal to test is treated the same as a failed alcohol test or a positive drug test.</a:t>
            </a:r>
          </a:p>
          <a:p>
            <a:pPr marL="0" indent="0">
              <a:buNone/>
            </a:pPr>
            <a:endParaRPr lang="en-US" sz="3200" dirty="0"/>
          </a:p>
          <a:p>
            <a:pPr marL="0" indent="0">
              <a:buNone/>
            </a:pPr>
            <a:r>
              <a:rPr lang="en-US" sz="3200" dirty="0"/>
              <a:t>If you refuse to </a:t>
            </a:r>
            <a:br>
              <a:rPr lang="en-US" sz="3200" dirty="0"/>
            </a:br>
            <a:r>
              <a:rPr lang="en-US" sz="3200" dirty="0"/>
              <a:t>be tested, you </a:t>
            </a:r>
            <a:br>
              <a:rPr lang="en-US" sz="3200" dirty="0"/>
            </a:br>
            <a:r>
              <a:rPr lang="en-US" sz="3200" dirty="0"/>
              <a:t>cannot continue </a:t>
            </a:r>
            <a:br>
              <a:rPr lang="en-US" sz="3200" dirty="0"/>
            </a:br>
            <a:r>
              <a:rPr lang="en-US" sz="3200" dirty="0"/>
              <a:t>to perform safety‑sensitive functions, </a:t>
            </a:r>
            <a:br>
              <a:rPr lang="en-US" sz="3200" dirty="0"/>
            </a:br>
            <a:r>
              <a:rPr lang="en-US" sz="3200" dirty="0"/>
              <a:t>including driving.</a:t>
            </a:r>
          </a:p>
        </p:txBody>
      </p:sp>
      <p:pic>
        <p:nvPicPr>
          <p:cNvPr id="9" name="Picture 8">
            <a:extLst>
              <a:ext uri="{FF2B5EF4-FFF2-40B4-BE49-F238E27FC236}">
                <a16:creationId xmlns:a16="http://schemas.microsoft.com/office/drawing/2014/main" id="{92D7ABDF-47C6-4CCE-8108-77B505C571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custDataLst>
      <p:tags r:id="rId1"/>
    </p:custDataLst>
    <p:extLst>
      <p:ext uri="{BB962C8B-B14F-4D97-AF65-F5344CB8AC3E}">
        <p14:creationId xmlns:p14="http://schemas.microsoft.com/office/powerpoint/2010/main" val="32676065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A9C1C5C-9F20-479D-A352-2C596B984B20}"/>
              </a:ext>
            </a:extLst>
          </p:cNvPr>
          <p:cNvSpPr>
            <a:spLocks noGrp="1"/>
          </p:cNvSpPr>
          <p:nvPr>
            <p:ph idx="1"/>
          </p:nvPr>
        </p:nvSpPr>
        <p:spPr>
          <a:xfrm>
            <a:off x="457200" y="685800"/>
            <a:ext cx="8229600" cy="4525963"/>
          </a:xfrm>
        </p:spPr>
        <p:txBody>
          <a:bodyPr/>
          <a:lstStyle/>
          <a:p>
            <a:pPr marL="0" indent="0">
              <a:buNone/>
            </a:pPr>
            <a:r>
              <a:rPr lang="en-US" sz="3200" dirty="0"/>
              <a:t>Situations considered a </a:t>
            </a:r>
            <a:r>
              <a:rPr lang="en-US" sz="3200" b="1" dirty="0">
                <a:solidFill>
                  <a:srgbClr val="002D72"/>
                </a:solidFill>
              </a:rPr>
              <a:t>refusal to submit to a test</a:t>
            </a:r>
            <a:r>
              <a:rPr lang="en-US" sz="3200" dirty="0"/>
              <a:t> include: </a:t>
            </a:r>
          </a:p>
          <a:p>
            <a:pPr marL="0" indent="0">
              <a:buNone/>
            </a:pPr>
            <a:endParaRPr lang="en-US" sz="1000" dirty="0"/>
          </a:p>
          <a:p>
            <a:pPr lvl="1">
              <a:buFont typeface="Arial" panose="020B0604020202020204" pitchFamily="34" charset="0"/>
              <a:buChar char="•"/>
            </a:pPr>
            <a:r>
              <a:rPr lang="en-US" dirty="0">
                <a:solidFill>
                  <a:srgbClr val="002D72"/>
                </a:solidFill>
              </a:rPr>
              <a:t>Declining to take a test </a:t>
            </a:r>
          </a:p>
          <a:p>
            <a:pPr lvl="1">
              <a:buFont typeface="Arial" panose="020B0604020202020204" pitchFamily="34" charset="0"/>
              <a:buChar char="•"/>
            </a:pPr>
            <a:r>
              <a:rPr lang="en-US" dirty="0">
                <a:solidFill>
                  <a:srgbClr val="002D72"/>
                </a:solidFill>
              </a:rPr>
              <a:t>Failing to appear for any test </a:t>
            </a:r>
            <a:r>
              <a:rPr lang="en-US" dirty="0"/>
              <a:t>within a reasonable time </a:t>
            </a:r>
          </a:p>
          <a:p>
            <a:pPr lvl="1">
              <a:buFont typeface="Arial" panose="020B0604020202020204" pitchFamily="34" charset="0"/>
              <a:buChar char="•"/>
            </a:pPr>
            <a:r>
              <a:rPr lang="en-US" dirty="0">
                <a:solidFill>
                  <a:srgbClr val="002D72"/>
                </a:solidFill>
              </a:rPr>
              <a:t>Failing to remain at the testing site </a:t>
            </a:r>
            <a:r>
              <a:rPr lang="en-US" dirty="0"/>
              <a:t>until the testing is complete </a:t>
            </a:r>
          </a:p>
          <a:p>
            <a:pPr lvl="1">
              <a:buFont typeface="Arial" panose="020B0604020202020204" pitchFamily="34" charset="0"/>
              <a:buChar char="•"/>
            </a:pPr>
            <a:r>
              <a:rPr lang="en-US" dirty="0">
                <a:solidFill>
                  <a:srgbClr val="002D72"/>
                </a:solidFill>
              </a:rPr>
              <a:t>Failing to provide a specimen for </a:t>
            </a:r>
            <a:r>
              <a:rPr lang="en-US" dirty="0"/>
              <a:t>testing </a:t>
            </a:r>
          </a:p>
        </p:txBody>
      </p:sp>
    </p:spTree>
    <p:custDataLst>
      <p:tags r:id="rId1"/>
    </p:custDataLst>
    <p:extLst>
      <p:ext uri="{BB962C8B-B14F-4D97-AF65-F5344CB8AC3E}">
        <p14:creationId xmlns:p14="http://schemas.microsoft.com/office/powerpoint/2010/main" val="5279710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0458AB1-EA35-42F3-ACAF-033EFBE903D1}"/>
              </a:ext>
            </a:extLst>
          </p:cNvPr>
          <p:cNvSpPr>
            <a:spLocks noGrp="1"/>
          </p:cNvSpPr>
          <p:nvPr>
            <p:ph type="title"/>
          </p:nvPr>
        </p:nvSpPr>
        <p:spPr>
          <a:xfrm>
            <a:off x="0" y="5105400"/>
            <a:ext cx="9144000" cy="1143000"/>
          </a:xfrm>
          <a:solidFill>
            <a:schemeClr val="bg1">
              <a:alpha val="80000"/>
            </a:schemeClr>
          </a:solidFill>
          <a:effectLst/>
        </p:spPr>
        <p:txBody>
          <a:bodyPr>
            <a:noAutofit/>
          </a:bodyPr>
          <a:lstStyle/>
          <a:p>
            <a:r>
              <a:rPr lang="en-US" dirty="0">
                <a:solidFill>
                  <a:srgbClr val="263A7C"/>
                </a:solidFill>
              </a:rPr>
              <a:t>Failing an Alcohol Test or Testing Positive for Drugs</a:t>
            </a:r>
          </a:p>
        </p:txBody>
      </p:sp>
    </p:spTree>
    <p:custDataLst>
      <p:tags r:id="rId1"/>
    </p:custDataLst>
    <p:extLst>
      <p:ext uri="{BB962C8B-B14F-4D97-AF65-F5344CB8AC3E}">
        <p14:creationId xmlns:p14="http://schemas.microsoft.com/office/powerpoint/2010/main" val="41788515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EDBBA85B-721F-47A3-93EC-C8A9583B5F18}"/>
              </a:ext>
            </a:extLst>
          </p:cNvPr>
          <p:cNvSpPr>
            <a:spLocks noGrp="1"/>
          </p:cNvSpPr>
          <p:nvPr>
            <p:ph type="title"/>
          </p:nvPr>
        </p:nvSpPr>
        <p:spPr>
          <a:xfrm>
            <a:off x="0" y="274638"/>
            <a:ext cx="9144000" cy="1143000"/>
          </a:xfrm>
        </p:spPr>
        <p:txBody>
          <a:bodyPr>
            <a:normAutofit fontScale="90000"/>
          </a:bodyPr>
          <a:lstStyle/>
          <a:p>
            <a:r>
              <a:rPr lang="en-US" dirty="0">
                <a:solidFill>
                  <a:srgbClr val="263A7C"/>
                </a:solidFill>
              </a:rPr>
              <a:t>If you fail an alcohol test or </a:t>
            </a:r>
            <a:br>
              <a:rPr lang="en-US" dirty="0">
                <a:solidFill>
                  <a:srgbClr val="263A7C"/>
                </a:solidFill>
              </a:rPr>
            </a:br>
            <a:r>
              <a:rPr lang="en-US" dirty="0">
                <a:solidFill>
                  <a:srgbClr val="263A7C"/>
                </a:solidFill>
              </a:rPr>
              <a:t>test positive for drugs:</a:t>
            </a:r>
          </a:p>
        </p:txBody>
      </p:sp>
      <p:sp>
        <p:nvSpPr>
          <p:cNvPr id="13" name="Content Placeholder 1">
            <a:extLst>
              <a:ext uri="{FF2B5EF4-FFF2-40B4-BE49-F238E27FC236}">
                <a16:creationId xmlns:a16="http://schemas.microsoft.com/office/drawing/2014/main" id="{74EBF1C1-90AF-4C33-818B-80AC5E02281C}"/>
              </a:ext>
            </a:extLst>
          </p:cNvPr>
          <p:cNvSpPr>
            <a:spLocks noGrp="1"/>
          </p:cNvSpPr>
          <p:nvPr>
            <p:ph idx="1"/>
          </p:nvPr>
        </p:nvSpPr>
        <p:spPr>
          <a:xfrm>
            <a:off x="685800" y="1828800"/>
            <a:ext cx="3886200" cy="3581400"/>
          </a:xfrm>
        </p:spPr>
        <p:txBody>
          <a:bodyPr/>
          <a:lstStyle/>
          <a:p>
            <a:r>
              <a:rPr lang="en-US" sz="2800" dirty="0"/>
              <a:t>You must be removed from all safety-sensitive functions</a:t>
            </a:r>
            <a:endParaRPr lang="en-US" sz="2800" dirty="0">
              <a:solidFill>
                <a:srgbClr val="002D72"/>
              </a:solidFill>
            </a:endParaRPr>
          </a:p>
        </p:txBody>
      </p:sp>
      <p:pic>
        <p:nvPicPr>
          <p:cNvPr id="14" name="Picture 13">
            <a:extLst>
              <a:ext uri="{FF2B5EF4-FFF2-40B4-BE49-F238E27FC236}">
                <a16:creationId xmlns:a16="http://schemas.microsoft.com/office/drawing/2014/main" id="{87065642-38E2-4539-A87B-EFC85661BA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2133600"/>
            <a:ext cx="3200400" cy="32004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7249274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EDBBA85B-721F-47A3-93EC-C8A9583B5F18}"/>
              </a:ext>
            </a:extLst>
          </p:cNvPr>
          <p:cNvSpPr>
            <a:spLocks noGrp="1"/>
          </p:cNvSpPr>
          <p:nvPr>
            <p:ph type="title"/>
          </p:nvPr>
        </p:nvSpPr>
        <p:spPr>
          <a:xfrm>
            <a:off x="0" y="274638"/>
            <a:ext cx="9144000" cy="1143000"/>
          </a:xfrm>
        </p:spPr>
        <p:txBody>
          <a:bodyPr>
            <a:normAutofit fontScale="90000"/>
          </a:bodyPr>
          <a:lstStyle/>
          <a:p>
            <a:r>
              <a:rPr lang="en-US" dirty="0">
                <a:solidFill>
                  <a:srgbClr val="263A7C"/>
                </a:solidFill>
              </a:rPr>
              <a:t>If you fail an alcohol test or </a:t>
            </a:r>
            <a:br>
              <a:rPr lang="en-US" dirty="0">
                <a:solidFill>
                  <a:srgbClr val="263A7C"/>
                </a:solidFill>
              </a:rPr>
            </a:br>
            <a:r>
              <a:rPr lang="en-US" dirty="0">
                <a:solidFill>
                  <a:srgbClr val="263A7C"/>
                </a:solidFill>
              </a:rPr>
              <a:t>test positive for drugs:</a:t>
            </a:r>
          </a:p>
        </p:txBody>
      </p:sp>
      <p:sp>
        <p:nvSpPr>
          <p:cNvPr id="13" name="Content Placeholder 1">
            <a:extLst>
              <a:ext uri="{FF2B5EF4-FFF2-40B4-BE49-F238E27FC236}">
                <a16:creationId xmlns:a16="http://schemas.microsoft.com/office/drawing/2014/main" id="{74EBF1C1-90AF-4C33-818B-80AC5E02281C}"/>
              </a:ext>
            </a:extLst>
          </p:cNvPr>
          <p:cNvSpPr>
            <a:spLocks noGrp="1"/>
          </p:cNvSpPr>
          <p:nvPr>
            <p:ph idx="1"/>
          </p:nvPr>
        </p:nvSpPr>
        <p:spPr>
          <a:xfrm>
            <a:off x="685800" y="1828800"/>
            <a:ext cx="3886200" cy="4572000"/>
          </a:xfrm>
        </p:spPr>
        <p:txBody>
          <a:bodyPr/>
          <a:lstStyle/>
          <a:p>
            <a:r>
              <a:rPr lang="en-US" sz="2800" dirty="0"/>
              <a:t>You may not return to a safety-sensitive function until: </a:t>
            </a:r>
          </a:p>
          <a:p>
            <a:pPr lvl="1">
              <a:buFont typeface="Courier New" panose="02070309020205020404" pitchFamily="49" charset="0"/>
              <a:buChar char="o"/>
            </a:pPr>
            <a:r>
              <a:rPr lang="en-US" sz="2400" dirty="0"/>
              <a:t>An evaluation by a SAP has been done</a:t>
            </a:r>
          </a:p>
          <a:p>
            <a:pPr lvl="1">
              <a:buFont typeface="Courier New" panose="02070309020205020404" pitchFamily="49" charset="0"/>
              <a:buChar char="o"/>
            </a:pPr>
            <a:r>
              <a:rPr lang="en-US" sz="2400" dirty="0"/>
              <a:t>You have complied with prescribed treatment</a:t>
            </a:r>
          </a:p>
          <a:p>
            <a:pPr lvl="1">
              <a:buFont typeface="Courier New" panose="02070309020205020404" pitchFamily="49" charset="0"/>
              <a:buChar char="o"/>
            </a:pPr>
            <a:r>
              <a:rPr lang="en-US" sz="2400" dirty="0"/>
              <a:t>You pass a </a:t>
            </a:r>
            <a:br>
              <a:rPr lang="en-US" sz="2400" dirty="0"/>
            </a:br>
            <a:r>
              <a:rPr lang="en-US" sz="2400" dirty="0"/>
              <a:t>return-to-duty test</a:t>
            </a:r>
          </a:p>
        </p:txBody>
      </p:sp>
      <p:pic>
        <p:nvPicPr>
          <p:cNvPr id="14" name="Picture 13">
            <a:extLst>
              <a:ext uri="{FF2B5EF4-FFF2-40B4-BE49-F238E27FC236}">
                <a16:creationId xmlns:a16="http://schemas.microsoft.com/office/drawing/2014/main" id="{87065642-38E2-4539-A87B-EFC85661BA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2133600"/>
            <a:ext cx="3200400" cy="32004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6988387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EDBBA85B-721F-47A3-93EC-C8A9583B5F18}"/>
              </a:ext>
            </a:extLst>
          </p:cNvPr>
          <p:cNvSpPr>
            <a:spLocks noGrp="1"/>
          </p:cNvSpPr>
          <p:nvPr>
            <p:ph type="title"/>
          </p:nvPr>
        </p:nvSpPr>
        <p:spPr>
          <a:xfrm>
            <a:off x="0" y="274638"/>
            <a:ext cx="9144000" cy="1143000"/>
          </a:xfrm>
        </p:spPr>
        <p:txBody>
          <a:bodyPr>
            <a:normAutofit fontScale="90000"/>
          </a:bodyPr>
          <a:lstStyle/>
          <a:p>
            <a:r>
              <a:rPr lang="en-US" dirty="0">
                <a:solidFill>
                  <a:srgbClr val="263A7C"/>
                </a:solidFill>
              </a:rPr>
              <a:t>If you fail an alcohol test or </a:t>
            </a:r>
            <a:br>
              <a:rPr lang="en-US" dirty="0">
                <a:solidFill>
                  <a:srgbClr val="263A7C"/>
                </a:solidFill>
              </a:rPr>
            </a:br>
            <a:r>
              <a:rPr lang="en-US" dirty="0">
                <a:solidFill>
                  <a:srgbClr val="263A7C"/>
                </a:solidFill>
              </a:rPr>
              <a:t>test positive for drugs:</a:t>
            </a:r>
          </a:p>
        </p:txBody>
      </p:sp>
      <p:sp>
        <p:nvSpPr>
          <p:cNvPr id="13" name="Content Placeholder 1">
            <a:extLst>
              <a:ext uri="{FF2B5EF4-FFF2-40B4-BE49-F238E27FC236}">
                <a16:creationId xmlns:a16="http://schemas.microsoft.com/office/drawing/2014/main" id="{74EBF1C1-90AF-4C33-818B-80AC5E02281C}"/>
              </a:ext>
            </a:extLst>
          </p:cNvPr>
          <p:cNvSpPr>
            <a:spLocks noGrp="1"/>
          </p:cNvSpPr>
          <p:nvPr>
            <p:ph idx="1"/>
          </p:nvPr>
        </p:nvSpPr>
        <p:spPr>
          <a:xfrm>
            <a:off x="685800" y="1828800"/>
            <a:ext cx="3886200" cy="3581400"/>
          </a:xfrm>
        </p:spPr>
        <p:txBody>
          <a:bodyPr/>
          <a:lstStyle/>
          <a:p>
            <a:r>
              <a:rPr lang="en-US" sz="2800" dirty="0"/>
              <a:t>You are subject to six follow-up tests in the first 12 months after your return to duty and may be subject to follow-up testing for up to </a:t>
            </a:r>
            <a:br>
              <a:rPr lang="en-US" sz="2800" dirty="0"/>
            </a:br>
            <a:r>
              <a:rPr lang="en-US" sz="2800" dirty="0"/>
              <a:t>five years.</a:t>
            </a:r>
          </a:p>
        </p:txBody>
      </p:sp>
      <p:pic>
        <p:nvPicPr>
          <p:cNvPr id="14" name="Picture 13">
            <a:extLst>
              <a:ext uri="{FF2B5EF4-FFF2-40B4-BE49-F238E27FC236}">
                <a16:creationId xmlns:a16="http://schemas.microsoft.com/office/drawing/2014/main" id="{87065642-38E2-4539-A87B-EFC85661BA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2133600"/>
            <a:ext cx="3200400" cy="32004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8388357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C96866-B2CF-45A8-A273-671F56281681}"/>
              </a:ext>
            </a:extLst>
          </p:cNvPr>
          <p:cNvSpPr>
            <a:spLocks noGrp="1"/>
          </p:cNvSpPr>
          <p:nvPr>
            <p:ph type="title"/>
          </p:nvPr>
        </p:nvSpPr>
        <p:spPr>
          <a:xfrm>
            <a:off x="0" y="5105400"/>
            <a:ext cx="9144000" cy="1143000"/>
          </a:xfrm>
          <a:solidFill>
            <a:schemeClr val="bg1">
              <a:alpha val="70000"/>
            </a:schemeClr>
          </a:solidFill>
          <a:effectLst/>
        </p:spPr>
        <p:txBody>
          <a:bodyPr>
            <a:normAutofit fontScale="90000"/>
          </a:bodyPr>
          <a:lstStyle/>
          <a:p>
            <a:r>
              <a:rPr lang="en-US" dirty="0">
                <a:solidFill>
                  <a:srgbClr val="263A7C"/>
                </a:solidFill>
              </a:rPr>
              <a:t>The Effects of</a:t>
            </a:r>
            <a:br>
              <a:rPr lang="en-US" dirty="0">
                <a:solidFill>
                  <a:srgbClr val="263A7C"/>
                </a:solidFill>
              </a:rPr>
            </a:br>
            <a:r>
              <a:rPr lang="en-US" dirty="0">
                <a:solidFill>
                  <a:srgbClr val="263A7C"/>
                </a:solidFill>
              </a:rPr>
              <a:t>Alcohol Abuse &amp; Drug Use</a:t>
            </a:r>
          </a:p>
        </p:txBody>
      </p:sp>
    </p:spTree>
    <p:custDataLst>
      <p:tags r:id="rId1"/>
    </p:custDataLst>
    <p:extLst>
      <p:ext uri="{BB962C8B-B14F-4D97-AF65-F5344CB8AC3E}">
        <p14:creationId xmlns:p14="http://schemas.microsoft.com/office/powerpoint/2010/main" val="4484861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32C33D-7516-4B5F-B0D0-3BEF46BD0214}"/>
              </a:ext>
            </a:extLst>
          </p:cNvPr>
          <p:cNvSpPr>
            <a:spLocks noGrp="1"/>
          </p:cNvSpPr>
          <p:nvPr>
            <p:ph idx="1"/>
          </p:nvPr>
        </p:nvSpPr>
        <p:spPr>
          <a:xfrm>
            <a:off x="4800600" y="411480"/>
            <a:ext cx="4343400" cy="5287962"/>
          </a:xfrm>
        </p:spPr>
        <p:txBody>
          <a:bodyPr/>
          <a:lstStyle/>
          <a:p>
            <a:pPr marL="0" indent="0">
              <a:buNone/>
            </a:pPr>
            <a:r>
              <a:rPr lang="en-US" sz="3200" dirty="0"/>
              <a:t>The </a:t>
            </a:r>
            <a:r>
              <a:rPr lang="en-US" sz="3200" b="1" dirty="0">
                <a:solidFill>
                  <a:srgbClr val="263A7C"/>
                </a:solidFill>
              </a:rPr>
              <a:t>symptoms</a:t>
            </a:r>
            <a:r>
              <a:rPr lang="en-US" sz="3200" dirty="0"/>
              <a:t> of </a:t>
            </a:r>
            <a:r>
              <a:rPr lang="en-US" sz="3200" dirty="0">
                <a:solidFill>
                  <a:srgbClr val="002D72"/>
                </a:solidFill>
              </a:rPr>
              <a:t>alcohol use/abuse </a:t>
            </a:r>
            <a:r>
              <a:rPr lang="en-US" sz="3200" dirty="0"/>
              <a:t>include: </a:t>
            </a:r>
          </a:p>
          <a:p>
            <a:pPr marL="0" indent="0">
              <a:buNone/>
            </a:pPr>
            <a:endParaRPr lang="en-US" sz="1000" dirty="0"/>
          </a:p>
          <a:p>
            <a:pPr lvl="1">
              <a:buFont typeface="Arial" panose="020B0604020202020204" pitchFamily="34" charset="0"/>
              <a:buChar char="•"/>
            </a:pPr>
            <a:r>
              <a:rPr lang="en-US" dirty="0"/>
              <a:t>Slowed reactions</a:t>
            </a:r>
          </a:p>
          <a:p>
            <a:pPr lvl="1">
              <a:buFont typeface="Arial" panose="020B0604020202020204" pitchFamily="34" charset="0"/>
              <a:buChar char="•"/>
            </a:pPr>
            <a:r>
              <a:rPr lang="en-US" dirty="0"/>
              <a:t>Dulled mental processes</a:t>
            </a:r>
          </a:p>
          <a:p>
            <a:pPr lvl="1">
              <a:buFont typeface="Arial" panose="020B0604020202020204" pitchFamily="34" charset="0"/>
              <a:buChar char="•"/>
            </a:pPr>
            <a:r>
              <a:rPr lang="en-US" dirty="0"/>
              <a:t>Poor coordination</a:t>
            </a:r>
          </a:p>
          <a:p>
            <a:pPr lvl="1">
              <a:buFont typeface="Arial" panose="020B0604020202020204" pitchFamily="34" charset="0"/>
              <a:buChar char="•"/>
            </a:pPr>
            <a:r>
              <a:rPr lang="en-US" dirty="0"/>
              <a:t>Bad judgment</a:t>
            </a:r>
          </a:p>
        </p:txBody>
      </p:sp>
      <p:pic>
        <p:nvPicPr>
          <p:cNvPr id="6" name="Picture 5">
            <a:extLst>
              <a:ext uri="{FF2B5EF4-FFF2-40B4-BE49-F238E27FC236}">
                <a16:creationId xmlns:a16="http://schemas.microsoft.com/office/drawing/2014/main" id="{622C8124-1BE2-4821-88B9-C53B03B786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Tree>
    <p:custDataLst>
      <p:tags r:id="rId1"/>
    </p:custDataLst>
    <p:extLst>
      <p:ext uri="{BB962C8B-B14F-4D97-AF65-F5344CB8AC3E}">
        <p14:creationId xmlns:p14="http://schemas.microsoft.com/office/powerpoint/2010/main" val="39480451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32C33D-7516-4B5F-B0D0-3BEF46BD0214}"/>
              </a:ext>
            </a:extLst>
          </p:cNvPr>
          <p:cNvSpPr>
            <a:spLocks noGrp="1"/>
          </p:cNvSpPr>
          <p:nvPr>
            <p:ph idx="1"/>
          </p:nvPr>
        </p:nvSpPr>
        <p:spPr>
          <a:xfrm>
            <a:off x="228600" y="411480"/>
            <a:ext cx="4343400" cy="5287962"/>
          </a:xfrm>
        </p:spPr>
        <p:txBody>
          <a:bodyPr/>
          <a:lstStyle/>
          <a:p>
            <a:pPr marL="0" indent="0">
              <a:buNone/>
            </a:pPr>
            <a:r>
              <a:rPr lang="en-US" sz="3200" b="1" dirty="0">
                <a:solidFill>
                  <a:srgbClr val="263A7C"/>
                </a:solidFill>
              </a:rPr>
              <a:t>Long-term effects</a:t>
            </a:r>
            <a:r>
              <a:rPr lang="en-US" sz="3200" dirty="0"/>
              <a:t> </a:t>
            </a:r>
            <a:br>
              <a:rPr lang="en-US" sz="3200" dirty="0"/>
            </a:br>
            <a:r>
              <a:rPr lang="en-US" sz="3200" dirty="0"/>
              <a:t>of </a:t>
            </a:r>
            <a:r>
              <a:rPr lang="en-US" sz="3200" dirty="0">
                <a:solidFill>
                  <a:srgbClr val="002D72"/>
                </a:solidFill>
              </a:rPr>
              <a:t>alcohol use/abuse </a:t>
            </a:r>
            <a:r>
              <a:rPr lang="en-US" sz="3200" dirty="0"/>
              <a:t>include: </a:t>
            </a:r>
          </a:p>
          <a:p>
            <a:pPr marL="0" indent="0">
              <a:buNone/>
            </a:pPr>
            <a:endParaRPr lang="en-US" sz="1000" dirty="0"/>
          </a:p>
          <a:p>
            <a:pPr lvl="1">
              <a:buFont typeface="Arial" panose="020B0604020202020204" pitchFamily="34" charset="0"/>
              <a:buChar char="•"/>
            </a:pPr>
            <a:r>
              <a:rPr lang="en-US" dirty="0"/>
              <a:t>Liver damage</a:t>
            </a:r>
          </a:p>
          <a:p>
            <a:pPr lvl="1">
              <a:buFont typeface="Arial" panose="020B0604020202020204" pitchFamily="34" charset="0"/>
              <a:buChar char="•"/>
            </a:pPr>
            <a:r>
              <a:rPr lang="en-US" dirty="0"/>
              <a:t>Heart attack</a:t>
            </a:r>
          </a:p>
          <a:p>
            <a:pPr lvl="1">
              <a:buFont typeface="Arial" panose="020B0604020202020204" pitchFamily="34" charset="0"/>
              <a:buChar char="•"/>
            </a:pPr>
            <a:r>
              <a:rPr lang="en-US" dirty="0"/>
              <a:t>Stroke</a:t>
            </a:r>
          </a:p>
          <a:p>
            <a:pPr lvl="1">
              <a:buFont typeface="Arial" panose="020B0604020202020204" pitchFamily="34" charset="0"/>
              <a:buChar char="•"/>
            </a:pPr>
            <a:r>
              <a:rPr lang="en-US" dirty="0"/>
              <a:t>Cancers</a:t>
            </a:r>
          </a:p>
          <a:p>
            <a:pPr lvl="1">
              <a:buFont typeface="Arial" panose="020B0604020202020204" pitchFamily="34" charset="0"/>
              <a:buChar char="•"/>
            </a:pPr>
            <a:r>
              <a:rPr lang="en-US" dirty="0"/>
              <a:t>Brain damage</a:t>
            </a:r>
          </a:p>
        </p:txBody>
      </p:sp>
      <p:pic>
        <p:nvPicPr>
          <p:cNvPr id="6" name="Picture 5">
            <a:extLst>
              <a:ext uri="{FF2B5EF4-FFF2-40B4-BE49-F238E27FC236}">
                <a16:creationId xmlns:a16="http://schemas.microsoft.com/office/drawing/2014/main" id="{622C8124-1BE2-4821-88B9-C53B03B786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6927"/>
            <a:ext cx="4572000" cy="6858000"/>
          </a:xfrm>
          <a:prstGeom prst="rect">
            <a:avLst/>
          </a:prstGeom>
        </p:spPr>
      </p:pic>
    </p:spTree>
    <p:custDataLst>
      <p:tags r:id="rId1"/>
    </p:custDataLst>
    <p:extLst>
      <p:ext uri="{BB962C8B-B14F-4D97-AF65-F5344CB8AC3E}">
        <p14:creationId xmlns:p14="http://schemas.microsoft.com/office/powerpoint/2010/main" val="27943664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32C33D-7516-4B5F-B0D0-3BEF46BD0214}"/>
              </a:ext>
            </a:extLst>
          </p:cNvPr>
          <p:cNvSpPr>
            <a:spLocks noGrp="1"/>
          </p:cNvSpPr>
          <p:nvPr>
            <p:ph idx="1"/>
          </p:nvPr>
        </p:nvSpPr>
        <p:spPr>
          <a:xfrm>
            <a:off x="228600" y="411480"/>
            <a:ext cx="4343400" cy="5287962"/>
          </a:xfrm>
        </p:spPr>
        <p:txBody>
          <a:bodyPr/>
          <a:lstStyle/>
          <a:p>
            <a:pPr marL="0" indent="0">
              <a:buNone/>
            </a:pPr>
            <a:r>
              <a:rPr lang="en-US" sz="3200" dirty="0"/>
              <a:t>The </a:t>
            </a:r>
            <a:r>
              <a:rPr lang="en-US" sz="3200" b="1" dirty="0">
                <a:solidFill>
                  <a:srgbClr val="263A7C"/>
                </a:solidFill>
              </a:rPr>
              <a:t>symptoms</a:t>
            </a:r>
            <a:br>
              <a:rPr lang="en-US" sz="3200" dirty="0"/>
            </a:br>
            <a:r>
              <a:rPr lang="en-US" sz="3200" dirty="0"/>
              <a:t>of </a:t>
            </a:r>
            <a:r>
              <a:rPr lang="en-US" sz="3200" dirty="0">
                <a:solidFill>
                  <a:srgbClr val="002D72"/>
                </a:solidFill>
              </a:rPr>
              <a:t>drug use </a:t>
            </a:r>
            <a:r>
              <a:rPr lang="en-US" sz="3200" dirty="0"/>
              <a:t>include: </a:t>
            </a:r>
          </a:p>
          <a:p>
            <a:pPr marL="0" indent="0">
              <a:buNone/>
            </a:pPr>
            <a:endParaRPr lang="en-US" sz="1000" dirty="0"/>
          </a:p>
          <a:p>
            <a:pPr lvl="1">
              <a:buFont typeface="Arial" panose="020B0604020202020204" pitchFamily="34" charset="0"/>
              <a:buChar char="•"/>
            </a:pPr>
            <a:r>
              <a:rPr lang="en-US" dirty="0"/>
              <a:t>Slowed reactions</a:t>
            </a:r>
          </a:p>
          <a:p>
            <a:pPr lvl="1">
              <a:buFont typeface="Arial" panose="020B0604020202020204" pitchFamily="34" charset="0"/>
              <a:buChar char="•"/>
            </a:pPr>
            <a:r>
              <a:rPr lang="en-US" dirty="0"/>
              <a:t>Slowed thinking</a:t>
            </a:r>
          </a:p>
          <a:p>
            <a:pPr lvl="1">
              <a:buFont typeface="Arial" panose="020B0604020202020204" pitchFamily="34" charset="0"/>
              <a:buChar char="•"/>
            </a:pPr>
            <a:r>
              <a:rPr lang="en-US" dirty="0"/>
              <a:t>Confusion</a:t>
            </a:r>
          </a:p>
          <a:p>
            <a:pPr lvl="1">
              <a:buFont typeface="Arial" panose="020B0604020202020204" pitchFamily="34" charset="0"/>
              <a:buChar char="•"/>
            </a:pPr>
            <a:r>
              <a:rPr lang="en-US" dirty="0"/>
              <a:t>Anxiety</a:t>
            </a:r>
          </a:p>
          <a:p>
            <a:pPr lvl="1">
              <a:buFont typeface="Arial" panose="020B0604020202020204" pitchFamily="34" charset="0"/>
              <a:buChar char="•"/>
            </a:pPr>
            <a:r>
              <a:rPr lang="en-US" dirty="0"/>
              <a:t>Hallucinations</a:t>
            </a:r>
          </a:p>
          <a:p>
            <a:pPr lvl="1">
              <a:buFont typeface="Arial" panose="020B0604020202020204" pitchFamily="34" charset="0"/>
              <a:buChar char="•"/>
            </a:pPr>
            <a:r>
              <a:rPr lang="en-US" dirty="0"/>
              <a:t>Changes in vision</a:t>
            </a:r>
          </a:p>
          <a:p>
            <a:pPr lvl="1">
              <a:buFont typeface="Arial" panose="020B0604020202020204" pitchFamily="34" charset="0"/>
              <a:buChar char="•"/>
            </a:pPr>
            <a:r>
              <a:rPr lang="en-US" dirty="0"/>
              <a:t>Dizziness</a:t>
            </a:r>
          </a:p>
        </p:txBody>
      </p:sp>
      <p:pic>
        <p:nvPicPr>
          <p:cNvPr id="8" name="Picture 7">
            <a:extLst>
              <a:ext uri="{FF2B5EF4-FFF2-40B4-BE49-F238E27FC236}">
                <a16:creationId xmlns:a16="http://schemas.microsoft.com/office/drawing/2014/main" id="{45EACDC3-9B06-4E6D-981A-1F3F4EB5B5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7089"/>
            <a:ext cx="4572000" cy="6858000"/>
          </a:xfrm>
          <a:prstGeom prst="rect">
            <a:avLst/>
          </a:prstGeom>
        </p:spPr>
      </p:pic>
    </p:spTree>
    <p:custDataLst>
      <p:tags r:id="rId1"/>
    </p:custDataLst>
    <p:extLst>
      <p:ext uri="{BB962C8B-B14F-4D97-AF65-F5344CB8AC3E}">
        <p14:creationId xmlns:p14="http://schemas.microsoft.com/office/powerpoint/2010/main" val="10504235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32C33D-7516-4B5F-B0D0-3BEF46BD0214}"/>
              </a:ext>
            </a:extLst>
          </p:cNvPr>
          <p:cNvSpPr>
            <a:spLocks noGrp="1"/>
          </p:cNvSpPr>
          <p:nvPr>
            <p:ph idx="1"/>
          </p:nvPr>
        </p:nvSpPr>
        <p:spPr>
          <a:xfrm>
            <a:off x="4800600" y="411480"/>
            <a:ext cx="3810000" cy="6821342"/>
          </a:xfrm>
        </p:spPr>
        <p:txBody>
          <a:bodyPr/>
          <a:lstStyle/>
          <a:p>
            <a:pPr marL="0" indent="0">
              <a:buNone/>
            </a:pPr>
            <a:r>
              <a:rPr lang="en-US" sz="3200" b="1" dirty="0">
                <a:solidFill>
                  <a:srgbClr val="263A7C"/>
                </a:solidFill>
              </a:rPr>
              <a:t>Long-term effects</a:t>
            </a:r>
            <a:r>
              <a:rPr lang="en-US" sz="3200" dirty="0"/>
              <a:t> </a:t>
            </a:r>
            <a:br>
              <a:rPr lang="en-US" sz="3200" dirty="0"/>
            </a:br>
            <a:r>
              <a:rPr lang="en-US" sz="3200" dirty="0"/>
              <a:t>of </a:t>
            </a:r>
            <a:r>
              <a:rPr lang="en-US" sz="3200" dirty="0">
                <a:solidFill>
                  <a:srgbClr val="002D72"/>
                </a:solidFill>
              </a:rPr>
              <a:t>drug use </a:t>
            </a:r>
            <a:r>
              <a:rPr lang="en-US" sz="3200" dirty="0"/>
              <a:t>include: </a:t>
            </a:r>
          </a:p>
          <a:p>
            <a:pPr marL="0" indent="0">
              <a:buNone/>
            </a:pPr>
            <a:endParaRPr lang="en-US" sz="1000" dirty="0"/>
          </a:p>
          <a:p>
            <a:pPr lvl="1">
              <a:buFont typeface="Arial" panose="020B0604020202020204" pitchFamily="34" charset="0"/>
              <a:buChar char="•"/>
            </a:pPr>
            <a:r>
              <a:rPr lang="en-US" dirty="0"/>
              <a:t>Depression </a:t>
            </a:r>
          </a:p>
          <a:p>
            <a:pPr lvl="1">
              <a:buFont typeface="Arial" panose="020B0604020202020204" pitchFamily="34" charset="0"/>
              <a:buChar char="•"/>
            </a:pPr>
            <a:r>
              <a:rPr lang="en-US" dirty="0"/>
              <a:t>Memory loss </a:t>
            </a:r>
          </a:p>
          <a:p>
            <a:pPr lvl="1">
              <a:buFont typeface="Arial" panose="020B0604020202020204" pitchFamily="34" charset="0"/>
              <a:buChar char="•"/>
            </a:pPr>
            <a:r>
              <a:rPr lang="en-US" dirty="0"/>
              <a:t>Lung infections</a:t>
            </a:r>
          </a:p>
          <a:p>
            <a:pPr lvl="1">
              <a:buFont typeface="Arial" panose="020B0604020202020204" pitchFamily="34" charset="0"/>
              <a:buChar char="•"/>
            </a:pPr>
            <a:r>
              <a:rPr lang="en-US" dirty="0"/>
              <a:t>Cancer </a:t>
            </a:r>
          </a:p>
          <a:p>
            <a:pPr lvl="1">
              <a:buFont typeface="Arial" panose="020B0604020202020204" pitchFamily="34" charset="0"/>
              <a:buChar char="•"/>
            </a:pPr>
            <a:r>
              <a:rPr lang="en-US" dirty="0"/>
              <a:t>Brain damage </a:t>
            </a:r>
          </a:p>
          <a:p>
            <a:pPr lvl="1">
              <a:buFont typeface="Arial" panose="020B0604020202020204" pitchFamily="34" charset="0"/>
              <a:buChar char="•"/>
            </a:pPr>
            <a:r>
              <a:rPr lang="en-US" dirty="0"/>
              <a:t>Cardiac arrest </a:t>
            </a:r>
          </a:p>
          <a:p>
            <a:pPr lvl="1">
              <a:buFont typeface="Arial" panose="020B0604020202020204" pitchFamily="34" charset="0"/>
              <a:buChar char="•"/>
            </a:pPr>
            <a:r>
              <a:rPr lang="en-US" dirty="0"/>
              <a:t>Seizures</a:t>
            </a:r>
          </a:p>
          <a:p>
            <a:pPr lvl="1">
              <a:buFont typeface="Arial" panose="020B0604020202020204" pitchFamily="34" charset="0"/>
              <a:buChar char="•"/>
            </a:pPr>
            <a:r>
              <a:rPr lang="en-US" dirty="0"/>
              <a:t>Coma </a:t>
            </a:r>
          </a:p>
          <a:p>
            <a:pPr lvl="1">
              <a:buFont typeface="Arial" panose="020B0604020202020204" pitchFamily="34" charset="0"/>
              <a:buChar char="•"/>
            </a:pPr>
            <a:r>
              <a:rPr lang="en-US" dirty="0"/>
              <a:t>Death </a:t>
            </a:r>
          </a:p>
        </p:txBody>
      </p:sp>
      <p:pic>
        <p:nvPicPr>
          <p:cNvPr id="8" name="Picture 7">
            <a:extLst>
              <a:ext uri="{FF2B5EF4-FFF2-40B4-BE49-F238E27FC236}">
                <a16:creationId xmlns:a16="http://schemas.microsoft.com/office/drawing/2014/main" id="{1B2ED707-4172-4505-A236-34A84ECE50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Tree>
    <p:custDataLst>
      <p:tags r:id="rId1"/>
    </p:custDataLst>
    <p:extLst>
      <p:ext uri="{BB962C8B-B14F-4D97-AF65-F5344CB8AC3E}">
        <p14:creationId xmlns:p14="http://schemas.microsoft.com/office/powerpoint/2010/main" val="31447693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80FD09F-BE83-4AC8-AE37-A7665D29DF07}"/>
              </a:ext>
            </a:extLst>
          </p:cNvPr>
          <p:cNvSpPr>
            <a:spLocks noGrp="1"/>
          </p:cNvSpPr>
          <p:nvPr>
            <p:ph idx="1"/>
          </p:nvPr>
        </p:nvSpPr>
        <p:spPr>
          <a:xfrm>
            <a:off x="4876800" y="609600"/>
            <a:ext cx="4267200" cy="5181599"/>
          </a:xfrm>
        </p:spPr>
        <p:txBody>
          <a:bodyPr/>
          <a:lstStyle/>
          <a:p>
            <a:pPr marL="0" indent="0">
              <a:buNone/>
            </a:pPr>
            <a:r>
              <a:rPr lang="en-US" sz="3200" b="1" dirty="0">
                <a:solidFill>
                  <a:srgbClr val="002D72"/>
                </a:solidFill>
              </a:rPr>
              <a:t>Over-the-counter medications</a:t>
            </a:r>
            <a:r>
              <a:rPr lang="en-US" sz="3200" dirty="0"/>
              <a:t>, and even </a:t>
            </a:r>
            <a:r>
              <a:rPr lang="en-US" sz="3200" b="1" dirty="0">
                <a:solidFill>
                  <a:srgbClr val="002D72"/>
                </a:solidFill>
              </a:rPr>
              <a:t>prescription medications</a:t>
            </a:r>
            <a:r>
              <a:rPr lang="en-US" sz="3200" dirty="0"/>
              <a:t>, may interfere with your ability to drive safely. </a:t>
            </a:r>
          </a:p>
        </p:txBody>
      </p:sp>
      <p:pic>
        <p:nvPicPr>
          <p:cNvPr id="10" name="Picture 9">
            <a:extLst>
              <a:ext uri="{FF2B5EF4-FFF2-40B4-BE49-F238E27FC236}">
                <a16:creationId xmlns:a16="http://schemas.microsoft.com/office/drawing/2014/main" id="{0EDA9EB9-9666-4D84-88DF-E68C0DBBD79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4564578" cy="6858000"/>
          </a:xfrm>
          <a:prstGeom prst="rect">
            <a:avLst/>
          </a:prstGeom>
        </p:spPr>
      </p:pic>
    </p:spTree>
    <p:custDataLst>
      <p:tags r:id="rId1"/>
    </p:custDataLst>
    <p:extLst>
      <p:ext uri="{BB962C8B-B14F-4D97-AF65-F5344CB8AC3E}">
        <p14:creationId xmlns:p14="http://schemas.microsoft.com/office/powerpoint/2010/main" val="36521245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EFB567-CE99-4C63-94C8-EAB6B33DFDA9}"/>
              </a:ext>
            </a:extLst>
          </p:cNvPr>
          <p:cNvSpPr>
            <a:spLocks noGrp="1"/>
          </p:cNvSpPr>
          <p:nvPr>
            <p:ph idx="1"/>
          </p:nvPr>
        </p:nvSpPr>
        <p:spPr/>
        <p:txBody>
          <a:bodyPr/>
          <a:lstStyle/>
          <a:p>
            <a:pPr marL="0" indent="0">
              <a:buNone/>
            </a:pPr>
            <a:r>
              <a:rPr lang="en-US" sz="2400" dirty="0"/>
              <a:t>You should now be able to:</a:t>
            </a:r>
          </a:p>
          <a:p>
            <a:pPr marL="457200" lvl="0" indent="-457200">
              <a:buFont typeface="+mj-lt"/>
              <a:buAutoNum type="arabicPeriod"/>
            </a:pPr>
            <a:r>
              <a:rPr lang="en-US" sz="2400" dirty="0"/>
              <a:t>Describe the alcohol and drug prohibitions that apply to CMV operators </a:t>
            </a:r>
          </a:p>
          <a:p>
            <a:pPr marL="457200" lvl="0" indent="-457200">
              <a:buFont typeface="+mj-lt"/>
              <a:buAutoNum type="arabicPeriod"/>
            </a:pPr>
            <a:r>
              <a:rPr lang="en-US" sz="2400" dirty="0"/>
              <a:t>Identify what types of testing drivers can expect to experience under various circumstances</a:t>
            </a:r>
          </a:p>
          <a:p>
            <a:pPr marL="457200" lvl="0" indent="-457200">
              <a:buFont typeface="+mj-lt"/>
              <a:buAutoNum type="arabicPeriod"/>
            </a:pPr>
            <a:r>
              <a:rPr lang="en-US" sz="2400" dirty="0"/>
              <a:t>Explain the alcohol and drug testing procedures</a:t>
            </a:r>
          </a:p>
          <a:p>
            <a:pPr marL="457200" lvl="0" indent="-457200">
              <a:buFont typeface="+mj-lt"/>
              <a:buAutoNum type="arabicPeriod"/>
            </a:pPr>
            <a:r>
              <a:rPr lang="en-US" sz="2400" dirty="0"/>
              <a:t>Describe the consequences of violating the prohibitions</a:t>
            </a:r>
          </a:p>
          <a:p>
            <a:pPr marL="457200" lvl="0" indent="-457200">
              <a:buFont typeface="+mj-lt"/>
              <a:buAutoNum type="arabicPeriod"/>
            </a:pPr>
            <a:r>
              <a:rPr lang="en-US" sz="2400" dirty="0"/>
              <a:t>Recognize the effects of alcohol abuse and drug use and how they impair driving abilities</a:t>
            </a:r>
          </a:p>
          <a:p>
            <a:pPr marL="0" indent="0">
              <a:buNone/>
            </a:pPr>
            <a:endParaRPr lang="en-US" dirty="0"/>
          </a:p>
        </p:txBody>
      </p:sp>
      <p:sp>
        <p:nvSpPr>
          <p:cNvPr id="3" name="Title 2">
            <a:extLst>
              <a:ext uri="{FF2B5EF4-FFF2-40B4-BE49-F238E27FC236}">
                <a16:creationId xmlns:a16="http://schemas.microsoft.com/office/drawing/2014/main" id="{9D468BD6-7C5B-4091-AC9C-36BAB48E92A1}"/>
              </a:ext>
            </a:extLst>
          </p:cNvPr>
          <p:cNvSpPr>
            <a:spLocks noGrp="1"/>
          </p:cNvSpPr>
          <p:nvPr>
            <p:ph type="title"/>
          </p:nvPr>
        </p:nvSpPr>
        <p:spPr/>
        <p:txBody>
          <a:bodyPr/>
          <a:lstStyle/>
          <a:p>
            <a:r>
              <a:rPr lang="en-US" dirty="0">
                <a:solidFill>
                  <a:srgbClr val="002D72"/>
                </a:solidFill>
              </a:rPr>
              <a:t>Objectives Review</a:t>
            </a:r>
          </a:p>
        </p:txBody>
      </p:sp>
      <p:sp>
        <p:nvSpPr>
          <p:cNvPr id="4" name="Footer Placeholder 3">
            <a:extLst>
              <a:ext uri="{FF2B5EF4-FFF2-40B4-BE49-F238E27FC236}">
                <a16:creationId xmlns:a16="http://schemas.microsoft.com/office/drawing/2014/main" id="{B70CE4ED-8C08-493A-8EA1-24E90ACCFFD7}"/>
              </a:ext>
            </a:extLst>
          </p:cNvPr>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720F50A-5100-4A8F-BF65-9E4192D40B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379585"/>
            <a:ext cx="914400" cy="915815"/>
          </a:xfrm>
          <a:prstGeom prst="rect">
            <a:avLst/>
          </a:prstGeom>
        </p:spPr>
      </p:pic>
    </p:spTree>
    <p:custDataLst>
      <p:tags r:id="rId1"/>
    </p:custDataLst>
    <p:extLst>
      <p:ext uri="{BB962C8B-B14F-4D97-AF65-F5344CB8AC3E}">
        <p14:creationId xmlns:p14="http://schemas.microsoft.com/office/powerpoint/2010/main" val="42188734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PROJECT_OPEN" val="0"/>
  <p:tag name="ARTICULATE_SLIDE_COUNT" val="5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858</TotalTime>
  <Words>5529</Words>
  <Application>Microsoft Office PowerPoint</Application>
  <PresentationFormat>On-screen Show (4:3)</PresentationFormat>
  <Paragraphs>599</Paragraphs>
  <Slides>54</Slides>
  <Notes>52</Notes>
  <HiddenSlides>2</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54</vt:i4>
      </vt:variant>
    </vt:vector>
  </HeadingPairs>
  <TitlesOfParts>
    <vt:vector size="58" baseType="lpstr">
      <vt:lpstr>Arial</vt:lpstr>
      <vt:lpstr>Calibri</vt:lpstr>
      <vt:lpstr>Courier New</vt:lpstr>
      <vt:lpstr>Office Theme</vt:lpstr>
      <vt:lpstr>PowerPoint® Instructions</vt:lpstr>
      <vt:lpstr>PowerPoint Presentation</vt:lpstr>
      <vt:lpstr>Drugs/Alcohol</vt:lpstr>
      <vt:lpstr>Introduction</vt:lpstr>
      <vt:lpstr>Objectives</vt:lpstr>
      <vt:lpstr>Safety-Sensitive Function</vt:lpstr>
      <vt:lpstr>PowerPoint Presentation</vt:lpstr>
      <vt:lpstr>Safety-sensitive functions include:</vt:lpstr>
      <vt:lpstr>Safety-sensitive functions include:</vt:lpstr>
      <vt:lpstr>Safety-sensitive functions include:</vt:lpstr>
      <vt:lpstr>Safety-sensitive functions include:</vt:lpstr>
      <vt:lpstr>Safety-sensitive functions include:</vt:lpstr>
      <vt:lpstr>Safety-sensitive functions include:</vt:lpstr>
      <vt:lpstr>Alcohol Misuse and Drug Use</vt:lpstr>
      <vt:lpstr>Alcohol prohibitions include: </vt:lpstr>
      <vt:lpstr>Drug prohibitions include: </vt:lpstr>
      <vt:lpstr>PowerPoint Presentation</vt:lpstr>
      <vt:lpstr>Types of Tests</vt:lpstr>
      <vt:lpstr>Pre-Employment</vt:lpstr>
      <vt:lpstr>Post-Accident</vt:lpstr>
      <vt:lpstr>Post-Accident</vt:lpstr>
      <vt:lpstr>Post-Accident</vt:lpstr>
      <vt:lpstr>Random</vt:lpstr>
      <vt:lpstr>PowerPoint Presentation</vt:lpstr>
      <vt:lpstr>PowerPoint Presentation</vt:lpstr>
      <vt:lpstr>Reasonable Suspicion</vt:lpstr>
      <vt:lpstr>PowerPoint Presentation</vt:lpstr>
      <vt:lpstr>PowerPoint Presentation</vt:lpstr>
      <vt:lpstr>PowerPoint Presentation</vt:lpstr>
      <vt:lpstr>PowerPoint Presentation</vt:lpstr>
      <vt:lpstr>Return-to-Duty</vt:lpstr>
      <vt:lpstr>Follow-Up</vt:lpstr>
      <vt:lpstr>Alcohol Testing Procedures</vt:lpstr>
      <vt:lpstr>PowerPoint Presentation</vt:lpstr>
      <vt:lpstr>PowerPoint Presentation</vt:lpstr>
      <vt:lpstr>Drug Testing</vt:lpstr>
      <vt:lpstr>PowerPoint Presentation</vt:lpstr>
      <vt:lpstr>PowerPoint Presentation</vt:lpstr>
      <vt:lpstr>PowerPoint Presentation</vt:lpstr>
      <vt:lpstr>PowerPoint Presentation</vt:lpstr>
      <vt:lpstr>Refusing to Test</vt:lpstr>
      <vt:lpstr>PowerPoint Presentation</vt:lpstr>
      <vt:lpstr>PowerPoint Presentation</vt:lpstr>
      <vt:lpstr>Failing an Alcohol Test or Testing Positive for Drugs</vt:lpstr>
      <vt:lpstr>If you fail an alcohol test or  test positive for drugs:</vt:lpstr>
      <vt:lpstr>If you fail an alcohol test or  test positive for drugs:</vt:lpstr>
      <vt:lpstr>If you fail an alcohol test or  test positive for drugs:</vt:lpstr>
      <vt:lpstr>The Effects of Alcohol Abuse &amp; Drug Use</vt:lpstr>
      <vt:lpstr>PowerPoint Presentation</vt:lpstr>
      <vt:lpstr>PowerPoint Presentation</vt:lpstr>
      <vt:lpstr>PowerPoint Presentation</vt:lpstr>
      <vt:lpstr>PowerPoint Presentation</vt:lpstr>
      <vt:lpstr>PowerPoint Presentation</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126</cp:revision>
  <dcterms:created xsi:type="dcterms:W3CDTF">2016-04-05T19:25:42Z</dcterms:created>
  <dcterms:modified xsi:type="dcterms:W3CDTF">2019-05-09T14:27:21Z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