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heme/theme2.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1.xml" ContentType="application/vnd.openxmlformats-officedocument.presentationml.notesSlide+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notesSlides/notesSlide3.xml" ContentType="application/vnd.openxmlformats-officedocument.presentationml.notesSlide+xml"/>
  <Override PartName="/ppt/tags/tag19.xml" ContentType="application/vnd.openxmlformats-officedocument.presentationml.tags+xml"/>
  <Override PartName="/ppt/notesSlides/notesSlide4.xml" ContentType="application/vnd.openxmlformats-officedocument.presentationml.notesSlide+xml"/>
  <Override PartName="/ppt/tags/tag20.xml" ContentType="application/vnd.openxmlformats-officedocument.presentationml.tags+xml"/>
  <Override PartName="/ppt/notesSlides/notesSlide5.xml" ContentType="application/vnd.openxmlformats-officedocument.presentationml.notesSlide+xml"/>
  <Override PartName="/ppt/tags/tag21.xml" ContentType="application/vnd.openxmlformats-officedocument.presentationml.tags+xml"/>
  <Override PartName="/ppt/notesSlides/notesSlide6.xml" ContentType="application/vnd.openxmlformats-officedocument.presentationml.notesSlide+xml"/>
  <Override PartName="/ppt/tags/tag22.xml" ContentType="application/vnd.openxmlformats-officedocument.presentationml.tags+xml"/>
  <Override PartName="/ppt/notesSlides/notesSlide7.xml" ContentType="application/vnd.openxmlformats-officedocument.presentationml.notesSlide+xml"/>
  <Override PartName="/ppt/tags/tag23.xml" ContentType="application/vnd.openxmlformats-officedocument.presentationml.tags+xml"/>
  <Override PartName="/ppt/notesSlides/notesSlide8.xml" ContentType="application/vnd.openxmlformats-officedocument.presentationml.notesSlide+xml"/>
  <Override PartName="/ppt/tags/tag24.xml" ContentType="application/vnd.openxmlformats-officedocument.presentationml.tags+xml"/>
  <Override PartName="/ppt/notesSlides/notesSlide9.xml" ContentType="application/vnd.openxmlformats-officedocument.presentationml.notesSlide+xml"/>
  <Override PartName="/ppt/tags/tag25.xml" ContentType="application/vnd.openxmlformats-officedocument.presentationml.tags+xml"/>
  <Override PartName="/ppt/notesSlides/notesSlide10.xml" ContentType="application/vnd.openxmlformats-officedocument.presentationml.notesSlide+xml"/>
  <Override PartName="/ppt/tags/tag26.xml" ContentType="application/vnd.openxmlformats-officedocument.presentationml.tags+xml"/>
  <Override PartName="/ppt/notesSlides/notesSlide11.xml" ContentType="application/vnd.openxmlformats-officedocument.presentationml.notesSlide+xml"/>
  <Override PartName="/ppt/tags/tag27.xml" ContentType="application/vnd.openxmlformats-officedocument.presentationml.tags+xml"/>
  <Override PartName="/ppt/notesSlides/notesSlide12.xml" ContentType="application/vnd.openxmlformats-officedocument.presentationml.notesSlide+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notesSlides/notesSlide14.xml" ContentType="application/vnd.openxmlformats-officedocument.presentationml.notesSlide+xml"/>
  <Override PartName="/ppt/tags/tag30.xml" ContentType="application/vnd.openxmlformats-officedocument.presentationml.tags+xml"/>
  <Override PartName="/ppt/notesSlides/notesSlide15.xml" ContentType="application/vnd.openxmlformats-officedocument.presentationml.notesSlide+xml"/>
  <Override PartName="/ppt/tags/tag31.xml" ContentType="application/vnd.openxmlformats-officedocument.presentationml.tags+xml"/>
  <Override PartName="/ppt/notesSlides/notesSlide16.xml" ContentType="application/vnd.openxmlformats-officedocument.presentationml.notesSlide+xml"/>
  <Override PartName="/ppt/tags/tag32.xml" ContentType="application/vnd.openxmlformats-officedocument.presentationml.tags+xml"/>
  <Override PartName="/ppt/notesSlides/notesSlide17.xml" ContentType="application/vnd.openxmlformats-officedocument.presentationml.notesSlide+xml"/>
  <Override PartName="/ppt/tags/tag33.xml" ContentType="application/vnd.openxmlformats-officedocument.presentationml.tags+xml"/>
  <Override PartName="/ppt/notesSlides/notesSlide18.xml" ContentType="application/vnd.openxmlformats-officedocument.presentationml.notesSlide+xml"/>
  <Override PartName="/ppt/tags/tag34.xml" ContentType="application/vnd.openxmlformats-officedocument.presentationml.tags+xml"/>
  <Override PartName="/ppt/notesSlides/notesSlide19.xml" ContentType="application/vnd.openxmlformats-officedocument.presentationml.notesSlide+xml"/>
  <Override PartName="/ppt/tags/tag35.xml" ContentType="application/vnd.openxmlformats-officedocument.presentationml.tags+xml"/>
  <Override PartName="/ppt/notesSlides/notesSlide20.xml" ContentType="application/vnd.openxmlformats-officedocument.presentationml.notesSlide+xml"/>
  <Override PartName="/ppt/tags/tag36.xml" ContentType="application/vnd.openxmlformats-officedocument.presentationml.tags+xml"/>
  <Override PartName="/ppt/notesSlides/notesSlide21.xml" ContentType="application/vnd.openxmlformats-officedocument.presentationml.notesSlide+xml"/>
  <Override PartName="/ppt/tags/tag37.xml" ContentType="application/vnd.openxmlformats-officedocument.presentationml.tags+xml"/>
  <Override PartName="/ppt/notesSlides/notesSlide22.xml" ContentType="application/vnd.openxmlformats-officedocument.presentationml.notesSlide+xml"/>
  <Override PartName="/ppt/tags/tag38.xml" ContentType="application/vnd.openxmlformats-officedocument.presentationml.tags+xml"/>
  <Override PartName="/ppt/notesSlides/notesSlide23.xml" ContentType="application/vnd.openxmlformats-officedocument.presentationml.notesSlide+xml"/>
  <Override PartName="/ppt/tags/tag39.xml" ContentType="application/vnd.openxmlformats-officedocument.presentationml.tags+xml"/>
  <Override PartName="/ppt/notesSlides/notesSlide24.xml" ContentType="application/vnd.openxmlformats-officedocument.presentationml.notesSlide+xml"/>
  <Override PartName="/ppt/tags/tag40.xml" ContentType="application/vnd.openxmlformats-officedocument.presentationml.tags+xml"/>
  <Override PartName="/ppt/notesSlides/notesSlide2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sldIdLst>
    <p:sldId id="332" r:id="rId2"/>
    <p:sldId id="334" r:id="rId3"/>
    <p:sldId id="259" r:id="rId4"/>
    <p:sldId id="258" r:id="rId5"/>
    <p:sldId id="262" r:id="rId6"/>
    <p:sldId id="264" r:id="rId7"/>
    <p:sldId id="269" r:id="rId8"/>
    <p:sldId id="270" r:id="rId9"/>
    <p:sldId id="271" r:id="rId10"/>
    <p:sldId id="272" r:id="rId11"/>
    <p:sldId id="273" r:id="rId12"/>
    <p:sldId id="275" r:id="rId13"/>
    <p:sldId id="277" r:id="rId14"/>
    <p:sldId id="279" r:id="rId15"/>
    <p:sldId id="281" r:id="rId16"/>
    <p:sldId id="282" r:id="rId17"/>
    <p:sldId id="283" r:id="rId18"/>
    <p:sldId id="284" r:id="rId19"/>
    <p:sldId id="289" r:id="rId20"/>
    <p:sldId id="290" r:id="rId21"/>
    <p:sldId id="291" r:id="rId22"/>
    <p:sldId id="293" r:id="rId23"/>
    <p:sldId id="294" r:id="rId24"/>
    <p:sldId id="296" r:id="rId25"/>
    <p:sldId id="298" r:id="rId26"/>
    <p:sldId id="300" r:id="rId27"/>
    <p:sldId id="335" r:id="rId28"/>
  </p:sldIdLst>
  <p:sldSz cx="9144000" cy="6858000" type="screen4x3"/>
  <p:notesSz cx="6858000" cy="9144000"/>
  <p:custDataLst>
    <p:tags r:id="rId3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2D72"/>
    <a:srgbClr val="E5E6E7"/>
    <a:srgbClr val="DE0000"/>
    <a:srgbClr val="263A7C"/>
    <a:srgbClr val="B45608"/>
    <a:srgbClr val="F79646"/>
    <a:srgbClr val="FAE800"/>
    <a:srgbClr val="C6605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879" autoAdjust="0"/>
  </p:normalViewPr>
  <p:slideViewPr>
    <p:cSldViewPr>
      <p:cViewPr varScale="1">
        <p:scale>
          <a:sx n="75" d="100"/>
          <a:sy n="75" d="100"/>
        </p:scale>
        <p:origin x="2634" y="6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illerstrom, Alicia" userId="aadea65f-8560-40c9-8276-a2c738ee0dc9" providerId="ADAL" clId="{488FE374-7EC2-43E3-AB5D-5159DDD2CEA9}"/>
    <pc:docChg chg="addSld modSld">
      <pc:chgData name="Schillerstrom, Alicia" userId="aadea65f-8560-40c9-8276-a2c738ee0dc9" providerId="ADAL" clId="{488FE374-7EC2-43E3-AB5D-5159DDD2CEA9}" dt="2019-01-24T21:40:05.309" v="65" actId="12"/>
      <pc:docMkLst>
        <pc:docMk/>
      </pc:docMkLst>
      <pc:sldChg chg="modNotesTx">
        <pc:chgData name="Schillerstrom, Alicia" userId="aadea65f-8560-40c9-8276-a2c738ee0dc9" providerId="ADAL" clId="{488FE374-7EC2-43E3-AB5D-5159DDD2CEA9}" dt="2019-01-24T21:29:29.866" v="0" actId="20577"/>
        <pc:sldMkLst>
          <pc:docMk/>
          <pc:sldMk cId="2014558245" sldId="259"/>
        </pc:sldMkLst>
      </pc:sldChg>
      <pc:sldChg chg="modNotesTx">
        <pc:chgData name="Schillerstrom, Alicia" userId="aadea65f-8560-40c9-8276-a2c738ee0dc9" providerId="ADAL" clId="{488FE374-7EC2-43E3-AB5D-5159DDD2CEA9}" dt="2019-01-24T21:30:01.149" v="1" actId="12"/>
        <pc:sldMkLst>
          <pc:docMk/>
          <pc:sldMk cId="3753101971" sldId="262"/>
        </pc:sldMkLst>
      </pc:sldChg>
      <pc:sldChg chg="modNotesTx">
        <pc:chgData name="Schillerstrom, Alicia" userId="aadea65f-8560-40c9-8276-a2c738ee0dc9" providerId="ADAL" clId="{488FE374-7EC2-43E3-AB5D-5159DDD2CEA9}" dt="2019-01-24T21:30:19.772" v="2" actId="20577"/>
        <pc:sldMkLst>
          <pc:docMk/>
          <pc:sldMk cId="3217663488" sldId="264"/>
        </pc:sldMkLst>
      </pc:sldChg>
      <pc:sldChg chg="modNotesTx">
        <pc:chgData name="Schillerstrom, Alicia" userId="aadea65f-8560-40c9-8276-a2c738ee0dc9" providerId="ADAL" clId="{488FE374-7EC2-43E3-AB5D-5159DDD2CEA9}" dt="2019-01-24T21:30:35.158" v="4" actId="113"/>
        <pc:sldMkLst>
          <pc:docMk/>
          <pc:sldMk cId="2665045428" sldId="265"/>
        </pc:sldMkLst>
      </pc:sldChg>
      <pc:sldChg chg="modNotesTx">
        <pc:chgData name="Schillerstrom, Alicia" userId="aadea65f-8560-40c9-8276-a2c738ee0dc9" providerId="ADAL" clId="{488FE374-7EC2-43E3-AB5D-5159DDD2CEA9}" dt="2019-01-24T21:30:47.126" v="5" actId="113"/>
        <pc:sldMkLst>
          <pc:docMk/>
          <pc:sldMk cId="3585571018" sldId="266"/>
        </pc:sldMkLst>
      </pc:sldChg>
      <pc:sldChg chg="modNotesTx">
        <pc:chgData name="Schillerstrom, Alicia" userId="aadea65f-8560-40c9-8276-a2c738ee0dc9" providerId="ADAL" clId="{488FE374-7EC2-43E3-AB5D-5159DDD2CEA9}" dt="2019-01-24T21:31:04.437" v="7" actId="113"/>
        <pc:sldMkLst>
          <pc:docMk/>
          <pc:sldMk cId="560995991" sldId="267"/>
        </pc:sldMkLst>
      </pc:sldChg>
      <pc:sldChg chg="modNotesTx">
        <pc:chgData name="Schillerstrom, Alicia" userId="aadea65f-8560-40c9-8276-a2c738ee0dc9" providerId="ADAL" clId="{488FE374-7EC2-43E3-AB5D-5159DDD2CEA9}" dt="2019-01-24T21:31:34.446" v="8" actId="20577"/>
        <pc:sldMkLst>
          <pc:docMk/>
          <pc:sldMk cId="3897236009" sldId="268"/>
        </pc:sldMkLst>
      </pc:sldChg>
      <pc:sldChg chg="modNotesTx">
        <pc:chgData name="Schillerstrom, Alicia" userId="aadea65f-8560-40c9-8276-a2c738ee0dc9" providerId="ADAL" clId="{488FE374-7EC2-43E3-AB5D-5159DDD2CEA9}" dt="2019-01-24T21:31:47.047" v="9" actId="12"/>
        <pc:sldMkLst>
          <pc:docMk/>
          <pc:sldMk cId="4200950158" sldId="269"/>
        </pc:sldMkLst>
      </pc:sldChg>
      <pc:sldChg chg="modNotesTx">
        <pc:chgData name="Schillerstrom, Alicia" userId="aadea65f-8560-40c9-8276-a2c738ee0dc9" providerId="ADAL" clId="{488FE374-7EC2-43E3-AB5D-5159DDD2CEA9}" dt="2019-01-24T21:32:17.254" v="12" actId="113"/>
        <pc:sldMkLst>
          <pc:docMk/>
          <pc:sldMk cId="3830225787" sldId="270"/>
        </pc:sldMkLst>
      </pc:sldChg>
      <pc:sldChg chg="modNotesTx">
        <pc:chgData name="Schillerstrom, Alicia" userId="aadea65f-8560-40c9-8276-a2c738ee0dc9" providerId="ADAL" clId="{488FE374-7EC2-43E3-AB5D-5159DDD2CEA9}" dt="2019-01-24T21:32:32.734" v="16" actId="12"/>
        <pc:sldMkLst>
          <pc:docMk/>
          <pc:sldMk cId="2311003801" sldId="271"/>
        </pc:sldMkLst>
      </pc:sldChg>
      <pc:sldChg chg="modNotesTx">
        <pc:chgData name="Schillerstrom, Alicia" userId="aadea65f-8560-40c9-8276-a2c738ee0dc9" providerId="ADAL" clId="{488FE374-7EC2-43E3-AB5D-5159DDD2CEA9}" dt="2019-01-24T21:33:06.038" v="19" actId="113"/>
        <pc:sldMkLst>
          <pc:docMk/>
          <pc:sldMk cId="2838009105" sldId="272"/>
        </pc:sldMkLst>
      </pc:sldChg>
      <pc:sldChg chg="modNotesTx">
        <pc:chgData name="Schillerstrom, Alicia" userId="aadea65f-8560-40c9-8276-a2c738ee0dc9" providerId="ADAL" clId="{488FE374-7EC2-43E3-AB5D-5159DDD2CEA9}" dt="2019-01-24T21:33:01.968" v="18" actId="113"/>
        <pc:sldMkLst>
          <pc:docMk/>
          <pc:sldMk cId="1824056071" sldId="273"/>
        </pc:sldMkLst>
      </pc:sldChg>
      <pc:sldChg chg="modNotesTx">
        <pc:chgData name="Schillerstrom, Alicia" userId="aadea65f-8560-40c9-8276-a2c738ee0dc9" providerId="ADAL" clId="{488FE374-7EC2-43E3-AB5D-5159DDD2CEA9}" dt="2019-01-24T21:33:31.728" v="20" actId="12"/>
        <pc:sldMkLst>
          <pc:docMk/>
          <pc:sldMk cId="1572469294" sldId="275"/>
        </pc:sldMkLst>
      </pc:sldChg>
      <pc:sldChg chg="modNotesTx">
        <pc:chgData name="Schillerstrom, Alicia" userId="aadea65f-8560-40c9-8276-a2c738ee0dc9" providerId="ADAL" clId="{488FE374-7EC2-43E3-AB5D-5159DDD2CEA9}" dt="2019-01-24T21:34:01.775" v="21" actId="20577"/>
        <pc:sldMkLst>
          <pc:docMk/>
          <pc:sldMk cId="2701508233" sldId="277"/>
        </pc:sldMkLst>
      </pc:sldChg>
      <pc:sldChg chg="modNotesTx">
        <pc:chgData name="Schillerstrom, Alicia" userId="aadea65f-8560-40c9-8276-a2c738ee0dc9" providerId="ADAL" clId="{488FE374-7EC2-43E3-AB5D-5159DDD2CEA9}" dt="2019-01-24T21:34:26.536" v="22" actId="20577"/>
        <pc:sldMkLst>
          <pc:docMk/>
          <pc:sldMk cId="3100504776" sldId="279"/>
        </pc:sldMkLst>
      </pc:sldChg>
      <pc:sldChg chg="modNotesTx">
        <pc:chgData name="Schillerstrom, Alicia" userId="aadea65f-8560-40c9-8276-a2c738ee0dc9" providerId="ADAL" clId="{488FE374-7EC2-43E3-AB5D-5159DDD2CEA9}" dt="2019-01-24T21:35:58.856" v="32" actId="113"/>
        <pc:sldMkLst>
          <pc:docMk/>
          <pc:sldMk cId="3139993635" sldId="280"/>
        </pc:sldMkLst>
      </pc:sldChg>
      <pc:sldChg chg="add modNotesTx">
        <pc:chgData name="Schillerstrom, Alicia" userId="aadea65f-8560-40c9-8276-a2c738ee0dc9" providerId="ADAL" clId="{488FE374-7EC2-43E3-AB5D-5159DDD2CEA9}" dt="2019-01-24T21:36:01.072" v="33" actId="113"/>
        <pc:sldMkLst>
          <pc:docMk/>
          <pc:sldMk cId="591506384" sldId="281"/>
        </pc:sldMkLst>
      </pc:sldChg>
      <pc:sldChg chg="add modNotesTx">
        <pc:chgData name="Schillerstrom, Alicia" userId="aadea65f-8560-40c9-8276-a2c738ee0dc9" providerId="ADAL" clId="{488FE374-7EC2-43E3-AB5D-5159DDD2CEA9}" dt="2019-01-24T21:36:03.696" v="34" actId="113"/>
        <pc:sldMkLst>
          <pc:docMk/>
          <pc:sldMk cId="3937364967" sldId="282"/>
        </pc:sldMkLst>
      </pc:sldChg>
      <pc:sldChg chg="add modNotesTx">
        <pc:chgData name="Schillerstrom, Alicia" userId="aadea65f-8560-40c9-8276-a2c738ee0dc9" providerId="ADAL" clId="{488FE374-7EC2-43E3-AB5D-5159DDD2CEA9}" dt="2019-01-24T21:36:06.849" v="35" actId="113"/>
        <pc:sldMkLst>
          <pc:docMk/>
          <pc:sldMk cId="2483766861" sldId="283"/>
        </pc:sldMkLst>
      </pc:sldChg>
      <pc:sldChg chg="add modNotesTx">
        <pc:chgData name="Schillerstrom, Alicia" userId="aadea65f-8560-40c9-8276-a2c738ee0dc9" providerId="ADAL" clId="{488FE374-7EC2-43E3-AB5D-5159DDD2CEA9}" dt="2019-01-24T21:36:16.450" v="37" actId="20577"/>
        <pc:sldMkLst>
          <pc:docMk/>
          <pc:sldMk cId="4061950697" sldId="284"/>
        </pc:sldMkLst>
      </pc:sldChg>
      <pc:sldChg chg="add">
        <pc:chgData name="Schillerstrom, Alicia" userId="aadea65f-8560-40c9-8276-a2c738ee0dc9" providerId="ADAL" clId="{488FE374-7EC2-43E3-AB5D-5159DDD2CEA9}" dt="2019-01-24T21:36:19.127" v="38" actId="12"/>
        <pc:sldMkLst>
          <pc:docMk/>
          <pc:sldMk cId="3744512463" sldId="285"/>
        </pc:sldMkLst>
      </pc:sldChg>
      <pc:sldChg chg="add modNotesTx">
        <pc:chgData name="Schillerstrom, Alicia" userId="aadea65f-8560-40c9-8276-a2c738ee0dc9" providerId="ADAL" clId="{488FE374-7EC2-43E3-AB5D-5159DDD2CEA9}" dt="2019-01-24T21:36:37.834" v="40" actId="113"/>
        <pc:sldMkLst>
          <pc:docMk/>
          <pc:sldMk cId="1529020041" sldId="286"/>
        </pc:sldMkLst>
      </pc:sldChg>
      <pc:sldChg chg="add modNotesTx">
        <pc:chgData name="Schillerstrom, Alicia" userId="aadea65f-8560-40c9-8276-a2c738ee0dc9" providerId="ADAL" clId="{488FE374-7EC2-43E3-AB5D-5159DDD2CEA9}" dt="2019-01-24T21:36:50.434" v="42" actId="113"/>
        <pc:sldMkLst>
          <pc:docMk/>
          <pc:sldMk cId="368379757" sldId="287"/>
        </pc:sldMkLst>
      </pc:sldChg>
      <pc:sldChg chg="add">
        <pc:chgData name="Schillerstrom, Alicia" userId="aadea65f-8560-40c9-8276-a2c738ee0dc9" providerId="ADAL" clId="{488FE374-7EC2-43E3-AB5D-5159DDD2CEA9}" dt="2019-01-24T21:36:51.567" v="43" actId="12"/>
        <pc:sldMkLst>
          <pc:docMk/>
          <pc:sldMk cId="1882057728" sldId="288"/>
        </pc:sldMkLst>
      </pc:sldChg>
      <pc:sldChg chg="add modNotesTx">
        <pc:chgData name="Schillerstrom, Alicia" userId="aadea65f-8560-40c9-8276-a2c738ee0dc9" providerId="ADAL" clId="{488FE374-7EC2-43E3-AB5D-5159DDD2CEA9}" dt="2019-01-24T21:37:10.441" v="45" actId="20577"/>
        <pc:sldMkLst>
          <pc:docMk/>
          <pc:sldMk cId="1276901450" sldId="289"/>
        </pc:sldMkLst>
      </pc:sldChg>
      <pc:sldChg chg="add modNotesTx">
        <pc:chgData name="Schillerstrom, Alicia" userId="aadea65f-8560-40c9-8276-a2c738ee0dc9" providerId="ADAL" clId="{488FE374-7EC2-43E3-AB5D-5159DDD2CEA9}" dt="2019-01-24T21:37:31.354" v="48" actId="113"/>
        <pc:sldMkLst>
          <pc:docMk/>
          <pc:sldMk cId="595610906" sldId="290"/>
        </pc:sldMkLst>
      </pc:sldChg>
      <pc:sldChg chg="add">
        <pc:chgData name="Schillerstrom, Alicia" userId="aadea65f-8560-40c9-8276-a2c738ee0dc9" providerId="ADAL" clId="{488FE374-7EC2-43E3-AB5D-5159DDD2CEA9}" dt="2019-01-24T21:37:33.280" v="49" actId="12"/>
        <pc:sldMkLst>
          <pc:docMk/>
          <pc:sldMk cId="285498486" sldId="291"/>
        </pc:sldMkLst>
      </pc:sldChg>
      <pc:sldChg chg="add modNotesTx">
        <pc:chgData name="Schillerstrom, Alicia" userId="aadea65f-8560-40c9-8276-a2c738ee0dc9" providerId="ADAL" clId="{488FE374-7EC2-43E3-AB5D-5159DDD2CEA9}" dt="2019-01-24T21:37:54.171" v="51" actId="12"/>
        <pc:sldMkLst>
          <pc:docMk/>
          <pc:sldMk cId="1642819900" sldId="292"/>
        </pc:sldMkLst>
      </pc:sldChg>
      <pc:sldChg chg="add modNotesTx">
        <pc:chgData name="Schillerstrom, Alicia" userId="aadea65f-8560-40c9-8276-a2c738ee0dc9" providerId="ADAL" clId="{488FE374-7EC2-43E3-AB5D-5159DDD2CEA9}" dt="2019-01-24T21:38:10.010" v="54" actId="20577"/>
        <pc:sldMkLst>
          <pc:docMk/>
          <pc:sldMk cId="3955149273" sldId="293"/>
        </pc:sldMkLst>
      </pc:sldChg>
      <pc:sldChg chg="add modNotesTx">
        <pc:chgData name="Schillerstrom, Alicia" userId="aadea65f-8560-40c9-8276-a2c738ee0dc9" providerId="ADAL" clId="{488FE374-7EC2-43E3-AB5D-5159DDD2CEA9}" dt="2019-01-24T21:38:23.123" v="56" actId="113"/>
        <pc:sldMkLst>
          <pc:docMk/>
          <pc:sldMk cId="2187205978" sldId="294"/>
        </pc:sldMkLst>
      </pc:sldChg>
      <pc:sldChg chg="add">
        <pc:chgData name="Schillerstrom, Alicia" userId="aadea65f-8560-40c9-8276-a2c738ee0dc9" providerId="ADAL" clId="{488FE374-7EC2-43E3-AB5D-5159DDD2CEA9}" dt="2019-01-24T21:38:26.105" v="57" actId="12"/>
        <pc:sldMkLst>
          <pc:docMk/>
          <pc:sldMk cId="3206311413" sldId="295"/>
        </pc:sldMkLst>
      </pc:sldChg>
      <pc:sldChg chg="add modNotesTx">
        <pc:chgData name="Schillerstrom, Alicia" userId="aadea65f-8560-40c9-8276-a2c738ee0dc9" providerId="ADAL" clId="{488FE374-7EC2-43E3-AB5D-5159DDD2CEA9}" dt="2019-01-24T21:38:50.612" v="59" actId="12"/>
        <pc:sldMkLst>
          <pc:docMk/>
          <pc:sldMk cId="2182951567" sldId="296"/>
        </pc:sldMkLst>
      </pc:sldChg>
      <pc:sldChg chg="add">
        <pc:chgData name="Schillerstrom, Alicia" userId="aadea65f-8560-40c9-8276-a2c738ee0dc9" providerId="ADAL" clId="{488FE374-7EC2-43E3-AB5D-5159DDD2CEA9}" dt="2019-01-24T21:39:26.370" v="60" actId="12"/>
        <pc:sldMkLst>
          <pc:docMk/>
          <pc:sldMk cId="3052262758" sldId="297"/>
        </pc:sldMkLst>
      </pc:sldChg>
      <pc:sldChg chg="add">
        <pc:chgData name="Schillerstrom, Alicia" userId="aadea65f-8560-40c9-8276-a2c738ee0dc9" providerId="ADAL" clId="{488FE374-7EC2-43E3-AB5D-5159DDD2CEA9}" dt="2019-01-24T21:39:33.875" v="61" actId="12"/>
        <pc:sldMkLst>
          <pc:docMk/>
          <pc:sldMk cId="1560413957" sldId="298"/>
        </pc:sldMkLst>
      </pc:sldChg>
      <pc:sldChg chg="add">
        <pc:chgData name="Schillerstrom, Alicia" userId="aadea65f-8560-40c9-8276-a2c738ee0dc9" providerId="ADAL" clId="{488FE374-7EC2-43E3-AB5D-5159DDD2CEA9}" dt="2019-01-24T21:39:42.099" v="62" actId="12"/>
        <pc:sldMkLst>
          <pc:docMk/>
          <pc:sldMk cId="2863750489" sldId="299"/>
        </pc:sldMkLst>
      </pc:sldChg>
      <pc:sldChg chg="add modNotesTx">
        <pc:chgData name="Schillerstrom, Alicia" userId="aadea65f-8560-40c9-8276-a2c738ee0dc9" providerId="ADAL" clId="{488FE374-7EC2-43E3-AB5D-5159DDD2CEA9}" dt="2019-01-24T21:40:05.309" v="65" actId="12"/>
        <pc:sldMkLst>
          <pc:docMk/>
          <pc:sldMk cId="1448900752" sldId="30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E9360B-3107-40FB-AF0C-F7FC76608995}" type="datetimeFigureOut">
              <a:rPr lang="en-US" smtClean="0"/>
              <a:t>5/14/2019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903D58-B367-4EF1-BE39-90006A343867}" type="slidenum">
              <a:rPr lang="en-US" smtClean="0"/>
              <a:t>‹#›</a:t>
            </a:fld>
            <a:endParaRPr lang="en-US"/>
          </a:p>
        </p:txBody>
      </p:sp>
    </p:spTree>
    <p:extLst>
      <p:ext uri="{BB962C8B-B14F-4D97-AF65-F5344CB8AC3E}">
        <p14:creationId xmlns:p14="http://schemas.microsoft.com/office/powerpoint/2010/main" val="3036621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Unit A1.3.2 Skid Control/Recovery, Jackknifing, and Other Emergencies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This unit must teach the causes of skidding and jackknifing and techniques for avoiding and recovering from them. The training providers must teach the importance of maintaining directional control and bringing the CMV to a stop in the shortest possible distance while operating over a slippery surface. This unit must provide instruction in appropriate responses when faced with CMV emergencies. This instruction must include evasive steering, emergency braking, and off-road recovery, as well as the proper response to brake failures, tire blowouts, hydroplaning, and rollovers. The instruction must include a review of unsafe acts and the role the acts play in producing or worsening hazardous situations.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3</a:t>
            </a:fld>
            <a:endParaRPr lang="en-US"/>
          </a:p>
        </p:txBody>
      </p:sp>
    </p:spTree>
    <p:extLst>
      <p:ext uri="{BB962C8B-B14F-4D97-AF65-F5344CB8AC3E}">
        <p14:creationId xmlns:p14="http://schemas.microsoft.com/office/powerpoint/2010/main" val="357760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Introduction</a:t>
            </a:r>
          </a:p>
          <a:p>
            <a:r>
              <a:rPr lang="en-US" dirty="0"/>
              <a:t>Loss of vehicle control is scary. Even the most prepared and alert driver will experience a skid, tire blowout, or other emergency during his or her driving career. This chapter will address what causes a vehicle to skid and skid recovery. It also goes over appropriate responses to other common emergencies, teaching you how to maintain directional control.</a:t>
            </a:r>
          </a:p>
          <a:p>
            <a:endParaRPr lang="en-US" dirty="0"/>
          </a:p>
          <a:p>
            <a:endParaRPr lang="en-US" dirty="0"/>
          </a:p>
          <a:p>
            <a:r>
              <a:rPr lang="en-US" b="1" dirty="0"/>
              <a:t>CLASSROOM RECOMMENDATION</a:t>
            </a:r>
          </a:p>
          <a:p>
            <a:r>
              <a:rPr lang="en-US" b="0" dirty="0"/>
              <a:t>Your classroom presentation should focus on the importance of emergency maneuvers. Stress that the safest way to handle an emergency is to prevent it from happening in the first place. </a:t>
            </a:r>
          </a:p>
          <a:p>
            <a:endParaRPr lang="en-US" b="0" dirty="0"/>
          </a:p>
          <a:p>
            <a:r>
              <a:rPr lang="en-US" b="0" dirty="0"/>
              <a:t>Visuals can aid in illustrating specific technical elements before heading out to the range. Discussion can also aid in understanding of the topic.</a:t>
            </a:r>
          </a:p>
          <a:p>
            <a:endParaRPr lang="en-US" b="1" dirty="0"/>
          </a:p>
        </p:txBody>
      </p:sp>
      <p:sp>
        <p:nvSpPr>
          <p:cNvPr id="4" name="Slide Number Placeholder 3"/>
          <p:cNvSpPr>
            <a:spLocks noGrp="1"/>
          </p:cNvSpPr>
          <p:nvPr>
            <p:ph type="sldNum" sz="quarter" idx="10"/>
          </p:nvPr>
        </p:nvSpPr>
        <p:spPr/>
        <p:txBody>
          <a:bodyPr/>
          <a:lstStyle/>
          <a:p>
            <a:fld id="{AA903D58-B367-4EF1-BE39-90006A343867}" type="slidenum">
              <a:rPr lang="en-US" smtClean="0"/>
              <a:t>4</a:t>
            </a:fld>
            <a:endParaRPr lang="en-US"/>
          </a:p>
        </p:txBody>
      </p:sp>
    </p:spTree>
    <p:extLst>
      <p:ext uri="{BB962C8B-B14F-4D97-AF65-F5344CB8AC3E}">
        <p14:creationId xmlns:p14="http://schemas.microsoft.com/office/powerpoint/2010/main" val="2961741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Upon completion of this lesson, you will be able to: </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Identify the major causes of skids and jackknifing and employ techniques for avoiding and recovering from them </a:t>
            </a:r>
          </a:p>
          <a:p>
            <a:pPr marL="685800" lvl="1" indent="-228600">
              <a:buFont typeface="+mj-lt"/>
              <a:buAutoNum type="arabicPeriod"/>
            </a:pPr>
            <a:r>
              <a:rPr lang="en-US" dirty="0"/>
              <a:t>Explain the importance of maintaining directional control </a:t>
            </a:r>
          </a:p>
          <a:p>
            <a:pPr marL="685800" lvl="1" indent="-228600">
              <a:buFont typeface="+mj-lt"/>
              <a:buAutoNum type="arabicPeriod"/>
            </a:pPr>
            <a:r>
              <a:rPr lang="en-US" dirty="0"/>
              <a:t>Indicate appropriate responses when faced with CMV emergencies such as brake failure, a tire blowout, hydroplaning, and rollovers </a:t>
            </a:r>
          </a:p>
          <a:p>
            <a:pPr marL="685800" lvl="1" indent="-228600">
              <a:buFont typeface="+mj-lt"/>
              <a:buAutoNum type="arabicPeriod"/>
            </a:pPr>
            <a:r>
              <a:rPr lang="en-US" dirty="0"/>
              <a:t>Recognize unsafe acts that play a role in producing or worsening hazardous situations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5</a:t>
            </a:fld>
            <a:endParaRPr lang="en-US"/>
          </a:p>
        </p:txBody>
      </p:sp>
    </p:spTree>
    <p:extLst>
      <p:ext uri="{BB962C8B-B14F-4D97-AF65-F5344CB8AC3E}">
        <p14:creationId xmlns:p14="http://schemas.microsoft.com/office/powerpoint/2010/main" val="5856308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Causes of Skids </a:t>
            </a:r>
          </a:p>
          <a:p>
            <a:r>
              <a:rPr lang="en-US" dirty="0"/>
              <a:t>A skid happens when a vehicle’s tires lose their grip on the road. </a:t>
            </a:r>
          </a:p>
          <a:p>
            <a:endParaRPr lang="en-US" dirty="0"/>
          </a:p>
          <a:p>
            <a:r>
              <a:rPr lang="en-US" dirty="0"/>
              <a:t>Factors that affect vehicle control include traction, wheel load, and force of motion. If there is an imbalance among these vehicle control factors, a skid may occur. </a:t>
            </a:r>
          </a:p>
          <a:p>
            <a:endParaRPr lang="en-US" dirty="0"/>
          </a:p>
          <a:p>
            <a:r>
              <a:rPr lang="en-US" b="1" dirty="0"/>
              <a:t>Traction </a:t>
            </a:r>
          </a:p>
          <a:p>
            <a:r>
              <a:rPr lang="en-US" dirty="0"/>
              <a:t>Traction is the grip your tires have on a road surface. Traction plays a part in determining how much control you have over your vehicle. If traction is poor, control of your vehicle is poor, which can lead to a skid. </a:t>
            </a:r>
          </a:p>
          <a:p>
            <a:endParaRPr lang="en-US" dirty="0"/>
          </a:p>
          <a:p>
            <a:r>
              <a:rPr lang="en-US" b="1" dirty="0"/>
              <a:t>Wheel Load </a:t>
            </a:r>
          </a:p>
          <a:p>
            <a:r>
              <a:rPr lang="en-US" dirty="0"/>
              <a:t>Wheel load is the downward force of weight on a wheel. Weight of the vehicle and load distribution determine wheel load. Although wheel load can increase downward force and the amount of tire tread on the road, this may not improve traction. </a:t>
            </a:r>
          </a:p>
          <a:p>
            <a:endParaRPr lang="en-US" dirty="0"/>
          </a:p>
          <a:p>
            <a:r>
              <a:rPr lang="en-US" b="1" dirty="0"/>
              <a:t>Force of Motion </a:t>
            </a:r>
          </a:p>
          <a:p>
            <a:r>
              <a:rPr lang="en-US" dirty="0"/>
              <a:t>Force of motion is determined by the weight and speed of the vehicle. The heavier the vehicle and its cargo and the faster it travels, the greater the force. Speeding up, braking too quickly, or changing direction too quickly can affect the force of motion. </a:t>
            </a:r>
          </a:p>
          <a:p>
            <a:endParaRPr lang="en-US" dirty="0"/>
          </a:p>
          <a:p>
            <a:r>
              <a:rPr lang="en-US" dirty="0"/>
              <a:t>The major causes of skids include </a:t>
            </a:r>
            <a:r>
              <a:rPr lang="en-US" dirty="0" err="1"/>
              <a:t>overbraking</a:t>
            </a:r>
            <a:r>
              <a:rPr lang="en-US" dirty="0"/>
              <a:t>, oversteering, </a:t>
            </a:r>
            <a:r>
              <a:rPr lang="en-US" dirty="0" err="1"/>
              <a:t>overacceleration</a:t>
            </a:r>
            <a:r>
              <a:rPr lang="en-US" dirty="0"/>
              <a:t>, and driving too fast for road conditions. </a:t>
            </a:r>
          </a:p>
          <a:p>
            <a:endParaRPr lang="en-US" dirty="0"/>
          </a:p>
          <a:p>
            <a:pPr marL="628650" lvl="1" indent="-171450">
              <a:buFont typeface="Arial" panose="020B0604020202020204" pitchFamily="34" charset="0"/>
              <a:buChar char="•"/>
            </a:pPr>
            <a:r>
              <a:rPr lang="en-US" b="1" dirty="0" err="1"/>
              <a:t>Overbraking</a:t>
            </a:r>
            <a:r>
              <a:rPr lang="en-US" b="1" dirty="0"/>
              <a:t> </a:t>
            </a:r>
            <a:r>
              <a:rPr lang="en-US" dirty="0"/>
              <a:t>occurs when you are braking too hard, resulting in the vehicle’s wheels locking up. </a:t>
            </a:r>
          </a:p>
          <a:p>
            <a:pPr marL="628650" lvl="1" indent="-171450">
              <a:buFont typeface="Arial" panose="020B0604020202020204" pitchFamily="34" charset="0"/>
              <a:buChar char="•"/>
            </a:pPr>
            <a:r>
              <a:rPr lang="en-US" b="1" dirty="0"/>
              <a:t>Oversteering</a:t>
            </a:r>
            <a:r>
              <a:rPr lang="en-US" dirty="0"/>
              <a:t> happens when you are turning the wheels more sharply than the vehicle can turn. </a:t>
            </a:r>
          </a:p>
          <a:p>
            <a:pPr marL="628650" lvl="1" indent="-171450">
              <a:buFont typeface="Arial" panose="020B0604020202020204" pitchFamily="34" charset="0"/>
              <a:buChar char="•"/>
            </a:pPr>
            <a:r>
              <a:rPr lang="en-US" b="1" dirty="0" err="1"/>
              <a:t>Overacceleration</a:t>
            </a:r>
            <a:r>
              <a:rPr lang="en-US" dirty="0"/>
              <a:t> means you’re are supplying too much power to the drive wheels, causing them to lose traction. </a:t>
            </a:r>
          </a:p>
          <a:p>
            <a:pPr marL="628650" lvl="1" indent="-171450">
              <a:buFont typeface="Arial" panose="020B0604020202020204" pitchFamily="34" charset="0"/>
              <a:buChar char="•"/>
            </a:pPr>
            <a:r>
              <a:rPr lang="en-US" b="1" dirty="0"/>
              <a:t>Driving too fast </a:t>
            </a:r>
            <a:r>
              <a:rPr lang="en-US" dirty="0"/>
              <a:t>for conditions results in the most serious skids. </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6</a:t>
            </a:fld>
            <a:endParaRPr lang="en-US"/>
          </a:p>
        </p:txBody>
      </p:sp>
    </p:spTree>
    <p:extLst>
      <p:ext uri="{BB962C8B-B14F-4D97-AF65-F5344CB8AC3E}">
        <p14:creationId xmlns:p14="http://schemas.microsoft.com/office/powerpoint/2010/main" val="3896556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Tractor-Trailer Skids</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Tractor-trailer skids are classified based on what occurs during the skid. There are four major kinds of skids:</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Trailer jackknife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Tractor jackknife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Front wheel skid</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All-wheel skid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7</a:t>
            </a:fld>
            <a:endParaRPr lang="en-US"/>
          </a:p>
        </p:txBody>
      </p:sp>
    </p:spTree>
    <p:extLst>
      <p:ext uri="{BB962C8B-B14F-4D97-AF65-F5344CB8AC3E}">
        <p14:creationId xmlns:p14="http://schemas.microsoft.com/office/powerpoint/2010/main" val="1551837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Trailer Jackknife </a:t>
            </a:r>
          </a:p>
          <a:p>
            <a:pPr lvl="0"/>
            <a:r>
              <a:rPr lang="en-US" sz="1200" kern="1200" dirty="0" err="1">
                <a:solidFill>
                  <a:schemeClr val="tx1"/>
                </a:solidFill>
                <a:effectLst/>
                <a:latin typeface="+mn-lt"/>
                <a:ea typeface="+mn-ea"/>
                <a:cs typeface="+mn-cs"/>
              </a:rPr>
              <a:t>Overbraking</a:t>
            </a:r>
            <a:r>
              <a:rPr lang="en-US" sz="1200" kern="1200" dirty="0">
                <a:solidFill>
                  <a:schemeClr val="tx1"/>
                </a:solidFill>
                <a:effectLst/>
                <a:latin typeface="+mn-lt"/>
                <a:ea typeface="+mn-ea"/>
                <a:cs typeface="+mn-cs"/>
              </a:rPr>
              <a:t> or oversteering can cause a trailer jackknife. When a trailer jackknife occurs, the trailer’s tires are locked, causing it to skid.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a:t>
            </a:r>
            <a:r>
              <a:rPr lang="en-US" sz="1200" kern="1200" dirty="0" err="1">
                <a:solidFill>
                  <a:schemeClr val="tx1"/>
                </a:solidFill>
                <a:effectLst/>
                <a:latin typeface="+mn-lt"/>
                <a:ea typeface="+mn-ea"/>
                <a:cs typeface="+mn-cs"/>
              </a:rPr>
              <a:t>overbraking</a:t>
            </a:r>
            <a:r>
              <a:rPr lang="en-US" sz="1200" kern="1200" dirty="0">
                <a:solidFill>
                  <a:schemeClr val="tx1"/>
                </a:solidFill>
                <a:effectLst/>
                <a:latin typeface="+mn-lt"/>
                <a:ea typeface="+mn-ea"/>
                <a:cs typeface="+mn-cs"/>
              </a:rPr>
              <a:t>, the trailer will continue to move forward at a higher speed than the tractor. Not being able to move forward, it will slide around.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When taking a curve too fast for surface conditions, the rear of the trailer may continue in the same direction as it was originally heading while the tractor and the front of the trailer turn. </a:t>
            </a:r>
          </a:p>
          <a:p>
            <a:pPr lvl="0"/>
            <a:endParaRPr lang="en-US" sz="1200" kern="1200" dirty="0">
              <a:solidFill>
                <a:schemeClr val="tx1"/>
              </a:solidFill>
              <a:effectLst/>
              <a:latin typeface="+mn-lt"/>
              <a:ea typeface="+mn-ea"/>
              <a:cs typeface="+mn-cs"/>
            </a:endParaRPr>
          </a:p>
          <a:p>
            <a:pPr lvl="0"/>
            <a:r>
              <a:rPr lang="en-US" sz="1200" kern="1200" dirty="0">
                <a:solidFill>
                  <a:schemeClr val="tx1"/>
                </a:solidFill>
                <a:effectLst/>
                <a:latin typeface="+mn-lt"/>
                <a:ea typeface="+mn-ea"/>
                <a:cs typeface="+mn-cs"/>
              </a:rPr>
              <a:t>To prevent a trailer jackknife: </a:t>
            </a:r>
          </a:p>
          <a:p>
            <a:pPr lvl="0"/>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Inspect your air system and check brake adjustments during your pre-trip inspection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Adjust your speed to suit conditions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Read the road ahead (distance scanning)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before entering a curve, not during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Avoid hard braking </a:t>
            </a:r>
          </a:p>
          <a:p>
            <a:pPr lvl="0"/>
            <a:endParaRPr lang="en-US" sz="1200" kern="1200" dirty="0">
              <a:solidFill>
                <a:schemeClr val="tx1"/>
              </a:solidFill>
              <a:effectLst/>
              <a:latin typeface="+mn-lt"/>
              <a:ea typeface="+mn-ea"/>
              <a:cs typeface="+mn-cs"/>
            </a:endParaRPr>
          </a:p>
          <a:p>
            <a:pPr lvl="0"/>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8</a:t>
            </a:fld>
            <a:endParaRPr lang="en-US"/>
          </a:p>
        </p:txBody>
      </p:sp>
    </p:spTree>
    <p:extLst>
      <p:ext uri="{BB962C8B-B14F-4D97-AF65-F5344CB8AC3E}">
        <p14:creationId xmlns:p14="http://schemas.microsoft.com/office/powerpoint/2010/main" val="827571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Tractor Jackknife </a:t>
            </a:r>
          </a:p>
          <a:p>
            <a:r>
              <a:rPr lang="en-US" sz="1200" kern="1200" dirty="0">
                <a:solidFill>
                  <a:schemeClr val="tx1"/>
                </a:solidFill>
                <a:effectLst/>
                <a:latin typeface="+mn-lt"/>
                <a:ea typeface="+mn-ea"/>
                <a:cs typeface="+mn-cs"/>
              </a:rPr>
              <a:t>A tractor jackknife occurs when the drive wheels lose traction. This can be caused by wheel lock-up or </a:t>
            </a:r>
            <a:r>
              <a:rPr lang="en-US" sz="1200" kern="1200" dirty="0" err="1">
                <a:solidFill>
                  <a:schemeClr val="tx1"/>
                </a:solidFill>
                <a:effectLst/>
                <a:latin typeface="+mn-lt"/>
                <a:ea typeface="+mn-ea"/>
                <a:cs typeface="+mn-cs"/>
              </a:rPr>
              <a:t>overacceleration</a:t>
            </a:r>
            <a:r>
              <a:rPr lang="en-US" sz="1200" kern="1200" dirty="0">
                <a:solidFill>
                  <a:schemeClr val="tx1"/>
                </a:solidFill>
                <a:effectLst/>
                <a:latin typeface="+mn-lt"/>
                <a:ea typeface="+mn-ea"/>
                <a:cs typeface="+mn-cs"/>
              </a:rPr>
              <a:t>. In this situation, the drive wheels attempt to take over the front wheels, causing the rear of the tractor to swing out. The tractor follows the path of least resistance while the trailer continues in its original direction. Then, as the trailer pivots, it pushes the rear of the tractor outward, resulting in a jackknife.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 prevent a tractor jackknife: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Avoid </a:t>
            </a:r>
            <a:r>
              <a:rPr lang="en-US" sz="1200" kern="1200" dirty="0" err="1">
                <a:solidFill>
                  <a:schemeClr val="tx1"/>
                </a:solidFill>
                <a:effectLst/>
                <a:latin typeface="+mn-lt"/>
                <a:ea typeface="+mn-ea"/>
                <a:cs typeface="+mn-cs"/>
              </a:rPr>
              <a:t>overbraking</a:t>
            </a:r>
            <a:r>
              <a:rPr lang="en-US" sz="1200" kern="1200" dirty="0">
                <a:solidFill>
                  <a:schemeClr val="tx1"/>
                </a:solidFill>
                <a:effectLst/>
                <a:latin typeface="+mn-lt"/>
                <a:ea typeface="+mn-ea"/>
                <a:cs typeface="+mn-cs"/>
              </a:rPr>
              <a:t>, </a:t>
            </a:r>
            <a:r>
              <a:rPr lang="en-US" sz="1200" kern="1200" dirty="0" err="1">
                <a:solidFill>
                  <a:schemeClr val="tx1"/>
                </a:solidFill>
                <a:effectLst/>
                <a:latin typeface="+mn-lt"/>
                <a:ea typeface="+mn-ea"/>
                <a:cs typeface="+mn-cs"/>
              </a:rPr>
              <a:t>overacceleration</a:t>
            </a:r>
            <a:r>
              <a:rPr lang="en-US" sz="1200" kern="1200" dirty="0">
                <a:solidFill>
                  <a:schemeClr val="tx1"/>
                </a:solidFill>
                <a:effectLst/>
                <a:latin typeface="+mn-lt"/>
                <a:ea typeface="+mn-ea"/>
                <a:cs typeface="+mn-cs"/>
              </a:rPr>
              <a:t>, and sudden downshifts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Load your cargo properly, making sure it is secure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Pay special attention to the brake system and tire tread when performing your pre-trip inspection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9</a:t>
            </a:fld>
            <a:endParaRPr lang="en-US"/>
          </a:p>
        </p:txBody>
      </p:sp>
    </p:spTree>
    <p:extLst>
      <p:ext uri="{BB962C8B-B14F-4D97-AF65-F5344CB8AC3E}">
        <p14:creationId xmlns:p14="http://schemas.microsoft.com/office/powerpoint/2010/main" val="30141835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Front Wheel Skid </a:t>
            </a:r>
          </a:p>
          <a:p>
            <a:r>
              <a:rPr lang="en-US" dirty="0"/>
              <a:t>Front wheel skids are caused by reduced front wheel traction. Reduced front wheel traction can be caused by an excessive load on the fifth wheel, lack of tread on the front tires, hydroplaning, oversteering, or brake system malfunction. </a:t>
            </a:r>
          </a:p>
          <a:p>
            <a:endParaRPr lang="en-US" dirty="0"/>
          </a:p>
          <a:p>
            <a:r>
              <a:rPr lang="en-US" dirty="0"/>
              <a:t>In a front wheel skid, the front end tends to go in a straight line regardless of how much you turn the steering wheel. On a very slippery surface, you may not be able to steer around a curve or a turn. </a:t>
            </a:r>
          </a:p>
          <a:p>
            <a:endParaRPr lang="en-US" dirty="0"/>
          </a:p>
          <a:p>
            <a:r>
              <a:rPr lang="en-US" dirty="0"/>
              <a:t>A good inspection of the following vehicle components can aid in preventing front wheel skids: </a:t>
            </a:r>
          </a:p>
          <a:p>
            <a:endParaRPr lang="en-US" dirty="0"/>
          </a:p>
          <a:p>
            <a:pPr marL="628650" lvl="1" indent="-171450">
              <a:buFont typeface="Arial" panose="020B0604020202020204" pitchFamily="34" charset="0"/>
              <a:buChar char="•"/>
            </a:pPr>
            <a:r>
              <a:rPr lang="en-US" dirty="0"/>
              <a:t>Tires </a:t>
            </a:r>
          </a:p>
          <a:p>
            <a:pPr marL="628650" lvl="1" indent="-171450">
              <a:buFont typeface="Arial" panose="020B0604020202020204" pitchFamily="34" charset="0"/>
              <a:buChar char="•"/>
            </a:pPr>
            <a:r>
              <a:rPr lang="en-US" dirty="0"/>
              <a:t>Front wheel alignment </a:t>
            </a:r>
          </a:p>
          <a:p>
            <a:pPr marL="628650" lvl="1" indent="-171450">
              <a:buFont typeface="Arial" panose="020B0604020202020204" pitchFamily="34" charset="0"/>
              <a:buChar char="•"/>
            </a:pPr>
            <a:r>
              <a:rPr lang="en-US" dirty="0"/>
              <a:t>Suspension system </a:t>
            </a:r>
          </a:p>
          <a:p>
            <a:pPr marL="628650" lvl="1" indent="-171450">
              <a:buFont typeface="Arial" panose="020B0604020202020204" pitchFamily="34" charset="0"/>
              <a:buChar char="•"/>
            </a:pPr>
            <a:r>
              <a:rPr lang="en-US" dirty="0"/>
              <a:t>Fifth wheel lubrication </a:t>
            </a:r>
          </a:p>
          <a:p>
            <a:endParaRPr lang="en-US" dirty="0"/>
          </a:p>
          <a:p>
            <a:r>
              <a:rPr lang="en-US" dirty="0"/>
              <a:t>A reduction of vehicle speed on wet or slippery pavement can also help in preventing front wheel skids.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10</a:t>
            </a:fld>
            <a:endParaRPr lang="en-US"/>
          </a:p>
        </p:txBody>
      </p:sp>
    </p:spTree>
    <p:extLst>
      <p:ext uri="{BB962C8B-B14F-4D97-AF65-F5344CB8AC3E}">
        <p14:creationId xmlns:p14="http://schemas.microsoft.com/office/powerpoint/2010/main" val="38530824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All-Wheel Skid </a:t>
            </a:r>
          </a:p>
          <a:p>
            <a:r>
              <a:rPr lang="en-US" dirty="0"/>
              <a:t>In an all-wheel skid, all wheels are locked. Friction/traction changes from rolling to sliding as the wheels are not turning. Usually, during an all-wheel skid, your vehicle continues in a straight line in spite of your efforts to steer. The main cause of this is </a:t>
            </a:r>
            <a:r>
              <a:rPr lang="en-US" dirty="0" err="1"/>
              <a:t>overbraking</a:t>
            </a:r>
            <a:r>
              <a:rPr lang="en-US" dirty="0"/>
              <a:t> on slippery surfaces. </a:t>
            </a:r>
          </a:p>
          <a:p>
            <a:endParaRPr lang="en-US" dirty="0"/>
          </a:p>
          <a:p>
            <a:r>
              <a:rPr lang="en-US" dirty="0"/>
              <a:t>The best way to prevent an all-wheel skid is by avoiding excessive speed and braking, especially on slippery surfaces.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11</a:t>
            </a:fld>
            <a:endParaRPr lang="en-US"/>
          </a:p>
        </p:txBody>
      </p:sp>
    </p:spTree>
    <p:extLst>
      <p:ext uri="{BB962C8B-B14F-4D97-AF65-F5344CB8AC3E}">
        <p14:creationId xmlns:p14="http://schemas.microsoft.com/office/powerpoint/2010/main" val="63366683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Skid Recovery</a:t>
            </a:r>
            <a:endParaRPr lang="en-US" sz="1200" kern="1200" dirty="0">
              <a:solidFill>
                <a:schemeClr val="tx1"/>
              </a:solidFill>
              <a:effectLst/>
              <a:latin typeface="+mn-lt"/>
              <a:ea typeface="+mn-ea"/>
              <a:cs typeface="+mn-cs"/>
            </a:endParaRPr>
          </a:p>
          <a:p>
            <a:r>
              <a:rPr lang="en-US" dirty="0"/>
              <a:t>The following technique can be used to recover from the majority of tractor-trailer skids: </a:t>
            </a:r>
          </a:p>
          <a:p>
            <a:endParaRPr lang="en-US" dirty="0"/>
          </a:p>
          <a:p>
            <a:pPr marL="685800" lvl="1" indent="-228600">
              <a:buFont typeface="+mj-lt"/>
              <a:buAutoNum type="arabicPeriod"/>
            </a:pPr>
            <a:r>
              <a:rPr lang="en-US" dirty="0"/>
              <a:t>Stop braking or accelerating. Disengage the clutch and steer. If you have an automatic transmission, shift it into neutral. This allows the drive wheels to roll again, keeping them from sliding any further. </a:t>
            </a:r>
          </a:p>
          <a:p>
            <a:pPr marL="685800" lvl="1" indent="-228600">
              <a:buFont typeface="+mj-lt"/>
              <a:buAutoNum type="arabicPeriod"/>
            </a:pPr>
            <a:r>
              <a:rPr lang="en-US" dirty="0"/>
              <a:t>Turn quickly. When your vehicle begins to slide sideways, quickly steer in the direction you want the vehicle to travel. </a:t>
            </a:r>
          </a:p>
          <a:p>
            <a:pPr marL="685800" lvl="1" indent="-228600">
              <a:buFont typeface="+mj-lt"/>
              <a:buAutoNum type="arabicPeriod"/>
            </a:pPr>
            <a:r>
              <a:rPr lang="en-US" dirty="0" err="1"/>
              <a:t>Countersteer</a:t>
            </a:r>
            <a:r>
              <a:rPr lang="en-US" dirty="0"/>
              <a:t>. As your tractor turns back on course, it has the tendency to keep turning. </a:t>
            </a:r>
            <a:r>
              <a:rPr lang="en-US" dirty="0" err="1"/>
              <a:t>Countersteering</a:t>
            </a:r>
            <a:r>
              <a:rPr lang="en-US" dirty="0"/>
              <a:t> prevents your vehicle from skidding in the other direction. </a:t>
            </a:r>
          </a:p>
          <a:p>
            <a:pPr marL="685800" lvl="1" indent="-228600">
              <a:buFont typeface="+mj-lt"/>
              <a:buAutoNum type="arabicPeriod"/>
            </a:pPr>
            <a:r>
              <a:rPr lang="en-US" dirty="0"/>
              <a:t>Stop your vehicle. Once your vehicle is again traveling in a correct path, you can use your brakes to stop. A light, steady application is the preferred technique.</a:t>
            </a:r>
          </a:p>
          <a:p>
            <a:endParaRPr lang="en-US" dirty="0"/>
          </a:p>
          <a:p>
            <a:endParaRPr lang="en-US" dirty="0"/>
          </a:p>
          <a:p>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16.1 — Skid Recovery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12</a:t>
            </a:fld>
            <a:endParaRPr lang="en-US"/>
          </a:p>
        </p:txBody>
      </p:sp>
    </p:spTree>
    <p:extLst>
      <p:ext uri="{BB962C8B-B14F-4D97-AF65-F5344CB8AC3E}">
        <p14:creationId xmlns:p14="http://schemas.microsoft.com/office/powerpoint/2010/main" val="17761630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Slippery Surfaces</a:t>
            </a:r>
            <a:endParaRPr lang="en-US" sz="1200" kern="1200" dirty="0">
              <a:solidFill>
                <a:schemeClr val="tx1"/>
              </a:solidFill>
              <a:effectLst/>
              <a:latin typeface="+mn-lt"/>
              <a:ea typeface="+mn-ea"/>
              <a:cs typeface="+mn-cs"/>
            </a:endParaRPr>
          </a:p>
          <a:p>
            <a:r>
              <a:rPr lang="en-US" dirty="0"/>
              <a:t>Maintaining vehicle control and safely stopping can be a challenge when operating in slippery conditions, such as snow or ice. </a:t>
            </a:r>
          </a:p>
          <a:p>
            <a:endParaRPr lang="en-US" dirty="0"/>
          </a:p>
          <a:p>
            <a:r>
              <a:rPr lang="en-US" dirty="0"/>
              <a:t>Different surfaces have a different amount of traction. For example, a snow-packed or ice-covered surface will have only one-fifth (20 percent) of the traction that the same surface does when it’s wet. </a:t>
            </a:r>
          </a:p>
          <a:p>
            <a:endParaRPr lang="en-US" dirty="0"/>
          </a:p>
          <a:p>
            <a:r>
              <a:rPr lang="en-US" dirty="0"/>
              <a:t>Traction is needed for accelerating, turning, and braking. As vehicle speed increases, more traction is needed. If traction is poor, you must reduce your speed in order to maintain vehicle control and stop safely. </a:t>
            </a:r>
          </a:p>
          <a:p>
            <a:endParaRPr lang="en-US" dirty="0"/>
          </a:p>
          <a:p>
            <a:r>
              <a:rPr lang="en-US" dirty="0"/>
              <a:t>As a general rule, you can drive about one-half your normal speed on packed snow. On ice, reduce vehicle speed to about one-third of your normal speed. </a:t>
            </a:r>
          </a:p>
          <a:p>
            <a:endParaRPr lang="en-US" dirty="0"/>
          </a:p>
          <a:p>
            <a:r>
              <a:rPr lang="en-US" dirty="0"/>
              <a:t>Following distance should also be increased when operating in slippery conditions. Opening up room in front of you will help you to avoid making sudden speed or direction changes that can result in losing control of your vehicle. Increasing following distance also allows you more room to stop safely.</a:t>
            </a:r>
          </a:p>
          <a:p>
            <a:endParaRPr lang="en-US" dirty="0"/>
          </a:p>
          <a:p>
            <a:r>
              <a:rPr lang="en-US" dirty="0"/>
              <a:t>CALLOUT: These are suggested guidelines. Only you, the professional driver can determine a safe speed when it comes to traveling in adverse conditions.</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13</a:t>
            </a:fld>
            <a:endParaRPr lang="en-US"/>
          </a:p>
        </p:txBody>
      </p:sp>
    </p:spTree>
    <p:extLst>
      <p:ext uri="{BB962C8B-B14F-4D97-AF65-F5344CB8AC3E}">
        <p14:creationId xmlns:p14="http://schemas.microsoft.com/office/powerpoint/2010/main" val="12246807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Evasive Steering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Generally, steering to avoid an emergency is safer than trying to stop before you reach the hazard. If an escape path is available, evasive steering provides a better chance of avoiding a collision. Constant visual scanning, adequate following distance, and good driver and vehicle preparation are key to escaping.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two most common escape routes are another lane of traffic and the shoulder of the road. If a lane is available, a quick lane change is the best option. If a lane change is impossible or dangerous, the shoulder of the road can be used.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Evasive steering, when done correctly, is generally safe. A number of factors can affect the outcome of an evasive steering maneuver. Be aware of these factors. React accordingly.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best results are achieved when you are hauling stable cargo with a low center of gravity and are able to steer onto a firm road or shoulder.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CALLOUT: Steering, braking, road conditions, and vehicle speed can play a part in the outcome of an evasive maneuver.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General Procedures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When evasive steering, minimize the amount of turning by starting the maneuver as soon as you see the emergency/hazard. The earlier you initiate an evasive maneuver, the less steering is needed to avoid the emergency/hazard: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Turn only as much as needed. Avoid over steering. Keep in mind that the more you steer, the greater the chance of a jackknife or rollover.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Turn as quickly as possible. Use hand-over-hand steering. Each turn of the wheel should be about 180 degrees. Placing your hands in the 9:00 and 3:00 positions while driving allows you to turn 180 degrees without letting go of the steering wheel.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Ease your foot off of the accelerator to gradually reduce vehicle speed.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Brake before turning. A firm braking application reduces your speed before turning. This allows your vehicle to turn more sharply and also reduces the chance of a jackknife or rollover.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kern="1200" dirty="0">
                <a:solidFill>
                  <a:schemeClr val="tx1"/>
                </a:solidFill>
                <a:effectLst/>
                <a:latin typeface="+mn-lt"/>
                <a:ea typeface="+mn-ea"/>
                <a:cs typeface="+mn-cs"/>
              </a:rPr>
              <a:t>After making the evasive turn, be prepared to </a:t>
            </a:r>
            <a:r>
              <a:rPr lang="en-US" sz="1200" kern="1200" dirty="0" err="1">
                <a:solidFill>
                  <a:schemeClr val="tx1"/>
                </a:solidFill>
                <a:effectLst/>
                <a:latin typeface="+mn-lt"/>
                <a:ea typeface="+mn-ea"/>
                <a:cs typeface="+mn-cs"/>
              </a:rPr>
              <a:t>countersteer</a:t>
            </a:r>
            <a:r>
              <a:rPr lang="en-US" sz="1200" kern="1200" dirty="0">
                <a:solidFill>
                  <a:schemeClr val="tx1"/>
                </a:solidFill>
                <a:effectLst/>
                <a:latin typeface="+mn-lt"/>
                <a:ea typeface="+mn-ea"/>
                <a:cs typeface="+mn-cs"/>
              </a:rPr>
              <a:t> immediately. Smooth, quick </a:t>
            </a:r>
            <a:r>
              <a:rPr lang="en-US" sz="1200" kern="1200" dirty="0" err="1">
                <a:solidFill>
                  <a:schemeClr val="tx1"/>
                </a:solidFill>
                <a:effectLst/>
                <a:latin typeface="+mn-lt"/>
                <a:ea typeface="+mn-ea"/>
                <a:cs typeface="+mn-cs"/>
              </a:rPr>
              <a:t>countersteering</a:t>
            </a:r>
            <a:r>
              <a:rPr lang="en-US" sz="1200" kern="1200" dirty="0">
                <a:solidFill>
                  <a:schemeClr val="tx1"/>
                </a:solidFill>
                <a:effectLst/>
                <a:latin typeface="+mn-lt"/>
                <a:ea typeface="+mn-ea"/>
                <a:cs typeface="+mn-cs"/>
              </a:rPr>
              <a:t> is required to keep your vehicle from going outside its escape path—off the shoulder or into another lane of traffic. Begin to </a:t>
            </a:r>
            <a:r>
              <a:rPr lang="en-US" sz="1200" kern="1200" dirty="0" err="1">
                <a:solidFill>
                  <a:schemeClr val="tx1"/>
                </a:solidFill>
                <a:effectLst/>
                <a:latin typeface="+mn-lt"/>
                <a:ea typeface="+mn-ea"/>
                <a:cs typeface="+mn-cs"/>
              </a:rPr>
              <a:t>countersteer</a:t>
            </a:r>
            <a:r>
              <a:rPr lang="en-US" sz="1200" kern="1200" dirty="0">
                <a:solidFill>
                  <a:schemeClr val="tx1"/>
                </a:solidFill>
                <a:effectLst/>
                <a:latin typeface="+mn-lt"/>
                <a:ea typeface="+mn-ea"/>
                <a:cs typeface="+mn-cs"/>
              </a:rPr>
              <a:t> as soon as your vehicle clears the obstacle.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Though important at all times (and required per the regulations), the use of a seat belt is extremely important when involved in an evasive maneuver. A quick turn could cause you to slide out of the driver’s seat, causing you to lose control of your vehicle if you are not wearing a seat belt.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Details of how an evasive maneuver is performed depend on the specific situation. These special maneuvers may be needed for emergencies involving oncoming, stopped, and merging vehicles.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CALLOUT: Avoid braking while turning. Braking could cause the tractor and trailer wheels to lock-up, which can result in a loss of control as the vehicle is more likely to skid during braking, unless you have a full anti-lock braking system (ABS). With full ABS you can brake and steer at the same time without losing control of your vehicle.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your class into groups of three students per instructor. Each student should have at least 90 minutes behind the wheel with the instructor seated in the passenger seat. The other students should be located at specific areas on the range, observing wheel movement and braking technique. Make sure the students are observing from a safe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purpose of this exercise is to develop the student’s ability to perform several evasive steering maneuvers including: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Left and right evasive steer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Evasive steer and stops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Controlled brake, evasive steer, brake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Range layout consists of a marked entryway leading to a right or left path from which there is an exit.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r>
              <a:rPr lang="en-US" sz="1200" b="1" kern="1200" dirty="0">
                <a:solidFill>
                  <a:schemeClr val="tx1"/>
                </a:solidFill>
                <a:effectLst/>
                <a:latin typeface="+mn-lt"/>
                <a:ea typeface="+mn-ea"/>
                <a:cs typeface="+mn-cs"/>
              </a:rPr>
              <a:t>Evasive steering right or left. </a:t>
            </a:r>
            <a:r>
              <a:rPr lang="en-US" sz="1200" kern="1200" dirty="0">
                <a:solidFill>
                  <a:schemeClr val="tx1"/>
                </a:solidFill>
                <a:effectLst/>
                <a:latin typeface="+mn-lt"/>
                <a:ea typeface="+mn-ea"/>
                <a:cs typeface="+mn-cs"/>
              </a:rPr>
              <a:t>During this maneuver, the instructor directs the student to: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a:tabLst/>
              <a:defRPr/>
            </a:pPr>
            <a:endParaRPr lang="en-US" sz="1200" kern="1200" dirty="0">
              <a:solidFill>
                <a:schemeClr val="tx1"/>
              </a:solidFill>
              <a:effectLst/>
              <a:latin typeface="+mn-lt"/>
              <a:ea typeface="+mn-ea"/>
              <a:cs typeface="+mn-cs"/>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On command, accelerate to 30 mph, moving toward the barrier of markers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On command, steer either right or left around the barrier, with no braking</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Perform the maneuver as smoothly and quickly as possible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Return to the starting point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Repeat the exercise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startAt="2"/>
              <a:tabLst/>
              <a:defRPr/>
            </a:pPr>
            <a:r>
              <a:rPr lang="en-US" sz="1200" b="1" kern="1200" dirty="0">
                <a:solidFill>
                  <a:schemeClr val="tx1"/>
                </a:solidFill>
                <a:effectLst/>
                <a:latin typeface="+mn-lt"/>
                <a:ea typeface="+mn-ea"/>
                <a:cs typeface="+mn-cs"/>
              </a:rPr>
              <a:t>Evasive steering with controlled brake and stop. </a:t>
            </a:r>
            <a:r>
              <a:rPr lang="en-US" sz="1200" kern="1200" dirty="0">
                <a:solidFill>
                  <a:schemeClr val="tx1"/>
                </a:solidFill>
                <a:effectLst/>
                <a:latin typeface="+mn-lt"/>
                <a:ea typeface="+mn-ea"/>
                <a:cs typeface="+mn-cs"/>
              </a:rPr>
              <a:t>During this maneuver, direct the student to repeat the steps in the first maneuver, except, after steering right or left, bring the vehicle to a stop as quickly as possible using the controlled braking technique.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85800" marR="0" lvl="1" indent="-228600" algn="l" defTabSz="914400" rtl="0" eaLnBrk="1" fontAlgn="auto" latinLnBrk="0" hangingPunct="1">
              <a:lnSpc>
                <a:spcPct val="100000"/>
              </a:lnSpc>
              <a:spcBef>
                <a:spcPts val="0"/>
              </a:spcBef>
              <a:spcAft>
                <a:spcPts val="0"/>
              </a:spcAft>
              <a:buClrTx/>
              <a:buSzTx/>
              <a:buFont typeface="+mj-lt"/>
              <a:buAutoNum type="arabicPeriod" startAt="3"/>
              <a:tabLst/>
              <a:defRPr/>
            </a:pPr>
            <a:r>
              <a:rPr lang="en-US" sz="1200" b="1" kern="1200" dirty="0">
                <a:solidFill>
                  <a:schemeClr val="tx1"/>
                </a:solidFill>
                <a:effectLst/>
                <a:latin typeface="+mn-lt"/>
                <a:ea typeface="+mn-ea"/>
                <a:cs typeface="+mn-cs"/>
              </a:rPr>
              <a:t>Brake-evasive steer-stop during the maneuver. </a:t>
            </a:r>
            <a:r>
              <a:rPr lang="en-US" sz="1200" kern="1200" dirty="0">
                <a:solidFill>
                  <a:schemeClr val="tx1"/>
                </a:solidFill>
                <a:effectLst/>
                <a:latin typeface="+mn-lt"/>
                <a:ea typeface="+mn-ea"/>
                <a:cs typeface="+mn-cs"/>
              </a:rPr>
              <a:t>Direct the student to repeat the steps in the first maneuver, except, as soon as the right or left command is given, the student should: </a:t>
            </a:r>
          </a:p>
          <a:p>
            <a:pPr marL="685800" marR="0" lvl="1" indent="-228600" algn="l" defTabSz="914400" rtl="0" eaLnBrk="1" fontAlgn="auto" latinLnBrk="0" hangingPunct="1">
              <a:lnSpc>
                <a:spcPct val="100000"/>
              </a:lnSpc>
              <a:spcBef>
                <a:spcPts val="0"/>
              </a:spcBef>
              <a:spcAft>
                <a:spcPts val="0"/>
              </a:spcAft>
              <a:buClrTx/>
              <a:buSzTx/>
              <a:buFont typeface="+mj-lt"/>
              <a:buAutoNum type="arabicPeriod" startAt="3"/>
              <a:tabLst/>
              <a:defRPr/>
            </a:pPr>
            <a:endParaRPr lang="en-US" sz="1200" kern="1200" dirty="0">
              <a:solidFill>
                <a:schemeClr val="tx1"/>
              </a:solidFill>
              <a:effectLst/>
              <a:latin typeface="+mn-lt"/>
              <a:ea typeface="+mn-ea"/>
              <a:cs typeface="+mn-cs"/>
            </a:endParaRP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Brake to reduce speed before evasive steering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Release brakes and steer </a:t>
            </a:r>
          </a:p>
          <a:p>
            <a:pPr marL="1085850" marR="0" lvl="2"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Reapply brakes to stop and steer as quickly as possible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Watch for failure to perform the following procedures properly.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Minimize turn. </a:t>
            </a:r>
            <a:r>
              <a:rPr lang="en-US" sz="1200" kern="1200" dirty="0">
                <a:solidFill>
                  <a:schemeClr val="tx1"/>
                </a:solidFill>
                <a:effectLst/>
                <a:latin typeface="+mn-lt"/>
                <a:ea typeface="+mn-ea"/>
                <a:cs typeface="+mn-cs"/>
              </a:rPr>
              <a:t>Start as early as possible and turn only as much as needed.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Turn quickly. </a:t>
            </a:r>
            <a:r>
              <a:rPr lang="en-US" sz="1200" kern="1200" dirty="0">
                <a:solidFill>
                  <a:schemeClr val="tx1"/>
                </a:solidFill>
                <a:effectLst/>
                <a:latin typeface="+mn-lt"/>
                <a:ea typeface="+mn-ea"/>
                <a:cs typeface="+mn-cs"/>
              </a:rPr>
              <a:t>Use hand-over-hand technique with each turn approximately 180 degrees.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Avoid braking in the turn. </a:t>
            </a:r>
            <a:r>
              <a:rPr lang="en-US" sz="1200" kern="1200" dirty="0">
                <a:solidFill>
                  <a:schemeClr val="tx1"/>
                </a:solidFill>
                <a:effectLst/>
                <a:latin typeface="+mn-lt"/>
                <a:ea typeface="+mn-ea"/>
                <a:cs typeface="+mn-cs"/>
              </a:rPr>
              <a:t>This could lock the wheel, resulting in a possible loss of control.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err="1">
                <a:solidFill>
                  <a:schemeClr val="tx1"/>
                </a:solidFill>
                <a:effectLst/>
                <a:latin typeface="+mn-lt"/>
                <a:ea typeface="+mn-ea"/>
                <a:cs typeface="+mn-cs"/>
              </a:rPr>
              <a:t>Countersteer</a:t>
            </a:r>
            <a:r>
              <a:rPr lang="en-US" sz="1200" b="1" kern="120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student must be prepared to </a:t>
            </a:r>
            <a:r>
              <a:rPr lang="en-US" sz="1200" kern="1200" dirty="0" err="1">
                <a:solidFill>
                  <a:schemeClr val="tx1"/>
                </a:solidFill>
                <a:effectLst/>
                <a:latin typeface="+mn-lt"/>
                <a:ea typeface="+mn-ea"/>
                <a:cs typeface="+mn-cs"/>
              </a:rPr>
              <a:t>countersteer</a:t>
            </a:r>
            <a:r>
              <a:rPr lang="en-US" sz="1200" kern="1200" dirty="0">
                <a:solidFill>
                  <a:schemeClr val="tx1"/>
                </a:solidFill>
                <a:effectLst/>
                <a:latin typeface="+mn-lt"/>
                <a:ea typeface="+mn-ea"/>
                <a:cs typeface="+mn-cs"/>
              </a:rPr>
              <a:t> quickly and initiate the </a:t>
            </a:r>
            <a:r>
              <a:rPr lang="en-US" sz="1200" kern="1200" dirty="0" err="1">
                <a:solidFill>
                  <a:schemeClr val="tx1"/>
                </a:solidFill>
                <a:effectLst/>
                <a:latin typeface="+mn-lt"/>
                <a:ea typeface="+mn-ea"/>
                <a:cs typeface="+mn-cs"/>
              </a:rPr>
              <a:t>countersteer</a:t>
            </a:r>
            <a:r>
              <a:rPr lang="en-US" sz="1200" kern="1200" dirty="0">
                <a:solidFill>
                  <a:schemeClr val="tx1"/>
                </a:solidFill>
                <a:effectLst/>
                <a:latin typeface="+mn-lt"/>
                <a:ea typeface="+mn-ea"/>
                <a:cs typeface="+mn-cs"/>
              </a:rPr>
              <a:t> as soon as the front of the trailer clears the obstacle.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1" kern="1200" dirty="0">
                <a:solidFill>
                  <a:schemeClr val="tx1"/>
                </a:solidFill>
                <a:effectLst/>
                <a:latin typeface="+mn-lt"/>
                <a:ea typeface="+mn-ea"/>
                <a:cs typeface="+mn-cs"/>
              </a:rPr>
              <a:t>Brake to stop. </a:t>
            </a:r>
            <a:r>
              <a:rPr lang="en-US" sz="1200" kern="1200" dirty="0">
                <a:solidFill>
                  <a:schemeClr val="tx1"/>
                </a:solidFill>
                <a:effectLst/>
                <a:latin typeface="+mn-lt"/>
                <a:ea typeface="+mn-ea"/>
                <a:cs typeface="+mn-cs"/>
              </a:rPr>
              <a:t>When stab braking, apply the brakes partially when the tires lock and then release partially. This achieves maximum braking when applied. Releasing avoids a skid. Reapply the brake when the wheels start rolling. Repeat sequence until vehicle slows sufficiently.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At the conclusion of the lesson, the student should be able to steer in the correct direction on command, keep the vehicle’s wheels from locking when braking, and avoid hitting exercise markers.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14</a:t>
            </a:fld>
            <a:endParaRPr lang="en-US"/>
          </a:p>
        </p:txBody>
      </p:sp>
    </p:spTree>
    <p:extLst>
      <p:ext uri="{BB962C8B-B14F-4D97-AF65-F5344CB8AC3E}">
        <p14:creationId xmlns:p14="http://schemas.microsoft.com/office/powerpoint/2010/main" val="32270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Avoiding an Oncoming Vehicle </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Seeing a vehicle coming straight towards you is scary, but you can avoid disaster.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If there’s time</a:t>
            </a:r>
            <a:r>
              <a:rPr lang="en-US" sz="1200" kern="1200" dirty="0">
                <a:solidFill>
                  <a:schemeClr val="tx1"/>
                </a:solidFill>
                <a:effectLst/>
                <a:latin typeface="+mn-lt"/>
                <a:ea typeface="+mn-ea"/>
                <a:cs typeface="+mn-cs"/>
              </a:rPr>
              <a:t>, flash your lights and sound your horn to alert the other driver of the danger </a:t>
            </a:r>
          </a:p>
          <a:p>
            <a:pPr marL="628650" lvl="1" indent="-171450">
              <a:buFont typeface="Arial" panose="020B0604020202020204" pitchFamily="34" charset="0"/>
              <a:buChar char="•"/>
            </a:pPr>
            <a:r>
              <a:rPr lang="en-US" sz="1200" i="1" kern="1200" dirty="0">
                <a:solidFill>
                  <a:schemeClr val="tx1"/>
                </a:solidFill>
                <a:effectLst/>
                <a:latin typeface="+mn-lt"/>
                <a:ea typeface="+mn-ea"/>
                <a:cs typeface="+mn-cs"/>
              </a:rPr>
              <a:t>If there’s no time</a:t>
            </a:r>
            <a:r>
              <a:rPr lang="en-US" sz="1200" kern="1200" dirty="0">
                <a:solidFill>
                  <a:schemeClr val="tx1"/>
                </a:solidFill>
                <a:effectLst/>
                <a:latin typeface="+mn-lt"/>
                <a:ea typeface="+mn-ea"/>
                <a:cs typeface="+mn-cs"/>
              </a:rPr>
              <a:t>, steer to the right to avoid a head-on collision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CALLOUT: Don’t steer to the left, as you could become involved in a head-on collision.</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16.2 — Avoiding an Oncoming Vehicle </a:t>
            </a:r>
          </a:p>
          <a:p>
            <a:endParaRPr lang="en-US" sz="1200" b="1"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15</a:t>
            </a:fld>
            <a:endParaRPr lang="en-US"/>
          </a:p>
        </p:txBody>
      </p:sp>
    </p:spTree>
    <p:extLst>
      <p:ext uri="{BB962C8B-B14F-4D97-AF65-F5344CB8AC3E}">
        <p14:creationId xmlns:p14="http://schemas.microsoft.com/office/powerpoint/2010/main" val="18239553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Avoiding a Stopped or Stationary Vehicle </a:t>
            </a:r>
            <a:r>
              <a:rPr lang="en-US" sz="1200" kern="1200" dirty="0">
                <a:solidFill>
                  <a:schemeClr val="tx1"/>
                </a:solidFill>
                <a:effectLst/>
                <a:latin typeface="+mn-lt"/>
                <a:ea typeface="+mn-ea"/>
                <a:cs typeface="+mn-cs"/>
              </a:rPr>
              <a:t> </a:t>
            </a:r>
          </a:p>
          <a:p>
            <a:endParaRPr lang="en-US" dirty="0"/>
          </a:p>
          <a:p>
            <a:pPr marL="628650" lvl="1" indent="-171450">
              <a:buFont typeface="Arial" panose="020B0604020202020204" pitchFamily="34" charset="0"/>
              <a:buChar char="•"/>
            </a:pPr>
            <a:r>
              <a:rPr lang="en-US" dirty="0"/>
              <a:t>Always look about 12 to 15 seconds ahead of your vehicle so you have enough time to stop and avoid a potentially dangerous situation. </a:t>
            </a:r>
            <a:r>
              <a:rPr lang="en-US" i="1" dirty="0"/>
              <a:t>If you can’t stop</a:t>
            </a:r>
            <a:r>
              <a:rPr lang="en-US" dirty="0"/>
              <a:t>, slow down and steer to the right, either to the adjacent lane or the shoulder </a:t>
            </a:r>
          </a:p>
          <a:p>
            <a:pPr marL="628650" lvl="1" indent="-171450">
              <a:buFont typeface="Arial" panose="020B0604020202020204" pitchFamily="34" charset="0"/>
              <a:buChar char="•"/>
            </a:pPr>
            <a:r>
              <a:rPr lang="en-US" i="1" dirty="0"/>
              <a:t>On a multi-lane road</a:t>
            </a:r>
            <a:r>
              <a:rPr lang="en-US" dirty="0"/>
              <a:t>, steer into the adjacent lane on the left if there’s not another vehicle there already. If you’re in the middle lane, choose to steer into the lane which presents the least danger. Otherwise, evade to the right. It is better to force a vehicle onto the shoulder than to force another vehicle into oncoming traffic. </a:t>
            </a:r>
          </a:p>
          <a:p>
            <a:pPr marL="628650" lvl="1" indent="-171450">
              <a:buFont typeface="Arial" panose="020B0604020202020204" pitchFamily="34" charset="0"/>
              <a:buChar char="•"/>
            </a:pPr>
            <a:endParaRPr lang="en-US" dirty="0"/>
          </a:p>
          <a:p>
            <a:pPr marL="628650" lvl="1" indent="-171450">
              <a:buFont typeface="Arial" panose="020B0604020202020204" pitchFamily="34" charset="0"/>
              <a:buChar char="•"/>
            </a:pPr>
            <a:endParaRPr lang="en-US" dirty="0"/>
          </a:p>
          <a:p>
            <a:pPr marL="0" lvl="0" indent="0">
              <a:buFont typeface="Arial" panose="020B0604020202020204" pitchFamily="34" charset="0"/>
              <a:buNone/>
            </a:pPr>
            <a:r>
              <a:rPr lang="en-US" b="1" dirty="0"/>
              <a:t>VIDEO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16.3 — Avoiding a Stopped or Stationary Vehicle </a:t>
            </a:r>
          </a:p>
          <a:p>
            <a:pPr marL="0" lvl="0" indent="0">
              <a:buFont typeface="Arial" panose="020B0604020202020204" pitchFamily="34" charset="0"/>
              <a:buNone/>
            </a:pPr>
            <a:endParaRPr lang="en-US" b="1" dirty="0"/>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16</a:t>
            </a:fld>
            <a:endParaRPr lang="en-US"/>
          </a:p>
        </p:txBody>
      </p:sp>
    </p:spTree>
    <p:extLst>
      <p:ext uri="{BB962C8B-B14F-4D97-AF65-F5344CB8AC3E}">
        <p14:creationId xmlns:p14="http://schemas.microsoft.com/office/powerpoint/2010/main" val="1585648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Avoiding a Merging Vehicle </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dirty="0"/>
              <a:t>Merging vehicles present another potential danger to drivers already on the road. When another vehicle merges causing an emergency situation, sound your horn to alert the other driver </a:t>
            </a:r>
          </a:p>
          <a:p>
            <a:pPr marL="628650" lvl="1" indent="-171450">
              <a:buFont typeface="Arial" panose="020B0604020202020204" pitchFamily="34" charset="0"/>
              <a:buChar char="•"/>
            </a:pPr>
            <a:r>
              <a:rPr lang="en-US" dirty="0"/>
              <a:t>If you have time to apply the brakes, let the merging vehicle get in front of you </a:t>
            </a:r>
          </a:p>
          <a:p>
            <a:pPr marL="628650" lvl="1" indent="-171450">
              <a:buFont typeface="Arial" panose="020B0604020202020204" pitchFamily="34" charset="0"/>
              <a:buChar char="•"/>
            </a:pPr>
            <a:r>
              <a:rPr lang="en-US" dirty="0"/>
              <a:t>If the adjacent left lane is open, steer into it </a:t>
            </a:r>
          </a:p>
          <a:p>
            <a:pPr marL="628650" lvl="1" indent="-171450">
              <a:buFont typeface="Arial" panose="020B0604020202020204" pitchFamily="34" charset="0"/>
              <a:buChar char="•"/>
            </a:pPr>
            <a:r>
              <a:rPr lang="en-US" dirty="0"/>
              <a:t>Never swerve into the path of oncoming traffic or force another vehicle on your left into oncoming traffic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16.4 — Avoiding a Merging Vehicle </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17</a:t>
            </a:fld>
            <a:endParaRPr lang="en-US"/>
          </a:p>
        </p:txBody>
      </p:sp>
    </p:spTree>
    <p:extLst>
      <p:ext uri="{BB962C8B-B14F-4D97-AF65-F5344CB8AC3E}">
        <p14:creationId xmlns:p14="http://schemas.microsoft.com/office/powerpoint/2010/main" val="678775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Emergency Braking </a:t>
            </a:r>
          </a:p>
          <a:p>
            <a:r>
              <a:rPr lang="en-US" dirty="0"/>
              <a:t>Over-application of the brakes will lockup your vehicle’s wheels, causing your vehicle to skid and possibly jackknife. You could also lose control of your vehicle. Proper emergency braking allows you to bring your vehicle to a stop within a minimum distance while maintaining control of the vehicle. </a:t>
            </a:r>
          </a:p>
          <a:p>
            <a:endParaRPr lang="en-US" dirty="0"/>
          </a:p>
          <a:p>
            <a:r>
              <a:rPr lang="en-US" dirty="0"/>
              <a:t>There are two emergency braking techniques that can be used to safely stop your vehicle, controlled and stab braking.</a:t>
            </a:r>
          </a:p>
          <a:p>
            <a:endParaRPr lang="en-US" dirty="0"/>
          </a:p>
          <a:p>
            <a:r>
              <a:rPr lang="en-US" dirty="0"/>
              <a:t>CALLOUT: If you drive a vehicle with ABS, you should read and follow the braking directions found in the vehicle’s owner’s manual.</a:t>
            </a:r>
          </a:p>
          <a:p>
            <a:endParaRPr lang="en-US" dirty="0"/>
          </a:p>
          <a:p>
            <a:r>
              <a:rPr lang="en-US" b="1" dirty="0"/>
              <a:t>Controlled Braking </a:t>
            </a:r>
          </a:p>
          <a:p>
            <a:r>
              <a:rPr lang="en-US" dirty="0"/>
              <a:t>In controlled braking, you maintain a steady pressure on the brakes, applying them just short of lock-up. Keep in mind that it is difficult to precisely anticipate the point of lock-up. Developing this skill requires practice in the vehicle you’re operating.</a:t>
            </a:r>
          </a:p>
          <a:p>
            <a:endParaRPr lang="en-US" dirty="0"/>
          </a:p>
          <a:p>
            <a:r>
              <a:rPr lang="en-US" b="1" dirty="0"/>
              <a:t>Stab Braking </a:t>
            </a:r>
          </a:p>
          <a:p>
            <a:r>
              <a:rPr lang="en-US" dirty="0"/>
              <a:t>When stab braking, fully apply the brakes. Then, release the brake pedal partially when the wheels lock. Applying the brakes achieves maximum braking. Releasing or backing off the brakes avoids a skid. When the wheels roll again, reapply the brakes. Make sure you allow time for the wheels to roll again between each stab. Reapplying the brakes too quickly will cause a skid. Repeat the stab braking sequence until your vehicle has slowed enough for a safe stop or turn maneuver.</a:t>
            </a:r>
          </a:p>
          <a:p>
            <a:endParaRPr lang="en-US" dirty="0"/>
          </a:p>
          <a:p>
            <a:r>
              <a:rPr lang="en-US" dirty="0"/>
              <a:t>CALLOUT: If you drive a vehicle with anti-lock brakes, you should read and follow the directions in the vehicle’s owner’s manual for guidance on emergency braking.</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your class into groups of three students per instructor. Each student should have at least 90 minutes behind the wheel with the instructor seated in the passenger seat. The other students should be located at specific areas on the range, observing wheel movement and braking technique. Make sure the students are observing from a safe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dirty="0"/>
              <a:t>The purpose of this exercise is to develop the student’s ability to bring the vehicle to a quick, controlled stop in an emergency situation. </a:t>
            </a:r>
          </a:p>
          <a:p>
            <a:endParaRPr lang="en-US" dirty="0"/>
          </a:p>
          <a:p>
            <a:r>
              <a:rPr lang="en-US" dirty="0"/>
              <a:t>The range layout must provide an alley, marked by cones or lines, that is 12 feet wide and at least 100 feet long. This is where the vehicle can be brought to a controlled stop. At the head of the alley should be a “braking point,” clearly marked, to signal the point where the brakes should be applied. </a:t>
            </a:r>
          </a:p>
          <a:p>
            <a:endParaRPr lang="en-US" dirty="0"/>
          </a:p>
          <a:p>
            <a:r>
              <a:rPr lang="en-US" dirty="0"/>
              <a:t>The student’s vehicle will approach the maneuver area. Upon reaching the braking point, they must apply the brakes and bring the vehicle to a stop. </a:t>
            </a:r>
          </a:p>
          <a:p>
            <a:endParaRPr lang="en-US" dirty="0"/>
          </a:p>
          <a:p>
            <a:r>
              <a:rPr lang="en-US" dirty="0"/>
              <a:t>Each session could consist of: </a:t>
            </a:r>
          </a:p>
          <a:p>
            <a:endParaRPr lang="en-US" dirty="0"/>
          </a:p>
          <a:p>
            <a:pPr marL="628650" lvl="1" indent="-171450">
              <a:buFont typeface="Arial" panose="020B0604020202020204" pitchFamily="34" charset="0"/>
              <a:buChar char="•"/>
            </a:pPr>
            <a:r>
              <a:rPr lang="en-US" dirty="0"/>
              <a:t>One “full lockup” stop at 10 mph </a:t>
            </a:r>
          </a:p>
          <a:p>
            <a:pPr marL="628650" lvl="1" indent="-171450">
              <a:buFont typeface="Arial" panose="020B0604020202020204" pitchFamily="34" charset="0"/>
              <a:buChar char="•"/>
            </a:pPr>
            <a:r>
              <a:rPr lang="en-US" dirty="0"/>
              <a:t>Three “stab” braking stops at 10 mph, 20 mph, and 30 mph</a:t>
            </a:r>
          </a:p>
          <a:p>
            <a:endParaRPr lang="en-US" dirty="0"/>
          </a:p>
          <a:p>
            <a:r>
              <a:rPr lang="en-US" dirty="0"/>
              <a:t>Watch for failure to perform the following procedures properly: </a:t>
            </a:r>
          </a:p>
          <a:p>
            <a:endParaRPr lang="en-US" dirty="0"/>
          </a:p>
          <a:p>
            <a:pPr marL="628650" lvl="1" indent="-171450">
              <a:buFont typeface="Arial" panose="020B0604020202020204" pitchFamily="34" charset="0"/>
              <a:buChar char="•"/>
            </a:pPr>
            <a:r>
              <a:rPr lang="en-US" dirty="0"/>
              <a:t>Full lockup </a:t>
            </a:r>
          </a:p>
          <a:p>
            <a:pPr marL="1085850" lvl="2" indent="-171450">
              <a:buFont typeface="Courier New" panose="02070309020205020404" pitchFamily="49" charset="0"/>
              <a:buChar char="o"/>
            </a:pPr>
            <a:r>
              <a:rPr lang="en-US" dirty="0"/>
              <a:t>Application of brakes until lockup occurs </a:t>
            </a:r>
          </a:p>
          <a:p>
            <a:pPr marL="1085850" lvl="2" indent="-171450">
              <a:buFont typeface="Courier New" panose="02070309020205020404" pitchFamily="49" charset="0"/>
              <a:buChar char="o"/>
            </a:pPr>
            <a:r>
              <a:rPr lang="en-US" dirty="0"/>
              <a:t>Maintenance of pressure </a:t>
            </a:r>
          </a:p>
          <a:p>
            <a:pPr marL="1085850" lvl="2" indent="-171450">
              <a:buFont typeface="Courier New" panose="02070309020205020404" pitchFamily="49" charset="0"/>
              <a:buChar char="o"/>
            </a:pPr>
            <a:endParaRPr lang="en-US" dirty="0"/>
          </a:p>
          <a:p>
            <a:pPr marL="628650" lvl="1" indent="-171450">
              <a:buFont typeface="Arial" panose="020B0604020202020204" pitchFamily="34" charset="0"/>
              <a:buChar char="•"/>
            </a:pPr>
            <a:r>
              <a:rPr lang="en-US" dirty="0"/>
              <a:t>Stab braking </a:t>
            </a:r>
          </a:p>
          <a:p>
            <a:pPr marL="1085850" lvl="2" indent="-171450">
              <a:buFont typeface="Courier New" panose="02070309020205020404" pitchFamily="49" charset="0"/>
              <a:buChar char="o"/>
            </a:pPr>
            <a:r>
              <a:rPr lang="en-US" dirty="0"/>
              <a:t>Full application of brakes </a:t>
            </a:r>
          </a:p>
          <a:p>
            <a:pPr marL="1085850" lvl="2" indent="-171450">
              <a:buFont typeface="Courier New" panose="02070309020205020404" pitchFamily="49" charset="0"/>
              <a:buChar char="o"/>
            </a:pPr>
            <a:r>
              <a:rPr lang="en-US" dirty="0"/>
              <a:t>Partial release of brake when wheels lock </a:t>
            </a:r>
          </a:p>
          <a:p>
            <a:pPr marL="1085850" lvl="2" indent="-171450">
              <a:buFont typeface="Courier New" panose="02070309020205020404" pitchFamily="49" charset="0"/>
              <a:buChar char="o"/>
            </a:pPr>
            <a:r>
              <a:rPr lang="en-US" dirty="0"/>
              <a:t>Allowing time for brake systems to recover </a:t>
            </a:r>
          </a:p>
          <a:p>
            <a:pPr marL="1085850" lvl="2" indent="-171450">
              <a:buFont typeface="Courier New" panose="02070309020205020404" pitchFamily="49" charset="0"/>
              <a:buChar char="o"/>
            </a:pPr>
            <a:r>
              <a:rPr lang="en-US" dirty="0"/>
              <a:t>Wheels rolling again </a:t>
            </a:r>
          </a:p>
          <a:p>
            <a:pPr marL="1085850" lvl="2" indent="-171450">
              <a:buFont typeface="Courier New" panose="02070309020205020404" pitchFamily="49" charset="0"/>
              <a:buChar char="o"/>
            </a:pPr>
            <a:r>
              <a:rPr lang="en-US" dirty="0"/>
              <a:t>Reapplication of brakes too quickly (resulting in a skid) </a:t>
            </a:r>
          </a:p>
          <a:p>
            <a:pPr marL="1085850" lvl="2" indent="-171450">
              <a:buFont typeface="Courier New" panose="02070309020205020404" pitchFamily="49" charset="0"/>
              <a:buChar char="o"/>
            </a:pPr>
            <a:r>
              <a:rPr lang="en-US" dirty="0"/>
              <a:t>Repetition of sequence until vehicle slows sufficiently </a:t>
            </a:r>
          </a:p>
          <a:p>
            <a:endParaRPr lang="en-US" dirty="0"/>
          </a:p>
          <a:p>
            <a:r>
              <a:rPr lang="en-US" dirty="0"/>
              <a:t>Also watch for the following problems: </a:t>
            </a:r>
          </a:p>
          <a:p>
            <a:endParaRPr lang="en-US" dirty="0"/>
          </a:p>
          <a:p>
            <a:pPr marL="628650" lvl="1" indent="-171450">
              <a:buFont typeface="Arial" panose="020B0604020202020204" pitchFamily="34" charset="0"/>
              <a:buChar char="•"/>
            </a:pPr>
            <a:r>
              <a:rPr lang="en-US" b="1" dirty="0"/>
              <a:t>Too rapid of application. </a:t>
            </a:r>
            <a:r>
              <a:rPr lang="en-US" dirty="0"/>
              <a:t>Student doesn’t allow brake system to recover and restore rolling traction. </a:t>
            </a:r>
          </a:p>
          <a:p>
            <a:pPr marL="628650" lvl="1" indent="-171450">
              <a:buFont typeface="Arial" panose="020B0604020202020204" pitchFamily="34" charset="0"/>
              <a:buChar char="•"/>
            </a:pPr>
            <a:r>
              <a:rPr lang="en-US" b="1" dirty="0"/>
              <a:t>Stiffening at the wheel. </a:t>
            </a:r>
            <a:r>
              <a:rPr lang="en-US" dirty="0"/>
              <a:t>Using too firm and stiff of a grip on the wheel, resulting in the inability to turn the wheel quick enough. </a:t>
            </a:r>
          </a:p>
          <a:p>
            <a:pPr marL="628650" lvl="1" indent="-171450">
              <a:buFont typeface="Arial" panose="020B0604020202020204" pitchFamily="34" charset="0"/>
              <a:buChar char="•"/>
            </a:pPr>
            <a:r>
              <a:rPr lang="en-US" b="1" dirty="0"/>
              <a:t>Cheating on maneuver. </a:t>
            </a:r>
            <a:r>
              <a:rPr lang="en-US" dirty="0"/>
              <a:t>Approaching too slowly or braking too soon. </a:t>
            </a:r>
          </a:p>
          <a:p>
            <a:pPr marL="628650" lvl="1" indent="-171450">
              <a:buFont typeface="Arial" panose="020B0604020202020204" pitchFamily="34" charset="0"/>
              <a:buChar char="•"/>
            </a:pPr>
            <a:r>
              <a:rPr lang="en-US" b="1" dirty="0"/>
              <a:t>Under application. </a:t>
            </a:r>
            <a:r>
              <a:rPr lang="en-US" dirty="0"/>
              <a:t>If stopping distance doesn’t decrease after repeated rounds, the student may not be applying maximum braking pressure. </a:t>
            </a:r>
          </a:p>
          <a:p>
            <a:endParaRPr lang="en-US" dirty="0"/>
          </a:p>
          <a:p>
            <a:r>
              <a:rPr lang="en-US" dirty="0"/>
              <a:t>At the conclusion of this lesson, the student should be consistently using the minimum stopping distance and be able to maintain tractor and trailer alignment. </a:t>
            </a:r>
          </a:p>
          <a:p>
            <a:endParaRPr lang="en-US" dirty="0"/>
          </a:p>
          <a:p>
            <a:r>
              <a:rPr lang="en-US" b="1" i="1" dirty="0"/>
              <a:t>NOTE: </a:t>
            </a:r>
            <a:r>
              <a:rPr lang="en-US" i="1" dirty="0"/>
              <a:t>If your students are operating vehicles with antilock brakes (ABS), follow the braking directions found in the vehicle’s owner’s manual.</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18</a:t>
            </a:fld>
            <a:endParaRPr lang="en-US"/>
          </a:p>
        </p:txBody>
      </p:sp>
    </p:spTree>
    <p:extLst>
      <p:ext uri="{BB962C8B-B14F-4D97-AF65-F5344CB8AC3E}">
        <p14:creationId xmlns:p14="http://schemas.microsoft.com/office/powerpoint/2010/main" val="39200863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Off-Road Recovery</a:t>
            </a:r>
            <a:endParaRPr lang="en-US" sz="1200" kern="1200" dirty="0">
              <a:solidFill>
                <a:schemeClr val="tx1"/>
              </a:solidFill>
              <a:effectLst/>
              <a:latin typeface="+mn-lt"/>
              <a:ea typeface="+mn-ea"/>
              <a:cs typeface="+mn-cs"/>
            </a:endParaRPr>
          </a:p>
          <a:p>
            <a:r>
              <a:rPr lang="en-US" dirty="0"/>
              <a:t>In many emergencies, the roadside provides the best escape path. The use of the roadside is better than colliding with another vehicle. </a:t>
            </a:r>
          </a:p>
          <a:p>
            <a:endParaRPr lang="en-US" dirty="0"/>
          </a:p>
          <a:p>
            <a:r>
              <a:rPr lang="en-US" dirty="0"/>
              <a:t>Drivers are often fearful of leaving the roadway. Many fear that an accident/crash will be the result of their using the roadside for an evasive maneuver. The fact is that many of the reported roadside crashes are the result of fatigued or impaired driving. Keep in mind that many evasive maneuvers are successful and are never reported. </a:t>
            </a:r>
          </a:p>
          <a:p>
            <a:endParaRPr lang="en-US" dirty="0"/>
          </a:p>
          <a:p>
            <a:r>
              <a:rPr lang="en-US" dirty="0"/>
              <a:t>Successful off-road recovery often requires leaving the roadway immediately. Too often drivers react too late. Most crashes/accidents that involve off-road recovery are due to incorrect technique. </a:t>
            </a:r>
          </a:p>
          <a:p>
            <a:endParaRPr lang="en-US" dirty="0"/>
          </a:p>
          <a:p>
            <a:r>
              <a:rPr lang="en-US" dirty="0"/>
              <a:t>Off-road recovery is generally safe when the roadside is wide enough to accommodate the vehicle and firm enough to support the vehicle.</a:t>
            </a:r>
          </a:p>
          <a:p>
            <a:endParaRPr lang="en-US" dirty="0"/>
          </a:p>
          <a:p>
            <a:endParaRPr lang="en-US" dirty="0"/>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RANGE RECOMMENDATION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Divide your class into groups of three students per instructor. Each student should have at least 90 minutes behind the wheel with the instructor seated in the passenger seat. The other students should be located at specific areas on the range, observing wheel movement and braking technique. Make sure the students are observing from a safe distance.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purpose of this exercise is to develop the student’s ability to perform off-road maneuvers once the vehicle’s wheels have left the road. This exercise involves the right wheels and all wheels leaving and returning to the road surface.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exercise should be performed along the edge of the paved range surface. This surface should be gravel, measuring at least 12 feet in width and 65 feet in length with a drop-off of about five or six inches. Traffic cones should force the vehicle off the pavement at the beginning of the gravel surface and back onto the pavement at the end of the gravel surface.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student’s vehicle will approach the off-road recovery area and upon reaching the barrier across the paved surface, the student is to steer off the pavement onto the gravel surface. After passing the last cone on the left, the student will return to the paved surface.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Each session should consist of partial (right wheel only) and complete (all wheels) off-road recovery at 10 mph, 20 mph, and 30 mph.</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Observe for failure to perform the following procedures properly: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Drive between the two cones marking entry to the exercise area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Steer into off-road areas as far as required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Keep a firm grip on the wheel and maintain course, avoiding braking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When past the last cone on the right, steer left sharply, and/or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As soon as the right wheel clears the pavement, steer sharply to the right.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Also watch for the following problems: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Not turning far enough up onto the gravel surface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Braking while on the gravel surface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Edging back on the road rather than turning sharply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Not </a:t>
            </a:r>
            <a:r>
              <a:rPr lang="en-US" sz="1200" kern="1200" dirty="0" err="1">
                <a:solidFill>
                  <a:schemeClr val="tx1"/>
                </a:solidFill>
                <a:effectLst/>
                <a:latin typeface="+mn-lt"/>
                <a:ea typeface="+mn-ea"/>
                <a:cs typeface="+mn-cs"/>
              </a:rPr>
              <a:t>countersteering</a:t>
            </a:r>
            <a:r>
              <a:rPr lang="en-US" sz="1200" kern="1200" dirty="0">
                <a:solidFill>
                  <a:schemeClr val="tx1"/>
                </a:solidFill>
                <a:effectLst/>
                <a:latin typeface="+mn-lt"/>
                <a:ea typeface="+mn-ea"/>
                <a:cs typeface="+mn-cs"/>
              </a:rPr>
              <a:t> quickly enough, and/or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Over </a:t>
            </a:r>
            <a:r>
              <a:rPr lang="en-US" sz="1200" kern="1200" dirty="0" err="1">
                <a:solidFill>
                  <a:schemeClr val="tx1"/>
                </a:solidFill>
                <a:effectLst/>
                <a:latin typeface="+mn-lt"/>
                <a:ea typeface="+mn-ea"/>
                <a:cs typeface="+mn-cs"/>
              </a:rPr>
              <a:t>countersteering</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The student shouldn’t lock the vehicle’s brakes or knock over cones when performing the exercise.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1" kern="1200" dirty="0">
                <a:solidFill>
                  <a:schemeClr val="tx1"/>
                </a:solidFill>
                <a:effectLst/>
                <a:latin typeface="+mn-lt"/>
                <a:ea typeface="+mn-ea"/>
                <a:cs typeface="+mn-cs"/>
              </a:rPr>
              <a:t>NOTE: </a:t>
            </a:r>
            <a:r>
              <a:rPr lang="en-US" sz="1200" i="1" kern="1200" dirty="0">
                <a:solidFill>
                  <a:schemeClr val="tx1"/>
                </a:solidFill>
                <a:effectLst/>
                <a:latin typeface="+mn-lt"/>
                <a:ea typeface="+mn-ea"/>
                <a:cs typeface="+mn-cs"/>
              </a:rPr>
              <a:t>These exercises should never be attempted by the instructor or any student while driving on any public roadways, as this could create a serious safety situation.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19</a:t>
            </a:fld>
            <a:endParaRPr lang="en-US"/>
          </a:p>
        </p:txBody>
      </p:sp>
    </p:spTree>
    <p:extLst>
      <p:ext uri="{BB962C8B-B14F-4D97-AF65-F5344CB8AC3E}">
        <p14:creationId xmlns:p14="http://schemas.microsoft.com/office/powerpoint/2010/main" val="37891063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General Procedures </a:t>
            </a:r>
          </a:p>
          <a:p>
            <a:r>
              <a:rPr lang="en-US" dirty="0"/>
              <a:t>If you need to leave the road to avoid a collision, brake before turning, reduce speed as much as possible, and use controlled or stab braking to prevent loss of control. If you are operating a vehicle with an ABS, keep braking until a safe speed is achieved. </a:t>
            </a:r>
          </a:p>
          <a:p>
            <a:endParaRPr lang="en-US" dirty="0"/>
          </a:p>
          <a:p>
            <a:r>
              <a:rPr lang="en-US" dirty="0"/>
              <a:t>Minimize turning. Keep one set of wheels on the pavement if possible. This will aid in traction and help you maintain control. Maintain as straight a course as possible. Remember, each turn creates the danger of a skid. </a:t>
            </a:r>
          </a:p>
          <a:p>
            <a:endParaRPr lang="en-US" dirty="0"/>
          </a:p>
          <a:p>
            <a:r>
              <a:rPr lang="en-US" dirty="0"/>
              <a:t>If the roadside is clear, fight the tendency to return to the roadway. Grasp the steering wheel firmly and concentrate on steering. </a:t>
            </a:r>
          </a:p>
          <a:p>
            <a:endParaRPr lang="en-US" dirty="0"/>
          </a:p>
          <a:p>
            <a:r>
              <a:rPr lang="en-US" dirty="0"/>
              <a:t>Stay on the roadside until your vehicle comes to a complete stop. When the situation has passed, signal and check your mirror before returning to the travel lane. </a:t>
            </a:r>
          </a:p>
          <a:p>
            <a:endParaRPr lang="en-US" dirty="0"/>
          </a:p>
          <a:p>
            <a:r>
              <a:rPr lang="en-US" dirty="0"/>
              <a:t>If the roadside is blocked by a parked vehicle, sign, or other obstacle, you’ll need to return to the road more quickly. If this happens, allow your vehicle to slow as much as possible before returning to the road. Then, turn the steering wheel sharply toward the roadway. Attempting a gradual return to the roadway can cause you to lose control of your vehicle. Turning sharply allows you to determine the point of return to the road and allows you to </a:t>
            </a:r>
            <a:r>
              <a:rPr lang="en-US" dirty="0" err="1"/>
              <a:t>countersteer</a:t>
            </a:r>
            <a:r>
              <a:rPr lang="en-US" dirty="0"/>
              <a:t>. </a:t>
            </a:r>
          </a:p>
          <a:p>
            <a:endParaRPr lang="en-US" dirty="0"/>
          </a:p>
          <a:p>
            <a:r>
              <a:rPr lang="en-US" dirty="0"/>
              <a:t>Upon returning to the roadway, </a:t>
            </a:r>
            <a:r>
              <a:rPr lang="en-US" dirty="0" err="1"/>
              <a:t>countersteer</a:t>
            </a:r>
            <a:r>
              <a:rPr lang="en-US" dirty="0"/>
              <a:t>. Turn quickly in the direction of the roadway. Turn as soon as the right front wheel (steering axle) rides up onto the surface. Both turning back onto the roadway and </a:t>
            </a:r>
            <a:r>
              <a:rPr lang="en-US" dirty="0" err="1"/>
              <a:t>countersteering</a:t>
            </a:r>
            <a:r>
              <a:rPr lang="en-US" dirty="0"/>
              <a:t> should be executed as a single, integrated steering maneuver. </a:t>
            </a:r>
          </a:p>
          <a:p>
            <a:endParaRPr lang="en-US" dirty="0"/>
          </a:p>
          <a:p>
            <a:r>
              <a:rPr lang="en-US" dirty="0"/>
              <a:t>Often, if a truck is too close to the edge of the roadway, the wheels will drop off the pavement. If this happens, avoid immediate return to the roadway. You can maintain control easily with one side of the rig on the pavement. The vehicle may overturn or veer across the roadway if you try to return to the road too quickly. </a:t>
            </a:r>
          </a:p>
          <a:p>
            <a:endParaRPr lang="en-US" dirty="0"/>
          </a:p>
          <a:p>
            <a:r>
              <a:rPr lang="en-US" dirty="0"/>
              <a:t>When your vehicle’s wheels drop off the pavement, follow the same procedure as off-road recovery.</a:t>
            </a:r>
          </a:p>
          <a:p>
            <a:endParaRPr lang="en-US"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20</a:t>
            </a:fld>
            <a:endParaRPr lang="en-US"/>
          </a:p>
        </p:txBody>
      </p:sp>
    </p:spTree>
    <p:extLst>
      <p:ext uri="{BB962C8B-B14F-4D97-AF65-F5344CB8AC3E}">
        <p14:creationId xmlns:p14="http://schemas.microsoft.com/office/powerpoint/2010/main" val="2274712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Brake Failure</a:t>
            </a:r>
          </a:p>
          <a:p>
            <a:r>
              <a:rPr lang="en-US" sz="1200" kern="1200" dirty="0">
                <a:solidFill>
                  <a:schemeClr val="tx1"/>
                </a:solidFill>
                <a:effectLst/>
                <a:latin typeface="+mn-lt"/>
                <a:ea typeface="+mn-ea"/>
                <a:cs typeface="+mn-cs"/>
              </a:rPr>
              <a:t>A well-maintained brake system rarely fails completely. Despite this, brake failures do occur. The result of brake failure is a vehicle that is not under your control. Like all other emergency situations, keeping your cool is key to bringing your vehicle under control in this situation.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There are four common causes of brake failure: </a:t>
            </a:r>
          </a:p>
          <a:p>
            <a:endParaRPr lang="en-US" sz="120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Loss of air pressure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Air blockage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Brake fade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Mechanical failure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Loss of air pressure. </a:t>
            </a:r>
            <a:r>
              <a:rPr lang="en-US" sz="1200" kern="1200" dirty="0">
                <a:solidFill>
                  <a:schemeClr val="tx1"/>
                </a:solidFill>
                <a:effectLst/>
                <a:latin typeface="+mn-lt"/>
                <a:ea typeface="+mn-ea"/>
                <a:cs typeface="+mn-cs"/>
              </a:rPr>
              <a:t>A warning buzzer will sound and/or a light will illuminate on the instrument panel when air pressure is too low. Stop immediately. Continued loss of air pressure could cause your brakes to completely fail. This will lock-up your brakes and not allow your vehicle to move.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Your emergency brakes should apply automatically when air loss reaches a critical level (between 20 to 40 psi). This happens when there is still enough air in the system to stop your vehicle. Do keep in mind that even when everything works as designed, air loss could happen too quickly, and the air could be exhausted before the vehicle is stopped. Also, the independent trailer brake valve won’t activate the trailer brakes, as they also depend on the air system.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brakes will activate automatically on a vehicle equipped with spring-loaded parking brakes when air pressure fails. This will generally bring the vehicle to a stop.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Air blockage. </a:t>
            </a:r>
            <a:r>
              <a:rPr lang="en-US" sz="1200" kern="1200" dirty="0">
                <a:solidFill>
                  <a:schemeClr val="tx1"/>
                </a:solidFill>
                <a:effectLst/>
                <a:latin typeface="+mn-lt"/>
                <a:ea typeface="+mn-ea"/>
                <a:cs typeface="+mn-cs"/>
              </a:rPr>
              <a:t>A blockage can prevent air from reaching the brakes. This is commonly caused by water freezing in the air system or dirt through the glad hands.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Brake fade. </a:t>
            </a:r>
            <a:r>
              <a:rPr lang="en-US" sz="1200" kern="1200" dirty="0">
                <a:solidFill>
                  <a:schemeClr val="tx1"/>
                </a:solidFill>
                <a:effectLst/>
                <a:latin typeface="+mn-lt"/>
                <a:ea typeface="+mn-ea"/>
                <a:cs typeface="+mn-cs"/>
              </a:rPr>
              <a:t>On long downgrades, brakes may overheat and fade. The brakes will lose their ability to stop wheel rotation. The brakes won’t cool quickly. </a:t>
            </a:r>
          </a:p>
          <a:p>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Mechanical failure. </a:t>
            </a:r>
            <a:r>
              <a:rPr lang="en-US" sz="1200" kern="1200" dirty="0">
                <a:solidFill>
                  <a:schemeClr val="tx1"/>
                </a:solidFill>
                <a:effectLst/>
                <a:latin typeface="+mn-lt"/>
                <a:ea typeface="+mn-ea"/>
                <a:cs typeface="+mn-cs"/>
              </a:rPr>
              <a:t>Brake failure can result from a failure in the mechanical linkage. Rarely are all brakes affected at once. Usually, in this situation, the vehicle can be stopped.</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21</a:t>
            </a:fld>
            <a:endParaRPr lang="en-US"/>
          </a:p>
        </p:txBody>
      </p:sp>
    </p:spTree>
    <p:extLst>
      <p:ext uri="{BB962C8B-B14F-4D97-AF65-F5344CB8AC3E}">
        <p14:creationId xmlns:p14="http://schemas.microsoft.com/office/powerpoint/2010/main" val="273942422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Downgrade Procedures </a:t>
            </a:r>
          </a:p>
          <a:p>
            <a:r>
              <a:rPr lang="en-US" dirty="0"/>
              <a:t>If your vehicle’s brakes fail on a downgrade, you will have to look outside your vehicle for something to help slow and stop. One option is the use of an escape ramp. Escape ramps are intended to safely stop a runaway vehicle. Escape ramps use a soft material such as gravel or sand to slow and stop a vehicle. </a:t>
            </a:r>
          </a:p>
          <a:p>
            <a:endParaRPr lang="en-US" dirty="0"/>
          </a:p>
          <a:p>
            <a:r>
              <a:rPr lang="en-US" dirty="0"/>
              <a:t>If an escape ramp isn’t available, an open field or side road that is flat or turns uphill are options. </a:t>
            </a:r>
          </a:p>
          <a:p>
            <a:endParaRPr lang="en-US" dirty="0"/>
          </a:p>
          <a:p>
            <a:r>
              <a:rPr lang="en-US" dirty="0"/>
              <a:t>Make a move to slow your vehicle as soon as you are aware that your brakes aren’t working. The longer you wait, the greater the vehicle’s speed and the harder it is to stop.</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22</a:t>
            </a:fld>
            <a:endParaRPr lang="en-US"/>
          </a:p>
        </p:txBody>
      </p:sp>
    </p:spTree>
    <p:extLst>
      <p:ext uri="{BB962C8B-B14F-4D97-AF65-F5344CB8AC3E}">
        <p14:creationId xmlns:p14="http://schemas.microsoft.com/office/powerpoint/2010/main" val="7134920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General Procedures </a:t>
            </a:r>
          </a:p>
          <a:p>
            <a:r>
              <a:rPr lang="en-US" dirty="0"/>
              <a:t>The following steps should be followed if your vehicle’s brake system fails: </a:t>
            </a:r>
          </a:p>
          <a:p>
            <a:endParaRPr lang="en-US" dirty="0"/>
          </a:p>
          <a:p>
            <a:r>
              <a:rPr lang="en-US" b="1" dirty="0"/>
              <a:t>Downshift. </a:t>
            </a:r>
            <a:r>
              <a:rPr lang="en-US" dirty="0"/>
              <a:t>If on a relatively flat road, putting a vehicle into a lower gear will help to slow it down. Continue to downshift until your vehicle has slowed to a point that you can apply the parking brake. Do not try to downshift if you are on a downgrade. </a:t>
            </a:r>
          </a:p>
          <a:p>
            <a:endParaRPr lang="en-US" dirty="0"/>
          </a:p>
          <a:p>
            <a:r>
              <a:rPr lang="en-US" b="1" dirty="0"/>
              <a:t>Escape route. </a:t>
            </a:r>
            <a:r>
              <a:rPr lang="en-US" dirty="0"/>
              <a:t>While slowing your vehicle, look for an escape route. A safe escape route may include an open field, side street, or escape ramp. Turning uphill is another way to slow and stop your vehicle. If you do use a hill to slow your vehicle, make sure it doesn’t start rolling backward after stopping by applying the parking brake.</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23</a:t>
            </a:fld>
            <a:endParaRPr lang="en-US"/>
          </a:p>
        </p:txBody>
      </p:sp>
    </p:spTree>
    <p:extLst>
      <p:ext uri="{BB962C8B-B14F-4D97-AF65-F5344CB8AC3E}">
        <p14:creationId xmlns:p14="http://schemas.microsoft.com/office/powerpoint/2010/main" val="10254674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Tire Blowouts</a:t>
            </a:r>
            <a:endParaRPr lang="en-US" sz="1200" kern="1200" dirty="0">
              <a:solidFill>
                <a:schemeClr val="tx1"/>
              </a:solidFill>
              <a:effectLst/>
              <a:latin typeface="+mn-lt"/>
              <a:ea typeface="+mn-ea"/>
              <a:cs typeface="+mn-cs"/>
            </a:endParaRPr>
          </a:p>
          <a:p>
            <a:r>
              <a:rPr lang="en-US" dirty="0"/>
              <a:t>The term “blowout” refers to a sudden loss of tire inflation. Blowouts can result from worn tires, cracks in the tire casing, or damage from debris, potholes, or nails. Remember, a careful pre-trip inspection can prevent blowouts caused by wear. </a:t>
            </a:r>
          </a:p>
          <a:p>
            <a:endParaRPr lang="en-US" dirty="0"/>
          </a:p>
          <a:p>
            <a:r>
              <a:rPr lang="en-US" dirty="0"/>
              <a:t>A blowout of a front tire disrupts steering and can cause the vehicle to veer in the direction of the blowout. With a rear tractor tire blowout, you may feel the rear of the tractor slide from side to side. A trailer tire blowout is harder to detect. You may hear the tire blowing out, see it in your mirrors, or you may experience some difficulties in handling the vehicle. </a:t>
            </a:r>
          </a:p>
          <a:p>
            <a:endParaRPr lang="en-US" dirty="0"/>
          </a:p>
          <a:p>
            <a:r>
              <a:rPr lang="en-US" dirty="0"/>
              <a:t>The sooner you are aware of a tire blowout, the more time you have to react. The major signs of tire failure are sound, vibration, and changes in your truck’s handling. </a:t>
            </a:r>
          </a:p>
          <a:p>
            <a:endParaRPr lang="en-US" dirty="0"/>
          </a:p>
          <a:p>
            <a:r>
              <a:rPr lang="en-US" b="1" dirty="0"/>
              <a:t>Sound. </a:t>
            </a:r>
            <a:r>
              <a:rPr lang="en-US" dirty="0"/>
              <a:t>The loud bang of a blowout is an easily recognizable sign. Any time you hear a tire blow, assume it is one of your vehicle’s tires. </a:t>
            </a:r>
          </a:p>
          <a:p>
            <a:endParaRPr lang="en-US" dirty="0"/>
          </a:p>
          <a:p>
            <a:r>
              <a:rPr lang="en-US" b="1" dirty="0"/>
              <a:t>Vibration. </a:t>
            </a:r>
            <a:r>
              <a:rPr lang="en-US" dirty="0"/>
              <a:t>If your vehicle thumps or vibrates heavily, it may be a sign that one of the tires has gone flat. </a:t>
            </a:r>
          </a:p>
          <a:p>
            <a:endParaRPr lang="en-US" dirty="0"/>
          </a:p>
          <a:p>
            <a:r>
              <a:rPr lang="en-US" b="1" dirty="0"/>
              <a:t>Handling. </a:t>
            </a:r>
            <a:r>
              <a:rPr lang="en-US" dirty="0"/>
              <a:t>If steering feels heavy, it’s probably a sign that one of the front tires has failed. At times, rear tire failure will cause a vehicle to fishtail or slide back and forth.</a:t>
            </a:r>
          </a:p>
          <a:p>
            <a:endParaRPr lang="en-US" dirty="0"/>
          </a:p>
          <a:p>
            <a:r>
              <a:rPr lang="en-US" dirty="0"/>
              <a:t>In order to successfully deal with a tire blowout: </a:t>
            </a:r>
          </a:p>
          <a:p>
            <a:endParaRPr lang="en-US" dirty="0"/>
          </a:p>
          <a:p>
            <a:pPr marL="628650" lvl="1" indent="-171450">
              <a:buFont typeface="Arial" panose="020B0604020202020204" pitchFamily="34" charset="0"/>
              <a:buChar char="•"/>
            </a:pPr>
            <a:r>
              <a:rPr lang="en-US" dirty="0"/>
              <a:t>Stay alert so that you recognize the signs of a tire blow-out </a:t>
            </a:r>
          </a:p>
          <a:p>
            <a:pPr marL="628650" lvl="1" indent="-171450">
              <a:buFont typeface="Arial" panose="020B0604020202020204" pitchFamily="34" charset="0"/>
              <a:buChar char="•"/>
            </a:pPr>
            <a:r>
              <a:rPr lang="en-US" dirty="0"/>
              <a:t>Grip the steering wheel firmly </a:t>
            </a:r>
          </a:p>
          <a:p>
            <a:pPr marL="628650" lvl="1" indent="-171450">
              <a:buFont typeface="Arial" panose="020B0604020202020204" pitchFamily="34" charset="0"/>
              <a:buChar char="•"/>
            </a:pPr>
            <a:r>
              <a:rPr lang="en-US" dirty="0"/>
              <a:t>Steer to maintain your position in the driving lane </a:t>
            </a:r>
          </a:p>
          <a:p>
            <a:pPr marL="628650" lvl="1" indent="-171450">
              <a:buFont typeface="Arial" panose="020B0604020202020204" pitchFamily="34" charset="0"/>
              <a:buChar char="•"/>
            </a:pPr>
            <a:r>
              <a:rPr lang="en-US" dirty="0"/>
              <a:t>Accelerate carefully to overcome the drag </a:t>
            </a:r>
          </a:p>
          <a:p>
            <a:pPr marL="628650" lvl="1" indent="-171450">
              <a:buFont typeface="Arial" panose="020B0604020202020204" pitchFamily="34" charset="0"/>
              <a:buChar char="•"/>
            </a:pPr>
            <a:r>
              <a:rPr lang="en-US" dirty="0"/>
              <a:t>Stay off the brake until your truck slows (unless you’re about to collide with something) </a:t>
            </a:r>
          </a:p>
          <a:p>
            <a:pPr marL="628650" lvl="1" indent="-171450">
              <a:buFont typeface="Arial" panose="020B0604020202020204" pitchFamily="34" charset="0"/>
              <a:buChar char="•"/>
            </a:pPr>
            <a:r>
              <a:rPr lang="en-US" dirty="0"/>
              <a:t>Pull off the road safely and stop as soon as speed and traffic conditions allow it </a:t>
            </a:r>
          </a:p>
          <a:p>
            <a:endParaRPr lang="en-US" dirty="0"/>
          </a:p>
          <a:p>
            <a:endParaRPr lang="en-US" dirty="0"/>
          </a:p>
          <a:p>
            <a:r>
              <a:rPr lang="en-US" b="1" dirty="0"/>
              <a:t>VIDEO</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16.5 — Tire Blowout</a:t>
            </a:r>
          </a:p>
          <a:p>
            <a:endParaRPr lang="en-US" b="1" dirty="0"/>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24</a:t>
            </a:fld>
            <a:endParaRPr lang="en-US"/>
          </a:p>
        </p:txBody>
      </p:sp>
    </p:spTree>
    <p:extLst>
      <p:ext uri="{BB962C8B-B14F-4D97-AF65-F5344CB8AC3E}">
        <p14:creationId xmlns:p14="http://schemas.microsoft.com/office/powerpoint/2010/main" val="42444336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Hydroplaning</a:t>
            </a:r>
            <a:endParaRPr lang="en-US" sz="1200" kern="1200" dirty="0">
              <a:solidFill>
                <a:schemeClr val="tx1"/>
              </a:solidFill>
              <a:effectLst/>
              <a:latin typeface="+mn-lt"/>
              <a:ea typeface="+mn-ea"/>
              <a:cs typeface="+mn-cs"/>
            </a:endParaRPr>
          </a:p>
          <a:p>
            <a:r>
              <a:rPr lang="en-US" dirty="0"/>
              <a:t>A heavy rain that causes water to stand on the roadway can cause a vehicle to hydroplane. Hydroplaning occurs when tires lose traction (contact with the road) and skim along the water’s surface, thus causing dangerous loss of directional control. </a:t>
            </a:r>
          </a:p>
          <a:p>
            <a:endParaRPr lang="en-US" dirty="0"/>
          </a:p>
          <a:p>
            <a:r>
              <a:rPr lang="en-US" dirty="0"/>
              <a:t>The faster a vehicle travels on standing water, the greater the chance of hydroplaning. This is because traction is only present when a vehicle’s tires have contact with the road. If the tires are riding on a wall of water, they lose traction. </a:t>
            </a:r>
          </a:p>
          <a:p>
            <a:endParaRPr lang="en-US" dirty="0"/>
          </a:p>
          <a:p>
            <a:r>
              <a:rPr lang="en-US" dirty="0"/>
              <a:t>The best way to prevent hydroplaning is by slowing down. </a:t>
            </a:r>
          </a:p>
          <a:p>
            <a:endParaRPr lang="en-US" dirty="0"/>
          </a:p>
          <a:p>
            <a:r>
              <a:rPr lang="en-US" dirty="0"/>
              <a:t>Should your vehicle begin to hydroplane, don’t make sharp or sudden turns or apply the brakes hard. Slow down until contact with road surface is reestablished.</a:t>
            </a: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25</a:t>
            </a:fld>
            <a:endParaRPr lang="en-US"/>
          </a:p>
        </p:txBody>
      </p:sp>
    </p:spTree>
    <p:extLst>
      <p:ext uri="{BB962C8B-B14F-4D97-AF65-F5344CB8AC3E}">
        <p14:creationId xmlns:p14="http://schemas.microsoft.com/office/powerpoint/2010/main" val="18061899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Rollovers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Rollovers are one of the leading causes of death for the professional truck driver. Rollovers can be prevented. The main causes of vehicle rollovers include: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Driving too fast on ramps, curves, and turns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Driving too fast on slippery roads or in windy conditions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Inattentive driving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Swerving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Improper load securement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To prevent a rollover: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Drive at a safe speed in curves. Remember, posted speed limits are for cars. Reduce your speed by at least 5 miles per hour below the posted speed limit.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Slow down and use caution when traction is reduced.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Watch out for soft shoulders. They can grab your tires and pull you off the road if you get too close.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Don’t brake during a lane change.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Don’t make sudden maneuvers.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Never drive when tired.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Make sure your load is properly secured before you start driving.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AA903D58-B367-4EF1-BE39-90006A343867}" type="slidenum">
              <a:rPr lang="en-US" smtClean="0"/>
              <a:t>26</a:t>
            </a:fld>
            <a:endParaRPr lang="en-US"/>
          </a:p>
        </p:txBody>
      </p:sp>
    </p:spTree>
    <p:extLst>
      <p:ext uri="{BB962C8B-B14F-4D97-AF65-F5344CB8AC3E}">
        <p14:creationId xmlns:p14="http://schemas.microsoft.com/office/powerpoint/2010/main" val="28065468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You should now be able to: </a:t>
            </a:r>
          </a:p>
          <a:p>
            <a:endParaRPr lang="en-US" sz="1200" kern="1200" dirty="0">
              <a:solidFill>
                <a:schemeClr val="tx1"/>
              </a:solidFill>
              <a:effectLst/>
              <a:latin typeface="+mn-lt"/>
              <a:ea typeface="+mn-ea"/>
              <a:cs typeface="+mn-cs"/>
            </a:endParaRPr>
          </a:p>
          <a:p>
            <a:pPr marL="685800" lvl="1" indent="-228600">
              <a:buFont typeface="+mj-lt"/>
              <a:buAutoNum type="arabicPeriod"/>
            </a:pPr>
            <a:r>
              <a:rPr lang="en-US" dirty="0"/>
              <a:t>Identify the major causes of skids and jackknifing and employ techniques for avoiding and recovering from them </a:t>
            </a:r>
          </a:p>
          <a:p>
            <a:pPr marL="685800" lvl="1" indent="-228600">
              <a:buFont typeface="+mj-lt"/>
              <a:buAutoNum type="arabicPeriod"/>
            </a:pPr>
            <a:r>
              <a:rPr lang="en-US" dirty="0"/>
              <a:t>Explain the importance of maintaining directional control </a:t>
            </a:r>
          </a:p>
          <a:p>
            <a:pPr marL="685800" lvl="1" indent="-228600">
              <a:buFont typeface="+mj-lt"/>
              <a:buAutoNum type="arabicPeriod"/>
            </a:pPr>
            <a:r>
              <a:rPr lang="en-US" dirty="0"/>
              <a:t>Indicate appropriate responses when faced with CMV emergencies such as brake failure, a tire blowout, hydroplaning, and rollovers </a:t>
            </a:r>
          </a:p>
          <a:p>
            <a:pPr marL="685800" lvl="1" indent="-228600">
              <a:buFont typeface="+mj-lt"/>
              <a:buAutoNum type="arabicPeriod"/>
            </a:pPr>
            <a:r>
              <a:rPr lang="en-US" dirty="0"/>
              <a:t>Recognize unsafe acts that play a role in producing or worsening hazardous situations </a:t>
            </a:r>
          </a:p>
          <a:p>
            <a:endParaRPr lang="en-US" dirty="0"/>
          </a:p>
          <a:p>
            <a:endParaRPr lang="en-US" dirty="0"/>
          </a:p>
          <a:p>
            <a:r>
              <a:rPr lang="en-US" sz="1200" b="1" kern="1200" dirty="0">
                <a:solidFill>
                  <a:schemeClr val="tx1"/>
                </a:solidFill>
                <a:effectLst/>
                <a:latin typeface="+mn-lt"/>
                <a:ea typeface="+mn-ea"/>
                <a:cs typeface="+mn-cs"/>
              </a:rPr>
              <a:t>CLASSROOM RECOMMENDATION</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Before concluding your training session, have participants take the corresponding quiz (found on the Trainer Tools USB) to check their understanding of the material. You can customize any of the questions to fit your audience or workplace. The answer key can also be found on the Trainer Tools USB.</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 may also choose to administer the quizzes before you begin your training session to help get participants thinking about the subject and/or to gauge their understanding of the topic ahead of time.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AA903D58-B367-4EF1-BE39-90006A343867}" type="slidenum">
              <a:rPr lang="en-US" smtClean="0"/>
              <a:t>27</a:t>
            </a:fld>
            <a:endParaRPr lang="en-US"/>
          </a:p>
        </p:txBody>
      </p:sp>
    </p:spTree>
    <p:extLst>
      <p:ext uri="{BB962C8B-B14F-4D97-AF65-F5344CB8AC3E}">
        <p14:creationId xmlns:p14="http://schemas.microsoft.com/office/powerpoint/2010/main" val="80469055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9.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a:solidFill>
                  <a:srgbClr val="C00000"/>
                </a:solidFill>
                <a:latin typeface="+mn-lt"/>
              </a:defRPr>
            </a:lvl1pPr>
          </a:lstStyle>
          <a:p>
            <a:pPr lvl="0"/>
            <a:r>
              <a:rPr lang="en-US" dirty="0"/>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46FB95D-75E8-433C-977C-99EA8E487EDD}" type="datetime1">
              <a:rPr lang="en-US" smtClean="0"/>
              <a:t>5/14/2019</a:t>
            </a:fld>
            <a:endParaRPr lang="en-US"/>
          </a:p>
        </p:txBody>
      </p:sp>
      <p:sp>
        <p:nvSpPr>
          <p:cNvPr id="5" name="Footer Placeholder 4"/>
          <p:cNvSpPr>
            <a:spLocks noGrp="1"/>
          </p:cNvSpPr>
          <p:nvPr>
            <p:ph type="ftr" sz="quarter" idx="11"/>
          </p:nvPr>
        </p:nvSpPr>
        <p:spPr>
          <a:xfrm>
            <a:off x="2899320" y="6356350"/>
            <a:ext cx="3352800" cy="365125"/>
          </a:xfrm>
        </p:spPr>
        <p:txBody>
          <a:bodyPr/>
          <a:lstStyle/>
          <a:p>
            <a:r>
              <a:rPr lang="en-US" sz="1200">
                <a:latin typeface="Arial" panose="020B0604020202020204" pitchFamily="34" charset="0"/>
                <a:cs typeface="Arial" panose="020B0604020202020204" pitchFamily="34" charset="0"/>
              </a:rPr>
              <a:t>Copyright 2019 J. J. Keller &amp; Associates, Inc.</a:t>
            </a:r>
            <a:endParaRPr lang="en-US" dirty="0"/>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16333428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vert="horz" lIns="91440" tIns="45720" rIns="91440" bIns="45720" rtlCol="0">
            <a:noAutofit/>
          </a:bodyPr>
          <a:lstStyle>
            <a:lvl1pPr>
              <a:defRPr lang="en-US" sz="2200" smtClean="0">
                <a:latin typeface="Arial" panose="020B0604020202020204" pitchFamily="34" charset="0"/>
                <a:cs typeface="Arial" panose="020B0604020202020204" pitchFamily="34" charset="0"/>
              </a:defRPr>
            </a:lvl1pPr>
            <a:lvl2pPr>
              <a:defRPr lang="en-US" smtClean="0"/>
            </a:lvl2pPr>
            <a:lvl3pPr>
              <a:defRPr lang="en-US" smtClean="0"/>
            </a:lvl3pPr>
            <a:lvl4pPr>
              <a:defRPr lang="en-US" smtClean="0"/>
            </a:lvl4pPr>
            <a:lvl5pPr>
              <a:defRPr lang="en-US"/>
            </a:lvl5pPr>
          </a:lstStyle>
          <a:p>
            <a:pPr marL="0" lvl="0" indent="0">
              <a:buNone/>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itle Placeholder 1"/>
          <p:cNvSpPr>
            <a:spLocks noGrp="1"/>
          </p:cNvSpPr>
          <p:nvPr>
            <p:ph type="title" hasCustomPrompt="1"/>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solidFill>
                  <a:srgbClr val="C00000"/>
                </a:solidFill>
                <a:latin typeface="+mn-lt"/>
              </a:defRPr>
            </a:lvl1pPr>
          </a:lstStyle>
          <a:p>
            <a:pPr lvl="0"/>
            <a:r>
              <a:rPr lang="en-US" dirty="0"/>
              <a:t>Title Goes Here</a:t>
            </a:r>
          </a:p>
        </p:txBody>
      </p:sp>
      <p:sp>
        <p:nvSpPr>
          <p:cNvPr id="2" name="Date Placeholder 1"/>
          <p:cNvSpPr>
            <a:spLocks noGrp="1"/>
          </p:cNvSpPr>
          <p:nvPr>
            <p:ph type="dt" sz="half" idx="10"/>
          </p:nvPr>
        </p:nvSpPr>
        <p:spPr/>
        <p:txBody>
          <a:bodyPr/>
          <a:lstStyle/>
          <a:p>
            <a:fld id="{B5F4F6AD-5AEE-47D1-AFFE-B05655955A51}" type="datetime1">
              <a:rPr lang="en-US" smtClean="0"/>
              <a:t>5/14/2019</a:t>
            </a:fld>
            <a:endParaRPr lang="en-US"/>
          </a:p>
        </p:txBody>
      </p:sp>
      <p:sp>
        <p:nvSpPr>
          <p:cNvPr id="11" name="Footer Placeholder 10"/>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Tree>
    <p:custDataLst>
      <p:tags r:id="rId1"/>
    </p:custDataLst>
    <p:extLst>
      <p:ext uri="{BB962C8B-B14F-4D97-AF65-F5344CB8AC3E}">
        <p14:creationId xmlns:p14="http://schemas.microsoft.com/office/powerpoint/2010/main" val="20866365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0B4B9E5-B4EE-4DD2-9F6E-C0B14A42C9BD}" type="datetime1">
              <a:rPr lang="en-US" smtClean="0"/>
              <a:t>5/14/2019</a:t>
            </a:fld>
            <a:endParaRPr lang="en-US"/>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dirty="0"/>
          </a:p>
        </p:txBody>
      </p:sp>
      <p:sp>
        <p:nvSpPr>
          <p:cNvPr id="7" name="TextBox 6"/>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17380733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8B4E443-D7C8-4791-B383-42CB383C8CAC}"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0013544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FC88503-4AF2-45A2-A926-12A410E8BBD0}" type="datetime1">
              <a:rPr lang="en-US" smtClean="0"/>
              <a:t>5/14/2019</a:t>
            </a:fld>
            <a:endParaRPr lang="en-US"/>
          </a:p>
        </p:txBody>
      </p:sp>
      <p:sp>
        <p:nvSpPr>
          <p:cNvPr id="8" name="Footer Placeholder 7"/>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9" name="Slide Number Placeholder 8"/>
          <p:cNvSpPr>
            <a:spLocks noGrp="1"/>
          </p:cNvSpPr>
          <p:nvPr>
            <p:ph type="sldNum" sz="quarter" idx="12"/>
          </p:nvPr>
        </p:nvSpPr>
        <p:spPr/>
        <p:txBody>
          <a:bodyPr/>
          <a:lstStyle/>
          <a:p>
            <a:fld id="{5DEDA91D-1249-4F30-B2CF-29B326937072}" type="slidenum">
              <a:rPr lang="en-US" smtClean="0"/>
              <a:t>‹#›</a:t>
            </a:fld>
            <a:endParaRPr lang="en-US" dirty="0"/>
          </a:p>
        </p:txBody>
      </p:sp>
      <p:sp>
        <p:nvSpPr>
          <p:cNvPr id="10" name="TextBox 9"/>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5256168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dirty="0"/>
            </a:lvl1pPr>
          </a:lstStyle>
          <a:p>
            <a:pPr lvl="0"/>
            <a:r>
              <a:rPr lang="en-US" dirty="0"/>
              <a:t>Click to edit Master title style</a:t>
            </a:r>
          </a:p>
        </p:txBody>
      </p:sp>
      <p:sp>
        <p:nvSpPr>
          <p:cNvPr id="3" name="Date Placeholder 2"/>
          <p:cNvSpPr>
            <a:spLocks noGrp="1"/>
          </p:cNvSpPr>
          <p:nvPr>
            <p:ph type="dt" sz="half" idx="10"/>
          </p:nvPr>
        </p:nvSpPr>
        <p:spPr/>
        <p:txBody>
          <a:bodyPr/>
          <a:lstStyle/>
          <a:p>
            <a:fld id="{F9FDBB4C-2211-4B03-BFFE-0FE2BAFADAD4}" type="datetime1">
              <a:rPr lang="en-US" smtClean="0"/>
              <a:t>5/14/2019</a:t>
            </a:fld>
            <a:endParaRPr lang="en-US"/>
          </a:p>
        </p:txBody>
      </p:sp>
      <p:sp>
        <p:nvSpPr>
          <p:cNvPr id="4" name="Footer Placeholder 3"/>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5" name="Slide Number Placeholder 4"/>
          <p:cNvSpPr>
            <a:spLocks noGrp="1"/>
          </p:cNvSpPr>
          <p:nvPr>
            <p:ph type="sldNum" sz="quarter" idx="12"/>
          </p:nvPr>
        </p:nvSpPr>
        <p:spPr/>
        <p:txBody>
          <a:bodyPr/>
          <a:lstStyle/>
          <a:p>
            <a:fld id="{5DEDA91D-1249-4F30-B2CF-29B326937072}" type="slidenum">
              <a:rPr lang="en-US" smtClean="0"/>
              <a:t>‹#›</a:t>
            </a:fld>
            <a:endParaRPr lang="en-US" dirty="0"/>
          </a:p>
        </p:txBody>
      </p:sp>
      <p:sp>
        <p:nvSpPr>
          <p:cNvPr id="6" name="TextBox 5"/>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554681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EADB2B-08A0-4910-A9A8-DF0715BE4E3E}" type="datetime1">
              <a:rPr lang="en-US" smtClean="0"/>
              <a:t>5/14/2019</a:t>
            </a:fld>
            <a:endParaRPr lang="en-US"/>
          </a:p>
        </p:txBody>
      </p:sp>
      <p:sp>
        <p:nvSpPr>
          <p:cNvPr id="3" name="Footer Placeholder 2"/>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5DEDA91D-1249-4F30-B2CF-29B326937072}" type="slidenum">
              <a:rPr lang="en-US" smtClean="0"/>
              <a:t>‹#›</a:t>
            </a:fld>
            <a:endParaRPr lang="en-US" dirty="0"/>
          </a:p>
        </p:txBody>
      </p:sp>
      <p:sp>
        <p:nvSpPr>
          <p:cNvPr id="5" name="TextBox 4"/>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3651423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8C4DBBE2-0ABF-414C-AD69-1BD7C802A01F}"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4087177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lgn="l">
              <a:defRPr lang="en-US" sz="2400" i="1"/>
            </a:lvl1pPr>
          </a:lstStyle>
          <a:p>
            <a:pPr lvl="0"/>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C4C8F87-294C-4A22-8555-0C53EC95A45A}" type="datetime1">
              <a:rPr lang="en-US" smtClean="0"/>
              <a:t>5/14/2019</a:t>
            </a:fld>
            <a:endParaRPr lang="en-US"/>
          </a:p>
        </p:txBody>
      </p:sp>
      <p:sp>
        <p:nvSpPr>
          <p:cNvPr id="6" name="Footer Placeholder 5"/>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7" name="Slide Number Placeholder 6"/>
          <p:cNvSpPr>
            <a:spLocks noGrp="1"/>
          </p:cNvSpPr>
          <p:nvPr>
            <p:ph type="sldNum" sz="quarter" idx="12"/>
          </p:nvPr>
        </p:nvSpPr>
        <p:spPr/>
        <p:txBody>
          <a:bodyPr/>
          <a:lstStyle/>
          <a:p>
            <a:fld id="{5DEDA91D-1249-4F30-B2CF-29B326937072}" type="slidenum">
              <a:rPr lang="en-US" smtClean="0"/>
              <a:t>‹#›</a:t>
            </a:fld>
            <a:endParaRPr lang="en-US" dirty="0"/>
          </a:p>
        </p:txBody>
      </p:sp>
      <p:sp>
        <p:nvSpPr>
          <p:cNvPr id="8" name="TextBox 7"/>
          <p:cNvSpPr txBox="1"/>
          <p:nvPr userDrawn="1"/>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2018 J. J. Keller &amp; Associates, Inc.</a:t>
            </a:r>
          </a:p>
        </p:txBody>
      </p:sp>
    </p:spTree>
    <p:custDataLst>
      <p:tags r:id="rId1"/>
    </p:custDataLst>
    <p:extLst>
      <p:ext uri="{BB962C8B-B14F-4D97-AF65-F5344CB8AC3E}">
        <p14:creationId xmlns:p14="http://schemas.microsoft.com/office/powerpoint/2010/main" val="23834046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i="1"/>
            </a:lvl1pPr>
          </a:lstStyle>
          <a:p>
            <a:pPr lvl="0"/>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7057960-284D-43D6-B5FA-277AA2137346}" type="datetime1">
              <a:rPr lang="en-US" smtClean="0"/>
              <a:t>5/14/2019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42481069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bg>
      <p:bgPr>
        <a:solidFill>
          <a:schemeClr val="bg1"/>
        </a:solid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rot="5400000">
            <a:off x="4922837" y="1981202"/>
            <a:ext cx="5851526" cy="2438400"/>
          </a:xfr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lvl1pPr>
              <a:defRPr lang="en-US" sz="3200" i="1" dirty="0"/>
            </a:lvl1pPr>
          </a:lstStyle>
          <a:p>
            <a:pPr lvl="0"/>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A1A3AA4-720B-4CC0-9F22-440B06F8BD55}" type="datetime1">
              <a:rPr lang="en-US" smtClean="0"/>
              <a:t>5/14/2019</a:t>
            </a:fld>
            <a:endParaRPr lang="en-US"/>
          </a:p>
        </p:txBody>
      </p:sp>
      <p:sp>
        <p:nvSpPr>
          <p:cNvPr id="5" name="Footer Placeholder 4"/>
          <p:cNvSpPr>
            <a:spLocks noGrp="1"/>
          </p:cNvSpPr>
          <p:nvPr>
            <p:ph type="ftr" sz="quarter" idx="11"/>
          </p:nvPr>
        </p:nvSpPr>
        <p:spPr/>
        <p:txBody>
          <a:bodyPr/>
          <a:lstStyle/>
          <a:p>
            <a:r>
              <a:rPr lang="en-US"/>
              <a:t>Copyright 2019 J. J. Keller &amp; Associates, Inc.</a:t>
            </a:r>
          </a:p>
        </p:txBody>
      </p:sp>
      <p:sp>
        <p:nvSpPr>
          <p:cNvPr id="6" name="Slide Number Placeholder 5"/>
          <p:cNvSpPr>
            <a:spLocks noGrp="1"/>
          </p:cNvSpPr>
          <p:nvPr>
            <p:ph type="sldNum" sz="quarter" idx="12"/>
          </p:nvPr>
        </p:nvSpPr>
        <p:spPr/>
        <p:txBody>
          <a:bodyPr/>
          <a:lstStyle/>
          <a:p>
            <a:fld id="{5DEDA91D-1249-4F30-B2CF-29B326937072}" type="slidenum">
              <a:rPr lang="en-US" smtClean="0"/>
              <a:t>‹#›</a:t>
            </a:fld>
            <a:endParaRPr lang="en-US"/>
          </a:p>
        </p:txBody>
      </p:sp>
    </p:spTree>
    <p:custDataLst>
      <p:tags r:id="rId1"/>
    </p:custDataLst>
    <p:extLst>
      <p:ext uri="{BB962C8B-B14F-4D97-AF65-F5344CB8AC3E}">
        <p14:creationId xmlns:p14="http://schemas.microsoft.com/office/powerpoint/2010/main" val="382830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pPr lvl="0"/>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Autofit/>
          </a:bodyPr>
          <a:lstStyle/>
          <a:p>
            <a:pPr marL="0" lvl="0" indent="0">
              <a:buNone/>
            </a:pPr>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100228-CC90-4BED-B6AF-C476EC8D4331}" type="datetime1">
              <a:rPr lang="en-US" smtClean="0"/>
              <a:t>5/14/2019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000">
                <a:solidFill>
                  <a:schemeClr val="tx1">
                    <a:tint val="75000"/>
                  </a:schemeClr>
                </a:solidFill>
              </a:defRPr>
            </a:lvl1p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EDA91D-1249-4F30-B2CF-29B326937072}" type="slidenum">
              <a:rPr lang="en-US" smtClean="0"/>
              <a:t>‹#›</a:t>
            </a:fld>
            <a:endParaRPr lang="en-US" dirty="0"/>
          </a:p>
        </p:txBody>
      </p:sp>
    </p:spTree>
    <p:custDataLst>
      <p:tags r:id="rId13"/>
    </p:custDataLst>
    <p:extLst>
      <p:ext uri="{BB962C8B-B14F-4D97-AF65-F5344CB8AC3E}">
        <p14:creationId xmlns:p14="http://schemas.microsoft.com/office/powerpoint/2010/main" val="10625352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defTabSz="914400" rtl="0" eaLnBrk="1" latinLnBrk="0" hangingPunct="1">
        <a:spcBef>
          <a:spcPct val="0"/>
        </a:spcBef>
        <a:buNone/>
        <a:defRPr lang="en-US" sz="4000" b="1" i="0" kern="1200" cap="none" spc="0" dirty="0">
          <a:ln w="3175">
            <a:noFill/>
          </a:ln>
          <a:solidFill>
            <a:srgbClr val="C00000"/>
          </a:solidFill>
          <a:effectLst/>
          <a:latin typeface="+mn-lt"/>
          <a:ea typeface="+mj-ea"/>
          <a:cs typeface="Arial"/>
        </a:defRPr>
      </a:lvl1pPr>
    </p:titleStyle>
    <p:bodyStyle>
      <a:lvl1pPr marL="342900" indent="-342900" algn="l" defTabSz="914400" rtl="0" eaLnBrk="1" latinLnBrk="0" hangingPunct="1">
        <a:spcBef>
          <a:spcPct val="20000"/>
        </a:spcBef>
        <a:buFont typeface="Arial" panose="020B0604020202020204" pitchFamily="34" charset="0"/>
        <a:buChar char="•"/>
        <a:defRPr lang="en-US" sz="2200" kern="1200" smtClean="0">
          <a:solidFill>
            <a:schemeClr val="tx1">
              <a:lumMod val="75000"/>
              <a:lumOff val="2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lang="en-US" sz="2800" kern="1200" smtClean="0">
          <a:solidFill>
            <a:schemeClr val="tx1">
              <a:lumMod val="75000"/>
              <a:lumOff val="2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lang="en-US" sz="2400" kern="1200" smtClean="0">
          <a:solidFill>
            <a:schemeClr val="tx1">
              <a:lumMod val="75000"/>
              <a:lumOff val="2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lang="en-US" sz="2000" kern="1200" smtClean="0">
          <a:solidFill>
            <a:schemeClr val="tx1">
              <a:lumMod val="75000"/>
              <a:lumOff val="2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6.xml"/><Relationship Id="rId4" Type="http://schemas.openxmlformats.org/officeDocument/2006/relationships/image" Target="../media/image13.jp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7.xml"/><Relationship Id="rId5" Type="http://schemas.openxmlformats.org/officeDocument/2006/relationships/image" Target="../media/image2.png"/><Relationship Id="rId4" Type="http://schemas.openxmlformats.org/officeDocument/2006/relationships/image" Target="../media/image14.jpe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ags" Target="../tags/tag20.xml"/><Relationship Id="rId4" Type="http://schemas.openxmlformats.org/officeDocument/2006/relationships/image" Target="../media/image16.jp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21.xml"/><Relationship Id="rId4" Type="http://schemas.openxmlformats.org/officeDocument/2006/relationships/image" Target="../media/image17.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18.tif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23.xml"/><Relationship Id="rId4" Type="http://schemas.openxmlformats.org/officeDocument/2006/relationships/image" Target="../media/image19.tiff"/></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24.xml"/><Relationship Id="rId4" Type="http://schemas.openxmlformats.org/officeDocument/2006/relationships/image" Target="../media/image20.tiff"/></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notesSlide" Target="../notesSlides/notesSlide10.xml"/><Relationship Id="rId7" Type="http://schemas.openxmlformats.org/officeDocument/2006/relationships/image" Target="../media/image24.jpg"/><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ags" Target="../tags/tag26.xml"/><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7.xml"/><Relationship Id="rId5" Type="http://schemas.openxmlformats.org/officeDocument/2006/relationships/image" Target="../media/image4.png"/><Relationship Id="rId4" Type="http://schemas.openxmlformats.org/officeDocument/2006/relationships/image" Target="../media/image26.jp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8.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9.xml"/><Relationship Id="rId5" Type="http://schemas.openxmlformats.org/officeDocument/2006/relationships/image" Target="../media/image6.png"/><Relationship Id="rId4" Type="http://schemas.openxmlformats.org/officeDocument/2006/relationships/image" Target="../media/image29.jpe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30.xml"/><Relationship Id="rId5" Type="http://schemas.openxmlformats.org/officeDocument/2006/relationships/image" Target="../media/image6.png"/><Relationship Id="rId4" Type="http://schemas.openxmlformats.org/officeDocument/2006/relationships/image" Target="../media/image30.jp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4.png"/><Relationship Id="rId4" Type="http://schemas.openxmlformats.org/officeDocument/2006/relationships/image" Target="../media/image31.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32.xml"/><Relationship Id="rId5" Type="http://schemas.openxmlformats.org/officeDocument/2006/relationships/image" Target="../media/image4.png"/><Relationship Id="rId4" Type="http://schemas.openxmlformats.org/officeDocument/2006/relationships/image" Target="../media/image32.tiff"/></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33.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34.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5.xml"/><Relationship Id="rId4" Type="http://schemas.openxmlformats.org/officeDocument/2006/relationships/image" Target="../media/image35.jp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6.xml"/><Relationship Id="rId4" Type="http://schemas.openxmlformats.org/officeDocument/2006/relationships/image" Target="../media/image36.jpe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7.xml"/><Relationship Id="rId5" Type="http://schemas.openxmlformats.org/officeDocument/2006/relationships/image" Target="../media/image6.png"/><Relationship Id="rId4" Type="http://schemas.openxmlformats.org/officeDocument/2006/relationships/image" Target="../media/image37.jpeg"/></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8.xml"/><Relationship Id="rId4" Type="http://schemas.openxmlformats.org/officeDocument/2006/relationships/image" Target="../media/image38.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tags" Target="../tags/tag39.xml"/><Relationship Id="rId4" Type="http://schemas.openxmlformats.org/officeDocument/2006/relationships/image" Target="../media/image39.jpe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tags" Target="../tags/tag40.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1600200"/>
            <a:ext cx="8686800" cy="5257800"/>
          </a:xfrm>
        </p:spPr>
        <p:txBody>
          <a:bodyPr/>
          <a:lstStyle/>
          <a:p>
            <a:pPr marL="0" indent="0">
              <a:buNone/>
            </a:pPr>
            <a:r>
              <a:rPr lang="en-US" sz="2000" dirty="0"/>
              <a:t>This PowerPoint has been designed so you can easily customize it for your training session. </a:t>
            </a:r>
          </a:p>
          <a:p>
            <a:pPr marL="0" indent="0">
              <a:buNone/>
            </a:pPr>
            <a:endParaRPr lang="en-US" sz="2000" dirty="0"/>
          </a:p>
          <a:p>
            <a:pPr marL="0" indent="0">
              <a:buNone/>
            </a:pPr>
            <a:r>
              <a:rPr lang="en-US" sz="2000" dirty="0"/>
              <a:t>Throughout the presentation you’ll see icons with recommendations or videos to enhance the instruction you present to your students. A detailed explanation for each icon can be found on the next slide. Videos can be found on the Trainer Tools USB.</a:t>
            </a:r>
          </a:p>
          <a:p>
            <a:pPr marL="0" indent="0">
              <a:buNone/>
            </a:pPr>
            <a:endParaRPr lang="en-US" sz="2000" dirty="0"/>
          </a:p>
          <a:p>
            <a:pPr marL="0" indent="0">
              <a:buNone/>
            </a:pPr>
            <a:endParaRPr lang="en-US" sz="2000" dirty="0"/>
          </a:p>
          <a:p>
            <a:pPr marL="0" indent="0">
              <a:buNone/>
            </a:pPr>
            <a:endParaRPr lang="en-US" sz="2000" dirty="0"/>
          </a:p>
          <a:p>
            <a:pPr marL="0" indent="0">
              <a:buNone/>
            </a:pPr>
            <a:endParaRPr lang="en-US" sz="2000" dirty="0"/>
          </a:p>
          <a:p>
            <a:pPr marL="0" indent="0">
              <a:buNone/>
            </a:pPr>
            <a:r>
              <a:rPr lang="en-US" sz="2000" dirty="0"/>
              <a:t>When you see an icon on the slide, look in the notes </a:t>
            </a:r>
            <a:br>
              <a:rPr lang="en-US" sz="2000" dirty="0"/>
            </a:br>
            <a:r>
              <a:rPr lang="en-US" sz="2000" dirty="0"/>
              <a:t>section for further information. </a:t>
            </a:r>
          </a:p>
        </p:txBody>
      </p:sp>
      <p:sp>
        <p:nvSpPr>
          <p:cNvPr id="11" name="Title 2">
            <a:extLst>
              <a:ext uri="{FF2B5EF4-FFF2-40B4-BE49-F238E27FC236}">
                <a16:creationId xmlns:a16="http://schemas.microsoft.com/office/drawing/2014/main" id="{D59D2FC3-CE39-4B8A-957D-5FFAA9098396}"/>
              </a:ext>
            </a:extLst>
          </p:cNvPr>
          <p:cNvSpPr>
            <a:spLocks noGrp="1"/>
          </p:cNvSpPr>
          <p:nvPr>
            <p:ph type="title"/>
          </p:nvPr>
        </p:nvSpPr>
        <p:spPr>
          <a:xfrm>
            <a:off x="457200" y="274638"/>
            <a:ext cx="8229600" cy="1143000"/>
          </a:xfrm>
        </p:spPr>
        <p:txBody>
          <a:bodyPr/>
          <a:lstStyle/>
          <a:p>
            <a:r>
              <a:rPr lang="en-US" dirty="0"/>
              <a:t>PowerPoint® Instructions</a:t>
            </a:r>
          </a:p>
        </p:txBody>
      </p:sp>
      <p:pic>
        <p:nvPicPr>
          <p:cNvPr id="13" name="Picture 12">
            <a:extLst>
              <a:ext uri="{FF2B5EF4-FFF2-40B4-BE49-F238E27FC236}">
                <a16:creationId xmlns:a16="http://schemas.microsoft.com/office/drawing/2014/main" id="{AFB93583-4918-4A57-A3B7-20CC17E99F0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1000" y="4191000"/>
            <a:ext cx="912987" cy="914400"/>
          </a:xfrm>
          <a:prstGeom prst="rect">
            <a:avLst/>
          </a:prstGeom>
        </p:spPr>
      </p:pic>
      <p:pic>
        <p:nvPicPr>
          <p:cNvPr id="15" name="Picture 14">
            <a:extLst>
              <a:ext uri="{FF2B5EF4-FFF2-40B4-BE49-F238E27FC236}">
                <a16:creationId xmlns:a16="http://schemas.microsoft.com/office/drawing/2014/main" id="{2DA5374B-56B1-4D85-BBF2-F0EF700352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73545" y="4191000"/>
            <a:ext cx="915815" cy="914400"/>
          </a:xfrm>
          <a:prstGeom prst="rect">
            <a:avLst/>
          </a:prstGeom>
        </p:spPr>
      </p:pic>
      <p:pic>
        <p:nvPicPr>
          <p:cNvPr id="17" name="Picture 16">
            <a:extLst>
              <a:ext uri="{FF2B5EF4-FFF2-40B4-BE49-F238E27FC236}">
                <a16:creationId xmlns:a16="http://schemas.microsoft.com/office/drawing/2014/main" id="{BEAA824A-F5B7-4ED4-BB15-189EB264DFD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168918" y="4191000"/>
            <a:ext cx="912987" cy="914400"/>
          </a:xfrm>
          <a:prstGeom prst="rect">
            <a:avLst/>
          </a:prstGeom>
        </p:spPr>
      </p:pic>
      <p:pic>
        <p:nvPicPr>
          <p:cNvPr id="19" name="Picture 18">
            <a:extLst>
              <a:ext uri="{FF2B5EF4-FFF2-40B4-BE49-F238E27FC236}">
                <a16:creationId xmlns:a16="http://schemas.microsoft.com/office/drawing/2014/main" id="{A5EEE9BF-8BA0-48A5-B5FA-F6E9C46D44D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61463" y="4191000"/>
            <a:ext cx="914400" cy="914400"/>
          </a:xfrm>
          <a:prstGeom prst="rect">
            <a:avLst/>
          </a:prstGeom>
        </p:spPr>
      </p:pic>
      <p:pic>
        <p:nvPicPr>
          <p:cNvPr id="21" name="Picture 20">
            <a:extLst>
              <a:ext uri="{FF2B5EF4-FFF2-40B4-BE49-F238E27FC236}">
                <a16:creationId xmlns:a16="http://schemas.microsoft.com/office/drawing/2014/main" id="{BB134FDC-7332-49B1-8F82-C4818580D67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955420" y="4191000"/>
            <a:ext cx="915815" cy="914400"/>
          </a:xfrm>
          <a:prstGeom prst="rect">
            <a:avLst/>
          </a:prstGeom>
        </p:spPr>
      </p:pic>
      <p:grpSp>
        <p:nvGrpSpPr>
          <p:cNvPr id="10" name="Group 9">
            <a:extLst>
              <a:ext uri="{FF2B5EF4-FFF2-40B4-BE49-F238E27FC236}">
                <a16:creationId xmlns:a16="http://schemas.microsoft.com/office/drawing/2014/main" id="{C4594B45-EE75-40E9-91D3-FDE08EC89C99}"/>
              </a:ext>
            </a:extLst>
          </p:cNvPr>
          <p:cNvGrpSpPr/>
          <p:nvPr/>
        </p:nvGrpSpPr>
        <p:grpSpPr>
          <a:xfrm>
            <a:off x="6871235" y="3657600"/>
            <a:ext cx="2286000" cy="2286000"/>
            <a:chOff x="9808464" y="2019086"/>
            <a:chExt cx="2286000" cy="2286000"/>
          </a:xfrm>
        </p:grpSpPr>
        <p:pic>
          <p:nvPicPr>
            <p:cNvPr id="12" name="Picture 11">
              <a:extLst>
                <a:ext uri="{FF2B5EF4-FFF2-40B4-BE49-F238E27FC236}">
                  <a16:creationId xmlns:a16="http://schemas.microsoft.com/office/drawing/2014/main" id="{78AA06F8-5821-473D-8852-3E5A3E52559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808464" y="2019086"/>
              <a:ext cx="2286000" cy="2286000"/>
            </a:xfrm>
            <a:prstGeom prst="rect">
              <a:avLst/>
            </a:prstGeom>
          </p:spPr>
        </p:pic>
        <p:sp>
          <p:nvSpPr>
            <p:cNvPr id="14" name="TextBox 13">
              <a:extLst>
                <a:ext uri="{FF2B5EF4-FFF2-40B4-BE49-F238E27FC236}">
                  <a16:creationId xmlns:a16="http://schemas.microsoft.com/office/drawing/2014/main" id="{47F5BD7A-0740-4F7E-ADC8-5D34AB6DA622}"/>
                </a:ext>
              </a:extLst>
            </p:cNvPr>
            <p:cNvSpPr txBox="1"/>
            <p:nvPr/>
          </p:nvSpPr>
          <p:spPr>
            <a:xfrm rot="271379">
              <a:off x="9985511" y="2372271"/>
              <a:ext cx="1851175" cy="1323439"/>
            </a:xfrm>
            <a:prstGeom prst="rect">
              <a:avLst/>
            </a:prstGeom>
            <a:noFill/>
          </p:spPr>
          <p:txBody>
            <a:bodyPr wrap="square" rtlCol="0">
              <a:spAutoFit/>
            </a:bodyPr>
            <a:lstStyle/>
            <a:p>
              <a:pPr algn="ctr"/>
              <a:r>
                <a:rPr lang="en-US" sz="1600" dirty="0">
                  <a:latin typeface="Arial" panose="020B0604020202020204" pitchFamily="34" charset="0"/>
                  <a:cs typeface="Arial" panose="020B0604020202020204" pitchFamily="34" charset="0"/>
                </a:rPr>
                <a:t>Simply delete or move the icon off the slide before your training session begins.</a:t>
              </a:r>
            </a:p>
          </p:txBody>
        </p:sp>
      </p:grpSp>
    </p:spTree>
    <p:custDataLst>
      <p:tags r:id="rId1"/>
    </p:custDataLst>
    <p:extLst>
      <p:ext uri="{BB962C8B-B14F-4D97-AF65-F5344CB8AC3E}">
        <p14:creationId xmlns:p14="http://schemas.microsoft.com/office/powerpoint/2010/main" val="774455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447800" y="118404"/>
            <a:ext cx="7467600" cy="6629400"/>
          </a:xfrm>
        </p:spPr>
        <p:txBody>
          <a:bodyPr/>
          <a:lstStyle/>
          <a:p>
            <a:pPr marL="0" indent="0">
              <a:buNone/>
            </a:pPr>
            <a:r>
              <a:rPr lang="en-US" sz="1800" b="1" dirty="0"/>
              <a:t>Classroom Recommendations. </a:t>
            </a:r>
            <a:r>
              <a:rPr lang="en-US" sz="1800" dirty="0"/>
              <a:t>Provides suggestions for enhancing your classroom presentation; from ideas for large group discussions to suggestions on the use of training aids such as examples or photos of vehicle parts and components to help illustrate the items covered within a chapter.</a:t>
            </a:r>
          </a:p>
          <a:p>
            <a:pPr marL="0" indent="0">
              <a:buNone/>
            </a:pPr>
            <a:r>
              <a:rPr lang="en-US" sz="1800" b="1" dirty="0"/>
              <a:t>Lab Recommendations. </a:t>
            </a:r>
            <a:r>
              <a:rPr lang="en-US" sz="1800" dirty="0"/>
              <a:t>Provides suggestions for activities and exercises that take place outside the classroom, but do not involve </a:t>
            </a:r>
            <a:br>
              <a:rPr lang="en-US" sz="1800" dirty="0"/>
            </a:br>
            <a:r>
              <a:rPr lang="en-US" sz="1800" dirty="0"/>
              <a:t>the actual operation of the tractor-trailer or its components. Examples </a:t>
            </a:r>
            <a:br>
              <a:rPr lang="en-US" sz="1800" dirty="0"/>
            </a:br>
            <a:r>
              <a:rPr lang="en-US" sz="1800" dirty="0"/>
              <a:t>of lab sessions include conducting a vehicle inspection or practicing mirror adjustment.</a:t>
            </a:r>
          </a:p>
          <a:p>
            <a:pPr marL="0" indent="0">
              <a:buNone/>
            </a:pPr>
            <a:r>
              <a:rPr lang="en-US" sz="1800" b="1" dirty="0"/>
              <a:t>Range Recommendations. </a:t>
            </a:r>
            <a:r>
              <a:rPr lang="en-US" sz="1800" dirty="0"/>
              <a:t>These recommended activities take </a:t>
            </a:r>
            <a:br>
              <a:rPr lang="en-US" sz="1800" dirty="0"/>
            </a:br>
            <a:r>
              <a:rPr lang="en-US" sz="1800" dirty="0"/>
              <a:t>place on a closed-access driving range where students may practice driving skills in a controlled environment. Examples of range sessions include practicing shifting technique and successfully completing a backing maneuver.</a:t>
            </a:r>
          </a:p>
          <a:p>
            <a:pPr marL="0" indent="0">
              <a:buNone/>
            </a:pPr>
            <a:r>
              <a:rPr lang="en-US" sz="1800" b="1" dirty="0"/>
              <a:t>Road Recommendations. </a:t>
            </a:r>
            <a:r>
              <a:rPr lang="en-US" sz="1800" dirty="0"/>
              <a:t>These recommended activities take place in road and traffic conditions that support the chapter’s objectives. Examples of road sessions include proper communication with other drivers through the use of turn signals and basic vehicle control under nighttime or extreme weather conditions.</a:t>
            </a:r>
          </a:p>
          <a:p>
            <a:pPr marL="0" indent="0">
              <a:buNone/>
            </a:pPr>
            <a:r>
              <a:rPr lang="en-US" sz="1800" b="1" dirty="0"/>
              <a:t>Videos. </a:t>
            </a:r>
            <a:r>
              <a:rPr lang="en-US" sz="1800" dirty="0"/>
              <a:t>These short video clips reinforce material presented in the Student Manual. Use them to help students grasp difficult concepts or subject matter.</a:t>
            </a:r>
          </a:p>
        </p:txBody>
      </p:sp>
      <p:pic>
        <p:nvPicPr>
          <p:cNvPr id="4" name="Picture 3">
            <a:extLst>
              <a:ext uri="{FF2B5EF4-FFF2-40B4-BE49-F238E27FC236}">
                <a16:creationId xmlns:a16="http://schemas.microsoft.com/office/drawing/2014/main" id="{CCFED009-B55E-4B36-AB39-65FB799EDE3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1929" y="423204"/>
            <a:ext cx="639091" cy="640080"/>
          </a:xfrm>
          <a:prstGeom prst="rect">
            <a:avLst/>
          </a:prstGeom>
        </p:spPr>
      </p:pic>
      <p:pic>
        <p:nvPicPr>
          <p:cNvPr id="6" name="Picture 5">
            <a:extLst>
              <a:ext uri="{FF2B5EF4-FFF2-40B4-BE49-F238E27FC236}">
                <a16:creationId xmlns:a16="http://schemas.microsoft.com/office/drawing/2014/main" id="{42F9ED53-F4CD-4434-AE56-135530B91BB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1929" y="1806234"/>
            <a:ext cx="641071" cy="640080"/>
          </a:xfrm>
          <a:prstGeom prst="rect">
            <a:avLst/>
          </a:prstGeom>
        </p:spPr>
      </p:pic>
      <p:pic>
        <p:nvPicPr>
          <p:cNvPr id="8" name="Picture 7">
            <a:extLst>
              <a:ext uri="{FF2B5EF4-FFF2-40B4-BE49-F238E27FC236}">
                <a16:creationId xmlns:a16="http://schemas.microsoft.com/office/drawing/2014/main" id="{24EAE9C7-40CE-4959-9B66-2BEECD549DC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01929" y="3189264"/>
            <a:ext cx="639091" cy="640080"/>
          </a:xfrm>
          <a:prstGeom prst="rect">
            <a:avLst/>
          </a:prstGeom>
        </p:spPr>
      </p:pic>
      <p:pic>
        <p:nvPicPr>
          <p:cNvPr id="10" name="Picture 9">
            <a:extLst>
              <a:ext uri="{FF2B5EF4-FFF2-40B4-BE49-F238E27FC236}">
                <a16:creationId xmlns:a16="http://schemas.microsoft.com/office/drawing/2014/main" id="{EE197EC6-6258-426C-8133-D2034CC49095}"/>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1929" y="4572294"/>
            <a:ext cx="640080" cy="640080"/>
          </a:xfrm>
          <a:prstGeom prst="rect">
            <a:avLst/>
          </a:prstGeom>
        </p:spPr>
      </p:pic>
      <p:pic>
        <p:nvPicPr>
          <p:cNvPr id="13" name="Picture 12">
            <a:extLst>
              <a:ext uri="{FF2B5EF4-FFF2-40B4-BE49-F238E27FC236}">
                <a16:creationId xmlns:a16="http://schemas.microsoft.com/office/drawing/2014/main" id="{CE4C7902-3877-4B4D-8088-44C0ABA1B128}"/>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01929" y="5955324"/>
            <a:ext cx="641071" cy="640080"/>
          </a:xfrm>
          <a:prstGeom prst="rect">
            <a:avLst/>
          </a:prstGeom>
        </p:spPr>
      </p:pic>
    </p:spTree>
    <p:custDataLst>
      <p:tags r:id="rId1"/>
    </p:custDataLst>
    <p:extLst>
      <p:ext uri="{BB962C8B-B14F-4D97-AF65-F5344CB8AC3E}">
        <p14:creationId xmlns:p14="http://schemas.microsoft.com/office/powerpoint/2010/main" val="13459565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D7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5914310-66A1-416E-A803-0703C2939BA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6121400" cy="6858000"/>
          </a:xfrm>
          <a:prstGeom prst="rect">
            <a:avLst/>
          </a:prstGeom>
        </p:spPr>
      </p:pic>
      <p:sp>
        <p:nvSpPr>
          <p:cNvPr id="10" name="Title 1">
            <a:extLst>
              <a:ext uri="{FF2B5EF4-FFF2-40B4-BE49-F238E27FC236}">
                <a16:creationId xmlns:a16="http://schemas.microsoft.com/office/drawing/2014/main" id="{FC91D421-77D7-4375-9D80-E18CBD9CFC82}"/>
              </a:ext>
            </a:extLst>
          </p:cNvPr>
          <p:cNvSpPr>
            <a:spLocks noGrp="1"/>
          </p:cNvSpPr>
          <p:nvPr>
            <p:ph type="ctrTitle"/>
          </p:nvPr>
        </p:nvSpPr>
        <p:spPr>
          <a:xfrm>
            <a:off x="137273" y="2971800"/>
            <a:ext cx="6060140" cy="3527601"/>
          </a:xfrm>
        </p:spPr>
        <p:txBody>
          <a:bodyPr>
            <a:noAutofit/>
          </a:bodyPr>
          <a:lstStyle/>
          <a:p>
            <a:pPr algn="l"/>
            <a:r>
              <a:rPr lang="en-US" sz="5400" dirty="0">
                <a:solidFill>
                  <a:schemeClr val="bg1"/>
                </a:solidFill>
                <a:effectLst>
                  <a:outerShdw blurRad="38100" dist="38100" dir="2700000" algn="tl">
                    <a:srgbClr val="000000">
                      <a:alpha val="43137"/>
                    </a:srgbClr>
                  </a:outerShdw>
                </a:effectLst>
              </a:rPr>
              <a:t>Skid Control/Recovery, Jackknifing, </a:t>
            </a:r>
            <a:br>
              <a:rPr lang="en-US" sz="5400" dirty="0">
                <a:solidFill>
                  <a:schemeClr val="bg1"/>
                </a:solidFill>
                <a:effectLst>
                  <a:outerShdw blurRad="38100" dist="38100" dir="2700000" algn="tl">
                    <a:srgbClr val="000000">
                      <a:alpha val="43137"/>
                    </a:srgbClr>
                  </a:outerShdw>
                </a:effectLst>
              </a:rPr>
            </a:br>
            <a:r>
              <a:rPr lang="en-US" sz="5400" dirty="0">
                <a:solidFill>
                  <a:schemeClr val="bg1"/>
                </a:solidFill>
                <a:effectLst>
                  <a:outerShdw blurRad="38100" dist="38100" dir="2700000" algn="tl">
                    <a:srgbClr val="000000">
                      <a:alpha val="43137"/>
                    </a:srgbClr>
                  </a:outerShdw>
                </a:effectLst>
              </a:rPr>
              <a:t>and Other Emergencies </a:t>
            </a:r>
          </a:p>
        </p:txBody>
      </p:sp>
      <p:sp>
        <p:nvSpPr>
          <p:cNvPr id="11" name="TextBox 10">
            <a:extLst>
              <a:ext uri="{FF2B5EF4-FFF2-40B4-BE49-F238E27FC236}">
                <a16:creationId xmlns:a16="http://schemas.microsoft.com/office/drawing/2014/main" id="{1D5258B9-BE8F-461B-95F7-2DBDB9E6B2E7}"/>
              </a:ext>
            </a:extLst>
          </p:cNvPr>
          <p:cNvSpPr txBox="1"/>
          <p:nvPr/>
        </p:nvSpPr>
        <p:spPr>
          <a:xfrm>
            <a:off x="6255684" y="6475254"/>
            <a:ext cx="2728631" cy="246221"/>
          </a:xfrm>
          <a:prstGeom prst="rect">
            <a:avLst/>
          </a:prstGeom>
        </p:spPr>
        <p:txBody>
          <a:bodyPr vert="horz" lIns="91440" tIns="45720" rIns="91440" bIns="45720" rtlCol="0" anchor="ctr"/>
          <a:lstStyle>
            <a:defPPr>
              <a:defRPr lang="en-US"/>
            </a:defPPr>
            <a:lvl1pPr algn="ctr">
              <a:defRPr sz="1000">
                <a:solidFill>
                  <a:schemeClr val="tx1">
                    <a:tint val="75000"/>
                  </a:schemeClr>
                </a:solidFill>
                <a:latin typeface="Arial" panose="020B0604020202020204" pitchFamily="34" charset="0"/>
                <a:cs typeface="Arial" panose="020B0604020202020204" pitchFamily="34" charset="0"/>
              </a:defRPr>
            </a:lvl1pPr>
          </a:lstStyle>
          <a:p>
            <a:pPr lvl="0"/>
            <a:r>
              <a:rPr lang="en-US" dirty="0"/>
              <a:t>Copyright 2019 J. J. Keller &amp; Associates, Inc.</a:t>
            </a:r>
          </a:p>
        </p:txBody>
      </p:sp>
      <p:sp>
        <p:nvSpPr>
          <p:cNvPr id="12" name="TextBox 11">
            <a:extLst>
              <a:ext uri="{FF2B5EF4-FFF2-40B4-BE49-F238E27FC236}">
                <a16:creationId xmlns:a16="http://schemas.microsoft.com/office/drawing/2014/main" id="{01259A07-615B-4F3F-9841-2624A27645DE}"/>
              </a:ext>
            </a:extLst>
          </p:cNvPr>
          <p:cNvSpPr txBox="1"/>
          <p:nvPr/>
        </p:nvSpPr>
        <p:spPr>
          <a:xfrm>
            <a:off x="6019800" y="3551376"/>
            <a:ext cx="3038011" cy="3170099"/>
          </a:xfrm>
          <a:prstGeom prst="rect">
            <a:avLst/>
          </a:prstGeom>
          <a:noFill/>
        </p:spPr>
        <p:txBody>
          <a:bodyPr wrap="none" rtlCol="0">
            <a:spAutoFit/>
          </a:bodyPr>
          <a:lstStyle/>
          <a:p>
            <a:r>
              <a:rPr lang="en-US" sz="20000" dirty="0">
                <a:solidFill>
                  <a:schemeClr val="bg1"/>
                </a:solidFill>
              </a:rPr>
              <a:t>16</a:t>
            </a:r>
          </a:p>
        </p:txBody>
      </p:sp>
    </p:spTree>
    <p:custDataLst>
      <p:tags r:id="rId1"/>
    </p:custDataLst>
    <p:extLst>
      <p:ext uri="{BB962C8B-B14F-4D97-AF65-F5344CB8AC3E}">
        <p14:creationId xmlns:p14="http://schemas.microsoft.com/office/powerpoint/2010/main" val="20145582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D1896CE-0B4D-4538-BC81-D75A27CAE8C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3" name="Rectangle 2">
            <a:extLst>
              <a:ext uri="{FF2B5EF4-FFF2-40B4-BE49-F238E27FC236}">
                <a16:creationId xmlns:a16="http://schemas.microsoft.com/office/drawing/2014/main" id="{1AE1E23F-2225-4BE5-BC0D-3AC3F78D243B}"/>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itle 3"/>
          <p:cNvSpPr>
            <a:spLocks noGrp="1"/>
          </p:cNvSpPr>
          <p:nvPr>
            <p:ph type="title"/>
          </p:nvPr>
        </p:nvSpPr>
        <p:spPr>
          <a:ln>
            <a:noFill/>
          </a:ln>
          <a:effectLst>
            <a:outerShdw blurRad="63500" sx="102000" sy="102000" algn="ctr" rotWithShape="0">
              <a:srgbClr val="C00000">
                <a:alpha val="40000"/>
              </a:srgbClr>
            </a:outerShdw>
          </a:effectLst>
        </p:spPr>
        <p:txBody>
          <a:bodyPr vert="horz" lIns="91440" tIns="45720" rIns="91440" bIns="45720" rtlCol="0" anchor="ctr">
            <a:normAutofit/>
          </a:bodyPr>
          <a:lstStyle/>
          <a:p>
            <a:r>
              <a:rPr lang="en-US" dirty="0">
                <a:solidFill>
                  <a:srgbClr val="002D72"/>
                </a:solidFill>
              </a:rPr>
              <a:t>Introduction</a:t>
            </a:r>
          </a:p>
        </p:txBody>
      </p:sp>
      <p:pic>
        <p:nvPicPr>
          <p:cNvPr id="7" name="Picture 6">
            <a:extLst>
              <a:ext uri="{FF2B5EF4-FFF2-40B4-BE49-F238E27FC236}">
                <a16:creationId xmlns:a16="http://schemas.microsoft.com/office/drawing/2014/main" id="{42EEE1F5-F496-4787-8F8E-193D7A7078F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2218041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Upon completion of this chapter, you will be able to:</a:t>
            </a:r>
          </a:p>
          <a:p>
            <a:pPr marL="857250" lvl="1" indent="-457200">
              <a:buFont typeface="+mj-lt"/>
              <a:buAutoNum type="arabicPeriod"/>
            </a:pPr>
            <a:r>
              <a:rPr lang="en-US" sz="2200" dirty="0"/>
              <a:t>Identify the major causes of skids and jackknifing and employ techniques for avoiding and recovering from them </a:t>
            </a:r>
          </a:p>
          <a:p>
            <a:pPr marL="857250" lvl="1" indent="-457200">
              <a:buFont typeface="+mj-lt"/>
              <a:buAutoNum type="arabicPeriod"/>
            </a:pPr>
            <a:r>
              <a:rPr lang="en-US" sz="2200" dirty="0"/>
              <a:t>Explain the importance of maintaining directional control </a:t>
            </a:r>
          </a:p>
          <a:p>
            <a:pPr marL="857250" lvl="1" indent="-457200">
              <a:buFont typeface="+mj-lt"/>
              <a:buAutoNum type="arabicPeriod"/>
            </a:pPr>
            <a:r>
              <a:rPr lang="en-US" sz="2200" dirty="0"/>
              <a:t>Indicate appropriate responses when faced with CMV emergencies such as brake failure, a tire blowout, hydroplaning, and rollovers </a:t>
            </a:r>
          </a:p>
          <a:p>
            <a:pPr marL="857250" lvl="1" indent="-457200">
              <a:buFont typeface="+mj-lt"/>
              <a:buAutoNum type="arabicPeriod"/>
            </a:pPr>
            <a:r>
              <a:rPr lang="en-US" sz="2200" dirty="0"/>
              <a:t>Recognize unsafe acts that play a role in producing or worsening hazardous situations </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a:t>
            </a:r>
          </a:p>
        </p:txBody>
      </p:sp>
    </p:spTree>
    <p:custDataLst>
      <p:tags r:id="rId1"/>
    </p:custDataLst>
    <p:extLst>
      <p:ext uri="{BB962C8B-B14F-4D97-AF65-F5344CB8AC3E}">
        <p14:creationId xmlns:p14="http://schemas.microsoft.com/office/powerpoint/2010/main" val="37531019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EC06EF-489E-40A3-A5E3-37DAE68021D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873BB19D-7E3F-4437-B481-1B3503E54D07}"/>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45EFAB23-36BC-4683-A976-46523CFB3256}"/>
              </a:ext>
            </a:extLst>
          </p:cNvPr>
          <p:cNvSpPr>
            <a:spLocks noGrp="1"/>
          </p:cNvSpPr>
          <p:nvPr>
            <p:ph type="title"/>
          </p:nvPr>
        </p:nvSpPr>
        <p:spPr/>
        <p:txBody>
          <a:bodyPr/>
          <a:lstStyle/>
          <a:p>
            <a:r>
              <a:rPr lang="en-US" dirty="0">
                <a:solidFill>
                  <a:srgbClr val="002D72"/>
                </a:solidFill>
              </a:rPr>
              <a:t>Causes of Skids</a:t>
            </a:r>
          </a:p>
        </p:txBody>
      </p:sp>
    </p:spTree>
    <p:custDataLst>
      <p:tags r:id="rId1"/>
    </p:custDataLst>
    <p:extLst>
      <p:ext uri="{BB962C8B-B14F-4D97-AF65-F5344CB8AC3E}">
        <p14:creationId xmlns:p14="http://schemas.microsoft.com/office/powerpoint/2010/main" val="3217663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05D75B3-0743-4DC4-A72B-2832B5C502A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6801F06C-8F9D-4B3F-BD25-88965F28850C}"/>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07EB2CF-DCB5-49F3-8D09-E605CC8FB751}"/>
              </a:ext>
            </a:extLst>
          </p:cNvPr>
          <p:cNvSpPr>
            <a:spLocks noGrp="1"/>
          </p:cNvSpPr>
          <p:nvPr>
            <p:ph type="title"/>
          </p:nvPr>
        </p:nvSpPr>
        <p:spPr/>
        <p:txBody>
          <a:bodyPr/>
          <a:lstStyle/>
          <a:p>
            <a:r>
              <a:rPr lang="en-US" dirty="0">
                <a:solidFill>
                  <a:srgbClr val="002D72"/>
                </a:solidFill>
              </a:rPr>
              <a:t>Tractor-Trailer Skids</a:t>
            </a:r>
          </a:p>
        </p:txBody>
      </p:sp>
    </p:spTree>
    <p:custDataLst>
      <p:tags r:id="rId1"/>
    </p:custDataLst>
    <p:extLst>
      <p:ext uri="{BB962C8B-B14F-4D97-AF65-F5344CB8AC3E}">
        <p14:creationId xmlns:p14="http://schemas.microsoft.com/office/powerpoint/2010/main" val="42009501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5DC8A85-F871-4C38-B9D2-2ED3B020C488}"/>
              </a:ext>
            </a:extLst>
          </p:cNvPr>
          <p:cNvSpPr>
            <a:spLocks noGrp="1"/>
          </p:cNvSpPr>
          <p:nvPr>
            <p:ph idx="1"/>
          </p:nvPr>
        </p:nvSpPr>
        <p:spPr>
          <a:xfrm>
            <a:off x="532150" y="2667000"/>
            <a:ext cx="3124200" cy="1524000"/>
          </a:xfrm>
        </p:spPr>
        <p:txBody>
          <a:bodyPr/>
          <a:lstStyle/>
          <a:p>
            <a:pPr marL="0" indent="0">
              <a:buNone/>
            </a:pPr>
            <a:r>
              <a:rPr lang="en-US" dirty="0" err="1"/>
              <a:t>Overbraking</a:t>
            </a:r>
            <a:r>
              <a:rPr lang="en-US" dirty="0"/>
              <a:t> or oversteering can cause a </a:t>
            </a:r>
            <a:r>
              <a:rPr lang="en-US" dirty="0">
                <a:solidFill>
                  <a:srgbClr val="002D72"/>
                </a:solidFill>
              </a:rPr>
              <a:t>trailer jackknife</a:t>
            </a:r>
            <a:r>
              <a:rPr lang="en-US" dirty="0"/>
              <a:t>.</a:t>
            </a:r>
          </a:p>
        </p:txBody>
      </p:sp>
      <p:pic>
        <p:nvPicPr>
          <p:cNvPr id="6" name="Picture 5">
            <a:extLst>
              <a:ext uri="{FF2B5EF4-FFF2-40B4-BE49-F238E27FC236}">
                <a16:creationId xmlns:a16="http://schemas.microsoft.com/office/drawing/2014/main" id="{6E3DAD35-F704-4E96-8510-3DA8FBDE05C1}"/>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04554" y="0"/>
            <a:ext cx="5139446" cy="6858000"/>
          </a:xfrm>
          <a:prstGeom prst="rect">
            <a:avLst/>
          </a:prstGeom>
        </p:spPr>
      </p:pic>
    </p:spTree>
    <p:custDataLst>
      <p:tags r:id="rId1"/>
    </p:custDataLst>
    <p:extLst>
      <p:ext uri="{BB962C8B-B14F-4D97-AF65-F5344CB8AC3E}">
        <p14:creationId xmlns:p14="http://schemas.microsoft.com/office/powerpoint/2010/main" val="38302257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FE11CDD-2905-45D7-93A1-5FD24F02AC01}"/>
              </a:ext>
            </a:extLst>
          </p:cNvPr>
          <p:cNvSpPr>
            <a:spLocks noGrp="1"/>
          </p:cNvSpPr>
          <p:nvPr>
            <p:ph idx="1"/>
          </p:nvPr>
        </p:nvSpPr>
        <p:spPr>
          <a:xfrm>
            <a:off x="5181600" y="2743200"/>
            <a:ext cx="3048000" cy="1371600"/>
          </a:xfrm>
        </p:spPr>
        <p:txBody>
          <a:bodyPr/>
          <a:lstStyle/>
          <a:p>
            <a:pPr marL="0" indent="0">
              <a:buNone/>
            </a:pPr>
            <a:r>
              <a:rPr lang="en-US" dirty="0"/>
              <a:t>A </a:t>
            </a:r>
            <a:r>
              <a:rPr lang="en-US" dirty="0">
                <a:solidFill>
                  <a:srgbClr val="002D72"/>
                </a:solidFill>
              </a:rPr>
              <a:t>tractor jackknife </a:t>
            </a:r>
            <a:r>
              <a:rPr lang="en-US" dirty="0"/>
              <a:t>occurs when the drive wheels lose traction.</a:t>
            </a:r>
          </a:p>
        </p:txBody>
      </p:sp>
      <p:pic>
        <p:nvPicPr>
          <p:cNvPr id="6" name="Picture 5">
            <a:extLst>
              <a:ext uri="{FF2B5EF4-FFF2-40B4-BE49-F238E27FC236}">
                <a16:creationId xmlns:a16="http://schemas.microsoft.com/office/drawing/2014/main" id="{428EBEC0-CAB7-4FF6-A62B-A39B5735A8D9}"/>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1"/>
            <a:ext cx="4227337" cy="6858001"/>
          </a:xfrm>
          <a:prstGeom prst="rect">
            <a:avLst/>
          </a:prstGeom>
        </p:spPr>
      </p:pic>
    </p:spTree>
    <p:custDataLst>
      <p:tags r:id="rId1"/>
    </p:custDataLst>
    <p:extLst>
      <p:ext uri="{BB962C8B-B14F-4D97-AF65-F5344CB8AC3E}">
        <p14:creationId xmlns:p14="http://schemas.microsoft.com/office/powerpoint/2010/main" val="2311003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E28C609-C271-44BA-B287-89E034EBE6DE}"/>
              </a:ext>
            </a:extLst>
          </p:cNvPr>
          <p:cNvSpPr>
            <a:spLocks noGrp="1"/>
          </p:cNvSpPr>
          <p:nvPr>
            <p:ph idx="1"/>
          </p:nvPr>
        </p:nvSpPr>
        <p:spPr>
          <a:xfrm>
            <a:off x="1109073" y="2590800"/>
            <a:ext cx="2895600" cy="1676400"/>
          </a:xfrm>
        </p:spPr>
        <p:txBody>
          <a:bodyPr/>
          <a:lstStyle/>
          <a:p>
            <a:pPr marL="0" indent="0">
              <a:buNone/>
            </a:pPr>
            <a:r>
              <a:rPr lang="en-US" dirty="0">
                <a:solidFill>
                  <a:srgbClr val="002D72"/>
                </a:solidFill>
              </a:rPr>
              <a:t>Front wheel skids </a:t>
            </a:r>
            <a:r>
              <a:rPr lang="en-US" dirty="0"/>
              <a:t>are caused by reduced front wheel traction.</a:t>
            </a:r>
          </a:p>
        </p:txBody>
      </p:sp>
      <p:pic>
        <p:nvPicPr>
          <p:cNvPr id="6" name="Picture 5">
            <a:extLst>
              <a:ext uri="{FF2B5EF4-FFF2-40B4-BE49-F238E27FC236}">
                <a16:creationId xmlns:a16="http://schemas.microsoft.com/office/drawing/2014/main" id="{19954051-3CF0-4256-AFA0-B5CC157B169E}"/>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139328" y="0"/>
            <a:ext cx="4004672" cy="6858000"/>
          </a:xfrm>
          <a:prstGeom prst="rect">
            <a:avLst/>
          </a:prstGeom>
        </p:spPr>
      </p:pic>
    </p:spTree>
    <p:custDataLst>
      <p:tags r:id="rId1"/>
    </p:custDataLst>
    <p:extLst>
      <p:ext uri="{BB962C8B-B14F-4D97-AF65-F5344CB8AC3E}">
        <p14:creationId xmlns:p14="http://schemas.microsoft.com/office/powerpoint/2010/main" val="283800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BC9299C-2680-40A7-8F50-B55DC556FF3C}"/>
              </a:ext>
            </a:extLst>
          </p:cNvPr>
          <p:cNvSpPr>
            <a:spLocks noGrp="1"/>
          </p:cNvSpPr>
          <p:nvPr>
            <p:ph idx="1"/>
          </p:nvPr>
        </p:nvSpPr>
        <p:spPr>
          <a:xfrm>
            <a:off x="4953000" y="2590800"/>
            <a:ext cx="3124200" cy="1219200"/>
          </a:xfrm>
        </p:spPr>
        <p:txBody>
          <a:bodyPr/>
          <a:lstStyle/>
          <a:p>
            <a:pPr marL="0" indent="0">
              <a:buNone/>
            </a:pPr>
            <a:r>
              <a:rPr lang="en-US" dirty="0"/>
              <a:t>In an </a:t>
            </a:r>
            <a:r>
              <a:rPr lang="en-US" dirty="0">
                <a:solidFill>
                  <a:srgbClr val="002D72"/>
                </a:solidFill>
              </a:rPr>
              <a:t>all-wheel skid</a:t>
            </a:r>
            <a:r>
              <a:rPr lang="en-US" dirty="0"/>
              <a:t>, all wheels are locked.</a:t>
            </a:r>
          </a:p>
        </p:txBody>
      </p:sp>
      <p:pic>
        <p:nvPicPr>
          <p:cNvPr id="6" name="Picture 5">
            <a:extLst>
              <a:ext uri="{FF2B5EF4-FFF2-40B4-BE49-F238E27FC236}">
                <a16:creationId xmlns:a16="http://schemas.microsoft.com/office/drawing/2014/main" id="{EDEDD3F3-9202-46E2-A367-DF671B732F3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3866004" cy="6858000"/>
          </a:xfrm>
          <a:prstGeom prst="rect">
            <a:avLst/>
          </a:prstGeom>
        </p:spPr>
      </p:pic>
    </p:spTree>
    <p:custDataLst>
      <p:tags r:id="rId1"/>
    </p:custDataLst>
    <p:extLst>
      <p:ext uri="{BB962C8B-B14F-4D97-AF65-F5344CB8AC3E}">
        <p14:creationId xmlns:p14="http://schemas.microsoft.com/office/powerpoint/2010/main" val="18240560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96429EB-CD04-48BB-847E-6D46626953B4}"/>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0B98A069-8B6E-495A-858C-1394AB36F8DB}"/>
              </a:ext>
            </a:extLst>
          </p:cNvPr>
          <p:cNvSpPr>
            <a:spLocks noGrp="1"/>
          </p:cNvSpPr>
          <p:nvPr>
            <p:ph type="title"/>
          </p:nvPr>
        </p:nvSpPr>
        <p:spPr/>
        <p:txBody>
          <a:bodyPr/>
          <a:lstStyle/>
          <a:p>
            <a:r>
              <a:rPr lang="en-US" dirty="0">
                <a:solidFill>
                  <a:srgbClr val="002D72"/>
                </a:solidFill>
              </a:rPr>
              <a:t>Skid Recovery</a:t>
            </a:r>
          </a:p>
        </p:txBody>
      </p:sp>
      <p:pic>
        <p:nvPicPr>
          <p:cNvPr id="7" name="Picture 6">
            <a:extLst>
              <a:ext uri="{FF2B5EF4-FFF2-40B4-BE49-F238E27FC236}">
                <a16:creationId xmlns:a16="http://schemas.microsoft.com/office/drawing/2014/main" id="{C1694DE0-36BD-4574-8B06-917681F6E83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0" y="1469377"/>
            <a:ext cx="2286000" cy="2286000"/>
          </a:xfrm>
          <a:prstGeom prst="rect">
            <a:avLst/>
          </a:prstGeom>
        </p:spPr>
      </p:pic>
      <p:pic>
        <p:nvPicPr>
          <p:cNvPr id="9" name="Picture 8">
            <a:extLst>
              <a:ext uri="{FF2B5EF4-FFF2-40B4-BE49-F238E27FC236}">
                <a16:creationId xmlns:a16="http://schemas.microsoft.com/office/drawing/2014/main" id="{90749A8E-2CAE-489C-B775-5DE6D0D8869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57800" y="1469377"/>
            <a:ext cx="2286000" cy="2286000"/>
          </a:xfrm>
          <a:prstGeom prst="rect">
            <a:avLst/>
          </a:prstGeom>
        </p:spPr>
      </p:pic>
      <p:pic>
        <p:nvPicPr>
          <p:cNvPr id="11" name="Picture 10">
            <a:extLst>
              <a:ext uri="{FF2B5EF4-FFF2-40B4-BE49-F238E27FC236}">
                <a16:creationId xmlns:a16="http://schemas.microsoft.com/office/drawing/2014/main" id="{8633E911-9EB3-4506-AE12-6F6E3067EFFC}"/>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524000" y="4018611"/>
            <a:ext cx="2286000" cy="2286000"/>
          </a:xfrm>
          <a:prstGeom prst="rect">
            <a:avLst/>
          </a:prstGeom>
        </p:spPr>
      </p:pic>
      <p:pic>
        <p:nvPicPr>
          <p:cNvPr id="13" name="Picture 12">
            <a:extLst>
              <a:ext uri="{FF2B5EF4-FFF2-40B4-BE49-F238E27FC236}">
                <a16:creationId xmlns:a16="http://schemas.microsoft.com/office/drawing/2014/main" id="{18A05853-B7B4-49A2-B09B-229D0F83594B}"/>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5257800" y="4018611"/>
            <a:ext cx="2286000" cy="2286000"/>
          </a:xfrm>
          <a:prstGeom prst="rect">
            <a:avLst/>
          </a:prstGeom>
        </p:spPr>
      </p:pic>
      <p:sp>
        <p:nvSpPr>
          <p:cNvPr id="14" name="Oval 13">
            <a:extLst>
              <a:ext uri="{FF2B5EF4-FFF2-40B4-BE49-F238E27FC236}">
                <a16:creationId xmlns:a16="http://schemas.microsoft.com/office/drawing/2014/main" id="{3F690F03-916E-460F-86D0-DC1ED93775F4}"/>
              </a:ext>
            </a:extLst>
          </p:cNvPr>
          <p:cNvSpPr/>
          <p:nvPr/>
        </p:nvSpPr>
        <p:spPr>
          <a:xfrm>
            <a:off x="1138528" y="1244708"/>
            <a:ext cx="614072" cy="614072"/>
          </a:xfrm>
          <a:prstGeom prst="ellips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Oval 14">
            <a:extLst>
              <a:ext uri="{FF2B5EF4-FFF2-40B4-BE49-F238E27FC236}">
                <a16:creationId xmlns:a16="http://schemas.microsoft.com/office/drawing/2014/main" id="{378EE82B-8869-4B9F-85CC-76EECFCF743F}"/>
              </a:ext>
            </a:extLst>
          </p:cNvPr>
          <p:cNvSpPr/>
          <p:nvPr/>
        </p:nvSpPr>
        <p:spPr>
          <a:xfrm>
            <a:off x="1138528" y="3839070"/>
            <a:ext cx="614072" cy="614072"/>
          </a:xfrm>
          <a:prstGeom prst="ellips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E44CD3D-7226-401E-9FBE-AD9F8A3D081F}"/>
              </a:ext>
            </a:extLst>
          </p:cNvPr>
          <p:cNvSpPr/>
          <p:nvPr/>
        </p:nvSpPr>
        <p:spPr>
          <a:xfrm>
            <a:off x="5026966" y="1244708"/>
            <a:ext cx="614072" cy="614072"/>
          </a:xfrm>
          <a:prstGeom prst="ellips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BE4D5737-3856-419E-AF31-D103C2BF0440}"/>
              </a:ext>
            </a:extLst>
          </p:cNvPr>
          <p:cNvSpPr/>
          <p:nvPr/>
        </p:nvSpPr>
        <p:spPr>
          <a:xfrm>
            <a:off x="5026966" y="3839070"/>
            <a:ext cx="614072" cy="614072"/>
          </a:xfrm>
          <a:prstGeom prst="ellipse">
            <a:avLst/>
          </a:prstGeom>
          <a:solidFill>
            <a:srgbClr val="002D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FC0A7C5C-EA67-45BA-B7E0-EF49D45E9DA0}"/>
              </a:ext>
            </a:extLst>
          </p:cNvPr>
          <p:cNvSpPr txBox="1"/>
          <p:nvPr/>
        </p:nvSpPr>
        <p:spPr>
          <a:xfrm>
            <a:off x="1245433" y="1295589"/>
            <a:ext cx="457200" cy="523220"/>
          </a:xfrm>
          <a:prstGeom prst="rect">
            <a:avLst/>
          </a:prstGeom>
          <a:noFill/>
        </p:spPr>
        <p:txBody>
          <a:bodyPr wrap="square" rtlCol="0">
            <a:spAutoFit/>
          </a:bodyPr>
          <a:lstStyle/>
          <a:p>
            <a:r>
              <a:rPr lang="en-US" sz="2800" b="1" dirty="0">
                <a:solidFill>
                  <a:schemeClr val="bg1"/>
                </a:solidFill>
              </a:rPr>
              <a:t>1</a:t>
            </a:r>
          </a:p>
        </p:txBody>
      </p:sp>
      <p:sp>
        <p:nvSpPr>
          <p:cNvPr id="19" name="TextBox 18">
            <a:extLst>
              <a:ext uri="{FF2B5EF4-FFF2-40B4-BE49-F238E27FC236}">
                <a16:creationId xmlns:a16="http://schemas.microsoft.com/office/drawing/2014/main" id="{DAC4829D-32EB-48F1-AC11-861758A932C8}"/>
              </a:ext>
            </a:extLst>
          </p:cNvPr>
          <p:cNvSpPr txBox="1"/>
          <p:nvPr/>
        </p:nvSpPr>
        <p:spPr>
          <a:xfrm>
            <a:off x="5129989" y="1287645"/>
            <a:ext cx="457200" cy="523220"/>
          </a:xfrm>
          <a:prstGeom prst="rect">
            <a:avLst/>
          </a:prstGeom>
          <a:noFill/>
        </p:spPr>
        <p:txBody>
          <a:bodyPr wrap="square" rtlCol="0">
            <a:spAutoFit/>
          </a:bodyPr>
          <a:lstStyle/>
          <a:p>
            <a:r>
              <a:rPr lang="en-US" sz="2800" b="1" dirty="0">
                <a:solidFill>
                  <a:schemeClr val="bg1"/>
                </a:solidFill>
              </a:rPr>
              <a:t>2</a:t>
            </a:r>
          </a:p>
        </p:txBody>
      </p:sp>
      <p:sp>
        <p:nvSpPr>
          <p:cNvPr id="20" name="TextBox 19">
            <a:extLst>
              <a:ext uri="{FF2B5EF4-FFF2-40B4-BE49-F238E27FC236}">
                <a16:creationId xmlns:a16="http://schemas.microsoft.com/office/drawing/2014/main" id="{9FFA9574-C898-4DC0-BB7A-29B393A06FB4}"/>
              </a:ext>
            </a:extLst>
          </p:cNvPr>
          <p:cNvSpPr txBox="1"/>
          <p:nvPr/>
        </p:nvSpPr>
        <p:spPr>
          <a:xfrm>
            <a:off x="1245433" y="3884496"/>
            <a:ext cx="457200" cy="523220"/>
          </a:xfrm>
          <a:prstGeom prst="rect">
            <a:avLst/>
          </a:prstGeom>
          <a:noFill/>
        </p:spPr>
        <p:txBody>
          <a:bodyPr wrap="square" rtlCol="0">
            <a:spAutoFit/>
          </a:bodyPr>
          <a:lstStyle/>
          <a:p>
            <a:r>
              <a:rPr lang="en-US" sz="2800" b="1" dirty="0">
                <a:solidFill>
                  <a:schemeClr val="bg1"/>
                </a:solidFill>
              </a:rPr>
              <a:t>3</a:t>
            </a:r>
          </a:p>
        </p:txBody>
      </p:sp>
      <p:sp>
        <p:nvSpPr>
          <p:cNvPr id="21" name="TextBox 20">
            <a:extLst>
              <a:ext uri="{FF2B5EF4-FFF2-40B4-BE49-F238E27FC236}">
                <a16:creationId xmlns:a16="http://schemas.microsoft.com/office/drawing/2014/main" id="{FD46072D-24FF-41B4-945E-902E8DFF037B}"/>
              </a:ext>
            </a:extLst>
          </p:cNvPr>
          <p:cNvSpPr txBox="1"/>
          <p:nvPr/>
        </p:nvSpPr>
        <p:spPr>
          <a:xfrm>
            <a:off x="5143730" y="3874505"/>
            <a:ext cx="457200" cy="523220"/>
          </a:xfrm>
          <a:prstGeom prst="rect">
            <a:avLst/>
          </a:prstGeom>
          <a:noFill/>
        </p:spPr>
        <p:txBody>
          <a:bodyPr wrap="square" rtlCol="0">
            <a:spAutoFit/>
          </a:bodyPr>
          <a:lstStyle/>
          <a:p>
            <a:r>
              <a:rPr lang="en-US" sz="2800" b="1" dirty="0">
                <a:solidFill>
                  <a:schemeClr val="bg1"/>
                </a:solidFill>
              </a:rPr>
              <a:t>4</a:t>
            </a:r>
          </a:p>
        </p:txBody>
      </p:sp>
      <p:pic>
        <p:nvPicPr>
          <p:cNvPr id="6" name="Picture 5">
            <a:extLst>
              <a:ext uri="{FF2B5EF4-FFF2-40B4-BE49-F238E27FC236}">
                <a16:creationId xmlns:a16="http://schemas.microsoft.com/office/drawing/2014/main" id="{D32EBB76-39BA-4D09-B3A5-38543368610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15724692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7BF8B0-B286-441E-8FEF-03055B7A015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526" y="0"/>
            <a:ext cx="9153525" cy="6858000"/>
          </a:xfrm>
          <a:prstGeom prst="rect">
            <a:avLst/>
          </a:prstGeom>
        </p:spPr>
      </p:pic>
      <p:sp>
        <p:nvSpPr>
          <p:cNvPr id="5" name="Rectangle 4">
            <a:extLst>
              <a:ext uri="{FF2B5EF4-FFF2-40B4-BE49-F238E27FC236}">
                <a16:creationId xmlns:a16="http://schemas.microsoft.com/office/drawing/2014/main" id="{6CF55C36-B91A-4FF7-B75E-1F3034CD7FE1}"/>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CBC0CE73-EDF2-4DA3-BE7B-C318C217BFFE}"/>
              </a:ext>
            </a:extLst>
          </p:cNvPr>
          <p:cNvSpPr>
            <a:spLocks noGrp="1"/>
          </p:cNvSpPr>
          <p:nvPr>
            <p:ph type="title"/>
          </p:nvPr>
        </p:nvSpPr>
        <p:spPr/>
        <p:txBody>
          <a:bodyPr/>
          <a:lstStyle/>
          <a:p>
            <a:r>
              <a:rPr lang="en-US" dirty="0">
                <a:solidFill>
                  <a:srgbClr val="002D72"/>
                </a:solidFill>
              </a:rPr>
              <a:t>Slippery Surfaces</a:t>
            </a:r>
          </a:p>
        </p:txBody>
      </p:sp>
    </p:spTree>
    <p:custDataLst>
      <p:tags r:id="rId1"/>
    </p:custDataLst>
    <p:extLst>
      <p:ext uri="{BB962C8B-B14F-4D97-AF65-F5344CB8AC3E}">
        <p14:creationId xmlns:p14="http://schemas.microsoft.com/office/powerpoint/2010/main" val="2701508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E35CEAD-28A2-487F-A340-B667EBC4FE1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E252EAAB-C40E-4910-A651-7EF0C2CA42D9}"/>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18028E2-2338-4657-89B6-E98F369A418B}"/>
              </a:ext>
            </a:extLst>
          </p:cNvPr>
          <p:cNvSpPr>
            <a:spLocks noGrp="1"/>
          </p:cNvSpPr>
          <p:nvPr>
            <p:ph type="title"/>
          </p:nvPr>
        </p:nvSpPr>
        <p:spPr/>
        <p:txBody>
          <a:bodyPr/>
          <a:lstStyle/>
          <a:p>
            <a:r>
              <a:rPr lang="en-US" dirty="0">
                <a:solidFill>
                  <a:srgbClr val="002D72"/>
                </a:solidFill>
              </a:rPr>
              <a:t>Evasive Steering</a:t>
            </a:r>
          </a:p>
        </p:txBody>
      </p:sp>
      <p:pic>
        <p:nvPicPr>
          <p:cNvPr id="9" name="Picture 8">
            <a:extLst>
              <a:ext uri="{FF2B5EF4-FFF2-40B4-BE49-F238E27FC236}">
                <a16:creationId xmlns:a16="http://schemas.microsoft.com/office/drawing/2014/main" id="{283B20F3-3251-4BE1-8614-77548C4EF01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31005047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5AE7262-0E09-4502-ACE0-E8524808C906}"/>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46720" y="182880"/>
            <a:ext cx="914400" cy="912987"/>
          </a:xfrm>
          <a:prstGeom prst="rect">
            <a:avLst/>
          </a:prstGeom>
        </p:spPr>
      </p:pic>
      <p:pic>
        <p:nvPicPr>
          <p:cNvPr id="4" name="Picture 3">
            <a:extLst>
              <a:ext uri="{FF2B5EF4-FFF2-40B4-BE49-F238E27FC236}">
                <a16:creationId xmlns:a16="http://schemas.microsoft.com/office/drawing/2014/main" id="{EF53C015-99ED-46AE-AA03-FF0F4237EC07}"/>
              </a:ext>
            </a:extLst>
          </p:cNvPr>
          <p:cNvPicPr>
            <a:picLocks noChangeAspect="1"/>
          </p:cNvPicPr>
          <p:nvPr/>
        </p:nvPicPr>
        <p:blipFill rotWithShape="1">
          <a:blip r:embed="rId5">
            <a:extLst>
              <a:ext uri="{28A0092B-C50C-407E-A947-70E740481C1C}">
                <a14:useLocalDpi xmlns:a14="http://schemas.microsoft.com/office/drawing/2010/main" val="0"/>
              </a:ext>
            </a:extLst>
          </a:blip>
          <a:srcRect t="35102" b="20204"/>
          <a:stretch/>
        </p:blipFill>
        <p:spPr>
          <a:xfrm>
            <a:off x="0" y="1447800"/>
            <a:ext cx="9144000" cy="2286000"/>
          </a:xfrm>
          <a:prstGeom prst="rect">
            <a:avLst/>
          </a:prstGeom>
        </p:spPr>
      </p:pic>
      <p:sp>
        <p:nvSpPr>
          <p:cNvPr id="2" name="Content Placeholder 1">
            <a:extLst>
              <a:ext uri="{FF2B5EF4-FFF2-40B4-BE49-F238E27FC236}">
                <a16:creationId xmlns:a16="http://schemas.microsoft.com/office/drawing/2014/main" id="{4D32374F-0561-4388-B7EB-25C05E544814}"/>
              </a:ext>
            </a:extLst>
          </p:cNvPr>
          <p:cNvSpPr>
            <a:spLocks noGrp="1"/>
          </p:cNvSpPr>
          <p:nvPr>
            <p:ph idx="1"/>
          </p:nvPr>
        </p:nvSpPr>
        <p:spPr>
          <a:xfrm>
            <a:off x="208280" y="533400"/>
            <a:ext cx="6649720" cy="4267200"/>
          </a:xfrm>
        </p:spPr>
        <p:txBody>
          <a:bodyPr/>
          <a:lstStyle/>
          <a:p>
            <a:pPr marL="0" indent="0">
              <a:buNone/>
            </a:pPr>
            <a:r>
              <a:rPr lang="en-US" dirty="0"/>
              <a:t>Flash your lights and sound your horn to alert the driver of an oncoming vehicle.</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sz="1000" dirty="0"/>
          </a:p>
          <a:p>
            <a:pPr marL="0" indent="0">
              <a:buNone/>
            </a:pPr>
            <a:endParaRPr lang="en-US" sz="2000" dirty="0"/>
          </a:p>
          <a:p>
            <a:pPr marL="0" indent="0">
              <a:buNone/>
            </a:pPr>
            <a:r>
              <a:rPr lang="en-US" dirty="0"/>
              <a:t>Steer to the right to avoid a head-on-collision.</a:t>
            </a:r>
          </a:p>
        </p:txBody>
      </p:sp>
      <p:pic>
        <p:nvPicPr>
          <p:cNvPr id="8" name="Picture 7">
            <a:extLst>
              <a:ext uri="{FF2B5EF4-FFF2-40B4-BE49-F238E27FC236}">
                <a16:creationId xmlns:a16="http://schemas.microsoft.com/office/drawing/2014/main" id="{7B8B1C3C-C84C-4FE7-9EEB-2A3129E72543}"/>
              </a:ext>
            </a:extLst>
          </p:cNvPr>
          <p:cNvPicPr>
            <a:picLocks noChangeAspect="1"/>
          </p:cNvPicPr>
          <p:nvPr/>
        </p:nvPicPr>
        <p:blipFill rotWithShape="1">
          <a:blip r:embed="rId6">
            <a:extLst>
              <a:ext uri="{28A0092B-C50C-407E-A947-70E740481C1C}">
                <a14:useLocalDpi xmlns:a14="http://schemas.microsoft.com/office/drawing/2010/main" val="0"/>
              </a:ext>
            </a:extLst>
          </a:blip>
          <a:srcRect t="32225" b="27780"/>
          <a:stretch/>
        </p:blipFill>
        <p:spPr>
          <a:xfrm>
            <a:off x="0" y="4800600"/>
            <a:ext cx="9144000" cy="2057400"/>
          </a:xfrm>
          <a:prstGeom prst="rect">
            <a:avLst/>
          </a:prstGeom>
        </p:spPr>
      </p:pic>
    </p:spTree>
    <p:custDataLst>
      <p:tags r:id="rId1"/>
    </p:custDataLst>
    <p:extLst>
      <p:ext uri="{BB962C8B-B14F-4D97-AF65-F5344CB8AC3E}">
        <p14:creationId xmlns:p14="http://schemas.microsoft.com/office/powerpoint/2010/main" val="5915063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CFC6A33-D6F9-4800-8C17-0AE84446FD60}"/>
              </a:ext>
            </a:extLst>
          </p:cNvPr>
          <p:cNvSpPr>
            <a:spLocks noGrp="1"/>
          </p:cNvSpPr>
          <p:nvPr>
            <p:ph idx="1"/>
          </p:nvPr>
        </p:nvSpPr>
        <p:spPr>
          <a:xfrm>
            <a:off x="332282" y="2247900"/>
            <a:ext cx="3429000" cy="2362199"/>
          </a:xfrm>
        </p:spPr>
        <p:txBody>
          <a:bodyPr/>
          <a:lstStyle/>
          <a:p>
            <a:pPr marL="0" indent="0">
              <a:buNone/>
            </a:pPr>
            <a:r>
              <a:rPr lang="en-US" dirty="0"/>
              <a:t>Always look about </a:t>
            </a:r>
            <a:r>
              <a:rPr lang="en-US" dirty="0">
                <a:solidFill>
                  <a:srgbClr val="002D72"/>
                </a:solidFill>
              </a:rPr>
              <a:t>12 to 15 seconds ahead </a:t>
            </a:r>
            <a:r>
              <a:rPr lang="en-US" dirty="0"/>
              <a:t>of your vehicle so you have enough time to stop and avoid a potentially dangerous situation.</a:t>
            </a:r>
          </a:p>
        </p:txBody>
      </p:sp>
      <p:pic>
        <p:nvPicPr>
          <p:cNvPr id="5" name="Picture 4">
            <a:extLst>
              <a:ext uri="{FF2B5EF4-FFF2-40B4-BE49-F238E27FC236}">
                <a16:creationId xmlns:a16="http://schemas.microsoft.com/office/drawing/2014/main" id="{B70FB7B7-D553-4078-8ED7-A8D798ED885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017711" y="0"/>
            <a:ext cx="5126289" cy="6858000"/>
          </a:xfrm>
          <a:prstGeom prst="rect">
            <a:avLst/>
          </a:prstGeom>
        </p:spPr>
      </p:pic>
      <p:pic>
        <p:nvPicPr>
          <p:cNvPr id="6" name="Picture 5">
            <a:extLst>
              <a:ext uri="{FF2B5EF4-FFF2-40B4-BE49-F238E27FC236}">
                <a16:creationId xmlns:a16="http://schemas.microsoft.com/office/drawing/2014/main" id="{4D05C0C1-409A-48F2-8B60-482692986F8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182880"/>
            <a:ext cx="914400" cy="912987"/>
          </a:xfrm>
          <a:prstGeom prst="rect">
            <a:avLst/>
          </a:prstGeom>
        </p:spPr>
      </p:pic>
    </p:spTree>
    <p:custDataLst>
      <p:tags r:id="rId1"/>
    </p:custDataLst>
    <p:extLst>
      <p:ext uri="{BB962C8B-B14F-4D97-AF65-F5344CB8AC3E}">
        <p14:creationId xmlns:p14="http://schemas.microsoft.com/office/powerpoint/2010/main" val="3937364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B06D256-2350-497D-AF36-085A0507D2BB}"/>
              </a:ext>
            </a:extLst>
          </p:cNvPr>
          <p:cNvSpPr>
            <a:spLocks noGrp="1"/>
          </p:cNvSpPr>
          <p:nvPr>
            <p:ph idx="1"/>
          </p:nvPr>
        </p:nvSpPr>
        <p:spPr>
          <a:xfrm>
            <a:off x="5973580" y="2362200"/>
            <a:ext cx="2895600" cy="1828800"/>
          </a:xfrm>
        </p:spPr>
        <p:txBody>
          <a:bodyPr/>
          <a:lstStyle/>
          <a:p>
            <a:pPr marL="0" indent="0">
              <a:buNone/>
            </a:pPr>
            <a:r>
              <a:rPr lang="en-US" dirty="0">
                <a:solidFill>
                  <a:srgbClr val="002D72"/>
                </a:solidFill>
              </a:rPr>
              <a:t>Merging vehicles </a:t>
            </a:r>
            <a:r>
              <a:rPr lang="en-US" dirty="0"/>
              <a:t>present another potential danger to drivers already on </a:t>
            </a:r>
            <a:br>
              <a:rPr lang="en-US" dirty="0"/>
            </a:br>
            <a:r>
              <a:rPr lang="en-US" dirty="0"/>
              <a:t>the road.</a:t>
            </a:r>
          </a:p>
        </p:txBody>
      </p:sp>
      <p:pic>
        <p:nvPicPr>
          <p:cNvPr id="5" name="Picture 4">
            <a:extLst>
              <a:ext uri="{FF2B5EF4-FFF2-40B4-BE49-F238E27FC236}">
                <a16:creationId xmlns:a16="http://schemas.microsoft.com/office/drawing/2014/main" id="{0D2F2092-9A35-4896-9E65-0C6EA846F5C0}"/>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0" y="0"/>
            <a:ext cx="5777432" cy="6858000"/>
          </a:xfrm>
          <a:prstGeom prst="rect">
            <a:avLst/>
          </a:prstGeom>
        </p:spPr>
      </p:pic>
      <p:pic>
        <p:nvPicPr>
          <p:cNvPr id="6" name="Picture 5">
            <a:extLst>
              <a:ext uri="{FF2B5EF4-FFF2-40B4-BE49-F238E27FC236}">
                <a16:creationId xmlns:a16="http://schemas.microsoft.com/office/drawing/2014/main" id="{C1210D4F-D0BF-4471-8806-332C8C5FE8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46720" y="182880"/>
            <a:ext cx="914400" cy="912987"/>
          </a:xfrm>
          <a:prstGeom prst="rect">
            <a:avLst/>
          </a:prstGeom>
        </p:spPr>
      </p:pic>
    </p:spTree>
    <p:custDataLst>
      <p:tags r:id="rId1"/>
    </p:custDataLst>
    <p:extLst>
      <p:ext uri="{BB962C8B-B14F-4D97-AF65-F5344CB8AC3E}">
        <p14:creationId xmlns:p14="http://schemas.microsoft.com/office/powerpoint/2010/main" val="24837668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76E7321-AF96-420A-B5A8-4D761DB1013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Rectangle 4">
            <a:extLst>
              <a:ext uri="{FF2B5EF4-FFF2-40B4-BE49-F238E27FC236}">
                <a16:creationId xmlns:a16="http://schemas.microsoft.com/office/drawing/2014/main" id="{F4AEFF27-94FA-4429-9D5D-3AFABE020056}"/>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7779E88-B817-41A3-8D4B-7C9B1C2BF5A3}"/>
              </a:ext>
            </a:extLst>
          </p:cNvPr>
          <p:cNvSpPr>
            <a:spLocks noGrp="1"/>
          </p:cNvSpPr>
          <p:nvPr>
            <p:ph type="title"/>
          </p:nvPr>
        </p:nvSpPr>
        <p:spPr/>
        <p:txBody>
          <a:bodyPr/>
          <a:lstStyle/>
          <a:p>
            <a:r>
              <a:rPr lang="en-US" dirty="0">
                <a:solidFill>
                  <a:srgbClr val="002D72"/>
                </a:solidFill>
              </a:rPr>
              <a:t>Emergency Braking</a:t>
            </a:r>
          </a:p>
        </p:txBody>
      </p:sp>
      <p:pic>
        <p:nvPicPr>
          <p:cNvPr id="7" name="Picture 6">
            <a:extLst>
              <a:ext uri="{FF2B5EF4-FFF2-40B4-BE49-F238E27FC236}">
                <a16:creationId xmlns:a16="http://schemas.microsoft.com/office/drawing/2014/main" id="{925FF5E1-9B91-4344-A7F2-4AEF9E3F8A8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061950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C4C9BA2-A2A4-4934-8B6E-C973E0D7318C}"/>
              </a:ext>
            </a:extLst>
          </p:cNvPr>
          <p:cNvSpPr/>
          <p:nvPr/>
        </p:nvSpPr>
        <p:spPr>
          <a:xfrm>
            <a:off x="0" y="-168"/>
            <a:ext cx="9144000" cy="6858168"/>
          </a:xfrm>
          <a:prstGeom prst="rect">
            <a:avLst/>
          </a:prstGeom>
          <a:solidFill>
            <a:srgbClr val="E5E6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B0B581E9-DD64-4AAE-AFF8-177C57CB4F5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914400" y="-168"/>
            <a:ext cx="7391400" cy="6858168"/>
          </a:xfrm>
          <a:prstGeom prst="rect">
            <a:avLst/>
          </a:prstGeom>
        </p:spPr>
      </p:pic>
      <p:sp>
        <p:nvSpPr>
          <p:cNvPr id="5" name="Rectangle 4">
            <a:extLst>
              <a:ext uri="{FF2B5EF4-FFF2-40B4-BE49-F238E27FC236}">
                <a16:creationId xmlns:a16="http://schemas.microsoft.com/office/drawing/2014/main" id="{46D27670-9040-4DEC-AC15-F8B3CB307C20}"/>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A5D3D197-024A-4EF0-BC03-E5B8FBD4B3A7}"/>
              </a:ext>
            </a:extLst>
          </p:cNvPr>
          <p:cNvSpPr>
            <a:spLocks noGrp="1"/>
          </p:cNvSpPr>
          <p:nvPr>
            <p:ph type="title"/>
          </p:nvPr>
        </p:nvSpPr>
        <p:spPr/>
        <p:txBody>
          <a:bodyPr/>
          <a:lstStyle/>
          <a:p>
            <a:r>
              <a:rPr lang="en-US" dirty="0">
                <a:solidFill>
                  <a:srgbClr val="002D72"/>
                </a:solidFill>
              </a:rPr>
              <a:t>Off-Road Recovery</a:t>
            </a:r>
          </a:p>
        </p:txBody>
      </p:sp>
      <p:pic>
        <p:nvPicPr>
          <p:cNvPr id="8" name="Picture 7">
            <a:extLst>
              <a:ext uri="{FF2B5EF4-FFF2-40B4-BE49-F238E27FC236}">
                <a16:creationId xmlns:a16="http://schemas.microsoft.com/office/drawing/2014/main" id="{EB6072EC-4676-493E-AB59-CAC5DCABF9D0}"/>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12769014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A75AF13-0467-417B-BDEB-892C4765188D}"/>
              </a:ext>
            </a:extLst>
          </p:cNvPr>
          <p:cNvSpPr>
            <a:spLocks noGrp="1"/>
          </p:cNvSpPr>
          <p:nvPr>
            <p:ph idx="1"/>
          </p:nvPr>
        </p:nvSpPr>
        <p:spPr>
          <a:xfrm>
            <a:off x="419202" y="1943100"/>
            <a:ext cx="3200400" cy="2971800"/>
          </a:xfrm>
        </p:spPr>
        <p:txBody>
          <a:bodyPr/>
          <a:lstStyle/>
          <a:p>
            <a:pPr marL="0" indent="0">
              <a:buNone/>
            </a:pPr>
            <a:r>
              <a:rPr lang="en-US" dirty="0"/>
              <a:t>Stay on the roadside until your vehicle comes to a </a:t>
            </a:r>
            <a:r>
              <a:rPr lang="en-US" dirty="0">
                <a:solidFill>
                  <a:srgbClr val="002D72"/>
                </a:solidFill>
              </a:rPr>
              <a:t>complete stop</a:t>
            </a:r>
            <a:r>
              <a:rPr lang="en-US" dirty="0"/>
              <a:t>. When the situation has passed, signal and check your mirror before returning to the travel lane.</a:t>
            </a:r>
          </a:p>
        </p:txBody>
      </p:sp>
      <p:pic>
        <p:nvPicPr>
          <p:cNvPr id="5" name="Picture 4">
            <a:extLst>
              <a:ext uri="{FF2B5EF4-FFF2-40B4-BE49-F238E27FC236}">
                <a16:creationId xmlns:a16="http://schemas.microsoft.com/office/drawing/2014/main" id="{D6C52A05-B0D8-46E0-85D8-B06038FF1FB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86403" y="0"/>
            <a:ext cx="5257597" cy="6858000"/>
          </a:xfrm>
          <a:prstGeom prst="rect">
            <a:avLst/>
          </a:prstGeom>
        </p:spPr>
      </p:pic>
    </p:spTree>
    <p:custDataLst>
      <p:tags r:id="rId1"/>
    </p:custDataLst>
    <p:extLst>
      <p:ext uri="{BB962C8B-B14F-4D97-AF65-F5344CB8AC3E}">
        <p14:creationId xmlns:p14="http://schemas.microsoft.com/office/powerpoint/2010/main" val="5956109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0ECABB-E512-449E-B050-8741F0589765}"/>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6BB7FE42-03B6-46C5-9795-5CE9C887D369}"/>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D81BDF0-9207-4C32-B093-A497A4B379E6}"/>
              </a:ext>
            </a:extLst>
          </p:cNvPr>
          <p:cNvSpPr>
            <a:spLocks noGrp="1"/>
          </p:cNvSpPr>
          <p:nvPr>
            <p:ph type="title"/>
          </p:nvPr>
        </p:nvSpPr>
        <p:spPr/>
        <p:txBody>
          <a:bodyPr/>
          <a:lstStyle/>
          <a:p>
            <a:r>
              <a:rPr lang="en-US" dirty="0">
                <a:solidFill>
                  <a:srgbClr val="002D72"/>
                </a:solidFill>
              </a:rPr>
              <a:t>Brake Failure</a:t>
            </a:r>
          </a:p>
        </p:txBody>
      </p:sp>
    </p:spTree>
    <p:custDataLst>
      <p:tags r:id="rId1"/>
    </p:custDataLst>
    <p:extLst>
      <p:ext uri="{BB962C8B-B14F-4D97-AF65-F5344CB8AC3E}">
        <p14:creationId xmlns:p14="http://schemas.microsoft.com/office/powerpoint/2010/main" val="2854984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675BF04-33FA-4E97-B045-9FAC277806F9}"/>
              </a:ext>
            </a:extLst>
          </p:cNvPr>
          <p:cNvSpPr>
            <a:spLocks noGrp="1"/>
          </p:cNvSpPr>
          <p:nvPr>
            <p:ph idx="1"/>
          </p:nvPr>
        </p:nvSpPr>
        <p:spPr>
          <a:xfrm>
            <a:off x="5334000" y="2247900"/>
            <a:ext cx="3200400" cy="2362200"/>
          </a:xfrm>
        </p:spPr>
        <p:txBody>
          <a:bodyPr/>
          <a:lstStyle/>
          <a:p>
            <a:pPr marL="0" indent="0">
              <a:buNone/>
            </a:pPr>
            <a:r>
              <a:rPr lang="en-US" dirty="0"/>
              <a:t>Make a move to </a:t>
            </a:r>
            <a:r>
              <a:rPr lang="en-US" dirty="0">
                <a:solidFill>
                  <a:srgbClr val="002D72"/>
                </a:solidFill>
              </a:rPr>
              <a:t>slow your vehicle </a:t>
            </a:r>
            <a:r>
              <a:rPr lang="en-US" dirty="0"/>
              <a:t>as soon as you are aware that your brakes aren’t working.</a:t>
            </a:r>
          </a:p>
        </p:txBody>
      </p:sp>
      <p:pic>
        <p:nvPicPr>
          <p:cNvPr id="6" name="Picture 5">
            <a:extLst>
              <a:ext uri="{FF2B5EF4-FFF2-40B4-BE49-F238E27FC236}">
                <a16:creationId xmlns:a16="http://schemas.microsoft.com/office/drawing/2014/main" id="{0D78EB5A-E944-4624-B460-712049CCAC0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8332" y="2591"/>
            <a:ext cx="4996847" cy="6852818"/>
          </a:xfrm>
          <a:prstGeom prst="rect">
            <a:avLst/>
          </a:prstGeom>
        </p:spPr>
      </p:pic>
    </p:spTree>
    <p:custDataLst>
      <p:tags r:id="rId1"/>
    </p:custDataLst>
    <p:extLst>
      <p:ext uri="{BB962C8B-B14F-4D97-AF65-F5344CB8AC3E}">
        <p14:creationId xmlns:p14="http://schemas.microsoft.com/office/powerpoint/2010/main" val="3955149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0CE1197-3D6F-4ABF-9612-AF5EEB0EBE43}"/>
              </a:ext>
            </a:extLst>
          </p:cNvPr>
          <p:cNvSpPr>
            <a:spLocks noGrp="1"/>
          </p:cNvSpPr>
          <p:nvPr>
            <p:ph idx="1"/>
          </p:nvPr>
        </p:nvSpPr>
        <p:spPr>
          <a:xfrm>
            <a:off x="762000" y="2705100"/>
            <a:ext cx="3048000" cy="1447800"/>
          </a:xfrm>
        </p:spPr>
        <p:txBody>
          <a:bodyPr/>
          <a:lstStyle/>
          <a:p>
            <a:pPr marL="0" indent="0">
              <a:buNone/>
            </a:pPr>
            <a:r>
              <a:rPr lang="en-US" dirty="0"/>
              <a:t>While slowing your vehicle, look for an </a:t>
            </a:r>
            <a:r>
              <a:rPr lang="en-US" dirty="0">
                <a:solidFill>
                  <a:srgbClr val="002D72"/>
                </a:solidFill>
              </a:rPr>
              <a:t>escape route</a:t>
            </a:r>
            <a:r>
              <a:rPr lang="en-US" dirty="0"/>
              <a:t>.</a:t>
            </a:r>
          </a:p>
        </p:txBody>
      </p:sp>
      <p:pic>
        <p:nvPicPr>
          <p:cNvPr id="6" name="Picture 5">
            <a:extLst>
              <a:ext uri="{FF2B5EF4-FFF2-40B4-BE49-F238E27FC236}">
                <a16:creationId xmlns:a16="http://schemas.microsoft.com/office/drawing/2014/main" id="{8FDCC29B-3A1F-4D29-8078-C67422B2FBE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583817" y="0"/>
            <a:ext cx="4560183" cy="6858000"/>
          </a:xfrm>
          <a:prstGeom prst="rect">
            <a:avLst/>
          </a:prstGeom>
        </p:spPr>
      </p:pic>
    </p:spTree>
    <p:custDataLst>
      <p:tags r:id="rId1"/>
    </p:custDataLst>
    <p:extLst>
      <p:ext uri="{BB962C8B-B14F-4D97-AF65-F5344CB8AC3E}">
        <p14:creationId xmlns:p14="http://schemas.microsoft.com/office/powerpoint/2010/main" val="218720597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ACC6A553-47BF-4D86-AD62-E2839670173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91" y="0"/>
            <a:ext cx="9133417" cy="6858000"/>
          </a:xfrm>
          <a:prstGeom prst="rect">
            <a:avLst/>
          </a:prstGeom>
        </p:spPr>
      </p:pic>
      <p:sp>
        <p:nvSpPr>
          <p:cNvPr id="5" name="Rectangle 4">
            <a:extLst>
              <a:ext uri="{FF2B5EF4-FFF2-40B4-BE49-F238E27FC236}">
                <a16:creationId xmlns:a16="http://schemas.microsoft.com/office/drawing/2014/main" id="{F9C71225-FD3E-48E6-B8D7-E45BBBA3324A}"/>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DA84BBBB-E362-4F1C-BE21-6CCE775F6CDB}"/>
              </a:ext>
            </a:extLst>
          </p:cNvPr>
          <p:cNvSpPr>
            <a:spLocks noGrp="1"/>
          </p:cNvSpPr>
          <p:nvPr>
            <p:ph type="title"/>
          </p:nvPr>
        </p:nvSpPr>
        <p:spPr/>
        <p:txBody>
          <a:bodyPr/>
          <a:lstStyle/>
          <a:p>
            <a:r>
              <a:rPr lang="en-US" dirty="0">
                <a:solidFill>
                  <a:srgbClr val="002D72"/>
                </a:solidFill>
              </a:rPr>
              <a:t>Tire Blowouts</a:t>
            </a:r>
          </a:p>
        </p:txBody>
      </p:sp>
      <p:pic>
        <p:nvPicPr>
          <p:cNvPr id="8" name="Picture 7">
            <a:extLst>
              <a:ext uri="{FF2B5EF4-FFF2-40B4-BE49-F238E27FC236}">
                <a16:creationId xmlns:a16="http://schemas.microsoft.com/office/drawing/2014/main" id="{3E40E162-BFBD-47F1-9800-19C71181E4B9}"/>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82880" y="382413"/>
            <a:ext cx="914400" cy="912987"/>
          </a:xfrm>
          <a:prstGeom prst="rect">
            <a:avLst/>
          </a:prstGeom>
        </p:spPr>
      </p:pic>
    </p:spTree>
    <p:custDataLst>
      <p:tags r:id="rId1"/>
    </p:custDataLst>
    <p:extLst>
      <p:ext uri="{BB962C8B-B14F-4D97-AF65-F5344CB8AC3E}">
        <p14:creationId xmlns:p14="http://schemas.microsoft.com/office/powerpoint/2010/main" val="2182951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1E602E6-3984-477E-AD34-7885C19966FF}"/>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0" y="0"/>
            <a:ext cx="9143999" cy="6858000"/>
          </a:xfrm>
          <a:prstGeom prst="rect">
            <a:avLst/>
          </a:prstGeom>
        </p:spPr>
      </p:pic>
      <p:sp>
        <p:nvSpPr>
          <p:cNvPr id="5" name="Rectangle 4">
            <a:extLst>
              <a:ext uri="{FF2B5EF4-FFF2-40B4-BE49-F238E27FC236}">
                <a16:creationId xmlns:a16="http://schemas.microsoft.com/office/drawing/2014/main" id="{9342C044-597F-43D0-94B6-32EEE178B618}"/>
              </a:ext>
            </a:extLst>
          </p:cNvPr>
          <p:cNvSpPr/>
          <p:nvPr/>
        </p:nvSpPr>
        <p:spPr>
          <a:xfrm>
            <a:off x="0" y="4800600"/>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0D70740-DF46-44BC-9E3C-FF137868CD28}"/>
              </a:ext>
            </a:extLst>
          </p:cNvPr>
          <p:cNvSpPr>
            <a:spLocks noGrp="1"/>
          </p:cNvSpPr>
          <p:nvPr>
            <p:ph type="title"/>
          </p:nvPr>
        </p:nvSpPr>
        <p:spPr>
          <a:xfrm>
            <a:off x="457200" y="4800600"/>
            <a:ext cx="8229600" cy="1143000"/>
          </a:xfrm>
        </p:spPr>
        <p:txBody>
          <a:bodyPr/>
          <a:lstStyle/>
          <a:p>
            <a:r>
              <a:rPr lang="en-US" dirty="0">
                <a:solidFill>
                  <a:srgbClr val="002D72"/>
                </a:solidFill>
              </a:rPr>
              <a:t>Hydroplaning</a:t>
            </a:r>
          </a:p>
        </p:txBody>
      </p:sp>
    </p:spTree>
    <p:custDataLst>
      <p:tags r:id="rId1"/>
    </p:custDataLst>
    <p:extLst>
      <p:ext uri="{BB962C8B-B14F-4D97-AF65-F5344CB8AC3E}">
        <p14:creationId xmlns:p14="http://schemas.microsoft.com/office/powerpoint/2010/main" val="156041395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94A0B1-1369-4299-BC2A-A70CACFA9A6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765" y="0"/>
            <a:ext cx="9140469" cy="6858000"/>
          </a:xfrm>
          <a:prstGeom prst="rect">
            <a:avLst/>
          </a:prstGeom>
        </p:spPr>
      </p:pic>
      <p:sp>
        <p:nvSpPr>
          <p:cNvPr id="5" name="Rectangle 4">
            <a:extLst>
              <a:ext uri="{FF2B5EF4-FFF2-40B4-BE49-F238E27FC236}">
                <a16:creationId xmlns:a16="http://schemas.microsoft.com/office/drawing/2014/main" id="{83B8B486-A6E2-4CC5-8CF7-A32B52C8D675}"/>
              </a:ext>
            </a:extLst>
          </p:cNvPr>
          <p:cNvSpPr/>
          <p:nvPr/>
        </p:nvSpPr>
        <p:spPr>
          <a:xfrm>
            <a:off x="0" y="274638"/>
            <a:ext cx="9144000" cy="1143000"/>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61277956-A287-4BD0-A267-B65AC2AD2F84}"/>
              </a:ext>
            </a:extLst>
          </p:cNvPr>
          <p:cNvSpPr>
            <a:spLocks noGrp="1"/>
          </p:cNvSpPr>
          <p:nvPr>
            <p:ph type="title"/>
          </p:nvPr>
        </p:nvSpPr>
        <p:spPr/>
        <p:txBody>
          <a:bodyPr/>
          <a:lstStyle/>
          <a:p>
            <a:r>
              <a:rPr lang="en-US" dirty="0">
                <a:solidFill>
                  <a:srgbClr val="002D72"/>
                </a:solidFill>
              </a:rPr>
              <a:t>Rollovers</a:t>
            </a:r>
          </a:p>
        </p:txBody>
      </p:sp>
    </p:spTree>
    <p:custDataLst>
      <p:tags r:id="rId1"/>
    </p:custDataLst>
    <p:extLst>
      <p:ext uri="{BB962C8B-B14F-4D97-AF65-F5344CB8AC3E}">
        <p14:creationId xmlns:p14="http://schemas.microsoft.com/office/powerpoint/2010/main" val="14489007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EFB567-CE99-4C63-94C8-EAB6B33DFDA9}"/>
              </a:ext>
            </a:extLst>
          </p:cNvPr>
          <p:cNvSpPr>
            <a:spLocks noGrp="1"/>
          </p:cNvSpPr>
          <p:nvPr>
            <p:ph idx="1"/>
          </p:nvPr>
        </p:nvSpPr>
        <p:spPr/>
        <p:txBody>
          <a:bodyPr/>
          <a:lstStyle/>
          <a:p>
            <a:pPr marL="0" indent="0">
              <a:buNone/>
            </a:pPr>
            <a:r>
              <a:rPr lang="en-US" sz="2400" dirty="0"/>
              <a:t>You should now be able to:</a:t>
            </a:r>
          </a:p>
          <a:p>
            <a:pPr marL="857250" lvl="1" indent="-457200">
              <a:buFont typeface="+mj-lt"/>
              <a:buAutoNum type="arabicPeriod"/>
            </a:pPr>
            <a:r>
              <a:rPr lang="en-US" sz="2200" dirty="0"/>
              <a:t>Identify the major causes of skids and jackknifing and employ techniques for avoiding and recovering from them </a:t>
            </a:r>
          </a:p>
          <a:p>
            <a:pPr marL="857250" lvl="1" indent="-457200">
              <a:buFont typeface="+mj-lt"/>
              <a:buAutoNum type="arabicPeriod"/>
            </a:pPr>
            <a:r>
              <a:rPr lang="en-US" sz="2200" dirty="0"/>
              <a:t>Explain the importance of maintaining directional control </a:t>
            </a:r>
          </a:p>
          <a:p>
            <a:pPr marL="857250" lvl="1" indent="-457200">
              <a:buFont typeface="+mj-lt"/>
              <a:buAutoNum type="arabicPeriod"/>
            </a:pPr>
            <a:r>
              <a:rPr lang="en-US" sz="2200" dirty="0"/>
              <a:t>Indicate appropriate responses when faced with CMV emergencies such as brake failure, a tire blowout, hydroplaning, and rollovers </a:t>
            </a:r>
          </a:p>
          <a:p>
            <a:pPr marL="857250" lvl="1" indent="-457200">
              <a:buFont typeface="+mj-lt"/>
              <a:buAutoNum type="arabicPeriod"/>
            </a:pPr>
            <a:r>
              <a:rPr lang="en-US" sz="2200" dirty="0"/>
              <a:t>Recognize unsafe acts that play a role in producing or worsening hazardous situations </a:t>
            </a:r>
          </a:p>
          <a:p>
            <a:pPr marL="0" indent="0">
              <a:buNone/>
            </a:pPr>
            <a:endParaRPr lang="en-US" dirty="0"/>
          </a:p>
        </p:txBody>
      </p:sp>
      <p:sp>
        <p:nvSpPr>
          <p:cNvPr id="3" name="Title 2">
            <a:extLst>
              <a:ext uri="{FF2B5EF4-FFF2-40B4-BE49-F238E27FC236}">
                <a16:creationId xmlns:a16="http://schemas.microsoft.com/office/drawing/2014/main" id="{9D468BD6-7C5B-4091-AC9C-36BAB48E92A1}"/>
              </a:ext>
            </a:extLst>
          </p:cNvPr>
          <p:cNvSpPr>
            <a:spLocks noGrp="1"/>
          </p:cNvSpPr>
          <p:nvPr>
            <p:ph type="title"/>
          </p:nvPr>
        </p:nvSpPr>
        <p:spPr/>
        <p:txBody>
          <a:bodyPr/>
          <a:lstStyle/>
          <a:p>
            <a:r>
              <a:rPr lang="en-US" dirty="0">
                <a:solidFill>
                  <a:srgbClr val="002D72"/>
                </a:solidFill>
              </a:rPr>
              <a:t>Objectives Review</a:t>
            </a:r>
          </a:p>
        </p:txBody>
      </p:sp>
      <p:sp>
        <p:nvSpPr>
          <p:cNvPr id="4" name="Footer Placeholder 3">
            <a:extLst>
              <a:ext uri="{FF2B5EF4-FFF2-40B4-BE49-F238E27FC236}">
                <a16:creationId xmlns:a16="http://schemas.microsoft.com/office/drawing/2014/main" id="{B70CE4ED-8C08-493A-8EA1-24E90ACCFFD7}"/>
              </a:ext>
            </a:extLst>
          </p:cNvPr>
          <p:cNvSpPr>
            <a:spLocks noGrp="1"/>
          </p:cNvSpPr>
          <p:nvPr>
            <p:ph type="ftr" sz="quarter" idx="11"/>
          </p:nvPr>
        </p:nvSpPr>
        <p:spPr/>
        <p:txBody>
          <a:bodyPr/>
          <a:lstStyle/>
          <a:p>
            <a:r>
              <a:rPr lang="en-US">
                <a:latin typeface="Arial" panose="020B0604020202020204" pitchFamily="34" charset="0"/>
                <a:cs typeface="Arial" panose="020B0604020202020204" pitchFamily="34" charset="0"/>
              </a:rPr>
              <a:t>Copyright 2019 J. J. Keller &amp; Associates, Inc.</a:t>
            </a:r>
            <a:endParaRPr lang="en-US" dirty="0">
              <a:latin typeface="Arial" panose="020B060402020202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0720F50A-5100-4A8F-BF65-9E4192D40B7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2880" y="379585"/>
            <a:ext cx="914400" cy="915815"/>
          </a:xfrm>
          <a:prstGeom prst="rect">
            <a:avLst/>
          </a:prstGeom>
        </p:spPr>
      </p:pic>
    </p:spTree>
    <p:custDataLst>
      <p:tags r:id="rId1"/>
    </p:custDataLst>
    <p:extLst>
      <p:ext uri="{BB962C8B-B14F-4D97-AF65-F5344CB8AC3E}">
        <p14:creationId xmlns:p14="http://schemas.microsoft.com/office/powerpoint/2010/main" val="421887349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7qZ8ws7l"/>
  <p:tag name="ARTICULATE_SLIDE_THUMBNAIL_REFRESH" val="1"/>
  <p:tag name="ARTICULATE_SLIDE_COUNT" val="27"/>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753</TotalTime>
  <Words>5229</Words>
  <Application>Microsoft Office PowerPoint</Application>
  <PresentationFormat>On-screen Show (4:3)</PresentationFormat>
  <Paragraphs>501</Paragraphs>
  <Slides>27</Slides>
  <Notes>25</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Courier New</vt:lpstr>
      <vt:lpstr>Office Theme</vt:lpstr>
      <vt:lpstr>PowerPoint® Instructions</vt:lpstr>
      <vt:lpstr>PowerPoint Presentation</vt:lpstr>
      <vt:lpstr>Skid Control/Recovery, Jackknifing,  and Other Emergencies </vt:lpstr>
      <vt:lpstr>Introduction</vt:lpstr>
      <vt:lpstr>Objectives</vt:lpstr>
      <vt:lpstr>Causes of Skids</vt:lpstr>
      <vt:lpstr>Tractor-Trailer Skids</vt:lpstr>
      <vt:lpstr>PowerPoint Presentation</vt:lpstr>
      <vt:lpstr>PowerPoint Presentation</vt:lpstr>
      <vt:lpstr>PowerPoint Presentation</vt:lpstr>
      <vt:lpstr>PowerPoint Presentation</vt:lpstr>
      <vt:lpstr>Skid Recovery</vt:lpstr>
      <vt:lpstr>Slippery Surfaces</vt:lpstr>
      <vt:lpstr>Evasive Steering</vt:lpstr>
      <vt:lpstr>PowerPoint Presentation</vt:lpstr>
      <vt:lpstr>PowerPoint Presentation</vt:lpstr>
      <vt:lpstr>PowerPoint Presentation</vt:lpstr>
      <vt:lpstr>Emergency Braking</vt:lpstr>
      <vt:lpstr>Off-Road Recovery</vt:lpstr>
      <vt:lpstr>PowerPoint Presentation</vt:lpstr>
      <vt:lpstr>Brake Failure</vt:lpstr>
      <vt:lpstr>PowerPoint Presentation</vt:lpstr>
      <vt:lpstr>PowerPoint Presentation</vt:lpstr>
      <vt:lpstr>Tire Blowouts</vt:lpstr>
      <vt:lpstr>Hydroplaning</vt:lpstr>
      <vt:lpstr>Rollovers</vt:lpstr>
      <vt:lpstr>Objectives Review</vt:lpstr>
    </vt:vector>
  </TitlesOfParts>
  <Company>J.J. Keller &amp; Associates,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Montour, Jason A</dc:creator>
  <cp:lastModifiedBy>Bates, Jessica S</cp:lastModifiedBy>
  <cp:revision>74</cp:revision>
  <dcterms:created xsi:type="dcterms:W3CDTF">2016-04-05T19:25:42Z</dcterms:created>
  <dcterms:modified xsi:type="dcterms:W3CDTF">2019-05-14T13:12:21Z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73C72303-A8E6-41F7-A2B1-B889AF1D06DC</vt:lpwstr>
  </property>
  <property fmtid="{D5CDD505-2E9C-101B-9397-08002B2CF9AE}" pid="3" name="ArticulatePath">
    <vt:lpwstr>ip4cmv_ppt_template</vt:lpwstr>
  </property>
</Properties>
</file>