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332" r:id="rId2"/>
    <p:sldId id="334" r:id="rId3"/>
    <p:sldId id="259" r:id="rId4"/>
    <p:sldId id="260" r:id="rId5"/>
    <p:sldId id="261" r:id="rId6"/>
    <p:sldId id="263" r:id="rId7"/>
    <p:sldId id="265" r:id="rId8"/>
    <p:sldId id="267" r:id="rId9"/>
    <p:sldId id="268" r:id="rId10"/>
    <p:sldId id="270" r:id="rId11"/>
    <p:sldId id="271" r:id="rId12"/>
    <p:sldId id="269" r:id="rId13"/>
    <p:sldId id="336" r:id="rId14"/>
  </p:sldIdLst>
  <p:sldSz cx="9144000" cy="6858000" type="screen4x3"/>
  <p:notesSz cx="6858000" cy="91440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32" autoAdjust="0"/>
    <p:restoredTop sz="83273" autoAdjust="0"/>
  </p:normalViewPr>
  <p:slideViewPr>
    <p:cSldViewPr>
      <p:cViewPr varScale="1">
        <p:scale>
          <a:sx n="92" d="100"/>
          <a:sy n="92" d="100"/>
        </p:scale>
        <p:origin x="2010" y="84"/>
      </p:cViewPr>
      <p:guideLst>
        <p:guide orient="horz" pos="2160"/>
        <p:guide pos="2880"/>
      </p:guideLst>
    </p:cSldViewPr>
  </p:slideViewPr>
  <p:notesTextViewPr>
    <p:cViewPr>
      <p:scale>
        <a:sx n="1" d="1"/>
        <a:sy n="1" d="1"/>
      </p:scale>
      <p:origin x="0" y="-172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654603-7495-49B9-A20F-24D934C684DC}" type="datetimeFigureOut">
              <a:rPr lang="en-US" smtClean="0"/>
              <a:t>5/8/2019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A319A-A24C-4259-81CD-896D5E934358}" type="slidenum">
              <a:rPr lang="en-US" smtClean="0"/>
              <a:t>‹#›</a:t>
            </a:fld>
            <a:endParaRPr lang="en-US"/>
          </a:p>
        </p:txBody>
      </p:sp>
    </p:spTree>
    <p:extLst>
      <p:ext uri="{BB962C8B-B14F-4D97-AF65-F5344CB8AC3E}">
        <p14:creationId xmlns:p14="http://schemas.microsoft.com/office/powerpoint/2010/main" val="3863615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Chapter 35: Human Trafficking</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3</a:t>
            </a:fld>
            <a:endParaRPr lang="en-US"/>
          </a:p>
        </p:txBody>
      </p:sp>
    </p:spTree>
    <p:extLst>
      <p:ext uri="{BB962C8B-B14F-4D97-AF65-F5344CB8AC3E}">
        <p14:creationId xmlns:p14="http://schemas.microsoft.com/office/powerpoint/2010/main" val="297859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Human trafficking is a serious crime. Every day, women, men, girls, and boys are forced into commercial sex trafficking, forced labor situations, and domestic servitude.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a professional driver, the nature of your job allows you to observe, identify, and report these crimes. Drivers tend to frequent the most common places where many of these exchanges happen, including motels, restaurants, truck stops, rest areas, and gas stations. That puts you in a position to help disrupt established trafficking networks and enable law enforcement to rescue victims before it’s too late.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this chapter you will learn what human trafficking is, how to recognize it, and what you can do about it.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Human trafficking is a serious crime. Every day, people are forced into commercial sex trafficking, domestic servitude, and forced labor situations.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nature of the professional driver’s job puts him or her on the front lines when it comes to observing, identifying, and reporting these crimes.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Students need to understand what human trafficking is, how to recognize it, and what can be done.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Do not underestimate the sensitive and dangerous nature of this topic. As you are presenting this lesson, stress the precautions that should be taken to ensure the safety of all involved.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Consider working with law enforcement. Many law enforcement agencies offer materials and/or speakers on this topic.</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4</a:t>
            </a:fld>
            <a:endParaRPr lang="en-US"/>
          </a:p>
        </p:txBody>
      </p:sp>
    </p:spTree>
    <p:extLst>
      <p:ext uri="{BB962C8B-B14F-4D97-AF65-F5344CB8AC3E}">
        <p14:creationId xmlns:p14="http://schemas.microsoft.com/office/powerpoint/2010/main" val="2626287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Describe human trafficking and identify those who are most at risk</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Recognize the signs of human trafficking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Explain how to respond appropriately when you suspect human trafficking is taking place</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5</a:t>
            </a:fld>
            <a:endParaRPr lang="en-US"/>
          </a:p>
        </p:txBody>
      </p:sp>
    </p:spTree>
    <p:extLst>
      <p:ext uri="{BB962C8B-B14F-4D97-AF65-F5344CB8AC3E}">
        <p14:creationId xmlns:p14="http://schemas.microsoft.com/office/powerpoint/2010/main" val="289006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What is Human Trafficking?</a:t>
            </a:r>
          </a:p>
          <a:p>
            <a:r>
              <a:rPr lang="en-US" sz="1200" b="0" i="0" u="none" strike="noStrike" kern="1200" baseline="0" dirty="0">
                <a:solidFill>
                  <a:schemeClr val="tx1"/>
                </a:solidFill>
                <a:latin typeface="+mn-lt"/>
                <a:ea typeface="+mn-ea"/>
                <a:cs typeface="+mn-cs"/>
              </a:rPr>
              <a:t>Human trafficking is the use of force, fraud, or coercion to cause a person to provide labor or commercial sex. In short, it is a form of modern-day slavery.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While human traffickers often physically abuse their victims, the crime most often involves psychological abuse. Victims of human trafficking are often lured with false promises of love and affection, well-paying jobs, stability, or education. Human traffickers use violence, personal/family threats, and manipulation to control their victims.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 of human trafficking include:</a:t>
            </a:r>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Sex trafficking. </a:t>
            </a:r>
            <a:r>
              <a:rPr lang="en-US" sz="1200" b="0" i="0" u="none" strike="noStrike" kern="1200" baseline="0" dirty="0">
                <a:solidFill>
                  <a:schemeClr val="tx1"/>
                </a:solidFill>
                <a:latin typeface="+mn-lt"/>
                <a:ea typeface="+mn-ea"/>
                <a:cs typeface="+mn-cs"/>
              </a:rPr>
              <a:t>Traffickers use manipulation or force to make their victims perform sex acts for money. Sex trafficking includes men and women of all ages, even those under the age of 18.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Forced labor. </a:t>
            </a:r>
            <a:r>
              <a:rPr lang="en-US" sz="1200" b="0" i="0" u="none" strike="noStrike" kern="1200" baseline="0" dirty="0">
                <a:solidFill>
                  <a:schemeClr val="tx1"/>
                </a:solidFill>
                <a:latin typeface="+mn-lt"/>
                <a:ea typeface="+mn-ea"/>
                <a:cs typeface="+mn-cs"/>
              </a:rPr>
              <a:t>In this type of labor trafficking, force, fraud, or coercion is used to make a person work— often for long hours in deplorable conditions—for little or no pay. It can also include forcing a person to work to pay off a debt (real or made-up by the trafficker).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Domestic servitude. </a:t>
            </a:r>
            <a:r>
              <a:rPr lang="en-US" sz="1200" b="0" i="0" u="none" strike="noStrike" kern="1200" baseline="0" dirty="0">
                <a:solidFill>
                  <a:schemeClr val="tx1"/>
                </a:solidFill>
                <a:latin typeface="+mn-lt"/>
                <a:ea typeface="+mn-ea"/>
                <a:cs typeface="+mn-cs"/>
              </a:rPr>
              <a:t>Another form of labor trafficking, a person works in a private residence as a nanny, maid, or household help, and is not free to leave the property, is abused, and is underpaid, not paid at all, or receives “payment-in-kind,” meaning that they are paid in food and accommodations. </a:t>
            </a:r>
          </a:p>
          <a:p>
            <a:endParaRPr lang="en-US" dirty="0"/>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Whenever a child performs a commercial sex act, it is considered human trafficking. When an adult performs a commercial sex act, it is human trafficking if the person was coerced, threatened, or forced to commit the act.</a:t>
            </a:r>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6</a:t>
            </a:fld>
            <a:endParaRPr lang="en-US"/>
          </a:p>
        </p:txBody>
      </p:sp>
    </p:spTree>
    <p:extLst>
      <p:ext uri="{BB962C8B-B14F-4D97-AF65-F5344CB8AC3E}">
        <p14:creationId xmlns:p14="http://schemas.microsoft.com/office/powerpoint/2010/main" val="1934354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People at Risk</a:t>
            </a:r>
          </a:p>
          <a:p>
            <a:r>
              <a:rPr lang="en-US" sz="1200" b="0" i="0" u="none" strike="noStrike" kern="1200" baseline="0" dirty="0">
                <a:solidFill>
                  <a:schemeClr val="tx1"/>
                </a:solidFill>
                <a:latin typeface="+mn-lt"/>
                <a:ea typeface="+mn-ea"/>
                <a:cs typeface="+mn-cs"/>
              </a:rPr>
              <a:t>Victims of human trafficking can be of any gender, race, or nationality. They can be of any economic status—rich, poor, or middle class.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Traffickers take advantage of people who are suffering from extreme hardships or acts of violence, experience any form of discrimination or harassment, or face social instability.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Certain populations are especially vulnerable, including those who are: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LGBTIQ (lesbian, gay, bisexual, transgender/transsexual, intersex, or queer/questioning)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Disabled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Displaced (runaway/homeless)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Migrants fleeing crisis/seeking asylum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Affiliated with a minority religious group, or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Minors in the child welfare and juvenile justice systems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bottom line, victims tend to be those who are vulnerable to being exploited.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31.1 — People at Risk</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7</a:t>
            </a:fld>
            <a:endParaRPr lang="en-US"/>
          </a:p>
        </p:txBody>
      </p:sp>
    </p:spTree>
    <p:extLst>
      <p:ext uri="{BB962C8B-B14F-4D97-AF65-F5344CB8AC3E}">
        <p14:creationId xmlns:p14="http://schemas.microsoft.com/office/powerpoint/2010/main" val="2982634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Watch for these Signs</a:t>
            </a:r>
          </a:p>
          <a:p>
            <a:r>
              <a:rPr lang="en-US" sz="1200" b="0" i="0" u="none" strike="noStrike" kern="1200" baseline="0" dirty="0">
                <a:solidFill>
                  <a:schemeClr val="tx1"/>
                </a:solidFill>
                <a:latin typeface="+mn-lt"/>
                <a:ea typeface="+mn-ea"/>
                <a:cs typeface="+mn-cs"/>
              </a:rPr>
              <a:t>As a professional driver, you see and hear many things each day while on the road, including at truck stops, gas stations, restaurants, rest areas, and motels. It is important that you understand the signs of human trafficking, as they may not be as obvious as you think.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Trafficker Profile</a:t>
            </a:r>
          </a:p>
          <a:p>
            <a:r>
              <a:rPr lang="en-US" sz="1200" b="0" i="0" u="none" strike="noStrike" kern="1200" baseline="0" dirty="0">
                <a:solidFill>
                  <a:schemeClr val="tx1"/>
                </a:solidFill>
                <a:latin typeface="+mn-lt"/>
                <a:ea typeface="+mn-ea"/>
                <a:cs typeface="+mn-cs"/>
              </a:rPr>
              <a:t>There is no standard, specific description or profile for a </a:t>
            </a:r>
            <a:r>
              <a:rPr lang="en-US" sz="1200" b="1" i="0" u="none" strike="noStrike" kern="1200" baseline="0" dirty="0">
                <a:solidFill>
                  <a:schemeClr val="tx1"/>
                </a:solidFill>
                <a:latin typeface="+mn-lt"/>
                <a:ea typeface="+mn-ea"/>
                <a:cs typeface="+mn-cs"/>
              </a:rPr>
              <a:t>human trafficker</a:t>
            </a:r>
            <a:r>
              <a:rPr lang="en-US" sz="1200" b="0" i="0" u="none" strike="noStrike" kern="1200" baseline="0" dirty="0">
                <a:solidFill>
                  <a:schemeClr val="tx1"/>
                </a:solidFill>
                <a:latin typeface="+mn-lt"/>
                <a:ea typeface="+mn-ea"/>
                <a:cs typeface="+mn-cs"/>
              </a:rPr>
              <a:t>. Traffickers can be as varied as their victims. They can be women or men, young or old, and of any race. How they manipulate their victims may not be apparent either. Physical restraints are not typically used and at times, victims are psychologically manipulated so badly, they don’t even realize they are victims.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traffickers may work alone, while others may be part of a gang or trafficking circle, spanning multiple communities or states.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b="1" dirty="0"/>
              <a:t>VIDEO</a:t>
            </a:r>
          </a:p>
          <a:p>
            <a:r>
              <a:rPr lang="en-US" dirty="0"/>
              <a:t>31.2 — Watch for These Signs</a:t>
            </a:r>
          </a:p>
        </p:txBody>
      </p:sp>
      <p:sp>
        <p:nvSpPr>
          <p:cNvPr id="4" name="Slide Number Placeholder 3"/>
          <p:cNvSpPr>
            <a:spLocks noGrp="1"/>
          </p:cNvSpPr>
          <p:nvPr>
            <p:ph type="sldNum" sz="quarter" idx="10"/>
          </p:nvPr>
        </p:nvSpPr>
        <p:spPr/>
        <p:txBody>
          <a:bodyPr/>
          <a:lstStyle/>
          <a:p>
            <a:fld id="{1A2A319A-A24C-4259-81CD-896D5E934358}" type="slidenum">
              <a:rPr lang="en-US" smtClean="0"/>
              <a:t>8</a:t>
            </a:fld>
            <a:endParaRPr lang="en-US"/>
          </a:p>
        </p:txBody>
      </p:sp>
    </p:spTree>
    <p:extLst>
      <p:ext uri="{BB962C8B-B14F-4D97-AF65-F5344CB8AC3E}">
        <p14:creationId xmlns:p14="http://schemas.microsoft.com/office/powerpoint/2010/main" val="768569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Potential Trafficking Victims</a:t>
            </a:r>
          </a:p>
          <a:p>
            <a:r>
              <a:rPr lang="en-US" sz="1200" b="0" i="0" u="none" strike="noStrike" kern="1200" baseline="0" dirty="0">
                <a:solidFill>
                  <a:schemeClr val="tx1"/>
                </a:solidFill>
                <a:latin typeface="+mn-lt"/>
                <a:ea typeface="+mn-ea"/>
                <a:cs typeface="+mn-cs"/>
              </a:rPr>
              <a:t>When it comes to identifying a human trafficking victim, you need to pay attention to details. A victim being kidnapped and held hostage is a common perception when it comes to human trafficking. While there are cases like this, these are the minority. Most victims are held hostage psychologically. Traffickers are good at identifying potential victims and exploiting their vulnerabilities.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Watch for things that seem out of the ordinary, like: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unaccompanied minor or a minor that isn’t in school, but who probably should be at that time of day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person appearing to be isolated or scared to be in public</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person traveling with no personal possessions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young person with a much older “boyfriend” or “girlfriend,” or an older same-sex or platonic friend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person that possesses several cell phones, electronic devices, or hotel access cards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person wearing sexually provocative clothing that is inappropriate for the weather and/or for his or her age</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way people act can indicate that they are victims of trafficking. Body language that should raise a red flag would include persons who:</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Aren’t allowed to speak for themselves or look to another person to answer for them</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Avoid eye contact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Sound like they have been coached on what to say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Are confused about where they are or where they are going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Appear fearful or submissive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Make sexual comments that are not typical of their age group</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not trust law enforcement or other authorities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a person’s physical appearance may be an obvious sign that he or she is a victim of sex or labor trafficking: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person appears to be deprived of basic needs—food, water, sleep, or medical care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person has visible cuts and bruises or untreated wounds or broken bones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person appears to be under the influence of drugs and/or alcohol</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person has a tattoo in the shape of a dollar sign, crown, barcode, someone’s name, or the word “Daddy”</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b="1" kern="1200" dirty="0">
                <a:solidFill>
                  <a:schemeClr val="tx1"/>
                </a:solidFill>
                <a:effectLst/>
                <a:latin typeface="+mn-lt"/>
                <a:ea typeface="+mn-ea"/>
                <a:cs typeface="+mn-cs"/>
              </a:rPr>
              <a:t>VIDEO</a:t>
            </a:r>
          </a:p>
          <a:p>
            <a:pPr marL="0" lvl="0" indent="0">
              <a:buFont typeface="Arial" panose="020B0604020202020204" pitchFamily="34" charset="0"/>
              <a:buNone/>
            </a:pPr>
            <a:r>
              <a:rPr lang="en-US" sz="1200" kern="1200" dirty="0">
                <a:solidFill>
                  <a:schemeClr val="tx1"/>
                </a:solidFill>
                <a:effectLst/>
                <a:latin typeface="+mn-lt"/>
                <a:ea typeface="+mn-ea"/>
                <a:cs typeface="+mn-cs"/>
              </a:rPr>
              <a:t>31.3 — Potential Trafficking Victims</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9</a:t>
            </a:fld>
            <a:endParaRPr lang="en-US"/>
          </a:p>
        </p:txBody>
      </p:sp>
    </p:spTree>
    <p:extLst>
      <p:ext uri="{BB962C8B-B14F-4D97-AF65-F5344CB8AC3E}">
        <p14:creationId xmlns:p14="http://schemas.microsoft.com/office/powerpoint/2010/main" val="1450665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Vehicles Used for Trafficking </a:t>
            </a:r>
          </a:p>
          <a:p>
            <a:r>
              <a:rPr lang="en-US" sz="1200" b="0" i="0" u="none" strike="noStrike" kern="1200" baseline="0" dirty="0">
                <a:solidFill>
                  <a:schemeClr val="tx1"/>
                </a:solidFill>
                <a:latin typeface="+mn-lt"/>
                <a:ea typeface="+mn-ea"/>
                <a:cs typeface="+mn-cs"/>
              </a:rPr>
              <a:t>Transportation can be a critical part of human trafficking, as traffickers may move their victims around to maximize profits. Traffickers often use interstate highways to transport victims from one city or state to the next.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in and around truck stops, restaurants, parking lots, service stations, and hotels, be on the lookout for vehicles in a truck parking area that don’t belong, such as a recreational vehicle among parked tractor-trailers. Vehicles, taxis, or ride-sharing services that drop a person off at a truck, truck stop, or hotel and pick up the person 20 to 30 minutes later can be suspicious.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Watch for unusual signals or flashing lights between parked vehicles. Sometimes, flashing lights are a signal that a person is looking for a sexual encounter. </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31.4 — Vehicles Used for Trafficking</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10</a:t>
            </a:fld>
            <a:endParaRPr lang="en-US"/>
          </a:p>
        </p:txBody>
      </p:sp>
    </p:spTree>
    <p:extLst>
      <p:ext uri="{BB962C8B-B14F-4D97-AF65-F5344CB8AC3E}">
        <p14:creationId xmlns:p14="http://schemas.microsoft.com/office/powerpoint/2010/main" val="3936524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Locations Used for Trafficking </a:t>
            </a:r>
          </a:p>
          <a:p>
            <a:r>
              <a:rPr lang="en-US" sz="1200" b="0" i="0" u="none" strike="noStrike" kern="1200" baseline="0" dirty="0">
                <a:solidFill>
                  <a:schemeClr val="tx1"/>
                </a:solidFill>
                <a:latin typeface="+mn-lt"/>
                <a:ea typeface="+mn-ea"/>
                <a:cs typeface="+mn-cs"/>
              </a:rPr>
              <a:t>While human trafficking typically happens in larger, more populous states such as California and Texas it also occurs in cities, suburbs, and rural towns across the U.S.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Some businesses are unknowingly used by traffickers to carry out their crimes. These business owners often have no idea that their business is being used to further human trafficking. In other instances, the business may be profiting from the human trafficking crimes by taking a cut of the trafficker’s profits in exchange for allowing the trafficking activities to continue without consequences.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following types of businesses are often targeted and/or used by human traffickers:</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Sex trafficking:</a:t>
            </a:r>
            <a:r>
              <a:rPr lang="en-US" sz="1200" kern="1200" dirty="0">
                <a:solidFill>
                  <a:schemeClr val="tx1"/>
                </a:solidFill>
                <a:effectLst/>
                <a:latin typeface="+mn-lt"/>
                <a:ea typeface="+mn-ea"/>
                <a:cs typeface="+mn-cs"/>
              </a:rPr>
              <a:t> Truck stops/service stations, massage parlors (fake or legitimate), motels/hotels, restaurants, strip clubs, bus stations</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Labor trafficking:</a:t>
            </a:r>
            <a:r>
              <a:rPr lang="en-US" sz="1200" kern="1200" dirty="0">
                <a:solidFill>
                  <a:schemeClr val="tx1"/>
                </a:solidFill>
                <a:effectLst/>
                <a:latin typeface="+mn-lt"/>
                <a:ea typeface="+mn-ea"/>
                <a:cs typeface="+mn-cs"/>
              </a:rPr>
              <a:t> Farms, restaurants, door-to-door sales, maid/cleaning services, hospitality industry, traveling carnivals, elderly care facilities</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b="1" kern="1200" dirty="0">
                <a:solidFill>
                  <a:schemeClr val="tx1"/>
                </a:solidFill>
                <a:effectLst/>
                <a:latin typeface="+mn-lt"/>
                <a:ea typeface="+mn-ea"/>
                <a:cs typeface="+mn-cs"/>
              </a:rPr>
              <a:t>VIDEO</a:t>
            </a:r>
          </a:p>
          <a:p>
            <a:pPr marL="0" lvl="0" indent="0">
              <a:buFont typeface="Arial" panose="020B0604020202020204" pitchFamily="34" charset="0"/>
              <a:buNone/>
            </a:pPr>
            <a:r>
              <a:rPr lang="en-US" sz="1200" kern="1200" dirty="0">
                <a:solidFill>
                  <a:schemeClr val="tx1"/>
                </a:solidFill>
                <a:effectLst/>
                <a:latin typeface="+mn-lt"/>
                <a:ea typeface="+mn-ea"/>
                <a:cs typeface="+mn-cs"/>
              </a:rPr>
              <a:t>31.5 — Locations used for Trafficking</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11</a:t>
            </a:fld>
            <a:endParaRPr lang="en-US"/>
          </a:p>
        </p:txBody>
      </p:sp>
    </p:spTree>
    <p:extLst>
      <p:ext uri="{BB962C8B-B14F-4D97-AF65-F5344CB8AC3E}">
        <p14:creationId xmlns:p14="http://schemas.microsoft.com/office/powerpoint/2010/main" val="375438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Know How to Respond</a:t>
            </a:r>
          </a:p>
          <a:p>
            <a:r>
              <a:rPr lang="en-US" sz="1200" b="0" i="0" u="none" strike="noStrike" kern="1200" baseline="0" dirty="0">
                <a:solidFill>
                  <a:schemeClr val="tx1"/>
                </a:solidFill>
                <a:latin typeface="+mn-lt"/>
                <a:ea typeface="+mn-ea"/>
                <a:cs typeface="+mn-cs"/>
              </a:rPr>
              <a:t>If you believe you’ve witnessed a human trafficking situation or have encountered a victim, act. Remember, those involved in sex or labor trafficking are crime victims. They did not choose the life that they are living and deserve your compassion and respect.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Approaching the Victim</a:t>
            </a:r>
          </a:p>
          <a:p>
            <a:r>
              <a:rPr lang="en-US" sz="1200" kern="1200" dirty="0">
                <a:solidFill>
                  <a:schemeClr val="tx1"/>
                </a:solidFill>
                <a:effectLst/>
                <a:latin typeface="+mn-lt"/>
                <a:ea typeface="+mn-ea"/>
                <a:cs typeface="+mn-cs"/>
              </a:rPr>
              <a:t>If it’s safe for you and the victim, try to engage him or her in a private conversation to see how he or she reacts. You can ask questions like: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Are you okay?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you feel safe?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Have you been hurt or threatened?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Where are your parents?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you have your own money?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Has your family been threatened?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you know where we are right now?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Do you know where you’re going?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 you do for work?</a:t>
            </a:r>
          </a:p>
          <a:p>
            <a:r>
              <a:rPr lang="en-US" sz="1200" kern="1200" dirty="0">
                <a:solidFill>
                  <a:schemeClr val="tx1"/>
                </a:solidFill>
                <a:effectLst/>
                <a:latin typeface="+mn-lt"/>
                <a:ea typeface="+mn-ea"/>
                <a:cs typeface="+mn-cs"/>
              </a:rPr>
              <a:t> </a:t>
            </a:r>
          </a:p>
          <a:p>
            <a:r>
              <a:rPr lang="en-US" sz="1200" b="0" i="0" u="none" strike="noStrike" kern="1200" baseline="0" dirty="0">
                <a:solidFill>
                  <a:schemeClr val="tx1"/>
                </a:solidFill>
                <a:latin typeface="+mn-lt"/>
                <a:ea typeface="+mn-ea"/>
                <a:cs typeface="+mn-cs"/>
              </a:rPr>
              <a:t>During your conversation, watch for any indication the victim needs help. In many cases, a victim will be too scared to tell you the truth or accept your help. This short interaction may give you enough proof that something is going on. Trust your instincts.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Contacting Authorities</a:t>
            </a:r>
          </a:p>
          <a:p>
            <a:r>
              <a:rPr lang="en-US" sz="1200" b="0" i="0" u="none" strike="noStrike" kern="1200" baseline="0" dirty="0">
                <a:solidFill>
                  <a:schemeClr val="tx1"/>
                </a:solidFill>
                <a:latin typeface="+mn-lt"/>
                <a:ea typeface="+mn-ea"/>
                <a:cs typeface="+mn-cs"/>
              </a:rPr>
              <a:t>If you suspect human trafficking, contact law enforcement as soon as possible. If you believe you are witnessing a crime in progress, dial 911. The quicker you act the better.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contacting law enforcement, provide as much detail as possible, including: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description of the people (height, weight, hair color, age, clothing) and vehicles (make, model, vehicle color, license plate number) involved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address/location where the suspicion activity took place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specific time and date you observed the suspicious activity</a:t>
            </a:r>
          </a:p>
          <a:p>
            <a:pPr lvl="0"/>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Never approach a trafficker. Leave this to law enforcement to handle. Approaching a trafficker can put both you and the victim in danger and could possibly interfere with the potential prosecution of the trafficker.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CALL OUT: In addition to calling 911, you can report human trafficking by contacting: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 The National Human Trafficking Hotline at (888) 373-7888 or texting HELP to </a:t>
            </a:r>
            <a:r>
              <a:rPr lang="en-US" sz="1200" kern="1200" dirty="0" err="1">
                <a:solidFill>
                  <a:schemeClr val="tx1"/>
                </a:solidFill>
                <a:effectLst/>
                <a:latin typeface="+mn-lt"/>
                <a:ea typeface="+mn-ea"/>
                <a:cs typeface="+mn-cs"/>
              </a:rPr>
              <a:t>BeFree</a:t>
            </a:r>
            <a:r>
              <a:rPr lang="en-US" sz="1200" kern="1200" dirty="0">
                <a:solidFill>
                  <a:schemeClr val="tx1"/>
                </a:solidFill>
                <a:effectLst/>
                <a:latin typeface="+mn-lt"/>
                <a:ea typeface="+mn-ea"/>
                <a:cs typeface="+mn-cs"/>
              </a:rPr>
              <a:t> (233733)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 Federal law enforcement at (866) DHS-2-ICE (347-2423) or online at ice.gov/tips</a:t>
            </a: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b="1" kern="1200" dirty="0">
                <a:solidFill>
                  <a:schemeClr val="tx1"/>
                </a:solidFill>
                <a:effectLst/>
                <a:latin typeface="+mn-lt"/>
                <a:ea typeface="+mn-ea"/>
                <a:cs typeface="+mn-cs"/>
              </a:rPr>
              <a:t>VIDEO</a:t>
            </a:r>
          </a:p>
          <a:p>
            <a:pPr marL="0" lvl="0" indent="0">
              <a:buFont typeface="Arial" panose="020B0604020202020204" pitchFamily="34" charset="0"/>
              <a:buNone/>
            </a:pPr>
            <a:r>
              <a:rPr lang="en-US" sz="1200" kern="1200" dirty="0">
                <a:solidFill>
                  <a:schemeClr val="tx1"/>
                </a:solidFill>
                <a:effectLst/>
                <a:latin typeface="+mn-lt"/>
                <a:ea typeface="+mn-ea"/>
                <a:cs typeface="+mn-cs"/>
              </a:rPr>
              <a:t>31.6 — Know How to Respond</a:t>
            </a:r>
          </a:p>
          <a:p>
            <a:endParaRPr lang="en-US" dirty="0"/>
          </a:p>
        </p:txBody>
      </p:sp>
      <p:sp>
        <p:nvSpPr>
          <p:cNvPr id="4" name="Slide Number Placeholder 3"/>
          <p:cNvSpPr>
            <a:spLocks noGrp="1"/>
          </p:cNvSpPr>
          <p:nvPr>
            <p:ph type="sldNum" sz="quarter" idx="10"/>
          </p:nvPr>
        </p:nvSpPr>
        <p:spPr/>
        <p:txBody>
          <a:bodyPr/>
          <a:lstStyle/>
          <a:p>
            <a:fld id="{1A2A319A-A24C-4259-81CD-896D5E934358}" type="slidenum">
              <a:rPr lang="en-US" smtClean="0"/>
              <a:t>12</a:t>
            </a:fld>
            <a:endParaRPr lang="en-US"/>
          </a:p>
        </p:txBody>
      </p:sp>
    </p:spTree>
    <p:extLst>
      <p:ext uri="{BB962C8B-B14F-4D97-AF65-F5344CB8AC3E}">
        <p14:creationId xmlns:p14="http://schemas.microsoft.com/office/powerpoint/2010/main" val="1150700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lvl="1">
              <a:buFont typeface="Arial" panose="020B0604020202020204" pitchFamily="34" charset="0"/>
              <a:buChar char="•"/>
            </a:pPr>
            <a:r>
              <a:rPr lang="en-US" sz="1200" dirty="0"/>
              <a:t>Describe human trafficking and identify those who are most at risk</a:t>
            </a:r>
          </a:p>
          <a:p>
            <a:pPr lvl="1">
              <a:buFont typeface="Arial" panose="020B0604020202020204" pitchFamily="34" charset="0"/>
              <a:buChar char="•"/>
            </a:pPr>
            <a:r>
              <a:rPr lang="en-US" sz="1200" dirty="0"/>
              <a:t>Recognize the signs of human trafficking</a:t>
            </a:r>
          </a:p>
          <a:p>
            <a:pPr lvl="1">
              <a:buFont typeface="Arial" panose="020B0604020202020204" pitchFamily="34" charset="0"/>
              <a:buChar char="•"/>
            </a:pPr>
            <a:r>
              <a:rPr lang="en-US" sz="1200" dirty="0"/>
              <a:t>Explain how to respond appropriately when you suspect human trafficking is taking place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13</a:t>
            </a:fld>
            <a:endParaRPr lang="en-US"/>
          </a:p>
        </p:txBody>
      </p:sp>
    </p:spTree>
    <p:extLst>
      <p:ext uri="{BB962C8B-B14F-4D97-AF65-F5344CB8AC3E}">
        <p14:creationId xmlns:p14="http://schemas.microsoft.com/office/powerpoint/2010/main" val="3057312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078600-AE0B-47F3-8CAA-466F9DDAB61F}" type="datetime1">
              <a:rPr lang="en-US" smtClean="0"/>
              <a:t>5/8/2019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195D74AC-DA2E-4799-AEE9-BD7B8E280B71}" type="datetime1">
              <a:rPr lang="en-US" smtClean="0"/>
              <a:t>5/8/2019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163ADD-6747-4AF0-A922-BA859AAF9E82}" type="datetime1">
              <a:rPr lang="en-US" smtClean="0"/>
              <a:t>5/8/2019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3B0050-BF5F-434E-9774-BD45D075A4B6}" type="datetime1">
              <a:rPr lang="en-US" smtClean="0"/>
              <a:t>5/8/2019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4F2957-F2B4-4702-8A4E-614FB813596B}" type="datetime1">
              <a:rPr lang="en-US" smtClean="0"/>
              <a:t>5/8/2019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0F5502AD-643F-4610-B5D2-C65E6F79A004}" type="datetime1">
              <a:rPr lang="en-US" smtClean="0"/>
              <a:t>5/8/2019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B811BA-49BF-412E-9FA6-3F8E088D341B}" type="datetime1">
              <a:rPr lang="en-US" smtClean="0"/>
              <a:t>5/8/2019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0B4D64-6694-415B-9884-5C1A8507E8CF}" type="datetime1">
              <a:rPr lang="en-US" smtClean="0"/>
              <a:t>5/8/2019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6F539C-E326-4DEC-84A6-377E25C929F0}" type="datetime1">
              <a:rPr lang="en-US" smtClean="0"/>
              <a:t>5/8/2019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B52935-D2CF-4E19-AF12-FC9DCFD2B2C4}" type="datetime1">
              <a:rPr lang="en-US" smtClean="0"/>
              <a:t>5/8/2019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3E0C77-CB24-456E-B376-2157DE76E8B1}" type="datetime1">
              <a:rPr lang="en-US" smtClean="0"/>
              <a:t>5/8/2019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C7E2D9-1FE2-4695-B685-B08CF551C9B8}" type="datetime1">
              <a:rPr lang="en-US" smtClean="0"/>
              <a:t>5/8/2019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6.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6.pn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6.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6.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6.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6.pn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9AD2E52-1A72-44EC-AB49-4CAB06BC2E05}"/>
              </a:ext>
            </a:extLst>
          </p:cNvPr>
          <p:cNvSpPr>
            <a:spLocks noGrp="1"/>
          </p:cNvSpPr>
          <p:nvPr>
            <p:ph type="ftr" sz="quarter" idx="11"/>
          </p:nvPr>
        </p:nvSpPr>
        <p:spPr>
          <a:xfrm>
            <a:off x="6068290" y="6485948"/>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endParaRPr lang="en-US" dirty="0"/>
          </a:p>
        </p:txBody>
      </p:sp>
      <p:pic>
        <p:nvPicPr>
          <p:cNvPr id="10" name="Picture 9">
            <a:extLst>
              <a:ext uri="{FF2B5EF4-FFF2-40B4-BE49-F238E27FC236}">
                <a16:creationId xmlns:a16="http://schemas.microsoft.com/office/drawing/2014/main" id="{26D8B258-A033-44DB-A5EC-D13AB7C0330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285998" cy="6858000"/>
          </a:xfrm>
          <a:prstGeom prst="rect">
            <a:avLst/>
          </a:prstGeom>
        </p:spPr>
      </p:pic>
      <p:sp>
        <p:nvSpPr>
          <p:cNvPr id="11" name="Title 1">
            <a:extLst>
              <a:ext uri="{FF2B5EF4-FFF2-40B4-BE49-F238E27FC236}">
                <a16:creationId xmlns:a16="http://schemas.microsoft.com/office/drawing/2014/main" id="{0FE1F74B-C389-443E-BBC5-CA2ADC869D7D}"/>
              </a:ext>
            </a:extLst>
          </p:cNvPr>
          <p:cNvSpPr txBox="1">
            <a:spLocks/>
          </p:cNvSpPr>
          <p:nvPr/>
        </p:nvSpPr>
        <p:spPr>
          <a:xfrm>
            <a:off x="137273" y="3886200"/>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Human Trafficking</a:t>
            </a:r>
          </a:p>
        </p:txBody>
      </p:sp>
      <p:sp>
        <p:nvSpPr>
          <p:cNvPr id="12" name="TextBox 11">
            <a:extLst>
              <a:ext uri="{FF2B5EF4-FFF2-40B4-BE49-F238E27FC236}">
                <a16:creationId xmlns:a16="http://schemas.microsoft.com/office/drawing/2014/main" id="{D08F4839-4967-4EA4-B6EF-C2FF02DA8F9A}"/>
              </a:ext>
            </a:extLst>
          </p:cNvPr>
          <p:cNvSpPr txBox="1"/>
          <p:nvPr/>
        </p:nvSpPr>
        <p:spPr>
          <a:xfrm>
            <a:off x="6348106" y="3611701"/>
            <a:ext cx="3038011" cy="3170099"/>
          </a:xfrm>
          <a:prstGeom prst="rect">
            <a:avLst/>
          </a:prstGeom>
          <a:noFill/>
        </p:spPr>
        <p:txBody>
          <a:bodyPr wrap="none" rtlCol="0">
            <a:spAutoFit/>
          </a:bodyPr>
          <a:lstStyle/>
          <a:p>
            <a:r>
              <a:rPr lang="en-US" sz="20000" dirty="0">
                <a:solidFill>
                  <a:schemeClr val="bg1"/>
                </a:solidFill>
              </a:rPr>
              <a:t>31</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78C2A4D-F543-4483-8B18-ECF24840E9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E61B96E5-6521-444F-BF84-D4EE12CE983D}"/>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70527BC-64B2-4C83-8F53-60F46174C0E5}"/>
              </a:ext>
            </a:extLst>
          </p:cNvPr>
          <p:cNvSpPr>
            <a:spLocks noGrp="1"/>
          </p:cNvSpPr>
          <p:nvPr>
            <p:ph type="title"/>
          </p:nvPr>
        </p:nvSpPr>
        <p:spPr/>
        <p:txBody>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B34686B5-B7CE-4384-8718-86273FE1032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457200"/>
            <a:ext cx="912987" cy="914400"/>
          </a:xfrm>
          <a:prstGeom prst="rect">
            <a:avLst/>
          </a:prstGeom>
        </p:spPr>
      </p:pic>
    </p:spTree>
    <p:custDataLst>
      <p:tags r:id="rId1"/>
    </p:custDataLst>
    <p:extLst>
      <p:ext uri="{BB962C8B-B14F-4D97-AF65-F5344CB8AC3E}">
        <p14:creationId xmlns:p14="http://schemas.microsoft.com/office/powerpoint/2010/main" val="2475213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0FBF99-0179-4200-98E5-1F69C66F631F}"/>
              </a:ext>
            </a:extLst>
          </p:cNvPr>
          <p:cNvSpPr>
            <a:spLocks noGrp="1"/>
          </p:cNvSpPr>
          <p:nvPr>
            <p:ph idx="1"/>
          </p:nvPr>
        </p:nvSpPr>
        <p:spPr/>
        <p:txBody>
          <a:bodyPr/>
          <a:lstStyle/>
          <a:p>
            <a:pPr marL="0" indent="0">
              <a:buNone/>
            </a:pPr>
            <a:r>
              <a:rPr lang="en-US" dirty="0"/>
              <a:t>Upon completion of this lesson, you will be able to:</a:t>
            </a:r>
          </a:p>
          <a:p>
            <a:pPr lvl="1">
              <a:buFont typeface="Arial" panose="020B0604020202020204" pitchFamily="34" charset="0"/>
              <a:buChar char="•"/>
            </a:pPr>
            <a:r>
              <a:rPr lang="en-US" sz="2200" dirty="0"/>
              <a:t>Describe human trafficking and identify those who are most at risk</a:t>
            </a:r>
          </a:p>
          <a:p>
            <a:pPr lvl="1">
              <a:buFont typeface="Arial" panose="020B0604020202020204" pitchFamily="34" charset="0"/>
              <a:buChar char="•"/>
            </a:pPr>
            <a:r>
              <a:rPr lang="en-US" sz="2200" dirty="0"/>
              <a:t>Recognize the signs of human trafficking</a:t>
            </a:r>
          </a:p>
          <a:p>
            <a:pPr lvl="1">
              <a:buFont typeface="Arial" panose="020B0604020202020204" pitchFamily="34" charset="0"/>
              <a:buChar char="•"/>
            </a:pPr>
            <a:r>
              <a:rPr lang="en-US" sz="2200" dirty="0"/>
              <a:t>Explain how to respond appropriately when you suspect human trafficking is taking place</a:t>
            </a:r>
          </a:p>
        </p:txBody>
      </p:sp>
      <p:sp>
        <p:nvSpPr>
          <p:cNvPr id="3" name="Title 2">
            <a:extLst>
              <a:ext uri="{FF2B5EF4-FFF2-40B4-BE49-F238E27FC236}">
                <a16:creationId xmlns:a16="http://schemas.microsoft.com/office/drawing/2014/main" id="{BBAC4511-9238-4B91-A4DC-B875B0F9ED6B}"/>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1431636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AB9F5D-6706-470F-9599-4957D85B05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7106"/>
            <a:ext cx="9144000" cy="6892212"/>
          </a:xfrm>
          <a:prstGeom prst="rect">
            <a:avLst/>
          </a:prstGeom>
        </p:spPr>
      </p:pic>
      <p:sp>
        <p:nvSpPr>
          <p:cNvPr id="5" name="Rectangle 4">
            <a:extLst>
              <a:ext uri="{FF2B5EF4-FFF2-40B4-BE49-F238E27FC236}">
                <a16:creationId xmlns:a16="http://schemas.microsoft.com/office/drawing/2014/main" id="{D6D55039-4530-400B-BBF2-4CA125210BD6}"/>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41AECBA-CBD4-46CC-9E04-B9C44CA7047B}"/>
              </a:ext>
            </a:extLst>
          </p:cNvPr>
          <p:cNvSpPr>
            <a:spLocks noGrp="1"/>
          </p:cNvSpPr>
          <p:nvPr>
            <p:ph type="title"/>
          </p:nvPr>
        </p:nvSpPr>
        <p:spPr/>
        <p:txBody>
          <a:bodyPr/>
          <a:lstStyle/>
          <a:p>
            <a:r>
              <a:rPr lang="en-US" dirty="0">
                <a:solidFill>
                  <a:srgbClr val="002D72"/>
                </a:solidFill>
              </a:rPr>
              <a:t>What is Human Trafficking?</a:t>
            </a:r>
          </a:p>
        </p:txBody>
      </p:sp>
    </p:spTree>
    <p:extLst>
      <p:ext uri="{BB962C8B-B14F-4D97-AF65-F5344CB8AC3E}">
        <p14:creationId xmlns:p14="http://schemas.microsoft.com/office/powerpoint/2010/main" val="410254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99B0D3-DBA2-4DE0-928E-CC66558091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AF81B6C4-D830-4022-9A01-48DB19139849}"/>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34799A4-DB2E-4BB1-8442-64255383496F}"/>
              </a:ext>
            </a:extLst>
          </p:cNvPr>
          <p:cNvSpPr>
            <a:spLocks noGrp="1"/>
          </p:cNvSpPr>
          <p:nvPr>
            <p:ph type="title"/>
          </p:nvPr>
        </p:nvSpPr>
        <p:spPr/>
        <p:txBody>
          <a:bodyPr/>
          <a:lstStyle/>
          <a:p>
            <a:r>
              <a:rPr lang="en-US" dirty="0">
                <a:solidFill>
                  <a:srgbClr val="002D72"/>
                </a:solidFill>
              </a:rPr>
              <a:t>People at Risk</a:t>
            </a:r>
          </a:p>
        </p:txBody>
      </p:sp>
      <p:pic>
        <p:nvPicPr>
          <p:cNvPr id="4" name="Picture 3">
            <a:extLst>
              <a:ext uri="{FF2B5EF4-FFF2-40B4-BE49-F238E27FC236}">
                <a16:creationId xmlns:a16="http://schemas.microsoft.com/office/drawing/2014/main" id="{8D6022AA-4E73-411C-A322-49D778DE75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44758"/>
            <a:ext cx="914400" cy="912987"/>
          </a:xfrm>
          <a:prstGeom prst="rect">
            <a:avLst/>
          </a:prstGeom>
        </p:spPr>
      </p:pic>
    </p:spTree>
    <p:custDataLst>
      <p:tags r:id="rId1"/>
    </p:custDataLst>
    <p:extLst>
      <p:ext uri="{BB962C8B-B14F-4D97-AF65-F5344CB8AC3E}">
        <p14:creationId xmlns:p14="http://schemas.microsoft.com/office/powerpoint/2010/main" val="4212929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76A277-BE8E-4315-B934-5B195B5742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630"/>
            <a:ext cx="9144000" cy="6873260"/>
          </a:xfrm>
          <a:prstGeom prst="rect">
            <a:avLst/>
          </a:prstGeom>
        </p:spPr>
      </p:pic>
      <p:sp>
        <p:nvSpPr>
          <p:cNvPr id="5" name="Rectangle 4">
            <a:extLst>
              <a:ext uri="{FF2B5EF4-FFF2-40B4-BE49-F238E27FC236}">
                <a16:creationId xmlns:a16="http://schemas.microsoft.com/office/drawing/2014/main" id="{08226A91-AD39-46DC-8F2D-35346412EF3B}"/>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B84E093-8E4A-462B-9456-D283F767EC82}"/>
              </a:ext>
            </a:extLst>
          </p:cNvPr>
          <p:cNvSpPr>
            <a:spLocks noGrp="1"/>
          </p:cNvSpPr>
          <p:nvPr>
            <p:ph type="title"/>
          </p:nvPr>
        </p:nvSpPr>
        <p:spPr/>
        <p:txBody>
          <a:bodyPr/>
          <a:lstStyle/>
          <a:p>
            <a:r>
              <a:rPr lang="en-US" dirty="0">
                <a:solidFill>
                  <a:srgbClr val="002D72"/>
                </a:solidFill>
              </a:rPr>
              <a:t>Watch for these Signs</a:t>
            </a:r>
          </a:p>
        </p:txBody>
      </p:sp>
      <p:pic>
        <p:nvPicPr>
          <p:cNvPr id="7" name="Picture 6">
            <a:extLst>
              <a:ext uri="{FF2B5EF4-FFF2-40B4-BE49-F238E27FC236}">
                <a16:creationId xmlns:a16="http://schemas.microsoft.com/office/drawing/2014/main" id="{8ADB3A12-7BC5-4442-9A28-B984DCF8F0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44758"/>
            <a:ext cx="914400" cy="912987"/>
          </a:xfrm>
          <a:prstGeom prst="rect">
            <a:avLst/>
          </a:prstGeom>
        </p:spPr>
      </p:pic>
    </p:spTree>
    <p:custDataLst>
      <p:tags r:id="rId1"/>
    </p:custDataLst>
    <p:extLst>
      <p:ext uri="{BB962C8B-B14F-4D97-AF65-F5344CB8AC3E}">
        <p14:creationId xmlns:p14="http://schemas.microsoft.com/office/powerpoint/2010/main" val="2987536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6A719D-6BC2-4982-8640-F698B5D4E626}"/>
              </a:ext>
            </a:extLst>
          </p:cNvPr>
          <p:cNvSpPr>
            <a:spLocks noGrp="1"/>
          </p:cNvSpPr>
          <p:nvPr>
            <p:ph idx="1"/>
          </p:nvPr>
        </p:nvSpPr>
        <p:spPr>
          <a:xfrm>
            <a:off x="5486400" y="2667000"/>
            <a:ext cx="3276600" cy="1524000"/>
          </a:xfrm>
        </p:spPr>
        <p:txBody>
          <a:bodyPr/>
          <a:lstStyle/>
          <a:p>
            <a:pPr marL="0" indent="0">
              <a:buNone/>
            </a:pPr>
            <a:r>
              <a:rPr lang="en-US" dirty="0"/>
              <a:t>Watch for things that seem </a:t>
            </a:r>
            <a:r>
              <a:rPr lang="en-US" dirty="0">
                <a:solidFill>
                  <a:srgbClr val="002D72"/>
                </a:solidFill>
              </a:rPr>
              <a:t>out of the ordinary</a:t>
            </a:r>
            <a:r>
              <a:rPr lang="en-US" dirty="0"/>
              <a:t>.</a:t>
            </a:r>
          </a:p>
        </p:txBody>
      </p:sp>
      <p:pic>
        <p:nvPicPr>
          <p:cNvPr id="5" name="Picture 4">
            <a:extLst>
              <a:ext uri="{FF2B5EF4-FFF2-40B4-BE49-F238E27FC236}">
                <a16:creationId xmlns:a16="http://schemas.microsoft.com/office/drawing/2014/main" id="{EDA07AD3-8849-4772-9554-FF67A8B3528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5077968" cy="6858000"/>
          </a:xfrm>
          <a:prstGeom prst="rect">
            <a:avLst/>
          </a:prstGeom>
        </p:spPr>
      </p:pic>
      <p:pic>
        <p:nvPicPr>
          <p:cNvPr id="4" name="Picture 3">
            <a:extLst>
              <a:ext uri="{FF2B5EF4-FFF2-40B4-BE49-F238E27FC236}">
                <a16:creationId xmlns:a16="http://schemas.microsoft.com/office/drawing/2014/main" id="{3253F5EF-46BD-4037-BC72-A70E17A293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01000" y="230013"/>
            <a:ext cx="914400" cy="912987"/>
          </a:xfrm>
          <a:prstGeom prst="rect">
            <a:avLst/>
          </a:prstGeom>
        </p:spPr>
      </p:pic>
    </p:spTree>
    <p:custDataLst>
      <p:tags r:id="rId1"/>
    </p:custDataLst>
    <p:extLst>
      <p:ext uri="{BB962C8B-B14F-4D97-AF65-F5344CB8AC3E}">
        <p14:creationId xmlns:p14="http://schemas.microsoft.com/office/powerpoint/2010/main" val="1712144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653BF2F-8383-4BC7-B973-9B4E5E5418F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3999" cy="6858000"/>
          </a:xfrm>
          <a:prstGeom prst="rect">
            <a:avLst/>
          </a:prstGeom>
        </p:spPr>
      </p:pic>
      <p:sp>
        <p:nvSpPr>
          <p:cNvPr id="5" name="Rectangle 4">
            <a:extLst>
              <a:ext uri="{FF2B5EF4-FFF2-40B4-BE49-F238E27FC236}">
                <a16:creationId xmlns:a16="http://schemas.microsoft.com/office/drawing/2014/main" id="{91431D47-3E94-4E40-8B41-F427BD6EA9A3}"/>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5575F39-594C-443F-AF79-09089A1402C1}"/>
              </a:ext>
            </a:extLst>
          </p:cNvPr>
          <p:cNvSpPr>
            <a:spLocks noGrp="1"/>
          </p:cNvSpPr>
          <p:nvPr>
            <p:ph type="title"/>
          </p:nvPr>
        </p:nvSpPr>
        <p:spPr>
          <a:xfrm>
            <a:off x="1097280" y="274638"/>
            <a:ext cx="7863840" cy="1143000"/>
          </a:xfrm>
        </p:spPr>
        <p:txBody>
          <a:bodyPr/>
          <a:lstStyle/>
          <a:p>
            <a:r>
              <a:rPr lang="en-US" dirty="0">
                <a:solidFill>
                  <a:srgbClr val="002D72"/>
                </a:solidFill>
              </a:rPr>
              <a:t>Vehicles Used for Trafficking</a:t>
            </a:r>
          </a:p>
        </p:txBody>
      </p:sp>
      <p:pic>
        <p:nvPicPr>
          <p:cNvPr id="6" name="Picture 5">
            <a:extLst>
              <a:ext uri="{FF2B5EF4-FFF2-40B4-BE49-F238E27FC236}">
                <a16:creationId xmlns:a16="http://schemas.microsoft.com/office/drawing/2014/main" id="{FBCD0631-EDF8-4C7E-A415-8D03966B24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44758"/>
            <a:ext cx="914400" cy="912987"/>
          </a:xfrm>
          <a:prstGeom prst="rect">
            <a:avLst/>
          </a:prstGeom>
        </p:spPr>
      </p:pic>
    </p:spTree>
    <p:custDataLst>
      <p:tags r:id="rId1"/>
    </p:custDataLst>
    <p:extLst>
      <p:ext uri="{BB962C8B-B14F-4D97-AF65-F5344CB8AC3E}">
        <p14:creationId xmlns:p14="http://schemas.microsoft.com/office/powerpoint/2010/main" val="225009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BC46D-A8E4-4F48-8AB2-B2F682A36BC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a:extLst>
              <a:ext uri="{FF2B5EF4-FFF2-40B4-BE49-F238E27FC236}">
                <a16:creationId xmlns:a16="http://schemas.microsoft.com/office/drawing/2014/main" id="{1BAC5F30-0AE9-4275-AB7A-ED75EE2F15FA}"/>
              </a:ext>
            </a:extLst>
          </p:cNvPr>
          <p:cNvSpPr/>
          <p:nvPr/>
        </p:nvSpPr>
        <p:spPr>
          <a:xfrm>
            <a:off x="0" y="53038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717FE08-431A-47B7-9F14-122B62A6B4A1}"/>
              </a:ext>
            </a:extLst>
          </p:cNvPr>
          <p:cNvSpPr>
            <a:spLocks noGrp="1"/>
          </p:cNvSpPr>
          <p:nvPr>
            <p:ph type="title"/>
          </p:nvPr>
        </p:nvSpPr>
        <p:spPr>
          <a:xfrm>
            <a:off x="838200" y="5303838"/>
            <a:ext cx="8305800" cy="1143000"/>
          </a:xfrm>
        </p:spPr>
        <p:txBody>
          <a:bodyPr/>
          <a:lstStyle/>
          <a:p>
            <a:r>
              <a:rPr lang="en-US" dirty="0">
                <a:solidFill>
                  <a:srgbClr val="002D72"/>
                </a:solidFill>
              </a:rPr>
              <a:t>Locations Used for Trafficking</a:t>
            </a:r>
          </a:p>
        </p:txBody>
      </p:sp>
      <p:pic>
        <p:nvPicPr>
          <p:cNvPr id="5" name="Picture 4">
            <a:extLst>
              <a:ext uri="{FF2B5EF4-FFF2-40B4-BE49-F238E27FC236}">
                <a16:creationId xmlns:a16="http://schemas.microsoft.com/office/drawing/2014/main" id="{000B512E-490B-4032-9D01-C069F9E7B3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487813"/>
            <a:ext cx="914400" cy="912987"/>
          </a:xfrm>
          <a:prstGeom prst="rect">
            <a:avLst/>
          </a:prstGeom>
        </p:spPr>
      </p:pic>
    </p:spTree>
    <p:custDataLst>
      <p:tags r:id="rId1"/>
    </p:custDataLst>
    <p:extLst>
      <p:ext uri="{BB962C8B-B14F-4D97-AF65-F5344CB8AC3E}">
        <p14:creationId xmlns:p14="http://schemas.microsoft.com/office/powerpoint/2010/main" val="822454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2676FD4-9560-4052-B1E6-879855BB18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0D0B75DA-98B9-441E-BB65-913AF93565DA}"/>
              </a:ext>
            </a:extLst>
          </p:cNvPr>
          <p:cNvSpPr/>
          <p:nvPr/>
        </p:nvSpPr>
        <p:spPr>
          <a:xfrm>
            <a:off x="0" y="274638"/>
            <a:ext cx="9144000" cy="1249362"/>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CC9CBAC-3999-4C4B-BDF8-F987EB90DF44}"/>
              </a:ext>
            </a:extLst>
          </p:cNvPr>
          <p:cNvSpPr>
            <a:spLocks noGrp="1"/>
          </p:cNvSpPr>
          <p:nvPr>
            <p:ph type="title"/>
          </p:nvPr>
        </p:nvSpPr>
        <p:spPr/>
        <p:txBody>
          <a:bodyPr/>
          <a:lstStyle/>
          <a:p>
            <a:r>
              <a:rPr lang="en-US" dirty="0">
                <a:solidFill>
                  <a:srgbClr val="002D72"/>
                </a:solidFill>
              </a:rPr>
              <a:t>Know How to Respond</a:t>
            </a:r>
          </a:p>
        </p:txBody>
      </p:sp>
      <p:pic>
        <p:nvPicPr>
          <p:cNvPr id="7" name="Picture 6">
            <a:extLst>
              <a:ext uri="{FF2B5EF4-FFF2-40B4-BE49-F238E27FC236}">
                <a16:creationId xmlns:a16="http://schemas.microsoft.com/office/drawing/2014/main" id="{3DF7115B-EDC0-486C-899D-028FDC1899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44758"/>
            <a:ext cx="914400" cy="912987"/>
          </a:xfrm>
          <a:prstGeom prst="rect">
            <a:avLst/>
          </a:prstGeom>
        </p:spPr>
      </p:pic>
    </p:spTree>
    <p:custDataLst>
      <p:tags r:id="rId1"/>
    </p:custDataLst>
    <p:extLst>
      <p:ext uri="{BB962C8B-B14F-4D97-AF65-F5344CB8AC3E}">
        <p14:creationId xmlns:p14="http://schemas.microsoft.com/office/powerpoint/2010/main" val="355948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lvl="1">
              <a:buFont typeface="Arial" panose="020B0604020202020204" pitchFamily="34" charset="0"/>
              <a:buChar char="•"/>
            </a:pPr>
            <a:r>
              <a:rPr lang="en-US" sz="2200" dirty="0"/>
              <a:t>Describe human trafficking and identify those who are most at risk</a:t>
            </a:r>
          </a:p>
          <a:p>
            <a:pPr lvl="1">
              <a:buFont typeface="Arial" panose="020B0604020202020204" pitchFamily="34" charset="0"/>
              <a:buChar char="•"/>
            </a:pPr>
            <a:r>
              <a:rPr lang="en-US" sz="2200" dirty="0"/>
              <a:t>Recognize the signs of human trafficking</a:t>
            </a:r>
          </a:p>
          <a:p>
            <a:pPr lvl="1">
              <a:buFont typeface="Arial" panose="020B0604020202020204" pitchFamily="34" charset="0"/>
              <a:buChar char="•"/>
            </a:pPr>
            <a:r>
              <a:rPr lang="en-US" sz="2200" dirty="0"/>
              <a:t>Explain how to respond appropriately when you suspect human trafficking is taking place</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1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2214</Words>
  <Application>Microsoft Office PowerPoint</Application>
  <PresentationFormat>On-screen Show (4:3)</PresentationFormat>
  <Paragraphs>207</Paragraphs>
  <Slides>13</Slides>
  <Notes>11</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Instructions</vt:lpstr>
      <vt:lpstr>PowerPoint Presentation</vt:lpstr>
      <vt:lpstr>PowerPoint Presentation</vt:lpstr>
      <vt:lpstr>Introduction</vt:lpstr>
      <vt:lpstr>Objectives</vt:lpstr>
      <vt:lpstr>What is Human Trafficking?</vt:lpstr>
      <vt:lpstr>People at Risk</vt:lpstr>
      <vt:lpstr>Watch for these Signs</vt:lpstr>
      <vt:lpstr>PowerPoint Presentation</vt:lpstr>
      <vt:lpstr>Vehicles Used for Trafficking</vt:lpstr>
      <vt:lpstr>Locations Used for Trafficking</vt:lpstr>
      <vt:lpstr>Know How to Respond</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66</cp:revision>
  <dcterms:created xsi:type="dcterms:W3CDTF">2016-04-05T19:25:42Z</dcterms:created>
  <dcterms:modified xsi:type="dcterms:W3CDTF">2019-05-08T19:34:11Z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