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comments/comment1.xml" ContentType="application/vnd.openxmlformats-officedocument.presentationml.comment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332" r:id="rId5"/>
    <p:sldId id="334" r:id="rId6"/>
    <p:sldId id="259" r:id="rId7"/>
    <p:sldId id="258" r:id="rId8"/>
    <p:sldId id="262" r:id="rId9"/>
    <p:sldId id="264" r:id="rId10"/>
    <p:sldId id="266" r:id="rId11"/>
    <p:sldId id="267" r:id="rId12"/>
    <p:sldId id="268" r:id="rId13"/>
    <p:sldId id="269" r:id="rId14"/>
    <p:sldId id="270" r:id="rId15"/>
    <p:sldId id="271" r:id="rId16"/>
    <p:sldId id="278" r:id="rId17"/>
    <p:sldId id="283" r:id="rId18"/>
    <p:sldId id="286" r:id="rId19"/>
    <p:sldId id="288" r:id="rId20"/>
    <p:sldId id="289" r:id="rId21"/>
    <p:sldId id="290" r:id="rId22"/>
    <p:sldId id="291" r:id="rId23"/>
    <p:sldId id="337" r:id="rId24"/>
    <p:sldId id="338" r:id="rId25"/>
    <p:sldId id="294" r:id="rId26"/>
    <p:sldId id="295" r:id="rId27"/>
    <p:sldId id="298" r:id="rId28"/>
    <p:sldId id="300" r:id="rId29"/>
    <p:sldId id="336" r:id="rId30"/>
  </p:sldIdLst>
  <p:sldSz cx="9144000" cy="6858000" type="screen4x3"/>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uer, Christopher D" initials="BCD" lastIdx="4" clrIdx="0">
    <p:extLst>
      <p:ext uri="{19B8F6BF-5375-455C-9EA6-DF929625EA0E}">
        <p15:presenceInfo xmlns:p15="http://schemas.microsoft.com/office/powerpoint/2012/main" userId="S::cbauer@jjkeller.com::ed0b3c92-ec81-4f3d-97ea-e7a80566a9fb" providerId="AD"/>
      </p:ext>
    </p:extLst>
  </p:cmAuthor>
  <p:cmAuthor id="2" name="Knoll-Owen, Amy R" initials="KAR" lastIdx="2" clrIdx="1">
    <p:extLst>
      <p:ext uri="{19B8F6BF-5375-455C-9EA6-DF929625EA0E}">
        <p15:presenceInfo xmlns:p15="http://schemas.microsoft.com/office/powerpoint/2012/main" userId="S::AKnoll-Owen@jjkeller.com::e27e9853-8ecd-4bff-bee9-584b1197a9db" providerId="AD"/>
      </p:ext>
    </p:extLst>
  </p:cmAuthor>
  <p:cmAuthor id="3" name="Sanford, Derek R" initials="SR" lastIdx="1" clrIdx="2">
    <p:extLst>
      <p:ext uri="{19B8F6BF-5375-455C-9EA6-DF929625EA0E}">
        <p15:presenceInfo xmlns:p15="http://schemas.microsoft.com/office/powerpoint/2012/main" userId="S::dsanford@jjkeller.com::9f6d9521-afd1-4d7d-8fe4-d7c2267351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56439" autoAdjust="0"/>
  </p:normalViewPr>
  <p:slideViewPr>
    <p:cSldViewPr>
      <p:cViewPr varScale="1">
        <p:scale>
          <a:sx n="48" d="100"/>
          <a:sy n="48" d="100"/>
        </p:scale>
        <p:origin x="2458" y="48"/>
      </p:cViewPr>
      <p:guideLst>
        <p:guide orient="horz" pos="2160"/>
        <p:guide pos="2880"/>
      </p:guideLst>
    </p:cSldViewPr>
  </p:slideViewPr>
  <p:notesTextViewPr>
    <p:cViewPr>
      <p:scale>
        <a:sx n="1" d="1"/>
        <a:sy n="1" d="1"/>
      </p:scale>
      <p:origin x="0" y="0"/>
    </p:cViewPr>
  </p:notesTextViewPr>
  <p:sorterViewPr>
    <p:cViewPr>
      <p:scale>
        <a:sx n="100" d="100"/>
        <a:sy n="100" d="100"/>
      </p:scale>
      <p:origin x="0" y="-7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ford, Derek R" userId="S::dsanford@jjkeller.com::9f6d9521-afd1-4d7d-8fe4-d7c2267351c1" providerId="AD" clId="Web-{362FC09F-10BB-B000-D8F3-1DC00C429C8F}"/>
    <pc:docChg chg="">
      <pc:chgData name="Sanford, Derek R" userId="S::dsanford@jjkeller.com::9f6d9521-afd1-4d7d-8fe4-d7c2267351c1" providerId="AD" clId="Web-{362FC09F-10BB-B000-D8F3-1DC00C429C8F}" dt="2021-04-20T19:34:33.440" v="0"/>
      <pc:docMkLst>
        <pc:docMk/>
      </pc:docMkLst>
      <pc:sldChg chg="addCm">
        <pc:chgData name="Sanford, Derek R" userId="S::dsanford@jjkeller.com::9f6d9521-afd1-4d7d-8fe4-d7c2267351c1" providerId="AD" clId="Web-{362FC09F-10BB-B000-D8F3-1DC00C429C8F}" dt="2021-04-20T19:34:33.440" v="0"/>
        <pc:sldMkLst>
          <pc:docMk/>
          <pc:sldMk cId="2014558245" sldId="259"/>
        </pc:sldMkLst>
      </pc:sldChg>
    </pc:docChg>
  </pc:docChgLst>
  <pc:docChgLst>
    <pc:chgData name="Knoll-Owen, Amy R" userId="S::aknoll-owen@jjkeller.com::e27e9853-8ecd-4bff-bee9-584b1197a9db" providerId="AD" clId="Web-{3D79BE29-CF47-4116-82D6-56AC61221186}"/>
    <pc:docChg chg="modSld">
      <pc:chgData name="Knoll-Owen, Amy R" userId="S::aknoll-owen@jjkeller.com::e27e9853-8ecd-4bff-bee9-584b1197a9db" providerId="AD" clId="Web-{3D79BE29-CF47-4116-82D6-56AC61221186}" dt="2021-04-20T17:09:39.137" v="8"/>
      <pc:docMkLst>
        <pc:docMk/>
      </pc:docMkLst>
      <pc:sldChg chg="addSp delSp modSp addCm">
        <pc:chgData name="Knoll-Owen, Amy R" userId="S::aknoll-owen@jjkeller.com::e27e9853-8ecd-4bff-bee9-584b1197a9db" providerId="AD" clId="Web-{3D79BE29-CF47-4116-82D6-56AC61221186}" dt="2021-04-20T17:09:39.137" v="8"/>
        <pc:sldMkLst>
          <pc:docMk/>
          <pc:sldMk cId="2014558245" sldId="259"/>
        </pc:sldMkLst>
        <pc:spChg chg="mod">
          <ac:chgData name="Knoll-Owen, Amy R" userId="S::aknoll-owen@jjkeller.com::e27e9853-8ecd-4bff-bee9-584b1197a9db" providerId="AD" clId="Web-{3D79BE29-CF47-4116-82D6-56AC61221186}" dt="2021-04-20T17:06:21.342" v="6" actId="20577"/>
          <ac:spMkLst>
            <pc:docMk/>
            <pc:sldMk cId="2014558245" sldId="259"/>
            <ac:spMk id="4" creationId="{EEA1203D-3972-4BD3-94B9-26DD23653F3F}"/>
          </ac:spMkLst>
        </pc:spChg>
        <pc:spChg chg="add">
          <ac:chgData name="Knoll-Owen, Amy R" userId="S::aknoll-owen@jjkeller.com::e27e9853-8ecd-4bff-bee9-584b1197a9db" providerId="AD" clId="Web-{3D79BE29-CF47-4116-82D6-56AC61221186}" dt="2021-04-20T17:06:23.529" v="7"/>
          <ac:spMkLst>
            <pc:docMk/>
            <pc:sldMk cId="2014558245" sldId="259"/>
            <ac:spMk id="6" creationId="{3ED74816-0E84-4C88-9CED-93AC88461B05}"/>
          </ac:spMkLst>
        </pc:spChg>
        <pc:spChg chg="del mod">
          <ac:chgData name="Knoll-Owen, Amy R" userId="S::aknoll-owen@jjkeller.com::e27e9853-8ecd-4bff-bee9-584b1197a9db" providerId="AD" clId="Web-{3D79BE29-CF47-4116-82D6-56AC61221186}" dt="2021-04-20T17:06:10.108" v="1"/>
          <ac:spMkLst>
            <pc:docMk/>
            <pc:sldMk cId="2014558245" sldId="259"/>
            <ac:spMk id="12" creationId="{FD3E4AC2-43CC-4DCE-BA34-C8A2FA0C1975}"/>
          </ac:spMkLst>
        </pc:spChg>
      </pc:sldChg>
    </pc:docChg>
  </pc:docChgLst>
  <pc:docChgLst>
    <pc:chgData name="Knoll-Owen, Amy R" userId="e27e9853-8ecd-4bff-bee9-584b1197a9db" providerId="ADAL" clId="{7DAA5258-CA20-4798-8CFA-2FB6BB8CB4D8}"/>
    <pc:docChg chg="custSel addSld modSld">
      <pc:chgData name="Knoll-Owen, Amy R" userId="e27e9853-8ecd-4bff-bee9-584b1197a9db" providerId="ADAL" clId="{7DAA5258-CA20-4798-8CFA-2FB6BB8CB4D8}" dt="2021-04-20T16:59:34.416" v="55" actId="1589"/>
      <pc:docMkLst>
        <pc:docMk/>
      </pc:docMkLst>
      <pc:sldChg chg="modNotesTx">
        <pc:chgData name="Knoll-Owen, Amy R" userId="e27e9853-8ecd-4bff-bee9-584b1197a9db" providerId="ADAL" clId="{7DAA5258-CA20-4798-8CFA-2FB6BB8CB4D8}" dt="2021-04-20T16:50:30.170" v="2" actId="20577"/>
        <pc:sldMkLst>
          <pc:docMk/>
          <pc:sldMk cId="1160417883" sldId="286"/>
        </pc:sldMkLst>
      </pc:sldChg>
      <pc:sldChg chg="modNotesTx">
        <pc:chgData name="Knoll-Owen, Amy R" userId="e27e9853-8ecd-4bff-bee9-584b1197a9db" providerId="ADAL" clId="{7DAA5258-CA20-4798-8CFA-2FB6BB8CB4D8}" dt="2021-04-20T16:47:40.364" v="1" actId="20577"/>
        <pc:sldMkLst>
          <pc:docMk/>
          <pc:sldMk cId="2173945691" sldId="288"/>
        </pc:sldMkLst>
      </pc:sldChg>
      <pc:sldChg chg="modNotesTx">
        <pc:chgData name="Knoll-Owen, Amy R" userId="e27e9853-8ecd-4bff-bee9-584b1197a9db" providerId="ADAL" clId="{7DAA5258-CA20-4798-8CFA-2FB6BB8CB4D8}" dt="2021-04-20T16:51:26.189" v="5" actId="20577"/>
        <pc:sldMkLst>
          <pc:docMk/>
          <pc:sldMk cId="632596418" sldId="289"/>
        </pc:sldMkLst>
      </pc:sldChg>
      <pc:sldChg chg="delSp modSp mod addCm modNotesTx">
        <pc:chgData name="Knoll-Owen, Amy R" userId="e27e9853-8ecd-4bff-bee9-584b1197a9db" providerId="ADAL" clId="{7DAA5258-CA20-4798-8CFA-2FB6BB8CB4D8}" dt="2021-04-20T16:59:34.416" v="55" actId="1589"/>
        <pc:sldMkLst>
          <pc:docMk/>
          <pc:sldMk cId="3271534054" sldId="291"/>
        </pc:sldMkLst>
        <pc:spChg chg="mod">
          <ac:chgData name="Knoll-Owen, Amy R" userId="e27e9853-8ecd-4bff-bee9-584b1197a9db" providerId="ADAL" clId="{7DAA5258-CA20-4798-8CFA-2FB6BB8CB4D8}" dt="2021-04-20T16:52:04.211" v="32" actId="20577"/>
          <ac:spMkLst>
            <pc:docMk/>
            <pc:sldMk cId="3271534054" sldId="291"/>
            <ac:spMk id="3" creationId="{7962D57C-96F9-4AE9-AB43-8424E29AB915}"/>
          </ac:spMkLst>
        </pc:spChg>
        <pc:picChg chg="mod">
          <ac:chgData name="Knoll-Owen, Amy R" userId="e27e9853-8ecd-4bff-bee9-584b1197a9db" providerId="ADAL" clId="{7DAA5258-CA20-4798-8CFA-2FB6BB8CB4D8}" dt="2021-04-20T16:53:51.875" v="35" actId="14826"/>
          <ac:picMkLst>
            <pc:docMk/>
            <pc:sldMk cId="3271534054" sldId="291"/>
            <ac:picMk id="6" creationId="{C5FCA38E-D19B-4488-9685-70D06663C2E0}"/>
          </ac:picMkLst>
        </pc:picChg>
        <pc:picChg chg="del">
          <ac:chgData name="Knoll-Owen, Amy R" userId="e27e9853-8ecd-4bff-bee9-584b1197a9db" providerId="ADAL" clId="{7DAA5258-CA20-4798-8CFA-2FB6BB8CB4D8}" dt="2021-04-20T16:53:56.832" v="36" actId="21"/>
          <ac:picMkLst>
            <pc:docMk/>
            <pc:sldMk cId="3271534054" sldId="291"/>
            <ac:picMk id="7" creationId="{309AC510-6B89-404F-AA57-DED926E0A162}"/>
          </ac:picMkLst>
        </pc:picChg>
      </pc:sldChg>
      <pc:sldChg chg="modNotesTx">
        <pc:chgData name="Knoll-Owen, Amy R" userId="e27e9853-8ecd-4bff-bee9-584b1197a9db" providerId="ADAL" clId="{7DAA5258-CA20-4798-8CFA-2FB6BB8CB4D8}" dt="2021-04-20T16:57:34.563" v="54" actId="20577"/>
        <pc:sldMkLst>
          <pc:docMk/>
          <pc:sldMk cId="1102145088" sldId="300"/>
        </pc:sldMkLst>
      </pc:sldChg>
      <pc:sldChg chg="modSp add mod modNotesTx">
        <pc:chgData name="Knoll-Owen, Amy R" userId="e27e9853-8ecd-4bff-bee9-584b1197a9db" providerId="ADAL" clId="{7DAA5258-CA20-4798-8CFA-2FB6BB8CB4D8}" dt="2021-04-20T16:54:52.716" v="43" actId="20577"/>
        <pc:sldMkLst>
          <pc:docMk/>
          <pc:sldMk cId="2162026146" sldId="337"/>
        </pc:sldMkLst>
        <pc:spChg chg="mod">
          <ac:chgData name="Knoll-Owen, Amy R" userId="e27e9853-8ecd-4bff-bee9-584b1197a9db" providerId="ADAL" clId="{7DAA5258-CA20-4798-8CFA-2FB6BB8CB4D8}" dt="2021-04-20T16:54:19.205" v="38" actId="27636"/>
          <ac:spMkLst>
            <pc:docMk/>
            <pc:sldMk cId="2162026146" sldId="337"/>
            <ac:spMk id="3" creationId="{7962D57C-96F9-4AE9-AB43-8424E29AB915}"/>
          </ac:spMkLst>
        </pc:spChg>
        <pc:picChg chg="mod">
          <ac:chgData name="Knoll-Owen, Amy R" userId="e27e9853-8ecd-4bff-bee9-584b1197a9db" providerId="ADAL" clId="{7DAA5258-CA20-4798-8CFA-2FB6BB8CB4D8}" dt="2021-04-20T16:54:30.005" v="39" actId="14826"/>
          <ac:picMkLst>
            <pc:docMk/>
            <pc:sldMk cId="2162026146" sldId="337"/>
            <ac:picMk id="6" creationId="{C5FCA38E-D19B-4488-9685-70D06663C2E0}"/>
          </ac:picMkLst>
        </pc:picChg>
      </pc:sldChg>
      <pc:sldChg chg="modSp add modNotesTx">
        <pc:chgData name="Knoll-Owen, Amy R" userId="e27e9853-8ecd-4bff-bee9-584b1197a9db" providerId="ADAL" clId="{7DAA5258-CA20-4798-8CFA-2FB6BB8CB4D8}" dt="2021-04-20T16:55:28.171" v="46"/>
        <pc:sldMkLst>
          <pc:docMk/>
          <pc:sldMk cId="944877130" sldId="338"/>
        </pc:sldMkLst>
        <pc:spChg chg="mod">
          <ac:chgData name="Knoll-Owen, Amy R" userId="e27e9853-8ecd-4bff-bee9-584b1197a9db" providerId="ADAL" clId="{7DAA5258-CA20-4798-8CFA-2FB6BB8CB4D8}" dt="2021-04-20T16:55:28.171" v="46"/>
          <ac:spMkLst>
            <pc:docMk/>
            <pc:sldMk cId="944877130" sldId="338"/>
            <ac:spMk id="3" creationId="{7962D57C-96F9-4AE9-AB43-8424E29AB915}"/>
          </ac:spMkLst>
        </pc:spChg>
      </pc:sldChg>
    </pc:docChg>
  </pc:docChgLst>
  <pc:docChgLst>
    <pc:chgData name="Sanford, Derek R" userId="9f6d9521-afd1-4d7d-8fe4-d7c2267351c1" providerId="ADAL" clId="{162DA10F-8563-4DE2-806A-34DED4091FBD}"/>
    <pc:docChg chg="modSld">
      <pc:chgData name="Sanford, Derek R" userId="9f6d9521-afd1-4d7d-8fe4-d7c2267351c1" providerId="ADAL" clId="{162DA10F-8563-4DE2-806A-34DED4091FBD}" dt="2021-04-22T17:03:50.027" v="78" actId="6549"/>
      <pc:docMkLst>
        <pc:docMk/>
      </pc:docMkLst>
      <pc:sldChg chg="modNotesTx">
        <pc:chgData name="Sanford, Derek R" userId="9f6d9521-afd1-4d7d-8fe4-d7c2267351c1" providerId="ADAL" clId="{162DA10F-8563-4DE2-806A-34DED4091FBD}" dt="2021-04-22T17:03:34.918" v="71" actId="20577"/>
        <pc:sldMkLst>
          <pc:docMk/>
          <pc:sldMk cId="3753101971" sldId="262"/>
        </pc:sldMkLst>
      </pc:sldChg>
      <pc:sldChg chg="modNotesTx">
        <pc:chgData name="Sanford, Derek R" userId="9f6d9521-afd1-4d7d-8fe4-d7c2267351c1" providerId="ADAL" clId="{162DA10F-8563-4DE2-806A-34DED4091FBD}" dt="2021-04-22T17:03:50.027" v="78" actId="6549"/>
        <pc:sldMkLst>
          <pc:docMk/>
          <pc:sldMk cId="2720613604" sldId="336"/>
        </pc:sldMkLst>
      </pc:sldChg>
      <pc:sldChg chg="modNotesTx">
        <pc:chgData name="Sanford, Derek R" userId="9f6d9521-afd1-4d7d-8fe4-d7c2267351c1" providerId="ADAL" clId="{162DA10F-8563-4DE2-806A-34DED4091FBD}" dt="2021-04-22T17:01:40.180" v="30" actId="20577"/>
        <pc:sldMkLst>
          <pc:docMk/>
          <pc:sldMk cId="2162026146" sldId="337"/>
        </pc:sldMkLst>
      </pc:sldChg>
      <pc:sldChg chg="modNotesTx">
        <pc:chgData name="Sanford, Derek R" userId="9f6d9521-afd1-4d7d-8fe4-d7c2267351c1" providerId="ADAL" clId="{162DA10F-8563-4DE2-806A-34DED4091FBD}" dt="2021-04-22T17:02:42.051" v="60" actId="20577"/>
        <pc:sldMkLst>
          <pc:docMk/>
          <pc:sldMk cId="944877130" sldId="338"/>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1-04-13T13:46:41.333" idx="1">
    <p:pos x="10" y="10"/>
    <p:text>Please update the copyright statement to read "...2019 (Rev. 4/21)"</p:text>
    <p:extLst>
      <p:ext uri="{C676402C-5697-4E1C-873F-D02D1690AC5C}">
        <p15:threadingInfo xmlns:p15="http://schemas.microsoft.com/office/powerpoint/2012/main" timeZoneBias="300"/>
      </p:ext>
    </p:extLst>
  </p:cm>
  <p:cm authorId="2" dt="2021-04-20T10:09:39.137" idx="2">
    <p:pos x="106" y="106"/>
    <p:text>[@Sanford, Derek R] Is the format on the copyright update OK here? It's too long to fit on one line, so I wasn't sure what was best. I made updates based on the script to slides 15-17, 19-21, and 25. Any comments before I finalize this?
</p:text>
    <p:extLst>
      <p:ext uri="{C676402C-5697-4E1C-873F-D02D1690AC5C}">
        <p15:threadingInfo xmlns:p15="http://schemas.microsoft.com/office/powerpoint/2012/main" timeZoneBias="420"/>
      </p:ext>
    </p:extLst>
  </p:cm>
  <p:cm authorId="3" dt="2021-04-20T12:34:33.440" idx="1">
    <p:pos x="106" y="202"/>
    <p:text>This looks good.
</p:text>
    <p:extLst>
      <p:ext uri="{C676402C-5697-4E1C-873F-D02D1690AC5C}">
        <p15:threadingInfo xmlns:p15="http://schemas.microsoft.com/office/powerpoint/2012/main" timeZoneBias="420">
          <p15:parentCm authorId="2" idx="2"/>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5/4/2021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903D58-B367-4EF1-BE39-90006A343867}" type="slidenum">
              <a:rPr lang="en-US" smtClean="0"/>
              <a:t>1</a:t>
            </a:fld>
            <a:endParaRPr lang="en-US"/>
          </a:p>
        </p:txBody>
      </p:sp>
    </p:spTree>
    <p:extLst>
      <p:ext uri="{BB962C8B-B14F-4D97-AF65-F5344CB8AC3E}">
        <p14:creationId xmlns:p14="http://schemas.microsoft.com/office/powerpoint/2010/main" val="130791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34: Crossing the Canadian Border</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r>
              <a:rPr lang="en-US" sz="1200" b="0" i="0" u="none" strike="noStrike" kern="1200" baseline="0" dirty="0">
                <a:solidFill>
                  <a:schemeClr val="tx1"/>
                </a:solidFill>
                <a:latin typeface="+mn-lt"/>
                <a:ea typeface="+mn-ea"/>
                <a:cs typeface="+mn-cs"/>
              </a:rPr>
              <a:t>Every day, many professional drivers cross the U.S. borders without incident. For the new professional driver however, the thought of delivering goods into another country might seem like a daunting task.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Being aware of and knowledgeable about some of the processes and procedures can help make your border crossing experience smooth and relatively easy.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Focus on the importance of understanding the differences between driving in the United States and driving in Canada. Areas of particular importance that should be covered are cross-border expectations, paperwork, and the importance of professionalism at all times when dealing with port and/or border authorities. </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Discuss general requirements for crossing the Canadian border;</a:t>
            </a:r>
          </a:p>
          <a:p>
            <a:pPr marL="685800" lvl="1" indent="-228600">
              <a:buFont typeface="+mj-lt"/>
              <a:buAutoNum type="arabicPeriod"/>
            </a:pPr>
            <a:r>
              <a:rPr lang="en-US" sz="1200" kern="1200" dirty="0">
                <a:solidFill>
                  <a:schemeClr val="tx1"/>
                </a:solidFill>
                <a:effectLst/>
                <a:latin typeface="+mn-lt"/>
                <a:ea typeface="+mn-ea"/>
                <a:cs typeface="+mn-cs"/>
              </a:rPr>
              <a:t>Describe the process used to cross the border into Canada and back into the United States; and</a:t>
            </a:r>
          </a:p>
          <a:p>
            <a:pPr marL="685800" lvl="1" indent="-228600">
              <a:buFont typeface="+mj-lt"/>
              <a:buAutoNum type="arabicPeriod"/>
            </a:pPr>
            <a:r>
              <a:rPr lang="en-US" sz="1200" kern="1200" dirty="0">
                <a:solidFill>
                  <a:schemeClr val="tx1"/>
                </a:solidFill>
                <a:effectLst/>
                <a:latin typeface="+mn-lt"/>
                <a:ea typeface="+mn-ea"/>
                <a:cs typeface="+mn-cs"/>
              </a:rPr>
              <a:t>List general differences between the U.S. and Canada when it comes to compliance issues including hours of service, daily vehicle inspections, and vehicle sizes and weights.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General Requirements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Travel into Canada is relatively common for the professional driver. Because U.S. drivers are allowed to operate into Canada without restriction, entry into and operation throughout Canada requires adequate preparation and paperwork. </a:t>
            </a:r>
          </a:p>
          <a:p>
            <a:endParaRPr lang="en-US" dirty="0"/>
          </a:p>
          <a:p>
            <a:r>
              <a:rPr lang="en-US" sz="1200" b="1" kern="1200" dirty="0">
                <a:solidFill>
                  <a:schemeClr val="tx1"/>
                </a:solidFill>
                <a:effectLst/>
                <a:latin typeface="+mn-lt"/>
                <a:ea typeface="+mn-ea"/>
                <a:cs typeface="+mn-cs"/>
              </a:rPr>
              <a:t>Personal Credentials/Identification </a:t>
            </a:r>
          </a:p>
          <a:p>
            <a:r>
              <a:rPr lang="en-US" sz="1200" b="0" i="0" u="none" strike="noStrike" kern="1200" baseline="0" dirty="0">
                <a:solidFill>
                  <a:schemeClr val="tx1"/>
                </a:solidFill>
                <a:latin typeface="+mn-lt"/>
                <a:ea typeface="+mn-ea"/>
                <a:cs typeface="+mn-cs"/>
              </a:rPr>
              <a:t>To enter the country, Canada requires proof of identification and citizenship. This means carrying a current passport, passport card, your commercial operator’s license, an “enhanced” driver’s license, or a Free and Secure Trade (FAST) card.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An enhanced driver’s license provides proof of identity and U.S. citizenship, is issued in a secure process, and includes technology that makes travel easier. This type of license can be used for entering the United States from a foreign country through a land port of entry, in addition to serving as your license to drive.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FAST program is a trusted traveler agreement between the United States and Canada. Drivers that meet eligibility criteria are able to obtain a FAST card that is valid for a five-year period. The FAST card may be used to meet proof of citizenship that’s required when crossing into Canada and back to the United States.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a permanent resident of the United States but not a citizen, then you will be required to present proof of your immigration status and show your visa.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Prior Convictions </a:t>
            </a:r>
          </a:p>
          <a:p>
            <a:r>
              <a:rPr lang="en-US" sz="1200" b="0" i="0" u="none" strike="noStrike" kern="1200" baseline="0" dirty="0">
                <a:solidFill>
                  <a:schemeClr val="tx1"/>
                </a:solidFill>
                <a:latin typeface="+mn-lt"/>
                <a:ea typeface="+mn-ea"/>
                <a:cs typeface="+mn-cs"/>
              </a:rPr>
              <a:t>Certain types of convictions that are considered misdemeanors in the United States may be considered serious criminal (felony) offenses in Canada. If a professional driver has a felony conviction in the United States, the driver may not be admitted into Canada. Through Canada’s rehabilitation program, this denial of admittance may not be permanent. If you have been convicted of a crime considered to be a felony in Canada, you may be eligible for entry into Canada after five years from the end of your sentence.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have a felony conviction and need to enter Canada for a short time on a very limited basis, a special permit may be issued by the Citizenship and Immigration Canada consulate offices in the United States, but this is not guaranteed.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Declaring Personal Items  </a:t>
            </a:r>
          </a:p>
          <a:p>
            <a:r>
              <a:rPr lang="en-US" sz="1200" kern="1200" dirty="0">
                <a:solidFill>
                  <a:schemeClr val="tx1"/>
                </a:solidFill>
                <a:effectLst/>
                <a:latin typeface="+mn-lt"/>
                <a:ea typeface="+mn-ea"/>
                <a:cs typeface="+mn-cs"/>
              </a:rPr>
              <a:t>Certain personal items carried over the border into Canada must be “declared” to the Canada Border Services Agency (</a:t>
            </a:r>
            <a:r>
              <a:rPr lang="en-US" sz="1200" kern="1200" dirty="0" err="1">
                <a:solidFill>
                  <a:schemeClr val="tx1"/>
                </a:solidFill>
                <a:effectLst/>
                <a:latin typeface="+mn-lt"/>
                <a:ea typeface="+mn-ea"/>
                <a:cs typeface="+mn-cs"/>
              </a:rPr>
              <a:t>CBSA</a:t>
            </a:r>
            <a:r>
              <a:rPr lang="en-US" sz="1200" kern="1200" dirty="0">
                <a:solidFill>
                  <a:schemeClr val="tx1"/>
                </a:solidFill>
                <a:effectLst/>
                <a:latin typeface="+mn-lt"/>
                <a:ea typeface="+mn-ea"/>
                <a:cs typeface="+mn-cs"/>
              </a:rPr>
              <a:t>). Personal items you must declare include: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Tobacco</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All animals, plants, and their products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Explosives, fireworks, and ammunition</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Firearms and weapons (note that most weapons, including switchblades and other knives, mace spray, brass knuckles, and tasers, are prohibited and may be confiscated at the border)</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Prescription drugs with a clearly identifying label (if possible, you should also carry a letter from your doctor indicating your prescription)</a:t>
            </a:r>
          </a:p>
          <a:p>
            <a:r>
              <a:rPr lang="en-US" sz="1200" kern="1200" dirty="0">
                <a:solidFill>
                  <a:schemeClr val="tx1"/>
                </a:solidFill>
                <a:effectLst/>
                <a:latin typeface="+mn-lt"/>
                <a:ea typeface="+mn-ea"/>
                <a:cs typeface="+mn-cs"/>
              </a:rPr>
              <a:t> </a:t>
            </a:r>
          </a:p>
          <a:p>
            <a:r>
              <a:rPr lang="en-US" dirty="0"/>
              <a:t>CALLOUT: Know and follow the rules and regulations of the country you are traveling in, as enforcement does not consider ignorance of these requirements as a valid reason for noncompliance.</a:t>
            </a: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Prohibited Items </a:t>
            </a:r>
          </a:p>
          <a:p>
            <a:r>
              <a:rPr lang="en-US" sz="1200" b="0" i="0" u="none" strike="noStrike" kern="1200" baseline="0" dirty="0">
                <a:solidFill>
                  <a:schemeClr val="tx1"/>
                </a:solidFill>
                <a:latin typeface="+mn-lt"/>
                <a:ea typeface="+mn-ea"/>
                <a:cs typeface="+mn-cs"/>
              </a:rPr>
              <a:t>In Canada, professional drivers are prohibited from having alcohol in the cab of their vehicle under any circumstances. Other generally prohibited items include weapons, such as mace and handguns, as well as illegal drugs.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Vehicle Credentials/Safety Compliance </a:t>
            </a:r>
          </a:p>
          <a:p>
            <a:r>
              <a:rPr lang="en-US" sz="1200" b="0" i="0" u="none" strike="noStrike" kern="1200" baseline="0" dirty="0">
                <a:solidFill>
                  <a:schemeClr val="tx1"/>
                </a:solidFill>
                <a:latin typeface="+mn-lt"/>
                <a:ea typeface="+mn-ea"/>
                <a:cs typeface="+mn-cs"/>
              </a:rPr>
              <a:t>Before leaving for Canada, you need to ensure that your vehicle registration, applicable safety certificates, fuel tax registration, and permits are all in order. Carriers will usually provide the necessary credentials to their drivers, but it is your responsibility to make sure you have everything you need and it is current.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will also want to make sure your vehicle and load meet the vehicle size and weight limits for where you will be traveling in Canada. More information on sizes and weights will be discussed a little later in this chapter.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Border Station Hours </a:t>
            </a:r>
          </a:p>
          <a:p>
            <a:r>
              <a:rPr lang="en-US" sz="1200" b="0" i="0" u="none" strike="noStrike" kern="1200" baseline="0" dirty="0">
                <a:solidFill>
                  <a:schemeClr val="tx1"/>
                </a:solidFill>
                <a:latin typeface="+mn-lt"/>
                <a:ea typeface="+mn-ea"/>
                <a:cs typeface="+mn-cs"/>
              </a:rPr>
              <a:t>While many border crossing locations are in operation 24 hours a day, 7 days a week, some border crossings in rural areas may have limited operating hours. Be sure to check with your intended border crossing office to ensure the office will be open when you arrive.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Crossing the Canadian Border Procedures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Crossing the border into Canada requires patience and a general understanding of the paperwork and procedures required by the CBSA. If you have done your homework in these areas, your border crossing should be relatively painless.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Border Station Entry </a:t>
            </a:r>
          </a:p>
          <a:p>
            <a:r>
              <a:rPr lang="en-US" sz="1200" b="0" i="0" u="none" strike="noStrike" kern="1200" baseline="0" dirty="0">
                <a:solidFill>
                  <a:schemeClr val="tx1"/>
                </a:solidFill>
                <a:latin typeface="+mn-lt"/>
                <a:ea typeface="+mn-ea"/>
                <a:cs typeface="+mn-cs"/>
              </a:rPr>
              <a:t>When you approach most border stations, you will find there are certain lanes specified for the various vehicles entering the station. Use the designated commercial lanes, regardless of how long they are, at the border crossing station. Watch for signs that will direct you to the proper areas. It is important to remember crossing into Canada is a well-established systematic process. If you follow the signs and the directions of the officials at the border, your problems should be minimal.</a:t>
            </a:r>
          </a:p>
          <a:p>
            <a:endParaRPr lang="en-US" dirty="0"/>
          </a:p>
          <a:p>
            <a:r>
              <a:rPr lang="en-US" sz="1200" b="1" kern="1200" dirty="0">
                <a:solidFill>
                  <a:schemeClr val="tx1"/>
                </a:solidFill>
                <a:effectLst/>
                <a:latin typeface="+mn-lt"/>
                <a:ea typeface="+mn-ea"/>
                <a:cs typeface="+mn-cs"/>
              </a:rPr>
              <a:t>Questioning </a:t>
            </a:r>
          </a:p>
          <a:p>
            <a:r>
              <a:rPr lang="en-US" sz="1200" b="0" i="0" u="none" strike="noStrike" kern="1200" baseline="0" dirty="0">
                <a:solidFill>
                  <a:schemeClr val="tx1"/>
                </a:solidFill>
                <a:latin typeface="+mn-lt"/>
                <a:ea typeface="+mn-ea"/>
                <a:cs typeface="+mn-cs"/>
              </a:rPr>
              <a:t>Upon arrival at the border, be prepared to answer a series of questions pertaining to your truck, your freight, your purpose for entering Canada, and your background or citizenship.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Officers will ask questions to make sure you are not involved in any illegal activity and you have met all documentation requirements for you, your vehicle, and your load. Some possible questions you may be asked include: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How long will you be visiting Canada?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Where will you be staying while in Canada?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will you be doing in Canada during your stay?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is your date of intended return to the United States?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you have items to declare?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you have any weapons in your possession?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are you hauling?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Are you traveling alone?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Answer all questions directly and honestly. Be sure to listen closely and follow all further instructions from the CBSA officers.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Customs Inspections </a:t>
            </a:r>
          </a:p>
          <a:p>
            <a:r>
              <a:rPr lang="en-US" sz="1200" b="0" i="0" u="none" strike="noStrike" kern="1200" baseline="0" dirty="0">
                <a:solidFill>
                  <a:schemeClr val="tx1"/>
                </a:solidFill>
                <a:latin typeface="+mn-lt"/>
                <a:ea typeface="+mn-ea"/>
                <a:cs typeface="+mn-cs"/>
              </a:rPr>
              <a:t>CBSA may inspect your cab and cargo for illegal drugs, weapons, plants, certain foods (such as fresh fruits and vegetables), and animals that are not permitted into Canada. They may also search for illegal aliens or undeclared passengers. Last, they may inspect your cargo to ensure what you are carrying matches the paperwork you have provided.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Paperwork </a:t>
            </a:r>
          </a:p>
          <a:p>
            <a:r>
              <a:rPr lang="en-US" sz="1200" b="0" i="0" u="none" strike="noStrike" kern="1200" baseline="0" dirty="0">
                <a:solidFill>
                  <a:schemeClr val="tx1"/>
                </a:solidFill>
                <a:latin typeface="+mn-lt"/>
                <a:ea typeface="+mn-ea"/>
                <a:cs typeface="+mn-cs"/>
              </a:rPr>
              <a:t>The type of cargo you are hauling can determine what types of paperwork you will be required to submit at the border. Some shipments that are going to Canada are released or cleared by the CBSA at the border, and some shipments are released or cleared at warehouses or other inland locations. The way cargo is released can also change the type of paperwork needed to transport a shipment into and out of Canada.</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Border Crossing Programs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There are several different types of border crossing programs in which you or your carrier may be involved. These border crossing programs were created to expedite shipments and drivers across the Canadian border while ensuring the shipments are legal and secure. Some of these programs are listed below. </a:t>
            </a:r>
          </a:p>
          <a:p>
            <a:endParaRPr lang="en-US" dirty="0"/>
          </a:p>
          <a:p>
            <a:r>
              <a:rPr lang="en-US" sz="1200" b="1" kern="1200" dirty="0">
                <a:solidFill>
                  <a:schemeClr val="tx1"/>
                </a:solidFill>
                <a:effectLst/>
                <a:latin typeface="+mn-lt"/>
                <a:ea typeface="+mn-ea"/>
                <a:cs typeface="+mn-cs"/>
              </a:rPr>
              <a:t>PARS  </a:t>
            </a:r>
          </a:p>
          <a:p>
            <a:r>
              <a:rPr lang="en-US" sz="1200" b="0" i="0" u="none" strike="noStrike" kern="1200" baseline="0" dirty="0">
                <a:solidFill>
                  <a:schemeClr val="tx1"/>
                </a:solidFill>
                <a:latin typeface="+mn-lt"/>
                <a:ea typeface="+mn-ea"/>
                <a:cs typeface="+mn-cs"/>
              </a:rPr>
              <a:t>The Pre-Arrival Review System (PARS) is a program that allows shipments to be released directly into Canada without additional inspection at the border. The exporter/shipper will provide advance cargo documentation to CBSA, who will then look over the cargo documentation for accuracy and validity. When the driver arrives at the border, the driver’s paperwork is matched to the information previously sent by the exporter or shipper. If everything matches, CBSA will then usually release the cargo without further inspection. </a:t>
            </a:r>
          </a:p>
          <a:p>
            <a:endParaRPr lang="en-US" dirty="0"/>
          </a:p>
          <a:p>
            <a:r>
              <a:rPr lang="en-US" sz="1200" b="1" kern="1200" dirty="0">
                <a:solidFill>
                  <a:schemeClr val="tx1"/>
                </a:solidFill>
                <a:effectLst/>
                <a:latin typeface="+mn-lt"/>
                <a:ea typeface="+mn-ea"/>
                <a:cs typeface="+mn-cs"/>
              </a:rPr>
              <a:t>CSA </a:t>
            </a:r>
          </a:p>
          <a:p>
            <a:r>
              <a:rPr lang="en-US" sz="1200" b="0" i="0" u="none" strike="noStrike" kern="1200" baseline="0" dirty="0">
                <a:solidFill>
                  <a:schemeClr val="tx1"/>
                </a:solidFill>
                <a:latin typeface="+mn-lt"/>
                <a:ea typeface="+mn-ea"/>
                <a:cs typeface="+mn-cs"/>
              </a:rPr>
              <a:t>Customs Self Assessment (CSA) is a program under which carriers and drivers can take advantage of streamlined clearance options for eligible goods. Carriers must apply for the CSA program and meet certain conditions before becoming a CSA participant. </a:t>
            </a:r>
          </a:p>
          <a:p>
            <a:endParaRPr lang="en-US" dirty="0"/>
          </a:p>
          <a:p>
            <a:r>
              <a:rPr lang="en-US" sz="1200" b="1" kern="1200" dirty="0">
                <a:solidFill>
                  <a:schemeClr val="tx1"/>
                </a:solidFill>
                <a:effectLst/>
                <a:latin typeface="+mn-lt"/>
                <a:ea typeface="+mn-ea"/>
                <a:cs typeface="+mn-cs"/>
              </a:rPr>
              <a:t>FAST </a:t>
            </a:r>
          </a:p>
          <a:p>
            <a:r>
              <a:rPr lang="en-US" sz="1200" b="0" i="0" u="none" strike="noStrike" kern="1200" baseline="0" dirty="0">
                <a:solidFill>
                  <a:schemeClr val="tx1"/>
                </a:solidFill>
                <a:latin typeface="+mn-lt"/>
                <a:ea typeface="+mn-ea"/>
                <a:cs typeface="+mn-cs"/>
              </a:rPr>
              <a:t>U.S. Customs and Border Protection (CBP) and Canada’s CBSA have aligned to create the Free and Secure Trade Program (FAST). This program establishes a harmonized clearance process for low-risk shipments and helps expedite shipments across the border. Dedicated FAST lanes at border crossings allow drivers and carriers with FAST clearance to cross the border much more quickly. Carriers and/or drivers must pre-apply for FAST through the U.S. CBP or Canada’s CBSA. </a:t>
            </a:r>
          </a:p>
          <a:p>
            <a:endParaRPr lang="en-US" dirty="0"/>
          </a:p>
          <a:p>
            <a:r>
              <a:rPr lang="en-US" sz="1200" b="1" kern="1200" dirty="0">
                <a:solidFill>
                  <a:schemeClr val="tx1"/>
                </a:solidFill>
                <a:effectLst/>
                <a:latin typeface="+mn-lt"/>
                <a:ea typeface="+mn-ea"/>
                <a:cs typeface="+mn-cs"/>
              </a:rPr>
              <a:t>U.S. ACE/Canada </a:t>
            </a:r>
            <a:r>
              <a:rPr lang="en-US" sz="1200" b="1" kern="1200" dirty="0" err="1">
                <a:solidFill>
                  <a:schemeClr val="tx1"/>
                </a:solidFill>
                <a:effectLst/>
                <a:latin typeface="+mn-lt"/>
                <a:ea typeface="+mn-ea"/>
                <a:cs typeface="+mn-cs"/>
              </a:rPr>
              <a:t>eManifest</a:t>
            </a:r>
            <a:endParaRPr lang="en-US" sz="1200" b="1"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U.S. Customs and Border Protection’s Automated Commercial Environment (ACE) provides a single, centralized online access point to connect U.S. Customs and Border Protection (CBP) and the trade community. The ACE online portal provides access to other government agencies with trade and border enforcement responsibilities.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ACE or another electronic data interchange (EDI) is required of motor carriers for submission of electronic manifest information for land entry into the U.S.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err="1">
                <a:solidFill>
                  <a:schemeClr val="tx1"/>
                </a:solidFill>
                <a:latin typeface="+mn-lt"/>
                <a:ea typeface="+mn-ea"/>
                <a:cs typeface="+mn-cs"/>
              </a:rPr>
              <a:t>eManifest</a:t>
            </a:r>
            <a:r>
              <a:rPr lang="en-US" sz="1200" b="0" i="0" u="none" strike="noStrike" kern="1200" baseline="0" dirty="0">
                <a:solidFill>
                  <a:schemeClr val="tx1"/>
                </a:solidFill>
                <a:latin typeface="+mn-lt"/>
                <a:ea typeface="+mn-ea"/>
                <a:cs typeface="+mn-cs"/>
              </a:rPr>
              <a:t> is Canada’s equivalent to ACE and it can be used for land entry into Canada.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3595306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Returning to the United States from Canada</a:t>
            </a:r>
          </a:p>
          <a:p>
            <a:r>
              <a:rPr lang="en-US" sz="1200" b="0" i="0" u="none" strike="noStrike" kern="1200" baseline="0" dirty="0">
                <a:solidFill>
                  <a:schemeClr val="tx1"/>
                </a:solidFill>
                <a:latin typeface="+mn-lt"/>
                <a:ea typeface="+mn-ea"/>
                <a:cs typeface="+mn-cs"/>
              </a:rPr>
              <a:t>Upon returning to the United States after your trip to Canada, you will be required to show identification, such as your CDL, and proof of citizenship (your passport). You should already have these items available, as you needed them to enter Canada.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returning with freight, you will also be required to show proper credentials and paperwork for the freight, similar to what you needed when you entered Canada with a load.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4158444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Motor Carrier Safety &amp; Licensing</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referenced earlier, while operating in Canada, you need to be aware of some differences in the safety regulations as they apply to the professional driver. As in the United States, you need to be in compliance when operating in Canada.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Canada’s Hours of Service </a:t>
            </a:r>
          </a:p>
          <a:p>
            <a:r>
              <a:rPr lang="en-US" sz="1200" b="0" i="0" u="none" strike="noStrike" kern="1200" baseline="0" dirty="0">
                <a:solidFill>
                  <a:schemeClr val="tx1"/>
                </a:solidFill>
                <a:latin typeface="+mn-lt"/>
                <a:ea typeface="+mn-ea"/>
                <a:cs typeface="+mn-cs"/>
              </a:rPr>
              <a:t>Canada’s hours-of-service requirements are different from those in the United States. Canada has two sets of rules, one set for drivers that operate south of the 60th parallel and one set for drivers that operate north of the 60th parallel. The 60th parallel runs along the northern borders of British Columbia, Alberta, Saskatchewan, and Manitoba. The south of the 60th parallel rules apply to Canada’s 10 provinces. The rules north of the 60th parallel apply to the Yukon Territory and the Northwest Territories and are slightly less restrictive than the rules for drivers operating south of the 60th parallel.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618924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General Rules South of 60</a:t>
            </a:r>
          </a:p>
          <a:p>
            <a:r>
              <a:rPr lang="en-US" sz="1200" kern="1200" dirty="0">
                <a:solidFill>
                  <a:schemeClr val="tx1"/>
                </a:solidFill>
                <a:effectLst/>
                <a:latin typeface="+mn-lt"/>
                <a:ea typeface="+mn-ea"/>
                <a:cs typeface="+mn-cs"/>
              </a:rPr>
              <a:t>If you are driving </a:t>
            </a:r>
            <a:r>
              <a:rPr lang="en-US" sz="1200" b="1" kern="1200" dirty="0">
                <a:solidFill>
                  <a:schemeClr val="tx1"/>
                </a:solidFill>
                <a:effectLst/>
                <a:latin typeface="+mn-lt"/>
                <a:ea typeface="+mn-ea"/>
                <a:cs typeface="+mn-cs"/>
              </a:rPr>
              <a:t>south </a:t>
            </a:r>
            <a:r>
              <a:rPr lang="en-US" sz="1200" kern="1200" dirty="0">
                <a:solidFill>
                  <a:schemeClr val="tx1"/>
                </a:solidFill>
                <a:effectLst/>
                <a:latin typeface="+mn-lt"/>
                <a:ea typeface="+mn-ea"/>
                <a:cs typeface="+mn-cs"/>
              </a:rPr>
              <a:t>of the 60th parallel, you are allowed to drive: </a:t>
            </a:r>
            <a:endParaRPr lang="en-US" sz="14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13 hours in a day</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or work shift</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but you must stop driving after accumulating: </a:t>
            </a:r>
            <a:endParaRPr lang="en-US" sz="1400" kern="1200" dirty="0">
              <a:solidFill>
                <a:schemeClr val="tx1"/>
              </a:solidFill>
              <a:effectLst/>
              <a:latin typeface="+mn-lt"/>
              <a:ea typeface="+mn-ea"/>
              <a:cs typeface="+mn-cs"/>
            </a:endParaRP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14 on-duty hours in the day or work shift, or </a:t>
            </a:r>
            <a:endParaRPr lang="en-US" sz="1400" kern="1200" dirty="0">
              <a:solidFill>
                <a:schemeClr val="tx1"/>
              </a:solidFill>
              <a:effectLst/>
              <a:latin typeface="+mn-lt"/>
              <a:ea typeface="+mn-ea"/>
              <a:cs typeface="+mn-cs"/>
            </a:endParaRP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After reaching the 16th consecutive hour since your last eight-hour break</a:t>
            </a:r>
            <a:endParaRPr lang="en-US" sz="14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must take 10 hours off duty in a day. This time does not need to be consecutive. Finally, you cannot drive without having at least 24 consecutive hours off duty in the preceding 14 days.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least eight hours of off-duty time must be consecutive and precede the initial on-duty time in a day. The additional two hours of the total 10 off-duty hours required daily can be distributed throughout the day in blocks of no less than 30 minutes.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Drivers may defer up to two hours of the mandatory 10 hours off duty to the following day.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34.1 </a:t>
            </a:r>
            <a:r>
              <a:rPr lang="en-US" sz="1200" b="0" i="0" u="none" strike="noStrike" kern="1200" baseline="0" dirty="0">
                <a:solidFill>
                  <a:schemeClr val="tx1"/>
                </a:solidFill>
                <a:latin typeface="+mn-lt"/>
                <a:ea typeface="+mn-ea"/>
                <a:cs typeface="+mn-cs"/>
              </a:rPr>
              <a:t>— Canada HOS - </a:t>
            </a:r>
            <a:r>
              <a:rPr lang="en-US" sz="1200" b="0" i="0" u="none" strike="noStrike" kern="1200" baseline="0" dirty="0">
                <a:solidFill>
                  <a:schemeClr val="tx1"/>
                </a:solidFill>
                <a:highlight>
                  <a:srgbClr val="FFFF00"/>
                </a:highlight>
                <a:latin typeface="+mn-lt"/>
                <a:ea typeface="+mn-ea"/>
                <a:cs typeface="+mn-cs"/>
              </a:rPr>
              <a:t>Limits South of 60th Parallel</a:t>
            </a:r>
            <a:r>
              <a:rPr lang="en-US" sz="1200" b="0" i="0" u="none" strike="noStrike" kern="1200" baseline="0" dirty="0">
                <a:solidFill>
                  <a:schemeClr val="tx1"/>
                </a:solidFill>
                <a:latin typeface="+mn-lt"/>
                <a:ea typeface="+mn-ea"/>
                <a:cs typeface="+mn-cs"/>
              </a:rPr>
              <a:t> </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Adverse Conditions</a:t>
            </a:r>
          </a:p>
          <a:p>
            <a:r>
              <a:rPr lang="en-US" sz="1200" b="0" i="0" u="none" strike="noStrike" kern="1200" baseline="0" dirty="0">
                <a:solidFill>
                  <a:schemeClr val="tx1"/>
                </a:solidFill>
                <a:latin typeface="+mn-lt"/>
                <a:ea typeface="+mn-ea"/>
                <a:cs typeface="+mn-cs"/>
              </a:rPr>
              <a:t>If you encounter conditions such as snow, sleet, fog, or unusual road or traffic conditions on a run that could normally be completed in 13 hours, you are allowed up to an additional two hours of driving time to complete the run. The 14- and 16-hour rules still apply, and you will still have to take eight consecutive hours of off-duty time. However, you can reduce the additional two required off-duty hours by the amount of your delay.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use this exception, you must not have known or been able to foresee the situation at the time you began your run. The reason for using the exception must be recorded on your log. </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Split Sleeper Rules</a:t>
            </a:r>
          </a:p>
          <a:p>
            <a:r>
              <a:rPr lang="en-US" sz="1200" b="0" i="0" u="none" strike="noStrike" kern="1200" baseline="0" dirty="0">
                <a:solidFill>
                  <a:schemeClr val="tx1"/>
                </a:solidFill>
                <a:latin typeface="+mn-lt"/>
                <a:ea typeface="+mn-ea"/>
                <a:cs typeface="+mn-cs"/>
              </a:rPr>
              <a:t>Drivers operating a commercial vehicle fitted with a sleeper berth can accumulate their mandatory off-duty time in two separate periods. For a single driver south of the 60th parallel, neither period can be shorter than two hours, the total of the two periods must be at least 10 hours, and the off-duty time must be spent in the sleeper berth.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must stop driving after accumulating 13 driving hours, 14 on-duty hours or 16 total hours when adding up the time before and after each of the two rest periods.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Team drivers can also use the sleeper-berth option, but each of the two rest periods must be at least four hours long, and the total of the two periods must be at least eight hours. Team drivers must still obtain at least 10 hours off duty in a day.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with single drivers, you must stop driving after accumulating 13 driving hours, 14 on-duty hours, or 16 total hours when adding up the time before and after each of the two rest periods. </a:t>
            </a:r>
          </a:p>
          <a:p>
            <a:endParaRPr lang="en-US" sz="1200" b="0" i="0" u="none" strike="noStrike" kern="1200" baseline="0" dirty="0">
              <a:solidFill>
                <a:schemeClr val="tx1"/>
              </a:solidFill>
              <a:latin typeface="+mn-lt"/>
              <a:ea typeface="+mn-ea"/>
              <a:cs typeface="+mn-cs"/>
            </a:endParaRPr>
          </a:p>
          <a:p>
            <a:r>
              <a:rPr lang="en-US" sz="1200" b="1" i="1" kern="1200" dirty="0">
                <a:solidFill>
                  <a:schemeClr val="tx1"/>
                </a:solidFill>
                <a:effectLst/>
                <a:latin typeface="+mn-lt"/>
                <a:ea typeface="+mn-ea"/>
                <a:cs typeface="+mn-cs"/>
              </a:rPr>
              <a:t>Cycles</a:t>
            </a:r>
          </a:p>
          <a:p>
            <a:r>
              <a:rPr lang="en-US" sz="1200" b="0" i="0" u="none" strike="noStrike" kern="1200" baseline="0" dirty="0">
                <a:solidFill>
                  <a:schemeClr val="tx1"/>
                </a:solidFill>
                <a:latin typeface="+mn-lt"/>
                <a:ea typeface="+mn-ea"/>
                <a:cs typeface="+mn-cs"/>
              </a:rPr>
              <a:t>Under Canada’s rules, you must comply with either of two long-term limits, known as Cycle 1 or Cycle 2.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following Cycle 1, you cannot drive after accumulating 70 hours of on-duty time during any period of seven days.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following Cycle 2, you cannot drive after accumulating 120 hours of on-duty time in any period of 14 days; or 70 hours of on-duty time without having taken at least 24 consecutive hours of off-duty time.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reset your current cycle and begin a new one, or switch between cycles, only if you take the following supplementary off-duty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Cycle 1, or to switch from Cycle 1 to Cycle 2, at least 36 consecutive hours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Cycle 2, or to switch from Cycle 2 to Cycle 1, at least 72 consecutive hours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Once you have taken the required off-duty time, you may begin a new cycle. Your accumulated hours are set back to zero and your driving hours begin to accumulate again.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2843301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General rules North of 60</a:t>
            </a:r>
          </a:p>
          <a:p>
            <a:r>
              <a:rPr lang="en-US" sz="1200" b="0" i="0" u="none" strike="noStrike" kern="1200" baseline="0" dirty="0">
                <a:solidFill>
                  <a:schemeClr val="tx1"/>
                </a:solidFill>
                <a:latin typeface="+mn-lt"/>
                <a:ea typeface="+mn-ea"/>
                <a:cs typeface="+mn-cs"/>
              </a:rPr>
              <a:t>If you are driving north of the 60th parallel, you cannot drive after accumulating 15 hours of driving time or 18 hours of on-duty time in work shift, or if 20 consecutive hours have passed since your last eight-hour break. Upon reaching these limits, you must take at least eight consecutive hours of off-duty time before driving again. Finally, you cannot drive without taking at least 24 consecutive hours of off-duty time in the preceding 14 days.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“adverse driving conditions” allowance is the same as it is for drivers south of the 60th parallel.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34.2 </a:t>
            </a:r>
            <a:r>
              <a:rPr lang="en-US" sz="1200" b="0" i="0" u="none" strike="noStrike" kern="1200" baseline="0" dirty="0">
                <a:solidFill>
                  <a:schemeClr val="tx1"/>
                </a:solidFill>
                <a:latin typeface="+mn-lt"/>
                <a:ea typeface="+mn-ea"/>
                <a:cs typeface="+mn-cs"/>
              </a:rPr>
              <a:t>— Canada HOS - Limits North of 60th Parallel </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Split Sleeper Rules</a:t>
            </a:r>
          </a:p>
          <a:p>
            <a:r>
              <a:rPr lang="en-US" sz="1200" b="0" i="0" u="none" strike="noStrike" kern="1200" baseline="0" dirty="0">
                <a:solidFill>
                  <a:schemeClr val="tx1"/>
                </a:solidFill>
                <a:latin typeface="+mn-lt"/>
                <a:ea typeface="+mn-ea"/>
                <a:cs typeface="+mn-cs"/>
              </a:rPr>
              <a:t>When driving north of the 60th parallel, single drivers operating a commercial vehicle fitted with a sleeper berth can obtain their mandatory off-duty time by accumulating the time in two separate periods. Neither period can be shorter than two hours, the total of the two periods must be at least eight hours and the off-duty time must be spent in the sleeper berth.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must stop driving after accumulating 15 driving hours or 18 total hours when adding up the time before and after each of the two rest periods.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Team drivers can also use the sleeper-berth option, but each of the two rest periods must be at least four hours long, and the total of the two periods must be at least eight hours.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with single drivers, you must stop driving after accumulating 15 driving hours or 18 total hours when considering the time before and after each of the two rest periods.</a:t>
            </a:r>
          </a:p>
          <a:p>
            <a:endParaRPr lang="en-US" sz="1200" b="0" i="0" u="none" strike="noStrike" kern="1200" baseline="0" dirty="0">
              <a:solidFill>
                <a:schemeClr val="tx1"/>
              </a:solidFill>
              <a:latin typeface="+mn-lt"/>
              <a:ea typeface="+mn-ea"/>
              <a:cs typeface="+mn-cs"/>
            </a:endParaRPr>
          </a:p>
          <a:p>
            <a:r>
              <a:rPr lang="en-US" sz="1200" b="1" i="1" kern="1200" dirty="0">
                <a:solidFill>
                  <a:schemeClr val="tx1"/>
                </a:solidFill>
                <a:effectLst/>
                <a:latin typeface="+mn-lt"/>
                <a:ea typeface="+mn-ea"/>
                <a:cs typeface="+mn-cs"/>
              </a:rPr>
              <a:t>Cycles</a:t>
            </a:r>
          </a:p>
          <a:p>
            <a:r>
              <a:rPr lang="en-US" sz="1200" b="0" i="0" u="none" strike="noStrike" kern="1200" baseline="0" dirty="0">
                <a:solidFill>
                  <a:schemeClr val="tx1"/>
                </a:solidFill>
                <a:latin typeface="+mn-lt"/>
                <a:ea typeface="+mn-ea"/>
                <a:cs typeface="+mn-cs"/>
              </a:rPr>
              <a:t>Under Canada’s north of 60th parallel rules, you must follow either Cycle 1 or Cycle 2 to account for your on-duty 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following Cycle 1, you cannot drive after accumulating 80 hours of on-duty time during any period of seven days.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following Cycle 2, you cannot drive after accumulating 120 hours of on-duty time in any period of 14 days; or 80 hours of on-duty time without having taken at least 24 consecutive hours of off-duty 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cycle reset is 36 hours for Cycle 1 and 72 hours for Cycle 2.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480499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US/Canada HOS Comparison Chart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3149199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Canada’s Record of Duty Status Requirements</a:t>
            </a:r>
          </a:p>
          <a:p>
            <a:r>
              <a:rPr lang="en-US" sz="1200" kern="1200" dirty="0">
                <a:solidFill>
                  <a:schemeClr val="tx1"/>
                </a:solidFill>
                <a:effectLst/>
                <a:latin typeface="+mn-lt"/>
                <a:ea typeface="+mn-ea"/>
                <a:cs typeface="+mn-cs"/>
              </a:rPr>
              <a:t>While operating in Canada, you need to be aware of Canada’s record of duty status requirements.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must track your hours to show compliance with the hours-of-service limits. Enforcement officers will use your record of duty status to make sure you’re complying with the hours-of-service regulations. A complete record of duty status is needed for each 24-hour period.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need to be able to provide a record of duty status for the current day and the previous 14 days, when an officer asks for it. It doesn’t matter whether you’re using an ELD or a manual record of duty status. And it must be current up to the last change of duty status.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4161532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Electronic Logging Devices (ELDs) in Canada</a:t>
            </a:r>
          </a:p>
          <a:p>
            <a:r>
              <a:rPr lang="en-US" sz="1200" kern="1200" dirty="0">
                <a:solidFill>
                  <a:schemeClr val="tx1"/>
                </a:solidFill>
                <a:effectLst/>
                <a:latin typeface="+mn-lt"/>
                <a:ea typeface="+mn-ea"/>
                <a:cs typeface="+mn-cs"/>
              </a:rPr>
              <a:t>The ELD rules are similar to, but different from, the ELD rules in the United States. You will need to use an ELD if you drive for a federally regulated carrier, operate in Canada, and are required to keep a record of duty status.</a:t>
            </a:r>
          </a:p>
          <a:p>
            <a:endParaRPr lang="en-US" dirty="0"/>
          </a:p>
          <a:p>
            <a:r>
              <a:rPr lang="en-US" sz="1200" kern="1200" dirty="0">
                <a:solidFill>
                  <a:schemeClr val="tx1"/>
                </a:solidFill>
                <a:effectLst/>
                <a:latin typeface="+mn-lt"/>
                <a:ea typeface="+mn-ea"/>
                <a:cs typeface="+mn-cs"/>
              </a:rPr>
              <a:t>The Canadian ELD final rule has many technical requirements for electronic logging systems compared to electronic recording devices (ERDs), which were allowed in Canada to generate electronic logs prior to ELDs.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Transport Canada requires drivers to use ELDs certified by an accredited third-party certification body. Any ELD used in Canada must be certified to meet all ELD technical requirements. You can find a list of certified ELDs on Transport Canada’s website.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ELDs need to be connected to your vehicle’s electronic control module (ECM). This allows the ELD to record the required vehicle information (for example, vehicle speed, distance, and engine hours).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ELDs also need to capture information about certain data fields, including: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 time recording,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Edits,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Unassigned driving events,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Malfunctions, and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Data transfers to enforcement.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You’ll need to carry certain documents with you. They should be in the vehicle cab or in an electronic format. If you’re stopped for an inspection, the officer will check for these items.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You’ll need the following items while driving in the United States and Canada:</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ELD user’s manual,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instruction sheet on data transfer during roadside inspections, and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instruction sheet for the driver about malfunctions and how to fix them.</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You’ll need the following items while driving in Canada:</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Records for the current day and the previous </a:t>
            </a:r>
            <a:r>
              <a:rPr lang="en-US" sz="1200" i="1" kern="1200" dirty="0">
                <a:solidFill>
                  <a:schemeClr val="tx1"/>
                </a:solidFill>
                <a:effectLst/>
                <a:latin typeface="+mn-lt"/>
                <a:ea typeface="+mn-ea"/>
                <a:cs typeface="+mn-cs"/>
              </a:rPr>
              <a:t>14 days,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supply of blank paper records of duty status (</a:t>
            </a:r>
            <a:r>
              <a:rPr lang="en-US" sz="1200" i="1" kern="1200" dirty="0">
                <a:solidFill>
                  <a:schemeClr val="tx1"/>
                </a:solidFill>
                <a:effectLst/>
                <a:latin typeface="+mn-lt"/>
                <a:ea typeface="+mn-ea"/>
                <a:cs typeface="+mn-cs"/>
              </a:rPr>
              <a:t>at least 15 days’ worth</a:t>
            </a:r>
            <a:r>
              <a:rPr lang="en-US" sz="1200" kern="1200" dirty="0">
                <a:solidFill>
                  <a:schemeClr val="tx1"/>
                </a:solidFill>
                <a:effectLst/>
                <a:latin typeface="+mn-lt"/>
                <a:ea typeface="+mn-ea"/>
                <a:cs typeface="+mn-cs"/>
              </a:rPr>
              <a:t>) to use if the ELD fails, and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You must be able to transmit the electronic records during roadside inspections. Most drivers do this by email, but you may be able to transfer records using USB or Bluetooth.</a:t>
            </a:r>
            <a:endParaRPr lang="en-US" dirty="0"/>
          </a:p>
          <a:p>
            <a:endParaRPr lang="en-US" dirty="0"/>
          </a:p>
          <a:p>
            <a:r>
              <a:rPr lang="en-US" sz="1200" b="1" i="0" kern="1200" dirty="0">
                <a:solidFill>
                  <a:schemeClr val="tx1"/>
                </a:solidFill>
                <a:effectLst/>
                <a:latin typeface="+mn-lt"/>
                <a:ea typeface="+mn-ea"/>
                <a:cs typeface="+mn-cs"/>
              </a:rPr>
              <a:t>ELD Exceptions</a:t>
            </a:r>
          </a:p>
          <a:p>
            <a:r>
              <a:rPr lang="en-US" sz="1200" kern="1200" dirty="0">
                <a:solidFill>
                  <a:schemeClr val="tx1"/>
                </a:solidFill>
                <a:effectLst/>
                <a:latin typeface="+mn-lt"/>
                <a:ea typeface="+mn-ea"/>
                <a:cs typeface="+mn-cs"/>
              </a:rPr>
              <a:t>You may use a manual log instead of ELDs if you meet certain requirements: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Your motor carrier holds a special permit or has been issued a statutory exemption under the federal Motor Vehicle Transport Act,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Your vehicle is subject to a rental agreement of 30 days or less (the rental agreement cannot be extended or renewed),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Your vehicle was manufactured before model year 2000,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also do not need to use an ELD if you operate within a 160-kilometer radius of your home terminal and meet the other conditions.</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Drivers do not need to use an ELD if they drive within a 160-kilometer (100-mile) air radius of their home terminal and meet the following requirements: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driver must return to the home terminal each day to begin a minimum of eight consecutive hours of off-duty time; and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employer keeps detailed time records for at least six months, showing, for each day, the cycle, the driver’s on-duty times, and the driver’s supporting documents.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Drivers must use an ELD if any one of these conditions is not met.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34.3 </a:t>
            </a:r>
            <a:r>
              <a:rPr lang="en-US" sz="1200" b="0" i="0" u="none" strike="noStrike" kern="1200" baseline="0" dirty="0">
                <a:solidFill>
                  <a:schemeClr val="tx1"/>
                </a:solidFill>
                <a:latin typeface="+mn-lt"/>
                <a:ea typeface="+mn-ea"/>
                <a:cs typeface="+mn-cs"/>
              </a:rPr>
              <a:t>— Canada HOS - ELD Basics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1028661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Canada’s Manual Record of Duty Status Requirements</a:t>
            </a:r>
          </a:p>
          <a:p>
            <a:r>
              <a:rPr lang="en-US" sz="1200" kern="1200" dirty="0">
                <a:solidFill>
                  <a:schemeClr val="tx1"/>
                </a:solidFill>
                <a:effectLst/>
                <a:latin typeface="+mn-lt"/>
                <a:ea typeface="+mn-ea"/>
                <a:cs typeface="+mn-cs"/>
              </a:rPr>
              <a:t>Manual records of duty status are full records you complete without using an ELD. A paper record of duty status is the most common. Some carriers and drivers also use a computer program or application that is not connected to the engine to help them complete the record. You can only log manually if you are exempt from using an ELD or if the ELD malfunctions.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manual log entries completed on paper must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legible,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your own handwriting, and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signed after the last entry.</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manual log entries completed with a computer program or application must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up to date,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able to be printed when an officer asks, and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signed electronically or printed and signed after the last entry.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Canada requires the following items to be recorded on a manual log: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Date;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Start time (if different than midnight);</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Driver’s name and driver’s signature at the end of the day;</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Co-driver’s name, if applicable;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Driver’s cycle;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Commercial vehicle license plates or unit numbers;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Starting/ending odometer reading of each of the commercial vehicles operated by the driver;</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Names and the addresses of the driver’s home terminal and the carrier’s principal place of business;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Number of hours of off-duty time and on-duty time each day during the 14 days immediately before the beginning of the day, if a log was not required the day before;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If the driver is deferring off-duty time, a note that indicates whether the driver is on day 1 or day 2 of the deferral;</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Starting/ending odometer reading of any personal use of the vehicle (up to 75 kilometers [47 miles] per day);</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Total distance driven for the day, minus any personal use;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Location of duty status changes, as that information becomes known; and</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Total hours spent in each duty status.</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34.4 </a:t>
            </a:r>
            <a:r>
              <a:rPr lang="en-US" sz="1200" b="0" i="0" u="none" strike="noStrike" kern="1200" baseline="0" dirty="0">
                <a:solidFill>
                  <a:schemeClr val="tx1"/>
                </a:solidFill>
                <a:latin typeface="+mn-lt"/>
                <a:ea typeface="+mn-ea"/>
                <a:cs typeface="+mn-cs"/>
              </a:rPr>
              <a:t>— Canada HOS - Manual Logs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1979916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Vehicle Trip Inspections  </a:t>
            </a:r>
          </a:p>
          <a:p>
            <a:r>
              <a:rPr lang="en-US" sz="1200" b="0" i="0" u="none" strike="noStrike" kern="1200" baseline="0" dirty="0">
                <a:solidFill>
                  <a:schemeClr val="tx1"/>
                </a:solidFill>
                <a:latin typeface="+mn-lt"/>
                <a:ea typeface="+mn-ea"/>
                <a:cs typeface="+mn-cs"/>
              </a:rPr>
              <a:t>Canada requires a documented daily vehicle inspection of vehicles, which needs to be performed on a vehicle at least once every 24-hour period. Drivers are required to carry a copy of the daily vehicle inspection report, which may be no more than 24 hours old. The United States requires a documented post-trip inspection report only when vehicle defects or deficiencies are discovered.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United States and Canada have a reciprocal agreement in place for trip inspection reporting. A condition of the reciprocal agreement requires a U.S.-based driver to carry his or her previous days’ post-trip inspection when traveling in Canada, defects or no defects. Be sure you have proof of a post-trip inspection before entering Canada, even if no defects or deficiencies are discovered on your vehicle. </a:t>
            </a:r>
            <a:endParaRPr lang="en-US" sz="1200" kern="1200" dirty="0">
              <a:solidFill>
                <a:schemeClr val="tx1"/>
              </a:solidFill>
              <a:effectLst/>
              <a:latin typeface="+mn-lt"/>
              <a:ea typeface="+mn-ea"/>
              <a:cs typeface="+mn-cs"/>
            </a:endParaRPr>
          </a:p>
          <a:p>
            <a:endParaRPr lang="en-US" dirty="0"/>
          </a:p>
          <a:p>
            <a:r>
              <a:rPr lang="en-US" dirty="0"/>
              <a:t>CALLOUT: </a:t>
            </a:r>
            <a:r>
              <a:rPr lang="en-US" sz="1200" b="0" i="0" u="none" strike="noStrike" kern="1200" baseline="0" dirty="0">
                <a:solidFill>
                  <a:schemeClr val="tx1"/>
                </a:solidFill>
                <a:latin typeface="+mn-lt"/>
                <a:ea typeface="+mn-ea"/>
                <a:cs typeface="+mn-cs"/>
              </a:rPr>
              <a:t>Though U.S. regulation only requires that a DVIR be completed when no defects or deficiencies are discovered, Canada requires that the last day’s DVIR be carried on the vehicle (defect or no defect). This means that you need to have a completed DVIR on your vehicle even if you did not find any defects or deficiencies on your vehicle.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3237635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Operating Authority/Canadian Safety Credentials </a:t>
            </a:r>
          </a:p>
          <a:p>
            <a:r>
              <a:rPr lang="en-US" sz="1200" b="0" i="0" u="none" strike="noStrike" kern="1200" baseline="0" dirty="0">
                <a:solidFill>
                  <a:schemeClr val="tx1"/>
                </a:solidFill>
                <a:latin typeface="+mn-lt"/>
                <a:ea typeface="+mn-ea"/>
                <a:cs typeface="+mn-cs"/>
              </a:rPr>
              <a:t>For-hire operating authority in the United States is granted by the Federal Motor Carrier Safety Administration (FMCSA). In Canada however, a federal for‑hire operating authority does not exist. Instead, Canada-based carriers, both private and for-hire, must obtain a safety operating authority called a safety fitness certificate from their respective base province or territory. In most Canadian jurisdictions, the requirements for a carrier to obtain a safety fitness certificate only apply to Canada-based carriers. However, two provinces, Ontario and Quebec, both require U.S.-based carriers to obtain a safety registration within those provinces.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Ontario, it is called the Commercial Vehicle Operator Registration and in Quebec it is called the Registration Identification Number. Both registrations allow Ontario and Quebec to track the safety performance of U.S. carriers operating in the provinces. While operating in these provinces, you may have to produce credentials showing that your carrier is registered under these programs.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IFTA/IRP Credentials </a:t>
            </a:r>
          </a:p>
          <a:p>
            <a:r>
              <a:rPr lang="en-US" sz="1200" b="0" i="0" u="none" strike="noStrike" kern="1200" baseline="0" dirty="0">
                <a:solidFill>
                  <a:schemeClr val="tx1"/>
                </a:solidFill>
                <a:latin typeface="+mn-lt"/>
                <a:ea typeface="+mn-ea"/>
                <a:cs typeface="+mn-cs"/>
              </a:rPr>
              <a:t>Because the International Fuel Tax Agreement (IFTA) and the International Registration Plan (IRP) apply to the lower 48 states and 10 Canadian provinces (and the District of Columbia for IRP), you must have proper IFTA and IRP credentials when operating in Canada. For IFTA, you will have a copy of the IFTA license in your cab and IFTA decals on both sides of your cab.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For IRP, you will have a cab card listing your vehicle’s registered weight in all of the states and provinces. The carrier will likely provide you with all necessary documentation and permits.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Canadian enforcement officers may ask to see your IFTA and IRP credentials at any time. You may provide proof of your IFTA and IRP credentials by presenting an electronic image of the IFTA license and IRP cab card on a phone, tablet, or laptop.</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1492149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Vehicle Sizes and Weights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vehicle size and weight requirements in Canada are different than the requirements in the United States.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Canada, the vehicle size and weight requirements are established by each jurisdiction. For example, the size and weight requirements in British Columbia may not be the same as the requirements in Ontario. In order to create uniformity among the Canadian jurisdictions, all jurisdictions agreed to a “Memorandum of Understanding” (MOU) on vehicle size and weights.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MOU establishes the following size and weight limitations: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Height 4.15 m (13 ft. 6 in.)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Width 2.60 m (8 ft. 6 in.)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Length: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Straight truck 12.5 m (41 ft.)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Semitrailer 16.2 m (53 ft.)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Truck-trailer 23.0 m (75 ft. 6 in.)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Tractor-trailer 23.0 m (75 ft. 6 in.)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Weight:</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Straight truck 24,250 kg (53,462 lb.)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Tractor-semitrailer 46,500 kg (102,515 lb.)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Truck-full trailer 53,500 kg (117,947 lb.)</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Even though the MOU is in place, a Canadian jurisdiction may adopt less restrictive size and weight limits for roads within their jurisdiction. Refer to the individual jurisdiction’s size and weight regulations for more information.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24</a:t>
            </a:fld>
            <a:endParaRPr lang="en-US"/>
          </a:p>
        </p:txBody>
      </p:sp>
    </p:spTree>
    <p:extLst>
      <p:ext uri="{BB962C8B-B14F-4D97-AF65-F5344CB8AC3E}">
        <p14:creationId xmlns:p14="http://schemas.microsoft.com/office/powerpoint/2010/main" val="1419003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Metric Measurements and Conversions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Canada uses the metric system, which is unlike the United States, where the English system is used. Common conversions of the English and metric systems include the following: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 meter = 3.28 feet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 kilometer = 0.621 miles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 kilogram = 2.2046 pounds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 liter = 0.264 gallons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 foot = 0.3048 meters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 mile = 1.6093 kilometers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 pound = 0.454 kilograms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1 gallon = 3.785 liters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convert a metric measurement to an English measurement, simply multiply by the English conversion equivalent. For example: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To convert 80 kilometers to miles: 80 x 0.621 = 49.7 miles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To convert 20 meters to feet: 20 x 3.28 = 65.6 feet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Canada uses degrees Celsius to represent temperature. To convert Celsius temperatures to Fahrenheit, multiply the degrees Celsius by 1.8 and add 32. For example, </a:t>
            </a:r>
            <a:r>
              <a:rPr lang="en-US" sz="1200" b="1" i="0" u="none" strike="noStrike" kern="1200" baseline="0" dirty="0">
                <a:solidFill>
                  <a:schemeClr val="tx1"/>
                </a:solidFill>
                <a:effectLst/>
                <a:latin typeface="+mn-lt"/>
                <a:ea typeface="+mn-ea"/>
                <a:cs typeface="+mn-cs"/>
              </a:rPr>
              <a:t>t</a:t>
            </a:r>
            <a:r>
              <a:rPr lang="en-US" sz="1200" b="1" i="0" u="none" strike="noStrike" kern="1200" baseline="0" dirty="0">
                <a:solidFill>
                  <a:schemeClr val="tx1"/>
                </a:solidFill>
                <a:latin typeface="+mn-lt"/>
                <a:ea typeface="+mn-ea"/>
                <a:cs typeface="+mn-cs"/>
              </a:rPr>
              <a:t>o convert 25º C to ºF:</a:t>
            </a:r>
            <a:r>
              <a:rPr lang="en-US" sz="1200" kern="1200" dirty="0">
                <a:solidFill>
                  <a:schemeClr val="tx1"/>
                </a:solidFill>
                <a:effectLst/>
                <a:latin typeface="+mn-lt"/>
                <a:ea typeface="+mn-ea"/>
                <a:cs typeface="+mn-cs"/>
              </a:rPr>
              <a:t> multiply (25ºC x 1.8) + 32 = 77ºF</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Currency</a:t>
            </a:r>
          </a:p>
          <a:p>
            <a:r>
              <a:rPr lang="en-US" sz="1200" b="0" i="0" u="none" strike="noStrike" kern="1200" baseline="0" dirty="0">
                <a:solidFill>
                  <a:schemeClr val="tx1"/>
                </a:solidFill>
                <a:latin typeface="+mn-lt"/>
                <a:ea typeface="+mn-ea"/>
                <a:cs typeface="+mn-cs"/>
              </a:rPr>
              <a:t>Canada has its own currency and the denominations are similar to United States currency. However, Canada is different in that they do not use pennies, and a single dollar is a coin, referred to as a “</a:t>
            </a:r>
            <a:r>
              <a:rPr lang="en-US" sz="1200" b="0" i="0" u="none" strike="noStrike" kern="1200" baseline="0" dirty="0" err="1">
                <a:solidFill>
                  <a:schemeClr val="tx1"/>
                </a:solidFill>
                <a:latin typeface="+mn-lt"/>
                <a:ea typeface="+mn-ea"/>
                <a:cs typeface="+mn-cs"/>
              </a:rPr>
              <a:t>loonie</a:t>
            </a:r>
            <a:r>
              <a:rPr lang="en-US" sz="1200" b="0" i="0" u="none" strike="noStrike" kern="1200" baseline="0" dirty="0">
                <a:solidFill>
                  <a:schemeClr val="tx1"/>
                </a:solidFill>
                <a:latin typeface="+mn-lt"/>
                <a:ea typeface="+mn-ea"/>
                <a:cs typeface="+mn-cs"/>
              </a:rPr>
              <a:t>.” Canada also has a two‑dollar coin that’s referred to as a “</a:t>
            </a:r>
            <a:r>
              <a:rPr lang="en-US" sz="1200" b="0" i="0" u="none" strike="noStrike" kern="1200" baseline="0" dirty="0" err="1">
                <a:solidFill>
                  <a:schemeClr val="tx1"/>
                </a:solidFill>
                <a:latin typeface="+mn-lt"/>
                <a:ea typeface="+mn-ea"/>
                <a:cs typeface="+mn-cs"/>
              </a:rPr>
              <a:t>toonie</a:t>
            </a:r>
            <a:r>
              <a:rPr lang="en-US" sz="1200" b="0" i="0" u="none" strike="noStrike" kern="1200" baseline="0" dirty="0">
                <a:solidFill>
                  <a:schemeClr val="tx1"/>
                </a:solidFill>
                <a:latin typeface="+mn-lt"/>
                <a:ea typeface="+mn-ea"/>
                <a:cs typeface="+mn-cs"/>
              </a:rPr>
              <a:t>.” Paper money starts with the $5 bill.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value of a Canadian dollar compared to a U.S. dollar is different. Depending on many economic factors, a Canadian dollar may be worth less, or more, than a U.S. dollar. When exchanging U.S. currency into Canadian currency, an exchange rate is set. The exchange rates fluctuate often.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entering Canada, you may be able to exchange U.S. dollars for Canadian dollars near the border. If you do not wish to exchange money upon entering Canada, some retailers near the border may accept U.S. currency or you can use a credit card. Before doing so, first ensure that your card may be used in a foreign country. Note that your credit card provider may charge a foreign transaction fee to use the card in a foreign country.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CALLOUT: Speed limit signs in Canada are posted using the metric system. Be sure to remember that 100 km/hour is actually 62 miles/hour.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25</a:t>
            </a:fld>
            <a:endParaRPr lang="en-US"/>
          </a:p>
        </p:txBody>
      </p:sp>
    </p:spTree>
    <p:extLst>
      <p:ext uri="{BB962C8B-B14F-4D97-AF65-F5344CB8AC3E}">
        <p14:creationId xmlns:p14="http://schemas.microsoft.com/office/powerpoint/2010/main" val="2762326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dirty="0"/>
              <a:t>Discuss general requirements for crossing the Canadian border;</a:t>
            </a:r>
          </a:p>
          <a:p>
            <a:pPr marL="628650" lvl="1" indent="-171450">
              <a:buFont typeface="Arial" panose="020B0604020202020204" pitchFamily="34" charset="0"/>
              <a:buChar char="•"/>
            </a:pPr>
            <a:r>
              <a:rPr lang="en-US" sz="1200" dirty="0"/>
              <a:t>Describe the process used to cross the border into Canada and back into the United States; and</a:t>
            </a:r>
          </a:p>
          <a:p>
            <a:pPr marL="628650" lvl="1" indent="-171450">
              <a:buFont typeface="Arial" panose="020B0604020202020204" pitchFamily="34" charset="0"/>
              <a:buChar char="•"/>
            </a:pPr>
            <a:r>
              <a:rPr lang="en-US" sz="1200" dirty="0"/>
              <a:t>List general differences between the U.S. and Canada when it comes to compliance issues </a:t>
            </a:r>
            <a:r>
              <a:rPr lang="en-US" sz="1200"/>
              <a:t>including hours </a:t>
            </a:r>
            <a:r>
              <a:rPr lang="en-US" sz="1200" dirty="0"/>
              <a:t>of service, daily vehicle inspections, and vehicle sizes and weights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26</a:t>
            </a:fld>
            <a:endParaRPr lang="en-US"/>
          </a:p>
        </p:txBody>
      </p:sp>
    </p:spTree>
    <p:extLst>
      <p:ext uri="{BB962C8B-B14F-4D97-AF65-F5344CB8AC3E}">
        <p14:creationId xmlns:p14="http://schemas.microsoft.com/office/powerpoint/2010/main" val="3217505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CDB1531-BFAA-4D86-84AC-B2D4D30C234C}" type="datetime1">
              <a:rPr lang="en-US" smtClean="0"/>
              <a:t>5/4/2021</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F38B6B8D-84D0-4ED5-95FA-954726FCA55A}" type="datetime1">
              <a:rPr lang="en-US" smtClean="0"/>
              <a:t>5/4/2021</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FDC7F0-F039-4EFA-9EF9-21725F83E4FD}" type="datetime1">
              <a:rPr lang="en-US" smtClean="0"/>
              <a:t>5/4/2021</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8786A2-C0F1-46FC-8383-FD7432544F69}" type="datetime1">
              <a:rPr lang="en-US" smtClean="0"/>
              <a:t>5/4/2021</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EAFF64-ECA0-4144-B22D-AAB9BFC48CDD}" type="datetime1">
              <a:rPr lang="en-US" smtClean="0"/>
              <a:t>5/4/2021</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2F8A2243-B3C3-4FAC-8478-4839DDF0862A}" type="datetime1">
              <a:rPr lang="en-US" smtClean="0"/>
              <a:t>5/4/2021</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2C8F79-7801-48AC-9820-13F4C58235AF}" type="datetime1">
              <a:rPr lang="en-US" smtClean="0"/>
              <a:t>5/4/2021</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D6A671-783C-4C8F-ABAC-36994C081906}" type="datetime1">
              <a:rPr lang="en-US" smtClean="0"/>
              <a:t>5/4/2021</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966D60-52A3-4F1F-94EA-DDE1F2F5239C}" type="datetime1">
              <a:rPr lang="en-US" smtClean="0"/>
              <a:t>5/4/2021</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11AADE-8134-4FAA-8550-821130B8A43B}" type="datetime1">
              <a:rPr lang="en-US" smtClean="0"/>
              <a:t>5/4/2021</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E5F532-7764-4862-A973-B03C1D5B901B}" type="datetime1">
              <a:rPr lang="en-US" smtClean="0"/>
              <a:t>5/4/2021</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E40CDA-299A-4279-9FAD-3EBB73D4D32A}" type="datetime1">
              <a:rPr lang="en-US" smtClean="0"/>
              <a:t>5/4/2021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6.xml"/><Relationship Id="rId5" Type="http://schemas.openxmlformats.org/officeDocument/2006/relationships/comments" Target="../comments/comment1.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EA1203D-3972-4BD3-94B9-26DD23653F3F}"/>
              </a:ext>
            </a:extLst>
          </p:cNvPr>
          <p:cNvSpPr>
            <a:spLocks noGrp="1"/>
          </p:cNvSpPr>
          <p:nvPr>
            <p:ph type="ftr" sz="quarter" idx="11"/>
          </p:nvPr>
        </p:nvSpPr>
        <p:spPr>
          <a:xfrm>
            <a:off x="6080760" y="6477635"/>
            <a:ext cx="3352800" cy="365125"/>
          </a:xfrm>
        </p:spPr>
        <p:txBody>
          <a:bodyPr/>
          <a:lstStyle/>
          <a:p>
            <a:r>
              <a:rPr lang="en-US" dirty="0">
                <a:latin typeface="Arial"/>
                <a:cs typeface="Arial"/>
              </a:rPr>
              <a:t>Copyright 2019 (Rev. 4/21) </a:t>
            </a:r>
            <a:br>
              <a:rPr lang="en-US" dirty="0">
                <a:latin typeface="Arial"/>
                <a:cs typeface="Arial"/>
              </a:rPr>
            </a:br>
            <a:r>
              <a:rPr lang="en-US" dirty="0">
                <a:latin typeface="Arial"/>
                <a:cs typeface="Arial"/>
              </a:rPr>
              <a:t>J. J. Keller &amp; Associates, Inc.</a:t>
            </a:r>
          </a:p>
        </p:txBody>
      </p:sp>
      <p:pic>
        <p:nvPicPr>
          <p:cNvPr id="10" name="Picture 9">
            <a:extLst>
              <a:ext uri="{FF2B5EF4-FFF2-40B4-BE49-F238E27FC236}">
                <a16:creationId xmlns:a16="http://schemas.microsoft.com/office/drawing/2014/main" id="{B415A053-359A-48F5-856D-4852ECD6B6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6391656" cy="6858000"/>
          </a:xfrm>
          <a:prstGeom prst="rect">
            <a:avLst/>
          </a:prstGeom>
        </p:spPr>
      </p:pic>
      <p:sp>
        <p:nvSpPr>
          <p:cNvPr id="11" name="Title 1">
            <a:extLst>
              <a:ext uri="{FF2B5EF4-FFF2-40B4-BE49-F238E27FC236}">
                <a16:creationId xmlns:a16="http://schemas.microsoft.com/office/drawing/2014/main" id="{69C0E85D-315B-4208-8B3D-884871DEE429}"/>
              </a:ext>
            </a:extLst>
          </p:cNvPr>
          <p:cNvSpPr txBox="1">
            <a:spLocks/>
          </p:cNvSpPr>
          <p:nvPr/>
        </p:nvSpPr>
        <p:spPr>
          <a:xfrm>
            <a:off x="137273" y="3886200"/>
            <a:ext cx="54253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Crossing the Canadian Border</a:t>
            </a:r>
          </a:p>
        </p:txBody>
      </p:sp>
      <p:sp>
        <p:nvSpPr>
          <p:cNvPr id="6" name="TextBox 1">
            <a:extLst>
              <a:ext uri="{FF2B5EF4-FFF2-40B4-BE49-F238E27FC236}">
                <a16:creationId xmlns:a16="http://schemas.microsoft.com/office/drawing/2014/main" id="{3ED74816-0E84-4C88-9CED-93AC88461B05}"/>
              </a:ext>
            </a:extLst>
          </p:cNvPr>
          <p:cNvSpPr txBox="1"/>
          <p:nvPr/>
        </p:nvSpPr>
        <p:spPr>
          <a:xfrm>
            <a:off x="6273629" y="3611701"/>
            <a:ext cx="3038011" cy="31700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0" dirty="0">
                <a:solidFill>
                  <a:schemeClr val="bg1"/>
                </a:solidFill>
              </a:rPr>
              <a:t>34</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434BDA-A6F4-40D8-81CD-CC27DD5CB9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871" y="0"/>
            <a:ext cx="9110258" cy="6858000"/>
          </a:xfrm>
          <a:prstGeom prst="rect">
            <a:avLst/>
          </a:prstGeom>
        </p:spPr>
      </p:pic>
      <p:sp>
        <p:nvSpPr>
          <p:cNvPr id="5" name="Rectangle 4">
            <a:extLst>
              <a:ext uri="{FF2B5EF4-FFF2-40B4-BE49-F238E27FC236}">
                <a16:creationId xmlns:a16="http://schemas.microsoft.com/office/drawing/2014/main" id="{68BCB54C-8301-489C-8B1A-583EE6DBC2FC}"/>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6" name="Picture 5">
            <a:extLst>
              <a:ext uri="{FF2B5EF4-FFF2-40B4-BE49-F238E27FC236}">
                <a16:creationId xmlns:a16="http://schemas.microsoft.com/office/drawing/2014/main" id="{2D8F3C01-3952-46AA-9B87-ACA229E784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080" y="449898"/>
            <a:ext cx="912986"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Arial" panose="020B0604020202020204" pitchFamily="34" charset="0"/>
              <a:buChar char="•"/>
            </a:pPr>
            <a:r>
              <a:rPr lang="en-US" sz="2200" dirty="0"/>
              <a:t>Discuss general requirements for crossing the </a:t>
            </a:r>
            <a:br>
              <a:rPr lang="en-US" sz="2200" dirty="0"/>
            </a:br>
            <a:r>
              <a:rPr lang="en-US" sz="2200" dirty="0"/>
              <a:t>Canadian border</a:t>
            </a:r>
          </a:p>
          <a:p>
            <a:pPr marL="857250" lvl="1" indent="-457200">
              <a:buFont typeface="Arial" panose="020B0604020202020204" pitchFamily="34" charset="0"/>
              <a:buChar char="•"/>
            </a:pPr>
            <a:r>
              <a:rPr lang="en-US" sz="2200" dirty="0"/>
              <a:t>Describe the process used to cross the border into Canada and back into the United States</a:t>
            </a:r>
          </a:p>
          <a:p>
            <a:pPr marL="857250" lvl="1" indent="-457200">
              <a:buFont typeface="Arial" panose="020B0604020202020204" pitchFamily="34" charset="0"/>
              <a:buChar char="•"/>
            </a:pPr>
            <a:r>
              <a:rPr lang="en-US" sz="2200" dirty="0"/>
              <a:t>List general differences between the U.S. and Canada when it comes to compliance issues including </a:t>
            </a:r>
            <a:br>
              <a:rPr lang="en-US" sz="2200" dirty="0"/>
            </a:br>
            <a:r>
              <a:rPr lang="en-US" sz="2200" dirty="0"/>
              <a:t>hours of service, daily vehicle inspections, and vehicle sizes and weights</a:t>
            </a:r>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8EC1136-C913-46A4-9A11-AD22B2492270}"/>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p:txBody>
          <a:bodyPr/>
          <a:lstStyle/>
          <a:p>
            <a:r>
              <a:rPr lang="en-US" dirty="0">
                <a:solidFill>
                  <a:srgbClr val="002D72"/>
                </a:solidFill>
              </a:rPr>
              <a:t>General Requirements</a:t>
            </a:r>
          </a:p>
        </p:txBody>
      </p:sp>
      <p:pic>
        <p:nvPicPr>
          <p:cNvPr id="6" name="Picture 5">
            <a:extLst>
              <a:ext uri="{FF2B5EF4-FFF2-40B4-BE49-F238E27FC236}">
                <a16:creationId xmlns:a16="http://schemas.microsoft.com/office/drawing/2014/main" id="{5639DD43-9A22-40C1-90BD-99FE36B1B7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1532" y="1752600"/>
            <a:ext cx="5580936" cy="4175760"/>
          </a:xfrm>
          <a:prstGeom prst="rect">
            <a:avLst/>
          </a:prstGeom>
        </p:spPr>
      </p:pic>
    </p:spTree>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8B06D9-8C31-4B44-AD40-4C0B1D593604}"/>
              </a:ext>
            </a:extLst>
          </p:cNvPr>
          <p:cNvSpPr>
            <a:spLocks noGrp="1"/>
          </p:cNvSpPr>
          <p:nvPr>
            <p:ph idx="1"/>
          </p:nvPr>
        </p:nvSpPr>
        <p:spPr>
          <a:xfrm>
            <a:off x="228600" y="2116521"/>
            <a:ext cx="2743200" cy="2590800"/>
          </a:xfrm>
        </p:spPr>
        <p:txBody>
          <a:bodyPr/>
          <a:lstStyle/>
          <a:p>
            <a:pPr marL="0" indent="0">
              <a:buNone/>
            </a:pPr>
            <a:r>
              <a:rPr lang="en-US" dirty="0"/>
              <a:t>Certain types of convictions that are considered misdemeanors in the U.S. </a:t>
            </a:r>
            <a:r>
              <a:rPr lang="en-US" dirty="0">
                <a:solidFill>
                  <a:srgbClr val="002D72"/>
                </a:solidFill>
              </a:rPr>
              <a:t>may be felonies in Canada</a:t>
            </a:r>
            <a:r>
              <a:rPr lang="en-US" dirty="0"/>
              <a:t>.</a:t>
            </a:r>
          </a:p>
        </p:txBody>
      </p:sp>
      <p:pic>
        <p:nvPicPr>
          <p:cNvPr id="5" name="Picture 4">
            <a:extLst>
              <a:ext uri="{FF2B5EF4-FFF2-40B4-BE49-F238E27FC236}">
                <a16:creationId xmlns:a16="http://schemas.microsoft.com/office/drawing/2014/main" id="{1702FE88-90AE-43D3-BF0C-29946D13CA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00400" y="609600"/>
            <a:ext cx="5943600" cy="5604642"/>
          </a:xfrm>
          <a:prstGeom prst="rect">
            <a:avLst/>
          </a:prstGeom>
        </p:spPr>
      </p:pic>
    </p:spTree>
    <p:extLst>
      <p:ext uri="{BB962C8B-B14F-4D97-AF65-F5344CB8AC3E}">
        <p14:creationId xmlns:p14="http://schemas.microsoft.com/office/powerpoint/2010/main" val="358557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04CDC1-82F6-4658-AFEF-742B2AE63E98}"/>
              </a:ext>
            </a:extLst>
          </p:cNvPr>
          <p:cNvSpPr>
            <a:spLocks noGrp="1"/>
          </p:cNvSpPr>
          <p:nvPr>
            <p:ph idx="1"/>
          </p:nvPr>
        </p:nvSpPr>
        <p:spPr>
          <a:xfrm>
            <a:off x="4572000" y="2971800"/>
            <a:ext cx="3963088" cy="1394143"/>
          </a:xfrm>
        </p:spPr>
        <p:txBody>
          <a:bodyPr/>
          <a:lstStyle/>
          <a:p>
            <a:pPr marL="0" indent="0">
              <a:buNone/>
            </a:pPr>
            <a:r>
              <a:rPr lang="en-US" dirty="0"/>
              <a:t>Certain </a:t>
            </a:r>
            <a:r>
              <a:rPr lang="en-US" dirty="0">
                <a:solidFill>
                  <a:srgbClr val="002D72"/>
                </a:solidFill>
              </a:rPr>
              <a:t>personal items </a:t>
            </a:r>
            <a:r>
              <a:rPr lang="en-US" dirty="0"/>
              <a:t>must be declared.</a:t>
            </a:r>
          </a:p>
        </p:txBody>
      </p:sp>
      <p:pic>
        <p:nvPicPr>
          <p:cNvPr id="5" name="Picture 4">
            <a:extLst>
              <a:ext uri="{FF2B5EF4-FFF2-40B4-BE49-F238E27FC236}">
                <a16:creationId xmlns:a16="http://schemas.microsoft.com/office/drawing/2014/main" id="{89CD5EB6-6FF2-4FAD-813E-5A814957ED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3963088" cy="6858000"/>
          </a:xfrm>
          <a:prstGeom prst="rect">
            <a:avLst/>
          </a:prstGeom>
        </p:spPr>
      </p:pic>
    </p:spTree>
    <p:extLst>
      <p:ext uri="{BB962C8B-B14F-4D97-AF65-F5344CB8AC3E}">
        <p14:creationId xmlns:p14="http://schemas.microsoft.com/office/powerpoint/2010/main" val="56099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4AA5B9-40CB-44BE-9AC5-522403CB7AEA}"/>
              </a:ext>
            </a:extLst>
          </p:cNvPr>
          <p:cNvSpPr>
            <a:spLocks noGrp="1"/>
          </p:cNvSpPr>
          <p:nvPr>
            <p:ph idx="1"/>
          </p:nvPr>
        </p:nvSpPr>
        <p:spPr>
          <a:xfrm>
            <a:off x="381000" y="2857500"/>
            <a:ext cx="2971800" cy="1143000"/>
          </a:xfrm>
        </p:spPr>
        <p:txBody>
          <a:bodyPr/>
          <a:lstStyle/>
          <a:p>
            <a:pPr marL="0" indent="0">
              <a:buNone/>
            </a:pPr>
            <a:r>
              <a:rPr lang="en-US" dirty="0"/>
              <a:t>Some items </a:t>
            </a:r>
            <a:br>
              <a:rPr lang="en-US" dirty="0"/>
            </a:br>
            <a:r>
              <a:rPr lang="en-US" dirty="0"/>
              <a:t>are </a:t>
            </a:r>
            <a:r>
              <a:rPr lang="en-US" dirty="0">
                <a:solidFill>
                  <a:srgbClr val="002D72"/>
                </a:solidFill>
              </a:rPr>
              <a:t>prohibited.</a:t>
            </a:r>
          </a:p>
        </p:txBody>
      </p:sp>
      <p:pic>
        <p:nvPicPr>
          <p:cNvPr id="5" name="Picture 4">
            <a:extLst>
              <a:ext uri="{FF2B5EF4-FFF2-40B4-BE49-F238E27FC236}">
                <a16:creationId xmlns:a16="http://schemas.microsoft.com/office/drawing/2014/main" id="{F187FA5D-AB03-4596-B4E0-D4490AB7D1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91054" y="0"/>
            <a:ext cx="5452946" cy="6858000"/>
          </a:xfrm>
          <a:prstGeom prst="rect">
            <a:avLst/>
          </a:prstGeom>
        </p:spPr>
      </p:pic>
    </p:spTree>
    <p:extLst>
      <p:ext uri="{BB962C8B-B14F-4D97-AF65-F5344CB8AC3E}">
        <p14:creationId xmlns:p14="http://schemas.microsoft.com/office/powerpoint/2010/main" val="3897236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2D7466-204D-4C6A-AFA1-26323160D46A}"/>
              </a:ext>
            </a:extLst>
          </p:cNvPr>
          <p:cNvSpPr>
            <a:spLocks noGrp="1"/>
          </p:cNvSpPr>
          <p:nvPr>
            <p:ph idx="1"/>
          </p:nvPr>
        </p:nvSpPr>
        <p:spPr>
          <a:xfrm>
            <a:off x="457200" y="838200"/>
            <a:ext cx="3505200" cy="5029200"/>
          </a:xfrm>
        </p:spPr>
        <p:txBody>
          <a:bodyPr/>
          <a:lstStyle/>
          <a:p>
            <a:pPr marL="0" indent="0">
              <a:buNone/>
            </a:pPr>
            <a:r>
              <a:rPr lang="en-US" dirty="0"/>
              <a:t>Before leaving for Canada, make sure vehicle </a:t>
            </a:r>
            <a:r>
              <a:rPr lang="en-US" sz="3200" dirty="0">
                <a:solidFill>
                  <a:srgbClr val="002D72"/>
                </a:solidFill>
              </a:rPr>
              <a:t>credentials</a:t>
            </a:r>
            <a:r>
              <a:rPr lang="en-US" dirty="0"/>
              <a:t> are in order:</a:t>
            </a:r>
          </a:p>
          <a:p>
            <a:pPr lvl="1">
              <a:buFont typeface="Arial" panose="020B0604020202020204" pitchFamily="34" charset="0"/>
              <a:buChar char="•"/>
            </a:pPr>
            <a:r>
              <a:rPr lang="en-US" sz="2200" dirty="0"/>
              <a:t>Registration </a:t>
            </a:r>
          </a:p>
          <a:p>
            <a:pPr lvl="1">
              <a:buFont typeface="Arial" panose="020B0604020202020204" pitchFamily="34" charset="0"/>
              <a:buChar char="•"/>
            </a:pPr>
            <a:r>
              <a:rPr lang="en-US" sz="2200" dirty="0"/>
              <a:t>Applicable safety certificates</a:t>
            </a:r>
          </a:p>
          <a:p>
            <a:pPr lvl="1">
              <a:buFont typeface="Arial" panose="020B0604020202020204" pitchFamily="34" charset="0"/>
              <a:buChar char="•"/>
            </a:pPr>
            <a:r>
              <a:rPr lang="en-US" sz="2200" dirty="0"/>
              <a:t>Fuel tax registration</a:t>
            </a:r>
          </a:p>
          <a:p>
            <a:pPr lvl="1">
              <a:buFont typeface="Arial" panose="020B0604020202020204" pitchFamily="34" charset="0"/>
              <a:buChar char="•"/>
            </a:pPr>
            <a:r>
              <a:rPr lang="en-US" sz="2200" dirty="0"/>
              <a:t>Permits </a:t>
            </a:r>
          </a:p>
        </p:txBody>
      </p:sp>
      <p:pic>
        <p:nvPicPr>
          <p:cNvPr id="4" name="Picture 3">
            <a:extLst>
              <a:ext uri="{FF2B5EF4-FFF2-40B4-BE49-F238E27FC236}">
                <a16:creationId xmlns:a16="http://schemas.microsoft.com/office/drawing/2014/main" id="{8769E725-04CF-41DB-852A-AA74889EE2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666" r="16201"/>
          <a:stretch/>
        </p:blipFill>
        <p:spPr>
          <a:xfrm>
            <a:off x="4267200" y="-1"/>
            <a:ext cx="4876800" cy="6886907"/>
          </a:xfrm>
          <a:prstGeom prst="rect">
            <a:avLst/>
          </a:prstGeom>
        </p:spPr>
      </p:pic>
    </p:spTree>
    <p:custDataLst>
      <p:tags r:id="rId1"/>
    </p:custDataLst>
    <p:extLst>
      <p:ext uri="{BB962C8B-B14F-4D97-AF65-F5344CB8AC3E}">
        <p14:creationId xmlns:p14="http://schemas.microsoft.com/office/powerpoint/2010/main" val="4200950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DC8A85-F871-4C38-B9D2-2ED3B020C488}"/>
              </a:ext>
            </a:extLst>
          </p:cNvPr>
          <p:cNvSpPr>
            <a:spLocks noGrp="1"/>
          </p:cNvSpPr>
          <p:nvPr>
            <p:ph idx="1"/>
          </p:nvPr>
        </p:nvSpPr>
        <p:spPr>
          <a:xfrm>
            <a:off x="1066800" y="2781300"/>
            <a:ext cx="2743200" cy="1295400"/>
          </a:xfrm>
        </p:spPr>
        <p:txBody>
          <a:bodyPr/>
          <a:lstStyle/>
          <a:p>
            <a:pPr marL="0" indent="0">
              <a:buNone/>
            </a:pPr>
            <a:r>
              <a:rPr lang="en-US" dirty="0"/>
              <a:t>Border station hours may be </a:t>
            </a:r>
            <a:r>
              <a:rPr lang="en-US" dirty="0">
                <a:solidFill>
                  <a:srgbClr val="002D72"/>
                </a:solidFill>
              </a:rPr>
              <a:t>limited </a:t>
            </a:r>
            <a:r>
              <a:rPr lang="en-US" dirty="0"/>
              <a:t>in rural areas.</a:t>
            </a:r>
          </a:p>
        </p:txBody>
      </p:sp>
      <p:pic>
        <p:nvPicPr>
          <p:cNvPr id="6" name="Picture 5">
            <a:extLst>
              <a:ext uri="{FF2B5EF4-FFF2-40B4-BE49-F238E27FC236}">
                <a16:creationId xmlns:a16="http://schemas.microsoft.com/office/drawing/2014/main" id="{B76FF9CB-A732-4445-A299-7BAE4AE1B5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88056" y="0"/>
            <a:ext cx="4055944" cy="6858000"/>
          </a:xfrm>
          <a:prstGeom prst="rect">
            <a:avLst/>
          </a:prstGeom>
        </p:spPr>
      </p:pic>
    </p:spTree>
    <p:custDataLst>
      <p:tags r:id="rId1"/>
    </p:custDataLst>
    <p:extLst>
      <p:ext uri="{BB962C8B-B14F-4D97-AF65-F5344CB8AC3E}">
        <p14:creationId xmlns:p14="http://schemas.microsoft.com/office/powerpoint/2010/main" val="3830225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7ED453-D700-451F-AF62-22D7F2FF0E1D}"/>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0" y="0"/>
            <a:ext cx="9236177" cy="6857999"/>
          </a:xfrm>
          <a:prstGeom prst="rect">
            <a:avLst/>
          </a:prstGeom>
        </p:spPr>
      </p:pic>
      <p:sp>
        <p:nvSpPr>
          <p:cNvPr id="5" name="Rectangle 4">
            <a:extLst>
              <a:ext uri="{FF2B5EF4-FFF2-40B4-BE49-F238E27FC236}">
                <a16:creationId xmlns:a16="http://schemas.microsoft.com/office/drawing/2014/main" id="{E8D4D5A2-6562-4183-99BA-5E72CB3E9093}"/>
              </a:ext>
            </a:extLst>
          </p:cNvPr>
          <p:cNvSpPr/>
          <p:nvPr/>
        </p:nvSpPr>
        <p:spPr>
          <a:xfrm>
            <a:off x="-1" y="244158"/>
            <a:ext cx="9236177"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A1A9F0B-4E23-4722-804F-8A89B9F316B0}"/>
              </a:ext>
            </a:extLst>
          </p:cNvPr>
          <p:cNvSpPr>
            <a:spLocks noGrp="1"/>
          </p:cNvSpPr>
          <p:nvPr>
            <p:ph type="title"/>
          </p:nvPr>
        </p:nvSpPr>
        <p:spPr/>
        <p:txBody>
          <a:bodyPr>
            <a:normAutofit fontScale="90000"/>
          </a:bodyPr>
          <a:lstStyle/>
          <a:p>
            <a:r>
              <a:rPr lang="en-US" dirty="0">
                <a:solidFill>
                  <a:srgbClr val="002D72"/>
                </a:solidFill>
              </a:rPr>
              <a:t>Crossing the Canadian Border Procedures</a:t>
            </a:r>
          </a:p>
        </p:txBody>
      </p:sp>
    </p:spTree>
    <p:extLst>
      <p:ext uri="{BB962C8B-B14F-4D97-AF65-F5344CB8AC3E}">
        <p14:creationId xmlns:p14="http://schemas.microsoft.com/office/powerpoint/2010/main" val="2311003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F9DE469-68DC-43A4-9542-EE2210BE14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93AF8C6F-9230-4B07-887D-5B8A941C1F96}"/>
              </a:ext>
            </a:extLst>
          </p:cNvPr>
          <p:cNvSpPr/>
          <p:nvPr/>
        </p:nvSpPr>
        <p:spPr>
          <a:xfrm>
            <a:off x="0" y="499903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C816975-7C94-4C75-BD23-C78A939297E4}"/>
              </a:ext>
            </a:extLst>
          </p:cNvPr>
          <p:cNvSpPr>
            <a:spLocks noGrp="1"/>
          </p:cNvSpPr>
          <p:nvPr>
            <p:ph type="title"/>
          </p:nvPr>
        </p:nvSpPr>
        <p:spPr>
          <a:xfrm>
            <a:off x="457200" y="5029518"/>
            <a:ext cx="8229600" cy="1143000"/>
          </a:xfrm>
        </p:spPr>
        <p:txBody>
          <a:bodyPr/>
          <a:lstStyle/>
          <a:p>
            <a:r>
              <a:rPr lang="en-US" dirty="0">
                <a:solidFill>
                  <a:srgbClr val="002D72"/>
                </a:solidFill>
              </a:rPr>
              <a:t>Border Crossing Programs</a:t>
            </a:r>
          </a:p>
        </p:txBody>
      </p:sp>
    </p:spTree>
    <p:extLst>
      <p:ext uri="{BB962C8B-B14F-4D97-AF65-F5344CB8AC3E}">
        <p14:creationId xmlns:p14="http://schemas.microsoft.com/office/powerpoint/2010/main" val="4230784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AFB19-CA7E-4061-9AD4-DE0DD90EFD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6603"/>
            <a:ext cx="9144000" cy="6931206"/>
          </a:xfrm>
          <a:prstGeom prst="rect">
            <a:avLst/>
          </a:prstGeom>
        </p:spPr>
      </p:pic>
      <p:sp>
        <p:nvSpPr>
          <p:cNvPr id="5" name="Rectangle 4">
            <a:extLst>
              <a:ext uri="{FF2B5EF4-FFF2-40B4-BE49-F238E27FC236}">
                <a16:creationId xmlns:a16="http://schemas.microsoft.com/office/drawing/2014/main" id="{A52DCBB5-55DB-4A06-91BF-80567DFF05A5}"/>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EBF40C0-3302-45F2-B23C-EE3AD3195877}"/>
              </a:ext>
            </a:extLst>
          </p:cNvPr>
          <p:cNvSpPr>
            <a:spLocks noGrp="1"/>
          </p:cNvSpPr>
          <p:nvPr>
            <p:ph type="title"/>
          </p:nvPr>
        </p:nvSpPr>
        <p:spPr/>
        <p:txBody>
          <a:bodyPr>
            <a:normAutofit fontScale="90000"/>
          </a:bodyPr>
          <a:lstStyle/>
          <a:p>
            <a:r>
              <a:rPr lang="en-US" dirty="0">
                <a:solidFill>
                  <a:srgbClr val="002D72"/>
                </a:solidFill>
              </a:rPr>
              <a:t>Returning to the United States </a:t>
            </a:r>
            <a:br>
              <a:rPr lang="en-US" dirty="0">
                <a:solidFill>
                  <a:srgbClr val="002D72"/>
                </a:solidFill>
              </a:rPr>
            </a:br>
            <a:r>
              <a:rPr lang="en-US" dirty="0">
                <a:solidFill>
                  <a:srgbClr val="002D72"/>
                </a:solidFill>
              </a:rPr>
              <a:t>from Canada</a:t>
            </a:r>
          </a:p>
        </p:txBody>
      </p:sp>
    </p:spTree>
    <p:extLst>
      <p:ext uri="{BB962C8B-B14F-4D97-AF65-F5344CB8AC3E}">
        <p14:creationId xmlns:p14="http://schemas.microsoft.com/office/powerpoint/2010/main" val="3491884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0DD05E-25E6-43F8-9D86-20865897B47E}"/>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5360" y="0"/>
            <a:ext cx="9133280" cy="6858000"/>
          </a:xfrm>
          <a:prstGeom prst="rect">
            <a:avLst/>
          </a:prstGeom>
        </p:spPr>
      </p:pic>
      <p:sp>
        <p:nvSpPr>
          <p:cNvPr id="5" name="Rectangle 4">
            <a:extLst>
              <a:ext uri="{FF2B5EF4-FFF2-40B4-BE49-F238E27FC236}">
                <a16:creationId xmlns:a16="http://schemas.microsoft.com/office/drawing/2014/main" id="{56AE3DF2-72C3-463A-B234-123FCC9C76CE}"/>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59D387C-2F93-4900-9EED-4A97F5C1D950}"/>
              </a:ext>
            </a:extLst>
          </p:cNvPr>
          <p:cNvSpPr>
            <a:spLocks noGrp="1"/>
          </p:cNvSpPr>
          <p:nvPr>
            <p:ph type="title"/>
          </p:nvPr>
        </p:nvSpPr>
        <p:spPr/>
        <p:txBody>
          <a:bodyPr>
            <a:normAutofit fontScale="90000"/>
          </a:bodyPr>
          <a:lstStyle/>
          <a:p>
            <a:r>
              <a:rPr lang="en-US" dirty="0">
                <a:solidFill>
                  <a:srgbClr val="002D72"/>
                </a:solidFill>
              </a:rPr>
              <a:t>Motor Carrier Safety and Licensing</a:t>
            </a:r>
          </a:p>
        </p:txBody>
      </p:sp>
    </p:spTree>
    <p:extLst>
      <p:ext uri="{BB962C8B-B14F-4D97-AF65-F5344CB8AC3E}">
        <p14:creationId xmlns:p14="http://schemas.microsoft.com/office/powerpoint/2010/main" val="1160417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3ABACF-213F-452E-8EF9-C6100813284F}"/>
              </a:ext>
            </a:extLst>
          </p:cNvPr>
          <p:cNvSpPr>
            <a:spLocks noGrp="1"/>
          </p:cNvSpPr>
          <p:nvPr>
            <p:ph idx="1"/>
          </p:nvPr>
        </p:nvSpPr>
        <p:spPr>
          <a:xfrm>
            <a:off x="685800" y="2781300"/>
            <a:ext cx="3048000" cy="1295400"/>
          </a:xfrm>
        </p:spPr>
        <p:txBody>
          <a:bodyPr/>
          <a:lstStyle/>
          <a:p>
            <a:pPr marL="0" indent="0">
              <a:buNone/>
            </a:pPr>
            <a:r>
              <a:rPr lang="en-US" dirty="0"/>
              <a:t>Limits South of 60th Parallel.</a:t>
            </a:r>
          </a:p>
        </p:txBody>
      </p:sp>
      <p:pic>
        <p:nvPicPr>
          <p:cNvPr id="5" name="Picture 4">
            <a:extLst>
              <a:ext uri="{FF2B5EF4-FFF2-40B4-BE49-F238E27FC236}">
                <a16:creationId xmlns:a16="http://schemas.microsoft.com/office/drawing/2014/main" id="{534B1C62-C4F6-47A9-8546-0500C260804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95800" y="0"/>
            <a:ext cx="4648200" cy="6858000"/>
          </a:xfrm>
          <a:prstGeom prst="rect">
            <a:avLst/>
          </a:prstGeom>
        </p:spPr>
      </p:pic>
      <p:pic>
        <p:nvPicPr>
          <p:cNvPr id="4" name="Picture 3">
            <a:extLst>
              <a:ext uri="{FF2B5EF4-FFF2-40B4-BE49-F238E27FC236}">
                <a16:creationId xmlns:a16="http://schemas.microsoft.com/office/drawing/2014/main" id="{473A1083-1423-4DD9-B68E-D30D528B50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304800"/>
            <a:ext cx="915815" cy="914400"/>
          </a:xfrm>
          <a:prstGeom prst="rect">
            <a:avLst/>
          </a:prstGeom>
        </p:spPr>
      </p:pic>
    </p:spTree>
    <p:extLst>
      <p:ext uri="{BB962C8B-B14F-4D97-AF65-F5344CB8AC3E}">
        <p14:creationId xmlns:p14="http://schemas.microsoft.com/office/powerpoint/2010/main" val="2173945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B11A71-D893-4D1D-AE5F-E36112676EF0}"/>
              </a:ext>
            </a:extLst>
          </p:cNvPr>
          <p:cNvSpPr>
            <a:spLocks noGrp="1"/>
          </p:cNvSpPr>
          <p:nvPr>
            <p:ph idx="1"/>
          </p:nvPr>
        </p:nvSpPr>
        <p:spPr>
          <a:xfrm>
            <a:off x="6019800" y="2895600"/>
            <a:ext cx="2895600" cy="1295400"/>
          </a:xfrm>
        </p:spPr>
        <p:txBody>
          <a:bodyPr/>
          <a:lstStyle/>
          <a:p>
            <a:pPr marL="0" indent="0">
              <a:buNone/>
            </a:pPr>
            <a:r>
              <a:rPr lang="en-US" dirty="0"/>
              <a:t>Limits North of </a:t>
            </a:r>
            <a:br>
              <a:rPr lang="en-US" dirty="0"/>
            </a:br>
            <a:r>
              <a:rPr lang="en-US" dirty="0"/>
              <a:t>60th Parallel.</a:t>
            </a:r>
          </a:p>
        </p:txBody>
      </p:sp>
      <p:pic>
        <p:nvPicPr>
          <p:cNvPr id="5" name="Picture 4">
            <a:extLst>
              <a:ext uri="{FF2B5EF4-FFF2-40B4-BE49-F238E27FC236}">
                <a16:creationId xmlns:a16="http://schemas.microsoft.com/office/drawing/2014/main" id="{132583FD-B17F-4A6F-ACF1-087A6B00C0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854390" cy="6858000"/>
          </a:xfrm>
          <a:prstGeom prst="rect">
            <a:avLst/>
          </a:prstGeom>
        </p:spPr>
      </p:pic>
      <p:pic>
        <p:nvPicPr>
          <p:cNvPr id="4" name="Picture 3">
            <a:extLst>
              <a:ext uri="{FF2B5EF4-FFF2-40B4-BE49-F238E27FC236}">
                <a16:creationId xmlns:a16="http://schemas.microsoft.com/office/drawing/2014/main" id="{FFBA2D65-4339-4ABA-AA8F-0DB1E691A6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9105" y="304800"/>
            <a:ext cx="915815" cy="914400"/>
          </a:xfrm>
          <a:prstGeom prst="rect">
            <a:avLst/>
          </a:prstGeom>
        </p:spPr>
      </p:pic>
    </p:spTree>
    <p:extLst>
      <p:ext uri="{BB962C8B-B14F-4D97-AF65-F5344CB8AC3E}">
        <p14:creationId xmlns:p14="http://schemas.microsoft.com/office/powerpoint/2010/main" val="632596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4ED689-67B2-438C-AD08-FF0788F60971}"/>
              </a:ext>
            </a:extLst>
          </p:cNvPr>
          <p:cNvSpPr>
            <a:spLocks noGrp="1"/>
          </p:cNvSpPr>
          <p:nvPr>
            <p:ph type="title"/>
          </p:nvPr>
        </p:nvSpPr>
        <p:spPr>
          <a:xfrm>
            <a:off x="457200" y="-228600"/>
            <a:ext cx="8229600" cy="1143000"/>
          </a:xfrm>
        </p:spPr>
        <p:txBody>
          <a:bodyPr>
            <a:normAutofit fontScale="90000"/>
          </a:bodyPr>
          <a:lstStyle/>
          <a:p>
            <a:r>
              <a:rPr lang="en-US" dirty="0">
                <a:solidFill>
                  <a:srgbClr val="002D72"/>
                </a:solidFill>
              </a:rPr>
              <a:t>US/Canada HOS Comparison Chart</a:t>
            </a:r>
          </a:p>
        </p:txBody>
      </p:sp>
      <p:graphicFrame>
        <p:nvGraphicFramePr>
          <p:cNvPr id="6" name="Table 5">
            <a:extLst>
              <a:ext uri="{FF2B5EF4-FFF2-40B4-BE49-F238E27FC236}">
                <a16:creationId xmlns:a16="http://schemas.microsoft.com/office/drawing/2014/main" id="{8BF9E206-44E3-4FC5-A89C-412BB4656D60}"/>
              </a:ext>
            </a:extLst>
          </p:cNvPr>
          <p:cNvGraphicFramePr>
            <a:graphicFrameLocks noGrp="1"/>
          </p:cNvGraphicFramePr>
          <p:nvPr>
            <p:extLst>
              <p:ext uri="{D42A27DB-BD31-4B8C-83A1-F6EECF244321}">
                <p14:modId xmlns:p14="http://schemas.microsoft.com/office/powerpoint/2010/main" val="2385574870"/>
              </p:ext>
            </p:extLst>
          </p:nvPr>
        </p:nvGraphicFramePr>
        <p:xfrm>
          <a:off x="0" y="685800"/>
          <a:ext cx="9144000" cy="6309360"/>
        </p:xfrm>
        <a:graphic>
          <a:graphicData uri="http://schemas.openxmlformats.org/drawingml/2006/table">
            <a:tbl>
              <a:tblPr firstRow="1" bandRow="1">
                <a:tableStyleId>{5C22544A-7EE6-4342-B048-85BDC9FD1C3A}</a:tableStyleId>
              </a:tblPr>
              <a:tblGrid>
                <a:gridCol w="3058160">
                  <a:extLst>
                    <a:ext uri="{9D8B030D-6E8A-4147-A177-3AD203B41FA5}">
                      <a16:colId xmlns:a16="http://schemas.microsoft.com/office/drawing/2014/main" val="4234059234"/>
                    </a:ext>
                  </a:extLst>
                </a:gridCol>
                <a:gridCol w="3042920">
                  <a:extLst>
                    <a:ext uri="{9D8B030D-6E8A-4147-A177-3AD203B41FA5}">
                      <a16:colId xmlns:a16="http://schemas.microsoft.com/office/drawing/2014/main" val="3712792049"/>
                    </a:ext>
                  </a:extLst>
                </a:gridCol>
                <a:gridCol w="3042920">
                  <a:extLst>
                    <a:ext uri="{9D8B030D-6E8A-4147-A177-3AD203B41FA5}">
                      <a16:colId xmlns:a16="http://schemas.microsoft.com/office/drawing/2014/main" val="971515781"/>
                    </a:ext>
                  </a:extLst>
                </a:gridCol>
              </a:tblGrid>
              <a:tr h="370840">
                <a:tc>
                  <a:txBody>
                    <a:bodyPr/>
                    <a:lstStyle/>
                    <a:p>
                      <a:r>
                        <a:rPr lang="en-US" dirty="0"/>
                        <a:t>Time, Cycle, </a:t>
                      </a:r>
                      <a:r>
                        <a:rPr lang="en-US" dirty="0" err="1"/>
                        <a:t>Etc</a:t>
                      </a:r>
                      <a:endParaRPr lang="en-US" dirty="0"/>
                    </a:p>
                  </a:txBody>
                  <a:tcPr>
                    <a:solidFill>
                      <a:srgbClr val="002D72"/>
                    </a:solidFill>
                  </a:tcPr>
                </a:tc>
                <a:tc>
                  <a:txBody>
                    <a:bodyPr/>
                    <a:lstStyle/>
                    <a:p>
                      <a:r>
                        <a:rPr lang="en-US" dirty="0"/>
                        <a:t>Canadian HOS Regulations (south of 60)</a:t>
                      </a:r>
                    </a:p>
                  </a:txBody>
                  <a:tcPr>
                    <a:solidFill>
                      <a:srgbClr val="002D72"/>
                    </a:solidFill>
                  </a:tcPr>
                </a:tc>
                <a:tc>
                  <a:txBody>
                    <a:bodyPr/>
                    <a:lstStyle/>
                    <a:p>
                      <a:r>
                        <a:rPr lang="en-US" dirty="0"/>
                        <a:t>U.S. HOS regulations</a:t>
                      </a:r>
                    </a:p>
                  </a:txBody>
                  <a:tcPr>
                    <a:solidFill>
                      <a:srgbClr val="002D72"/>
                    </a:solidFill>
                  </a:tcPr>
                </a:tc>
                <a:extLst>
                  <a:ext uri="{0D108BD9-81ED-4DB2-BD59-A6C34878D82A}">
                    <a16:rowId xmlns:a16="http://schemas.microsoft.com/office/drawing/2014/main" val="984403096"/>
                  </a:ext>
                </a:extLst>
              </a:tr>
              <a:tr h="370840">
                <a:tc>
                  <a:txBody>
                    <a:bodyPr/>
                    <a:lstStyle/>
                    <a:p>
                      <a:r>
                        <a:rPr lang="en-US" sz="1600" dirty="0"/>
                        <a:t>Daily Driving Time</a:t>
                      </a:r>
                    </a:p>
                  </a:txBody>
                  <a:tcPr/>
                </a:tc>
                <a:tc>
                  <a:txBody>
                    <a:bodyPr/>
                    <a:lstStyle/>
                    <a:p>
                      <a:r>
                        <a:rPr lang="en-US" sz="1600" dirty="0"/>
                        <a:t>13 hours per day or </a:t>
                      </a:r>
                      <a:r>
                        <a:rPr lang="en-US" sz="1600" dirty="0" err="1"/>
                        <a:t>workshift</a:t>
                      </a:r>
                      <a:r>
                        <a:rPr lang="en-US" sz="1600" dirty="0"/>
                        <a:t> after 8 hours off</a:t>
                      </a:r>
                    </a:p>
                  </a:txBody>
                  <a:tcPr/>
                </a:tc>
                <a:tc>
                  <a:txBody>
                    <a:bodyPr/>
                    <a:lstStyle/>
                    <a:p>
                      <a:r>
                        <a:rPr lang="en-US" sz="1600" dirty="0"/>
                        <a:t>11 hours after 10 hours </a:t>
                      </a:r>
                      <a:br>
                        <a:rPr lang="en-US" sz="1600" dirty="0"/>
                      </a:br>
                      <a:r>
                        <a:rPr lang="en-US" sz="1600" dirty="0"/>
                        <a:t>off-duty</a:t>
                      </a:r>
                    </a:p>
                  </a:txBody>
                  <a:tcPr/>
                </a:tc>
                <a:extLst>
                  <a:ext uri="{0D108BD9-81ED-4DB2-BD59-A6C34878D82A}">
                    <a16:rowId xmlns:a16="http://schemas.microsoft.com/office/drawing/2014/main" val="4224726308"/>
                  </a:ext>
                </a:extLst>
              </a:tr>
              <a:tr h="370840">
                <a:tc>
                  <a:txBody>
                    <a:bodyPr/>
                    <a:lstStyle/>
                    <a:p>
                      <a:r>
                        <a:rPr lang="en-US" sz="1600" dirty="0"/>
                        <a:t>Daily On-Duty Time</a:t>
                      </a:r>
                    </a:p>
                  </a:txBody>
                  <a:tcPr/>
                </a:tc>
                <a:tc>
                  <a:txBody>
                    <a:bodyPr/>
                    <a:lstStyle/>
                    <a:p>
                      <a:r>
                        <a:rPr lang="en-US" sz="1600" dirty="0"/>
                        <a:t>No driving after 14 on-duty hours per day or </a:t>
                      </a:r>
                      <a:r>
                        <a:rPr lang="en-US" sz="1600" dirty="0" err="1"/>
                        <a:t>workshift</a:t>
                      </a:r>
                      <a:r>
                        <a:rPr lang="en-US" sz="1600" dirty="0"/>
                        <a:t> after 8 hours off</a:t>
                      </a:r>
                    </a:p>
                  </a:txBody>
                  <a:tcPr/>
                </a:tc>
                <a:tc>
                  <a:txBody>
                    <a:bodyPr/>
                    <a:lstStyle/>
                    <a:p>
                      <a:r>
                        <a:rPr lang="en-US" sz="1600" dirty="0"/>
                        <a:t>No driving after the 14</a:t>
                      </a:r>
                      <a:r>
                        <a:rPr lang="en-US" sz="1600" baseline="30000" dirty="0"/>
                        <a:t>th</a:t>
                      </a:r>
                      <a:r>
                        <a:rPr lang="en-US" sz="1600" dirty="0"/>
                        <a:t> consecutive hour after </a:t>
                      </a:r>
                      <a:br>
                        <a:rPr lang="en-US" sz="1600" dirty="0"/>
                      </a:br>
                      <a:r>
                        <a:rPr lang="en-US" sz="1600" dirty="0"/>
                        <a:t>coming on-duty</a:t>
                      </a:r>
                    </a:p>
                  </a:txBody>
                  <a:tcPr/>
                </a:tc>
                <a:extLst>
                  <a:ext uri="{0D108BD9-81ED-4DB2-BD59-A6C34878D82A}">
                    <a16:rowId xmlns:a16="http://schemas.microsoft.com/office/drawing/2014/main" val="79827204"/>
                  </a:ext>
                </a:extLst>
              </a:tr>
              <a:tr h="370840">
                <a:tc>
                  <a:txBody>
                    <a:bodyPr/>
                    <a:lstStyle/>
                    <a:p>
                      <a:r>
                        <a:rPr lang="en-US" sz="1600" dirty="0"/>
                        <a:t>Daily Off-Duty Time</a:t>
                      </a:r>
                    </a:p>
                  </a:txBody>
                  <a:tcPr/>
                </a:tc>
                <a:tc>
                  <a:txBody>
                    <a:bodyPr/>
                    <a:lstStyle/>
                    <a:p>
                      <a:r>
                        <a:rPr lang="en-US" sz="1600" dirty="0"/>
                        <a:t>8 hours before driving, </a:t>
                      </a:r>
                      <a:br>
                        <a:rPr lang="en-US" sz="1600" dirty="0"/>
                      </a:br>
                      <a:r>
                        <a:rPr lang="en-US" sz="1600" dirty="0"/>
                        <a:t>10 hours per day, </a:t>
                      </a:r>
                    </a:p>
                    <a:p>
                      <a:r>
                        <a:rPr lang="en-US" sz="1600" dirty="0"/>
                        <a:t>24 consecutive hours within past 14 days</a:t>
                      </a:r>
                    </a:p>
                  </a:txBody>
                  <a:tcPr/>
                </a:tc>
                <a:tc>
                  <a:txBody>
                    <a:bodyPr/>
                    <a:lstStyle/>
                    <a:p>
                      <a:r>
                        <a:rPr lang="en-US" sz="1600" dirty="0"/>
                        <a:t>10 consecutive hours off duty; 30 minute break from driving required when more than 8 hours of driving have passed without an interruption in driving status of at least 30 consecutive minutes</a:t>
                      </a:r>
                    </a:p>
                  </a:txBody>
                  <a:tcPr/>
                </a:tc>
                <a:extLst>
                  <a:ext uri="{0D108BD9-81ED-4DB2-BD59-A6C34878D82A}">
                    <a16:rowId xmlns:a16="http://schemas.microsoft.com/office/drawing/2014/main" val="2888933087"/>
                  </a:ext>
                </a:extLst>
              </a:tr>
              <a:tr h="370840">
                <a:tc>
                  <a:txBody>
                    <a:bodyPr/>
                    <a:lstStyle/>
                    <a:p>
                      <a:r>
                        <a:rPr lang="en-US" sz="1600" dirty="0"/>
                        <a:t>Length of Workday</a:t>
                      </a:r>
                    </a:p>
                  </a:txBody>
                  <a:tcPr/>
                </a:tc>
                <a:tc>
                  <a:txBody>
                    <a:bodyPr/>
                    <a:lstStyle/>
                    <a:p>
                      <a:r>
                        <a:rPr lang="en-US" sz="1600" dirty="0"/>
                        <a:t>No driving after </a:t>
                      </a:r>
                      <a:br>
                        <a:rPr lang="en-US" sz="1600" dirty="0"/>
                      </a:br>
                      <a:r>
                        <a:rPr lang="en-US" sz="1600" dirty="0"/>
                        <a:t>16 consecutive hours</a:t>
                      </a:r>
                    </a:p>
                  </a:txBody>
                  <a:tcPr/>
                </a:tc>
                <a:tc>
                  <a:txBody>
                    <a:bodyPr/>
                    <a:lstStyle/>
                    <a:p>
                      <a:r>
                        <a:rPr lang="en-US" sz="1600" dirty="0"/>
                        <a:t>No driving after </a:t>
                      </a:r>
                      <a:br>
                        <a:rPr lang="en-US" sz="1600" dirty="0"/>
                      </a:br>
                      <a:r>
                        <a:rPr lang="en-US" sz="1600" dirty="0"/>
                        <a:t>14 consecutive hours</a:t>
                      </a:r>
                    </a:p>
                  </a:txBody>
                  <a:tcPr/>
                </a:tc>
                <a:extLst>
                  <a:ext uri="{0D108BD9-81ED-4DB2-BD59-A6C34878D82A}">
                    <a16:rowId xmlns:a16="http://schemas.microsoft.com/office/drawing/2014/main" val="1171327364"/>
                  </a:ext>
                </a:extLst>
              </a:tr>
              <a:tr h="370840">
                <a:tc>
                  <a:txBody>
                    <a:bodyPr/>
                    <a:lstStyle/>
                    <a:p>
                      <a:r>
                        <a:rPr lang="en-US" sz="1600" dirty="0"/>
                        <a:t>Duty Cycle</a:t>
                      </a:r>
                    </a:p>
                  </a:txBody>
                  <a:tcPr/>
                </a:tc>
                <a:tc>
                  <a:txBody>
                    <a:bodyPr/>
                    <a:lstStyle/>
                    <a:p>
                      <a:r>
                        <a:rPr lang="en-US" sz="1600" dirty="0"/>
                        <a:t>70 hours/7 days (Cycle 1)</a:t>
                      </a:r>
                    </a:p>
                    <a:p>
                      <a:r>
                        <a:rPr lang="en-US" sz="1600" dirty="0"/>
                        <a:t>120 hours/14 days (Cycle 2)</a:t>
                      </a:r>
                    </a:p>
                  </a:txBody>
                  <a:tcPr/>
                </a:tc>
                <a:tc>
                  <a:txBody>
                    <a:bodyPr/>
                    <a:lstStyle/>
                    <a:p>
                      <a:r>
                        <a:rPr lang="en-US" sz="1600" dirty="0"/>
                        <a:t>60 hours/7 days</a:t>
                      </a:r>
                    </a:p>
                    <a:p>
                      <a:r>
                        <a:rPr lang="en-US" sz="1600" dirty="0"/>
                        <a:t>70 hours/8 days</a:t>
                      </a:r>
                    </a:p>
                  </a:txBody>
                  <a:tcPr/>
                </a:tc>
                <a:extLst>
                  <a:ext uri="{0D108BD9-81ED-4DB2-BD59-A6C34878D82A}">
                    <a16:rowId xmlns:a16="http://schemas.microsoft.com/office/drawing/2014/main" val="769131839"/>
                  </a:ext>
                </a:extLst>
              </a:tr>
              <a:tr h="370840">
                <a:tc>
                  <a:txBody>
                    <a:bodyPr/>
                    <a:lstStyle/>
                    <a:p>
                      <a:r>
                        <a:rPr lang="en-US" sz="1600" dirty="0"/>
                        <a:t>Cycle Reset</a:t>
                      </a:r>
                    </a:p>
                  </a:txBody>
                  <a:tcPr/>
                </a:tc>
                <a:tc>
                  <a:txBody>
                    <a:bodyPr/>
                    <a:lstStyle/>
                    <a:p>
                      <a:r>
                        <a:rPr lang="en-US" sz="1600" dirty="0"/>
                        <a:t>36 hours for Cycle 1</a:t>
                      </a:r>
                    </a:p>
                    <a:p>
                      <a:r>
                        <a:rPr lang="en-US" sz="1600" dirty="0"/>
                        <a:t>72 hours for Cycle 2 </a:t>
                      </a:r>
                      <a:br>
                        <a:rPr lang="en-US" sz="1600" dirty="0"/>
                      </a:br>
                      <a:r>
                        <a:rPr lang="en-US" sz="1600" dirty="0"/>
                        <a:t>(upon reaching 70</a:t>
                      </a:r>
                      <a:r>
                        <a:rPr lang="en-US" sz="1600" baseline="30000" dirty="0"/>
                        <a:t>th</a:t>
                      </a:r>
                      <a:r>
                        <a:rPr lang="en-US" sz="1600" dirty="0"/>
                        <a:t> hour in Cycle 2, driver must take </a:t>
                      </a:r>
                      <a:br>
                        <a:rPr lang="en-US" sz="1600" dirty="0"/>
                      </a:br>
                      <a:r>
                        <a:rPr lang="en-US" sz="1600" dirty="0"/>
                        <a:t>24 consecutive hours off-duty</a:t>
                      </a:r>
                    </a:p>
                  </a:txBody>
                  <a:tcPr/>
                </a:tc>
                <a:tc>
                  <a:txBody>
                    <a:bodyPr/>
                    <a:lstStyle/>
                    <a:p>
                      <a:r>
                        <a:rPr lang="en-US" sz="1600" dirty="0"/>
                        <a:t>34 hour restart</a:t>
                      </a:r>
                    </a:p>
                  </a:txBody>
                  <a:tcPr/>
                </a:tc>
                <a:extLst>
                  <a:ext uri="{0D108BD9-81ED-4DB2-BD59-A6C34878D82A}">
                    <a16:rowId xmlns:a16="http://schemas.microsoft.com/office/drawing/2014/main" val="4246329177"/>
                  </a:ext>
                </a:extLst>
              </a:tr>
            </a:tbl>
          </a:graphicData>
        </a:graphic>
      </p:graphicFrame>
    </p:spTree>
    <p:extLst>
      <p:ext uri="{BB962C8B-B14F-4D97-AF65-F5344CB8AC3E}">
        <p14:creationId xmlns:p14="http://schemas.microsoft.com/office/powerpoint/2010/main" val="1361784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FCA38E-D19B-4488-9685-70D06663C2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BA6C6F57-BEB6-4480-B357-24EA3BDAD984}"/>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962D57C-96F9-4AE9-AB43-8424E29AB915}"/>
              </a:ext>
            </a:extLst>
          </p:cNvPr>
          <p:cNvSpPr>
            <a:spLocks noGrp="1"/>
          </p:cNvSpPr>
          <p:nvPr>
            <p:ph type="title"/>
          </p:nvPr>
        </p:nvSpPr>
        <p:spPr/>
        <p:txBody>
          <a:bodyPr>
            <a:normAutofit fontScale="90000"/>
          </a:bodyPr>
          <a:lstStyle/>
          <a:p>
            <a:r>
              <a:rPr lang="en-US" dirty="0">
                <a:solidFill>
                  <a:srgbClr val="002D72"/>
                </a:solidFill>
              </a:rPr>
              <a:t>Canada’s Record of Duty </a:t>
            </a:r>
            <a:br>
              <a:rPr lang="en-US" dirty="0">
                <a:solidFill>
                  <a:srgbClr val="002D72"/>
                </a:solidFill>
              </a:rPr>
            </a:br>
            <a:r>
              <a:rPr lang="en-US" dirty="0">
                <a:solidFill>
                  <a:srgbClr val="002D72"/>
                </a:solidFill>
              </a:rPr>
              <a:t>Status Requirements</a:t>
            </a:r>
          </a:p>
        </p:txBody>
      </p:sp>
    </p:spTree>
    <p:extLst>
      <p:ext uri="{BB962C8B-B14F-4D97-AF65-F5344CB8AC3E}">
        <p14:creationId xmlns:p14="http://schemas.microsoft.com/office/powerpoint/2010/main" val="3271534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FCA38E-D19B-4488-9685-70D06663C2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BA6C6F57-BEB6-4480-B357-24EA3BDAD984}"/>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962D57C-96F9-4AE9-AB43-8424E29AB915}"/>
              </a:ext>
            </a:extLst>
          </p:cNvPr>
          <p:cNvSpPr>
            <a:spLocks noGrp="1"/>
          </p:cNvSpPr>
          <p:nvPr>
            <p:ph type="title"/>
          </p:nvPr>
        </p:nvSpPr>
        <p:spPr/>
        <p:txBody>
          <a:bodyPr>
            <a:normAutofit/>
          </a:bodyPr>
          <a:lstStyle/>
          <a:p>
            <a:r>
              <a:rPr lang="en-US" dirty="0">
                <a:solidFill>
                  <a:srgbClr val="002D72"/>
                </a:solidFill>
              </a:rPr>
              <a:t>Electronic Logging Device (ELD)</a:t>
            </a:r>
          </a:p>
        </p:txBody>
      </p:sp>
      <p:pic>
        <p:nvPicPr>
          <p:cNvPr id="7" name="Picture 6">
            <a:extLst>
              <a:ext uri="{FF2B5EF4-FFF2-40B4-BE49-F238E27FC236}">
                <a16:creationId xmlns:a16="http://schemas.microsoft.com/office/drawing/2014/main" id="{309AC510-6B89-404F-AA57-DED926E0A1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47" y="5668962"/>
            <a:ext cx="915815" cy="914400"/>
          </a:xfrm>
          <a:prstGeom prst="rect">
            <a:avLst/>
          </a:prstGeom>
        </p:spPr>
      </p:pic>
    </p:spTree>
    <p:extLst>
      <p:ext uri="{BB962C8B-B14F-4D97-AF65-F5344CB8AC3E}">
        <p14:creationId xmlns:p14="http://schemas.microsoft.com/office/powerpoint/2010/main" val="2162026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FCA38E-D19B-4488-9685-70D06663C2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BA6C6F57-BEB6-4480-B357-24EA3BDAD984}"/>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962D57C-96F9-4AE9-AB43-8424E29AB915}"/>
              </a:ext>
            </a:extLst>
          </p:cNvPr>
          <p:cNvSpPr>
            <a:spLocks noGrp="1"/>
          </p:cNvSpPr>
          <p:nvPr>
            <p:ph type="title"/>
          </p:nvPr>
        </p:nvSpPr>
        <p:spPr/>
        <p:txBody>
          <a:bodyPr>
            <a:normAutofit fontScale="90000"/>
          </a:bodyPr>
          <a:lstStyle/>
          <a:p>
            <a:r>
              <a:rPr lang="en-US" dirty="0">
                <a:solidFill>
                  <a:srgbClr val="002D72"/>
                </a:solidFill>
              </a:rPr>
              <a:t>Canada’s Manual Record of Duty Status Requirements</a:t>
            </a:r>
          </a:p>
        </p:txBody>
      </p:sp>
      <p:pic>
        <p:nvPicPr>
          <p:cNvPr id="7" name="Picture 6">
            <a:extLst>
              <a:ext uri="{FF2B5EF4-FFF2-40B4-BE49-F238E27FC236}">
                <a16:creationId xmlns:a16="http://schemas.microsoft.com/office/drawing/2014/main" id="{309AC510-6B89-404F-AA57-DED926E0A1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47" y="5668962"/>
            <a:ext cx="915815" cy="914400"/>
          </a:xfrm>
          <a:prstGeom prst="rect">
            <a:avLst/>
          </a:prstGeom>
        </p:spPr>
      </p:pic>
    </p:spTree>
    <p:extLst>
      <p:ext uri="{BB962C8B-B14F-4D97-AF65-F5344CB8AC3E}">
        <p14:creationId xmlns:p14="http://schemas.microsoft.com/office/powerpoint/2010/main" val="944877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53E96F-7180-43FF-BE86-21C512BC3E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1A52A555-646B-4623-825A-C8F1008CAC5B}"/>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4C8B30D-C330-4161-8E25-85A1EE0A6FE1}"/>
              </a:ext>
            </a:extLst>
          </p:cNvPr>
          <p:cNvSpPr>
            <a:spLocks noGrp="1"/>
          </p:cNvSpPr>
          <p:nvPr>
            <p:ph type="title"/>
          </p:nvPr>
        </p:nvSpPr>
        <p:spPr/>
        <p:txBody>
          <a:bodyPr/>
          <a:lstStyle/>
          <a:p>
            <a:r>
              <a:rPr lang="en-US" dirty="0">
                <a:solidFill>
                  <a:srgbClr val="002D72"/>
                </a:solidFill>
              </a:rPr>
              <a:t>Vehicle Trip Inspections</a:t>
            </a:r>
          </a:p>
        </p:txBody>
      </p:sp>
    </p:spTree>
    <p:extLst>
      <p:ext uri="{BB962C8B-B14F-4D97-AF65-F5344CB8AC3E}">
        <p14:creationId xmlns:p14="http://schemas.microsoft.com/office/powerpoint/2010/main" val="3588734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34049C-DB25-438F-9604-0FE669654542}"/>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0" y="1"/>
            <a:ext cx="9170798" cy="6838016"/>
          </a:xfrm>
          <a:prstGeom prst="rect">
            <a:avLst/>
          </a:prstGeom>
        </p:spPr>
      </p:pic>
      <p:sp>
        <p:nvSpPr>
          <p:cNvPr id="5" name="Rectangle 4">
            <a:extLst>
              <a:ext uri="{FF2B5EF4-FFF2-40B4-BE49-F238E27FC236}">
                <a16:creationId xmlns:a16="http://schemas.microsoft.com/office/drawing/2014/main" id="{CD7D6EA3-5BAD-422B-A4F7-236523B27B7E}"/>
              </a:ext>
            </a:extLst>
          </p:cNvPr>
          <p:cNvSpPr/>
          <p:nvPr/>
        </p:nvSpPr>
        <p:spPr>
          <a:xfrm>
            <a:off x="0" y="244158"/>
            <a:ext cx="9170798"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7B5E4C4-4224-458D-B0E8-E737C125A202}"/>
              </a:ext>
            </a:extLst>
          </p:cNvPr>
          <p:cNvSpPr>
            <a:spLocks noGrp="1"/>
          </p:cNvSpPr>
          <p:nvPr>
            <p:ph type="title"/>
          </p:nvPr>
        </p:nvSpPr>
        <p:spPr/>
        <p:txBody>
          <a:bodyPr>
            <a:normAutofit fontScale="90000"/>
          </a:bodyPr>
          <a:lstStyle/>
          <a:p>
            <a:r>
              <a:rPr lang="en-US" dirty="0">
                <a:solidFill>
                  <a:srgbClr val="002D72"/>
                </a:solidFill>
              </a:rPr>
              <a:t>Operating Authority/Canadian </a:t>
            </a:r>
            <a:br>
              <a:rPr lang="en-US" dirty="0">
                <a:solidFill>
                  <a:srgbClr val="002D72"/>
                </a:solidFill>
              </a:rPr>
            </a:br>
            <a:r>
              <a:rPr lang="en-US" dirty="0">
                <a:solidFill>
                  <a:srgbClr val="002D72"/>
                </a:solidFill>
              </a:rPr>
              <a:t>Safety Credentials</a:t>
            </a:r>
          </a:p>
        </p:txBody>
      </p:sp>
    </p:spTree>
    <p:extLst>
      <p:ext uri="{BB962C8B-B14F-4D97-AF65-F5344CB8AC3E}">
        <p14:creationId xmlns:p14="http://schemas.microsoft.com/office/powerpoint/2010/main" val="1943288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45EAA9-95C4-48A6-8B39-A6AA41B1D2B4}"/>
              </a:ext>
            </a:extLst>
          </p:cNvPr>
          <p:cNvSpPr>
            <a:spLocks noGrp="1"/>
          </p:cNvSpPr>
          <p:nvPr>
            <p:ph type="title"/>
          </p:nvPr>
        </p:nvSpPr>
        <p:spPr/>
        <p:txBody>
          <a:bodyPr/>
          <a:lstStyle/>
          <a:p>
            <a:r>
              <a:rPr lang="en-US" dirty="0">
                <a:solidFill>
                  <a:srgbClr val="002D72"/>
                </a:solidFill>
              </a:rPr>
              <a:t>Vehicle Sizes and Weights</a:t>
            </a:r>
          </a:p>
        </p:txBody>
      </p:sp>
      <p:graphicFrame>
        <p:nvGraphicFramePr>
          <p:cNvPr id="2" name="Table 1">
            <a:extLst>
              <a:ext uri="{FF2B5EF4-FFF2-40B4-BE49-F238E27FC236}">
                <a16:creationId xmlns:a16="http://schemas.microsoft.com/office/drawing/2014/main" id="{61748604-B615-4B91-B24B-E927E76A3F5A}"/>
              </a:ext>
            </a:extLst>
          </p:cNvPr>
          <p:cNvGraphicFramePr>
            <a:graphicFrameLocks noGrp="1"/>
          </p:cNvGraphicFramePr>
          <p:nvPr>
            <p:extLst>
              <p:ext uri="{D42A27DB-BD31-4B8C-83A1-F6EECF244321}">
                <p14:modId xmlns:p14="http://schemas.microsoft.com/office/powerpoint/2010/main" val="896670744"/>
              </p:ext>
            </p:extLst>
          </p:nvPr>
        </p:nvGraphicFramePr>
        <p:xfrm>
          <a:off x="1524000" y="1493520"/>
          <a:ext cx="6096000" cy="445008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821232946"/>
                    </a:ext>
                  </a:extLst>
                </a:gridCol>
                <a:gridCol w="5181600">
                  <a:extLst>
                    <a:ext uri="{9D8B030D-6E8A-4147-A177-3AD203B41FA5}">
                      <a16:colId xmlns:a16="http://schemas.microsoft.com/office/drawing/2014/main" val="2599956272"/>
                    </a:ext>
                  </a:extLst>
                </a:gridCol>
              </a:tblGrid>
              <a:tr h="370840">
                <a:tc gridSpan="2">
                  <a:txBody>
                    <a:bodyPr/>
                    <a:lstStyle/>
                    <a:p>
                      <a:r>
                        <a:rPr lang="en-US" dirty="0"/>
                        <a:t>Size and Weight Limitations</a:t>
                      </a:r>
                    </a:p>
                  </a:txBody>
                  <a:tcPr>
                    <a:solidFill>
                      <a:srgbClr val="002D72"/>
                    </a:solidFill>
                  </a:tcPr>
                </a:tc>
                <a:tc hMerge="1">
                  <a:txBody>
                    <a:bodyPr/>
                    <a:lstStyle/>
                    <a:p>
                      <a:endParaRPr lang="en-US"/>
                    </a:p>
                  </a:txBody>
                  <a:tcPr/>
                </a:tc>
                <a:extLst>
                  <a:ext uri="{0D108BD9-81ED-4DB2-BD59-A6C34878D82A}">
                    <a16:rowId xmlns:a16="http://schemas.microsoft.com/office/drawing/2014/main" val="49400079"/>
                  </a:ext>
                </a:extLst>
              </a:tr>
              <a:tr h="370840">
                <a:tc gridSpan="2">
                  <a:txBody>
                    <a:bodyPr/>
                    <a:lstStyle/>
                    <a:p>
                      <a:r>
                        <a:rPr lang="en-US" dirty="0"/>
                        <a:t>Height 4.15 m (13 ft. 6 in.)</a:t>
                      </a:r>
                    </a:p>
                  </a:txBody>
                  <a:tcPr/>
                </a:tc>
                <a:tc hMerge="1">
                  <a:txBody>
                    <a:bodyPr/>
                    <a:lstStyle/>
                    <a:p>
                      <a:endParaRPr lang="en-US"/>
                    </a:p>
                  </a:txBody>
                  <a:tcPr/>
                </a:tc>
                <a:extLst>
                  <a:ext uri="{0D108BD9-81ED-4DB2-BD59-A6C34878D82A}">
                    <a16:rowId xmlns:a16="http://schemas.microsoft.com/office/drawing/2014/main" val="1096885531"/>
                  </a:ext>
                </a:extLst>
              </a:tr>
              <a:tr h="370840">
                <a:tc gridSpan="2">
                  <a:txBody>
                    <a:bodyPr/>
                    <a:lstStyle/>
                    <a:p>
                      <a:r>
                        <a:rPr lang="en-US" dirty="0"/>
                        <a:t>Width 2.60 m (8 ft. 6 in.)</a:t>
                      </a:r>
                    </a:p>
                  </a:txBody>
                  <a:tcPr/>
                </a:tc>
                <a:tc hMerge="1">
                  <a:txBody>
                    <a:bodyPr/>
                    <a:lstStyle/>
                    <a:p>
                      <a:endParaRPr lang="en-US"/>
                    </a:p>
                  </a:txBody>
                  <a:tcPr/>
                </a:tc>
                <a:extLst>
                  <a:ext uri="{0D108BD9-81ED-4DB2-BD59-A6C34878D82A}">
                    <a16:rowId xmlns:a16="http://schemas.microsoft.com/office/drawing/2014/main" val="3705404584"/>
                  </a:ext>
                </a:extLst>
              </a:tr>
              <a:tr h="370840">
                <a:tc gridSpan="2">
                  <a:txBody>
                    <a:bodyPr/>
                    <a:lstStyle/>
                    <a:p>
                      <a:r>
                        <a:rPr lang="en-US" dirty="0"/>
                        <a:t>Length:</a:t>
                      </a:r>
                    </a:p>
                  </a:txBody>
                  <a:tcPr/>
                </a:tc>
                <a:tc hMerge="1">
                  <a:txBody>
                    <a:bodyPr/>
                    <a:lstStyle/>
                    <a:p>
                      <a:endParaRPr lang="en-US"/>
                    </a:p>
                  </a:txBody>
                  <a:tcPr/>
                </a:tc>
                <a:extLst>
                  <a:ext uri="{0D108BD9-81ED-4DB2-BD59-A6C34878D82A}">
                    <a16:rowId xmlns:a16="http://schemas.microsoft.com/office/drawing/2014/main" val="4269413437"/>
                  </a:ext>
                </a:extLst>
              </a:tr>
              <a:tr h="370840">
                <a:tc>
                  <a:txBody>
                    <a:bodyPr/>
                    <a:lstStyle/>
                    <a:p>
                      <a:endParaRPr lang="en-US" dirty="0"/>
                    </a:p>
                  </a:txBody>
                  <a:tcPr/>
                </a:tc>
                <a:tc>
                  <a:txBody>
                    <a:bodyPr/>
                    <a:lstStyle/>
                    <a:p>
                      <a:r>
                        <a:rPr lang="en-US" dirty="0"/>
                        <a:t>Straight Truck 12.5 m (41 ft.)</a:t>
                      </a:r>
                    </a:p>
                  </a:txBody>
                  <a:tcPr/>
                </a:tc>
                <a:extLst>
                  <a:ext uri="{0D108BD9-81ED-4DB2-BD59-A6C34878D82A}">
                    <a16:rowId xmlns:a16="http://schemas.microsoft.com/office/drawing/2014/main" val="3089314539"/>
                  </a:ext>
                </a:extLst>
              </a:tr>
              <a:tr h="370840">
                <a:tc>
                  <a:txBody>
                    <a:bodyPr/>
                    <a:lstStyle/>
                    <a:p>
                      <a:endParaRPr lang="en-US" dirty="0"/>
                    </a:p>
                  </a:txBody>
                  <a:tcPr/>
                </a:tc>
                <a:tc>
                  <a:txBody>
                    <a:bodyPr/>
                    <a:lstStyle/>
                    <a:p>
                      <a:r>
                        <a:rPr lang="en-US" dirty="0"/>
                        <a:t>Semitrailer 16.2 m (53 ft.)</a:t>
                      </a:r>
                    </a:p>
                  </a:txBody>
                  <a:tcPr/>
                </a:tc>
                <a:extLst>
                  <a:ext uri="{0D108BD9-81ED-4DB2-BD59-A6C34878D82A}">
                    <a16:rowId xmlns:a16="http://schemas.microsoft.com/office/drawing/2014/main" val="1880359664"/>
                  </a:ext>
                </a:extLst>
              </a:tr>
              <a:tr h="37084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Truck-trailer 23.0 m (75 ft. 6 in.) </a:t>
                      </a:r>
                      <a:endParaRPr lang="en-US" dirty="0"/>
                    </a:p>
                  </a:txBody>
                  <a:tcPr/>
                </a:tc>
                <a:extLst>
                  <a:ext uri="{0D108BD9-81ED-4DB2-BD59-A6C34878D82A}">
                    <a16:rowId xmlns:a16="http://schemas.microsoft.com/office/drawing/2014/main" val="3657945777"/>
                  </a:ext>
                </a:extLst>
              </a:tr>
              <a:tr h="37084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Tractor-trailer 23.0 m (75 ft. 6 in.)</a:t>
                      </a:r>
                      <a:endParaRPr lang="en-US" dirty="0"/>
                    </a:p>
                  </a:txBody>
                  <a:tcPr/>
                </a:tc>
                <a:extLst>
                  <a:ext uri="{0D108BD9-81ED-4DB2-BD59-A6C34878D82A}">
                    <a16:rowId xmlns:a16="http://schemas.microsoft.com/office/drawing/2014/main" val="4251745907"/>
                  </a:ext>
                </a:extLst>
              </a:tr>
              <a:tr h="370840">
                <a:tc gridSpan="2">
                  <a:txBody>
                    <a:bodyPr/>
                    <a:lstStyle/>
                    <a:p>
                      <a:r>
                        <a:rPr lang="en-US" dirty="0"/>
                        <a:t>Weight:</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255161672"/>
                  </a:ext>
                </a:extLst>
              </a:tr>
              <a:tr h="37084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Straight truck 24,250 kg (53,462 lb.) </a:t>
                      </a:r>
                      <a:endParaRPr lang="en-US" dirty="0"/>
                    </a:p>
                  </a:txBody>
                  <a:tcPr/>
                </a:tc>
                <a:extLst>
                  <a:ext uri="{0D108BD9-81ED-4DB2-BD59-A6C34878D82A}">
                    <a16:rowId xmlns:a16="http://schemas.microsoft.com/office/drawing/2014/main" val="3224741397"/>
                  </a:ext>
                </a:extLst>
              </a:tr>
              <a:tr h="37084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Tractor-semitrailer 46,500 kg (102,515 lb.) </a:t>
                      </a:r>
                      <a:endParaRPr lang="en-US" dirty="0"/>
                    </a:p>
                  </a:txBody>
                  <a:tcPr/>
                </a:tc>
                <a:extLst>
                  <a:ext uri="{0D108BD9-81ED-4DB2-BD59-A6C34878D82A}">
                    <a16:rowId xmlns:a16="http://schemas.microsoft.com/office/drawing/2014/main" val="3661585356"/>
                  </a:ext>
                </a:extLst>
              </a:tr>
              <a:tr h="370840">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Truck-full trailer 53,500 kg (117,947 lb.)</a:t>
                      </a:r>
                      <a:endParaRPr lang="en-US" dirty="0"/>
                    </a:p>
                  </a:txBody>
                  <a:tcPr/>
                </a:tc>
                <a:extLst>
                  <a:ext uri="{0D108BD9-81ED-4DB2-BD59-A6C34878D82A}">
                    <a16:rowId xmlns:a16="http://schemas.microsoft.com/office/drawing/2014/main" val="3104028182"/>
                  </a:ext>
                </a:extLst>
              </a:tr>
            </a:tbl>
          </a:graphicData>
        </a:graphic>
      </p:graphicFrame>
    </p:spTree>
    <p:extLst>
      <p:ext uri="{BB962C8B-B14F-4D97-AF65-F5344CB8AC3E}">
        <p14:creationId xmlns:p14="http://schemas.microsoft.com/office/powerpoint/2010/main" val="1230844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C67BCEB-E5AB-4CE6-A8CF-27B3A5411CFF}"/>
              </a:ext>
            </a:extLst>
          </p:cNvPr>
          <p:cNvSpPr/>
          <p:nvPr/>
        </p:nvSpPr>
        <p:spPr>
          <a:xfrm>
            <a:off x="0" y="244158"/>
            <a:ext cx="9144000"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DDF86C7-5876-4D5F-883E-0F0EDA8287C2}"/>
              </a:ext>
            </a:extLst>
          </p:cNvPr>
          <p:cNvSpPr>
            <a:spLocks noGrp="1"/>
          </p:cNvSpPr>
          <p:nvPr>
            <p:ph type="title"/>
          </p:nvPr>
        </p:nvSpPr>
        <p:spPr/>
        <p:txBody>
          <a:bodyPr>
            <a:normAutofit fontScale="90000"/>
          </a:bodyPr>
          <a:lstStyle/>
          <a:p>
            <a:r>
              <a:rPr lang="en-US" dirty="0">
                <a:solidFill>
                  <a:srgbClr val="002D72"/>
                </a:solidFill>
              </a:rPr>
              <a:t>Metric Measurement and Conversions</a:t>
            </a:r>
          </a:p>
        </p:txBody>
      </p:sp>
      <p:sp>
        <p:nvSpPr>
          <p:cNvPr id="4" name="Footer Placeholder 3">
            <a:extLst>
              <a:ext uri="{FF2B5EF4-FFF2-40B4-BE49-F238E27FC236}">
                <a16:creationId xmlns:a16="http://schemas.microsoft.com/office/drawing/2014/main" id="{32B21278-5009-469E-AC49-16648482B60A}"/>
              </a:ext>
            </a:extLst>
          </p:cNvPr>
          <p:cNvSpPr>
            <a:spLocks noGrp="1"/>
          </p:cNvSpPr>
          <p:nvPr>
            <p:ph type="ftr" sz="quarter" idx="11"/>
          </p:nvPr>
        </p:nvSpPr>
        <p:spPr>
          <a:xfrm>
            <a:off x="3124200" y="6356350"/>
            <a:ext cx="3429000" cy="365125"/>
          </a:xfrm>
        </p:spPr>
        <p:txBody>
          <a:bodyPr/>
          <a:lstStyle/>
          <a:p>
            <a:r>
              <a:rPr lang="en-US" dirty="0">
                <a:latin typeface="Arial" panose="020B0604020202020204" pitchFamily="34" charset="0"/>
                <a:cs typeface="Arial" panose="020B0604020202020204" pitchFamily="34" charset="0"/>
              </a:rPr>
              <a:t>Copyright 2019 (Rev. 4/21) J. J. Keller &amp; Associates, Inc.</a:t>
            </a:r>
          </a:p>
        </p:txBody>
      </p:sp>
      <p:graphicFrame>
        <p:nvGraphicFramePr>
          <p:cNvPr id="2" name="Table 1">
            <a:extLst>
              <a:ext uri="{FF2B5EF4-FFF2-40B4-BE49-F238E27FC236}">
                <a16:creationId xmlns:a16="http://schemas.microsoft.com/office/drawing/2014/main" id="{B5A207D0-72BE-47F6-8882-72916787E191}"/>
              </a:ext>
            </a:extLst>
          </p:cNvPr>
          <p:cNvGraphicFramePr>
            <a:graphicFrameLocks noGrp="1"/>
          </p:cNvGraphicFramePr>
          <p:nvPr>
            <p:extLst>
              <p:ext uri="{D42A27DB-BD31-4B8C-83A1-F6EECF244321}">
                <p14:modId xmlns:p14="http://schemas.microsoft.com/office/powerpoint/2010/main" val="199612734"/>
              </p:ext>
            </p:extLst>
          </p:nvPr>
        </p:nvGraphicFramePr>
        <p:xfrm>
          <a:off x="1524000" y="1727200"/>
          <a:ext cx="6096000" cy="1854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296307141"/>
                    </a:ext>
                  </a:extLst>
                </a:gridCol>
                <a:gridCol w="3048000">
                  <a:extLst>
                    <a:ext uri="{9D8B030D-6E8A-4147-A177-3AD203B41FA5}">
                      <a16:colId xmlns:a16="http://schemas.microsoft.com/office/drawing/2014/main" val="586194776"/>
                    </a:ext>
                  </a:extLst>
                </a:gridCol>
              </a:tblGrid>
              <a:tr h="370840">
                <a:tc>
                  <a:txBody>
                    <a:bodyPr/>
                    <a:lstStyle/>
                    <a:p>
                      <a:pPr algn="ctr"/>
                      <a:r>
                        <a:rPr lang="en-US" dirty="0"/>
                        <a:t>Metric</a:t>
                      </a:r>
                    </a:p>
                  </a:txBody>
                  <a:tcPr>
                    <a:solidFill>
                      <a:srgbClr val="002D72"/>
                    </a:solidFill>
                  </a:tcPr>
                </a:tc>
                <a:tc>
                  <a:txBody>
                    <a:bodyPr/>
                    <a:lstStyle/>
                    <a:p>
                      <a:pPr algn="ctr"/>
                      <a:r>
                        <a:rPr lang="en-US" dirty="0"/>
                        <a:t>English</a:t>
                      </a:r>
                    </a:p>
                  </a:txBody>
                  <a:tcPr>
                    <a:solidFill>
                      <a:srgbClr val="002D72"/>
                    </a:solidFill>
                  </a:tcPr>
                </a:tc>
                <a:extLst>
                  <a:ext uri="{0D108BD9-81ED-4DB2-BD59-A6C34878D82A}">
                    <a16:rowId xmlns:a16="http://schemas.microsoft.com/office/drawing/2014/main" val="1271511623"/>
                  </a:ext>
                </a:extLst>
              </a:tr>
              <a:tr h="370840">
                <a:tc>
                  <a:txBody>
                    <a:bodyPr/>
                    <a:lstStyle/>
                    <a:p>
                      <a:r>
                        <a:rPr lang="en-US" dirty="0"/>
                        <a:t>1 meter</a:t>
                      </a:r>
                    </a:p>
                  </a:txBody>
                  <a:tcPr/>
                </a:tc>
                <a:tc>
                  <a:txBody>
                    <a:bodyPr/>
                    <a:lstStyle/>
                    <a:p>
                      <a:r>
                        <a:rPr lang="en-US" dirty="0"/>
                        <a:t>3.28 feet</a:t>
                      </a:r>
                    </a:p>
                  </a:txBody>
                  <a:tcPr/>
                </a:tc>
                <a:extLst>
                  <a:ext uri="{0D108BD9-81ED-4DB2-BD59-A6C34878D82A}">
                    <a16:rowId xmlns:a16="http://schemas.microsoft.com/office/drawing/2014/main" val="781587085"/>
                  </a:ext>
                </a:extLst>
              </a:tr>
              <a:tr h="370840">
                <a:tc>
                  <a:txBody>
                    <a:bodyPr/>
                    <a:lstStyle/>
                    <a:p>
                      <a:r>
                        <a:rPr lang="en-US" dirty="0"/>
                        <a:t>1 kilometer</a:t>
                      </a:r>
                    </a:p>
                  </a:txBody>
                  <a:tcPr/>
                </a:tc>
                <a:tc>
                  <a:txBody>
                    <a:bodyPr/>
                    <a:lstStyle/>
                    <a:p>
                      <a:r>
                        <a:rPr lang="en-US" dirty="0"/>
                        <a:t>0.621 miles</a:t>
                      </a:r>
                    </a:p>
                  </a:txBody>
                  <a:tcPr/>
                </a:tc>
                <a:extLst>
                  <a:ext uri="{0D108BD9-81ED-4DB2-BD59-A6C34878D82A}">
                    <a16:rowId xmlns:a16="http://schemas.microsoft.com/office/drawing/2014/main" val="3142636010"/>
                  </a:ext>
                </a:extLst>
              </a:tr>
              <a:tr h="370840">
                <a:tc>
                  <a:txBody>
                    <a:bodyPr/>
                    <a:lstStyle/>
                    <a:p>
                      <a:r>
                        <a:rPr lang="en-US" dirty="0"/>
                        <a:t>1 kilogram</a:t>
                      </a:r>
                    </a:p>
                  </a:txBody>
                  <a:tcPr/>
                </a:tc>
                <a:tc>
                  <a:txBody>
                    <a:bodyPr/>
                    <a:lstStyle/>
                    <a:p>
                      <a:r>
                        <a:rPr lang="en-US" dirty="0"/>
                        <a:t>2.2046 pounds</a:t>
                      </a:r>
                    </a:p>
                  </a:txBody>
                  <a:tcPr/>
                </a:tc>
                <a:extLst>
                  <a:ext uri="{0D108BD9-81ED-4DB2-BD59-A6C34878D82A}">
                    <a16:rowId xmlns:a16="http://schemas.microsoft.com/office/drawing/2014/main" val="1269956020"/>
                  </a:ext>
                </a:extLst>
              </a:tr>
              <a:tr h="370840">
                <a:tc>
                  <a:txBody>
                    <a:bodyPr/>
                    <a:lstStyle/>
                    <a:p>
                      <a:r>
                        <a:rPr lang="en-US" dirty="0"/>
                        <a:t>1 liter</a:t>
                      </a:r>
                    </a:p>
                  </a:txBody>
                  <a:tcPr/>
                </a:tc>
                <a:tc>
                  <a:txBody>
                    <a:bodyPr/>
                    <a:lstStyle/>
                    <a:p>
                      <a:r>
                        <a:rPr lang="en-US" dirty="0"/>
                        <a:t>0.264 gallons</a:t>
                      </a:r>
                    </a:p>
                  </a:txBody>
                  <a:tcPr/>
                </a:tc>
                <a:extLst>
                  <a:ext uri="{0D108BD9-81ED-4DB2-BD59-A6C34878D82A}">
                    <a16:rowId xmlns:a16="http://schemas.microsoft.com/office/drawing/2014/main" val="2213758181"/>
                  </a:ext>
                </a:extLst>
              </a:tr>
            </a:tbl>
          </a:graphicData>
        </a:graphic>
      </p:graphicFrame>
      <p:graphicFrame>
        <p:nvGraphicFramePr>
          <p:cNvPr id="6" name="Table 5">
            <a:extLst>
              <a:ext uri="{FF2B5EF4-FFF2-40B4-BE49-F238E27FC236}">
                <a16:creationId xmlns:a16="http://schemas.microsoft.com/office/drawing/2014/main" id="{D5466585-0F49-4262-A280-8A12D2115A47}"/>
              </a:ext>
            </a:extLst>
          </p:cNvPr>
          <p:cNvGraphicFramePr>
            <a:graphicFrameLocks noGrp="1"/>
          </p:cNvGraphicFramePr>
          <p:nvPr>
            <p:extLst>
              <p:ext uri="{D42A27DB-BD31-4B8C-83A1-F6EECF244321}">
                <p14:modId xmlns:p14="http://schemas.microsoft.com/office/powerpoint/2010/main" val="2247851178"/>
              </p:ext>
            </p:extLst>
          </p:nvPr>
        </p:nvGraphicFramePr>
        <p:xfrm>
          <a:off x="1524000" y="4089400"/>
          <a:ext cx="6096000" cy="1854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296307141"/>
                    </a:ext>
                  </a:extLst>
                </a:gridCol>
                <a:gridCol w="3048000">
                  <a:extLst>
                    <a:ext uri="{9D8B030D-6E8A-4147-A177-3AD203B41FA5}">
                      <a16:colId xmlns:a16="http://schemas.microsoft.com/office/drawing/2014/main" val="586194776"/>
                    </a:ext>
                  </a:extLst>
                </a:gridCol>
              </a:tblGrid>
              <a:tr h="370840">
                <a:tc>
                  <a:txBody>
                    <a:bodyPr/>
                    <a:lstStyle/>
                    <a:p>
                      <a:pPr algn="ctr"/>
                      <a:r>
                        <a:rPr lang="en-US" dirty="0"/>
                        <a:t>English</a:t>
                      </a:r>
                    </a:p>
                  </a:txBody>
                  <a:tcPr>
                    <a:solidFill>
                      <a:srgbClr val="002D72"/>
                    </a:solidFill>
                  </a:tcPr>
                </a:tc>
                <a:tc>
                  <a:txBody>
                    <a:bodyPr/>
                    <a:lstStyle/>
                    <a:p>
                      <a:pPr algn="ctr"/>
                      <a:r>
                        <a:rPr lang="en-US" dirty="0"/>
                        <a:t>Metric</a:t>
                      </a:r>
                    </a:p>
                  </a:txBody>
                  <a:tcPr>
                    <a:solidFill>
                      <a:srgbClr val="002D72"/>
                    </a:solidFill>
                  </a:tcPr>
                </a:tc>
                <a:extLst>
                  <a:ext uri="{0D108BD9-81ED-4DB2-BD59-A6C34878D82A}">
                    <a16:rowId xmlns:a16="http://schemas.microsoft.com/office/drawing/2014/main" val="1271511623"/>
                  </a:ext>
                </a:extLst>
              </a:tr>
              <a:tr h="370840">
                <a:tc>
                  <a:txBody>
                    <a:bodyPr/>
                    <a:lstStyle/>
                    <a:p>
                      <a:r>
                        <a:rPr lang="en-US" dirty="0"/>
                        <a:t>1 foot</a:t>
                      </a:r>
                    </a:p>
                  </a:txBody>
                  <a:tcPr/>
                </a:tc>
                <a:tc>
                  <a:txBody>
                    <a:bodyPr/>
                    <a:lstStyle/>
                    <a:p>
                      <a:r>
                        <a:rPr lang="en-US" dirty="0"/>
                        <a:t>0.3048 meters</a:t>
                      </a:r>
                    </a:p>
                  </a:txBody>
                  <a:tcPr/>
                </a:tc>
                <a:extLst>
                  <a:ext uri="{0D108BD9-81ED-4DB2-BD59-A6C34878D82A}">
                    <a16:rowId xmlns:a16="http://schemas.microsoft.com/office/drawing/2014/main" val="781587085"/>
                  </a:ext>
                </a:extLst>
              </a:tr>
              <a:tr h="370840">
                <a:tc>
                  <a:txBody>
                    <a:bodyPr/>
                    <a:lstStyle/>
                    <a:p>
                      <a:r>
                        <a:rPr lang="en-US" dirty="0"/>
                        <a:t>1 mile</a:t>
                      </a:r>
                    </a:p>
                  </a:txBody>
                  <a:tcPr/>
                </a:tc>
                <a:tc>
                  <a:txBody>
                    <a:bodyPr/>
                    <a:lstStyle/>
                    <a:p>
                      <a:r>
                        <a:rPr lang="en-US" dirty="0"/>
                        <a:t>1.6093 kilometers</a:t>
                      </a:r>
                    </a:p>
                  </a:txBody>
                  <a:tcPr/>
                </a:tc>
                <a:extLst>
                  <a:ext uri="{0D108BD9-81ED-4DB2-BD59-A6C34878D82A}">
                    <a16:rowId xmlns:a16="http://schemas.microsoft.com/office/drawing/2014/main" val="3142636010"/>
                  </a:ext>
                </a:extLst>
              </a:tr>
              <a:tr h="370840">
                <a:tc>
                  <a:txBody>
                    <a:bodyPr/>
                    <a:lstStyle/>
                    <a:p>
                      <a:r>
                        <a:rPr lang="en-US" dirty="0"/>
                        <a:t>1 pound</a:t>
                      </a:r>
                    </a:p>
                  </a:txBody>
                  <a:tcPr/>
                </a:tc>
                <a:tc>
                  <a:txBody>
                    <a:bodyPr/>
                    <a:lstStyle/>
                    <a:p>
                      <a:r>
                        <a:rPr lang="en-US" dirty="0"/>
                        <a:t>0.454 kilograms</a:t>
                      </a:r>
                    </a:p>
                  </a:txBody>
                  <a:tcPr/>
                </a:tc>
                <a:extLst>
                  <a:ext uri="{0D108BD9-81ED-4DB2-BD59-A6C34878D82A}">
                    <a16:rowId xmlns:a16="http://schemas.microsoft.com/office/drawing/2014/main" val="1269956020"/>
                  </a:ext>
                </a:extLst>
              </a:tr>
              <a:tr h="370840">
                <a:tc>
                  <a:txBody>
                    <a:bodyPr/>
                    <a:lstStyle/>
                    <a:p>
                      <a:r>
                        <a:rPr lang="en-US" dirty="0"/>
                        <a:t>1 gallon</a:t>
                      </a:r>
                    </a:p>
                  </a:txBody>
                  <a:tcPr/>
                </a:tc>
                <a:tc>
                  <a:txBody>
                    <a:bodyPr/>
                    <a:lstStyle/>
                    <a:p>
                      <a:r>
                        <a:rPr lang="en-US" dirty="0"/>
                        <a:t>3.785 liters</a:t>
                      </a:r>
                    </a:p>
                  </a:txBody>
                  <a:tcPr/>
                </a:tc>
                <a:extLst>
                  <a:ext uri="{0D108BD9-81ED-4DB2-BD59-A6C34878D82A}">
                    <a16:rowId xmlns:a16="http://schemas.microsoft.com/office/drawing/2014/main" val="2213758181"/>
                  </a:ext>
                </a:extLst>
              </a:tr>
            </a:tbl>
          </a:graphicData>
        </a:graphic>
      </p:graphicFrame>
    </p:spTree>
    <p:extLst>
      <p:ext uri="{BB962C8B-B14F-4D97-AF65-F5344CB8AC3E}">
        <p14:creationId xmlns:p14="http://schemas.microsoft.com/office/powerpoint/2010/main" val="1102145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857250" lvl="1" indent="-457200">
              <a:buFont typeface="Arial" panose="020B0604020202020204" pitchFamily="34" charset="0"/>
              <a:buChar char="•"/>
            </a:pPr>
            <a:r>
              <a:rPr lang="en-US" sz="2200" dirty="0"/>
              <a:t>Discuss general requirements for crossing the Canadian border</a:t>
            </a:r>
          </a:p>
          <a:p>
            <a:pPr marL="857250" lvl="1" indent="-457200">
              <a:buFont typeface="Arial" panose="020B0604020202020204" pitchFamily="34" charset="0"/>
              <a:buChar char="•"/>
            </a:pPr>
            <a:r>
              <a:rPr lang="en-US" sz="2200" dirty="0"/>
              <a:t>Describe the process used to cross the border into Canada and back into the United States</a:t>
            </a:r>
          </a:p>
          <a:p>
            <a:pPr marL="857250" lvl="1" indent="-457200">
              <a:buFont typeface="Arial" panose="020B0604020202020204" pitchFamily="34" charset="0"/>
              <a:buChar char="•"/>
            </a:pPr>
            <a:r>
              <a:rPr lang="en-US" sz="2200" dirty="0"/>
              <a:t>List general differences between the U.S. and Canada when it comes to compliance issues including hours of service, daily vehicle inspections, and vehicle sizes and weights</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5486400" y="6477000"/>
            <a:ext cx="3497915" cy="244475"/>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r>
              <a:rPr lang="en-US" dirty="0"/>
              <a:t>Copyright 2019 (Rev. 4/21)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6CD319475935449948DE404A00A3A07" ma:contentTypeVersion="4" ma:contentTypeDescription="Create a new document." ma:contentTypeScope="" ma:versionID="0883dff378d485af2c1d398e3314f802">
  <xsd:schema xmlns:xsd="http://www.w3.org/2001/XMLSchema" xmlns:xs="http://www.w3.org/2001/XMLSchema" xmlns:p="http://schemas.microsoft.com/office/2006/metadata/properties" xmlns:ns2="772b15de-0fc8-4ce1-8ee5-58b8539c705b" targetNamespace="http://schemas.microsoft.com/office/2006/metadata/properties" ma:root="true" ma:fieldsID="b306d69665af18d10656111a6e92bc32" ns2:_="">
    <xsd:import namespace="772b15de-0fc8-4ce1-8ee5-58b8539c705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2b15de-0fc8-4ce1-8ee5-58b8539c70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086F97-2C1D-443B-9F9F-D6637A9E0F1D}">
  <ds:schemaRefs>
    <ds:schemaRef ds:uri="http://schemas.microsoft.com/sharepoint/v3/contenttype/forms"/>
  </ds:schemaRefs>
</ds:datastoreItem>
</file>

<file path=customXml/itemProps2.xml><?xml version="1.0" encoding="utf-8"?>
<ds:datastoreItem xmlns:ds="http://schemas.openxmlformats.org/officeDocument/2006/customXml" ds:itemID="{25D42DA5-4449-4D6F-9825-18FE811E70A9}">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72b15de-0fc8-4ce1-8ee5-58b8539c705b"/>
    <ds:schemaRef ds:uri="http://www.w3.org/XML/1998/namespace"/>
    <ds:schemaRef ds:uri="http://purl.org/dc/dcmitype/"/>
  </ds:schemaRefs>
</ds:datastoreItem>
</file>

<file path=customXml/itemProps3.xml><?xml version="1.0" encoding="utf-8"?>
<ds:datastoreItem xmlns:ds="http://schemas.openxmlformats.org/officeDocument/2006/customXml" ds:itemID="{F0C4D456-2606-4B78-B674-0DA27D446E6C}">
  <ds:schemaRefs>
    <ds:schemaRef ds:uri="772b15de-0fc8-4ce1-8ee5-58b8539c705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724</TotalTime>
  <Words>6508</Words>
  <Application>Microsoft Office PowerPoint</Application>
  <PresentationFormat>On-screen Show (4:3)</PresentationFormat>
  <Paragraphs>470</Paragraphs>
  <Slides>26</Slides>
  <Notes>25</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PowerPoint® Instructions</vt:lpstr>
      <vt:lpstr>PowerPoint Presentation</vt:lpstr>
      <vt:lpstr>PowerPoint Presentation</vt:lpstr>
      <vt:lpstr>Introduction</vt:lpstr>
      <vt:lpstr>Objectives</vt:lpstr>
      <vt:lpstr>General Requirements</vt:lpstr>
      <vt:lpstr>PowerPoint Presentation</vt:lpstr>
      <vt:lpstr>PowerPoint Presentation</vt:lpstr>
      <vt:lpstr>PowerPoint Presentation</vt:lpstr>
      <vt:lpstr>PowerPoint Presentation</vt:lpstr>
      <vt:lpstr>PowerPoint Presentation</vt:lpstr>
      <vt:lpstr>Crossing the Canadian Border Procedures</vt:lpstr>
      <vt:lpstr>Border Crossing Programs</vt:lpstr>
      <vt:lpstr>Returning to the United States  from Canada</vt:lpstr>
      <vt:lpstr>Motor Carrier Safety and Licensing</vt:lpstr>
      <vt:lpstr>PowerPoint Presentation</vt:lpstr>
      <vt:lpstr>PowerPoint Presentation</vt:lpstr>
      <vt:lpstr>US/Canada HOS Comparison Chart</vt:lpstr>
      <vt:lpstr>Canada’s Record of Duty  Status Requirements</vt:lpstr>
      <vt:lpstr>Electronic Logging Device (ELD)</vt:lpstr>
      <vt:lpstr>Canada’s Manual Record of Duty Status Requirements</vt:lpstr>
      <vt:lpstr>Vehicle Trip Inspections</vt:lpstr>
      <vt:lpstr>Operating Authority/Canadian  Safety Credentials</vt:lpstr>
      <vt:lpstr>Vehicle Sizes and Weights</vt:lpstr>
      <vt:lpstr>Metric Measurement and Conversions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Bauer, Christopher D</cp:lastModifiedBy>
  <cp:revision>84</cp:revision>
  <dcterms:created xsi:type="dcterms:W3CDTF">2016-04-05T19:25:42Z</dcterms:created>
  <dcterms:modified xsi:type="dcterms:W3CDTF">2021-05-04T14:56:55Z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y fmtid="{D5CDD505-2E9C-101B-9397-08002B2CF9AE}" pid="4" name="ContentTypeId">
    <vt:lpwstr>0x010100C6CD319475935449948DE404A00A3A07</vt:lpwstr>
  </property>
</Properties>
</file>