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notesSlides/notesSlide25.xml" ContentType="application/vnd.openxmlformats-officedocument.presentationml.notesSlide+xml"/>
  <Override PartName="/ppt/tags/tag41.xml" ContentType="application/vnd.openxmlformats-officedocument.presentationml.tags+xml"/>
  <Override PartName="/ppt/notesSlides/notesSlide26.xml" ContentType="application/vnd.openxmlformats-officedocument.presentationml.notesSlide+xml"/>
  <Override PartName="/ppt/tags/tag42.xml" ContentType="application/vnd.openxmlformats-officedocument.presentationml.tags+xml"/>
  <Override PartName="/ppt/notesSlides/notesSlide27.xml" ContentType="application/vnd.openxmlformats-officedocument.presentationml.notesSlide+xml"/>
  <Override PartName="/ppt/tags/tag43.xml" ContentType="application/vnd.openxmlformats-officedocument.presentationml.tags+xml"/>
  <Override PartName="/ppt/notesSlides/notesSlide28.xml" ContentType="application/vnd.openxmlformats-officedocument.presentationml.notesSlide+xml"/>
  <Override PartName="/ppt/tags/tag44.xml" ContentType="application/vnd.openxmlformats-officedocument.presentationml.tags+xml"/>
  <Override PartName="/ppt/notesSlides/notesSlide29.xml" ContentType="application/vnd.openxmlformats-officedocument.presentationml.notesSlide+xml"/>
  <Override PartName="/ppt/tags/tag45.xml" ContentType="application/vnd.openxmlformats-officedocument.presentationml.tags+xml"/>
  <Override PartName="/ppt/notesSlides/notesSlide30.xml" ContentType="application/vnd.openxmlformats-officedocument.presentationml.notesSlide+xml"/>
  <Override PartName="/ppt/tags/tag46.xml" ContentType="application/vnd.openxmlformats-officedocument.presentationml.tags+xml"/>
  <Override PartName="/ppt/notesSlides/notesSlide31.xml" ContentType="application/vnd.openxmlformats-officedocument.presentationml.notesSlide+xml"/>
  <Override PartName="/ppt/tags/tag47.xml" ContentType="application/vnd.openxmlformats-officedocument.presentationml.tags+xml"/>
  <Override PartName="/ppt/notesSlides/notesSlide32.xml" ContentType="application/vnd.openxmlformats-officedocument.presentationml.notesSlide+xml"/>
  <Override PartName="/ppt/tags/tag48.xml" ContentType="application/vnd.openxmlformats-officedocument.presentationml.tags+xml"/>
  <Override PartName="/ppt/notesSlides/notesSlide33.xml" ContentType="application/vnd.openxmlformats-officedocument.presentationml.notesSlide+xml"/>
  <Override PartName="/ppt/tags/tag49.xml" ContentType="application/vnd.openxmlformats-officedocument.presentationml.tags+xml"/>
  <Override PartName="/ppt/notesSlides/notesSlide34.xml" ContentType="application/vnd.openxmlformats-officedocument.presentationml.notesSlide+xml"/>
  <Override PartName="/ppt/tags/tag50.xml" ContentType="application/vnd.openxmlformats-officedocument.presentationml.tags+xml"/>
  <Override PartName="/ppt/notesSlides/notesSlide35.xml" ContentType="application/vnd.openxmlformats-officedocument.presentationml.notesSlide+xml"/>
  <Override PartName="/ppt/tags/tag51.xml" ContentType="application/vnd.openxmlformats-officedocument.presentationml.tags+xml"/>
  <Override PartName="/ppt/notesSlides/notesSlide36.xml" ContentType="application/vnd.openxmlformats-officedocument.presentationml.notesSlide+xml"/>
  <Override PartName="/ppt/tags/tag52.xml" ContentType="application/vnd.openxmlformats-officedocument.presentationml.tags+xml"/>
  <Override PartName="/ppt/notesSlides/notesSlide37.xml" ContentType="application/vnd.openxmlformats-officedocument.presentationml.notesSlide+xml"/>
  <Override PartName="/ppt/tags/tag53.xml" ContentType="application/vnd.openxmlformats-officedocument.presentationml.tags+xml"/>
  <Override PartName="/ppt/notesSlides/notesSlide38.xml" ContentType="application/vnd.openxmlformats-officedocument.presentationml.notesSlide+xml"/>
  <Override PartName="/ppt/tags/tag54.xml" ContentType="application/vnd.openxmlformats-officedocument.presentationml.tags+xml"/>
  <Override PartName="/ppt/notesSlides/notesSlide39.xml" ContentType="application/vnd.openxmlformats-officedocument.presentationml.notesSlide+xml"/>
  <Override PartName="/ppt/tags/tag55.xml" ContentType="application/vnd.openxmlformats-officedocument.presentationml.tags+xml"/>
  <Override PartName="/ppt/notesSlides/notesSlide40.xml" ContentType="application/vnd.openxmlformats-officedocument.presentationml.notesSlide+xml"/>
  <Override PartName="/ppt/tags/tag56.xml" ContentType="application/vnd.openxmlformats-officedocument.presentationml.tags+xml"/>
  <Override PartName="/ppt/notesSlides/notesSlide41.xml" ContentType="application/vnd.openxmlformats-officedocument.presentationml.notesSlide+xml"/>
  <Override PartName="/ppt/tags/tag57.xml" ContentType="application/vnd.openxmlformats-officedocument.presentationml.tags+xml"/>
  <Override PartName="/ppt/notesSlides/notesSlide42.xml" ContentType="application/vnd.openxmlformats-officedocument.presentationml.notesSlide+xml"/>
  <Override PartName="/ppt/tags/tag58.xml" ContentType="application/vnd.openxmlformats-officedocument.presentationml.tags+xml"/>
  <Override PartName="/ppt/notesSlides/notesSlide43.xml" ContentType="application/vnd.openxmlformats-officedocument.presentationml.notesSlide+xml"/>
  <Override PartName="/ppt/tags/tag59.xml" ContentType="application/vnd.openxmlformats-officedocument.presentationml.tags+xml"/>
  <Override PartName="/ppt/notesSlides/notesSlide44.xml" ContentType="application/vnd.openxmlformats-officedocument.presentationml.notesSlide+xml"/>
  <Override PartName="/ppt/tags/tag60.xml" ContentType="application/vnd.openxmlformats-officedocument.presentationml.tags+xml"/>
  <Override PartName="/ppt/notesSlides/notesSlide45.xml" ContentType="application/vnd.openxmlformats-officedocument.presentationml.notesSlide+xml"/>
  <Override PartName="/ppt/tags/tag61.xml" ContentType="application/vnd.openxmlformats-officedocument.presentationml.tags+xml"/>
  <Override PartName="/ppt/notesSlides/notesSlide46.xml" ContentType="application/vnd.openxmlformats-officedocument.presentationml.notesSlide+xml"/>
  <Override PartName="/ppt/tags/tag62.xml" ContentType="application/vnd.openxmlformats-officedocument.presentationml.tags+xml"/>
  <Override PartName="/ppt/notesSlides/notesSlide47.xml" ContentType="application/vnd.openxmlformats-officedocument.presentationml.notesSlide+xml"/>
  <Override PartName="/ppt/tags/tag63.xml" ContentType="application/vnd.openxmlformats-officedocument.presentationml.tags+xml"/>
  <Override PartName="/ppt/notesSlides/notesSlide48.xml" ContentType="application/vnd.openxmlformats-officedocument.presentationml.notesSlide+xml"/>
  <Override PartName="/ppt/tags/tag64.xml" ContentType="application/vnd.openxmlformats-officedocument.presentationml.tags+xml"/>
  <Override PartName="/ppt/notesSlides/notesSlide49.xml" ContentType="application/vnd.openxmlformats-officedocument.presentationml.notesSlide+xml"/>
  <Override PartName="/ppt/tags/tag65.xml" ContentType="application/vnd.openxmlformats-officedocument.presentationml.tags+xml"/>
  <Override PartName="/ppt/notesSlides/notesSlide50.xml" ContentType="application/vnd.openxmlformats-officedocument.presentationml.notesSlide+xml"/>
  <Override PartName="/ppt/tags/tag66.xml" ContentType="application/vnd.openxmlformats-officedocument.presentationml.tags+xml"/>
  <Override PartName="/ppt/notesSlides/notesSlide51.xml" ContentType="application/vnd.openxmlformats-officedocument.presentationml.notesSlide+xml"/>
  <Override PartName="/ppt/tags/tag67.xml" ContentType="application/vnd.openxmlformats-officedocument.presentationml.tags+xml"/>
  <Override PartName="/ppt/notesSlides/notesSlide52.xml" ContentType="application/vnd.openxmlformats-officedocument.presentationml.notesSlide+xml"/>
  <Override PartName="/ppt/tags/tag68.xml" ContentType="application/vnd.openxmlformats-officedocument.presentationml.tags+xml"/>
  <Override PartName="/ppt/notesSlides/notesSlide53.xml" ContentType="application/vnd.openxmlformats-officedocument.presentationml.notesSlide+xml"/>
  <Override PartName="/ppt/tags/tag69.xml" ContentType="application/vnd.openxmlformats-officedocument.presentationml.tags+xml"/>
  <Override PartName="/ppt/notesSlides/notesSlide54.xml" ContentType="application/vnd.openxmlformats-officedocument.presentationml.notesSlide+xml"/>
  <Override PartName="/ppt/tags/tag70.xml" ContentType="application/vnd.openxmlformats-officedocument.presentationml.tags+xml"/>
  <Override PartName="/ppt/notesSlides/notesSlide55.xml" ContentType="application/vnd.openxmlformats-officedocument.presentationml.notesSlide+xml"/>
  <Override PartName="/ppt/tags/tag71.xml" ContentType="application/vnd.openxmlformats-officedocument.presentationml.tags+xml"/>
  <Override PartName="/ppt/notesSlides/notesSlide56.xml" ContentType="application/vnd.openxmlformats-officedocument.presentationml.notesSlide+xml"/>
  <Override PartName="/ppt/tags/tag72.xml" ContentType="application/vnd.openxmlformats-officedocument.presentationml.tags+xml"/>
  <Override PartName="/ppt/notesSlides/notesSlide57.xml" ContentType="application/vnd.openxmlformats-officedocument.presentationml.notesSlide+xml"/>
  <Override PartName="/ppt/tags/tag73.xml" ContentType="application/vnd.openxmlformats-officedocument.presentationml.tags+xml"/>
  <Override PartName="/ppt/notesSlides/notesSlide58.xml" ContentType="application/vnd.openxmlformats-officedocument.presentationml.notesSlide+xml"/>
  <Override PartName="/ppt/tags/tag74.xml" ContentType="application/vnd.openxmlformats-officedocument.presentationml.tags+xml"/>
  <Override PartName="/ppt/notesSlides/notesSlide59.xml" ContentType="application/vnd.openxmlformats-officedocument.presentationml.notesSlide+xml"/>
  <Override PartName="/ppt/tags/tag75.xml" ContentType="application/vnd.openxmlformats-officedocument.presentationml.tags+xml"/>
  <Override PartName="/ppt/notesSlides/notesSlide60.xml" ContentType="application/vnd.openxmlformats-officedocument.presentationml.notesSlide+xml"/>
  <Override PartName="/ppt/tags/tag76.xml" ContentType="application/vnd.openxmlformats-officedocument.presentationml.tags+xml"/>
  <Override PartName="/ppt/notesSlides/notesSlide61.xml" ContentType="application/vnd.openxmlformats-officedocument.presentationml.notesSlide+xml"/>
  <Override PartName="/ppt/tags/tag77.xml" ContentType="application/vnd.openxmlformats-officedocument.presentationml.tags+xml"/>
  <Override PartName="/ppt/notesSlides/notesSlide62.xml" ContentType="application/vnd.openxmlformats-officedocument.presentationml.notesSlide+xml"/>
  <Override PartName="/ppt/tags/tag78.xml" ContentType="application/vnd.openxmlformats-officedocument.presentationml.tags+xml"/>
  <Override PartName="/ppt/notesSlides/notesSlide63.xml" ContentType="application/vnd.openxmlformats-officedocument.presentationml.notesSlide+xml"/>
  <Override PartName="/ppt/tags/tag79.xml" ContentType="application/vnd.openxmlformats-officedocument.presentationml.tags+xml"/>
  <Override PartName="/ppt/notesSlides/notesSlide64.xml" ContentType="application/vnd.openxmlformats-officedocument.presentationml.notesSlide+xml"/>
  <Override PartName="/ppt/tags/tag80.xml" ContentType="application/vnd.openxmlformats-officedocument.presentationml.tags+xml"/>
  <Override PartName="/ppt/notesSlides/notesSlide65.xml" ContentType="application/vnd.openxmlformats-officedocument.presentationml.notesSlide+xml"/>
  <Override PartName="/ppt/tags/tag81.xml" ContentType="application/vnd.openxmlformats-officedocument.presentationml.tags+xml"/>
  <Override PartName="/ppt/notesSlides/notesSlide66.xml" ContentType="application/vnd.openxmlformats-officedocument.presentationml.notesSlide+xml"/>
  <Override PartName="/ppt/tags/tag82.xml" ContentType="application/vnd.openxmlformats-officedocument.presentationml.tags+xml"/>
  <Override PartName="/ppt/notesSlides/notesSlide67.xml" ContentType="application/vnd.openxmlformats-officedocument.presentationml.notesSlide+xml"/>
  <Override PartName="/ppt/tags/tag83.xml" ContentType="application/vnd.openxmlformats-officedocument.presentationml.tags+xml"/>
  <Override PartName="/ppt/notesSlides/notesSlide68.xml" ContentType="application/vnd.openxmlformats-officedocument.presentationml.notesSlide+xml"/>
  <Override PartName="/ppt/tags/tag84.xml" ContentType="application/vnd.openxmlformats-officedocument.presentationml.tags+xml"/>
  <Override PartName="/ppt/notesSlides/notesSlide69.xml" ContentType="application/vnd.openxmlformats-officedocument.presentationml.notesSlide+xml"/>
  <Override PartName="/ppt/tags/tag85.xml" ContentType="application/vnd.openxmlformats-officedocument.presentationml.tags+xml"/>
  <Override PartName="/ppt/notesSlides/notesSlide70.xml" ContentType="application/vnd.openxmlformats-officedocument.presentationml.notesSlide+xml"/>
  <Override PartName="/ppt/tags/tag86.xml" ContentType="application/vnd.openxmlformats-officedocument.presentationml.tags+xml"/>
  <Override PartName="/ppt/notesSlides/notesSlide71.xml" ContentType="application/vnd.openxmlformats-officedocument.presentationml.notesSlide+xml"/>
  <Override PartName="/ppt/tags/tag87.xml" ContentType="application/vnd.openxmlformats-officedocument.presentationml.tags+xml"/>
  <Override PartName="/ppt/notesSlides/notesSlide72.xml" ContentType="application/vnd.openxmlformats-officedocument.presentationml.notesSlide+xml"/>
  <Override PartName="/ppt/tags/tag88.xml" ContentType="application/vnd.openxmlformats-officedocument.presentationml.tags+xml"/>
  <Override PartName="/ppt/notesSlides/notesSlide73.xml" ContentType="application/vnd.openxmlformats-officedocument.presentationml.notesSlide+xml"/>
  <Override PartName="/ppt/tags/tag89.xml" ContentType="application/vnd.openxmlformats-officedocument.presentationml.tags+xml"/>
  <Override PartName="/ppt/notesSlides/notesSlide74.xml" ContentType="application/vnd.openxmlformats-officedocument.presentationml.notesSlide+xml"/>
  <Override PartName="/ppt/tags/tag90.xml" ContentType="application/vnd.openxmlformats-officedocument.presentationml.tags+xml"/>
  <Override PartName="/ppt/notesSlides/notesSlide75.xml" ContentType="application/vnd.openxmlformats-officedocument.presentationml.notesSlide+xml"/>
  <Override PartName="/ppt/tags/tag91.xml" ContentType="application/vnd.openxmlformats-officedocument.presentationml.tags+xml"/>
  <Override PartName="/ppt/notesSlides/notesSlide76.xml" ContentType="application/vnd.openxmlformats-officedocument.presentationml.notesSlide+xml"/>
  <Override PartName="/ppt/tags/tag92.xml" ContentType="application/vnd.openxmlformats-officedocument.presentationml.tags+xml"/>
  <Override PartName="/ppt/notesSlides/notesSlide77.xml" ContentType="application/vnd.openxmlformats-officedocument.presentationml.notesSlide+xml"/>
  <Override PartName="/ppt/tags/tag93.xml" ContentType="application/vnd.openxmlformats-officedocument.presentationml.tags+xml"/>
  <Override PartName="/ppt/notesSlides/notesSlide78.xml" ContentType="application/vnd.openxmlformats-officedocument.presentationml.notesSlide+xml"/>
  <Override PartName="/ppt/tags/tag94.xml" ContentType="application/vnd.openxmlformats-officedocument.presentationml.tags+xml"/>
  <Override PartName="/ppt/notesSlides/notesSlide79.xml" ContentType="application/vnd.openxmlformats-officedocument.presentationml.notesSlide+xml"/>
  <Override PartName="/ppt/tags/tag95.xml" ContentType="application/vnd.openxmlformats-officedocument.presentationml.tags+xml"/>
  <Override PartName="/ppt/notesSlides/notesSlide80.xml" ContentType="application/vnd.openxmlformats-officedocument.presentationml.notesSlide+xml"/>
  <Override PartName="/ppt/tags/tag96.xml" ContentType="application/vnd.openxmlformats-officedocument.presentationml.tags+xml"/>
  <Override PartName="/ppt/notesSlides/notesSlide81.xml" ContentType="application/vnd.openxmlformats-officedocument.presentationml.notesSlide+xml"/>
  <Override PartName="/ppt/tags/tag97.xml" ContentType="application/vnd.openxmlformats-officedocument.presentationml.tags+xml"/>
  <Override PartName="/ppt/notesSlides/notesSlide82.xml" ContentType="application/vnd.openxmlformats-officedocument.presentationml.notesSlide+xml"/>
  <Override PartName="/ppt/tags/tag98.xml" ContentType="application/vnd.openxmlformats-officedocument.presentationml.tags+xml"/>
  <Override PartName="/ppt/notesSlides/notesSlide83.xml" ContentType="application/vnd.openxmlformats-officedocument.presentationml.notesSlide+xml"/>
  <Override PartName="/ppt/tags/tag99.xml" ContentType="application/vnd.openxmlformats-officedocument.presentationml.tags+xml"/>
  <Override PartName="/ppt/notesSlides/notesSlide84.xml" ContentType="application/vnd.openxmlformats-officedocument.presentationml.notesSlide+xml"/>
  <Override PartName="/ppt/tags/tag100.xml" ContentType="application/vnd.openxmlformats-officedocument.presentationml.tags+xml"/>
  <Override PartName="/ppt/notesSlides/notesSlide85.xml" ContentType="application/vnd.openxmlformats-officedocument.presentationml.notesSlide+xml"/>
  <Override PartName="/ppt/tags/tag101.xml" ContentType="application/vnd.openxmlformats-officedocument.presentationml.tags+xml"/>
  <Override PartName="/ppt/notesSlides/notesSlide86.xml" ContentType="application/vnd.openxmlformats-officedocument.presentationml.notesSlide+xml"/>
  <Override PartName="/ppt/tags/tag102.xml" ContentType="application/vnd.openxmlformats-officedocument.presentationml.tags+xml"/>
  <Override PartName="/ppt/notesSlides/notesSlide87.xml" ContentType="application/vnd.openxmlformats-officedocument.presentationml.notesSlide+xml"/>
  <Override PartName="/ppt/tags/tag103.xml" ContentType="application/vnd.openxmlformats-officedocument.presentationml.tags+xml"/>
  <Override PartName="/ppt/notesSlides/notesSlide88.xml" ContentType="application/vnd.openxmlformats-officedocument.presentationml.notesSlide+xml"/>
  <Override PartName="/ppt/tags/tag104.xml" ContentType="application/vnd.openxmlformats-officedocument.presentationml.tags+xml"/>
  <Override PartName="/ppt/notesSlides/notesSlide89.xml" ContentType="application/vnd.openxmlformats-officedocument.presentationml.notesSlide+xml"/>
  <Override PartName="/ppt/tags/tag105.xml" ContentType="application/vnd.openxmlformats-officedocument.presentationml.tags+xml"/>
  <Override PartName="/ppt/notesSlides/notesSlide90.xml" ContentType="application/vnd.openxmlformats-officedocument.presentationml.notesSlide+xml"/>
  <Override PartName="/ppt/tags/tag106.xml" ContentType="application/vnd.openxmlformats-officedocument.presentationml.tags+xml"/>
  <Override PartName="/ppt/notesSlides/notesSlide91.xml" ContentType="application/vnd.openxmlformats-officedocument.presentationml.notesSlide+xml"/>
  <Override PartName="/ppt/tags/tag107.xml" ContentType="application/vnd.openxmlformats-officedocument.presentationml.tags+xml"/>
  <Override PartName="/ppt/notesSlides/notesSlide92.xml" ContentType="application/vnd.openxmlformats-officedocument.presentationml.notesSlide+xml"/>
  <Override PartName="/ppt/tags/tag108.xml" ContentType="application/vnd.openxmlformats-officedocument.presentationml.tags+xml"/>
  <Override PartName="/ppt/notesSlides/notesSlide93.xml" ContentType="application/vnd.openxmlformats-officedocument.presentationml.notesSlide+xml"/>
  <Override PartName="/ppt/tags/tag109.xml" ContentType="application/vnd.openxmlformats-officedocument.presentationml.tags+xml"/>
  <Override PartName="/ppt/notesSlides/notesSlide94.xml" ContentType="application/vnd.openxmlformats-officedocument.presentationml.notesSlide+xml"/>
  <Override PartName="/ppt/tags/tag110.xml" ContentType="application/vnd.openxmlformats-officedocument.presentationml.tags+xml"/>
  <Override PartName="/ppt/notesSlides/notesSlide95.xml" ContentType="application/vnd.openxmlformats-officedocument.presentationml.notesSlide+xml"/>
  <Override PartName="/ppt/tags/tag111.xml" ContentType="application/vnd.openxmlformats-officedocument.presentationml.tags+xml"/>
  <Override PartName="/ppt/notesSlides/notesSlide96.xml" ContentType="application/vnd.openxmlformats-officedocument.presentationml.notesSlide+xml"/>
  <Override PartName="/ppt/tags/tag112.xml" ContentType="application/vnd.openxmlformats-officedocument.presentationml.tags+xml"/>
  <Override PartName="/ppt/notesSlides/notesSlide97.xml" ContentType="application/vnd.openxmlformats-officedocument.presentationml.notesSlide+xml"/>
  <Override PartName="/ppt/tags/tag113.xml" ContentType="application/vnd.openxmlformats-officedocument.presentationml.tags+xml"/>
  <Override PartName="/ppt/notesSlides/notesSlide98.xml" ContentType="application/vnd.openxmlformats-officedocument.presentationml.notesSlide+xml"/>
  <Override PartName="/ppt/tags/tag114.xml" ContentType="application/vnd.openxmlformats-officedocument.presentationml.tags+xml"/>
  <Override PartName="/ppt/notesSlides/notesSlide99.xml" ContentType="application/vnd.openxmlformats-officedocument.presentationml.notesSlide+xml"/>
  <Override PartName="/ppt/tags/tag115.xml" ContentType="application/vnd.openxmlformats-officedocument.presentationml.tags+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sldIdLst>
    <p:sldId id="368" r:id="rId2"/>
    <p:sldId id="369" r:id="rId3"/>
    <p:sldId id="259" r:id="rId4"/>
    <p:sldId id="260" r:id="rId5"/>
    <p:sldId id="261" r:id="rId6"/>
    <p:sldId id="264" r:id="rId7"/>
    <p:sldId id="266" r:id="rId8"/>
    <p:sldId id="288" r:id="rId9"/>
    <p:sldId id="268" r:id="rId10"/>
    <p:sldId id="287" r:id="rId11"/>
    <p:sldId id="289" r:id="rId12"/>
    <p:sldId id="290" r:id="rId13"/>
    <p:sldId id="270" r:id="rId14"/>
    <p:sldId id="291" r:id="rId15"/>
    <p:sldId id="367" r:id="rId16"/>
    <p:sldId id="292" r:id="rId17"/>
    <p:sldId id="271" r:id="rId18"/>
    <p:sldId id="294" r:id="rId19"/>
    <p:sldId id="293" r:id="rId20"/>
    <p:sldId id="300" r:id="rId21"/>
    <p:sldId id="301" r:id="rId22"/>
    <p:sldId id="302" r:id="rId23"/>
    <p:sldId id="299" r:id="rId24"/>
    <p:sldId id="303" r:id="rId25"/>
    <p:sldId id="304" r:id="rId26"/>
    <p:sldId id="305" r:id="rId27"/>
    <p:sldId id="306" r:id="rId28"/>
    <p:sldId id="307" r:id="rId29"/>
    <p:sldId id="308" r:id="rId30"/>
    <p:sldId id="309" r:id="rId31"/>
    <p:sldId id="310" r:id="rId32"/>
    <p:sldId id="311" r:id="rId33"/>
    <p:sldId id="312" r:id="rId34"/>
    <p:sldId id="295" r:id="rId35"/>
    <p:sldId id="314" r:id="rId36"/>
    <p:sldId id="315" r:id="rId37"/>
    <p:sldId id="316" r:id="rId38"/>
    <p:sldId id="317" r:id="rId39"/>
    <p:sldId id="318" r:id="rId40"/>
    <p:sldId id="319" r:id="rId41"/>
    <p:sldId id="320" r:id="rId42"/>
    <p:sldId id="321" r:id="rId43"/>
    <p:sldId id="322" r:id="rId44"/>
    <p:sldId id="296" r:id="rId45"/>
    <p:sldId id="273" r:id="rId46"/>
    <p:sldId id="323" r:id="rId47"/>
    <p:sldId id="324" r:id="rId48"/>
    <p:sldId id="325" r:id="rId49"/>
    <p:sldId id="326" r:id="rId50"/>
    <p:sldId id="327" r:id="rId51"/>
    <p:sldId id="328" r:id="rId52"/>
    <p:sldId id="297" r:id="rId53"/>
    <p:sldId id="274" r:id="rId54"/>
    <p:sldId id="329" r:id="rId55"/>
    <p:sldId id="330" r:id="rId56"/>
    <p:sldId id="331" r:id="rId57"/>
    <p:sldId id="332" r:id="rId58"/>
    <p:sldId id="333" r:id="rId59"/>
    <p:sldId id="334" r:id="rId60"/>
    <p:sldId id="336" r:id="rId61"/>
    <p:sldId id="335" r:id="rId62"/>
    <p:sldId id="337" r:id="rId63"/>
    <p:sldId id="339" r:id="rId64"/>
    <p:sldId id="338" r:id="rId65"/>
    <p:sldId id="340" r:id="rId66"/>
    <p:sldId id="341" r:id="rId67"/>
    <p:sldId id="342" r:id="rId68"/>
    <p:sldId id="343" r:id="rId69"/>
    <p:sldId id="344" r:id="rId70"/>
    <p:sldId id="345" r:id="rId71"/>
    <p:sldId id="346" r:id="rId72"/>
    <p:sldId id="347" r:id="rId73"/>
    <p:sldId id="348" r:id="rId74"/>
    <p:sldId id="349" r:id="rId75"/>
    <p:sldId id="350" r:id="rId76"/>
    <p:sldId id="351" r:id="rId77"/>
    <p:sldId id="352" r:id="rId78"/>
    <p:sldId id="354" r:id="rId79"/>
    <p:sldId id="353" r:id="rId80"/>
    <p:sldId id="355" r:id="rId81"/>
    <p:sldId id="298" r:id="rId82"/>
    <p:sldId id="356" r:id="rId83"/>
    <p:sldId id="357" r:id="rId84"/>
    <p:sldId id="358" r:id="rId85"/>
    <p:sldId id="359" r:id="rId86"/>
    <p:sldId id="276" r:id="rId87"/>
    <p:sldId id="277" r:id="rId88"/>
    <p:sldId id="360" r:id="rId89"/>
    <p:sldId id="361" r:id="rId90"/>
    <p:sldId id="362" r:id="rId91"/>
    <p:sldId id="363" r:id="rId92"/>
    <p:sldId id="278" r:id="rId93"/>
    <p:sldId id="279" r:id="rId94"/>
    <p:sldId id="364" r:id="rId95"/>
    <p:sldId id="365" r:id="rId96"/>
    <p:sldId id="366" r:id="rId97"/>
    <p:sldId id="280" r:id="rId98"/>
    <p:sldId id="282" r:id="rId99"/>
    <p:sldId id="283" r:id="rId100"/>
    <p:sldId id="284" r:id="rId101"/>
    <p:sldId id="285" r:id="rId102"/>
    <p:sldId id="370" r:id="rId103"/>
  </p:sldIdLst>
  <p:sldSz cx="9144000" cy="6858000" type="screen4x3"/>
  <p:notesSz cx="6858000" cy="9144000"/>
  <p:custDataLst>
    <p:tags r:id="rId10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E30B0C"/>
    <a:srgbClr val="263A7C"/>
    <a:srgbClr val="DE0000"/>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060" autoAdjust="0"/>
  </p:normalViewPr>
  <p:slideViewPr>
    <p:cSldViewPr>
      <p:cViewPr varScale="1">
        <p:scale>
          <a:sx n="58" d="100"/>
          <a:sy n="58" d="100"/>
        </p:scale>
        <p:origin x="2538" y="72"/>
      </p:cViewPr>
      <p:guideLst>
        <p:guide orient="horz" pos="2160"/>
        <p:guide pos="2880"/>
      </p:guideLst>
    </p:cSldViewPr>
  </p:slideViewPr>
  <p:notesTextViewPr>
    <p:cViewPr>
      <p:scale>
        <a:sx n="1" d="1"/>
        <a:sy n="1" d="1"/>
      </p:scale>
      <p:origin x="0" y="0"/>
    </p:cViewPr>
  </p:notesTextViewPr>
  <p:sorterViewPr>
    <p:cViewPr>
      <p:scale>
        <a:sx n="100" d="100"/>
        <a:sy n="100" d="100"/>
      </p:scale>
      <p:origin x="0" y="-2376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10/10/2019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A1.1.3 Pre- and Post-Trip Inspections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unit must teach the driver-trainees to conduct pre-trip and post-trip inspections as specified in §392.7 and 396.11, including appropriate inspection locations. Instruction must also be provided on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route vehicle inspections.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well as being a regulatory requirement, proper vehicle inspections can go a long way in ensuring your vehicle’s safe and efficient operation. Vehicle inspections can help in finding mechanical problems before they cause a breakdown or accident. This can help in avoiding costly on the road repairs as well as delays in deliveries.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p>
          <a:p>
            <a:r>
              <a:rPr lang="en-US" sz="1200" b="0" kern="1200" dirty="0">
                <a:solidFill>
                  <a:schemeClr val="tx1"/>
                </a:solidFill>
                <a:effectLst/>
                <a:latin typeface="+mn-lt"/>
                <a:ea typeface="+mn-ea"/>
                <a:cs typeface="+mn-cs"/>
              </a:rPr>
              <a:t>Stress the importance of vehicle inspections. Present examples of problems/accidents/incidents that could have been avoided if the driver had conducted a thorough vehicle inspection. Use personal experience, industry statistics, and/or media accounts to help illustrate your point.</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1502597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Upon completion of this lesson, you will be able 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dirty="0">
                <a:solidFill>
                  <a:schemeClr val="tx1"/>
                </a:solidFill>
                <a:effectLst/>
                <a:latin typeface="+mn-lt"/>
                <a:ea typeface="+mn-ea"/>
                <a:cs typeface="+mn-cs"/>
              </a:rPr>
              <a:t>Conduct an accurate and efficient pre-trip inspection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dirty="0">
                <a:solidFill>
                  <a:schemeClr val="tx1"/>
                </a:solidFill>
                <a:effectLst/>
                <a:latin typeface="+mn-lt"/>
                <a:ea typeface="+mn-ea"/>
                <a:cs typeface="+mn-cs"/>
              </a:rPr>
              <a:t>Explain when an on-the-road inspection is required and how to complete one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dirty="0">
                <a:solidFill>
                  <a:schemeClr val="tx1"/>
                </a:solidFill>
                <a:effectLst/>
                <a:latin typeface="+mn-lt"/>
                <a:ea typeface="+mn-ea"/>
                <a:cs typeface="+mn-cs"/>
              </a:rPr>
              <a:t>Complete a proper post-trip inspection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dirty="0">
                <a:solidFill>
                  <a:schemeClr val="tx1"/>
                </a:solidFill>
                <a:effectLst/>
                <a:latin typeface="+mn-lt"/>
                <a:ea typeface="+mn-ea"/>
                <a:cs typeface="+mn-cs"/>
              </a:rPr>
              <a:t>Explain when a Driver Vehicle Inspection Report (DVIR) is required, and how to complete one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1270641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addition to finding mechanical problems before they cause a breakdown or accident, a thorough vehicle inspection program can also play a role in avoiding citations and/or out-of-service orders during a roadside inspection.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Vehicle maintenance is so important that it is one of seven categories that a motor carrier is rated on under the Federal Motor Carrier Safety Administration’s (FMCSA) Compliance, Safety, Accountability (CSA) program. This initiative aims to improve large truck and bus safety and reduce commercial vehicle-related crashes, injuries, and fatalities.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Vehicle maintenance violations are frequently cited during roadside inspections.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38965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 matter the type of inspection you are conducting, your safety is the first priority. Inspections should never be conducted along the side of a road or any other high-traffic area.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Also, make it a habit to wear a reflective vest when inspecting your vehicle. The vest increases your visibility to other drivers.</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2991384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All inspections should be conducted in low-traffic areas, including:</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yard of a motor carrier, shipper, or receiver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parking lot of a truck stop, restaurant, hotel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rest area</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3715969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Three types of inspections are required by the Federal Motor Carrier Safety Regulations (FMCSRs), pre-trip, on-the-road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-route), and post-trip inspections.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3.1 — Types of Inspections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1290427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r>
              <a:rPr lang="en-US" sz="1200" b="1" kern="1200" dirty="0">
                <a:solidFill>
                  <a:schemeClr val="tx1"/>
                </a:solidFill>
                <a:effectLst/>
                <a:latin typeface="+mn-lt"/>
                <a:ea typeface="+mn-ea"/>
                <a:cs typeface="+mn-cs"/>
              </a:rPr>
              <a:t>Pre-trip inspection (§392.7, §392.8, §396.13).</a:t>
            </a:r>
            <a:r>
              <a:rPr lang="en-US" sz="1200" kern="1200" dirty="0">
                <a:solidFill>
                  <a:schemeClr val="tx1"/>
                </a:solidFill>
                <a:effectLst/>
                <a:latin typeface="+mn-lt"/>
                <a:ea typeface="+mn-ea"/>
                <a:cs typeface="+mn-cs"/>
              </a:rPr>
              <a:t> A pre-trip inspection is performed before taking your vehicle on the road. Doing a pre-trip inspection allows you to identify problems that could cause a breakdown or accident before you start your route.</a:t>
            </a:r>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1230735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sz="1200" b="1" kern="1200" dirty="0">
                <a:solidFill>
                  <a:schemeClr val="tx1"/>
                </a:solidFill>
                <a:effectLst/>
                <a:latin typeface="+mn-lt"/>
                <a:ea typeface="+mn-ea"/>
                <a:cs typeface="+mn-cs"/>
              </a:rPr>
              <a:t>2. On-the-road (</a:t>
            </a:r>
            <a:r>
              <a:rPr lang="en-US" sz="1200" b="1" kern="1200" dirty="0" err="1">
                <a:solidFill>
                  <a:schemeClr val="tx1"/>
                </a:solidFill>
                <a:effectLst/>
                <a:latin typeface="+mn-lt"/>
                <a:ea typeface="+mn-ea"/>
                <a:cs typeface="+mn-cs"/>
              </a:rPr>
              <a:t>en</a:t>
            </a:r>
            <a:r>
              <a:rPr lang="en-US" sz="1200" b="1" kern="1200" dirty="0">
                <a:solidFill>
                  <a:schemeClr val="tx1"/>
                </a:solidFill>
                <a:effectLst/>
                <a:latin typeface="+mn-lt"/>
                <a:ea typeface="+mn-ea"/>
                <a:cs typeface="+mn-cs"/>
              </a:rPr>
              <a:t>-route) inspection (§392.9).</a:t>
            </a:r>
            <a:r>
              <a:rPr lang="en-US" sz="1200" kern="1200" dirty="0">
                <a:solidFill>
                  <a:schemeClr val="tx1"/>
                </a:solidFill>
                <a:effectLst/>
                <a:latin typeface="+mn-lt"/>
                <a:ea typeface="+mn-ea"/>
                <a:cs typeface="+mn-cs"/>
              </a:rPr>
              <a:t> On-the-road inspections help you spot problems while there’s still time to manage them, before they result in a breakdown or accident.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3841119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sz="1200" b="1" kern="1200" dirty="0">
                <a:solidFill>
                  <a:schemeClr val="tx1"/>
                </a:solidFill>
                <a:effectLst/>
                <a:latin typeface="+mn-lt"/>
                <a:ea typeface="+mn-ea"/>
                <a:cs typeface="+mn-cs"/>
              </a:rPr>
              <a:t>3. Post-trip inspection (§396.11). </a:t>
            </a:r>
            <a:r>
              <a:rPr lang="en-US" sz="1200" kern="1200" dirty="0">
                <a:solidFill>
                  <a:schemeClr val="tx1"/>
                </a:solidFill>
                <a:effectLst/>
                <a:latin typeface="+mn-lt"/>
                <a:ea typeface="+mn-ea"/>
                <a:cs typeface="+mn-cs"/>
              </a:rPr>
              <a:t>A post-trip inspection is conducted at the end your day’s work on the vehicle you are operating. This inspection includes filling out a driver vehicle inspection report (DVIR) if defects or deficiencies are discovered. This report helps a motor carrier make necessary repairs before the vehicle returns to the road.</a:t>
            </a:r>
          </a:p>
          <a:p>
            <a:pPr marL="0" lvl="0" indent="0">
              <a:buFont typeface="+mj-lt"/>
              <a:buNone/>
            </a:pPr>
            <a:endParaRPr lang="en-US" sz="1200" kern="1200" dirty="0">
              <a:solidFill>
                <a:schemeClr val="tx1"/>
              </a:solidFill>
              <a:effectLst/>
              <a:latin typeface="+mn-lt"/>
              <a:ea typeface="+mn-ea"/>
              <a:cs typeface="+mn-cs"/>
            </a:endParaRPr>
          </a:p>
          <a:p>
            <a:pPr marL="0" lvl="0" indent="0">
              <a:buFont typeface="+mj-lt"/>
              <a:buNone/>
            </a:pPr>
            <a:r>
              <a:rPr lang="en-US" sz="1200" kern="1200" dirty="0">
                <a:solidFill>
                  <a:schemeClr val="tx1"/>
                </a:solidFill>
                <a:effectLst/>
                <a:latin typeface="+mn-lt"/>
                <a:ea typeface="+mn-ea"/>
                <a:cs typeface="+mn-cs"/>
              </a:rPr>
              <a:t>CALLOUT: Though not required when no defects or deficiencies are found, many motor carriers are requiring drivers to complete a DVIR at the end of every day.</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2879460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FMCSRs require a pre-trip inspection before each trip to identify problems that could cause a breakdown or accident.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LAB RECOMMENDATION</a:t>
            </a:r>
          </a:p>
          <a:p>
            <a:r>
              <a:rPr lang="en-US" sz="1200" kern="1200" dirty="0">
                <a:solidFill>
                  <a:schemeClr val="tx1"/>
                </a:solidFill>
                <a:effectLst/>
                <a:latin typeface="+mn-lt"/>
                <a:ea typeface="+mn-ea"/>
                <a:cs typeface="+mn-cs"/>
              </a:rPr>
              <a:t>Have your students break into groups of three or four and demonstrate the pre-trip inspection process. Make sure you explain each step of the inspection process and each part/component/system you are inspecting. Point out potential problems/defects.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After the students have observed the process, they should each take a turn conducting a pre-trip inspection. The student should verbally explain each step he or she is following during the inspection. (You may want to “plant” some vehicle defects prior to the session.) Encourage each student to ask questions as they arise during the inspection process.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the student proceeds through the inspection process, be ready to correct the student and/or provide suggestions.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Once all of the students have conducted the inspection, review any errors or problems that may have occurred as well as “planted” defects they may have missed or misdiagnosed.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Students should continue to conduct pre-trip inspections prior to every range or road session. This will help the students develop good habits.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827571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must inspect the following parts and accessories and be sure they are in good working order prior to driving a commercial motor vehicle: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Service brakes, including trailer brake connections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Parking (hand) brakes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Steering mechanism</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Lighting devices and reflectors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Tires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Horn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Windshield wiper or wipers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Rear-vision mirror or mirrors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Coupling devices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Wheels and rims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Emergency equipment</a:t>
            </a:r>
          </a:p>
          <a:p>
            <a:endParaRPr lang="en-US" dirty="0"/>
          </a:p>
          <a:p>
            <a:r>
              <a:rPr lang="en-US" dirty="0"/>
              <a:t>CALLOUT: The regulatory requirements are the minimum when it comes to pre-trip inspections. The professional driver includes these components as part of a thorough and complete five-step inspection.</a:t>
            </a:r>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1792788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must ensure the required emergency equipment, including fire extinguishers, spare fuses, and warning devices, is in place and ready for use.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3197088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Before driving the vehicle, you must:</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 satisfied that the vehicle is in safe operating condition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Review the last vehicle inspection report (see post-trip inspection)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Sign the report, only if defects or deficiencies were noted by the driver who prepared the report, to acknowledge that the report has been reviewed and that there is certification that the repairs have been performed</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1402643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Five-Step Pre-Trip Inspection </a:t>
            </a:r>
            <a:r>
              <a:rPr lang="en-US" sz="700" b="1" kern="1200" dirty="0">
                <a:solidFill>
                  <a:schemeClr val="tx1"/>
                </a:solidFill>
                <a:effectLst/>
                <a:latin typeface="+mn-lt"/>
                <a:ea typeface="+mn-ea"/>
                <a:cs typeface="+mn-cs"/>
              </a:rPr>
              <a:t> </a:t>
            </a:r>
            <a:endParaRPr lang="en-US" sz="105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By doing a pre-trip inspection the same way every time, you are less likely to forget to check an important vehicle component. The following five-step routine is recommended.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Once you have this process mastered, it should take you about 15 to 20 minutes to complete.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 </a:t>
            </a:r>
            <a:br>
              <a:rPr lang="en-US" sz="1200" b="1"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3.2 — Pre-Trip Inspection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3014183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Step 1: Engine Compartment &amp; Front Axle Components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2847568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Before you inspect the engine compartment and front axle components:</a:t>
            </a:r>
          </a:p>
          <a:p>
            <a:pPr marL="457200" lvl="1" indent="0">
              <a:buFont typeface="Arial" panose="020B0604020202020204" pitchFamily="34" charset="0"/>
              <a:buNone/>
            </a:pP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Make sure the parking brakes have been set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Put your vehicle’s keys in your pocket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Chock the wheels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Open the hood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3534373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Verify that everything under the hood appears to be in good condition and has no obvious issues. Begin your inspection of the engine compartment on the passenger side. Ensure the: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Fluid levels </a:t>
            </a:r>
            <a:r>
              <a:rPr lang="en-US" sz="1200" kern="1200" dirty="0">
                <a:solidFill>
                  <a:schemeClr val="tx1"/>
                </a:solidFill>
                <a:effectLst/>
                <a:latin typeface="+mn-lt"/>
                <a:ea typeface="+mn-ea"/>
                <a:cs typeface="+mn-cs"/>
              </a:rPr>
              <a:t>(including oil, washer fluid, coolant, transmission, and any other fluids on this side) are between the “add” and “full” lines</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Auxiliary oiler </a:t>
            </a:r>
            <a:r>
              <a:rPr lang="en-US" sz="1200" kern="1200" dirty="0">
                <a:solidFill>
                  <a:schemeClr val="tx1"/>
                </a:solidFill>
                <a:effectLst/>
                <a:latin typeface="+mn-lt"/>
                <a:ea typeface="+mn-ea"/>
                <a:cs typeface="+mn-cs"/>
              </a:rPr>
              <a:t>(if there is one) is in good condition</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Hoses </a:t>
            </a:r>
            <a:r>
              <a:rPr lang="en-US" sz="1200" kern="1200" dirty="0">
                <a:solidFill>
                  <a:schemeClr val="tx1"/>
                </a:solidFill>
                <a:effectLst/>
                <a:latin typeface="+mn-lt"/>
                <a:ea typeface="+mn-ea"/>
                <a:cs typeface="+mn-cs"/>
              </a:rPr>
              <a:t>are not leaking, worn, or loose</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a:p>
        </p:txBody>
      </p:sp>
    </p:spTree>
    <p:extLst>
      <p:ext uri="{BB962C8B-B14F-4D97-AF65-F5344CB8AC3E}">
        <p14:creationId xmlns:p14="http://schemas.microsoft.com/office/powerpoint/2010/main" val="12799217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Verify that everything under the hood appears to be in good condition and has no obvious issues. Begin your inspection of the engine compartment on the passenger side. Ensure the: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Belts </a:t>
            </a:r>
            <a:r>
              <a:rPr lang="en-US" sz="1200" b="0" kern="1200" dirty="0">
                <a:solidFill>
                  <a:schemeClr val="tx1"/>
                </a:solidFill>
                <a:effectLst/>
                <a:latin typeface="+mn-lt"/>
                <a:ea typeface="+mn-ea"/>
                <a:cs typeface="+mn-cs"/>
              </a:rPr>
              <a:t>are not worn or loose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Alternator </a:t>
            </a:r>
            <a:r>
              <a:rPr lang="en-US" sz="1200" kern="1200" dirty="0">
                <a:solidFill>
                  <a:schemeClr val="tx1"/>
                </a:solidFill>
                <a:effectLst/>
                <a:latin typeface="+mn-lt"/>
                <a:ea typeface="+mn-ea"/>
                <a:cs typeface="+mn-cs"/>
              </a:rPr>
              <a:t>is in good shape.  Making sure</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mounting bolts are tight</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wire connections are good</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Nothing’s cracked, frayed, or rubbing</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There’s no charring or other damage</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Wiring </a:t>
            </a:r>
            <a:r>
              <a:rPr lang="en-US" sz="1200" kern="1200" dirty="0">
                <a:solidFill>
                  <a:schemeClr val="tx1"/>
                </a:solidFill>
                <a:effectLst/>
                <a:latin typeface="+mn-lt"/>
                <a:ea typeface="+mn-ea"/>
                <a:cs typeface="+mn-cs"/>
              </a:rPr>
              <a:t>under the hood is in good condition, including making sure the insulation does not have cracks or wear</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CALLOUT: Generally speaking, you want less than an inch of play on a belt. Check the belt’s slack by pushing on it mid-span; the smaller the belt, the less movement you should see.</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21</a:t>
            </a:fld>
            <a:endParaRPr lang="en-US"/>
          </a:p>
        </p:txBody>
      </p:sp>
    </p:spTree>
    <p:extLst>
      <p:ext uri="{BB962C8B-B14F-4D97-AF65-F5344CB8AC3E}">
        <p14:creationId xmlns:p14="http://schemas.microsoft.com/office/powerpoint/2010/main" val="2474576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Verify that everything under the hood appears to be in good condition and has no obvious issues. Begin your inspection of the engine compartment on the passenger side. Ensure the: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Air conditioning compressor </a:t>
            </a:r>
            <a:r>
              <a:rPr lang="en-US" sz="1200" kern="1200" dirty="0">
                <a:solidFill>
                  <a:schemeClr val="tx1"/>
                </a:solidFill>
                <a:effectLst/>
                <a:latin typeface="+mn-lt"/>
                <a:ea typeface="+mn-ea"/>
                <a:cs typeface="+mn-cs"/>
              </a:rPr>
              <a:t>mounts are tight, and the belt is riding on the pulleys like it should</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Exhaust system </a:t>
            </a:r>
            <a:r>
              <a:rPr lang="en-US" sz="1200" kern="1200" dirty="0">
                <a:solidFill>
                  <a:schemeClr val="tx1"/>
                </a:solidFill>
                <a:effectLst/>
                <a:latin typeface="+mn-lt"/>
                <a:ea typeface="+mn-ea"/>
                <a:cs typeface="+mn-cs"/>
              </a:rPr>
              <a:t>is secure, not leaking, has no signs of cracks or excessive soot build up, and is not touching wires, fuel, or air lines</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Turbo charger</a:t>
            </a:r>
            <a:r>
              <a:rPr lang="en-US" sz="9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not cracked, damaged, or leaking exhaust, gas, or oil</a:t>
            </a:r>
            <a:r>
              <a:rPr lang="en-US" sz="9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CALLOUT: Note that the air conditioning compressor may be on the other side.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CALLOUT: You’d have good reason to suspect the turbo charger was leaking if you saw black soot, marring, or any separation from the couplers.</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22</a:t>
            </a:fld>
            <a:endParaRPr lang="en-US"/>
          </a:p>
        </p:txBody>
      </p:sp>
    </p:spTree>
    <p:extLst>
      <p:ext uri="{BB962C8B-B14F-4D97-AF65-F5344CB8AC3E}">
        <p14:creationId xmlns:p14="http://schemas.microsoft.com/office/powerpoint/2010/main" val="13216570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Continue your inspection by examining the tractor’s front axle on the passenger side. Make sure the:</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Suspension</a:t>
            </a:r>
            <a:r>
              <a:rPr lang="en-US" sz="1200" kern="1200" dirty="0">
                <a:solidFill>
                  <a:schemeClr val="tx1"/>
                </a:solidFill>
                <a:effectLst/>
                <a:latin typeface="+mn-lt"/>
                <a:ea typeface="+mn-ea"/>
                <a:cs typeface="+mn-cs"/>
              </a:rPr>
              <a:t> is intact, tight, and in good working order. Specifically, check</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front hanger is tight and not damaged</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U-bolts in the center are tight</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hanger and shackle set at the rear is tight and not damaged</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springs are not cracked or damaged</a:t>
            </a:r>
            <a:r>
              <a:rPr lang="en-US" sz="900" kern="1200" dirty="0">
                <a:solidFill>
                  <a:schemeClr val="tx1"/>
                </a:solidFill>
                <a:effectLst/>
                <a:latin typeface="+mn-lt"/>
                <a:ea typeface="+mn-ea"/>
                <a:cs typeface="+mn-cs"/>
              </a:rPr>
              <a:t> </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CALLOUT: If airbags are present, check that the plates on top/bottom are not cracked and the air bag is not damaged.</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23</a:t>
            </a:fld>
            <a:endParaRPr lang="en-US"/>
          </a:p>
        </p:txBody>
      </p:sp>
    </p:spTree>
    <p:extLst>
      <p:ext uri="{BB962C8B-B14F-4D97-AF65-F5344CB8AC3E}">
        <p14:creationId xmlns:p14="http://schemas.microsoft.com/office/powerpoint/2010/main" val="7004101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Continue your inspection by examining the tractor’s front axle on the passenger side. Make sure the:</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Shock absorber</a:t>
            </a:r>
            <a:r>
              <a:rPr lang="en-US" sz="1200" kern="1200" dirty="0">
                <a:solidFill>
                  <a:schemeClr val="tx1"/>
                </a:solidFill>
                <a:effectLst/>
                <a:latin typeface="+mn-lt"/>
                <a:ea typeface="+mn-ea"/>
                <a:cs typeface="+mn-cs"/>
              </a:rPr>
              <a:t> is not loose, the shock tower is not cracked or damaged, bushings are good, and there’s no leaking fluid</a:t>
            </a:r>
            <a:r>
              <a:rPr lang="en-US" sz="9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Tie rod end and steering arm</a:t>
            </a:r>
            <a:r>
              <a:rPr lang="en-US" sz="1200" kern="1200" dirty="0">
                <a:solidFill>
                  <a:schemeClr val="tx1"/>
                </a:solidFill>
                <a:effectLst/>
                <a:latin typeface="+mn-lt"/>
                <a:ea typeface="+mn-ea"/>
                <a:cs typeface="+mn-cs"/>
              </a:rPr>
              <a:t> running to the right spindle is tight, castle pins are in place, and nothing is bent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24</a:t>
            </a:fld>
            <a:endParaRPr lang="en-US"/>
          </a:p>
        </p:txBody>
      </p:sp>
    </p:spTree>
    <p:extLst>
      <p:ext uri="{BB962C8B-B14F-4D97-AF65-F5344CB8AC3E}">
        <p14:creationId xmlns:p14="http://schemas.microsoft.com/office/powerpoint/2010/main" val="1224814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Continue your inspection by examining the tractor’s front axle on the passenger side. Make sure the:</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Brake assembly</a:t>
            </a:r>
            <a:r>
              <a:rPr lang="en-US" sz="1200" kern="1200" dirty="0">
                <a:solidFill>
                  <a:schemeClr val="tx1"/>
                </a:solidFill>
                <a:effectLst/>
                <a:latin typeface="+mn-lt"/>
                <a:ea typeface="+mn-ea"/>
                <a:cs typeface="+mn-cs"/>
              </a:rPr>
              <a:t> is in good condition. Specifically, make sure:</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air tank is firmly mounted and all lines coming to and from it are in good condition</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air brake lines are not cracked, frayed, or rubbing on anything</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brake chambers are firmly mounted and not cracked, damaged, or rusting through</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pushrod and adjuster are in good working order—the slack adjust attachment point functions and is in good condition, the clevis and clevis pins show no sign of wear or damage, and the jam nuts are tight</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slack adjusters have an appropriate amount of free play</a:t>
            </a:r>
            <a:r>
              <a:rPr lang="en-US" sz="9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Brake shoes have at least a quarter-inch lining</a:t>
            </a:r>
            <a:r>
              <a:rPr lang="en-US" sz="9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There is no grease, oil, or cracks present in the brake drum or pads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One inch is the maximum amount of free play you’ll want to see on the push rod when the brakes are released. Check with your safety or maintenance department if you are unsure of how to check the free play on the slack adjusters.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If they’re not visible, reach in and feel the lining. (brake shoes)</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25</a:t>
            </a:fld>
            <a:endParaRPr lang="en-US"/>
          </a:p>
        </p:txBody>
      </p:sp>
    </p:spTree>
    <p:extLst>
      <p:ext uri="{BB962C8B-B14F-4D97-AF65-F5344CB8AC3E}">
        <p14:creationId xmlns:p14="http://schemas.microsoft.com/office/powerpoint/2010/main" val="13493233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Continue your inspection by examining the tractor’s front axle on the passenger side. Make sure the:</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Inside of the rim</a:t>
            </a:r>
            <a:r>
              <a:rPr lang="en-US" sz="1200" kern="1200" dirty="0">
                <a:solidFill>
                  <a:schemeClr val="tx1"/>
                </a:solidFill>
                <a:effectLst/>
                <a:latin typeface="+mn-lt"/>
                <a:ea typeface="+mn-ea"/>
                <a:cs typeface="+mn-cs"/>
              </a:rPr>
              <a:t> is free of oil, grease, or leakage, and that the outside of the rim isn’t cracked or bent. Also, verify there are no illegal welds of the rim.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26</a:t>
            </a:fld>
            <a:endParaRPr lang="en-US"/>
          </a:p>
        </p:txBody>
      </p:sp>
    </p:spTree>
    <p:extLst>
      <p:ext uri="{BB962C8B-B14F-4D97-AF65-F5344CB8AC3E}">
        <p14:creationId xmlns:p14="http://schemas.microsoft.com/office/powerpoint/2010/main" val="4251020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Look at the tread and overall condition of the </a:t>
            </a:r>
            <a:r>
              <a:rPr lang="en-US" sz="1200" b="1" kern="1200" dirty="0">
                <a:solidFill>
                  <a:schemeClr val="tx1"/>
                </a:solidFill>
                <a:effectLst/>
                <a:latin typeface="+mn-lt"/>
                <a:ea typeface="+mn-ea"/>
                <a:cs typeface="+mn-cs"/>
              </a:rPr>
              <a:t>tire</a:t>
            </a:r>
            <a:r>
              <a:rPr lang="en-US" sz="1200" kern="1200" dirty="0">
                <a:solidFill>
                  <a:schemeClr val="tx1"/>
                </a:solidFill>
                <a:effectLst/>
                <a:latin typeface="+mn-lt"/>
                <a:ea typeface="+mn-ea"/>
                <a:cs typeface="+mn-cs"/>
              </a:rPr>
              <a:t>. Tires are the number three expense for a trucking company, but probably a driver’s number one cause of problems.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Your steer-tire tread needs to be more than 4/32 of an inch deep. Use a tread-depth gauge to verify the tread, if possible. When in doubt, have a mechanic check it, just to be safe.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you examine your tires, look for chunks of missing tread, damage, bruising, cuts, or gouges. Front tires take a lot of abuse, so watch for uneven wear or feathering, too. In addition, check that the </a:t>
            </a:r>
            <a:r>
              <a:rPr lang="en-US" sz="1200" b="1" kern="1200" dirty="0">
                <a:solidFill>
                  <a:schemeClr val="tx1"/>
                </a:solidFill>
                <a:effectLst/>
                <a:latin typeface="+mn-lt"/>
                <a:ea typeface="+mn-ea"/>
                <a:cs typeface="+mn-cs"/>
              </a:rPr>
              <a:t>outside of the rim </a:t>
            </a:r>
            <a:r>
              <a:rPr lang="en-US" sz="1200" kern="1200" dirty="0">
                <a:solidFill>
                  <a:schemeClr val="tx1"/>
                </a:solidFill>
                <a:effectLst/>
                <a:latin typeface="+mn-lt"/>
                <a:ea typeface="+mn-ea"/>
                <a:cs typeface="+mn-cs"/>
              </a:rPr>
              <a:t>isn’t cracked or bent.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Tread depth referenced in this PowerPoint is the regulatory minimum. It is best to exceed these tread depths.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 </a:t>
            </a:r>
            <a:br>
              <a:rPr lang="en-US" sz="1200" b="1"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3.3 — Tire Tread Check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27</a:t>
            </a:fld>
            <a:endParaRPr lang="en-US"/>
          </a:p>
        </p:txBody>
      </p:sp>
    </p:spTree>
    <p:extLst>
      <p:ext uri="{BB962C8B-B14F-4D97-AF65-F5344CB8AC3E}">
        <p14:creationId xmlns:p14="http://schemas.microsoft.com/office/powerpoint/2010/main" val="1692862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Use a tire pressure gauge during your pre-trip inspection to check inflation. Be sure you check your tire pressure when the tires are cold. Your reading will be off anywhere from 5 to 20 percent if you gauge them when they’re hot from traveling down the road.</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28</a:t>
            </a:fld>
            <a:endParaRPr lang="en-US"/>
          </a:p>
        </p:txBody>
      </p:sp>
    </p:spTree>
    <p:extLst>
      <p:ext uri="{BB962C8B-B14F-4D97-AF65-F5344CB8AC3E}">
        <p14:creationId xmlns:p14="http://schemas.microsoft.com/office/powerpoint/2010/main" val="3442290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Next, verify your </a:t>
            </a:r>
            <a:r>
              <a:rPr lang="en-US" sz="1200" b="1" kern="1200" dirty="0">
                <a:solidFill>
                  <a:schemeClr val="tx1"/>
                </a:solidFill>
                <a:effectLst/>
                <a:latin typeface="+mn-lt"/>
                <a:ea typeface="+mn-ea"/>
                <a:cs typeface="+mn-cs"/>
              </a:rPr>
              <a:t>lug nuts </a:t>
            </a:r>
            <a:r>
              <a:rPr lang="en-US" sz="1200" kern="1200" dirty="0">
                <a:solidFill>
                  <a:schemeClr val="tx1"/>
                </a:solidFill>
                <a:effectLst/>
                <a:latin typeface="+mn-lt"/>
                <a:ea typeface="+mn-ea"/>
                <a:cs typeface="+mn-cs"/>
              </a:rPr>
              <a:t>are tight and in good shape. Signs they might be loose include shiny metal, new rust, or corrosion on the studs or the face of the rim.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see any signs of cracking between lug nuts, that’s an indication they’ve been loose for a while. If a lug nut’s loose enough to turn by hand, you’re on the verge of losing a wheel.</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29</a:t>
            </a:fld>
            <a:endParaRPr lang="en-US"/>
          </a:p>
        </p:txBody>
      </p:sp>
    </p:spTree>
    <p:extLst>
      <p:ext uri="{BB962C8B-B14F-4D97-AF65-F5344CB8AC3E}">
        <p14:creationId xmlns:p14="http://schemas.microsoft.com/office/powerpoint/2010/main" val="6903949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 sure the </a:t>
            </a:r>
            <a:r>
              <a:rPr lang="en-US" sz="1200" b="1" kern="1200" dirty="0">
                <a:solidFill>
                  <a:schemeClr val="tx1"/>
                </a:solidFill>
                <a:effectLst/>
                <a:latin typeface="+mn-lt"/>
                <a:ea typeface="+mn-ea"/>
                <a:cs typeface="+mn-cs"/>
              </a:rPr>
              <a:t>oil level</a:t>
            </a:r>
            <a:r>
              <a:rPr lang="en-US" sz="1200" kern="1200" dirty="0">
                <a:solidFill>
                  <a:schemeClr val="tx1"/>
                </a:solidFill>
                <a:effectLst/>
                <a:latin typeface="+mn-lt"/>
                <a:ea typeface="+mn-ea"/>
                <a:cs typeface="+mn-cs"/>
              </a:rPr>
              <a:t> inside the hub</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above the bottom edge of the sight glass.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Continue your inspection by checking the driver’s side of the engine compartment.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If a tractor trailer’s hub leaks out all of its lubricant, or the lugs are allowed to loosen and fail, the wheels could fall off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route.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30</a:t>
            </a:fld>
            <a:endParaRPr lang="en-US"/>
          </a:p>
        </p:txBody>
      </p:sp>
    </p:spTree>
    <p:extLst>
      <p:ext uri="{BB962C8B-B14F-4D97-AF65-F5344CB8AC3E}">
        <p14:creationId xmlns:p14="http://schemas.microsoft.com/office/powerpoint/2010/main" val="30333887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The </a:t>
            </a:r>
            <a:r>
              <a:rPr lang="en-US" sz="900" b="1" kern="1200" dirty="0">
                <a:solidFill>
                  <a:schemeClr val="tx1"/>
                </a:solidFill>
                <a:effectLst/>
                <a:latin typeface="+mn-lt"/>
                <a:ea typeface="+mn-ea"/>
                <a:cs typeface="+mn-cs"/>
              </a:rPr>
              <a:t>air compressor </a:t>
            </a:r>
            <a:r>
              <a:rPr lang="en-US" sz="900" kern="1200" dirty="0">
                <a:solidFill>
                  <a:schemeClr val="tx1"/>
                </a:solidFill>
                <a:effectLst/>
                <a:latin typeface="+mn-lt"/>
                <a:ea typeface="+mn-ea"/>
                <a:cs typeface="+mn-cs"/>
              </a:rPr>
              <a:t>is the core component for all air lines on your tractor trailer. If it’s damaged, everything else from here on down will not function properly, if at all.</a:t>
            </a:r>
          </a:p>
          <a:p>
            <a:endParaRPr lang="en-US" sz="900"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The air compressor on some vehicles is gear-driven, so there won’t be a compressor belt. Whether it uses oil and coolant from the engine or has its own fluids, check it for leaks. Confirm that all connections are good, and that the air line running off the compressor isn’t cracked, frayed, or rubbing.</a:t>
            </a:r>
          </a:p>
          <a:p>
            <a:endParaRPr lang="en-US" sz="900"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If it is belt-driven, make sure the belt slack is correct and that the belt itself is not cracked or frayed.</a:t>
            </a:r>
          </a:p>
          <a:p>
            <a:endParaRPr lang="en-US" sz="900"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CALLOUT: The air compressor may be on the other side of the engine.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31</a:t>
            </a:fld>
            <a:endParaRPr lang="en-US"/>
          </a:p>
        </p:txBody>
      </p:sp>
    </p:spTree>
    <p:extLst>
      <p:ext uri="{BB962C8B-B14F-4D97-AF65-F5344CB8AC3E}">
        <p14:creationId xmlns:p14="http://schemas.microsoft.com/office/powerpoint/2010/main" val="21685755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Check that your </a:t>
            </a:r>
            <a:r>
              <a:rPr lang="en-US" sz="1200" b="1" kern="1200" dirty="0">
                <a:solidFill>
                  <a:schemeClr val="tx1"/>
                </a:solidFill>
                <a:effectLst/>
                <a:latin typeface="+mn-lt"/>
                <a:ea typeface="+mn-ea"/>
                <a:cs typeface="+mn-cs"/>
              </a:rPr>
              <a:t>power steering</a:t>
            </a:r>
            <a:r>
              <a:rPr lang="en-US" sz="1200" kern="1200" dirty="0">
                <a:solidFill>
                  <a:schemeClr val="tx1"/>
                </a:solidFill>
                <a:effectLst/>
                <a:latin typeface="+mn-lt"/>
                <a:ea typeface="+mn-ea"/>
                <a:cs typeface="+mn-cs"/>
              </a:rPr>
              <a:t> components are in good condition Specifically, make sure: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Power steering fluid is between the “add” and “full” lines and the cap is secure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Steering column doesn’t have excessive play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U-joints and knuckles are in good shape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Pitman arm coming off the gear box is tight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Ball joints are tight and in good condition, and have tight castle nuts and castle pins are in place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Drag link running back has a seated, tight, and well-greased ball joint, and the castle nut and pin are in place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32</a:t>
            </a:fld>
            <a:endParaRPr lang="en-US"/>
          </a:p>
        </p:txBody>
      </p:sp>
    </p:spTree>
    <p:extLst>
      <p:ext uri="{BB962C8B-B14F-4D97-AF65-F5344CB8AC3E}">
        <p14:creationId xmlns:p14="http://schemas.microsoft.com/office/powerpoint/2010/main" val="208745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1: Engine Compartment &amp; Front Axle Components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finish up step one, examine the tractor’s front axle on the driver’s side.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Check the </a:t>
            </a:r>
            <a:r>
              <a:rPr lang="en-US" sz="1200" b="1" kern="1200" dirty="0">
                <a:solidFill>
                  <a:schemeClr val="tx1"/>
                </a:solidFill>
                <a:effectLst/>
                <a:latin typeface="+mn-lt"/>
                <a:ea typeface="+mn-ea"/>
                <a:cs typeface="+mn-cs"/>
              </a:rPr>
              <a:t>suspension</a:t>
            </a:r>
            <a:r>
              <a:rPr lang="en-US" sz="1200" kern="1200" dirty="0">
                <a:solidFill>
                  <a:schemeClr val="tx1"/>
                </a:solidFill>
                <a:effectLst/>
                <a:latin typeface="+mn-lt"/>
                <a:ea typeface="+mn-ea"/>
                <a:cs typeface="+mn-cs"/>
              </a:rPr>
              <a:t> on this side same as you did on the other side—hangers (both front and rear,) bolts, shackles, U-bolts, and springs.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Also check out the </a:t>
            </a:r>
            <a:r>
              <a:rPr lang="en-US" sz="1200" b="1" kern="1200" dirty="0">
                <a:solidFill>
                  <a:schemeClr val="tx1"/>
                </a:solidFill>
                <a:effectLst/>
                <a:latin typeface="+mn-lt"/>
                <a:ea typeface="+mn-ea"/>
                <a:cs typeface="+mn-cs"/>
              </a:rPr>
              <a:t>shock absorber, tie rod end, and steering arm </a:t>
            </a:r>
            <a:r>
              <a:rPr lang="en-US" sz="1200" kern="1200" dirty="0">
                <a:solidFill>
                  <a:schemeClr val="tx1"/>
                </a:solidFill>
                <a:effectLst/>
                <a:latin typeface="+mn-lt"/>
                <a:ea typeface="+mn-ea"/>
                <a:cs typeface="+mn-cs"/>
              </a:rPr>
              <a:t>on this side, too.</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Again, you’ll inspect the </a:t>
            </a:r>
            <a:r>
              <a:rPr lang="en-US" sz="1200" b="1" kern="1200" dirty="0">
                <a:solidFill>
                  <a:schemeClr val="tx1"/>
                </a:solidFill>
                <a:effectLst/>
                <a:latin typeface="+mn-lt"/>
                <a:ea typeface="+mn-ea"/>
                <a:cs typeface="+mn-cs"/>
              </a:rPr>
              <a:t>brake assembly </a:t>
            </a:r>
            <a:r>
              <a:rPr lang="en-US" sz="1200" kern="1200" dirty="0">
                <a:solidFill>
                  <a:schemeClr val="tx1"/>
                </a:solidFill>
                <a:effectLst/>
                <a:latin typeface="+mn-lt"/>
                <a:ea typeface="+mn-ea"/>
                <a:cs typeface="+mn-cs"/>
              </a:rPr>
              <a:t>the same on this side as you did on the other—brake lines, chambers, pushrod and adjusters, brake shoes, and brake drums.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Check the </a:t>
            </a:r>
            <a:r>
              <a:rPr lang="en-US" sz="1200" b="1" kern="1200" dirty="0">
                <a:solidFill>
                  <a:schemeClr val="tx1"/>
                </a:solidFill>
                <a:effectLst/>
                <a:latin typeface="+mn-lt"/>
                <a:ea typeface="+mn-ea"/>
                <a:cs typeface="+mn-cs"/>
              </a:rPr>
              <a:t>inside of the rim </a:t>
            </a:r>
            <a:r>
              <a:rPr lang="en-US" sz="1200" kern="1200" dirty="0">
                <a:solidFill>
                  <a:schemeClr val="tx1"/>
                </a:solidFill>
                <a:effectLst/>
                <a:latin typeface="+mn-lt"/>
                <a:ea typeface="+mn-ea"/>
                <a:cs typeface="+mn-cs"/>
              </a:rPr>
              <a:t>for oil, grease, or leakage, be sure the tire is in good condition, and examine the </a:t>
            </a:r>
            <a:r>
              <a:rPr lang="en-US" sz="1200" b="1" kern="1200" dirty="0">
                <a:solidFill>
                  <a:schemeClr val="tx1"/>
                </a:solidFill>
                <a:effectLst/>
                <a:latin typeface="+mn-lt"/>
                <a:ea typeface="+mn-ea"/>
                <a:cs typeface="+mn-cs"/>
              </a:rPr>
              <a:t>outside rim, lug nuts, and hub oil level</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It’s easy to get complacent with the under-the-hood check. Automatic slack adjusters, oilers, and greasers have eliminated a lot of the mechanical problems with newer vehicles.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 things still can and do go wrong, so you need to stay on your toes.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33</a:t>
            </a:fld>
            <a:endParaRPr lang="en-US"/>
          </a:p>
        </p:txBody>
      </p:sp>
    </p:spTree>
    <p:extLst>
      <p:ext uri="{BB962C8B-B14F-4D97-AF65-F5344CB8AC3E}">
        <p14:creationId xmlns:p14="http://schemas.microsoft.com/office/powerpoint/2010/main" val="324295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2: In-Cab Inspection</a:t>
            </a:r>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34</a:t>
            </a:fld>
            <a:endParaRPr lang="en-US"/>
          </a:p>
        </p:txBody>
      </p:sp>
    </p:spTree>
    <p:extLst>
      <p:ext uri="{BB962C8B-B14F-4D97-AF65-F5344CB8AC3E}">
        <p14:creationId xmlns:p14="http://schemas.microsoft.com/office/powerpoint/2010/main" val="32681298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2: In-Cab Inspection</a:t>
            </a:r>
          </a:p>
          <a:p>
            <a:endParaRPr lang="en-US" dirty="0"/>
          </a:p>
          <a:p>
            <a:r>
              <a:rPr lang="en-US" dirty="0"/>
              <a:t>The inspection of the interior of the cab may be the easiest part of a pre-trip inspection, but that doesn’t mean it’s not every bit as important as every other step. A clean and orderly cab can make an inspection go more smoothly and reduce hazards within the cab.</a:t>
            </a:r>
          </a:p>
          <a:p>
            <a:endParaRPr lang="en-US" dirty="0"/>
          </a:p>
          <a:p>
            <a:r>
              <a:rPr lang="en-US" dirty="0"/>
              <a:t>Open the driver’s side door and ensure the:</a:t>
            </a:r>
          </a:p>
          <a:p>
            <a:endParaRPr lang="en-US" dirty="0"/>
          </a:p>
          <a:p>
            <a:pPr marL="628650" lvl="1" indent="-171450">
              <a:buFont typeface="Arial" panose="020B0604020202020204" pitchFamily="34" charset="0"/>
              <a:buChar char="•"/>
            </a:pPr>
            <a:r>
              <a:rPr lang="en-US" b="1" dirty="0"/>
              <a:t>Vehicle registration </a:t>
            </a:r>
            <a:r>
              <a:rPr lang="en-US" dirty="0"/>
              <a:t>is valid, and your vehicle contains all the needed paperwork</a:t>
            </a:r>
          </a:p>
          <a:p>
            <a:pPr marL="628650" lvl="1" indent="-171450">
              <a:buFont typeface="Arial" panose="020B0604020202020204" pitchFamily="34" charset="0"/>
              <a:buChar char="•"/>
            </a:pPr>
            <a:r>
              <a:rPr lang="en-US" b="1" dirty="0"/>
              <a:t>Annual inspection </a:t>
            </a:r>
            <a:r>
              <a:rPr lang="en-US" dirty="0"/>
              <a:t>sticker (or annual inspection report) is present and valid</a:t>
            </a:r>
          </a:p>
          <a:p>
            <a:pPr marL="628650" lvl="1"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35</a:t>
            </a:fld>
            <a:endParaRPr lang="en-US"/>
          </a:p>
        </p:txBody>
      </p:sp>
    </p:spTree>
    <p:extLst>
      <p:ext uri="{BB962C8B-B14F-4D97-AF65-F5344CB8AC3E}">
        <p14:creationId xmlns:p14="http://schemas.microsoft.com/office/powerpoint/2010/main" val="1769900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2: In-Cab Inspection</a:t>
            </a:r>
          </a:p>
          <a:p>
            <a:endParaRPr lang="en-US" dirty="0"/>
          </a:p>
          <a:p>
            <a:r>
              <a:rPr lang="en-US" dirty="0"/>
              <a:t>Open the driver’s side door and ensure the:</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b="1" dirty="0"/>
              <a:t>Fire extinguisher </a:t>
            </a:r>
            <a:r>
              <a:rPr lang="en-US" dirty="0"/>
              <a:t>is mounted, accessible, fully charged, and appropriate for the cargo being hauled </a:t>
            </a:r>
          </a:p>
          <a:p>
            <a:pPr marL="628650" lvl="1" indent="-171450">
              <a:buFont typeface="Arial" panose="020B0604020202020204" pitchFamily="34" charset="0"/>
              <a:buChar char="•"/>
            </a:pPr>
            <a:r>
              <a:rPr lang="en-US" b="1" dirty="0"/>
              <a:t>Safety equipment </a:t>
            </a:r>
            <a:r>
              <a:rPr lang="en-US" dirty="0"/>
              <a:t>is accounted for (including three reflective triangles, spare fuses, and any personal protective equipment) and is adequately secured</a:t>
            </a:r>
          </a:p>
          <a:p>
            <a:endParaRPr lang="en-US" dirty="0"/>
          </a:p>
          <a:p>
            <a:r>
              <a:rPr lang="en-US" dirty="0"/>
              <a:t>CALLOUT: The fire extinguisher must have an Underwriters’ Laboratories (UL) rating of at least 5 B:C. If you are hauling hazmat, the fire extinguisher must have a UL rating of at least 10 B:C.</a:t>
            </a:r>
          </a:p>
        </p:txBody>
      </p:sp>
      <p:sp>
        <p:nvSpPr>
          <p:cNvPr id="4" name="Slide Number Placeholder 3"/>
          <p:cNvSpPr>
            <a:spLocks noGrp="1"/>
          </p:cNvSpPr>
          <p:nvPr>
            <p:ph type="sldNum" sz="quarter" idx="10"/>
          </p:nvPr>
        </p:nvSpPr>
        <p:spPr/>
        <p:txBody>
          <a:bodyPr/>
          <a:lstStyle/>
          <a:p>
            <a:fld id="{AA903D58-B367-4EF1-BE39-90006A343867}" type="slidenum">
              <a:rPr lang="en-US" smtClean="0"/>
              <a:t>36</a:t>
            </a:fld>
            <a:endParaRPr lang="en-US"/>
          </a:p>
        </p:txBody>
      </p:sp>
    </p:spTree>
    <p:extLst>
      <p:ext uri="{BB962C8B-B14F-4D97-AF65-F5344CB8AC3E}">
        <p14:creationId xmlns:p14="http://schemas.microsoft.com/office/powerpoint/2010/main" val="19364797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2: In-Cab Inspection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Climb into your cab using three points of contact and continue the inspection. Make sure the </a:t>
            </a:r>
            <a:r>
              <a:rPr lang="en-US" sz="1200" b="1" kern="1200" dirty="0">
                <a:solidFill>
                  <a:schemeClr val="tx1"/>
                </a:solidFill>
                <a:effectLst/>
                <a:latin typeface="+mn-lt"/>
                <a:ea typeface="+mn-ea"/>
                <a:cs typeface="+mn-cs"/>
              </a:rPr>
              <a:t>windows </a:t>
            </a:r>
            <a:r>
              <a:rPr lang="en-US" sz="1200" kern="1200" dirty="0">
                <a:solidFill>
                  <a:schemeClr val="tx1"/>
                </a:solidFill>
                <a:effectLst/>
                <a:latin typeface="+mn-lt"/>
                <a:ea typeface="+mn-ea"/>
                <a:cs typeface="+mn-cs"/>
              </a:rPr>
              <a:t>operate and that the glass all around the cab is clean and free of cracks. Also, get rid of any </a:t>
            </a:r>
            <a:r>
              <a:rPr lang="en-US" sz="1200" b="1" kern="1200" dirty="0">
                <a:solidFill>
                  <a:schemeClr val="tx1"/>
                </a:solidFill>
                <a:effectLst/>
                <a:latin typeface="+mn-lt"/>
                <a:ea typeface="+mn-ea"/>
                <a:cs typeface="+mn-cs"/>
              </a:rPr>
              <a:t>visual obstructions</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A903D58-B367-4EF1-BE39-90006A343867}" type="slidenum">
              <a:rPr lang="en-US" smtClean="0"/>
              <a:t>37</a:t>
            </a:fld>
            <a:endParaRPr lang="en-US"/>
          </a:p>
        </p:txBody>
      </p:sp>
    </p:spTree>
    <p:extLst>
      <p:ext uri="{BB962C8B-B14F-4D97-AF65-F5344CB8AC3E}">
        <p14:creationId xmlns:p14="http://schemas.microsoft.com/office/powerpoint/2010/main" val="1108327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2: In-Cab Inspection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Adjust your </a:t>
            </a:r>
            <a:r>
              <a:rPr lang="en-US" sz="1200" b="1" kern="1200" dirty="0">
                <a:solidFill>
                  <a:schemeClr val="tx1"/>
                </a:solidFill>
                <a:effectLst/>
                <a:latin typeface="+mn-lt"/>
                <a:ea typeface="+mn-ea"/>
                <a:cs typeface="+mn-cs"/>
              </a:rPr>
              <a:t>seat </a:t>
            </a:r>
            <a:r>
              <a:rPr lang="en-US" sz="1200" kern="1200" dirty="0">
                <a:solidFill>
                  <a:schemeClr val="tx1"/>
                </a:solidFill>
                <a:effectLst/>
                <a:latin typeface="+mn-lt"/>
                <a:ea typeface="+mn-ea"/>
                <a:cs typeface="+mn-cs"/>
              </a:rPr>
              <a:t>so you can reach the wheel and controls comfortably, and check to see your </a:t>
            </a:r>
            <a:r>
              <a:rPr lang="en-US" sz="1200" b="1" kern="1200" dirty="0">
                <a:solidFill>
                  <a:schemeClr val="tx1"/>
                </a:solidFill>
                <a:effectLst/>
                <a:latin typeface="+mn-lt"/>
                <a:ea typeface="+mn-ea"/>
                <a:cs typeface="+mn-cs"/>
              </a:rPr>
              <a:t>seat belt</a:t>
            </a:r>
            <a:r>
              <a:rPr lang="en-US" sz="1200" kern="1200" dirty="0">
                <a:solidFill>
                  <a:schemeClr val="tx1"/>
                </a:solidFill>
                <a:effectLst/>
                <a:latin typeface="+mn-lt"/>
                <a:ea typeface="+mn-ea"/>
                <a:cs typeface="+mn-cs"/>
              </a:rPr>
              <a:t> is functional. Be sure your mirrors are clean, tight, and in good condition. Get yourself into a comfortable seated position and adjust your </a:t>
            </a:r>
            <a:r>
              <a:rPr lang="en-US" sz="1200" b="1" kern="1200" dirty="0">
                <a:solidFill>
                  <a:schemeClr val="tx1"/>
                </a:solidFill>
                <a:effectLst/>
                <a:latin typeface="+mn-lt"/>
                <a:ea typeface="+mn-ea"/>
                <a:cs typeface="+mn-cs"/>
              </a:rPr>
              <a:t>mirrors</a:t>
            </a:r>
            <a:r>
              <a:rPr lang="en-US" sz="1200" kern="1200" dirty="0">
                <a:solidFill>
                  <a:schemeClr val="tx1"/>
                </a:solidFill>
                <a:effectLst/>
                <a:latin typeface="+mn-lt"/>
                <a:ea typeface="+mn-ea"/>
                <a:cs typeface="+mn-cs"/>
              </a:rPr>
              <a:t> as needed.</a:t>
            </a:r>
          </a:p>
        </p:txBody>
      </p:sp>
      <p:sp>
        <p:nvSpPr>
          <p:cNvPr id="4" name="Slide Number Placeholder 3"/>
          <p:cNvSpPr>
            <a:spLocks noGrp="1"/>
          </p:cNvSpPr>
          <p:nvPr>
            <p:ph type="sldNum" sz="quarter" idx="10"/>
          </p:nvPr>
        </p:nvSpPr>
        <p:spPr/>
        <p:txBody>
          <a:bodyPr/>
          <a:lstStyle/>
          <a:p>
            <a:fld id="{AA903D58-B367-4EF1-BE39-90006A343867}" type="slidenum">
              <a:rPr lang="en-US" smtClean="0"/>
              <a:t>38</a:t>
            </a:fld>
            <a:endParaRPr lang="en-US"/>
          </a:p>
        </p:txBody>
      </p:sp>
    </p:spTree>
    <p:extLst>
      <p:ext uri="{BB962C8B-B14F-4D97-AF65-F5344CB8AC3E}">
        <p14:creationId xmlns:p14="http://schemas.microsoft.com/office/powerpoint/2010/main" val="40734512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With the transmission in neutral, depress the clutch and start the engine. Check that the </a:t>
            </a:r>
            <a:r>
              <a:rPr lang="en-US" sz="1200" b="1" kern="1200" dirty="0">
                <a:solidFill>
                  <a:schemeClr val="tx1"/>
                </a:solidFill>
                <a:effectLst/>
                <a:latin typeface="+mn-lt"/>
                <a:ea typeface="+mn-ea"/>
                <a:cs typeface="+mn-cs"/>
              </a:rPr>
              <a:t>gauges</a:t>
            </a:r>
            <a:r>
              <a:rPr lang="en-US" sz="1200" kern="1200" dirty="0">
                <a:solidFill>
                  <a:schemeClr val="tx1"/>
                </a:solidFill>
                <a:effectLst/>
                <a:latin typeface="+mn-lt"/>
                <a:ea typeface="+mn-ea"/>
                <a:cs typeface="+mn-cs"/>
              </a:rPr>
              <a:t> are functioning properly. Specifically, make sure: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oil pressure comes up in a few seconds, starts out high and drops as the engine warms up</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coolant temp is low after start up and comes up as the engine warms up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tachometer is working—around 600 revolutions per minute (RPMs) at idle speed is normal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speedometer reads zero (verify that it’s working once you start moving)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fuel gauge shows that the truck has fuel (and remember how full it says the tank is, so you can verify it during the walk-around portion of your pre-trip)</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primary and secondary air pressure gauges both read low, and charge appropriately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ammeter and voltmeter both register positive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39</a:t>
            </a:fld>
            <a:endParaRPr lang="en-US"/>
          </a:p>
        </p:txBody>
      </p:sp>
    </p:spTree>
    <p:extLst>
      <p:ext uri="{BB962C8B-B14F-4D97-AF65-F5344CB8AC3E}">
        <p14:creationId xmlns:p14="http://schemas.microsoft.com/office/powerpoint/2010/main" val="14679092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2: In-Cab Inspection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check that all the </a:t>
            </a:r>
            <a:r>
              <a:rPr lang="en-US" sz="1200" b="1" kern="1200" dirty="0">
                <a:solidFill>
                  <a:schemeClr val="tx1"/>
                </a:solidFill>
                <a:effectLst/>
                <a:latin typeface="+mn-lt"/>
                <a:ea typeface="+mn-ea"/>
                <a:cs typeface="+mn-cs"/>
              </a:rPr>
              <a:t>switches</a:t>
            </a:r>
            <a:r>
              <a:rPr lang="en-US" sz="1200" kern="1200" dirty="0">
                <a:solidFill>
                  <a:schemeClr val="tx1"/>
                </a:solidFill>
                <a:effectLst/>
                <a:latin typeface="+mn-lt"/>
                <a:ea typeface="+mn-ea"/>
                <a:cs typeface="+mn-cs"/>
              </a:rPr>
              <a:t> function properly. Flip the flashers, blower motor, heater, and defroster on and off to ensure they all work as they should.</a:t>
            </a:r>
          </a:p>
        </p:txBody>
      </p:sp>
      <p:sp>
        <p:nvSpPr>
          <p:cNvPr id="4" name="Slide Number Placeholder 3"/>
          <p:cNvSpPr>
            <a:spLocks noGrp="1"/>
          </p:cNvSpPr>
          <p:nvPr>
            <p:ph type="sldNum" sz="quarter" idx="10"/>
          </p:nvPr>
        </p:nvSpPr>
        <p:spPr/>
        <p:txBody>
          <a:bodyPr/>
          <a:lstStyle/>
          <a:p>
            <a:fld id="{AA903D58-B367-4EF1-BE39-90006A343867}" type="slidenum">
              <a:rPr lang="en-US" smtClean="0"/>
              <a:t>40</a:t>
            </a:fld>
            <a:endParaRPr lang="en-US"/>
          </a:p>
        </p:txBody>
      </p:sp>
    </p:spTree>
    <p:extLst>
      <p:ext uri="{BB962C8B-B14F-4D97-AF65-F5344CB8AC3E}">
        <p14:creationId xmlns:p14="http://schemas.microsoft.com/office/powerpoint/2010/main" val="22730391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2: In-Cab Inspection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Verify your </a:t>
            </a:r>
            <a:r>
              <a:rPr lang="en-US" sz="1200" b="1" kern="1200" dirty="0">
                <a:solidFill>
                  <a:schemeClr val="tx1"/>
                </a:solidFill>
                <a:effectLst/>
                <a:latin typeface="+mn-lt"/>
                <a:ea typeface="+mn-ea"/>
                <a:cs typeface="+mn-cs"/>
              </a:rPr>
              <a:t>anti-lock brake system (ABS) indicator  </a:t>
            </a:r>
            <a:r>
              <a:rPr lang="en-US" sz="1200" kern="1200" dirty="0">
                <a:solidFill>
                  <a:schemeClr val="tx1"/>
                </a:solidFill>
                <a:effectLst/>
                <a:latin typeface="+mn-lt"/>
                <a:ea typeface="+mn-ea"/>
                <a:cs typeface="+mn-cs"/>
              </a:rPr>
              <a:t>is not on and give the </a:t>
            </a:r>
            <a:r>
              <a:rPr lang="en-US" sz="1200" b="1" kern="1200" dirty="0">
                <a:solidFill>
                  <a:schemeClr val="tx1"/>
                </a:solidFill>
                <a:effectLst/>
                <a:latin typeface="+mn-lt"/>
                <a:ea typeface="+mn-ea"/>
                <a:cs typeface="+mn-cs"/>
              </a:rPr>
              <a:t>horns</a:t>
            </a:r>
            <a:r>
              <a:rPr lang="en-US" sz="1200" kern="1200" dirty="0">
                <a:solidFill>
                  <a:schemeClr val="tx1"/>
                </a:solidFill>
                <a:effectLst/>
                <a:latin typeface="+mn-lt"/>
                <a:ea typeface="+mn-ea"/>
                <a:cs typeface="+mn-cs"/>
              </a:rPr>
              <a:t> a try—both the city horn and the air horn. Turn on your </a:t>
            </a:r>
            <a:r>
              <a:rPr lang="en-US" sz="1200" b="1" kern="1200" dirty="0">
                <a:solidFill>
                  <a:schemeClr val="tx1"/>
                </a:solidFill>
                <a:effectLst/>
                <a:latin typeface="+mn-lt"/>
                <a:ea typeface="+mn-ea"/>
                <a:cs typeface="+mn-cs"/>
              </a:rPr>
              <a:t>wipers</a:t>
            </a:r>
            <a:r>
              <a:rPr lang="en-US" sz="1200" kern="1200" dirty="0">
                <a:solidFill>
                  <a:schemeClr val="tx1"/>
                </a:solidFill>
                <a:effectLst/>
                <a:latin typeface="+mn-lt"/>
                <a:ea typeface="+mn-ea"/>
                <a:cs typeface="+mn-cs"/>
              </a:rPr>
              <a:t>, and test that your </a:t>
            </a:r>
            <a:r>
              <a:rPr lang="en-US" sz="1200" b="1" kern="1200" dirty="0">
                <a:solidFill>
                  <a:schemeClr val="tx1"/>
                </a:solidFill>
                <a:effectLst/>
                <a:latin typeface="+mn-lt"/>
                <a:ea typeface="+mn-ea"/>
                <a:cs typeface="+mn-cs"/>
              </a:rPr>
              <a:t>washer fluid </a:t>
            </a:r>
            <a:r>
              <a:rPr lang="en-US" sz="1200" kern="1200" dirty="0">
                <a:solidFill>
                  <a:schemeClr val="tx1"/>
                </a:solidFill>
                <a:effectLst/>
                <a:latin typeface="+mn-lt"/>
                <a:ea typeface="+mn-ea"/>
                <a:cs typeface="+mn-cs"/>
              </a:rPr>
              <a:t>works.</a:t>
            </a:r>
          </a:p>
        </p:txBody>
      </p:sp>
      <p:sp>
        <p:nvSpPr>
          <p:cNvPr id="4" name="Slide Number Placeholder 3"/>
          <p:cNvSpPr>
            <a:spLocks noGrp="1"/>
          </p:cNvSpPr>
          <p:nvPr>
            <p:ph type="sldNum" sz="quarter" idx="10"/>
          </p:nvPr>
        </p:nvSpPr>
        <p:spPr/>
        <p:txBody>
          <a:bodyPr/>
          <a:lstStyle/>
          <a:p>
            <a:fld id="{AA903D58-B367-4EF1-BE39-90006A343867}" type="slidenum">
              <a:rPr lang="en-US" smtClean="0"/>
              <a:t>41</a:t>
            </a:fld>
            <a:endParaRPr lang="en-US"/>
          </a:p>
        </p:txBody>
      </p:sp>
    </p:spTree>
    <p:extLst>
      <p:ext uri="{BB962C8B-B14F-4D97-AF65-F5344CB8AC3E}">
        <p14:creationId xmlns:p14="http://schemas.microsoft.com/office/powerpoint/2010/main" val="27588608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2: In-Cab Inspection</a:t>
            </a:r>
          </a:p>
          <a:p>
            <a:endParaRPr lang="en-US" dirty="0"/>
          </a:p>
          <a:p>
            <a:r>
              <a:rPr lang="en-US" dirty="0"/>
              <a:t>Check for play in the </a:t>
            </a:r>
            <a:r>
              <a:rPr lang="en-US" b="1" dirty="0"/>
              <a:t>steering wheel </a:t>
            </a:r>
            <a:r>
              <a:rPr lang="en-US" dirty="0"/>
              <a:t>to figure out how much you have to move it before your steer tires move. The free play should be no more than 10 percent of the wheel’s diameter. That’s two inches or less on a 20-inch steering wheel.</a:t>
            </a:r>
          </a:p>
          <a:p>
            <a:endParaRPr lang="en-US" dirty="0"/>
          </a:p>
          <a:p>
            <a:r>
              <a:rPr lang="en-US" dirty="0"/>
              <a:t>Losing steering control at highway speeds is incredibly dangerous. If there is excessive free play in the steering wheel, document it on a pre-trip report, if your company uses one, and report it to your company immediately.</a:t>
            </a:r>
          </a:p>
          <a:p>
            <a:endParaRPr lang="en-US" dirty="0"/>
          </a:p>
          <a:p>
            <a:r>
              <a:rPr lang="en-US" dirty="0"/>
              <a:t>If this is the case, try to determine what’s causing the excessive free play so you are able to provide your company with as much detail as possible to assist with troubleshooting the problem.</a:t>
            </a:r>
          </a:p>
          <a:p>
            <a:endParaRPr lang="en-US" dirty="0"/>
          </a:p>
          <a:p>
            <a:r>
              <a:rPr lang="en-US" dirty="0"/>
              <a:t>Bottom line, you should never operate a vehicle you know you won’t have total control of.</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42</a:t>
            </a:fld>
            <a:endParaRPr lang="en-US"/>
          </a:p>
        </p:txBody>
      </p:sp>
    </p:spTree>
    <p:extLst>
      <p:ext uri="{BB962C8B-B14F-4D97-AF65-F5344CB8AC3E}">
        <p14:creationId xmlns:p14="http://schemas.microsoft.com/office/powerpoint/2010/main" val="3753492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2: In-Cab Inspection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Finally, inspect your </a:t>
            </a:r>
            <a:r>
              <a:rPr lang="en-US" sz="1200" b="1" kern="1200" dirty="0">
                <a:solidFill>
                  <a:schemeClr val="tx1"/>
                </a:solidFill>
                <a:effectLst/>
                <a:latin typeface="+mn-lt"/>
                <a:ea typeface="+mn-ea"/>
                <a:cs typeface="+mn-cs"/>
              </a:rPr>
              <a:t>clutch, accelerator and brake pedals, and transmission controls</a:t>
            </a:r>
            <a:r>
              <a:rPr lang="en-US" sz="1200" kern="1200" dirty="0">
                <a:solidFill>
                  <a:schemeClr val="tx1"/>
                </a:solidFill>
                <a:effectLst/>
                <a:latin typeface="+mn-lt"/>
                <a:ea typeface="+mn-ea"/>
                <a:cs typeface="+mn-cs"/>
              </a:rPr>
              <a:t> for looseness, sticking, or damage. And, before you finish the in-cab portion of your inspection, take a few seconds to sit and listen for unusual noises which could signal a problem.</a:t>
            </a:r>
          </a:p>
        </p:txBody>
      </p:sp>
      <p:sp>
        <p:nvSpPr>
          <p:cNvPr id="4" name="Slide Number Placeholder 3"/>
          <p:cNvSpPr>
            <a:spLocks noGrp="1"/>
          </p:cNvSpPr>
          <p:nvPr>
            <p:ph type="sldNum" sz="quarter" idx="10"/>
          </p:nvPr>
        </p:nvSpPr>
        <p:spPr/>
        <p:txBody>
          <a:bodyPr/>
          <a:lstStyle/>
          <a:p>
            <a:fld id="{AA903D58-B367-4EF1-BE39-90006A343867}" type="slidenum">
              <a:rPr lang="en-US" smtClean="0"/>
              <a:t>43</a:t>
            </a:fld>
            <a:endParaRPr lang="en-US"/>
          </a:p>
        </p:txBody>
      </p:sp>
    </p:spTree>
    <p:extLst>
      <p:ext uri="{BB962C8B-B14F-4D97-AF65-F5344CB8AC3E}">
        <p14:creationId xmlns:p14="http://schemas.microsoft.com/office/powerpoint/2010/main" val="30843968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Step 3: Lights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44</a:t>
            </a:fld>
            <a:endParaRPr lang="en-US"/>
          </a:p>
        </p:txBody>
      </p:sp>
    </p:spTree>
    <p:extLst>
      <p:ext uri="{BB962C8B-B14F-4D97-AF65-F5344CB8AC3E}">
        <p14:creationId xmlns:p14="http://schemas.microsoft.com/office/powerpoint/2010/main" val="8406664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3: Lights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Inoperative or defective lighting is a commonly cited violation during roadside inspections. It's also one that can be easy for officers to spot.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Follow these steps to check each of your tractor trailer’s lights. </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Ensure the parking brake is set and turn on your </a:t>
            </a:r>
            <a:r>
              <a:rPr lang="en-US" sz="1200" b="1" kern="1200" dirty="0">
                <a:solidFill>
                  <a:schemeClr val="tx1"/>
                </a:solidFill>
                <a:effectLst/>
                <a:latin typeface="+mn-lt"/>
                <a:ea typeface="+mn-ea"/>
                <a:cs typeface="+mn-cs"/>
              </a:rPr>
              <a:t>low beams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headlights</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emergency flashers</a:t>
            </a:r>
            <a:r>
              <a:rPr lang="en-US" sz="1200" kern="1200" dirty="0">
                <a:solidFill>
                  <a:schemeClr val="tx1"/>
                </a:solidFill>
                <a:effectLst/>
                <a:latin typeface="+mn-lt"/>
                <a:ea typeface="+mn-ea"/>
                <a:cs typeface="+mn-cs"/>
              </a:rPr>
              <a:t>. </a:t>
            </a:r>
          </a:p>
          <a:p>
            <a:pPr marL="228600" lvl="0" indent="-228600">
              <a:buFont typeface="+mj-lt"/>
              <a:buAutoNum type="arabicPeriod"/>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45</a:t>
            </a:fld>
            <a:endParaRPr lang="en-US"/>
          </a:p>
        </p:txBody>
      </p:sp>
    </p:spTree>
    <p:extLst>
      <p:ext uri="{BB962C8B-B14F-4D97-AF65-F5344CB8AC3E}">
        <p14:creationId xmlns:p14="http://schemas.microsoft.com/office/powerpoint/2010/main" val="6336668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3: Lights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Follow these steps to check each of your tractor trailer’s lights. </a:t>
            </a:r>
          </a:p>
          <a:p>
            <a:endParaRPr lang="en-US" sz="1200" kern="1200" dirty="0">
              <a:solidFill>
                <a:schemeClr val="tx1"/>
              </a:solidFill>
              <a:effectLst/>
              <a:latin typeface="+mn-lt"/>
              <a:ea typeface="+mn-ea"/>
              <a:cs typeface="+mn-cs"/>
            </a:endParaRPr>
          </a:p>
          <a:p>
            <a:pPr marL="685800" lvl="1" indent="-228600">
              <a:buFont typeface="+mj-lt"/>
              <a:buAutoNum type="arabicPeriod" startAt="2"/>
            </a:pPr>
            <a:r>
              <a:rPr lang="en-US" sz="1200" kern="1200" dirty="0">
                <a:solidFill>
                  <a:schemeClr val="tx1"/>
                </a:solidFill>
                <a:effectLst/>
                <a:latin typeface="+mn-lt"/>
                <a:ea typeface="+mn-ea"/>
                <a:cs typeface="+mn-cs"/>
              </a:rPr>
              <a:t>Get out and look to see that the lights are on and appropriately aimed, and that your four-ways are working.</a:t>
            </a:r>
          </a:p>
          <a:p>
            <a:pPr marL="228600" lvl="0" indent="-228600">
              <a:buFont typeface="+mj-lt"/>
              <a:buAutoNum type="arabicPeriod" startAt="2"/>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46</a:t>
            </a:fld>
            <a:endParaRPr lang="en-US"/>
          </a:p>
        </p:txBody>
      </p:sp>
    </p:spTree>
    <p:extLst>
      <p:ext uri="{BB962C8B-B14F-4D97-AF65-F5344CB8AC3E}">
        <p14:creationId xmlns:p14="http://schemas.microsoft.com/office/powerpoint/2010/main" val="20625529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3: Lights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Follow these steps to check each of your tractor trailer’s lights. </a:t>
            </a:r>
          </a:p>
          <a:p>
            <a:endParaRPr lang="en-US" sz="1200" kern="1200" dirty="0">
              <a:solidFill>
                <a:schemeClr val="tx1"/>
              </a:solidFill>
              <a:effectLst/>
              <a:latin typeface="+mn-lt"/>
              <a:ea typeface="+mn-ea"/>
              <a:cs typeface="+mn-cs"/>
            </a:endParaRPr>
          </a:p>
          <a:p>
            <a:pPr marL="685800" lvl="1" indent="-228600">
              <a:buFont typeface="+mj-lt"/>
              <a:buAutoNum type="arabicPeriod" startAt="3"/>
            </a:pPr>
            <a:r>
              <a:rPr lang="en-US" sz="1200" kern="1200" dirty="0">
                <a:solidFill>
                  <a:schemeClr val="tx1"/>
                </a:solidFill>
                <a:effectLst/>
                <a:latin typeface="+mn-lt"/>
                <a:ea typeface="+mn-ea"/>
                <a:cs typeface="+mn-cs"/>
              </a:rPr>
              <a:t>Turn on the </a:t>
            </a:r>
            <a:r>
              <a:rPr lang="en-US" sz="1200" b="1" kern="1200" dirty="0">
                <a:solidFill>
                  <a:schemeClr val="tx1"/>
                </a:solidFill>
                <a:effectLst/>
                <a:latin typeface="+mn-lt"/>
                <a:ea typeface="+mn-ea"/>
                <a:cs typeface="+mn-cs"/>
              </a:rPr>
              <a:t>high beam headlights</a:t>
            </a:r>
            <a:r>
              <a:rPr lang="en-US" sz="1200" kern="1200" dirty="0">
                <a:solidFill>
                  <a:schemeClr val="tx1"/>
                </a:solidFill>
                <a:effectLst/>
                <a:latin typeface="+mn-lt"/>
                <a:ea typeface="+mn-ea"/>
                <a:cs typeface="+mn-cs"/>
              </a:rPr>
              <a:t> and get out to confirm they are working and appropriately aimed, as well.</a:t>
            </a:r>
          </a:p>
          <a:p>
            <a:pPr marL="228600" lvl="0" indent="-228600">
              <a:buFont typeface="+mj-lt"/>
              <a:buAutoNum type="arabicPeriod" startAt="3"/>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47</a:t>
            </a:fld>
            <a:endParaRPr lang="en-US"/>
          </a:p>
        </p:txBody>
      </p:sp>
    </p:spTree>
    <p:extLst>
      <p:ext uri="{BB962C8B-B14F-4D97-AF65-F5344CB8AC3E}">
        <p14:creationId xmlns:p14="http://schemas.microsoft.com/office/powerpoint/2010/main" val="32585431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3: Lights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Follow these steps to check each of your tractor trailer’s lights. </a:t>
            </a:r>
          </a:p>
          <a:p>
            <a:endParaRPr lang="en-US" sz="1200" kern="1200" dirty="0">
              <a:solidFill>
                <a:schemeClr val="tx1"/>
              </a:solidFill>
              <a:effectLst/>
              <a:latin typeface="+mn-lt"/>
              <a:ea typeface="+mn-ea"/>
              <a:cs typeface="+mn-cs"/>
            </a:endParaRPr>
          </a:p>
          <a:p>
            <a:pPr marL="685800" lvl="1" indent="-228600">
              <a:buFont typeface="+mj-lt"/>
              <a:buAutoNum type="arabicPeriod" startAt="4"/>
            </a:pPr>
            <a:r>
              <a:rPr lang="en-US" sz="1200" kern="1200" dirty="0">
                <a:solidFill>
                  <a:schemeClr val="tx1"/>
                </a:solidFill>
                <a:effectLst/>
                <a:latin typeface="+mn-lt"/>
                <a:ea typeface="+mn-ea"/>
                <a:cs typeface="+mn-cs"/>
              </a:rPr>
              <a:t>Move around to the back of the trailer to ensure your </a:t>
            </a:r>
            <a:r>
              <a:rPr lang="en-US" sz="1200" b="1" kern="1200" dirty="0">
                <a:solidFill>
                  <a:schemeClr val="tx1"/>
                </a:solidFill>
                <a:effectLst/>
                <a:latin typeface="+mn-lt"/>
                <a:ea typeface="+mn-ea"/>
                <a:cs typeface="+mn-cs"/>
              </a:rPr>
              <a:t>tail lights</a:t>
            </a:r>
            <a:r>
              <a:rPr lang="en-US" sz="1200" kern="1200" dirty="0">
                <a:solidFill>
                  <a:schemeClr val="tx1"/>
                </a:solidFill>
                <a:effectLst/>
                <a:latin typeface="+mn-lt"/>
                <a:ea typeface="+mn-ea"/>
                <a:cs typeface="+mn-cs"/>
              </a:rPr>
              <a:t> and rear </a:t>
            </a:r>
            <a:r>
              <a:rPr lang="en-US" sz="1200" b="1" kern="1200" dirty="0">
                <a:solidFill>
                  <a:schemeClr val="tx1"/>
                </a:solidFill>
                <a:effectLst/>
                <a:latin typeface="+mn-lt"/>
                <a:ea typeface="+mn-ea"/>
                <a:cs typeface="+mn-cs"/>
              </a:rPr>
              <a:t>emergency flashers</a:t>
            </a:r>
            <a:r>
              <a:rPr lang="en-US" sz="1200" kern="1200" dirty="0">
                <a:solidFill>
                  <a:schemeClr val="tx1"/>
                </a:solidFill>
                <a:effectLst/>
                <a:latin typeface="+mn-lt"/>
                <a:ea typeface="+mn-ea"/>
                <a:cs typeface="+mn-cs"/>
              </a:rPr>
              <a:t> work properly.</a:t>
            </a:r>
          </a:p>
          <a:p>
            <a:pPr marL="228600" lvl="0" indent="-228600">
              <a:buFont typeface="+mj-lt"/>
              <a:buAutoNum type="arabicPeriod" startAt="4"/>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48</a:t>
            </a:fld>
            <a:endParaRPr lang="en-US"/>
          </a:p>
        </p:txBody>
      </p:sp>
    </p:spTree>
    <p:extLst>
      <p:ext uri="{BB962C8B-B14F-4D97-AF65-F5344CB8AC3E}">
        <p14:creationId xmlns:p14="http://schemas.microsoft.com/office/powerpoint/2010/main" val="38825460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3: Lights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Follow these steps to check each of your tractor trailer’s lights. </a:t>
            </a:r>
          </a:p>
          <a:p>
            <a:endParaRPr lang="en-US" sz="1200" kern="1200" dirty="0">
              <a:solidFill>
                <a:schemeClr val="tx1"/>
              </a:solidFill>
              <a:effectLst/>
              <a:latin typeface="+mn-lt"/>
              <a:ea typeface="+mn-ea"/>
              <a:cs typeface="+mn-cs"/>
            </a:endParaRPr>
          </a:p>
          <a:p>
            <a:pPr marL="685800" lvl="1" indent="-228600">
              <a:buFont typeface="+mj-lt"/>
              <a:buAutoNum type="arabicPeriod" startAt="5"/>
            </a:pPr>
            <a:r>
              <a:rPr lang="en-US" sz="1200" kern="1200" dirty="0">
                <a:solidFill>
                  <a:schemeClr val="tx1"/>
                </a:solidFill>
                <a:effectLst/>
                <a:latin typeface="+mn-lt"/>
                <a:ea typeface="+mn-ea"/>
                <a:cs typeface="+mn-cs"/>
              </a:rPr>
              <a:t>Turn on your parking lights, and move around the truck to ensure </a:t>
            </a:r>
            <a:r>
              <a:rPr lang="en-US" sz="1200" b="1" kern="1200" dirty="0">
                <a:solidFill>
                  <a:schemeClr val="tx1"/>
                </a:solidFill>
                <a:effectLst/>
                <a:latin typeface="+mn-lt"/>
                <a:ea typeface="+mn-ea"/>
                <a:cs typeface="+mn-cs"/>
              </a:rPr>
              <a:t>your parking, clearance, side-marker, and identification lights</a:t>
            </a:r>
            <a:r>
              <a:rPr lang="en-US" sz="1200" kern="1200" dirty="0">
                <a:solidFill>
                  <a:schemeClr val="tx1"/>
                </a:solidFill>
                <a:effectLst/>
                <a:latin typeface="+mn-lt"/>
                <a:ea typeface="+mn-ea"/>
                <a:cs typeface="+mn-cs"/>
              </a:rPr>
              <a:t>, are all secure and functioning properly.</a:t>
            </a:r>
          </a:p>
          <a:p>
            <a:pPr marL="228600" lvl="0" indent="-228600">
              <a:buFont typeface="+mj-lt"/>
              <a:buAutoNum type="arabicPeriod" startAt="5"/>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49</a:t>
            </a:fld>
            <a:endParaRPr lang="en-US"/>
          </a:p>
        </p:txBody>
      </p:sp>
    </p:spTree>
    <p:extLst>
      <p:ext uri="{BB962C8B-B14F-4D97-AF65-F5344CB8AC3E}">
        <p14:creationId xmlns:p14="http://schemas.microsoft.com/office/powerpoint/2010/main" val="11514465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3: Lights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Follow these steps to check each of your tractor trailer’s lights. </a:t>
            </a:r>
          </a:p>
          <a:p>
            <a:endParaRPr lang="en-US" sz="1200" kern="1200" dirty="0">
              <a:solidFill>
                <a:schemeClr val="tx1"/>
              </a:solidFill>
              <a:effectLst/>
              <a:latin typeface="+mn-lt"/>
              <a:ea typeface="+mn-ea"/>
              <a:cs typeface="+mn-cs"/>
            </a:endParaRPr>
          </a:p>
          <a:p>
            <a:pPr marL="685800" lvl="1" indent="-228600">
              <a:buFont typeface="+mj-lt"/>
              <a:buAutoNum type="arabicPeriod" startAt="6"/>
            </a:pPr>
            <a:r>
              <a:rPr lang="en-US" sz="1200" kern="1200" dirty="0">
                <a:solidFill>
                  <a:schemeClr val="tx1"/>
                </a:solidFill>
                <a:effectLst/>
                <a:latin typeface="+mn-lt"/>
                <a:ea typeface="+mn-ea"/>
                <a:cs typeface="+mn-cs"/>
              </a:rPr>
              <a:t>On your next lap around, check your front, side, and rear </a:t>
            </a:r>
            <a:r>
              <a:rPr lang="en-US" sz="1200" b="1" kern="1200" dirty="0">
                <a:solidFill>
                  <a:schemeClr val="tx1"/>
                </a:solidFill>
                <a:effectLst/>
                <a:latin typeface="+mn-lt"/>
                <a:ea typeface="+mn-ea"/>
                <a:cs typeface="+mn-cs"/>
              </a:rPr>
              <a:t>turn signals</a:t>
            </a:r>
            <a:r>
              <a:rPr lang="en-US" sz="1200" kern="1200" dirty="0">
                <a:solidFill>
                  <a:schemeClr val="tx1"/>
                </a:solidFill>
                <a:effectLst/>
                <a:latin typeface="+mn-lt"/>
                <a:ea typeface="+mn-ea"/>
                <a:cs typeface="+mn-cs"/>
              </a:rPr>
              <a:t> on both the left and the right sides.</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50</a:t>
            </a:fld>
            <a:endParaRPr lang="en-US"/>
          </a:p>
        </p:txBody>
      </p:sp>
    </p:spTree>
    <p:extLst>
      <p:ext uri="{BB962C8B-B14F-4D97-AF65-F5344CB8AC3E}">
        <p14:creationId xmlns:p14="http://schemas.microsoft.com/office/powerpoint/2010/main" val="36216051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3: Lights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Follow these steps to check each of your tractor trailer’s lights. </a:t>
            </a:r>
          </a:p>
          <a:p>
            <a:endParaRPr lang="en-US" sz="1200" kern="1200" dirty="0">
              <a:solidFill>
                <a:schemeClr val="tx1"/>
              </a:solidFill>
              <a:effectLst/>
              <a:latin typeface="+mn-lt"/>
              <a:ea typeface="+mn-ea"/>
              <a:cs typeface="+mn-cs"/>
            </a:endParaRPr>
          </a:p>
          <a:p>
            <a:pPr marL="685800" lvl="1" indent="-228600">
              <a:buFont typeface="+mj-lt"/>
              <a:buAutoNum type="arabicPeriod" startAt="7"/>
            </a:pPr>
            <a:r>
              <a:rPr lang="en-US" sz="1200" kern="1200" dirty="0">
                <a:solidFill>
                  <a:schemeClr val="tx1"/>
                </a:solidFill>
                <a:effectLst/>
                <a:latin typeface="+mn-lt"/>
                <a:ea typeface="+mn-ea"/>
                <a:cs typeface="+mn-cs"/>
              </a:rPr>
              <a:t>Ensure your </a:t>
            </a:r>
            <a:r>
              <a:rPr lang="en-US" sz="1200" b="1" kern="1200" dirty="0">
                <a:solidFill>
                  <a:schemeClr val="tx1"/>
                </a:solidFill>
                <a:effectLst/>
                <a:latin typeface="+mn-lt"/>
                <a:ea typeface="+mn-ea"/>
                <a:cs typeface="+mn-cs"/>
              </a:rPr>
              <a:t>brake lights</a:t>
            </a:r>
            <a:r>
              <a:rPr lang="en-US" sz="1200" kern="1200" dirty="0">
                <a:solidFill>
                  <a:schemeClr val="tx1"/>
                </a:solidFill>
                <a:effectLst/>
                <a:latin typeface="+mn-lt"/>
                <a:ea typeface="+mn-ea"/>
                <a:cs typeface="+mn-cs"/>
              </a:rPr>
              <a:t> are functioning properly. This isn’t always easy to do by yourself. It’s best to have someone help you.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Check with your safety or maintenance department on what to do if another person isn’t available to help you check your brake lights. They may suggest backing up against something reflective or offer an alternate solution.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it’s easy to spot and is a relatively easy fix, a damaged or defective light can be very dangerous. That’s why this problem is considered more serious than many other areas in the eyes of roadside inspectors.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If your tail lights are loose or fall out, the trailer lights might stop working altogether. The traffic behind you will have no idea when you’re turning, stopping, or changing lanes.</a:t>
            </a:r>
          </a:p>
        </p:txBody>
      </p:sp>
      <p:sp>
        <p:nvSpPr>
          <p:cNvPr id="4" name="Slide Number Placeholder 3"/>
          <p:cNvSpPr>
            <a:spLocks noGrp="1"/>
          </p:cNvSpPr>
          <p:nvPr>
            <p:ph type="sldNum" sz="quarter" idx="10"/>
          </p:nvPr>
        </p:nvSpPr>
        <p:spPr/>
        <p:txBody>
          <a:bodyPr/>
          <a:lstStyle/>
          <a:p>
            <a:fld id="{AA903D58-B367-4EF1-BE39-90006A343867}" type="slidenum">
              <a:rPr lang="en-US" smtClean="0"/>
              <a:t>51</a:t>
            </a:fld>
            <a:endParaRPr lang="en-US"/>
          </a:p>
        </p:txBody>
      </p:sp>
    </p:spTree>
    <p:extLst>
      <p:ext uri="{BB962C8B-B14F-4D97-AF65-F5344CB8AC3E}">
        <p14:creationId xmlns:p14="http://schemas.microsoft.com/office/powerpoint/2010/main" val="32729695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52</a:t>
            </a:fld>
            <a:endParaRPr lang="en-US"/>
          </a:p>
        </p:txBody>
      </p:sp>
    </p:spTree>
    <p:extLst>
      <p:ext uri="{BB962C8B-B14F-4D97-AF65-F5344CB8AC3E}">
        <p14:creationId xmlns:p14="http://schemas.microsoft.com/office/powerpoint/2010/main" val="40891854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part of your vehicle inspection includes a detailed assessment of the exterior of both your tractor and trailer.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Complete your walk-around by starting at the front of the tractor. Check to see the truck is not leaning to one side or the other. If you see that your truck is leaning, you’ll want to figure out why. Leaning is normally caused by defects in the suspension, problems with the frame, flat tires, or a significant shift in cargo.</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53</a:t>
            </a:fld>
            <a:endParaRPr lang="en-US"/>
          </a:p>
        </p:txBody>
      </p:sp>
    </p:spTree>
    <p:extLst>
      <p:ext uri="{BB962C8B-B14F-4D97-AF65-F5344CB8AC3E}">
        <p14:creationId xmlns:p14="http://schemas.microsoft.com/office/powerpoint/2010/main" val="39750197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ensure the: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Windshield</a:t>
            </a:r>
            <a:r>
              <a:rPr lang="en-US" sz="1200" kern="1200" dirty="0">
                <a:solidFill>
                  <a:schemeClr val="tx1"/>
                </a:solidFill>
                <a:effectLst/>
                <a:latin typeface="+mn-lt"/>
                <a:ea typeface="+mn-ea"/>
                <a:cs typeface="+mn-cs"/>
              </a:rPr>
              <a:t> isn’t cracked or chipped</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Wiper blades</a:t>
            </a:r>
            <a:r>
              <a:rPr lang="en-US" sz="1200" kern="1200" dirty="0">
                <a:solidFill>
                  <a:schemeClr val="tx1"/>
                </a:solidFill>
                <a:effectLst/>
                <a:latin typeface="+mn-lt"/>
                <a:ea typeface="+mn-ea"/>
                <a:cs typeface="+mn-cs"/>
              </a:rPr>
              <a:t> fit snugly against the glass and the blades are in good condition</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Bumper</a:t>
            </a:r>
            <a:r>
              <a:rPr lang="en-US" sz="1200" kern="1200" dirty="0">
                <a:solidFill>
                  <a:schemeClr val="tx1"/>
                </a:solidFill>
                <a:effectLst/>
                <a:latin typeface="+mn-lt"/>
                <a:ea typeface="+mn-ea"/>
                <a:cs typeface="+mn-cs"/>
              </a:rPr>
              <a:t> is secure</a:t>
            </a: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54</a:t>
            </a:fld>
            <a:endParaRPr lang="en-US"/>
          </a:p>
        </p:txBody>
      </p:sp>
    </p:spTree>
    <p:extLst>
      <p:ext uri="{BB962C8B-B14F-4D97-AF65-F5344CB8AC3E}">
        <p14:creationId xmlns:p14="http://schemas.microsoft.com/office/powerpoint/2010/main" val="31864524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ensure the: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License plate</a:t>
            </a:r>
            <a:r>
              <a:rPr lang="en-US" sz="1200" kern="1200" dirty="0">
                <a:solidFill>
                  <a:schemeClr val="tx1"/>
                </a:solidFill>
                <a:effectLst/>
                <a:latin typeface="+mn-lt"/>
                <a:ea typeface="+mn-ea"/>
                <a:cs typeface="+mn-cs"/>
              </a:rPr>
              <a:t> is legible and properly attached</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Body</a:t>
            </a:r>
            <a:r>
              <a:rPr lang="en-US" sz="1200" kern="1200" dirty="0">
                <a:solidFill>
                  <a:schemeClr val="tx1"/>
                </a:solidFill>
                <a:effectLst/>
                <a:latin typeface="+mn-lt"/>
                <a:ea typeface="+mn-ea"/>
                <a:cs typeface="+mn-cs"/>
              </a:rPr>
              <a:t> is free of damage</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Ground beneath your truck</a:t>
            </a:r>
            <a:r>
              <a:rPr lang="en-US" sz="1200" kern="1200" dirty="0">
                <a:solidFill>
                  <a:schemeClr val="tx1"/>
                </a:solidFill>
                <a:effectLst/>
                <a:latin typeface="+mn-lt"/>
                <a:ea typeface="+mn-ea"/>
                <a:cs typeface="+mn-cs"/>
              </a:rPr>
              <a:t> is free of leaking fluid</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55</a:t>
            </a:fld>
            <a:endParaRPr lang="en-US"/>
          </a:p>
        </p:txBody>
      </p:sp>
    </p:spTree>
    <p:extLst>
      <p:ext uri="{BB962C8B-B14F-4D97-AF65-F5344CB8AC3E}">
        <p14:creationId xmlns:p14="http://schemas.microsoft.com/office/powerpoint/2010/main" val="11954123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the rest of your exterior inspection, check the top, then down, then under, starting at the front of the tractor and trailer on the driver’s side.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Make sure the </a:t>
            </a:r>
            <a:r>
              <a:rPr lang="en-US" sz="1200" b="1" kern="1200" dirty="0">
                <a:solidFill>
                  <a:schemeClr val="tx1"/>
                </a:solidFill>
                <a:effectLst/>
                <a:latin typeface="+mn-lt"/>
                <a:ea typeface="+mn-ea"/>
                <a:cs typeface="+mn-cs"/>
              </a:rPr>
              <a:t>door </a:t>
            </a:r>
            <a:r>
              <a:rPr lang="en-US" sz="1200" kern="1200" dirty="0">
                <a:solidFill>
                  <a:schemeClr val="tx1"/>
                </a:solidFill>
                <a:effectLst/>
                <a:latin typeface="+mn-lt"/>
                <a:ea typeface="+mn-ea"/>
                <a:cs typeface="+mn-cs"/>
              </a:rPr>
              <a:t>operates as it should, and the weather seal is in place—it’s great protection from both weather and road noise, but unfortunately it tends to wear out quickly.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Check that your </a:t>
            </a:r>
            <a:r>
              <a:rPr lang="en-US" sz="1200" b="1" kern="1200" dirty="0">
                <a:solidFill>
                  <a:schemeClr val="tx1"/>
                </a:solidFill>
                <a:effectLst/>
                <a:latin typeface="+mn-lt"/>
                <a:ea typeface="+mn-ea"/>
                <a:cs typeface="+mn-cs"/>
              </a:rPr>
              <a:t>company name </a:t>
            </a:r>
            <a:r>
              <a:rPr lang="en-US" sz="1200" kern="1200" dirty="0">
                <a:solidFill>
                  <a:schemeClr val="tx1"/>
                </a:solidFill>
                <a:effectLst/>
                <a:latin typeface="+mn-lt"/>
                <a:ea typeface="+mn-ea"/>
                <a:cs typeface="+mn-cs"/>
              </a:rPr>
              <a:t>and the</a:t>
            </a:r>
            <a:r>
              <a:rPr lang="en-US" sz="1200" b="1" kern="1200" dirty="0">
                <a:solidFill>
                  <a:schemeClr val="tx1"/>
                </a:solidFill>
                <a:effectLst/>
                <a:latin typeface="+mn-lt"/>
                <a:ea typeface="+mn-ea"/>
                <a:cs typeface="+mn-cs"/>
              </a:rPr>
              <a:t> vehicle’s </a:t>
            </a:r>
            <a:r>
              <a:rPr lang="en-US" sz="1200" b="1" kern="1200" dirty="0" err="1">
                <a:solidFill>
                  <a:schemeClr val="tx1"/>
                </a:solidFill>
                <a:effectLst/>
                <a:latin typeface="+mn-lt"/>
                <a:ea typeface="+mn-ea"/>
                <a:cs typeface="+mn-cs"/>
              </a:rPr>
              <a:t>USDOT</a:t>
            </a:r>
            <a:r>
              <a:rPr lang="en-US" sz="1200" b="1" kern="1200" dirty="0">
                <a:solidFill>
                  <a:schemeClr val="tx1"/>
                </a:solidFill>
                <a:effectLst/>
                <a:latin typeface="+mn-lt"/>
                <a:ea typeface="+mn-ea"/>
                <a:cs typeface="+mn-cs"/>
              </a:rPr>
              <a:t> number</a:t>
            </a:r>
            <a:r>
              <a:rPr lang="en-US" sz="1200" kern="1200" dirty="0">
                <a:solidFill>
                  <a:schemeClr val="tx1"/>
                </a:solidFill>
                <a:effectLst/>
                <a:latin typeface="+mn-lt"/>
                <a:ea typeface="+mn-ea"/>
                <a:cs typeface="+mn-cs"/>
              </a:rPr>
              <a:t> are visible on this side.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56</a:t>
            </a:fld>
            <a:endParaRPr lang="en-US"/>
          </a:p>
        </p:txBody>
      </p:sp>
    </p:spTree>
    <p:extLst>
      <p:ext uri="{BB962C8B-B14F-4D97-AF65-F5344CB8AC3E}">
        <p14:creationId xmlns:p14="http://schemas.microsoft.com/office/powerpoint/2010/main" val="14251164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Look over your </a:t>
            </a:r>
            <a:r>
              <a:rPr lang="en-US" sz="1200" b="1" kern="1200" dirty="0">
                <a:solidFill>
                  <a:schemeClr val="tx1"/>
                </a:solidFill>
                <a:effectLst/>
                <a:latin typeface="+mn-lt"/>
                <a:ea typeface="+mn-ea"/>
                <a:cs typeface="+mn-cs"/>
              </a:rPr>
              <a:t>access ports, steps, and side fairing</a:t>
            </a:r>
            <a:r>
              <a:rPr lang="en-US" sz="1200" kern="1200" dirty="0">
                <a:solidFill>
                  <a:schemeClr val="tx1"/>
                </a:solidFill>
                <a:effectLst/>
                <a:latin typeface="+mn-lt"/>
                <a:ea typeface="+mn-ea"/>
                <a:cs typeface="+mn-cs"/>
              </a:rPr>
              <a:t> to be sure they’re in good condition. </a:t>
            </a: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57</a:t>
            </a:fld>
            <a:endParaRPr lang="en-US"/>
          </a:p>
        </p:txBody>
      </p:sp>
    </p:spTree>
    <p:extLst>
      <p:ext uri="{BB962C8B-B14F-4D97-AF65-F5344CB8AC3E}">
        <p14:creationId xmlns:p14="http://schemas.microsoft.com/office/powerpoint/2010/main" val="34685838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check the </a:t>
            </a:r>
            <a:r>
              <a:rPr lang="en-US" sz="1200" b="1" kern="1200" dirty="0">
                <a:solidFill>
                  <a:schemeClr val="tx1"/>
                </a:solidFill>
                <a:effectLst/>
                <a:latin typeface="+mn-lt"/>
                <a:ea typeface="+mn-ea"/>
                <a:cs typeface="+mn-cs"/>
              </a:rPr>
              <a:t>batteries</a:t>
            </a:r>
            <a:r>
              <a:rPr lang="en-US" sz="1200" kern="1200" dirty="0">
                <a:solidFill>
                  <a:schemeClr val="tx1"/>
                </a:solidFill>
                <a:effectLst/>
                <a:latin typeface="+mn-lt"/>
                <a:ea typeface="+mn-ea"/>
                <a:cs typeface="+mn-cs"/>
              </a:rPr>
              <a:t>. Be sure they are properly secured and not damaged or leaking.</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58</a:t>
            </a:fld>
            <a:endParaRPr lang="en-US"/>
          </a:p>
        </p:txBody>
      </p:sp>
    </p:spTree>
    <p:extLst>
      <p:ext uri="{BB962C8B-B14F-4D97-AF65-F5344CB8AC3E}">
        <p14:creationId xmlns:p14="http://schemas.microsoft.com/office/powerpoint/2010/main" val="21383476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Look inside the fuel tank to visually verify that the </a:t>
            </a:r>
            <a:r>
              <a:rPr lang="en-US" sz="1200" b="1" kern="1200" dirty="0">
                <a:solidFill>
                  <a:schemeClr val="tx1"/>
                </a:solidFill>
                <a:effectLst/>
                <a:latin typeface="+mn-lt"/>
                <a:ea typeface="+mn-ea"/>
                <a:cs typeface="+mn-cs"/>
              </a:rPr>
              <a:t>fuel level</a:t>
            </a:r>
            <a:r>
              <a:rPr lang="en-US" sz="1200" kern="1200" dirty="0">
                <a:solidFill>
                  <a:schemeClr val="tx1"/>
                </a:solidFill>
                <a:effectLst/>
                <a:latin typeface="+mn-lt"/>
                <a:ea typeface="+mn-ea"/>
                <a:cs typeface="+mn-cs"/>
              </a:rPr>
              <a:t> in the tank is consistent with what you saw on the gauge during your in-cab inspection.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be sure the </a:t>
            </a:r>
            <a:r>
              <a:rPr lang="en-US" sz="1200" b="1" kern="1200" dirty="0">
                <a:solidFill>
                  <a:schemeClr val="tx1"/>
                </a:solidFill>
                <a:effectLst/>
                <a:latin typeface="+mn-lt"/>
                <a:ea typeface="+mn-ea"/>
                <a:cs typeface="+mn-cs"/>
              </a:rPr>
              <a:t>fuel cap</a:t>
            </a:r>
            <a:r>
              <a:rPr lang="en-US" sz="1200" kern="1200" dirty="0">
                <a:solidFill>
                  <a:schemeClr val="tx1"/>
                </a:solidFill>
                <a:effectLst/>
                <a:latin typeface="+mn-lt"/>
                <a:ea typeface="+mn-ea"/>
                <a:cs typeface="+mn-cs"/>
              </a:rPr>
              <a:t> closes tightly, and the gasket or seal is in good condition.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Inspect the </a:t>
            </a:r>
            <a:r>
              <a:rPr lang="en-US" sz="1200" b="1" kern="1200" dirty="0">
                <a:solidFill>
                  <a:schemeClr val="tx1"/>
                </a:solidFill>
                <a:effectLst/>
                <a:latin typeface="+mn-lt"/>
                <a:ea typeface="+mn-ea"/>
                <a:cs typeface="+mn-cs"/>
              </a:rPr>
              <a:t>fuel tank</a:t>
            </a:r>
            <a:r>
              <a:rPr lang="en-US" sz="1200" kern="1200" dirty="0">
                <a:solidFill>
                  <a:schemeClr val="tx1"/>
                </a:solidFill>
                <a:effectLst/>
                <a:latin typeface="+mn-lt"/>
                <a:ea typeface="+mn-ea"/>
                <a:cs typeface="+mn-cs"/>
              </a:rPr>
              <a:t> itself to see that the steps, mountings, and strapping are tight. These steel straps will easily cut through an aluminum fuel tank if they’re not properly secured.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check underneath the truck for any fuel leaks.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59</a:t>
            </a:fld>
            <a:endParaRPr lang="en-US"/>
          </a:p>
        </p:txBody>
      </p:sp>
    </p:spTree>
    <p:extLst>
      <p:ext uri="{BB962C8B-B14F-4D97-AF65-F5344CB8AC3E}">
        <p14:creationId xmlns:p14="http://schemas.microsoft.com/office/powerpoint/2010/main" val="39700486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Verify there are </a:t>
            </a:r>
            <a:r>
              <a:rPr lang="en-US" sz="1200" b="1" kern="1200" dirty="0">
                <a:solidFill>
                  <a:schemeClr val="tx1"/>
                </a:solidFill>
                <a:effectLst/>
                <a:latin typeface="+mn-lt"/>
                <a:ea typeface="+mn-ea"/>
                <a:cs typeface="+mn-cs"/>
              </a:rPr>
              <a:t>conspicuity markings</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in place on the back of the cab.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a:t>
            </a:r>
            <a:r>
              <a:rPr lang="en-US" sz="1200" b="1" kern="1200" dirty="0">
                <a:solidFill>
                  <a:schemeClr val="tx1"/>
                </a:solidFill>
                <a:effectLst/>
                <a:latin typeface="+mn-lt"/>
                <a:ea typeface="+mn-ea"/>
                <a:cs typeface="+mn-cs"/>
              </a:rPr>
              <a:t>rear windows</a:t>
            </a:r>
            <a:r>
              <a:rPr lang="en-US" sz="1200" kern="1200" dirty="0">
                <a:solidFill>
                  <a:schemeClr val="tx1"/>
                </a:solidFill>
                <a:effectLst/>
                <a:latin typeface="+mn-lt"/>
                <a:ea typeface="+mn-ea"/>
                <a:cs typeface="+mn-cs"/>
              </a:rPr>
              <a:t> are an advantage. If you’ve got one, it should be clean and in good condition.</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60</a:t>
            </a:fld>
            <a:endParaRPr lang="en-US"/>
          </a:p>
        </p:txBody>
      </p:sp>
    </p:spTree>
    <p:extLst>
      <p:ext uri="{BB962C8B-B14F-4D97-AF65-F5344CB8AC3E}">
        <p14:creationId xmlns:p14="http://schemas.microsoft.com/office/powerpoint/2010/main" val="12118153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 the </a:t>
            </a:r>
            <a:r>
              <a:rPr lang="en-US" sz="1200" b="1" kern="1200" dirty="0">
                <a:solidFill>
                  <a:schemeClr val="tx1"/>
                </a:solidFill>
                <a:effectLst/>
                <a:latin typeface="+mn-lt"/>
                <a:ea typeface="+mn-ea"/>
                <a:cs typeface="+mn-cs"/>
              </a:rPr>
              <a:t>air lines </a:t>
            </a:r>
            <a:r>
              <a:rPr lang="en-US" sz="1200" kern="1200" dirty="0">
                <a:solidFill>
                  <a:schemeClr val="tx1"/>
                </a:solidFill>
                <a:effectLst/>
                <a:latin typeface="+mn-lt"/>
                <a:ea typeface="+mn-ea"/>
                <a:cs typeface="+mn-cs"/>
              </a:rPr>
              <a:t>from the tractor to the trailer a good once-over. Check the connections, the lines themselves, and the suspension spring.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the air lines are rubbing or not connected correctly, you will lose air supply to the trailer.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it is the emergency line that is loose or damaged, it could cause the trailer brakes to lock up.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it is the service line that is loose or damaged, you will suffer a serious leak when you apply the brakes, which will greatly increase your vehicle’s stopping distance and drain out your air tanks.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 </a:t>
            </a:r>
            <a:br>
              <a:rPr lang="en-US" sz="1200" b="1"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3.4 — Air Lines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61</a:t>
            </a:fld>
            <a:endParaRPr lang="en-US"/>
          </a:p>
        </p:txBody>
      </p:sp>
    </p:spTree>
    <p:extLst>
      <p:ext uri="{BB962C8B-B14F-4D97-AF65-F5344CB8AC3E}">
        <p14:creationId xmlns:p14="http://schemas.microsoft.com/office/powerpoint/2010/main" val="4148288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Pull the glad</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hands off and examine the</a:t>
            </a:r>
            <a:r>
              <a:rPr lang="en-US" sz="1200" b="1" kern="1200" dirty="0">
                <a:solidFill>
                  <a:schemeClr val="tx1"/>
                </a:solidFill>
                <a:effectLst/>
                <a:latin typeface="+mn-lt"/>
                <a:ea typeface="+mn-ea"/>
                <a:cs typeface="+mn-cs"/>
              </a:rPr>
              <a:t> seals</a:t>
            </a:r>
            <a:r>
              <a:rPr lang="en-US" sz="1200" kern="1200" dirty="0">
                <a:solidFill>
                  <a:schemeClr val="tx1"/>
                </a:solidFill>
                <a:effectLst/>
                <a:latin typeface="+mn-lt"/>
                <a:ea typeface="+mn-ea"/>
                <a:cs typeface="+mn-cs"/>
              </a:rPr>
              <a:t>. If a seal is kinked, cut, or torn, replace it. If you don’t have an airtight seal, there’s going to be a leak at the glad hand and the truck won’t be able to maintain air pressure.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avoid damaging the glad hand seals, only rotate them when you hook them up. Don’t push or pull them.</a:t>
            </a:r>
            <a:r>
              <a:rPr lang="en-US" sz="9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62</a:t>
            </a:fld>
            <a:endParaRPr lang="en-US"/>
          </a:p>
        </p:txBody>
      </p:sp>
    </p:spTree>
    <p:extLst>
      <p:ext uri="{BB962C8B-B14F-4D97-AF65-F5344CB8AC3E}">
        <p14:creationId xmlns:p14="http://schemas.microsoft.com/office/powerpoint/2010/main" val="26611172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Verify your </a:t>
            </a:r>
            <a:r>
              <a:rPr lang="en-US" sz="1200" b="1" kern="1200" dirty="0">
                <a:solidFill>
                  <a:schemeClr val="tx1"/>
                </a:solidFill>
                <a:effectLst/>
                <a:latin typeface="+mn-lt"/>
                <a:ea typeface="+mn-ea"/>
                <a:cs typeface="+mn-cs"/>
              </a:rPr>
              <a:t>trailer light connection</a:t>
            </a:r>
            <a:r>
              <a:rPr lang="en-US" sz="1200" kern="1200" dirty="0">
                <a:solidFill>
                  <a:schemeClr val="tx1"/>
                </a:solidFill>
                <a:effectLst/>
                <a:latin typeface="+mn-lt"/>
                <a:ea typeface="+mn-ea"/>
                <a:cs typeface="+mn-cs"/>
              </a:rPr>
              <a:t> is good and locked into place. Although you probably would have noticed a problem during your inspection of your lights if there was something wrong with these connections.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check the </a:t>
            </a:r>
            <a:r>
              <a:rPr lang="en-US" sz="1200" b="1" kern="1200" dirty="0">
                <a:solidFill>
                  <a:schemeClr val="tx1"/>
                </a:solidFill>
                <a:effectLst/>
                <a:latin typeface="+mn-lt"/>
                <a:ea typeface="+mn-ea"/>
                <a:cs typeface="+mn-cs"/>
              </a:rPr>
              <a:t>exhaust bracket mounts and cab air ride suspension system</a:t>
            </a:r>
            <a:r>
              <a:rPr lang="en-US" sz="1200" kern="1200" dirty="0">
                <a:solidFill>
                  <a:schemeClr val="tx1"/>
                </a:solidFill>
                <a:effectLst/>
                <a:latin typeface="+mn-lt"/>
                <a:ea typeface="+mn-ea"/>
                <a:cs typeface="+mn-cs"/>
              </a:rPr>
              <a:t> to make sure everything’s in good condition.</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63</a:t>
            </a:fld>
            <a:endParaRPr lang="en-US"/>
          </a:p>
        </p:txBody>
      </p:sp>
    </p:spTree>
    <p:extLst>
      <p:ext uri="{BB962C8B-B14F-4D97-AF65-F5344CB8AC3E}">
        <p14:creationId xmlns:p14="http://schemas.microsoft.com/office/powerpoint/2010/main" val="21905204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Look over the </a:t>
            </a:r>
            <a:r>
              <a:rPr lang="en-US" sz="1200" b="1" kern="1200" dirty="0">
                <a:solidFill>
                  <a:schemeClr val="tx1"/>
                </a:solidFill>
                <a:effectLst/>
                <a:latin typeface="+mn-lt"/>
                <a:ea typeface="+mn-ea"/>
                <a:cs typeface="+mn-cs"/>
              </a:rPr>
              <a:t>frame rails </a:t>
            </a:r>
            <a:r>
              <a:rPr lang="en-US" sz="1200" kern="1200" dirty="0">
                <a:solidFill>
                  <a:schemeClr val="tx1"/>
                </a:solidFill>
                <a:effectLst/>
                <a:latin typeface="+mn-lt"/>
                <a:ea typeface="+mn-ea"/>
                <a:cs typeface="+mn-cs"/>
              </a:rPr>
              <a:t>and</a:t>
            </a:r>
            <a:r>
              <a:rPr lang="en-US" sz="1200" b="1" kern="1200" dirty="0">
                <a:solidFill>
                  <a:schemeClr val="tx1"/>
                </a:solidFill>
                <a:effectLst/>
                <a:latin typeface="+mn-lt"/>
                <a:ea typeface="+mn-ea"/>
                <a:cs typeface="+mn-cs"/>
              </a:rPr>
              <a:t> cross members</a:t>
            </a:r>
            <a:r>
              <a:rPr lang="en-US" sz="1200" kern="1200" dirty="0">
                <a:solidFill>
                  <a:schemeClr val="tx1"/>
                </a:solidFill>
                <a:effectLst/>
                <a:latin typeface="+mn-lt"/>
                <a:ea typeface="+mn-ea"/>
                <a:cs typeface="+mn-cs"/>
              </a:rPr>
              <a:t>. Confirm that nothing’s cracked, bent, or damaged.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Check out the </a:t>
            </a:r>
            <a:r>
              <a:rPr lang="en-US" sz="1200" b="1" kern="1200" dirty="0">
                <a:solidFill>
                  <a:schemeClr val="tx1"/>
                </a:solidFill>
                <a:effectLst/>
                <a:latin typeface="+mn-lt"/>
                <a:ea typeface="+mn-ea"/>
                <a:cs typeface="+mn-cs"/>
              </a:rPr>
              <a:t>header</a:t>
            </a:r>
            <a:r>
              <a:rPr lang="en-US" sz="1200" kern="1200" dirty="0">
                <a:solidFill>
                  <a:schemeClr val="tx1"/>
                </a:solidFill>
                <a:effectLst/>
                <a:latin typeface="+mn-lt"/>
                <a:ea typeface="+mn-ea"/>
                <a:cs typeface="+mn-cs"/>
              </a:rPr>
              <a:t> at the front of the trailer. Make sure the rivets are tight, the seams are good, and nothing is damaged.</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64</a:t>
            </a:fld>
            <a:endParaRPr lang="en-US"/>
          </a:p>
        </p:txBody>
      </p:sp>
    </p:spTree>
    <p:extLst>
      <p:ext uri="{BB962C8B-B14F-4D97-AF65-F5344CB8AC3E}">
        <p14:creationId xmlns:p14="http://schemas.microsoft.com/office/powerpoint/2010/main" val="10563091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Inspect the </a:t>
            </a:r>
            <a:r>
              <a:rPr lang="en-US" sz="1200" b="1" kern="1200" dirty="0">
                <a:solidFill>
                  <a:schemeClr val="tx1"/>
                </a:solidFill>
                <a:effectLst/>
                <a:latin typeface="+mn-lt"/>
                <a:ea typeface="+mn-ea"/>
                <a:cs typeface="+mn-cs"/>
              </a:rPr>
              <a:t>top rail and down the side to the bottom frame rail</a:t>
            </a:r>
            <a:r>
              <a:rPr lang="en-US" sz="1200" kern="1200" dirty="0">
                <a:solidFill>
                  <a:schemeClr val="tx1"/>
                </a:solidFill>
                <a:effectLst/>
                <a:latin typeface="+mn-lt"/>
                <a:ea typeface="+mn-ea"/>
                <a:cs typeface="+mn-cs"/>
              </a:rPr>
              <a:t> to be sure they are free of damage.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Ensure the </a:t>
            </a:r>
            <a:r>
              <a:rPr lang="en-US" sz="1200" b="1" kern="1200" dirty="0">
                <a:solidFill>
                  <a:schemeClr val="tx1"/>
                </a:solidFill>
                <a:effectLst/>
                <a:latin typeface="+mn-lt"/>
                <a:ea typeface="+mn-ea"/>
                <a:cs typeface="+mn-cs"/>
              </a:rPr>
              <a:t>apron</a:t>
            </a:r>
            <a:r>
              <a:rPr lang="en-US" sz="1200" kern="1200" dirty="0">
                <a:solidFill>
                  <a:schemeClr val="tx1"/>
                </a:solidFill>
                <a:effectLst/>
                <a:latin typeface="+mn-lt"/>
                <a:ea typeface="+mn-ea"/>
                <a:cs typeface="+mn-cs"/>
              </a:rPr>
              <a:t> isn’t cracked or damaged, and that all the </a:t>
            </a:r>
            <a:r>
              <a:rPr lang="en-US" sz="1200" b="1" kern="1200" dirty="0">
                <a:solidFill>
                  <a:schemeClr val="tx1"/>
                </a:solidFill>
                <a:effectLst/>
                <a:latin typeface="+mn-lt"/>
                <a:ea typeface="+mn-ea"/>
                <a:cs typeface="+mn-cs"/>
              </a:rPr>
              <a:t>apron bolts</a:t>
            </a:r>
            <a:r>
              <a:rPr lang="en-US" sz="1200" kern="1200" dirty="0">
                <a:solidFill>
                  <a:schemeClr val="tx1"/>
                </a:solidFill>
                <a:effectLst/>
                <a:latin typeface="+mn-lt"/>
                <a:ea typeface="+mn-ea"/>
                <a:cs typeface="+mn-cs"/>
              </a:rPr>
              <a:t> are accounted for and in good condition.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65</a:t>
            </a:fld>
            <a:endParaRPr lang="en-US"/>
          </a:p>
        </p:txBody>
      </p:sp>
    </p:spTree>
    <p:extLst>
      <p:ext uri="{BB962C8B-B14F-4D97-AF65-F5344CB8AC3E}">
        <p14:creationId xmlns:p14="http://schemas.microsoft.com/office/powerpoint/2010/main" val="17421251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Next, examine the </a:t>
            </a:r>
            <a:r>
              <a:rPr lang="en-US" sz="1200" b="1" kern="1200" dirty="0">
                <a:solidFill>
                  <a:schemeClr val="tx1"/>
                </a:solidFill>
                <a:effectLst/>
                <a:latin typeface="+mn-lt"/>
                <a:ea typeface="+mn-ea"/>
                <a:cs typeface="+mn-cs"/>
              </a:rPr>
              <a:t>fifth wheel </a:t>
            </a:r>
            <a:r>
              <a:rPr lang="en-US" sz="1200" kern="1200" dirty="0">
                <a:solidFill>
                  <a:schemeClr val="tx1"/>
                </a:solidFill>
                <a:effectLst/>
                <a:latin typeface="+mn-lt"/>
                <a:ea typeface="+mn-ea"/>
                <a:cs typeface="+mn-cs"/>
              </a:rPr>
              <a:t>itself. If your vehicle has a sliding fifth wheel, make sure the pins are securely locking that fifth wheel into place.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Inspect the vertical and horizontal bolts to ensure they’re all tight and check the angle irons and flat metal for cracks or damage. Then, crawl under the trailer and look at the fifth wheel from behind to verify the frame and pivots are good, there’s nothing cracked or damaged, the jaws are closed around the shank of the </a:t>
            </a:r>
            <a:r>
              <a:rPr lang="en-US" sz="1200" b="1" kern="1200" dirty="0">
                <a:solidFill>
                  <a:schemeClr val="tx1"/>
                </a:solidFill>
                <a:effectLst/>
                <a:latin typeface="+mn-lt"/>
                <a:ea typeface="+mn-ea"/>
                <a:cs typeface="+mn-cs"/>
              </a:rPr>
              <a:t>kingpin</a:t>
            </a:r>
            <a:r>
              <a:rPr lang="en-US" sz="1200" kern="1200" dirty="0">
                <a:solidFill>
                  <a:schemeClr val="tx1"/>
                </a:solidFill>
                <a:effectLst/>
                <a:latin typeface="+mn-lt"/>
                <a:ea typeface="+mn-ea"/>
                <a:cs typeface="+mn-cs"/>
              </a:rPr>
              <a:t>, and, if the fifth wheel has a visible locking mechanism, it is in place.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fifth wheel is an inspection point that you absolutely must get right. You need to know what you’re looking at and what you’re doing. If a mistake is made and you don’t catch it in your pre-trip inspection, you will lose your trailer during your first hard turn or over your first big bump.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Talk to your safety or maintenance department to understand how to determine if your specific fifth wheel is fully locked.</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66</a:t>
            </a:fld>
            <a:endParaRPr lang="en-US"/>
          </a:p>
        </p:txBody>
      </p:sp>
    </p:spTree>
    <p:extLst>
      <p:ext uri="{BB962C8B-B14F-4D97-AF65-F5344CB8AC3E}">
        <p14:creationId xmlns:p14="http://schemas.microsoft.com/office/powerpoint/2010/main" val="41853245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Continue the inspection, ensuring the: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Drive line, drive shaft, U-joints, and differentials</a:t>
            </a:r>
            <a:r>
              <a:rPr lang="en-US" sz="1200" kern="1200" dirty="0">
                <a:solidFill>
                  <a:schemeClr val="tx1"/>
                </a:solidFill>
                <a:effectLst/>
                <a:latin typeface="+mn-lt"/>
                <a:ea typeface="+mn-ea"/>
                <a:cs typeface="+mn-cs"/>
              </a:rPr>
              <a:t> are in good condition</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67</a:t>
            </a:fld>
            <a:endParaRPr lang="en-US"/>
          </a:p>
        </p:txBody>
      </p:sp>
    </p:spTree>
    <p:extLst>
      <p:ext uri="{BB962C8B-B14F-4D97-AF65-F5344CB8AC3E}">
        <p14:creationId xmlns:p14="http://schemas.microsoft.com/office/powerpoint/2010/main" val="27202480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Continue the inspection, ensuring the: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Suspension</a:t>
            </a:r>
            <a:r>
              <a:rPr lang="en-US" sz="1200" kern="1200" dirty="0">
                <a:solidFill>
                  <a:schemeClr val="tx1"/>
                </a:solidFill>
                <a:effectLst/>
                <a:latin typeface="+mn-lt"/>
                <a:ea typeface="+mn-ea"/>
                <a:cs typeface="+mn-cs"/>
              </a:rPr>
              <a:t> is intact, tight, and in good working order. Specifically, check:</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front hanger is tight and not damaged</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U-bolts in the center are tight</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hanger at the rear is tight and not damaged</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springs are not cracked or damaged</a:t>
            </a: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68</a:t>
            </a:fld>
            <a:endParaRPr lang="en-US"/>
          </a:p>
        </p:txBody>
      </p:sp>
    </p:spTree>
    <p:extLst>
      <p:ext uri="{BB962C8B-B14F-4D97-AF65-F5344CB8AC3E}">
        <p14:creationId xmlns:p14="http://schemas.microsoft.com/office/powerpoint/2010/main" val="215462583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Continue the inspection, ensuring the: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Shock absorbers</a:t>
            </a:r>
            <a:r>
              <a:rPr lang="en-US" sz="1200" kern="1200" dirty="0">
                <a:solidFill>
                  <a:schemeClr val="tx1"/>
                </a:solidFill>
                <a:effectLst/>
                <a:latin typeface="+mn-lt"/>
                <a:ea typeface="+mn-ea"/>
                <a:cs typeface="+mn-cs"/>
              </a:rPr>
              <a:t> are intact</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Conspicuity</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markings </a:t>
            </a:r>
            <a:r>
              <a:rPr lang="en-US" sz="1200" kern="1200" dirty="0">
                <a:solidFill>
                  <a:schemeClr val="tx1"/>
                </a:solidFill>
                <a:effectLst/>
                <a:latin typeface="+mn-lt"/>
                <a:ea typeface="+mn-ea"/>
                <a:cs typeface="+mn-cs"/>
              </a:rPr>
              <a:t>on the brackets of the </a:t>
            </a:r>
            <a:r>
              <a:rPr lang="en-US" sz="1200" b="1" kern="1200" dirty="0" err="1">
                <a:solidFill>
                  <a:schemeClr val="tx1"/>
                </a:solidFill>
                <a:effectLst/>
                <a:latin typeface="+mn-lt"/>
                <a:ea typeface="+mn-ea"/>
                <a:cs typeface="+mn-cs"/>
              </a:rPr>
              <a:t>mudflaps</a:t>
            </a:r>
            <a:r>
              <a:rPr lang="en-US" sz="1200" kern="1200" dirty="0">
                <a:solidFill>
                  <a:schemeClr val="tx1"/>
                </a:solidFill>
                <a:effectLst/>
                <a:latin typeface="+mn-lt"/>
                <a:ea typeface="+mn-ea"/>
                <a:cs typeface="+mn-cs"/>
              </a:rPr>
              <a:t> are present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Air ride suspension air bags</a:t>
            </a:r>
            <a:r>
              <a:rPr lang="en-US" sz="1200" kern="1200" dirty="0">
                <a:solidFill>
                  <a:schemeClr val="tx1"/>
                </a:solidFill>
                <a:effectLst/>
                <a:latin typeface="+mn-lt"/>
                <a:ea typeface="+mn-ea"/>
                <a:cs typeface="+mn-cs"/>
              </a:rPr>
              <a:t> aren’t leaking or damaged</a:t>
            </a:r>
            <a:r>
              <a:rPr lang="en-US" sz="9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Landing gear’s</a:t>
            </a:r>
            <a:r>
              <a:rPr lang="en-US" sz="1200" kern="1200" dirty="0">
                <a:solidFill>
                  <a:schemeClr val="tx1"/>
                </a:solidFill>
                <a:effectLst/>
                <a:latin typeface="+mn-lt"/>
                <a:ea typeface="+mn-ea"/>
                <a:cs typeface="+mn-cs"/>
              </a:rPr>
              <a:t> mounting iron and bracing are in good shape</a:t>
            </a:r>
            <a:r>
              <a:rPr lang="en-US" sz="9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69</a:t>
            </a:fld>
            <a:endParaRPr lang="en-US"/>
          </a:p>
        </p:txBody>
      </p:sp>
    </p:spTree>
    <p:extLst>
      <p:ext uri="{BB962C8B-B14F-4D97-AF65-F5344CB8AC3E}">
        <p14:creationId xmlns:p14="http://schemas.microsoft.com/office/powerpoint/2010/main" val="31885632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Continue your inspection by examining the tractor’s drive tires on the driver’s side.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Your drive tire tread needs to be more than 2/32 of an inch deep, (whereas, if you remember, your steer tires need to be 4/32 of an inch deep.)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You’ll inspect the </a:t>
            </a:r>
            <a:r>
              <a:rPr lang="en-US" sz="1200" b="1" kern="1200" dirty="0">
                <a:solidFill>
                  <a:schemeClr val="tx1"/>
                </a:solidFill>
                <a:effectLst/>
                <a:latin typeface="+mn-lt"/>
                <a:ea typeface="+mn-ea"/>
                <a:cs typeface="+mn-cs"/>
              </a:rPr>
              <a:t>brake assembly, rims, tires, </a:t>
            </a:r>
            <a:r>
              <a:rPr lang="en-US" sz="1200" kern="1200" dirty="0">
                <a:solidFill>
                  <a:schemeClr val="tx1"/>
                </a:solidFill>
                <a:effectLst/>
                <a:latin typeface="+mn-lt"/>
                <a:ea typeface="+mn-ea"/>
                <a:cs typeface="+mn-cs"/>
              </a:rPr>
              <a:t>and</a:t>
            </a:r>
            <a:r>
              <a:rPr lang="en-US" sz="1200" b="1" kern="1200" dirty="0">
                <a:solidFill>
                  <a:schemeClr val="tx1"/>
                </a:solidFill>
                <a:effectLst/>
                <a:latin typeface="+mn-lt"/>
                <a:ea typeface="+mn-ea"/>
                <a:cs typeface="+mn-cs"/>
              </a:rPr>
              <a:t> lug nuts</a:t>
            </a:r>
            <a:r>
              <a:rPr lang="en-US" sz="1200" kern="1200" dirty="0">
                <a:solidFill>
                  <a:schemeClr val="tx1"/>
                </a:solidFill>
                <a:effectLst/>
                <a:latin typeface="+mn-lt"/>
                <a:ea typeface="+mn-ea"/>
                <a:cs typeface="+mn-cs"/>
              </a:rPr>
              <a:t>. Because you won’t have an oil sight glass on your drive axles, </a:t>
            </a:r>
            <a:r>
              <a:rPr lang="en-US" sz="1200" b="1" kern="1200" dirty="0">
                <a:solidFill>
                  <a:schemeClr val="tx1"/>
                </a:solidFill>
                <a:effectLst/>
                <a:latin typeface="+mn-lt"/>
                <a:ea typeface="+mn-ea"/>
                <a:cs typeface="+mn-cs"/>
              </a:rPr>
              <a:t>check for leaks</a:t>
            </a:r>
            <a:r>
              <a:rPr lang="en-US" sz="1200" kern="1200" dirty="0">
                <a:solidFill>
                  <a:schemeClr val="tx1"/>
                </a:solidFill>
                <a:effectLst/>
                <a:latin typeface="+mn-lt"/>
                <a:ea typeface="+mn-ea"/>
                <a:cs typeface="+mn-cs"/>
              </a:rPr>
              <a:t> at the differentials and hubs instead.</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70</a:t>
            </a:fld>
            <a:endParaRPr lang="en-US"/>
          </a:p>
        </p:txBody>
      </p:sp>
    </p:spTree>
    <p:extLst>
      <p:ext uri="{BB962C8B-B14F-4D97-AF65-F5344CB8AC3E}">
        <p14:creationId xmlns:p14="http://schemas.microsoft.com/office/powerpoint/2010/main" val="77967617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Ensure your </a:t>
            </a:r>
            <a:r>
              <a:rPr lang="en-US" sz="1200" b="1" kern="1200" dirty="0">
                <a:solidFill>
                  <a:schemeClr val="tx1"/>
                </a:solidFill>
                <a:effectLst/>
                <a:latin typeface="+mn-lt"/>
                <a:ea typeface="+mn-ea"/>
                <a:cs typeface="+mn-cs"/>
              </a:rPr>
              <a:t>landing gear</a:t>
            </a:r>
            <a:r>
              <a:rPr lang="en-US" sz="1200" kern="1200" dirty="0">
                <a:solidFill>
                  <a:schemeClr val="tx1"/>
                </a:solidFill>
                <a:effectLst/>
                <a:latin typeface="+mn-lt"/>
                <a:ea typeface="+mn-ea"/>
                <a:cs typeface="+mn-cs"/>
              </a:rPr>
              <a:t> is all the way up and is in good condition. Check that the handle is working and stowed properly, and none of the welds, bolts, or bracings are damaged in any way.</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71</a:t>
            </a:fld>
            <a:endParaRPr lang="en-US"/>
          </a:p>
        </p:txBody>
      </p:sp>
    </p:spTree>
    <p:extLst>
      <p:ext uri="{BB962C8B-B14F-4D97-AF65-F5344CB8AC3E}">
        <p14:creationId xmlns:p14="http://schemas.microsoft.com/office/powerpoint/2010/main" val="14448663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Continue down the driver’s side of the trailer toward the back, checking top, down, then under.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Ensure the </a:t>
            </a:r>
            <a:r>
              <a:rPr lang="en-US" sz="1200" b="1" kern="1200" dirty="0">
                <a:solidFill>
                  <a:schemeClr val="tx1"/>
                </a:solidFill>
                <a:effectLst/>
                <a:latin typeface="+mn-lt"/>
                <a:ea typeface="+mn-ea"/>
                <a:cs typeface="+mn-cs"/>
              </a:rPr>
              <a:t>conspicuity markings</a:t>
            </a:r>
            <a:r>
              <a:rPr lang="en-US" sz="1200" kern="1200" dirty="0">
                <a:solidFill>
                  <a:schemeClr val="tx1"/>
                </a:solidFill>
                <a:effectLst/>
                <a:latin typeface="+mn-lt"/>
                <a:ea typeface="+mn-ea"/>
                <a:cs typeface="+mn-cs"/>
              </a:rPr>
              <a:t> are in place and in good condition along this entire side, the </a:t>
            </a:r>
            <a:r>
              <a:rPr lang="en-US" sz="1200" b="1" kern="1200" dirty="0">
                <a:solidFill>
                  <a:schemeClr val="tx1"/>
                </a:solidFill>
                <a:effectLst/>
                <a:latin typeface="+mn-lt"/>
                <a:ea typeface="+mn-ea"/>
                <a:cs typeface="+mn-cs"/>
              </a:rPr>
              <a:t>cross members</a:t>
            </a:r>
            <a:r>
              <a:rPr lang="en-US" sz="1200" kern="1200" dirty="0">
                <a:solidFill>
                  <a:schemeClr val="tx1"/>
                </a:solidFill>
                <a:effectLst/>
                <a:latin typeface="+mn-lt"/>
                <a:ea typeface="+mn-ea"/>
                <a:cs typeface="+mn-cs"/>
              </a:rPr>
              <a:t> </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are in good shape, and the </a:t>
            </a:r>
            <a:r>
              <a:rPr lang="en-US" sz="1200" b="1" kern="1200" dirty="0">
                <a:solidFill>
                  <a:schemeClr val="tx1"/>
                </a:solidFill>
                <a:effectLst/>
                <a:latin typeface="+mn-lt"/>
                <a:ea typeface="+mn-ea"/>
                <a:cs typeface="+mn-cs"/>
              </a:rPr>
              <a:t>air lines</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electrical bundles</a:t>
            </a:r>
            <a:r>
              <a:rPr lang="en-US" sz="1200" kern="1200" dirty="0">
                <a:solidFill>
                  <a:schemeClr val="tx1"/>
                </a:solidFill>
                <a:effectLst/>
                <a:latin typeface="+mn-lt"/>
                <a:ea typeface="+mn-ea"/>
                <a:cs typeface="+mn-cs"/>
              </a:rPr>
              <a:t> are protected.</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72</a:t>
            </a:fld>
            <a:endParaRPr lang="en-US"/>
          </a:p>
        </p:txBody>
      </p:sp>
    </p:spTree>
    <p:extLst>
      <p:ext uri="{BB962C8B-B14F-4D97-AF65-F5344CB8AC3E}">
        <p14:creationId xmlns:p14="http://schemas.microsoft.com/office/powerpoint/2010/main" val="6842059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Look to see the </a:t>
            </a:r>
            <a:r>
              <a:rPr lang="en-US" sz="1200" b="1" kern="1200" dirty="0">
                <a:solidFill>
                  <a:schemeClr val="tx1"/>
                </a:solidFill>
                <a:effectLst/>
                <a:latin typeface="+mn-lt"/>
                <a:ea typeface="+mn-ea"/>
                <a:cs typeface="+mn-cs"/>
              </a:rPr>
              <a:t>trailer skirt</a:t>
            </a:r>
            <a:r>
              <a:rPr lang="en-US" sz="1200" kern="1200" dirty="0">
                <a:solidFill>
                  <a:schemeClr val="tx1"/>
                </a:solidFill>
                <a:effectLst/>
                <a:latin typeface="+mn-lt"/>
                <a:ea typeface="+mn-ea"/>
                <a:cs typeface="+mn-cs"/>
              </a:rPr>
              <a:t> is secure and free of damage, and that the </a:t>
            </a:r>
            <a:r>
              <a:rPr lang="en-US" sz="1200" b="1" kern="1200" dirty="0">
                <a:solidFill>
                  <a:schemeClr val="tx1"/>
                </a:solidFill>
                <a:effectLst/>
                <a:latin typeface="+mn-lt"/>
                <a:ea typeface="+mn-ea"/>
                <a:cs typeface="+mn-cs"/>
              </a:rPr>
              <a:t>ABS light</a:t>
            </a:r>
            <a:r>
              <a:rPr lang="en-US" sz="1200" kern="1200" dirty="0">
                <a:solidFill>
                  <a:schemeClr val="tx1"/>
                </a:solidFill>
                <a:effectLst/>
                <a:latin typeface="+mn-lt"/>
                <a:ea typeface="+mn-ea"/>
                <a:cs typeface="+mn-cs"/>
              </a:rPr>
              <a:t> is correctly mounted and is not turned on.</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73</a:t>
            </a:fld>
            <a:endParaRPr lang="en-US"/>
          </a:p>
        </p:txBody>
      </p:sp>
    </p:spTree>
    <p:extLst>
      <p:ext uri="{BB962C8B-B14F-4D97-AF65-F5344CB8AC3E}">
        <p14:creationId xmlns:p14="http://schemas.microsoft.com/office/powerpoint/2010/main" val="388762040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Check that the </a:t>
            </a:r>
            <a:r>
              <a:rPr lang="en-US" sz="1200" b="1" kern="1200" dirty="0">
                <a:solidFill>
                  <a:schemeClr val="tx1"/>
                </a:solidFill>
                <a:effectLst/>
                <a:latin typeface="+mn-lt"/>
                <a:ea typeface="+mn-ea"/>
                <a:cs typeface="+mn-cs"/>
              </a:rPr>
              <a:t>front and rear axles, slider linkage, </a:t>
            </a:r>
            <a:r>
              <a:rPr lang="en-US" sz="1200" kern="1200" dirty="0">
                <a:solidFill>
                  <a:schemeClr val="tx1"/>
                </a:solidFill>
                <a:effectLst/>
                <a:latin typeface="+mn-lt"/>
                <a:ea typeface="+mn-ea"/>
                <a:cs typeface="+mn-cs"/>
              </a:rPr>
              <a:t>and</a:t>
            </a:r>
            <a:r>
              <a:rPr lang="en-US" sz="1200" b="1" kern="1200" dirty="0">
                <a:solidFill>
                  <a:schemeClr val="tx1"/>
                </a:solidFill>
                <a:effectLst/>
                <a:latin typeface="+mn-lt"/>
                <a:ea typeface="+mn-ea"/>
                <a:cs typeface="+mn-cs"/>
              </a:rPr>
              <a:t> frame carriage</a:t>
            </a:r>
            <a:r>
              <a:rPr lang="en-US" sz="1200" kern="1200" dirty="0">
                <a:solidFill>
                  <a:schemeClr val="tx1"/>
                </a:solidFill>
                <a:effectLst/>
                <a:latin typeface="+mn-lt"/>
                <a:ea typeface="+mn-ea"/>
                <a:cs typeface="+mn-cs"/>
              </a:rPr>
              <a:t> assembly are all in good shape and the locking pins are all in place. If the slide mechanism is unlocked for some reason, the trailer axles will come out from under the trailer the first time the brakes are applied with any amount of force.</a:t>
            </a:r>
            <a:r>
              <a:rPr lang="en-US" sz="900" kern="1200" dirty="0">
                <a:solidFill>
                  <a:schemeClr val="tx1"/>
                </a:solidFill>
                <a:effectLst/>
                <a:latin typeface="+mn-lt"/>
                <a:ea typeface="+mn-ea"/>
                <a:cs typeface="+mn-cs"/>
              </a:rPr>
              <a:t> </a:t>
            </a:r>
          </a:p>
          <a:p>
            <a:endParaRPr lang="en-US" sz="900" kern="1200" dirty="0">
              <a:solidFill>
                <a:schemeClr val="tx1"/>
              </a:solidFill>
              <a:effectLst/>
              <a:latin typeface="+mn-lt"/>
              <a:ea typeface="+mn-ea"/>
              <a:cs typeface="+mn-cs"/>
            </a:endParaRPr>
          </a:p>
          <a:p>
            <a:endParaRPr lang="en-US" sz="9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 </a:t>
            </a:r>
            <a:br>
              <a:rPr lang="en-US" sz="1200" b="1"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3.5 — Slide Mechanism </a:t>
            </a:r>
          </a:p>
          <a:p>
            <a:endParaRPr lang="en-US" sz="9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74</a:t>
            </a:fld>
            <a:endParaRPr lang="en-US"/>
          </a:p>
        </p:txBody>
      </p:sp>
    </p:spTree>
    <p:extLst>
      <p:ext uri="{BB962C8B-B14F-4D97-AF65-F5344CB8AC3E}">
        <p14:creationId xmlns:p14="http://schemas.microsoft.com/office/powerpoint/2010/main" val="17104528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Continue your inspection by climbing under the trailer and examining the trailer’s front and rear axles. Here, you’ll inspect the </a:t>
            </a:r>
            <a:r>
              <a:rPr lang="en-US" sz="1200" b="1" kern="1200" dirty="0">
                <a:solidFill>
                  <a:schemeClr val="tx1"/>
                </a:solidFill>
                <a:effectLst/>
                <a:latin typeface="+mn-lt"/>
                <a:ea typeface="+mn-ea"/>
                <a:cs typeface="+mn-cs"/>
              </a:rPr>
              <a:t>brake assembly</a:t>
            </a:r>
            <a:r>
              <a:rPr lang="en-US" sz="1200" kern="1200" dirty="0">
                <a:solidFill>
                  <a:schemeClr val="tx1"/>
                </a:solidFill>
                <a:effectLst/>
                <a:latin typeface="+mn-lt"/>
                <a:ea typeface="+mn-ea"/>
                <a:cs typeface="+mn-cs"/>
              </a:rPr>
              <a:t>—brake lines, chambers, pushrod and adjusters, brake shoes, and brake drums.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Check the </a:t>
            </a:r>
            <a:r>
              <a:rPr lang="en-US" sz="1200" b="1" kern="1200" dirty="0">
                <a:solidFill>
                  <a:schemeClr val="tx1"/>
                </a:solidFill>
                <a:effectLst/>
                <a:latin typeface="+mn-lt"/>
                <a:ea typeface="+mn-ea"/>
                <a:cs typeface="+mn-cs"/>
              </a:rPr>
              <a:t>suspension</a:t>
            </a:r>
            <a:r>
              <a:rPr lang="en-US" sz="1200" b="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hangers (both front and rear,) bolts, shackles, U-bolts, and springs.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Also check out the </a:t>
            </a:r>
            <a:r>
              <a:rPr lang="en-US" sz="1200" b="1" kern="1200" dirty="0">
                <a:solidFill>
                  <a:schemeClr val="tx1"/>
                </a:solidFill>
                <a:effectLst/>
                <a:latin typeface="+mn-lt"/>
                <a:ea typeface="+mn-ea"/>
                <a:cs typeface="+mn-cs"/>
              </a:rPr>
              <a:t>shock absorbers</a:t>
            </a:r>
            <a:r>
              <a:rPr lang="en-US" sz="1200" kern="1200" dirty="0">
                <a:solidFill>
                  <a:schemeClr val="tx1"/>
                </a:solidFill>
                <a:effectLst/>
                <a:latin typeface="+mn-lt"/>
                <a:ea typeface="+mn-ea"/>
                <a:cs typeface="+mn-cs"/>
              </a:rPr>
              <a:t> and look for oil or grease on the insides of the </a:t>
            </a:r>
            <a:r>
              <a:rPr lang="en-US" sz="1200" b="1" kern="1200" dirty="0">
                <a:solidFill>
                  <a:schemeClr val="tx1"/>
                </a:solidFill>
                <a:effectLst/>
                <a:latin typeface="+mn-lt"/>
                <a:ea typeface="+mn-ea"/>
                <a:cs typeface="+mn-cs"/>
              </a:rPr>
              <a:t>rims</a:t>
            </a:r>
            <a:r>
              <a:rPr lang="en-US" sz="1200" kern="1200" dirty="0">
                <a:solidFill>
                  <a:schemeClr val="tx1"/>
                </a:solidFill>
                <a:effectLst/>
                <a:latin typeface="+mn-lt"/>
                <a:ea typeface="+mn-ea"/>
                <a:cs typeface="+mn-cs"/>
              </a:rPr>
              <a:t>, too.</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75</a:t>
            </a:fld>
            <a:endParaRPr lang="en-US"/>
          </a:p>
        </p:txBody>
      </p:sp>
    </p:spTree>
    <p:extLst>
      <p:ext uri="{BB962C8B-B14F-4D97-AF65-F5344CB8AC3E}">
        <p14:creationId xmlns:p14="http://schemas.microsoft.com/office/powerpoint/2010/main" val="31385274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return to the driver’s side of the trailer and ensure the </a:t>
            </a:r>
            <a:r>
              <a:rPr lang="en-US" sz="1200" b="1" kern="1200" dirty="0">
                <a:solidFill>
                  <a:schemeClr val="tx1"/>
                </a:solidFill>
                <a:effectLst/>
                <a:latin typeface="+mn-lt"/>
                <a:ea typeface="+mn-ea"/>
                <a:cs typeface="+mn-cs"/>
              </a:rPr>
              <a:t>tires </a:t>
            </a:r>
            <a:r>
              <a:rPr lang="en-US" sz="1200" kern="1200" dirty="0">
                <a:solidFill>
                  <a:schemeClr val="tx1"/>
                </a:solidFill>
                <a:effectLst/>
                <a:latin typeface="+mn-lt"/>
                <a:ea typeface="+mn-ea"/>
                <a:cs typeface="+mn-cs"/>
              </a:rPr>
              <a:t>are in good condition. Also examine the </a:t>
            </a:r>
            <a:r>
              <a:rPr lang="en-US" sz="1200" b="1" kern="1200" dirty="0">
                <a:solidFill>
                  <a:schemeClr val="tx1"/>
                </a:solidFill>
                <a:effectLst/>
                <a:latin typeface="+mn-lt"/>
                <a:ea typeface="+mn-ea"/>
                <a:cs typeface="+mn-cs"/>
              </a:rPr>
              <a:t>outside rims, lug nuts, </a:t>
            </a:r>
            <a:r>
              <a:rPr lang="en-US" sz="1200" kern="1200" dirty="0">
                <a:solidFill>
                  <a:schemeClr val="tx1"/>
                </a:solidFill>
                <a:effectLst/>
                <a:latin typeface="+mn-lt"/>
                <a:ea typeface="+mn-ea"/>
                <a:cs typeface="+mn-cs"/>
              </a:rPr>
              <a:t>and</a:t>
            </a:r>
            <a:r>
              <a:rPr lang="en-US" sz="1200" b="1" kern="1200" dirty="0">
                <a:solidFill>
                  <a:schemeClr val="tx1"/>
                </a:solidFill>
                <a:effectLst/>
                <a:latin typeface="+mn-lt"/>
                <a:ea typeface="+mn-ea"/>
                <a:cs typeface="+mn-cs"/>
              </a:rPr>
              <a:t> hub oil levels</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the trailer has dual tires, check between the tires to make sure the rims are tight together and nothing is wedged between the tires.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necessary, based on the configuration of your trailer, crawl back under the trailer and check the rear axle components if you couldn’t complete this from in front of the front axle.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76</a:t>
            </a:fld>
            <a:endParaRPr lang="en-US"/>
          </a:p>
        </p:txBody>
      </p:sp>
    </p:spTree>
    <p:extLst>
      <p:ext uri="{BB962C8B-B14F-4D97-AF65-F5344CB8AC3E}">
        <p14:creationId xmlns:p14="http://schemas.microsoft.com/office/powerpoint/2010/main" val="20544123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Continue behind the back of the trailer, checking top, down, then under.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Look for the required </a:t>
            </a:r>
            <a:r>
              <a:rPr lang="en-US" sz="1200" b="1" kern="1200" dirty="0">
                <a:solidFill>
                  <a:schemeClr val="tx1"/>
                </a:solidFill>
                <a:effectLst/>
                <a:latin typeface="+mn-lt"/>
                <a:ea typeface="+mn-ea"/>
                <a:cs typeface="+mn-cs"/>
              </a:rPr>
              <a:t>ID markers </a:t>
            </a:r>
            <a:r>
              <a:rPr lang="en-US" sz="1200" kern="1200" dirty="0">
                <a:solidFill>
                  <a:schemeClr val="tx1"/>
                </a:solidFill>
                <a:effectLst/>
                <a:latin typeface="+mn-lt"/>
                <a:ea typeface="+mn-ea"/>
                <a:cs typeface="+mn-cs"/>
              </a:rPr>
              <a:t>and</a:t>
            </a:r>
            <a:r>
              <a:rPr lang="en-US" sz="1200" b="1" kern="1200" dirty="0">
                <a:solidFill>
                  <a:schemeClr val="tx1"/>
                </a:solidFill>
                <a:effectLst/>
                <a:latin typeface="+mn-lt"/>
                <a:ea typeface="+mn-ea"/>
                <a:cs typeface="+mn-cs"/>
              </a:rPr>
              <a:t> conspicuity tape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Inspect the </a:t>
            </a:r>
            <a:r>
              <a:rPr lang="en-US" sz="1200" b="1" kern="1200" dirty="0">
                <a:solidFill>
                  <a:schemeClr val="tx1"/>
                </a:solidFill>
                <a:effectLst/>
                <a:latin typeface="+mn-lt"/>
                <a:ea typeface="+mn-ea"/>
                <a:cs typeface="+mn-cs"/>
              </a:rPr>
              <a:t>door</a:t>
            </a:r>
            <a:r>
              <a:rPr lang="en-US" sz="1200" kern="1200" dirty="0">
                <a:solidFill>
                  <a:schemeClr val="tx1"/>
                </a:solidFill>
                <a:effectLst/>
                <a:latin typeface="+mn-lt"/>
                <a:ea typeface="+mn-ea"/>
                <a:cs typeface="+mn-cs"/>
              </a:rPr>
              <a:t> frame. If the load isn’t sealed, open the door to confirm it operates and that you have the right </a:t>
            </a:r>
            <a:r>
              <a:rPr lang="en-US" sz="1200" b="1" kern="1200" dirty="0">
                <a:solidFill>
                  <a:schemeClr val="tx1"/>
                </a:solidFill>
                <a:effectLst/>
                <a:latin typeface="+mn-lt"/>
                <a:ea typeface="+mn-ea"/>
                <a:cs typeface="+mn-cs"/>
              </a:rPr>
              <a:t>cargo </a:t>
            </a:r>
            <a:r>
              <a:rPr lang="en-US" sz="1200" kern="1200" dirty="0">
                <a:solidFill>
                  <a:schemeClr val="tx1"/>
                </a:solidFill>
                <a:effectLst/>
                <a:latin typeface="+mn-lt"/>
                <a:ea typeface="+mn-ea"/>
                <a:cs typeface="+mn-cs"/>
              </a:rPr>
              <a:t>inside.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77</a:t>
            </a:fld>
            <a:endParaRPr lang="en-US"/>
          </a:p>
        </p:txBody>
      </p:sp>
    </p:spTree>
    <p:extLst>
      <p:ext uri="{BB962C8B-B14F-4D97-AF65-F5344CB8AC3E}">
        <p14:creationId xmlns:p14="http://schemas.microsoft.com/office/powerpoint/2010/main" val="10778439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Check out the </a:t>
            </a:r>
            <a:r>
              <a:rPr lang="en-US" sz="1200" b="1" kern="1200" dirty="0">
                <a:solidFill>
                  <a:schemeClr val="tx1"/>
                </a:solidFill>
                <a:effectLst/>
                <a:latin typeface="+mn-lt"/>
                <a:ea typeface="+mn-ea"/>
                <a:cs typeface="+mn-cs"/>
              </a:rPr>
              <a:t>back bumper</a:t>
            </a:r>
            <a:r>
              <a:rPr lang="en-US" sz="1200" kern="1200" dirty="0">
                <a:solidFill>
                  <a:schemeClr val="tx1"/>
                </a:solidFill>
                <a:effectLst/>
                <a:latin typeface="+mn-lt"/>
                <a:ea typeface="+mn-ea"/>
                <a:cs typeface="+mn-cs"/>
              </a:rPr>
              <a:t>, the </a:t>
            </a:r>
            <a:r>
              <a:rPr lang="en-US" sz="1200" b="1" kern="1200" dirty="0">
                <a:solidFill>
                  <a:schemeClr val="tx1"/>
                </a:solidFill>
                <a:effectLst/>
                <a:latin typeface="+mn-lt"/>
                <a:ea typeface="+mn-ea"/>
                <a:cs typeface="+mn-cs"/>
              </a:rPr>
              <a:t>stop bar</a:t>
            </a:r>
            <a:r>
              <a:rPr lang="en-US" sz="1200" kern="1200" dirty="0">
                <a:solidFill>
                  <a:schemeClr val="tx1"/>
                </a:solidFill>
                <a:effectLst/>
                <a:latin typeface="+mn-lt"/>
                <a:ea typeface="+mn-ea"/>
                <a:cs typeface="+mn-cs"/>
              </a:rPr>
              <a:t> for a sliding tandem, and the </a:t>
            </a:r>
            <a:r>
              <a:rPr lang="en-US" sz="1200" b="1" kern="1200" dirty="0">
                <a:solidFill>
                  <a:schemeClr val="tx1"/>
                </a:solidFill>
                <a:effectLst/>
                <a:latin typeface="+mn-lt"/>
                <a:ea typeface="+mn-ea"/>
                <a:cs typeface="+mn-cs"/>
              </a:rPr>
              <a:t>step tread </a:t>
            </a:r>
            <a:r>
              <a:rPr lang="en-US" sz="1200" kern="1200" dirty="0">
                <a:solidFill>
                  <a:schemeClr val="tx1"/>
                </a:solidFill>
                <a:effectLst/>
                <a:latin typeface="+mn-lt"/>
                <a:ea typeface="+mn-ea"/>
                <a:cs typeface="+mn-cs"/>
              </a:rPr>
              <a:t>to be sure they’re all in good condition</a:t>
            </a:r>
            <a:r>
              <a:rPr lang="en-US"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Confirm your rear </a:t>
            </a:r>
            <a:r>
              <a:rPr lang="en-US" sz="1200" b="1" kern="1200" dirty="0">
                <a:solidFill>
                  <a:schemeClr val="tx1"/>
                </a:solidFill>
                <a:effectLst/>
                <a:latin typeface="+mn-lt"/>
                <a:ea typeface="+mn-ea"/>
                <a:cs typeface="+mn-cs"/>
              </a:rPr>
              <a:t>mud flaps</a:t>
            </a:r>
            <a:r>
              <a:rPr lang="en-US" sz="1200" kern="1200" dirty="0">
                <a:solidFill>
                  <a:schemeClr val="tx1"/>
                </a:solidFill>
                <a:effectLst/>
                <a:latin typeface="+mn-lt"/>
                <a:ea typeface="+mn-ea"/>
                <a:cs typeface="+mn-cs"/>
              </a:rPr>
              <a:t> are properly attached and are not torn, damaged, or dragging on the road.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78</a:t>
            </a:fld>
            <a:endParaRPr lang="en-US"/>
          </a:p>
        </p:txBody>
      </p:sp>
    </p:spTree>
    <p:extLst>
      <p:ext uri="{BB962C8B-B14F-4D97-AF65-F5344CB8AC3E}">
        <p14:creationId xmlns:p14="http://schemas.microsoft.com/office/powerpoint/2010/main" val="35855275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Continue the </a:t>
            </a:r>
            <a:r>
              <a:rPr lang="en-US" sz="1200" i="1" kern="1200" dirty="0">
                <a:solidFill>
                  <a:schemeClr val="tx1"/>
                </a:solidFill>
                <a:effectLst/>
                <a:latin typeface="+mn-lt"/>
                <a:ea typeface="+mn-ea"/>
                <a:cs typeface="+mn-cs"/>
              </a:rPr>
              <a:t>top, down, then under</a:t>
            </a:r>
            <a:r>
              <a:rPr lang="en-US" sz="1200" kern="1200" dirty="0">
                <a:solidFill>
                  <a:schemeClr val="tx1"/>
                </a:solidFill>
                <a:effectLst/>
                <a:latin typeface="+mn-lt"/>
                <a:ea typeface="+mn-ea"/>
                <a:cs typeface="+mn-cs"/>
              </a:rPr>
              <a:t> visual inspection on the passenger side. In addition to checking anything that couldn’t be seen under the vehicle from the driver’s side, you’ll want to check everything as you did on the driver’s side. This includes the: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Side of the trailer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Conspicuity markings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Slider assembly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Frame carriage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Cross members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Airlines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Electrical bundles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Tires</a:t>
            </a:r>
            <a:r>
              <a:rPr lang="en-US" sz="9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Rims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Hubs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Trailer skirt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Trailer header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Coupling device area</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CALLOUT: If your truck has dual drive tires, check that the rims are tight together, the tires are evenly spaced, and that nothing is wedged between the duals.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79</a:t>
            </a:fld>
            <a:endParaRPr lang="en-US"/>
          </a:p>
        </p:txBody>
      </p:sp>
    </p:spTree>
    <p:extLst>
      <p:ext uri="{BB962C8B-B14F-4D97-AF65-F5344CB8AC3E}">
        <p14:creationId xmlns:p14="http://schemas.microsoft.com/office/powerpoint/2010/main" val="42706405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4: Walk-Around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Continue the </a:t>
            </a:r>
            <a:r>
              <a:rPr lang="en-US" sz="1200" i="1" kern="1200" dirty="0">
                <a:solidFill>
                  <a:schemeClr val="tx1"/>
                </a:solidFill>
                <a:effectLst/>
                <a:latin typeface="+mn-lt"/>
                <a:ea typeface="+mn-ea"/>
                <a:cs typeface="+mn-cs"/>
              </a:rPr>
              <a:t>top, down, then under</a:t>
            </a:r>
            <a:r>
              <a:rPr lang="en-US" sz="1200" kern="1200" dirty="0">
                <a:solidFill>
                  <a:schemeClr val="tx1"/>
                </a:solidFill>
                <a:effectLst/>
                <a:latin typeface="+mn-lt"/>
                <a:ea typeface="+mn-ea"/>
                <a:cs typeface="+mn-cs"/>
              </a:rPr>
              <a:t> visual inspection by examining the tractor’s drive tires on the passenger side. Again, check the </a:t>
            </a:r>
            <a:r>
              <a:rPr lang="en-US" sz="1200" b="1" kern="1200" dirty="0">
                <a:solidFill>
                  <a:schemeClr val="tx1"/>
                </a:solidFill>
                <a:effectLst/>
                <a:latin typeface="+mn-lt"/>
                <a:ea typeface="+mn-ea"/>
                <a:cs typeface="+mn-cs"/>
              </a:rPr>
              <a:t>brake assembly, tires, rims, lug nuts, </a:t>
            </a:r>
            <a:r>
              <a:rPr lang="en-US" sz="1200" kern="1200" dirty="0">
                <a:solidFill>
                  <a:schemeClr val="tx1"/>
                </a:solidFill>
                <a:effectLst/>
                <a:latin typeface="+mn-lt"/>
                <a:ea typeface="+mn-ea"/>
                <a:cs typeface="+mn-cs"/>
              </a:rPr>
              <a:t>and</a:t>
            </a:r>
            <a:r>
              <a:rPr lang="en-US" sz="1200" b="1" kern="1200" dirty="0">
                <a:solidFill>
                  <a:schemeClr val="tx1"/>
                </a:solidFill>
                <a:effectLst/>
                <a:latin typeface="+mn-lt"/>
                <a:ea typeface="+mn-ea"/>
                <a:cs typeface="+mn-cs"/>
              </a:rPr>
              <a:t> hubs</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Inspect the </a:t>
            </a:r>
            <a:r>
              <a:rPr lang="en-US" sz="1200" b="1" kern="1200" dirty="0">
                <a:solidFill>
                  <a:schemeClr val="tx1"/>
                </a:solidFill>
                <a:effectLst/>
                <a:latin typeface="+mn-lt"/>
                <a:ea typeface="+mn-ea"/>
                <a:cs typeface="+mn-cs"/>
              </a:rPr>
              <a:t>exhaust system</a:t>
            </a:r>
            <a:r>
              <a:rPr lang="en-US" sz="1200" kern="1200" dirty="0">
                <a:solidFill>
                  <a:schemeClr val="tx1"/>
                </a:solidFill>
                <a:effectLst/>
                <a:latin typeface="+mn-lt"/>
                <a:ea typeface="+mn-ea"/>
                <a:cs typeface="+mn-cs"/>
              </a:rPr>
              <a:t>, this time as far forward as can be seen to ensure it is free of black soot.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Finish your walk-around inspection by examining the tractor on the passenger side. Check the </a:t>
            </a:r>
            <a:r>
              <a:rPr lang="en-US" sz="1200" b="1" kern="1200" dirty="0">
                <a:solidFill>
                  <a:schemeClr val="tx1"/>
                </a:solidFill>
                <a:effectLst/>
                <a:latin typeface="+mn-lt"/>
                <a:ea typeface="+mn-ea"/>
                <a:cs typeface="+mn-cs"/>
              </a:rPr>
              <a:t>door</a:t>
            </a:r>
            <a:r>
              <a:rPr lang="en-US" sz="1200" kern="1200" dirty="0">
                <a:solidFill>
                  <a:schemeClr val="tx1"/>
                </a:solidFill>
                <a:effectLst/>
                <a:latin typeface="+mn-lt"/>
                <a:ea typeface="+mn-ea"/>
                <a:cs typeface="+mn-cs"/>
              </a:rPr>
              <a:t>, verify the </a:t>
            </a:r>
            <a:r>
              <a:rPr lang="en-US" sz="1200" b="1" kern="1200" dirty="0">
                <a:solidFill>
                  <a:schemeClr val="tx1"/>
                </a:solidFill>
                <a:effectLst/>
                <a:latin typeface="+mn-lt"/>
                <a:ea typeface="+mn-ea"/>
                <a:cs typeface="+mn-cs"/>
              </a:rPr>
              <a:t>company name</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USDOT number</a:t>
            </a:r>
            <a:r>
              <a:rPr lang="en-US" sz="1200" kern="1200" dirty="0">
                <a:solidFill>
                  <a:schemeClr val="tx1"/>
                </a:solidFill>
                <a:effectLst/>
                <a:latin typeface="+mn-lt"/>
                <a:ea typeface="+mn-ea"/>
                <a:cs typeface="+mn-cs"/>
              </a:rPr>
              <a:t> are visible, and confirm the </a:t>
            </a:r>
            <a:r>
              <a:rPr lang="en-US" sz="1200" b="1" kern="1200" dirty="0">
                <a:solidFill>
                  <a:schemeClr val="tx1"/>
                </a:solidFill>
                <a:effectLst/>
                <a:latin typeface="+mn-lt"/>
                <a:ea typeface="+mn-ea"/>
                <a:cs typeface="+mn-cs"/>
              </a:rPr>
              <a:t>access ports, steps,</a:t>
            </a:r>
            <a:r>
              <a:rPr lang="en-US" sz="1200" kern="1200" dirty="0">
                <a:solidFill>
                  <a:schemeClr val="tx1"/>
                </a:solidFill>
                <a:effectLst/>
                <a:latin typeface="+mn-lt"/>
                <a:ea typeface="+mn-ea"/>
                <a:cs typeface="+mn-cs"/>
              </a:rPr>
              <a:t> and</a:t>
            </a:r>
            <a:r>
              <a:rPr lang="en-US" sz="1200" b="1" kern="1200" dirty="0">
                <a:solidFill>
                  <a:schemeClr val="tx1"/>
                </a:solidFill>
                <a:effectLst/>
                <a:latin typeface="+mn-lt"/>
                <a:ea typeface="+mn-ea"/>
                <a:cs typeface="+mn-cs"/>
              </a:rPr>
              <a:t> side fairing</a:t>
            </a:r>
            <a:r>
              <a:rPr lang="en-US" sz="1200" kern="1200" dirty="0">
                <a:solidFill>
                  <a:schemeClr val="tx1"/>
                </a:solidFill>
                <a:effectLst/>
                <a:latin typeface="+mn-lt"/>
                <a:ea typeface="+mn-ea"/>
                <a:cs typeface="+mn-cs"/>
              </a:rPr>
              <a:t> are in good condition.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walk-around portion of your pre-trip inspection probably feels like a lot to remember… because it is. But following the sequence as we’ve discussed will help you get in the habit of checking each item in the same order every time.</a:t>
            </a:r>
          </a:p>
          <a:p>
            <a:endParaRPr lang="en-US" sz="1200" kern="1200" dirty="0">
              <a:solidFill>
                <a:schemeClr val="tx1"/>
              </a:solidFill>
              <a:effectLst/>
              <a:latin typeface="+mn-lt"/>
              <a:ea typeface="+mn-ea"/>
              <a:cs typeface="+mn-cs"/>
            </a:endParaRPr>
          </a:p>
          <a:p>
            <a:r>
              <a:rPr lang="en-US" sz="105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80</a:t>
            </a:fld>
            <a:endParaRPr lang="en-US"/>
          </a:p>
        </p:txBody>
      </p:sp>
    </p:spTree>
    <p:extLst>
      <p:ext uri="{BB962C8B-B14F-4D97-AF65-F5344CB8AC3E}">
        <p14:creationId xmlns:p14="http://schemas.microsoft.com/office/powerpoint/2010/main" val="409042516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5: Brake System Check</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81</a:t>
            </a:fld>
            <a:endParaRPr lang="en-US"/>
          </a:p>
        </p:txBody>
      </p:sp>
    </p:spTree>
    <p:extLst>
      <p:ext uri="{BB962C8B-B14F-4D97-AF65-F5344CB8AC3E}">
        <p14:creationId xmlns:p14="http://schemas.microsoft.com/office/powerpoint/2010/main" val="8298119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5: Brake System Check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Avoid the potentially disastrous effects of failed brakes with a thorough review of the brake system. This inspection is often called the LAB-PS check, which stands for leaks, alarms, button pop-out, parking brakes, and service brakes.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82</a:t>
            </a:fld>
            <a:endParaRPr lang="en-US"/>
          </a:p>
        </p:txBody>
      </p:sp>
    </p:spTree>
    <p:extLst>
      <p:ext uri="{BB962C8B-B14F-4D97-AF65-F5344CB8AC3E}">
        <p14:creationId xmlns:p14="http://schemas.microsoft.com/office/powerpoint/2010/main" val="26016261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5: Brake System Check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Make sure the wheels are still chocked so the truck can’t roll away, and then turn the engine on to build up air pressure. Once the vehicle has been idling for a minute or two and the air pressure is over 100 pounds per square inch (psi):</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Release the parking brake and charge the trailer brakes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Apply the foot brake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Turn off the engine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Watch the gauges. The vehicle shouldn’t leak more than 4 psi per minute (3 psi if you only have a tractor) for a full 60 seconds. Turn the key back on, pump the air pressure down, and notice where the low-pressure indicator comes on. It should activate before 60 psi.</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Continue pumping down. The brake buttons should pop out somewhere between 20-40 psi, switching over from the parking brake to the emergency brake.</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83</a:t>
            </a:fld>
            <a:endParaRPr lang="en-US"/>
          </a:p>
        </p:txBody>
      </p:sp>
    </p:spTree>
    <p:extLst>
      <p:ext uri="{BB962C8B-B14F-4D97-AF65-F5344CB8AC3E}">
        <p14:creationId xmlns:p14="http://schemas.microsoft.com/office/powerpoint/2010/main" val="30541661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5: Brake System Check</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With the clutch in and shifter in neutral:</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Start up the vehicle to see how long it takes to build air pressure back up</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Rev the vehicle up to about 1400 RPM and watch the air pressure build up. It should take less than 45 seconds to go from 85-100 psi.</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84</a:t>
            </a:fld>
            <a:endParaRPr lang="en-US"/>
          </a:p>
        </p:txBody>
      </p:sp>
    </p:spTree>
    <p:extLst>
      <p:ext uri="{BB962C8B-B14F-4D97-AF65-F5344CB8AC3E}">
        <p14:creationId xmlns:p14="http://schemas.microsoft.com/office/powerpoint/2010/main" val="237532665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5: Brake System Check</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Before moving on to the next step of the brake check, be sure to remove the wheel chocks. Then:</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dirty="0"/>
              <a:t>Check to make sure the parking brakes will hold </a:t>
            </a:r>
          </a:p>
          <a:p>
            <a:pPr marL="628650" lvl="1" indent="-171450">
              <a:buFont typeface="Arial" panose="020B0604020202020204" pitchFamily="34" charset="0"/>
              <a:buChar char="•"/>
            </a:pPr>
            <a:r>
              <a:rPr lang="en-US" dirty="0"/>
              <a:t>Put it in the lowest gear possible, release the tractor brake with the trailer brake still applied, and tug forward gently in the lowest forward gear to verify the trailer parking brakes will hold </a:t>
            </a:r>
          </a:p>
          <a:p>
            <a:pPr marL="628650" lvl="1" indent="-171450">
              <a:buFont typeface="Arial" panose="020B0604020202020204" pitchFamily="34" charset="0"/>
              <a:buChar char="•"/>
            </a:pPr>
            <a:r>
              <a:rPr lang="en-US" dirty="0"/>
              <a:t>Engage the tractor brake, release the trailer brake and tug forward gently in the lowest forward gear to verify the tractor brakes will hold </a:t>
            </a:r>
          </a:p>
          <a:p>
            <a:pPr marL="628650" lvl="1" indent="-171450">
              <a:buFont typeface="Arial" panose="020B0604020202020204" pitchFamily="34" charset="0"/>
              <a:buChar char="•"/>
            </a:pPr>
            <a:r>
              <a:rPr lang="en-US" dirty="0"/>
              <a:t>Release the parking brakes, roll ahead slowly, and then step on the foot brake to make sure the service brakes function—the vehicle should not pull to one side or have a delay stopping</a:t>
            </a:r>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85</a:t>
            </a:fld>
            <a:endParaRPr lang="en-US"/>
          </a:p>
        </p:txBody>
      </p:sp>
    </p:spTree>
    <p:extLst>
      <p:ext uri="{BB962C8B-B14F-4D97-AF65-F5344CB8AC3E}">
        <p14:creationId xmlns:p14="http://schemas.microsoft.com/office/powerpoint/2010/main" val="8941993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On-the-Road Inspection (§392.9)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 </a:t>
            </a:r>
            <a:br>
              <a:rPr lang="en-US" sz="1200" b="1"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3.6 — On the Road Inspection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86</a:t>
            </a:fld>
            <a:endParaRPr lang="en-US"/>
          </a:p>
        </p:txBody>
      </p:sp>
    </p:spTree>
    <p:extLst>
      <p:ext uri="{BB962C8B-B14F-4D97-AF65-F5344CB8AC3E}">
        <p14:creationId xmlns:p14="http://schemas.microsoft.com/office/powerpoint/2010/main" val="93871480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a thorough pre-trip inspection gives you peace of mind about the safety and performance of your vehicle, equipment can easily deteriorate during the course of the day. Some damage and defects are out of your control but conducting on-the-road inspections help you spot problems while there’s still time to manage them, before they result in a breakdown or accident. Make it a habit to stop every few hours to check your truck and trailer, even if you’re not required to, so you can help avoid problems.</a:t>
            </a:r>
          </a:p>
        </p:txBody>
      </p:sp>
      <p:sp>
        <p:nvSpPr>
          <p:cNvPr id="4" name="Slide Number Placeholder 3"/>
          <p:cNvSpPr>
            <a:spLocks noGrp="1"/>
          </p:cNvSpPr>
          <p:nvPr>
            <p:ph type="sldNum" sz="quarter" idx="10"/>
          </p:nvPr>
        </p:nvSpPr>
        <p:spPr/>
        <p:txBody>
          <a:bodyPr/>
          <a:lstStyle/>
          <a:p>
            <a:fld id="{AA903D58-B367-4EF1-BE39-90006A343867}" type="slidenum">
              <a:rPr lang="en-US" smtClean="0"/>
              <a:t>87</a:t>
            </a:fld>
            <a:endParaRPr lang="en-US"/>
          </a:p>
        </p:txBody>
      </p:sp>
    </p:spTree>
    <p:extLst>
      <p:ext uri="{BB962C8B-B14F-4D97-AF65-F5344CB8AC3E}">
        <p14:creationId xmlns:p14="http://schemas.microsoft.com/office/powerpoint/2010/main" val="12246807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a short walk-around inspection every time you stop. The first step in completing an on-the-road inspection is to get off the road and park in a location where it is safe to move around the vehicle. This inspection is done at a walking pace, pausing only for a few seconds at each axle/axle group, so the entire inspection should only take a minute or two. Also, do a quick scan of all your lights, mirrors, and tires.</a:t>
            </a:r>
          </a:p>
        </p:txBody>
      </p:sp>
      <p:sp>
        <p:nvSpPr>
          <p:cNvPr id="4" name="Slide Number Placeholder 3"/>
          <p:cNvSpPr>
            <a:spLocks noGrp="1"/>
          </p:cNvSpPr>
          <p:nvPr>
            <p:ph type="sldNum" sz="quarter" idx="10"/>
          </p:nvPr>
        </p:nvSpPr>
        <p:spPr/>
        <p:txBody>
          <a:bodyPr/>
          <a:lstStyle/>
          <a:p>
            <a:fld id="{AA903D58-B367-4EF1-BE39-90006A343867}" type="slidenum">
              <a:rPr lang="en-US" smtClean="0"/>
              <a:t>88</a:t>
            </a:fld>
            <a:endParaRPr lang="en-US"/>
          </a:p>
        </p:txBody>
      </p:sp>
    </p:spTree>
    <p:extLst>
      <p:ext uri="{BB962C8B-B14F-4D97-AF65-F5344CB8AC3E}">
        <p14:creationId xmlns:p14="http://schemas.microsoft.com/office/powerpoint/2010/main" val="7527045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FMCSRs require that the vehicle’s cargo and load-securing devices be checked within the first 50 miles of a trip. Any necessary adjustments must be made at this time.</a:t>
            </a:r>
          </a:p>
          <a:p>
            <a:endParaRPr lang="en-US" dirty="0"/>
          </a:p>
          <a:p>
            <a:r>
              <a:rPr lang="en-US" dirty="0"/>
              <a:t>After the first 50 miles of the trip, the vehicle’s cargo and load-securing devices must also be reexamined when you make a change of duty status, after the vehicle has been driven for 3 hours, or after the vehicle has been driven 150 miles—whichever occurs first.</a:t>
            </a:r>
          </a:p>
          <a:p>
            <a:endParaRPr lang="en-US" dirty="0"/>
          </a:p>
          <a:p>
            <a:r>
              <a:rPr lang="en-US" dirty="0"/>
              <a:t>Inspection of the cargo and load securing devices is not required if your vehicle is sealed and you have been ordered not to open the vehicle. Also, you are not required to inspect the cargo and load securing devices if the vehicle is loaded in a way that makes inspection of the cargo impossible.</a:t>
            </a:r>
          </a:p>
          <a:p>
            <a:endParaRPr lang="en-US" dirty="0"/>
          </a:p>
          <a:p>
            <a:r>
              <a:rPr lang="en-US" dirty="0"/>
              <a:t>CALLOUT: Though you may not be able to inspect the cargo and load securing devices, this does not give you a pass on reviewing your vehicle’s condition while on the road.</a:t>
            </a:r>
          </a:p>
        </p:txBody>
      </p:sp>
      <p:sp>
        <p:nvSpPr>
          <p:cNvPr id="4" name="Slide Number Placeholder 3"/>
          <p:cNvSpPr>
            <a:spLocks noGrp="1"/>
          </p:cNvSpPr>
          <p:nvPr>
            <p:ph type="sldNum" sz="quarter" idx="10"/>
          </p:nvPr>
        </p:nvSpPr>
        <p:spPr/>
        <p:txBody>
          <a:bodyPr/>
          <a:lstStyle/>
          <a:p>
            <a:fld id="{AA903D58-B367-4EF1-BE39-90006A343867}" type="slidenum">
              <a:rPr lang="en-US" smtClean="0"/>
              <a:t>89</a:t>
            </a:fld>
            <a:endParaRPr lang="en-US"/>
          </a:p>
        </p:txBody>
      </p:sp>
    </p:spTree>
    <p:extLst>
      <p:ext uri="{BB962C8B-B14F-4D97-AF65-F5344CB8AC3E}">
        <p14:creationId xmlns:p14="http://schemas.microsoft.com/office/powerpoint/2010/main" val="235977742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Gauges are there to help warn you of any potential problems you may not be aware of from your spot in the driver’s seat. Pay close attention to them when driving and be in tune with what your truck is telling you. </a:t>
            </a:r>
          </a:p>
          <a:p>
            <a:endParaRPr lang="en-US" dirty="0"/>
          </a:p>
          <a:p>
            <a:r>
              <a:rPr lang="en-US" dirty="0"/>
              <a:t>Engage all of your senses and be aware of the sounds, smells, and feel of the vehicle. If anything seems out of the ordinary, stop to see what’s going on.</a:t>
            </a:r>
          </a:p>
        </p:txBody>
      </p:sp>
      <p:sp>
        <p:nvSpPr>
          <p:cNvPr id="4" name="Slide Number Placeholder 3"/>
          <p:cNvSpPr>
            <a:spLocks noGrp="1"/>
          </p:cNvSpPr>
          <p:nvPr>
            <p:ph type="sldNum" sz="quarter" idx="10"/>
          </p:nvPr>
        </p:nvSpPr>
        <p:spPr/>
        <p:txBody>
          <a:bodyPr/>
          <a:lstStyle/>
          <a:p>
            <a:fld id="{AA903D58-B367-4EF1-BE39-90006A343867}" type="slidenum">
              <a:rPr lang="en-US" smtClean="0"/>
              <a:t>90</a:t>
            </a:fld>
            <a:endParaRPr lang="en-US"/>
          </a:p>
        </p:txBody>
      </p:sp>
    </p:spTree>
    <p:extLst>
      <p:ext uri="{BB962C8B-B14F-4D97-AF65-F5344CB8AC3E}">
        <p14:creationId xmlns:p14="http://schemas.microsoft.com/office/powerpoint/2010/main" val="65625116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your on-the-road inspection on your lights, mirrors, and tires. It won’t do you any good to use an actual pressure gauge to test your tires when they’re hot, since the reading can be off anywhere from 5 to 20 percent.</a:t>
            </a:r>
          </a:p>
          <a:p>
            <a:endParaRPr lang="en-US" dirty="0"/>
          </a:p>
          <a:p>
            <a:r>
              <a:rPr lang="en-US" dirty="0"/>
              <a:t>Instead, use a hammer or tire thumper to check for firmness. Also, put your hand close to the hub and feel for excessive heat caused by a failing tire or bearing. Be careful not to touch anything, you don’t want to burn your hand in the process.</a:t>
            </a:r>
          </a:p>
        </p:txBody>
      </p:sp>
      <p:sp>
        <p:nvSpPr>
          <p:cNvPr id="4" name="Slide Number Placeholder 3"/>
          <p:cNvSpPr>
            <a:spLocks noGrp="1"/>
          </p:cNvSpPr>
          <p:nvPr>
            <p:ph type="sldNum" sz="quarter" idx="10"/>
          </p:nvPr>
        </p:nvSpPr>
        <p:spPr/>
        <p:txBody>
          <a:bodyPr/>
          <a:lstStyle/>
          <a:p>
            <a:fld id="{AA903D58-B367-4EF1-BE39-90006A343867}" type="slidenum">
              <a:rPr lang="en-US" smtClean="0"/>
              <a:t>91</a:t>
            </a:fld>
            <a:endParaRPr lang="en-US"/>
          </a:p>
        </p:txBody>
      </p:sp>
    </p:spTree>
    <p:extLst>
      <p:ext uri="{BB962C8B-B14F-4D97-AF65-F5344CB8AC3E}">
        <p14:creationId xmlns:p14="http://schemas.microsoft.com/office/powerpoint/2010/main" val="368885394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Post-Trip Inspection (§396.11) </a:t>
            </a:r>
          </a:p>
          <a:p>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 </a:t>
            </a:r>
            <a:br>
              <a:rPr lang="en-US" sz="1200" b="1"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3.7 — Post-Trip Inspection</a:t>
            </a:r>
          </a:p>
          <a:p>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92</a:t>
            </a:fld>
            <a:endParaRPr lang="en-US"/>
          </a:p>
        </p:txBody>
      </p:sp>
    </p:spTree>
    <p:extLst>
      <p:ext uri="{BB962C8B-B14F-4D97-AF65-F5344CB8AC3E}">
        <p14:creationId xmlns:p14="http://schemas.microsoft.com/office/powerpoint/2010/main" val="359530605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the end of every work day, you’ll need to conduct a post-trip inspection. Post-trip inspections help identify any potential safety issues that need to be addressed before the next driver of the vehicle takes over—even if that next driver is </a:t>
            </a:r>
            <a:r>
              <a:rPr lang="en-US" sz="1200" i="1" kern="1200" dirty="0">
                <a:solidFill>
                  <a:schemeClr val="tx1"/>
                </a:solidFill>
                <a:effectLst/>
                <a:latin typeface="+mn-lt"/>
                <a:ea typeface="+mn-ea"/>
                <a:cs typeface="+mn-cs"/>
              </a:rPr>
              <a:t>you</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93</a:t>
            </a:fld>
            <a:endParaRPr lang="en-US"/>
          </a:p>
        </p:txBody>
      </p:sp>
    </p:spTree>
    <p:extLst>
      <p:ext uri="{BB962C8B-B14F-4D97-AF65-F5344CB8AC3E}">
        <p14:creationId xmlns:p14="http://schemas.microsoft.com/office/powerpoint/2010/main" val="322707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During your post-trip inspection, you’ll inspect the same items you did in your pre-trip. The only exception is you won’t be able to check things that are affected by heat, like oil, tire pressure, brake shoes and drums, hub oil, and exhaust components.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discover any defect or deficiency with your brakes, steering, lighting, tires, or other items that you believe might compromise the vehicle’s safe operation, document it on a DVIR and report it to your company. This also includes any minor defects you were told about during a roadside inspection that you were not able to get repaired during the day.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before the vehicle can be operated again, your company has to certify that any defective items have been repaired, or that those items were inspected by a mechanic or company official and do not need to be corrected to safely operate the vehicle.</a:t>
            </a:r>
          </a:p>
        </p:txBody>
      </p:sp>
      <p:sp>
        <p:nvSpPr>
          <p:cNvPr id="4" name="Slide Number Placeholder 3"/>
          <p:cNvSpPr>
            <a:spLocks noGrp="1"/>
          </p:cNvSpPr>
          <p:nvPr>
            <p:ph type="sldNum" sz="quarter" idx="10"/>
          </p:nvPr>
        </p:nvSpPr>
        <p:spPr/>
        <p:txBody>
          <a:bodyPr/>
          <a:lstStyle/>
          <a:p>
            <a:fld id="{AA903D58-B367-4EF1-BE39-90006A343867}" type="slidenum">
              <a:rPr lang="en-US" smtClean="0"/>
              <a:t>94</a:t>
            </a:fld>
            <a:endParaRPr lang="en-US"/>
          </a:p>
        </p:txBody>
      </p:sp>
    </p:spTree>
    <p:extLst>
      <p:ext uri="{BB962C8B-B14F-4D97-AF65-F5344CB8AC3E}">
        <p14:creationId xmlns:p14="http://schemas.microsoft.com/office/powerpoint/2010/main" val="214501930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minimum, drivers of property-carrying CMVs must prepare a DVIR whenever a defect is discovered. However, some companies require their drivers to submit a DVIR every day, even if no defects were discovered during the trip or found when conducting the post-trip inspection.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Whether your company chooses to use paper or electronic forms, your DVIR must contain a few important items.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 identification of the vehicle, such as the truck and trailer vehicle or license plate number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list of any defects or deficiencies which could affect vehicle safety or result in a breakdown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Spaces for the three required signatures: </a:t>
            </a:r>
          </a:p>
          <a:p>
            <a:pPr marL="1143000" lvl="2" indent="-228600">
              <a:buFont typeface="+mj-lt"/>
              <a:buAutoNum type="arabicPeriod"/>
            </a:pPr>
            <a:r>
              <a:rPr lang="en-US" sz="1200" kern="1200" dirty="0">
                <a:solidFill>
                  <a:schemeClr val="tx1"/>
                </a:solidFill>
                <a:effectLst/>
                <a:latin typeface="+mn-lt"/>
                <a:ea typeface="+mn-ea"/>
                <a:cs typeface="+mn-cs"/>
              </a:rPr>
              <a:t>The driver who prepared it</a:t>
            </a:r>
          </a:p>
          <a:p>
            <a:pPr marL="1143000" lvl="2" indent="-228600">
              <a:buFont typeface="+mj-lt"/>
              <a:buAutoNum type="arabicPeriod"/>
            </a:pPr>
            <a:r>
              <a:rPr lang="en-US" sz="1200" kern="1200" dirty="0">
                <a:solidFill>
                  <a:schemeClr val="tx1"/>
                </a:solidFill>
                <a:effectLst/>
                <a:latin typeface="+mn-lt"/>
                <a:ea typeface="+mn-ea"/>
                <a:cs typeface="+mn-cs"/>
              </a:rPr>
              <a:t>A mechanic or other company official (indicating the repairs were completed or were not necessary)</a:t>
            </a:r>
          </a:p>
          <a:p>
            <a:pPr marL="1143000" lvl="2" indent="-228600">
              <a:buFont typeface="+mj-lt"/>
              <a:buAutoNum type="arabicPeriod"/>
            </a:pPr>
            <a:r>
              <a:rPr lang="en-US" sz="1200" kern="1200" dirty="0">
                <a:solidFill>
                  <a:schemeClr val="tx1"/>
                </a:solidFill>
                <a:effectLst/>
                <a:latin typeface="+mn-lt"/>
                <a:ea typeface="+mn-ea"/>
                <a:cs typeface="+mn-cs"/>
              </a:rPr>
              <a:t>The next driver of the vehicle (even if the next driver is you)</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post-trip inspections don’t allow you to check everything, they at least provide you with a peace of mind knowing you’re leaving the vehicle in good shape for the next driver.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Section 396.11 of the FMCSRs requires that a DVIR be completed and signed by the driver of a property-carrying CMV whenever a defect or deficiency is discovered.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Check with your company to understand their expectations for completing DVIRs.</a:t>
            </a:r>
          </a:p>
        </p:txBody>
      </p:sp>
      <p:sp>
        <p:nvSpPr>
          <p:cNvPr id="4" name="Slide Number Placeholder 3"/>
          <p:cNvSpPr>
            <a:spLocks noGrp="1"/>
          </p:cNvSpPr>
          <p:nvPr>
            <p:ph type="sldNum" sz="quarter" idx="10"/>
          </p:nvPr>
        </p:nvSpPr>
        <p:spPr/>
        <p:txBody>
          <a:bodyPr/>
          <a:lstStyle/>
          <a:p>
            <a:fld id="{AA903D58-B367-4EF1-BE39-90006A343867}" type="slidenum">
              <a:rPr lang="en-US" smtClean="0"/>
              <a:t>95</a:t>
            </a:fld>
            <a:endParaRPr lang="en-US"/>
          </a:p>
        </p:txBody>
      </p:sp>
    </p:spTree>
    <p:extLst>
      <p:ext uri="{BB962C8B-B14F-4D97-AF65-F5344CB8AC3E}">
        <p14:creationId xmlns:p14="http://schemas.microsoft.com/office/powerpoint/2010/main" val="154760315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Intermodal equipment.</a:t>
            </a:r>
            <a:r>
              <a:rPr lang="en-US" sz="1200" kern="1200" dirty="0">
                <a:solidFill>
                  <a:schemeClr val="tx1"/>
                </a:solidFill>
                <a:effectLst/>
                <a:latin typeface="+mn-lt"/>
                <a:ea typeface="+mn-ea"/>
                <a:cs typeface="+mn-cs"/>
              </a:rPr>
              <a:t> If you are hauling intermodal equipment and it has a defect or deficiency, you must complete a DVIR and turn it in to the intermodal equipment provider. The DVIR must include the name of the motor carrier responsible at the time the defect or deficiency was discovered, the motor carrier’s and intermodal equipment provider’s USDOT numbers, a unique identifying number for the intermodal equipment, the date and time the report was submitted, a list of defects or deficiencies, and your signature.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Before the intermodal equipment can be transported again, any defect or deficiency that affects the safety of operation of the equipment must be repaired. The intermodal equipment provider must certify on the DVIR that the defects or deficiencies were repaired or that repair is unnecessary.</a:t>
            </a:r>
          </a:p>
        </p:txBody>
      </p:sp>
      <p:sp>
        <p:nvSpPr>
          <p:cNvPr id="4" name="Slide Number Placeholder 3"/>
          <p:cNvSpPr>
            <a:spLocks noGrp="1"/>
          </p:cNvSpPr>
          <p:nvPr>
            <p:ph type="sldNum" sz="quarter" idx="10"/>
          </p:nvPr>
        </p:nvSpPr>
        <p:spPr/>
        <p:txBody>
          <a:bodyPr/>
          <a:lstStyle/>
          <a:p>
            <a:fld id="{AA903D58-B367-4EF1-BE39-90006A343867}" type="slidenum">
              <a:rPr lang="en-US" smtClean="0"/>
              <a:t>96</a:t>
            </a:fld>
            <a:endParaRPr lang="en-US"/>
          </a:p>
        </p:txBody>
      </p:sp>
    </p:spTree>
    <p:extLst>
      <p:ext uri="{BB962C8B-B14F-4D97-AF65-F5344CB8AC3E}">
        <p14:creationId xmlns:p14="http://schemas.microsoft.com/office/powerpoint/2010/main" val="73543272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Special Rigs</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Special rigs require additional, and in some cases unique inspection procedures. A summary of the additional procedures for four types of vehicles (multiple trailers, tankers, refrigerated units, and intermodal chassis) follows.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97</a:t>
            </a:fld>
            <a:endParaRPr lang="en-US"/>
          </a:p>
        </p:txBody>
      </p:sp>
    </p:spTree>
    <p:extLst>
      <p:ext uri="{BB962C8B-B14F-4D97-AF65-F5344CB8AC3E}">
        <p14:creationId xmlns:p14="http://schemas.microsoft.com/office/powerpoint/2010/main" val="78172918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Multiple Trailers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Special attention should be given to: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Air lines, valves, and glad hands between the two trailers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Valve positions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Brake operation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Hook up of emergency lines and glad hands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Pintle hook latches and safety chains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98</a:t>
            </a:fld>
            <a:endParaRPr lang="en-US"/>
          </a:p>
        </p:txBody>
      </p:sp>
    </p:spTree>
    <p:extLst>
      <p:ext uri="{BB962C8B-B14F-4D97-AF65-F5344CB8AC3E}">
        <p14:creationId xmlns:p14="http://schemas.microsoft.com/office/powerpoint/2010/main" val="13808417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Tankers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Special attention should be given to: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Dome covers to tank compartments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Hoses and pumps (fastened and secured)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Valve position and condition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Cap securement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Certification tag and test/inspection dates (if using the tanker to haul hazardous materials)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Emergency shut off valves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Condition of the tank</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Proper display of hazardous materials placards (if applicable)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99</a:t>
            </a:fld>
            <a:endParaRPr lang="en-US"/>
          </a:p>
        </p:txBody>
      </p:sp>
    </p:spTree>
    <p:extLst>
      <p:ext uri="{BB962C8B-B14F-4D97-AF65-F5344CB8AC3E}">
        <p14:creationId xmlns:p14="http://schemas.microsoft.com/office/powerpoint/2010/main" val="417622308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Refrigerator Units (Reefers)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Special attention should be given to the condition of the trailer, including looking for: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Holes in the walls, ceilings, or floor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Cleanliness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Air circulation ducts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Locks and seals on the doors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Securement of rails or racks on the ceiling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Water, oil, and coolant levels in the refrigerator unit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Thermostat on the refrigerator unit</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100</a:t>
            </a:fld>
            <a:endParaRPr lang="en-US"/>
          </a:p>
        </p:txBody>
      </p:sp>
    </p:spTree>
    <p:extLst>
      <p:ext uri="{BB962C8B-B14F-4D97-AF65-F5344CB8AC3E}">
        <p14:creationId xmlns:p14="http://schemas.microsoft.com/office/powerpoint/2010/main" val="283363733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Intermodal Chassis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Special attention should be given to: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Tie down bolsters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Locking pins, clevises, clamps, and hooks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Secondary catches (or latches)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Sliding frame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Connections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101</a:t>
            </a:fld>
            <a:endParaRPr lang="en-US"/>
          </a:p>
        </p:txBody>
      </p:sp>
    </p:spTree>
    <p:extLst>
      <p:ext uri="{BB962C8B-B14F-4D97-AF65-F5344CB8AC3E}">
        <p14:creationId xmlns:p14="http://schemas.microsoft.com/office/powerpoint/2010/main" val="61316211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You should now be able 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dirty="0">
                <a:solidFill>
                  <a:schemeClr val="tx1"/>
                </a:solidFill>
                <a:effectLst/>
                <a:latin typeface="+mn-lt"/>
                <a:ea typeface="+mn-ea"/>
                <a:cs typeface="+mn-cs"/>
              </a:rPr>
              <a:t>Conduct an accurate and efficient pre-trip inspection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dirty="0">
                <a:solidFill>
                  <a:schemeClr val="tx1"/>
                </a:solidFill>
                <a:effectLst/>
                <a:latin typeface="+mn-lt"/>
                <a:ea typeface="+mn-ea"/>
                <a:cs typeface="+mn-cs"/>
              </a:rPr>
              <a:t>Explain when an on-the-road inspection is required and how to complete one</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dirty="0">
                <a:solidFill>
                  <a:schemeClr val="tx1"/>
                </a:solidFill>
                <a:effectLst/>
                <a:latin typeface="+mn-lt"/>
                <a:ea typeface="+mn-ea"/>
                <a:cs typeface="+mn-cs"/>
              </a:rPr>
              <a:t>Complete a proper post-trip inspection</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kern="1200" dirty="0">
                <a:solidFill>
                  <a:schemeClr val="tx1"/>
                </a:solidFill>
                <a:effectLst/>
                <a:latin typeface="+mn-lt"/>
                <a:ea typeface="+mn-ea"/>
                <a:cs typeface="+mn-cs"/>
              </a:rPr>
              <a:t>Explain when a Driver Vehicle Inspection Report (DVIR) is required, and how to complete one</a:t>
            </a:r>
          </a:p>
          <a:p>
            <a:endParaRPr lang="en-US" dirty="0"/>
          </a:p>
          <a:p>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102</a:t>
            </a:fld>
            <a:endParaRPr lang="en-US"/>
          </a:p>
        </p:txBody>
      </p:sp>
    </p:spTree>
    <p:extLst>
      <p:ext uri="{BB962C8B-B14F-4D97-AF65-F5344CB8AC3E}">
        <p14:creationId xmlns:p14="http://schemas.microsoft.com/office/powerpoint/2010/main" val="32498520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002D72"/>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10/10/2019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latin typeface="Arial" panose="020B0604020202020204" pitchFamily="34" charset="0"/>
                <a:cs typeface="Arial" panose="020B0604020202020204" pitchFamily="34" charset="0"/>
              </a:rPr>
              <a:t>Copyright 2018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10/10/2019</a:t>
            </a:fld>
            <a:endParaRPr lang="en-US"/>
          </a:p>
        </p:txBody>
      </p:sp>
      <p:sp>
        <p:nvSpPr>
          <p:cNvPr id="11" name="Footer Placeholder 10"/>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10/10/2019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10/10/2019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10/10/2019</a:t>
            </a:fld>
            <a:endParaRPr lang="en-US"/>
          </a:p>
        </p:txBody>
      </p:sp>
      <p:sp>
        <p:nvSpPr>
          <p:cNvPr id="8" name="Footer Placeholder 7"/>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10/10/2019</a:t>
            </a:fld>
            <a:endParaRPr lang="en-US"/>
          </a:p>
        </p:txBody>
      </p:sp>
      <p:sp>
        <p:nvSpPr>
          <p:cNvPr id="4" name="Footer Placeholder 3"/>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10/10/2019</a:t>
            </a:fld>
            <a:endParaRPr lang="en-US"/>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10/10/2019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10/10/2019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10/10/2019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10/10/2019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10/10/2019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latin typeface="Arial" panose="020B0604020202020204" pitchFamily="34" charset="0"/>
                <a:cs typeface="Arial" panose="020B0604020202020204" pitchFamily="34" charset="0"/>
              </a:rPr>
              <a:t>Copyright 2018 J. J. Keller &amp; Associates, Inc.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pn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4.xml"/><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3.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2.png"/><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7.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8.jpg"/></Relationships>
</file>

<file path=ppt/slides/_rels/slide17.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notesSlide" Target="../notesSlides/notesSlide15.xml"/><Relationship Id="rId7" Type="http://schemas.openxmlformats.org/officeDocument/2006/relationships/image" Target="../media/image32.jpg"/><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 Id="rId9"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34.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35.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36.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7.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38.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42.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8.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46.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40.xml"/><Relationship Id="rId5" Type="http://schemas.openxmlformats.org/officeDocument/2006/relationships/image" Target="../media/image5.png"/><Relationship Id="rId4" Type="http://schemas.openxmlformats.org/officeDocument/2006/relationships/image" Target="../media/image47.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48.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49.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50.jp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51.jp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5.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55.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47.xml"/><Relationship Id="rId4" Type="http://schemas.openxmlformats.org/officeDocument/2006/relationships/image" Target="../media/image56.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57.jp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58.jp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59.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51.xml"/><Relationship Id="rId4" Type="http://schemas.openxmlformats.org/officeDocument/2006/relationships/image" Target="../media/image60.jp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52.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jp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53.xml"/><Relationship Id="rId4" Type="http://schemas.openxmlformats.org/officeDocument/2006/relationships/image" Target="../media/image64.jp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image" Target="../media/image65.jp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55.xml"/><Relationship Id="rId4" Type="http://schemas.openxmlformats.org/officeDocument/2006/relationships/image" Target="../media/image66.jp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56.xml"/><Relationship Id="rId4" Type="http://schemas.openxmlformats.org/officeDocument/2006/relationships/image" Target="../media/image67.jp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57.xml"/><Relationship Id="rId4" Type="http://schemas.openxmlformats.org/officeDocument/2006/relationships/image" Target="../media/image68.jp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58.xml"/><Relationship Id="rId4" Type="http://schemas.openxmlformats.org/officeDocument/2006/relationships/image" Target="../media/image69.jp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59.xml"/><Relationship Id="rId4" Type="http://schemas.openxmlformats.org/officeDocument/2006/relationships/image" Target="../media/image70.jp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60.xml"/><Relationship Id="rId4" Type="http://schemas.openxmlformats.org/officeDocument/2006/relationships/image" Target="../media/image71.jp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61.xml"/><Relationship Id="rId4" Type="http://schemas.openxmlformats.org/officeDocument/2006/relationships/image" Target="../media/image72.jp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62.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63.xml"/><Relationship Id="rId4" Type="http://schemas.openxmlformats.org/officeDocument/2006/relationships/image" Target="../media/image76.jp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64.xml"/><Relationship Id="rId4" Type="http://schemas.openxmlformats.org/officeDocument/2006/relationships/image" Target="../media/image77.jp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tags" Target="../tags/tag65.xml"/><Relationship Id="rId4" Type="http://schemas.openxmlformats.org/officeDocument/2006/relationships/image" Target="../media/image78.jp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66.xml"/><Relationship Id="rId4" Type="http://schemas.openxmlformats.org/officeDocument/2006/relationships/image" Target="../media/image79.jp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67.xml"/><Relationship Id="rId4" Type="http://schemas.openxmlformats.org/officeDocument/2006/relationships/image" Target="../media/image80.jp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68.xml"/><Relationship Id="rId4" Type="http://schemas.openxmlformats.org/officeDocument/2006/relationships/image" Target="../media/image81.jp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69.xml"/><Relationship Id="rId4" Type="http://schemas.openxmlformats.org/officeDocument/2006/relationships/image" Target="../media/image82.jp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70.xml"/><Relationship Id="rId4" Type="http://schemas.openxmlformats.org/officeDocument/2006/relationships/image" Target="../media/image83.jp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71.xml"/><Relationship Id="rId4" Type="http://schemas.openxmlformats.org/officeDocument/2006/relationships/image" Target="../media/image84.jp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72.xml"/><Relationship Id="rId4" Type="http://schemas.openxmlformats.org/officeDocument/2006/relationships/image" Target="../media/image85.jp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73.xml"/><Relationship Id="rId4" Type="http://schemas.openxmlformats.org/officeDocument/2006/relationships/image" Target="../media/image86.jp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74.xml"/><Relationship Id="rId5" Type="http://schemas.openxmlformats.org/officeDocument/2006/relationships/image" Target="../media/image5.png"/><Relationship Id="rId4" Type="http://schemas.openxmlformats.org/officeDocument/2006/relationships/image" Target="../media/image87.jp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75.xml"/><Relationship Id="rId5" Type="http://schemas.openxmlformats.org/officeDocument/2006/relationships/image" Target="../media/image89.jpeg"/><Relationship Id="rId4" Type="http://schemas.openxmlformats.org/officeDocument/2006/relationships/image" Target="../media/image88.jpe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76.xml"/><Relationship Id="rId4" Type="http://schemas.openxmlformats.org/officeDocument/2006/relationships/image" Target="../media/image90.jp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77.xml"/><Relationship Id="rId4" Type="http://schemas.openxmlformats.org/officeDocument/2006/relationships/image" Target="../media/image91.jp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78.xml"/><Relationship Id="rId4" Type="http://schemas.openxmlformats.org/officeDocument/2006/relationships/image" Target="../media/image92.jp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79.xml"/><Relationship Id="rId6" Type="http://schemas.openxmlformats.org/officeDocument/2006/relationships/image" Target="../media/image95.jpg"/><Relationship Id="rId5" Type="http://schemas.openxmlformats.org/officeDocument/2006/relationships/image" Target="../media/image94.jpg"/><Relationship Id="rId4" Type="http://schemas.openxmlformats.org/officeDocument/2006/relationships/image" Target="../media/image93.jp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80.xml"/><Relationship Id="rId4" Type="http://schemas.openxmlformats.org/officeDocument/2006/relationships/image" Target="../media/image96.jp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81.xml"/><Relationship Id="rId5" Type="http://schemas.openxmlformats.org/officeDocument/2006/relationships/image" Target="../media/image98.jpg"/><Relationship Id="rId4" Type="http://schemas.openxmlformats.org/officeDocument/2006/relationships/image" Target="../media/image97.jp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82.xml"/><Relationship Id="rId4" Type="http://schemas.openxmlformats.org/officeDocument/2006/relationships/image" Target="../media/image99.jp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83.xml"/><Relationship Id="rId5" Type="http://schemas.openxmlformats.org/officeDocument/2006/relationships/image" Target="../media/image100.jpg"/><Relationship Id="rId4" Type="http://schemas.openxmlformats.org/officeDocument/2006/relationships/image" Target="../media/image100.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84.xml"/><Relationship Id="rId4" Type="http://schemas.openxmlformats.org/officeDocument/2006/relationships/image" Target="../media/image101.jp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tags" Target="../tags/tag85.xml"/><Relationship Id="rId4" Type="http://schemas.openxmlformats.org/officeDocument/2006/relationships/image" Target="../media/image102.jp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86.xml"/><Relationship Id="rId4" Type="http://schemas.openxmlformats.org/officeDocument/2006/relationships/image" Target="../media/image103.jp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tags" Target="../tags/tag87.xml"/><Relationship Id="rId5" Type="http://schemas.openxmlformats.org/officeDocument/2006/relationships/image" Target="../media/image5.png"/><Relationship Id="rId4" Type="http://schemas.openxmlformats.org/officeDocument/2006/relationships/image" Target="../media/image104.jp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tags" Target="../tags/tag88.xml"/><Relationship Id="rId4" Type="http://schemas.openxmlformats.org/officeDocument/2006/relationships/image" Target="../media/image105.jp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89.xml"/><Relationship Id="rId4" Type="http://schemas.openxmlformats.org/officeDocument/2006/relationships/image" Target="../media/image106.jp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90.xml"/><Relationship Id="rId4" Type="http://schemas.openxmlformats.org/officeDocument/2006/relationships/image" Target="../media/image107.jp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tags" Target="../tags/tag91.xml"/><Relationship Id="rId4" Type="http://schemas.openxmlformats.org/officeDocument/2006/relationships/image" Target="../media/image108.jp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tags" Target="../tags/tag92.xml"/><Relationship Id="rId4" Type="http://schemas.openxmlformats.org/officeDocument/2006/relationships/image" Target="../media/image109.jp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tags" Target="../tags/tag93.xml"/><Relationship Id="rId4" Type="http://schemas.openxmlformats.org/officeDocument/2006/relationships/image" Target="../media/image109.jp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7.xml"/><Relationship Id="rId1" Type="http://schemas.openxmlformats.org/officeDocument/2006/relationships/tags" Target="../tags/tag94.xml"/><Relationship Id="rId4" Type="http://schemas.openxmlformats.org/officeDocument/2006/relationships/image" Target="../media/image110.jp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7.xml"/><Relationship Id="rId1" Type="http://schemas.openxmlformats.org/officeDocument/2006/relationships/tags" Target="../tags/tag95.xml"/><Relationship Id="rId4" Type="http://schemas.openxmlformats.org/officeDocument/2006/relationships/image" Target="../media/image111.jp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7.xml"/><Relationship Id="rId1" Type="http://schemas.openxmlformats.org/officeDocument/2006/relationships/tags" Target="../tags/tag96.xml"/><Relationship Id="rId4" Type="http://schemas.openxmlformats.org/officeDocument/2006/relationships/image" Target="../media/image112.jp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7.xml"/><Relationship Id="rId1" Type="http://schemas.openxmlformats.org/officeDocument/2006/relationships/tags" Target="../tags/tag97.xml"/><Relationship Id="rId4" Type="http://schemas.openxmlformats.org/officeDocument/2006/relationships/image" Target="../media/image113.jpg"/></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7.xml"/><Relationship Id="rId1" Type="http://schemas.openxmlformats.org/officeDocument/2006/relationships/tags" Target="../tags/tag98.xml"/><Relationship Id="rId4" Type="http://schemas.openxmlformats.org/officeDocument/2006/relationships/image" Target="../media/image114.jpg"/></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2.xml"/><Relationship Id="rId1" Type="http://schemas.openxmlformats.org/officeDocument/2006/relationships/tags" Target="../tags/tag99.xml"/><Relationship Id="rId5" Type="http://schemas.openxmlformats.org/officeDocument/2006/relationships/image" Target="../media/image5.png"/><Relationship Id="rId4" Type="http://schemas.openxmlformats.org/officeDocument/2006/relationships/image" Target="../media/image115.jp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2.xml"/><Relationship Id="rId1" Type="http://schemas.openxmlformats.org/officeDocument/2006/relationships/tags" Target="../tags/tag100.xml"/><Relationship Id="rId4" Type="http://schemas.openxmlformats.org/officeDocument/2006/relationships/image" Target="../media/image116.jp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xml"/><Relationship Id="rId1" Type="http://schemas.openxmlformats.org/officeDocument/2006/relationships/tags" Target="../tags/tag101.xml"/><Relationship Id="rId4" Type="http://schemas.openxmlformats.org/officeDocument/2006/relationships/image" Target="../media/image117.jp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2.xml"/><Relationship Id="rId1" Type="http://schemas.openxmlformats.org/officeDocument/2006/relationships/tags" Target="../tags/tag102.xml"/><Relationship Id="rId4" Type="http://schemas.openxmlformats.org/officeDocument/2006/relationships/image" Target="../media/image118.jpg"/></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tags" Target="../tags/tag103.xml"/><Relationship Id="rId4" Type="http://schemas.openxmlformats.org/officeDocument/2006/relationships/image" Target="../media/image119.jpg"/></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2.xml"/><Relationship Id="rId1" Type="http://schemas.openxmlformats.org/officeDocument/2006/relationships/tags" Target="../tags/tag104.xml"/><Relationship Id="rId4" Type="http://schemas.openxmlformats.org/officeDocument/2006/relationships/image" Target="../media/image120.jpg"/></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2.xml"/><Relationship Id="rId1" Type="http://schemas.openxmlformats.org/officeDocument/2006/relationships/tags" Target="../tags/tag105.xml"/><Relationship Id="rId5" Type="http://schemas.openxmlformats.org/officeDocument/2006/relationships/image" Target="../media/image5.png"/><Relationship Id="rId4" Type="http://schemas.openxmlformats.org/officeDocument/2006/relationships/image" Target="../media/image121.jpg"/></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2.xml"/><Relationship Id="rId1" Type="http://schemas.openxmlformats.org/officeDocument/2006/relationships/tags" Target="../tags/tag106.xml"/><Relationship Id="rId4" Type="http://schemas.openxmlformats.org/officeDocument/2006/relationships/image" Target="../media/image122.jp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2.xml"/><Relationship Id="rId1" Type="http://schemas.openxmlformats.org/officeDocument/2006/relationships/tags" Target="../tags/tag107.xml"/><Relationship Id="rId4" Type="http://schemas.openxmlformats.org/officeDocument/2006/relationships/image" Target="../media/image123.jpg"/></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2.xml"/><Relationship Id="rId1" Type="http://schemas.openxmlformats.org/officeDocument/2006/relationships/tags" Target="../tags/tag108.xml"/><Relationship Id="rId4" Type="http://schemas.openxmlformats.org/officeDocument/2006/relationships/image" Target="../media/image124.jp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tags" Target="../tags/tag109.xml"/><Relationship Id="rId4" Type="http://schemas.openxmlformats.org/officeDocument/2006/relationships/image" Target="../media/image125.jp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xml"/><Relationship Id="rId1" Type="http://schemas.openxmlformats.org/officeDocument/2006/relationships/tags" Target="../tags/tag110.xml"/><Relationship Id="rId4" Type="http://schemas.openxmlformats.org/officeDocument/2006/relationships/image" Target="../media/image126.jpg"/></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2.xml"/><Relationship Id="rId1" Type="http://schemas.openxmlformats.org/officeDocument/2006/relationships/tags" Target="../tags/tag111.xml"/><Relationship Id="rId4" Type="http://schemas.openxmlformats.org/officeDocument/2006/relationships/image" Target="../media/image127.jpg"/></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2.xml"/><Relationship Id="rId1" Type="http://schemas.openxmlformats.org/officeDocument/2006/relationships/tags" Target="../tags/tag112.xml"/><Relationship Id="rId4" Type="http://schemas.openxmlformats.org/officeDocument/2006/relationships/image" Target="../media/image128.jpg"/></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2.xml"/><Relationship Id="rId1" Type="http://schemas.openxmlformats.org/officeDocument/2006/relationships/tags" Target="../tags/tag113.xml"/><Relationship Id="rId4" Type="http://schemas.openxmlformats.org/officeDocument/2006/relationships/image" Target="../media/image129.jpg"/></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2.xml"/><Relationship Id="rId1" Type="http://schemas.openxmlformats.org/officeDocument/2006/relationships/tags" Target="../tags/tag114.xml"/><Relationship Id="rId4" Type="http://schemas.openxmlformats.org/officeDocument/2006/relationships/image" Target="../media/image130.jpg"/></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tags" Target="../tags/tag115.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1A5D37F-B49D-47FD-A701-A0A8F393BA01}"/>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7" name="Picture 6">
            <a:extLst>
              <a:ext uri="{FF2B5EF4-FFF2-40B4-BE49-F238E27FC236}">
                <a16:creationId xmlns:a16="http://schemas.microsoft.com/office/drawing/2014/main" id="{EF29D9CE-4170-4474-B861-43A052CE56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121400" cy="6858000"/>
          </a:xfrm>
          <a:prstGeom prst="rect">
            <a:avLst/>
          </a:prstGeom>
        </p:spPr>
      </p:pic>
      <p:sp>
        <p:nvSpPr>
          <p:cNvPr id="8" name="Title 1">
            <a:extLst>
              <a:ext uri="{FF2B5EF4-FFF2-40B4-BE49-F238E27FC236}">
                <a16:creationId xmlns:a16="http://schemas.microsoft.com/office/drawing/2014/main" id="{5CA0E3C9-D435-47A9-A16C-C5E7408BAE9E}"/>
              </a:ext>
            </a:extLst>
          </p:cNvPr>
          <p:cNvSpPr>
            <a:spLocks noGrp="1"/>
          </p:cNvSpPr>
          <p:nvPr>
            <p:ph type="ctrTitle"/>
          </p:nvPr>
        </p:nvSpPr>
        <p:spPr>
          <a:xfrm>
            <a:off x="137273" y="3886200"/>
            <a:ext cx="5425327" cy="2613201"/>
          </a:xfrm>
        </p:spPr>
        <p:txBody>
          <a:bodyPr>
            <a:noAutofit/>
          </a:bodyPr>
          <a:lstStyle/>
          <a:p>
            <a:pPr algn="l"/>
            <a:r>
              <a:rPr lang="en-US" sz="6600" dirty="0">
                <a:solidFill>
                  <a:schemeClr val="bg1"/>
                </a:solidFill>
                <a:effectLst>
                  <a:outerShdw blurRad="38100" dist="38100" dir="2700000" algn="tl">
                    <a:srgbClr val="000000">
                      <a:alpha val="43137"/>
                    </a:srgbClr>
                  </a:outerShdw>
                </a:effectLst>
              </a:rPr>
              <a:t>Pre- and Post-Trip Inspections</a:t>
            </a:r>
          </a:p>
        </p:txBody>
      </p:sp>
      <p:sp>
        <p:nvSpPr>
          <p:cNvPr id="9" name="TextBox 8">
            <a:extLst>
              <a:ext uri="{FF2B5EF4-FFF2-40B4-BE49-F238E27FC236}">
                <a16:creationId xmlns:a16="http://schemas.microsoft.com/office/drawing/2014/main" id="{B8366EEB-8CD9-4653-8C9B-81718B1AACC0}"/>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10" name="TextBox 9">
            <a:extLst>
              <a:ext uri="{FF2B5EF4-FFF2-40B4-BE49-F238E27FC236}">
                <a16:creationId xmlns:a16="http://schemas.microsoft.com/office/drawing/2014/main" id="{8A4BBBFF-01CE-4161-892D-9A41DFDB538A}"/>
              </a:ext>
            </a:extLst>
          </p:cNvPr>
          <p:cNvSpPr txBox="1"/>
          <p:nvPr/>
        </p:nvSpPr>
        <p:spPr>
          <a:xfrm>
            <a:off x="7086600" y="3551376"/>
            <a:ext cx="1611339" cy="3170099"/>
          </a:xfrm>
          <a:prstGeom prst="rect">
            <a:avLst/>
          </a:prstGeom>
          <a:noFill/>
        </p:spPr>
        <p:txBody>
          <a:bodyPr wrap="none" rtlCol="0">
            <a:spAutoFit/>
          </a:bodyPr>
          <a:lstStyle/>
          <a:p>
            <a:r>
              <a:rPr lang="en-US" sz="20000" dirty="0">
                <a:solidFill>
                  <a:schemeClr val="bg1"/>
                </a:solidFill>
              </a:rPr>
              <a:t>3</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386C6E-90B6-4B0A-81A3-5FCD0F90B500}"/>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CE0796B5-D666-4D4A-A5A3-6B6C116016EB}"/>
              </a:ext>
            </a:extLst>
          </p:cNvPr>
          <p:cNvSpPr>
            <a:spLocks noGrp="1"/>
          </p:cNvSpPr>
          <p:nvPr>
            <p:ph type="title"/>
          </p:nvPr>
        </p:nvSpPr>
        <p:spPr>
          <a:xfrm>
            <a:off x="457200" y="381000"/>
            <a:ext cx="8229600" cy="1143000"/>
          </a:xfrm>
        </p:spPr>
        <p:txBody>
          <a:bodyPr/>
          <a:lstStyle/>
          <a:p>
            <a:r>
              <a:rPr lang="en-US" dirty="0">
                <a:solidFill>
                  <a:srgbClr val="002D72"/>
                </a:solidFill>
              </a:rPr>
              <a:t>Introduction</a:t>
            </a:r>
          </a:p>
        </p:txBody>
      </p:sp>
      <p:pic>
        <p:nvPicPr>
          <p:cNvPr id="4" name="Picture 3">
            <a:extLst>
              <a:ext uri="{FF2B5EF4-FFF2-40B4-BE49-F238E27FC236}">
                <a16:creationId xmlns:a16="http://schemas.microsoft.com/office/drawing/2014/main" id="{20BCA6C0-B5C0-488B-9683-C50DA18396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55785"/>
            <a:ext cx="914400" cy="915815"/>
          </a:xfrm>
          <a:prstGeom prst="rect">
            <a:avLst/>
          </a:prstGeom>
        </p:spPr>
      </p:pic>
    </p:spTree>
    <p:custDataLst>
      <p:tags r:id="rId1"/>
    </p:custDataLst>
    <p:extLst>
      <p:ext uri="{BB962C8B-B14F-4D97-AF65-F5344CB8AC3E}">
        <p14:creationId xmlns:p14="http://schemas.microsoft.com/office/powerpoint/2010/main" val="2572612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47E8DD-C6E2-4385-A2B8-A65D33B30197}"/>
              </a:ext>
            </a:extLst>
          </p:cNvPr>
          <p:cNvSpPr>
            <a:spLocks noGrp="1"/>
          </p:cNvSpPr>
          <p:nvPr>
            <p:ph type="title"/>
          </p:nvPr>
        </p:nvSpPr>
        <p:spPr/>
        <p:txBody>
          <a:bodyPr/>
          <a:lstStyle/>
          <a:p>
            <a:r>
              <a:rPr lang="en-US" dirty="0"/>
              <a:t>Objectives</a:t>
            </a:r>
          </a:p>
        </p:txBody>
      </p:sp>
      <p:sp>
        <p:nvSpPr>
          <p:cNvPr id="4" name="Content Placeholder 1">
            <a:extLst>
              <a:ext uri="{FF2B5EF4-FFF2-40B4-BE49-F238E27FC236}">
                <a16:creationId xmlns:a16="http://schemas.microsoft.com/office/drawing/2014/main" id="{47A37E06-9316-4FB3-B519-C8CD770975F6}"/>
              </a:ext>
            </a:extLst>
          </p:cNvPr>
          <p:cNvSpPr>
            <a:spLocks noGrp="1"/>
          </p:cNvSpPr>
          <p:nvPr>
            <p:ph idx="1"/>
          </p:nvPr>
        </p:nvSpPr>
        <p:spPr>
          <a:xfrm>
            <a:off x="457200" y="1600200"/>
            <a:ext cx="8229600" cy="5257800"/>
          </a:xfrm>
        </p:spPr>
        <p:txBody>
          <a:bodyPr/>
          <a:lstStyle/>
          <a:p>
            <a:pPr marL="0" indent="0">
              <a:buNone/>
            </a:pPr>
            <a:r>
              <a:rPr lang="en-US" sz="2400" dirty="0"/>
              <a:t>Upon completion of this lesson, you will be able to: </a:t>
            </a:r>
          </a:p>
          <a:p>
            <a:pPr marL="857250" lvl="1" indent="-457200">
              <a:buFont typeface="+mj-lt"/>
              <a:buAutoNum type="arabicPeriod"/>
            </a:pPr>
            <a:r>
              <a:rPr lang="en-US" sz="2200" dirty="0"/>
              <a:t>Conduct an accurate and efficient pre-trip inspection</a:t>
            </a:r>
          </a:p>
          <a:p>
            <a:pPr marL="857250" lvl="1" indent="-457200">
              <a:buFont typeface="+mj-lt"/>
              <a:buAutoNum type="arabicPeriod"/>
            </a:pPr>
            <a:r>
              <a:rPr lang="en-US" sz="2200" dirty="0"/>
              <a:t>Explain when an on-the-road inspection is required and how to complete one</a:t>
            </a:r>
          </a:p>
          <a:p>
            <a:pPr marL="857250" lvl="1" indent="-457200">
              <a:buFont typeface="+mj-lt"/>
              <a:buAutoNum type="arabicPeriod"/>
            </a:pPr>
            <a:r>
              <a:rPr lang="en-US" sz="2200" dirty="0"/>
              <a:t>Complete a proper post-trip inspection</a:t>
            </a:r>
          </a:p>
          <a:p>
            <a:pPr marL="857250" lvl="1" indent="-457200">
              <a:buFont typeface="+mj-lt"/>
              <a:buAutoNum type="arabicPeriod"/>
            </a:pPr>
            <a:r>
              <a:rPr lang="en-US" sz="2200" dirty="0"/>
              <a:t>Explain when a Driver Vehicle Inspection Report (DVIR) is required, and how to complete one</a:t>
            </a:r>
          </a:p>
          <a:p>
            <a:pPr marL="0" indent="0">
              <a:buNone/>
            </a:pPr>
            <a:endParaRPr lang="en-US" dirty="0"/>
          </a:p>
        </p:txBody>
      </p:sp>
    </p:spTree>
    <p:custDataLst>
      <p:tags r:id="rId1"/>
    </p:custDataLst>
    <p:extLst>
      <p:ext uri="{BB962C8B-B14F-4D97-AF65-F5344CB8AC3E}">
        <p14:creationId xmlns:p14="http://schemas.microsoft.com/office/powerpoint/2010/main" val="822406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2D7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FEA655-107B-4BEA-85EF-BD10DF31C27E}"/>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DEAC9DF7-FF8E-4DE3-9BD7-E693DAC807D6}"/>
              </a:ext>
            </a:extLst>
          </p:cNvPr>
          <p:cNvSpPr>
            <a:spLocks noGrp="1"/>
          </p:cNvSpPr>
          <p:nvPr>
            <p:ph type="title"/>
          </p:nvPr>
        </p:nvSpPr>
        <p:spPr>
          <a:xfrm>
            <a:off x="0" y="4406900"/>
            <a:ext cx="9144000" cy="1362075"/>
          </a:xfrm>
        </p:spPr>
        <p:txBody>
          <a:bodyPr/>
          <a:lstStyle/>
          <a:p>
            <a:r>
              <a:rPr lang="en-US" dirty="0"/>
              <a:t>The Importance of Inspections</a:t>
            </a:r>
          </a:p>
        </p:txBody>
      </p:sp>
      <p:sp>
        <p:nvSpPr>
          <p:cNvPr id="2" name="TextBox 1">
            <a:extLst>
              <a:ext uri="{FF2B5EF4-FFF2-40B4-BE49-F238E27FC236}">
                <a16:creationId xmlns:a16="http://schemas.microsoft.com/office/drawing/2014/main" id="{FE983A7F-B6AE-422A-9B8C-818D5DADF00A}"/>
              </a:ext>
            </a:extLst>
          </p:cNvPr>
          <p:cNvSpPr txBox="1"/>
          <p:nvPr/>
        </p:nvSpPr>
        <p:spPr>
          <a:xfrm>
            <a:off x="24384" y="6568958"/>
            <a:ext cx="9092554" cy="261610"/>
          </a:xfrm>
          <a:prstGeom prst="rect">
            <a:avLst/>
          </a:prstGeom>
          <a:noFill/>
        </p:spPr>
        <p:txBody>
          <a:bodyPr wrap="none" rtlCol="0">
            <a:spAutoFit/>
          </a:bodyPr>
          <a:lstStyle/>
          <a:p>
            <a:r>
              <a:rPr lang="en-US" sz="1100" dirty="0"/>
              <a:t>Use of these icons does not indicate endorsement by the Federal Motor Carrier Safety Administration. FMCSA is the owner and author of CSA.</a:t>
            </a:r>
          </a:p>
        </p:txBody>
      </p:sp>
      <p:pic>
        <p:nvPicPr>
          <p:cNvPr id="52" name="Picture 51">
            <a:extLst>
              <a:ext uri="{FF2B5EF4-FFF2-40B4-BE49-F238E27FC236}">
                <a16:creationId xmlns:a16="http://schemas.microsoft.com/office/drawing/2014/main" id="{D19E2173-F6ED-40E7-8E7F-F1C6A85B02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1186371"/>
            <a:ext cx="1371600" cy="1828800"/>
          </a:xfrm>
          <a:prstGeom prst="rect">
            <a:avLst/>
          </a:prstGeom>
        </p:spPr>
      </p:pic>
      <p:pic>
        <p:nvPicPr>
          <p:cNvPr id="56" name="Picture 55">
            <a:extLst>
              <a:ext uri="{FF2B5EF4-FFF2-40B4-BE49-F238E27FC236}">
                <a16:creationId xmlns:a16="http://schemas.microsoft.com/office/drawing/2014/main" id="{0B50F857-E2DE-4A2F-B8C9-7AAC6401D8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0200" y="2439919"/>
            <a:ext cx="1371600" cy="1828800"/>
          </a:xfrm>
          <a:prstGeom prst="rect">
            <a:avLst/>
          </a:prstGeom>
        </p:spPr>
      </p:pic>
      <p:pic>
        <p:nvPicPr>
          <p:cNvPr id="58" name="Picture 57">
            <a:extLst>
              <a:ext uri="{FF2B5EF4-FFF2-40B4-BE49-F238E27FC236}">
                <a16:creationId xmlns:a16="http://schemas.microsoft.com/office/drawing/2014/main" id="{6C5FB7CD-2816-4BA5-B63B-EA8E4D56BA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5624" y="381000"/>
            <a:ext cx="1371600" cy="1828800"/>
          </a:xfrm>
          <a:prstGeom prst="rect">
            <a:avLst/>
          </a:prstGeom>
        </p:spPr>
      </p:pic>
      <p:pic>
        <p:nvPicPr>
          <p:cNvPr id="60" name="Picture 59">
            <a:extLst>
              <a:ext uri="{FF2B5EF4-FFF2-40B4-BE49-F238E27FC236}">
                <a16:creationId xmlns:a16="http://schemas.microsoft.com/office/drawing/2014/main" id="{E3CFC1F0-E0BF-4DFA-8580-79AA8A976B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35624" y="2438400"/>
            <a:ext cx="1371600" cy="1828800"/>
          </a:xfrm>
          <a:prstGeom prst="rect">
            <a:avLst/>
          </a:prstGeom>
        </p:spPr>
      </p:pic>
      <p:pic>
        <p:nvPicPr>
          <p:cNvPr id="62" name="Picture 61">
            <a:extLst>
              <a:ext uri="{FF2B5EF4-FFF2-40B4-BE49-F238E27FC236}">
                <a16:creationId xmlns:a16="http://schemas.microsoft.com/office/drawing/2014/main" id="{4083759D-FE9E-40F8-88C8-87CB2A973C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00400" y="519806"/>
            <a:ext cx="2743200" cy="3657600"/>
          </a:xfrm>
          <a:prstGeom prst="rect">
            <a:avLst/>
          </a:prstGeom>
        </p:spPr>
      </p:pic>
      <p:pic>
        <p:nvPicPr>
          <p:cNvPr id="64" name="Picture 63">
            <a:extLst>
              <a:ext uri="{FF2B5EF4-FFF2-40B4-BE49-F238E27FC236}">
                <a16:creationId xmlns:a16="http://schemas.microsoft.com/office/drawing/2014/main" id="{06AAC80F-58E8-4BA8-A61E-7041E9C3E5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80960" y="1198563"/>
            <a:ext cx="1371600" cy="1828800"/>
          </a:xfrm>
          <a:prstGeom prst="rect">
            <a:avLst/>
          </a:prstGeom>
        </p:spPr>
      </p:pic>
      <p:pic>
        <p:nvPicPr>
          <p:cNvPr id="66" name="Picture 65">
            <a:extLst>
              <a:ext uri="{FF2B5EF4-FFF2-40B4-BE49-F238E27FC236}">
                <a16:creationId xmlns:a16="http://schemas.microsoft.com/office/drawing/2014/main" id="{3A645C56-AD17-4545-A0CF-C5A8426D480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00200" y="381000"/>
            <a:ext cx="1371600" cy="1828800"/>
          </a:xfrm>
          <a:prstGeom prst="rect">
            <a:avLst/>
          </a:prstGeom>
        </p:spPr>
      </p:pic>
    </p:spTree>
    <p:custDataLst>
      <p:tags r:id="rId1"/>
    </p:custDataLst>
    <p:extLst>
      <p:ext uri="{BB962C8B-B14F-4D97-AF65-F5344CB8AC3E}">
        <p14:creationId xmlns:p14="http://schemas.microsoft.com/office/powerpoint/2010/main" val="321766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BE053D-E41C-48DE-8592-254AFB856CDE}"/>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76E2D556-A8BD-45A6-BB2B-B501E18167B5}"/>
              </a:ext>
            </a:extLst>
          </p:cNvPr>
          <p:cNvSpPr>
            <a:spLocks noGrp="1"/>
          </p:cNvSpPr>
          <p:nvPr>
            <p:ph type="title"/>
          </p:nvPr>
        </p:nvSpPr>
        <p:spPr>
          <a:xfrm>
            <a:off x="0" y="4406900"/>
            <a:ext cx="9144000" cy="1362075"/>
          </a:xfrm>
        </p:spPr>
        <p:txBody>
          <a:bodyPr/>
          <a:lstStyle/>
          <a:p>
            <a:r>
              <a:rPr lang="en-US" dirty="0"/>
              <a:t>Inspection Locations</a:t>
            </a:r>
          </a:p>
        </p:txBody>
      </p:sp>
    </p:spTree>
    <p:custDataLst>
      <p:tags r:id="rId1"/>
    </p:custDataLst>
    <p:extLst>
      <p:ext uri="{BB962C8B-B14F-4D97-AF65-F5344CB8AC3E}">
        <p14:creationId xmlns:p14="http://schemas.microsoft.com/office/powerpoint/2010/main" val="358557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148792-A9F1-481E-B2F5-013D4A50CACC}"/>
              </a:ext>
            </a:extLst>
          </p:cNvPr>
          <p:cNvSpPr>
            <a:spLocks noGrp="1"/>
          </p:cNvSpPr>
          <p:nvPr>
            <p:ph type="title"/>
          </p:nvPr>
        </p:nvSpPr>
        <p:spPr/>
        <p:txBody>
          <a:bodyPr/>
          <a:lstStyle/>
          <a:p>
            <a:r>
              <a:rPr lang="en-US" dirty="0"/>
              <a:t>Inspection Locations</a:t>
            </a:r>
          </a:p>
        </p:txBody>
      </p:sp>
      <p:sp>
        <p:nvSpPr>
          <p:cNvPr id="4" name="Content Placeholder 1">
            <a:extLst>
              <a:ext uri="{FF2B5EF4-FFF2-40B4-BE49-F238E27FC236}">
                <a16:creationId xmlns:a16="http://schemas.microsoft.com/office/drawing/2014/main" id="{95ABB6C9-A43F-4BF9-A644-521C7301598C}"/>
              </a:ext>
            </a:extLst>
          </p:cNvPr>
          <p:cNvSpPr txBox="1">
            <a:spLocks/>
          </p:cNvSpPr>
          <p:nvPr/>
        </p:nvSpPr>
        <p:spPr>
          <a:xfrm>
            <a:off x="304800" y="1600200"/>
            <a:ext cx="44958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All inspections should be conducted in low-traffic areas, including:</a:t>
            </a:r>
          </a:p>
          <a:p>
            <a:pPr lvl="1">
              <a:buFont typeface="Arial" panose="020B0604020202020204" pitchFamily="34" charset="0"/>
              <a:buChar char="•"/>
            </a:pPr>
            <a:r>
              <a:rPr lang="en-US" sz="2400" dirty="0"/>
              <a:t>The yard of a motor carrier, shipper, </a:t>
            </a:r>
            <a:br>
              <a:rPr lang="en-US" sz="2400" dirty="0"/>
            </a:br>
            <a:r>
              <a:rPr lang="en-US" sz="2400" dirty="0"/>
              <a:t>or receiver</a:t>
            </a:r>
          </a:p>
          <a:p>
            <a:pPr lvl="1">
              <a:buFont typeface="Arial" panose="020B0604020202020204" pitchFamily="34" charset="0"/>
              <a:buChar char="•"/>
            </a:pPr>
            <a:r>
              <a:rPr lang="en-US" sz="2400" dirty="0"/>
              <a:t>The parking lot of a truck stop, restaurant, hotel</a:t>
            </a:r>
          </a:p>
          <a:p>
            <a:pPr lvl="1">
              <a:buFont typeface="Arial" panose="020B0604020202020204" pitchFamily="34" charset="0"/>
              <a:buChar char="•"/>
            </a:pPr>
            <a:r>
              <a:rPr lang="en-US" sz="2400" dirty="0"/>
              <a:t>A rest area</a:t>
            </a:r>
          </a:p>
        </p:txBody>
      </p:sp>
      <p:pic>
        <p:nvPicPr>
          <p:cNvPr id="5" name="Picture 4">
            <a:extLst>
              <a:ext uri="{FF2B5EF4-FFF2-40B4-BE49-F238E27FC236}">
                <a16:creationId xmlns:a16="http://schemas.microsoft.com/office/drawing/2014/main" id="{B9943C22-6A34-4463-80D3-16B8C49B92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4140358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14934F-5F3D-47B5-8777-294F4740C873}"/>
              </a:ext>
            </a:extLst>
          </p:cNvPr>
          <p:cNvPicPr>
            <a:picLocks noChangeAspect="1"/>
          </p:cNvPicPr>
          <p:nvPr/>
        </p:nvPicPr>
        <p:blipFill rotWithShape="1">
          <a:blip r:embed="rId4">
            <a:extLst>
              <a:ext uri="{28A0092B-C50C-407E-A947-70E740481C1C}">
                <a14:useLocalDpi xmlns:a14="http://schemas.microsoft.com/office/drawing/2010/main" val="0"/>
              </a:ext>
            </a:extLst>
          </a:blip>
          <a:srcRect l="6348" r="29168"/>
          <a:stretch/>
        </p:blipFill>
        <p:spPr>
          <a:xfrm>
            <a:off x="22458" y="24674"/>
            <a:ext cx="3514272" cy="6812280"/>
          </a:xfrm>
          <a:prstGeom prst="rect">
            <a:avLst/>
          </a:prstGeom>
          <a:ln w="38100">
            <a:solidFill>
              <a:schemeClr val="tx1"/>
            </a:solidFill>
          </a:ln>
        </p:spPr>
      </p:pic>
      <p:pic>
        <p:nvPicPr>
          <p:cNvPr id="8" name="Picture 7">
            <a:extLst>
              <a:ext uri="{FF2B5EF4-FFF2-40B4-BE49-F238E27FC236}">
                <a16:creationId xmlns:a16="http://schemas.microsoft.com/office/drawing/2014/main" id="{A68724CC-75C3-4F02-B0E5-DCECCDD66EF5}"/>
              </a:ext>
            </a:extLst>
          </p:cNvPr>
          <p:cNvPicPr>
            <a:picLocks noChangeAspect="1"/>
          </p:cNvPicPr>
          <p:nvPr/>
        </p:nvPicPr>
        <p:blipFill rotWithShape="1">
          <a:blip r:embed="rId5">
            <a:extLst>
              <a:ext uri="{28A0092B-C50C-407E-A947-70E740481C1C}">
                <a14:useLocalDpi xmlns:a14="http://schemas.microsoft.com/office/drawing/2010/main" val="0"/>
              </a:ext>
            </a:extLst>
          </a:blip>
          <a:srcRect l="29167" r="26388"/>
          <a:stretch/>
        </p:blipFill>
        <p:spPr>
          <a:xfrm>
            <a:off x="3589344" y="37374"/>
            <a:ext cx="2422144" cy="6812280"/>
          </a:xfrm>
          <a:prstGeom prst="rect">
            <a:avLst/>
          </a:prstGeom>
          <a:ln w="38100">
            <a:solidFill>
              <a:schemeClr val="tx1"/>
            </a:solidFill>
          </a:ln>
        </p:spPr>
      </p:pic>
      <p:pic>
        <p:nvPicPr>
          <p:cNvPr id="10" name="Picture 9">
            <a:extLst>
              <a:ext uri="{FF2B5EF4-FFF2-40B4-BE49-F238E27FC236}">
                <a16:creationId xmlns:a16="http://schemas.microsoft.com/office/drawing/2014/main" id="{C97B9848-D85B-4ADB-A689-726BA2963F46}"/>
              </a:ext>
            </a:extLst>
          </p:cNvPr>
          <p:cNvPicPr>
            <a:picLocks noChangeAspect="1"/>
          </p:cNvPicPr>
          <p:nvPr/>
        </p:nvPicPr>
        <p:blipFill rotWithShape="1">
          <a:blip r:embed="rId6">
            <a:extLst>
              <a:ext uri="{28A0092B-C50C-407E-A947-70E740481C1C}">
                <a14:useLocalDpi xmlns:a14="http://schemas.microsoft.com/office/drawing/2010/main" val="0"/>
              </a:ext>
            </a:extLst>
          </a:blip>
          <a:srcRect l="18056" r="26283"/>
          <a:stretch/>
        </p:blipFill>
        <p:spPr>
          <a:xfrm>
            <a:off x="6071286" y="31932"/>
            <a:ext cx="3033486" cy="6812280"/>
          </a:xfrm>
          <a:prstGeom prst="rect">
            <a:avLst/>
          </a:prstGeom>
          <a:ln w="38100">
            <a:solidFill>
              <a:schemeClr val="tx1"/>
            </a:solidFill>
          </a:ln>
        </p:spPr>
      </p:pic>
      <p:sp>
        <p:nvSpPr>
          <p:cNvPr id="4" name="Rectangle 3">
            <a:extLst>
              <a:ext uri="{FF2B5EF4-FFF2-40B4-BE49-F238E27FC236}">
                <a16:creationId xmlns:a16="http://schemas.microsoft.com/office/drawing/2014/main" id="{3B513329-34E1-4EB2-BCEC-E8F5E2ABA7B0}"/>
              </a:ext>
            </a:extLst>
          </p:cNvPr>
          <p:cNvSpPr/>
          <p:nvPr/>
        </p:nvSpPr>
        <p:spPr>
          <a:xfrm>
            <a:off x="-60960" y="4516437"/>
            <a:ext cx="923544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EA1B3996-6409-4516-BF38-1B80B3430FEB}"/>
              </a:ext>
            </a:extLst>
          </p:cNvPr>
          <p:cNvSpPr>
            <a:spLocks noGrp="1"/>
          </p:cNvSpPr>
          <p:nvPr>
            <p:ph type="title"/>
          </p:nvPr>
        </p:nvSpPr>
        <p:spPr>
          <a:xfrm>
            <a:off x="-228600" y="4406900"/>
            <a:ext cx="9144000" cy="1362075"/>
          </a:xfrm>
        </p:spPr>
        <p:txBody>
          <a:bodyPr/>
          <a:lstStyle/>
          <a:p>
            <a:pPr algn="r"/>
            <a:r>
              <a:rPr lang="en-US" dirty="0"/>
              <a:t>Types of Required Inspections</a:t>
            </a:r>
          </a:p>
        </p:txBody>
      </p:sp>
      <p:pic>
        <p:nvPicPr>
          <p:cNvPr id="6" name="Picture 5">
            <a:extLst>
              <a:ext uri="{FF2B5EF4-FFF2-40B4-BE49-F238E27FC236}">
                <a16:creationId xmlns:a16="http://schemas.microsoft.com/office/drawing/2014/main" id="{69E523B0-B507-4C88-B75E-2CB63C1624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2880" y="4648200"/>
            <a:ext cx="914400" cy="912987"/>
          </a:xfrm>
          <a:prstGeom prst="rect">
            <a:avLst/>
          </a:prstGeom>
        </p:spPr>
      </p:pic>
    </p:spTree>
    <p:custDataLst>
      <p:tags r:id="rId1"/>
    </p:custDataLst>
    <p:extLst>
      <p:ext uri="{BB962C8B-B14F-4D97-AF65-F5344CB8AC3E}">
        <p14:creationId xmlns:p14="http://schemas.microsoft.com/office/powerpoint/2010/main" val="3897236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91F48D-0526-4423-B52A-0D6C6AC11221}"/>
              </a:ext>
            </a:extLst>
          </p:cNvPr>
          <p:cNvSpPr>
            <a:spLocks noGrp="1"/>
          </p:cNvSpPr>
          <p:nvPr>
            <p:ph type="title"/>
          </p:nvPr>
        </p:nvSpPr>
        <p:spPr/>
        <p:txBody>
          <a:bodyPr/>
          <a:lstStyle/>
          <a:p>
            <a:r>
              <a:rPr lang="en-US" dirty="0"/>
              <a:t>Pre-Trip Inspection</a:t>
            </a:r>
          </a:p>
        </p:txBody>
      </p:sp>
      <p:pic>
        <p:nvPicPr>
          <p:cNvPr id="4" name="Picture 3">
            <a:extLst>
              <a:ext uri="{FF2B5EF4-FFF2-40B4-BE49-F238E27FC236}">
                <a16:creationId xmlns:a16="http://schemas.microsoft.com/office/drawing/2014/main" id="{1F00266E-929B-4823-8060-BF8C699D0D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53930985-74A1-4EB1-9280-7543E915EBAC}"/>
              </a:ext>
            </a:extLst>
          </p:cNvPr>
          <p:cNvSpPr txBox="1">
            <a:spLocks/>
          </p:cNvSpPr>
          <p:nvPr/>
        </p:nvSpPr>
        <p:spPr>
          <a:xfrm>
            <a:off x="4343400" y="1600200"/>
            <a:ext cx="4648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Performed before taking your vehicle on the road</a:t>
            </a:r>
          </a:p>
          <a:p>
            <a:r>
              <a:rPr lang="en-US" sz="3200" dirty="0"/>
              <a:t>Allows you to identify problems that could cause a breakdown or accident before you start your route</a:t>
            </a:r>
          </a:p>
        </p:txBody>
      </p:sp>
    </p:spTree>
    <p:custDataLst>
      <p:tags r:id="rId1"/>
    </p:custDataLst>
    <p:extLst>
      <p:ext uri="{BB962C8B-B14F-4D97-AF65-F5344CB8AC3E}">
        <p14:creationId xmlns:p14="http://schemas.microsoft.com/office/powerpoint/2010/main" val="346649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91F48D-0526-4423-B52A-0D6C6AC11221}"/>
              </a:ext>
            </a:extLst>
          </p:cNvPr>
          <p:cNvSpPr>
            <a:spLocks noGrp="1"/>
          </p:cNvSpPr>
          <p:nvPr>
            <p:ph type="title"/>
          </p:nvPr>
        </p:nvSpPr>
        <p:spPr/>
        <p:txBody>
          <a:bodyPr/>
          <a:lstStyle/>
          <a:p>
            <a:r>
              <a:rPr lang="en-US" dirty="0"/>
              <a:t>On-the-Road Inspections</a:t>
            </a:r>
          </a:p>
        </p:txBody>
      </p:sp>
      <p:pic>
        <p:nvPicPr>
          <p:cNvPr id="4" name="Picture 3">
            <a:extLst>
              <a:ext uri="{FF2B5EF4-FFF2-40B4-BE49-F238E27FC236}">
                <a16:creationId xmlns:a16="http://schemas.microsoft.com/office/drawing/2014/main" id="{C1F38F13-10B2-486A-BB45-A1B5BBA19F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8BEE595C-DD8C-4A89-A99B-4D42539F50E2}"/>
              </a:ext>
            </a:extLst>
          </p:cNvPr>
          <p:cNvSpPr txBox="1">
            <a:spLocks/>
          </p:cNvSpPr>
          <p:nvPr/>
        </p:nvSpPr>
        <p:spPr>
          <a:xfrm>
            <a:off x="228600" y="1600200"/>
            <a:ext cx="4648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Helps you spot problems while there’s still time to manage them, before they result in a breakdown or accident</a:t>
            </a:r>
          </a:p>
        </p:txBody>
      </p:sp>
    </p:spTree>
    <p:custDataLst>
      <p:tags r:id="rId1"/>
    </p:custDataLst>
    <p:extLst>
      <p:ext uri="{BB962C8B-B14F-4D97-AF65-F5344CB8AC3E}">
        <p14:creationId xmlns:p14="http://schemas.microsoft.com/office/powerpoint/2010/main" val="1951131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91F48D-0526-4423-B52A-0D6C6AC11221}"/>
              </a:ext>
            </a:extLst>
          </p:cNvPr>
          <p:cNvSpPr>
            <a:spLocks noGrp="1"/>
          </p:cNvSpPr>
          <p:nvPr>
            <p:ph type="title"/>
          </p:nvPr>
        </p:nvSpPr>
        <p:spPr/>
        <p:txBody>
          <a:bodyPr/>
          <a:lstStyle/>
          <a:p>
            <a:r>
              <a:rPr lang="en-US" dirty="0"/>
              <a:t>Post-Trip Inspection</a:t>
            </a:r>
          </a:p>
        </p:txBody>
      </p:sp>
      <p:pic>
        <p:nvPicPr>
          <p:cNvPr id="4" name="Picture 3">
            <a:extLst>
              <a:ext uri="{FF2B5EF4-FFF2-40B4-BE49-F238E27FC236}">
                <a16:creationId xmlns:a16="http://schemas.microsoft.com/office/drawing/2014/main" id="{A258754A-26BF-4ECA-B52D-1D505A2DF1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5223105C-4C08-4106-9D31-8780DA2FACDB}"/>
              </a:ext>
            </a:extLst>
          </p:cNvPr>
          <p:cNvSpPr txBox="1">
            <a:spLocks/>
          </p:cNvSpPr>
          <p:nvPr/>
        </p:nvSpPr>
        <p:spPr>
          <a:xfrm>
            <a:off x="4343400" y="1600200"/>
            <a:ext cx="4648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Conducted at the end your day’s work </a:t>
            </a:r>
          </a:p>
          <a:p>
            <a:r>
              <a:rPr lang="en-US" sz="3200" dirty="0"/>
              <a:t>May include DVIR</a:t>
            </a:r>
          </a:p>
          <a:p>
            <a:r>
              <a:rPr lang="en-US" sz="3200" dirty="0"/>
              <a:t>Helps a motor carrier make necessary repairs before the vehicle returns </a:t>
            </a:r>
            <a:br>
              <a:rPr lang="en-US" sz="3200" dirty="0"/>
            </a:br>
            <a:r>
              <a:rPr lang="en-US" sz="3200" dirty="0"/>
              <a:t>to the road</a:t>
            </a:r>
          </a:p>
        </p:txBody>
      </p:sp>
    </p:spTree>
    <p:custDataLst>
      <p:tags r:id="rId1"/>
    </p:custDataLst>
    <p:extLst>
      <p:ext uri="{BB962C8B-B14F-4D97-AF65-F5344CB8AC3E}">
        <p14:creationId xmlns:p14="http://schemas.microsoft.com/office/powerpoint/2010/main" val="2560391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20CA2E-4B73-4CE3-A0DF-E60727AB5867}"/>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EFA4A44C-13AD-41B7-BBEA-BC37879A9AF2}"/>
              </a:ext>
            </a:extLst>
          </p:cNvPr>
          <p:cNvSpPr>
            <a:spLocks noGrp="1"/>
          </p:cNvSpPr>
          <p:nvPr>
            <p:ph type="title"/>
          </p:nvPr>
        </p:nvSpPr>
        <p:spPr>
          <a:xfrm>
            <a:off x="0" y="4406900"/>
            <a:ext cx="9144000" cy="1362075"/>
          </a:xfrm>
        </p:spPr>
        <p:txBody>
          <a:bodyPr/>
          <a:lstStyle/>
          <a:p>
            <a:r>
              <a:rPr lang="en-US" dirty="0"/>
              <a:t>Pre-Trip Inspection</a:t>
            </a:r>
          </a:p>
        </p:txBody>
      </p:sp>
      <p:pic>
        <p:nvPicPr>
          <p:cNvPr id="3" name="Picture 2">
            <a:extLst>
              <a:ext uri="{FF2B5EF4-FFF2-40B4-BE49-F238E27FC236}">
                <a16:creationId xmlns:a16="http://schemas.microsoft.com/office/drawing/2014/main" id="{5B656C1B-FD46-41D2-B2A1-B325CA4340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648200"/>
            <a:ext cx="914400" cy="912987"/>
          </a:xfrm>
          <a:prstGeom prst="rect">
            <a:avLst/>
          </a:prstGeom>
        </p:spPr>
      </p:pic>
    </p:spTree>
    <p:custDataLst>
      <p:tags r:id="rId1"/>
    </p:custDataLst>
    <p:extLst>
      <p:ext uri="{BB962C8B-B14F-4D97-AF65-F5344CB8AC3E}">
        <p14:creationId xmlns:p14="http://schemas.microsoft.com/office/powerpoint/2010/main" val="3830225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DDE9F68C-3756-4206-A46C-4754C40E876D}"/>
              </a:ext>
            </a:extLst>
          </p:cNvPr>
          <p:cNvSpPr>
            <a:spLocks noGrp="1"/>
          </p:cNvSpPr>
          <p:nvPr>
            <p:ph type="title"/>
          </p:nvPr>
        </p:nvSpPr>
        <p:spPr>
          <a:xfrm>
            <a:off x="0" y="274638"/>
            <a:ext cx="9144000" cy="1143000"/>
          </a:xfrm>
        </p:spPr>
        <p:txBody>
          <a:bodyPr>
            <a:normAutofit/>
          </a:bodyPr>
          <a:lstStyle/>
          <a:p>
            <a:r>
              <a:rPr lang="en-US" dirty="0"/>
              <a:t>You must inspect:</a:t>
            </a:r>
          </a:p>
        </p:txBody>
      </p:sp>
      <p:sp>
        <p:nvSpPr>
          <p:cNvPr id="5" name="Content Placeholder 1">
            <a:extLst>
              <a:ext uri="{FF2B5EF4-FFF2-40B4-BE49-F238E27FC236}">
                <a16:creationId xmlns:a16="http://schemas.microsoft.com/office/drawing/2014/main" id="{9225352B-B07C-4C1A-8127-C7A99BDAFFD6}"/>
              </a:ext>
            </a:extLst>
          </p:cNvPr>
          <p:cNvSpPr txBox="1">
            <a:spLocks/>
          </p:cNvSpPr>
          <p:nvPr/>
        </p:nvSpPr>
        <p:spPr>
          <a:xfrm>
            <a:off x="228600" y="1752600"/>
            <a:ext cx="43434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Service brakes, including trailer brake connections</a:t>
            </a:r>
          </a:p>
          <a:p>
            <a:r>
              <a:rPr lang="en-US" sz="3200" dirty="0"/>
              <a:t>Parking brakes</a:t>
            </a:r>
          </a:p>
          <a:p>
            <a:r>
              <a:rPr lang="en-US" sz="3200" dirty="0"/>
              <a:t>Steering mechanism</a:t>
            </a:r>
          </a:p>
          <a:p>
            <a:r>
              <a:rPr lang="en-US" sz="3200" dirty="0"/>
              <a:t>Lighting devices </a:t>
            </a:r>
            <a:br>
              <a:rPr lang="en-US" sz="3200" dirty="0"/>
            </a:br>
            <a:r>
              <a:rPr lang="en-US" sz="3200" dirty="0"/>
              <a:t>and reflectors</a:t>
            </a:r>
          </a:p>
          <a:p>
            <a:r>
              <a:rPr lang="en-US" sz="3200" dirty="0"/>
              <a:t>Tires</a:t>
            </a:r>
          </a:p>
        </p:txBody>
      </p:sp>
      <p:sp>
        <p:nvSpPr>
          <p:cNvPr id="6" name="Content Placeholder 1">
            <a:extLst>
              <a:ext uri="{FF2B5EF4-FFF2-40B4-BE49-F238E27FC236}">
                <a16:creationId xmlns:a16="http://schemas.microsoft.com/office/drawing/2014/main" id="{552CBBE3-936D-437C-97DC-F2BA6802D4D2}"/>
              </a:ext>
            </a:extLst>
          </p:cNvPr>
          <p:cNvSpPr txBox="1">
            <a:spLocks/>
          </p:cNvSpPr>
          <p:nvPr/>
        </p:nvSpPr>
        <p:spPr>
          <a:xfrm>
            <a:off x="4724400" y="1752600"/>
            <a:ext cx="4648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Horn</a:t>
            </a:r>
          </a:p>
          <a:p>
            <a:r>
              <a:rPr lang="en-US" sz="3200" dirty="0"/>
              <a:t>Windshield wiper(s)</a:t>
            </a:r>
          </a:p>
          <a:p>
            <a:r>
              <a:rPr lang="en-US" sz="3200" dirty="0"/>
              <a:t>Rear-vision mirror(s)</a:t>
            </a:r>
          </a:p>
          <a:p>
            <a:r>
              <a:rPr lang="en-US" sz="3200" dirty="0"/>
              <a:t>Coupling devices</a:t>
            </a:r>
          </a:p>
          <a:p>
            <a:r>
              <a:rPr lang="en-US" sz="3200" dirty="0"/>
              <a:t>Wheels and rims </a:t>
            </a:r>
          </a:p>
          <a:p>
            <a:r>
              <a:rPr lang="en-US" sz="3200" dirty="0"/>
              <a:t>Emergency </a:t>
            </a:r>
            <a:br>
              <a:rPr lang="en-US" sz="3200" dirty="0"/>
            </a:br>
            <a:r>
              <a:rPr lang="en-US" sz="3200" dirty="0"/>
              <a:t>equipment</a:t>
            </a:r>
          </a:p>
        </p:txBody>
      </p:sp>
    </p:spTree>
    <p:custDataLst>
      <p:tags r:id="rId1"/>
    </p:custDataLst>
    <p:extLst>
      <p:ext uri="{BB962C8B-B14F-4D97-AF65-F5344CB8AC3E}">
        <p14:creationId xmlns:p14="http://schemas.microsoft.com/office/powerpoint/2010/main" val="2532944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101B56-3CFE-454A-B8DD-F70E2614F589}"/>
              </a:ext>
            </a:extLst>
          </p:cNvPr>
          <p:cNvSpPr>
            <a:spLocks noGrp="1"/>
          </p:cNvSpPr>
          <p:nvPr>
            <p:ph type="title"/>
          </p:nvPr>
        </p:nvSpPr>
        <p:spPr/>
        <p:txBody>
          <a:bodyPr/>
          <a:lstStyle/>
          <a:p>
            <a:r>
              <a:rPr lang="en-US" dirty="0"/>
              <a:t>Pre-Trip Inspection</a:t>
            </a:r>
          </a:p>
        </p:txBody>
      </p:sp>
      <p:pic>
        <p:nvPicPr>
          <p:cNvPr id="6" name="Picture 5">
            <a:extLst>
              <a:ext uri="{FF2B5EF4-FFF2-40B4-BE49-F238E27FC236}">
                <a16:creationId xmlns:a16="http://schemas.microsoft.com/office/drawing/2014/main" id="{23912261-0F60-4B23-8419-DF13449459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
            <a:extLst>
              <a:ext uri="{FF2B5EF4-FFF2-40B4-BE49-F238E27FC236}">
                <a16:creationId xmlns:a16="http://schemas.microsoft.com/office/drawing/2014/main" id="{FA760F5E-6F64-4B9B-8BEA-234719515502}"/>
              </a:ext>
            </a:extLst>
          </p:cNvPr>
          <p:cNvSpPr>
            <a:spLocks noGrp="1"/>
          </p:cNvSpPr>
          <p:nvPr>
            <p:ph idx="1"/>
          </p:nvPr>
        </p:nvSpPr>
        <p:spPr>
          <a:xfrm>
            <a:off x="914400" y="4727448"/>
            <a:ext cx="7433698" cy="2130552"/>
          </a:xfrm>
        </p:spPr>
        <p:txBody>
          <a:bodyPr/>
          <a:lstStyle/>
          <a:p>
            <a:pPr marL="0" indent="0">
              <a:buNone/>
            </a:pPr>
            <a:r>
              <a:rPr lang="en-US" sz="3200" dirty="0"/>
              <a:t>You must ensure the required emergency equipment, including fire extinguishers, spare fuses, and warning devices, is in place and ready for use</a:t>
            </a:r>
          </a:p>
        </p:txBody>
      </p:sp>
    </p:spTree>
    <p:custDataLst>
      <p:tags r:id="rId1"/>
    </p:custDataLst>
    <p:extLst>
      <p:ext uri="{BB962C8B-B14F-4D97-AF65-F5344CB8AC3E}">
        <p14:creationId xmlns:p14="http://schemas.microsoft.com/office/powerpoint/2010/main" val="4047917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101B56-3CFE-454A-B8DD-F70E2614F589}"/>
              </a:ext>
            </a:extLst>
          </p:cNvPr>
          <p:cNvSpPr>
            <a:spLocks noGrp="1"/>
          </p:cNvSpPr>
          <p:nvPr>
            <p:ph type="title"/>
          </p:nvPr>
        </p:nvSpPr>
        <p:spPr/>
        <p:txBody>
          <a:bodyPr/>
          <a:lstStyle/>
          <a:p>
            <a:r>
              <a:rPr lang="en-US" dirty="0"/>
              <a:t>Before driving, you must:</a:t>
            </a:r>
          </a:p>
        </p:txBody>
      </p:sp>
      <p:sp>
        <p:nvSpPr>
          <p:cNvPr id="4" name="Content Placeholder 1">
            <a:extLst>
              <a:ext uri="{FF2B5EF4-FFF2-40B4-BE49-F238E27FC236}">
                <a16:creationId xmlns:a16="http://schemas.microsoft.com/office/drawing/2014/main" id="{A181BCF6-AF1E-4C76-951A-61EDC9CB7367}"/>
              </a:ext>
            </a:extLst>
          </p:cNvPr>
          <p:cNvSpPr txBox="1">
            <a:spLocks/>
          </p:cNvSpPr>
          <p:nvPr/>
        </p:nvSpPr>
        <p:spPr>
          <a:xfrm>
            <a:off x="4343400" y="1600200"/>
            <a:ext cx="4724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Be satisfied that the vehicle is in safe operating condition</a:t>
            </a:r>
          </a:p>
          <a:p>
            <a:r>
              <a:rPr lang="en-US" sz="2800" dirty="0"/>
              <a:t>Review the last vehicle inspection report </a:t>
            </a:r>
          </a:p>
          <a:p>
            <a:r>
              <a:rPr lang="en-US" sz="2800" dirty="0"/>
              <a:t>Sign the report</a:t>
            </a:r>
          </a:p>
        </p:txBody>
      </p:sp>
      <p:pic>
        <p:nvPicPr>
          <p:cNvPr id="5" name="Picture 4">
            <a:extLst>
              <a:ext uri="{FF2B5EF4-FFF2-40B4-BE49-F238E27FC236}">
                <a16:creationId xmlns:a16="http://schemas.microsoft.com/office/drawing/2014/main" id="{40FC5F89-812B-462F-AF68-0106E4EE7B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18967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0F4BB2-AB9F-4C05-BE66-D55BC7D4DF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25" y="35689"/>
            <a:ext cx="1816608" cy="6812280"/>
          </a:xfrm>
          <a:prstGeom prst="rect">
            <a:avLst/>
          </a:prstGeom>
          <a:ln w="38100">
            <a:solidFill>
              <a:srgbClr val="E30B0C"/>
            </a:solidFill>
          </a:ln>
        </p:spPr>
      </p:pic>
      <p:pic>
        <p:nvPicPr>
          <p:cNvPr id="7" name="Picture 6">
            <a:extLst>
              <a:ext uri="{FF2B5EF4-FFF2-40B4-BE49-F238E27FC236}">
                <a16:creationId xmlns:a16="http://schemas.microsoft.com/office/drawing/2014/main" id="{1EE697D0-508F-4346-AF19-275E2C79B2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3152" y="34725"/>
            <a:ext cx="1816609" cy="6812280"/>
          </a:xfrm>
          <a:prstGeom prst="rect">
            <a:avLst/>
          </a:prstGeom>
          <a:ln w="38100">
            <a:solidFill>
              <a:srgbClr val="E30B0C"/>
            </a:solidFill>
          </a:ln>
        </p:spPr>
      </p:pic>
      <p:pic>
        <p:nvPicPr>
          <p:cNvPr id="14" name="Picture 13">
            <a:extLst>
              <a:ext uri="{FF2B5EF4-FFF2-40B4-BE49-F238E27FC236}">
                <a16:creationId xmlns:a16="http://schemas.microsoft.com/office/drawing/2014/main" id="{D974C793-EE36-4EE6-8183-82EB933714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8478" y="34724"/>
            <a:ext cx="1816608" cy="6812280"/>
          </a:xfrm>
          <a:prstGeom prst="rect">
            <a:avLst/>
          </a:prstGeom>
          <a:ln w="38100">
            <a:solidFill>
              <a:srgbClr val="E30B0C"/>
            </a:solidFill>
          </a:ln>
        </p:spPr>
      </p:pic>
      <p:pic>
        <p:nvPicPr>
          <p:cNvPr id="15" name="Picture 14">
            <a:extLst>
              <a:ext uri="{FF2B5EF4-FFF2-40B4-BE49-F238E27FC236}">
                <a16:creationId xmlns:a16="http://schemas.microsoft.com/office/drawing/2014/main" id="{C781E925-7A75-40F4-B520-3FD3F4F885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9517" y="34725"/>
            <a:ext cx="1816608" cy="6812280"/>
          </a:xfrm>
          <a:prstGeom prst="rect">
            <a:avLst/>
          </a:prstGeom>
          <a:ln w="38100">
            <a:solidFill>
              <a:srgbClr val="E30B0C"/>
            </a:solidFill>
          </a:ln>
        </p:spPr>
      </p:pic>
      <p:pic>
        <p:nvPicPr>
          <p:cNvPr id="16" name="Picture 15">
            <a:extLst>
              <a:ext uri="{FF2B5EF4-FFF2-40B4-BE49-F238E27FC236}">
                <a16:creationId xmlns:a16="http://schemas.microsoft.com/office/drawing/2014/main" id="{53E1C927-179E-4224-96D1-5C086276B01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90328" y="34724"/>
            <a:ext cx="1816608" cy="6812280"/>
          </a:xfrm>
          <a:prstGeom prst="rect">
            <a:avLst/>
          </a:prstGeom>
          <a:ln w="38100">
            <a:solidFill>
              <a:srgbClr val="E30B0C"/>
            </a:solidFill>
          </a:ln>
        </p:spPr>
      </p:pic>
      <p:sp>
        <p:nvSpPr>
          <p:cNvPr id="19" name="Rectangle 18">
            <a:extLst>
              <a:ext uri="{FF2B5EF4-FFF2-40B4-BE49-F238E27FC236}">
                <a16:creationId xmlns:a16="http://schemas.microsoft.com/office/drawing/2014/main" id="{BA2ABA20-9922-4B72-AC87-427CB1E43ADF}"/>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p>
        </p:txBody>
      </p:sp>
      <p:sp>
        <p:nvSpPr>
          <p:cNvPr id="20" name="Title 3">
            <a:extLst>
              <a:ext uri="{FF2B5EF4-FFF2-40B4-BE49-F238E27FC236}">
                <a16:creationId xmlns:a16="http://schemas.microsoft.com/office/drawing/2014/main" id="{B311E2E6-1364-4898-8BA2-640C49C4A785}"/>
              </a:ext>
            </a:extLst>
          </p:cNvPr>
          <p:cNvSpPr>
            <a:spLocks noGrp="1"/>
          </p:cNvSpPr>
          <p:nvPr>
            <p:ph type="title"/>
          </p:nvPr>
        </p:nvSpPr>
        <p:spPr>
          <a:xfrm>
            <a:off x="-76200" y="4406900"/>
            <a:ext cx="9144000" cy="1362075"/>
          </a:xfrm>
        </p:spPr>
        <p:txBody>
          <a:bodyPr>
            <a:normAutofit/>
          </a:bodyPr>
          <a:lstStyle/>
          <a:p>
            <a:pPr algn="r"/>
            <a:r>
              <a:rPr lang="en-US" sz="3800" dirty="0"/>
              <a:t>The Five-Step Pre-Trip Inspection</a:t>
            </a:r>
          </a:p>
        </p:txBody>
      </p:sp>
      <p:sp>
        <p:nvSpPr>
          <p:cNvPr id="21" name="TextBox 20">
            <a:extLst>
              <a:ext uri="{FF2B5EF4-FFF2-40B4-BE49-F238E27FC236}">
                <a16:creationId xmlns:a16="http://schemas.microsoft.com/office/drawing/2014/main" id="{42C0A729-A317-42AA-97C3-13560C771536}"/>
              </a:ext>
            </a:extLst>
          </p:cNvPr>
          <p:cNvSpPr txBox="1"/>
          <p:nvPr/>
        </p:nvSpPr>
        <p:spPr>
          <a:xfrm>
            <a:off x="533400" y="34724"/>
            <a:ext cx="8135560" cy="1200329"/>
          </a:xfrm>
          <a:prstGeom prst="rect">
            <a:avLst/>
          </a:prstGeom>
          <a:noFill/>
        </p:spPr>
        <p:txBody>
          <a:bodyPr wrap="none" rtlCol="0">
            <a:spAutoFit/>
          </a:bodyPr>
          <a:lstStyle/>
          <a:p>
            <a:r>
              <a:rPr lang="en-US" sz="7200" dirty="0">
                <a:solidFill>
                  <a:schemeClr val="bg1"/>
                </a:solidFill>
              </a:rPr>
              <a:t>1      2     3     4     5</a:t>
            </a:r>
          </a:p>
        </p:txBody>
      </p:sp>
      <p:pic>
        <p:nvPicPr>
          <p:cNvPr id="10" name="Picture 9">
            <a:extLst>
              <a:ext uri="{FF2B5EF4-FFF2-40B4-BE49-F238E27FC236}">
                <a16:creationId xmlns:a16="http://schemas.microsoft.com/office/drawing/2014/main" id="{D554111B-AC3B-4349-8F83-23D046390C4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2880" y="4662797"/>
            <a:ext cx="914400" cy="912987"/>
          </a:xfrm>
          <a:prstGeom prst="rect">
            <a:avLst/>
          </a:prstGeom>
        </p:spPr>
      </p:pic>
    </p:spTree>
    <p:custDataLst>
      <p:tags r:id="rId1"/>
    </p:custDataLst>
    <p:extLst>
      <p:ext uri="{BB962C8B-B14F-4D97-AF65-F5344CB8AC3E}">
        <p14:creationId xmlns:p14="http://schemas.microsoft.com/office/powerpoint/2010/main" val="2311003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03844E-3A93-41D0-8544-88B9CBD3EF8C}"/>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Tree>
    <p:custDataLst>
      <p:tags r:id="rId1"/>
    </p:custDataLst>
    <p:extLst>
      <p:ext uri="{BB962C8B-B14F-4D97-AF65-F5344CB8AC3E}">
        <p14:creationId xmlns:p14="http://schemas.microsoft.com/office/powerpoint/2010/main" val="3620093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1A9F0B-4E23-4722-804F-8A89B9F316B0}"/>
              </a:ext>
            </a:extLst>
          </p:cNvPr>
          <p:cNvSpPr>
            <a:spLocks noGrp="1"/>
          </p:cNvSpPr>
          <p:nvPr>
            <p:ph type="title"/>
          </p:nvPr>
        </p:nvSpPr>
        <p:spPr/>
        <p:txBody>
          <a:bodyPr>
            <a:normAutofit/>
          </a:bodyPr>
          <a:lstStyle/>
          <a:p>
            <a:r>
              <a:rPr lang="en-US" dirty="0"/>
              <a:t>Before you begin: </a:t>
            </a:r>
          </a:p>
        </p:txBody>
      </p:sp>
      <p:sp>
        <p:nvSpPr>
          <p:cNvPr id="5" name="Content Placeholder 1">
            <a:extLst>
              <a:ext uri="{FF2B5EF4-FFF2-40B4-BE49-F238E27FC236}">
                <a16:creationId xmlns:a16="http://schemas.microsoft.com/office/drawing/2014/main" id="{3DF7DFB5-F5A5-4FF6-A786-AA3FD025F559}"/>
              </a:ext>
            </a:extLst>
          </p:cNvPr>
          <p:cNvSpPr txBox="1">
            <a:spLocks/>
          </p:cNvSpPr>
          <p:nvPr/>
        </p:nvSpPr>
        <p:spPr>
          <a:xfrm>
            <a:off x="4343400" y="1600200"/>
            <a:ext cx="4724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Make sure the parking brakes have been set</a:t>
            </a:r>
          </a:p>
          <a:p>
            <a:r>
              <a:rPr lang="en-US" sz="2800" dirty="0"/>
              <a:t>Put your vehicle’s keys in your pocket</a:t>
            </a:r>
          </a:p>
          <a:p>
            <a:r>
              <a:rPr lang="en-US" sz="2800" dirty="0"/>
              <a:t>Chock the wheels</a:t>
            </a:r>
          </a:p>
          <a:p>
            <a:r>
              <a:rPr lang="en-US" sz="2800" dirty="0"/>
              <a:t>Open the hood</a:t>
            </a:r>
          </a:p>
        </p:txBody>
      </p:sp>
      <p:pic>
        <p:nvPicPr>
          <p:cNvPr id="6" name="Picture 5">
            <a:extLst>
              <a:ext uri="{FF2B5EF4-FFF2-40B4-BE49-F238E27FC236}">
                <a16:creationId xmlns:a16="http://schemas.microsoft.com/office/drawing/2014/main" id="{A927AF0D-9F5E-4739-82C1-90855948C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570064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1A9F0B-4E23-4722-804F-8A89B9F316B0}"/>
              </a:ext>
            </a:extLst>
          </p:cNvPr>
          <p:cNvSpPr>
            <a:spLocks noGrp="1"/>
          </p:cNvSpPr>
          <p:nvPr>
            <p:ph type="title"/>
          </p:nvPr>
        </p:nvSpPr>
        <p:spPr/>
        <p:txBody>
          <a:bodyPr>
            <a:normAutofit/>
          </a:bodyPr>
          <a:lstStyle/>
          <a:p>
            <a:r>
              <a:rPr lang="en-US" dirty="0"/>
              <a:t>Ensure the: </a:t>
            </a:r>
          </a:p>
        </p:txBody>
      </p:sp>
      <p:sp>
        <p:nvSpPr>
          <p:cNvPr id="5" name="Content Placeholder 1">
            <a:extLst>
              <a:ext uri="{FF2B5EF4-FFF2-40B4-BE49-F238E27FC236}">
                <a16:creationId xmlns:a16="http://schemas.microsoft.com/office/drawing/2014/main" id="{3DF7DFB5-F5A5-4FF6-A786-AA3FD025F559}"/>
              </a:ext>
            </a:extLst>
          </p:cNvPr>
          <p:cNvSpPr txBox="1">
            <a:spLocks/>
          </p:cNvSpPr>
          <p:nvPr/>
        </p:nvSpPr>
        <p:spPr>
          <a:xfrm>
            <a:off x="4343400" y="1600200"/>
            <a:ext cx="4724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Fluid levels </a:t>
            </a:r>
            <a:r>
              <a:rPr lang="en-US" sz="2800" dirty="0"/>
              <a:t>are between the “add” and “full” lines</a:t>
            </a:r>
          </a:p>
          <a:p>
            <a:r>
              <a:rPr lang="en-US" sz="3200" dirty="0">
                <a:solidFill>
                  <a:srgbClr val="002D72"/>
                </a:solidFill>
              </a:rPr>
              <a:t>Auxiliary oiler </a:t>
            </a:r>
            <a:r>
              <a:rPr lang="en-US" sz="2800" dirty="0"/>
              <a:t>is </a:t>
            </a:r>
            <a:br>
              <a:rPr lang="en-US" sz="2800" dirty="0"/>
            </a:br>
            <a:r>
              <a:rPr lang="en-US" sz="2800" dirty="0"/>
              <a:t>in good condition</a:t>
            </a:r>
          </a:p>
          <a:p>
            <a:r>
              <a:rPr lang="en-US" sz="3200" dirty="0">
                <a:solidFill>
                  <a:srgbClr val="002D72"/>
                </a:solidFill>
              </a:rPr>
              <a:t>Hoses</a:t>
            </a:r>
            <a:r>
              <a:rPr lang="en-US" sz="2800" dirty="0"/>
              <a:t> are not leaking, worn, or loose</a:t>
            </a:r>
          </a:p>
        </p:txBody>
      </p:sp>
      <p:pic>
        <p:nvPicPr>
          <p:cNvPr id="6" name="Picture 5">
            <a:extLst>
              <a:ext uri="{FF2B5EF4-FFF2-40B4-BE49-F238E27FC236}">
                <a16:creationId xmlns:a16="http://schemas.microsoft.com/office/drawing/2014/main" id="{A927AF0D-9F5E-4739-82C1-90855948C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395908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1A9F0B-4E23-4722-804F-8A89B9F316B0}"/>
              </a:ext>
            </a:extLst>
          </p:cNvPr>
          <p:cNvSpPr>
            <a:spLocks noGrp="1"/>
          </p:cNvSpPr>
          <p:nvPr>
            <p:ph type="title"/>
          </p:nvPr>
        </p:nvSpPr>
        <p:spPr/>
        <p:txBody>
          <a:bodyPr>
            <a:normAutofit/>
          </a:bodyPr>
          <a:lstStyle/>
          <a:p>
            <a:r>
              <a:rPr lang="en-US" dirty="0"/>
              <a:t>Ensure the: </a:t>
            </a:r>
          </a:p>
        </p:txBody>
      </p:sp>
      <p:sp>
        <p:nvSpPr>
          <p:cNvPr id="5" name="Content Placeholder 1">
            <a:extLst>
              <a:ext uri="{FF2B5EF4-FFF2-40B4-BE49-F238E27FC236}">
                <a16:creationId xmlns:a16="http://schemas.microsoft.com/office/drawing/2014/main" id="{3DF7DFB5-F5A5-4FF6-A786-AA3FD025F559}"/>
              </a:ext>
            </a:extLst>
          </p:cNvPr>
          <p:cNvSpPr txBox="1">
            <a:spLocks/>
          </p:cNvSpPr>
          <p:nvPr/>
        </p:nvSpPr>
        <p:spPr>
          <a:xfrm>
            <a:off x="4343400" y="1600200"/>
            <a:ext cx="41148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Belts</a:t>
            </a:r>
            <a:r>
              <a:rPr lang="en-US" sz="2800" dirty="0"/>
              <a:t> are not </a:t>
            </a:r>
            <a:br>
              <a:rPr lang="en-US" sz="2800" dirty="0"/>
            </a:br>
            <a:r>
              <a:rPr lang="en-US" sz="2800" dirty="0"/>
              <a:t>worn or loose </a:t>
            </a:r>
          </a:p>
          <a:p>
            <a:r>
              <a:rPr lang="en-US" sz="3200" dirty="0">
                <a:solidFill>
                  <a:srgbClr val="002D72"/>
                </a:solidFill>
              </a:rPr>
              <a:t>Alternator</a:t>
            </a:r>
            <a:r>
              <a:rPr lang="en-US" sz="2800" dirty="0"/>
              <a:t> is </a:t>
            </a:r>
            <a:br>
              <a:rPr lang="en-US" sz="2800" dirty="0"/>
            </a:br>
            <a:r>
              <a:rPr lang="en-US" sz="2800" dirty="0"/>
              <a:t>in good shape</a:t>
            </a:r>
          </a:p>
          <a:p>
            <a:r>
              <a:rPr lang="en-US" sz="3200" dirty="0">
                <a:solidFill>
                  <a:srgbClr val="002D72"/>
                </a:solidFill>
              </a:rPr>
              <a:t>Wiring </a:t>
            </a:r>
            <a:r>
              <a:rPr lang="en-US" sz="2800" dirty="0"/>
              <a:t>under </a:t>
            </a:r>
            <a:br>
              <a:rPr lang="en-US" sz="2800" dirty="0"/>
            </a:br>
            <a:r>
              <a:rPr lang="en-US" sz="2800" dirty="0"/>
              <a:t>the hood is in </a:t>
            </a:r>
            <a:br>
              <a:rPr lang="en-US" sz="2800" dirty="0"/>
            </a:br>
            <a:r>
              <a:rPr lang="en-US" sz="2800" dirty="0"/>
              <a:t>good condition</a:t>
            </a:r>
          </a:p>
        </p:txBody>
      </p:sp>
      <p:pic>
        <p:nvPicPr>
          <p:cNvPr id="6" name="Picture 5">
            <a:extLst>
              <a:ext uri="{FF2B5EF4-FFF2-40B4-BE49-F238E27FC236}">
                <a16:creationId xmlns:a16="http://schemas.microsoft.com/office/drawing/2014/main" id="{A927AF0D-9F5E-4739-82C1-90855948C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80358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1A9F0B-4E23-4722-804F-8A89B9F316B0}"/>
              </a:ext>
            </a:extLst>
          </p:cNvPr>
          <p:cNvSpPr>
            <a:spLocks noGrp="1"/>
          </p:cNvSpPr>
          <p:nvPr>
            <p:ph type="title"/>
          </p:nvPr>
        </p:nvSpPr>
        <p:spPr/>
        <p:txBody>
          <a:bodyPr>
            <a:normAutofit/>
          </a:bodyPr>
          <a:lstStyle/>
          <a:p>
            <a:r>
              <a:rPr lang="en-US"/>
              <a:t>Ensure the: </a:t>
            </a:r>
            <a:endParaRPr lang="en-US" dirty="0"/>
          </a:p>
        </p:txBody>
      </p:sp>
      <p:sp>
        <p:nvSpPr>
          <p:cNvPr id="5" name="Content Placeholder 1">
            <a:extLst>
              <a:ext uri="{FF2B5EF4-FFF2-40B4-BE49-F238E27FC236}">
                <a16:creationId xmlns:a16="http://schemas.microsoft.com/office/drawing/2014/main" id="{3DF7DFB5-F5A5-4FF6-A786-AA3FD025F559}"/>
              </a:ext>
            </a:extLst>
          </p:cNvPr>
          <p:cNvSpPr txBox="1">
            <a:spLocks/>
          </p:cNvSpPr>
          <p:nvPr/>
        </p:nvSpPr>
        <p:spPr>
          <a:xfrm>
            <a:off x="2743200" y="1600200"/>
            <a:ext cx="61722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Air conditioning compressor </a:t>
            </a:r>
            <a:r>
              <a:rPr lang="en-US" sz="2800" dirty="0"/>
              <a:t>mounts are tight, and the belt is riding on the pulleys like it should  </a:t>
            </a:r>
            <a:endParaRPr lang="en-US" sz="3200" dirty="0"/>
          </a:p>
          <a:p>
            <a:r>
              <a:rPr lang="en-US" sz="3200" dirty="0">
                <a:solidFill>
                  <a:srgbClr val="002D72"/>
                </a:solidFill>
              </a:rPr>
              <a:t>Exhaust system </a:t>
            </a:r>
            <a:r>
              <a:rPr lang="en-US" sz="2800" dirty="0"/>
              <a:t>is secure, not leaking, has no signs of cracks or excessive soot build up, and is not touching wires, fuel, or air lines</a:t>
            </a:r>
            <a:endParaRPr lang="en-US" sz="3200" dirty="0"/>
          </a:p>
          <a:p>
            <a:r>
              <a:rPr lang="en-US" sz="3200" dirty="0">
                <a:solidFill>
                  <a:srgbClr val="002D72"/>
                </a:solidFill>
              </a:rPr>
              <a:t>Turbo charger  </a:t>
            </a:r>
            <a:r>
              <a:rPr lang="en-US" sz="2800" dirty="0"/>
              <a:t>is not cracked, damaged, or leaking exhaust, gas, or oil </a:t>
            </a:r>
            <a:endParaRPr lang="en-US" sz="3200" dirty="0"/>
          </a:p>
        </p:txBody>
      </p:sp>
      <p:pic>
        <p:nvPicPr>
          <p:cNvPr id="6" name="Picture 5">
            <a:extLst>
              <a:ext uri="{FF2B5EF4-FFF2-40B4-BE49-F238E27FC236}">
                <a16:creationId xmlns:a16="http://schemas.microsoft.com/office/drawing/2014/main" id="{A927AF0D-9F5E-4739-82C1-90855948CC98}"/>
              </a:ext>
            </a:extLst>
          </p:cNvPr>
          <p:cNvPicPr>
            <a:picLocks noChangeAspect="1"/>
          </p:cNvPicPr>
          <p:nvPr/>
        </p:nvPicPr>
        <p:blipFill rotWithShape="1">
          <a:blip r:embed="rId4">
            <a:extLst>
              <a:ext uri="{28A0092B-C50C-407E-A947-70E740481C1C}">
                <a14:useLocalDpi xmlns:a14="http://schemas.microsoft.com/office/drawing/2010/main" val="0"/>
              </a:ext>
            </a:extLst>
          </a:blip>
          <a:srcRect l="31250" r="18750"/>
          <a:stretch/>
        </p:blipFill>
        <p:spPr>
          <a:xfrm>
            <a:off x="457200" y="1600200"/>
            <a:ext cx="18288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773842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1A9F0B-4E23-4722-804F-8A89B9F316B0}"/>
              </a:ext>
            </a:extLst>
          </p:cNvPr>
          <p:cNvSpPr>
            <a:spLocks noGrp="1"/>
          </p:cNvSpPr>
          <p:nvPr>
            <p:ph type="title"/>
          </p:nvPr>
        </p:nvSpPr>
        <p:spPr/>
        <p:txBody>
          <a:bodyPr/>
          <a:lstStyle/>
          <a:p>
            <a:r>
              <a:rPr lang="en-US" dirty="0"/>
              <a:t>Make sure the: </a:t>
            </a:r>
          </a:p>
        </p:txBody>
      </p:sp>
      <p:sp>
        <p:nvSpPr>
          <p:cNvPr id="4" name="Content Placeholder 1">
            <a:extLst>
              <a:ext uri="{FF2B5EF4-FFF2-40B4-BE49-F238E27FC236}">
                <a16:creationId xmlns:a16="http://schemas.microsoft.com/office/drawing/2014/main" id="{1387FF76-866C-4354-A080-85488A941C62}"/>
              </a:ext>
            </a:extLst>
          </p:cNvPr>
          <p:cNvSpPr txBox="1">
            <a:spLocks/>
          </p:cNvSpPr>
          <p:nvPr/>
        </p:nvSpPr>
        <p:spPr>
          <a:xfrm>
            <a:off x="4343400" y="1600200"/>
            <a:ext cx="41148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Suspension</a:t>
            </a:r>
            <a:r>
              <a:rPr lang="en-US" sz="2800" dirty="0"/>
              <a:t> is intact, tight, and in good working order</a:t>
            </a:r>
          </a:p>
          <a:p>
            <a:pPr lvl="1"/>
            <a:r>
              <a:rPr lang="en-US" sz="2400" dirty="0"/>
              <a:t>Front hanger</a:t>
            </a:r>
          </a:p>
          <a:p>
            <a:pPr lvl="1"/>
            <a:r>
              <a:rPr lang="en-US" sz="2400" dirty="0"/>
              <a:t>U-bolts</a:t>
            </a:r>
          </a:p>
          <a:p>
            <a:pPr lvl="1"/>
            <a:r>
              <a:rPr lang="en-US" sz="2400" dirty="0"/>
              <a:t>Hanger and shackle</a:t>
            </a:r>
          </a:p>
          <a:p>
            <a:pPr lvl="1"/>
            <a:r>
              <a:rPr lang="en-US" sz="2400" dirty="0"/>
              <a:t>Springs</a:t>
            </a:r>
          </a:p>
        </p:txBody>
      </p:sp>
      <p:pic>
        <p:nvPicPr>
          <p:cNvPr id="7" name="Picture 6">
            <a:extLst>
              <a:ext uri="{FF2B5EF4-FFF2-40B4-BE49-F238E27FC236}">
                <a16:creationId xmlns:a16="http://schemas.microsoft.com/office/drawing/2014/main" id="{4D037989-A463-4B40-AA82-A43E30CD46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198477"/>
            <a:ext cx="3657600" cy="1371600"/>
          </a:xfrm>
          <a:prstGeom prst="rect">
            <a:avLst/>
          </a:prstGeom>
          <a:ln w="12700">
            <a:solidFill>
              <a:schemeClr val="tx1"/>
            </a:solidFill>
          </a:ln>
          <a:effectLst>
            <a:outerShdw blurRad="50800" dist="38100" dir="5400000" algn="t" rotWithShape="0">
              <a:prstClr val="black">
                <a:alpha val="40000"/>
              </a:prstClr>
            </a:outerShdw>
          </a:effectLst>
        </p:spPr>
      </p:pic>
      <p:pic>
        <p:nvPicPr>
          <p:cNvPr id="9" name="Picture 8">
            <a:extLst>
              <a:ext uri="{FF2B5EF4-FFF2-40B4-BE49-F238E27FC236}">
                <a16:creationId xmlns:a16="http://schemas.microsoft.com/office/drawing/2014/main" id="{4585C8E1-E8A7-47C5-9A1F-6F85D32108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800600"/>
            <a:ext cx="3657600" cy="1371600"/>
          </a:xfrm>
          <a:prstGeom prst="rect">
            <a:avLst/>
          </a:prstGeom>
          <a:ln w="12700">
            <a:solidFill>
              <a:schemeClr val="tx1"/>
            </a:solidFill>
          </a:ln>
          <a:effectLst>
            <a:outerShdw blurRad="50800" dist="38100" dir="5400000" algn="t" rotWithShape="0">
              <a:prstClr val="black">
                <a:alpha val="40000"/>
              </a:prstClr>
            </a:outerShdw>
          </a:effectLst>
        </p:spPr>
      </p:pic>
      <p:pic>
        <p:nvPicPr>
          <p:cNvPr id="11" name="Picture 10">
            <a:extLst>
              <a:ext uri="{FF2B5EF4-FFF2-40B4-BE49-F238E27FC236}">
                <a16:creationId xmlns:a16="http://schemas.microsoft.com/office/drawing/2014/main" id="{497C35E0-D6A7-4F0D-9316-EE506241A7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1600200"/>
            <a:ext cx="3657600" cy="13716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00971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1A9F0B-4E23-4722-804F-8A89B9F316B0}"/>
              </a:ext>
            </a:extLst>
          </p:cNvPr>
          <p:cNvSpPr>
            <a:spLocks noGrp="1"/>
          </p:cNvSpPr>
          <p:nvPr>
            <p:ph type="title"/>
          </p:nvPr>
        </p:nvSpPr>
        <p:spPr/>
        <p:txBody>
          <a:bodyPr/>
          <a:lstStyle/>
          <a:p>
            <a:r>
              <a:rPr lang="en-US" dirty="0"/>
              <a:t>Make sure the: </a:t>
            </a:r>
          </a:p>
        </p:txBody>
      </p:sp>
      <p:sp>
        <p:nvSpPr>
          <p:cNvPr id="4" name="Content Placeholder 1">
            <a:extLst>
              <a:ext uri="{FF2B5EF4-FFF2-40B4-BE49-F238E27FC236}">
                <a16:creationId xmlns:a16="http://schemas.microsoft.com/office/drawing/2014/main" id="{C898030B-7EF6-4201-B159-B9303FCD7237}"/>
              </a:ext>
            </a:extLst>
          </p:cNvPr>
          <p:cNvSpPr txBox="1">
            <a:spLocks/>
          </p:cNvSpPr>
          <p:nvPr/>
        </p:nvSpPr>
        <p:spPr>
          <a:xfrm>
            <a:off x="4343400" y="1600200"/>
            <a:ext cx="4724400" cy="49831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Shock absorber </a:t>
            </a:r>
            <a:r>
              <a:rPr lang="en-US" sz="2800" dirty="0"/>
              <a:t>is not loose, the shock tower is not cracked or damaged, bushings are good, and there’s no leaking fluid </a:t>
            </a:r>
          </a:p>
          <a:p>
            <a:r>
              <a:rPr lang="en-US" sz="3200" dirty="0">
                <a:solidFill>
                  <a:srgbClr val="002D72"/>
                </a:solidFill>
              </a:rPr>
              <a:t>Tie rod end and steering arm </a:t>
            </a:r>
            <a:r>
              <a:rPr lang="en-US" sz="2800" dirty="0"/>
              <a:t>running to the right spindle is tight, castle pins are in place, and nothing is bent</a:t>
            </a:r>
          </a:p>
          <a:p>
            <a:endParaRPr lang="en-US" sz="2800" dirty="0"/>
          </a:p>
        </p:txBody>
      </p:sp>
      <p:pic>
        <p:nvPicPr>
          <p:cNvPr id="5" name="Picture 4">
            <a:extLst>
              <a:ext uri="{FF2B5EF4-FFF2-40B4-BE49-F238E27FC236}">
                <a16:creationId xmlns:a16="http://schemas.microsoft.com/office/drawing/2014/main" id="{57EF4521-C319-4550-AE05-14CD69221C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4025510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1A9F0B-4E23-4722-804F-8A89B9F316B0}"/>
              </a:ext>
            </a:extLst>
          </p:cNvPr>
          <p:cNvSpPr>
            <a:spLocks noGrp="1"/>
          </p:cNvSpPr>
          <p:nvPr>
            <p:ph type="title"/>
          </p:nvPr>
        </p:nvSpPr>
        <p:spPr/>
        <p:txBody>
          <a:bodyPr/>
          <a:lstStyle/>
          <a:p>
            <a:r>
              <a:rPr lang="en-US" dirty="0"/>
              <a:t>Make sure the: </a:t>
            </a:r>
          </a:p>
        </p:txBody>
      </p:sp>
      <p:sp>
        <p:nvSpPr>
          <p:cNvPr id="6" name="Content Placeholder 1">
            <a:extLst>
              <a:ext uri="{FF2B5EF4-FFF2-40B4-BE49-F238E27FC236}">
                <a16:creationId xmlns:a16="http://schemas.microsoft.com/office/drawing/2014/main" id="{2484DFAF-2808-4EB6-83B2-A4EA422903B4}"/>
              </a:ext>
            </a:extLst>
          </p:cNvPr>
          <p:cNvSpPr txBox="1">
            <a:spLocks/>
          </p:cNvSpPr>
          <p:nvPr/>
        </p:nvSpPr>
        <p:spPr>
          <a:xfrm>
            <a:off x="4343400" y="1600200"/>
            <a:ext cx="41148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Brake assembly</a:t>
            </a:r>
            <a:r>
              <a:rPr lang="en-US" sz="2800" dirty="0"/>
              <a:t> is in good condition</a:t>
            </a:r>
          </a:p>
          <a:p>
            <a:pPr lvl="1"/>
            <a:r>
              <a:rPr lang="en-US" sz="2400" dirty="0"/>
              <a:t>Air tank</a:t>
            </a:r>
          </a:p>
          <a:p>
            <a:pPr lvl="1"/>
            <a:r>
              <a:rPr lang="en-US" sz="2400" dirty="0"/>
              <a:t>Air brake lines</a:t>
            </a:r>
          </a:p>
          <a:p>
            <a:pPr lvl="1"/>
            <a:r>
              <a:rPr lang="en-US" sz="2400" dirty="0"/>
              <a:t>Brake chambers</a:t>
            </a:r>
          </a:p>
          <a:p>
            <a:pPr lvl="1"/>
            <a:r>
              <a:rPr lang="en-US" sz="2400" dirty="0"/>
              <a:t>Pushrod and adjuster</a:t>
            </a:r>
          </a:p>
          <a:p>
            <a:pPr lvl="1"/>
            <a:r>
              <a:rPr lang="en-US" sz="2400" dirty="0"/>
              <a:t>Slack adjusters</a:t>
            </a:r>
          </a:p>
          <a:p>
            <a:pPr lvl="1"/>
            <a:r>
              <a:rPr lang="en-US" sz="2400" dirty="0"/>
              <a:t>Brake shoes</a:t>
            </a:r>
          </a:p>
          <a:p>
            <a:pPr lvl="1"/>
            <a:r>
              <a:rPr lang="en-US" sz="2400" dirty="0"/>
              <a:t>Brake drum or pads</a:t>
            </a:r>
          </a:p>
        </p:txBody>
      </p:sp>
      <p:pic>
        <p:nvPicPr>
          <p:cNvPr id="7" name="Picture 6">
            <a:extLst>
              <a:ext uri="{FF2B5EF4-FFF2-40B4-BE49-F238E27FC236}">
                <a16:creationId xmlns:a16="http://schemas.microsoft.com/office/drawing/2014/main" id="{B6B1AB16-4473-4418-80C1-6D4A93B85D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198477"/>
            <a:ext cx="3657600" cy="1371600"/>
          </a:xfrm>
          <a:prstGeom prst="rect">
            <a:avLst/>
          </a:prstGeom>
          <a:ln w="12700">
            <a:solidFill>
              <a:schemeClr val="tx1"/>
            </a:solidFill>
          </a:ln>
          <a:effectLst>
            <a:outerShdw blurRad="50800" dist="38100" dir="5400000" algn="t" rotWithShape="0">
              <a:prstClr val="black">
                <a:alpha val="40000"/>
              </a:prstClr>
            </a:outerShdw>
          </a:effectLst>
        </p:spPr>
      </p:pic>
      <p:pic>
        <p:nvPicPr>
          <p:cNvPr id="8" name="Picture 7">
            <a:extLst>
              <a:ext uri="{FF2B5EF4-FFF2-40B4-BE49-F238E27FC236}">
                <a16:creationId xmlns:a16="http://schemas.microsoft.com/office/drawing/2014/main" id="{B1023827-A7AA-4A1F-8A2E-2622286AD4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800600"/>
            <a:ext cx="3657600" cy="1371600"/>
          </a:xfrm>
          <a:prstGeom prst="rect">
            <a:avLst/>
          </a:prstGeom>
          <a:ln w="12700">
            <a:solidFill>
              <a:schemeClr val="tx1"/>
            </a:solidFill>
          </a:ln>
          <a:effectLst>
            <a:outerShdw blurRad="50800" dist="38100" dir="5400000" algn="t" rotWithShape="0">
              <a:prstClr val="black">
                <a:alpha val="40000"/>
              </a:prstClr>
            </a:outerShdw>
          </a:effectLst>
        </p:spPr>
      </p:pic>
      <p:pic>
        <p:nvPicPr>
          <p:cNvPr id="9" name="Picture 8">
            <a:extLst>
              <a:ext uri="{FF2B5EF4-FFF2-40B4-BE49-F238E27FC236}">
                <a16:creationId xmlns:a16="http://schemas.microsoft.com/office/drawing/2014/main" id="{C82CB5D0-1BFE-487A-A588-980A4153C2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1600200"/>
            <a:ext cx="3657600" cy="13716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77002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1A9F0B-4E23-4722-804F-8A89B9F316B0}"/>
              </a:ext>
            </a:extLst>
          </p:cNvPr>
          <p:cNvSpPr>
            <a:spLocks noGrp="1"/>
          </p:cNvSpPr>
          <p:nvPr>
            <p:ph type="title"/>
          </p:nvPr>
        </p:nvSpPr>
        <p:spPr/>
        <p:txBody>
          <a:bodyPr/>
          <a:lstStyle/>
          <a:p>
            <a:r>
              <a:rPr lang="en-US" dirty="0"/>
              <a:t>Make sure the: </a:t>
            </a:r>
          </a:p>
        </p:txBody>
      </p:sp>
      <p:sp>
        <p:nvSpPr>
          <p:cNvPr id="4" name="Content Placeholder 1">
            <a:extLst>
              <a:ext uri="{FF2B5EF4-FFF2-40B4-BE49-F238E27FC236}">
                <a16:creationId xmlns:a16="http://schemas.microsoft.com/office/drawing/2014/main" id="{C898030B-7EF6-4201-B159-B9303FCD7237}"/>
              </a:ext>
            </a:extLst>
          </p:cNvPr>
          <p:cNvSpPr txBox="1">
            <a:spLocks/>
          </p:cNvSpPr>
          <p:nvPr/>
        </p:nvSpPr>
        <p:spPr>
          <a:xfrm>
            <a:off x="4343400" y="1600200"/>
            <a:ext cx="4724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Inside of the rim </a:t>
            </a:r>
            <a:r>
              <a:rPr lang="en-US" sz="2800" dirty="0"/>
              <a:t>is free of oil, grease, or leakage, and that the outside of the rim isn’t cracked or bent</a:t>
            </a:r>
            <a:endParaRPr lang="en-US" sz="3200" dirty="0"/>
          </a:p>
        </p:txBody>
      </p:sp>
      <p:pic>
        <p:nvPicPr>
          <p:cNvPr id="5" name="Picture 4">
            <a:extLst>
              <a:ext uri="{FF2B5EF4-FFF2-40B4-BE49-F238E27FC236}">
                <a16:creationId xmlns:a16="http://schemas.microsoft.com/office/drawing/2014/main" id="{57EF4521-C319-4550-AE05-14CD69221C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732566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1A9F0B-4E23-4722-804F-8A89B9F316B0}"/>
              </a:ext>
            </a:extLst>
          </p:cNvPr>
          <p:cNvSpPr>
            <a:spLocks noGrp="1"/>
          </p:cNvSpPr>
          <p:nvPr>
            <p:ph type="title"/>
          </p:nvPr>
        </p:nvSpPr>
        <p:spPr/>
        <p:txBody>
          <a:bodyPr>
            <a:normAutofit fontScale="90000"/>
          </a:bodyPr>
          <a:lstStyle/>
          <a:p>
            <a:r>
              <a:rPr lang="en-US" dirty="0"/>
              <a:t>Engine Compartment &amp; </a:t>
            </a:r>
            <a:br>
              <a:rPr lang="en-US" dirty="0"/>
            </a:br>
            <a:r>
              <a:rPr lang="en-US" dirty="0"/>
              <a:t>Front Axle Components</a:t>
            </a:r>
          </a:p>
        </p:txBody>
      </p:sp>
      <p:pic>
        <p:nvPicPr>
          <p:cNvPr id="6" name="Picture 5">
            <a:extLst>
              <a:ext uri="{FF2B5EF4-FFF2-40B4-BE49-F238E27FC236}">
                <a16:creationId xmlns:a16="http://schemas.microsoft.com/office/drawing/2014/main" id="{3C1A1680-F815-4245-8C91-738E3C7D29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5"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
            <a:extLst>
              <a:ext uri="{FF2B5EF4-FFF2-40B4-BE49-F238E27FC236}">
                <a16:creationId xmlns:a16="http://schemas.microsoft.com/office/drawing/2014/main" id="{CA1C39B4-4581-48D7-A4B9-10D5628AEAA9}"/>
              </a:ext>
            </a:extLst>
          </p:cNvPr>
          <p:cNvSpPr>
            <a:spLocks noGrp="1"/>
          </p:cNvSpPr>
          <p:nvPr>
            <p:ph idx="1"/>
          </p:nvPr>
        </p:nvSpPr>
        <p:spPr>
          <a:xfrm>
            <a:off x="914400" y="4727448"/>
            <a:ext cx="7433698" cy="1630363"/>
          </a:xfrm>
        </p:spPr>
        <p:txBody>
          <a:bodyPr/>
          <a:lstStyle/>
          <a:p>
            <a:pPr marL="0" indent="0">
              <a:buNone/>
            </a:pPr>
            <a:r>
              <a:rPr lang="en-US" sz="3200" dirty="0"/>
              <a:t>Look at the tread and overall condition of the </a:t>
            </a:r>
            <a:r>
              <a:rPr lang="en-US" sz="3600" dirty="0">
                <a:solidFill>
                  <a:srgbClr val="002D72"/>
                </a:solidFill>
              </a:rPr>
              <a:t>tire</a:t>
            </a:r>
            <a:endParaRPr lang="en-US" sz="3200" dirty="0"/>
          </a:p>
        </p:txBody>
      </p:sp>
      <p:pic>
        <p:nvPicPr>
          <p:cNvPr id="4" name="Picture 3">
            <a:extLst>
              <a:ext uri="{FF2B5EF4-FFF2-40B4-BE49-F238E27FC236}">
                <a16:creationId xmlns:a16="http://schemas.microsoft.com/office/drawing/2014/main" id="{EEDE338A-E92D-4175-8E1A-2A8BC1F7D4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3175417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633CCD41-8A3E-46B6-935C-1C079B775AFE}"/>
              </a:ext>
            </a:extLst>
          </p:cNvPr>
          <p:cNvSpPr>
            <a:spLocks noGrp="1"/>
          </p:cNvSpPr>
          <p:nvPr>
            <p:ph type="title"/>
          </p:nvPr>
        </p:nvSpPr>
        <p:spPr>
          <a:xfrm>
            <a:off x="457200" y="274638"/>
            <a:ext cx="8229600" cy="1143000"/>
          </a:xfrm>
        </p:spPr>
        <p:txBody>
          <a:bodyPr>
            <a:normAutofit fontScale="90000"/>
          </a:bodyPr>
          <a:lstStyle/>
          <a:p>
            <a:r>
              <a:rPr lang="en-US" dirty="0"/>
              <a:t>Engine Compartment &amp; </a:t>
            </a:r>
            <a:br>
              <a:rPr lang="en-US" dirty="0"/>
            </a:br>
            <a:r>
              <a:rPr lang="en-US" dirty="0"/>
              <a:t>Front Axle Components</a:t>
            </a:r>
          </a:p>
        </p:txBody>
      </p:sp>
      <p:pic>
        <p:nvPicPr>
          <p:cNvPr id="10" name="Picture 9">
            <a:extLst>
              <a:ext uri="{FF2B5EF4-FFF2-40B4-BE49-F238E27FC236}">
                <a16:creationId xmlns:a16="http://schemas.microsoft.com/office/drawing/2014/main" id="{14C875B8-2641-4064-B778-A0DE1EFCB2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11" name="Content Placeholder 1">
            <a:extLst>
              <a:ext uri="{FF2B5EF4-FFF2-40B4-BE49-F238E27FC236}">
                <a16:creationId xmlns:a16="http://schemas.microsoft.com/office/drawing/2014/main" id="{A75DB6D7-CD24-4FCD-96BF-C38E5BD58171}"/>
              </a:ext>
            </a:extLst>
          </p:cNvPr>
          <p:cNvSpPr>
            <a:spLocks noGrp="1"/>
          </p:cNvSpPr>
          <p:nvPr>
            <p:ph idx="1"/>
          </p:nvPr>
        </p:nvSpPr>
        <p:spPr>
          <a:xfrm>
            <a:off x="914400" y="4727448"/>
            <a:ext cx="5257800" cy="1630363"/>
          </a:xfrm>
        </p:spPr>
        <p:txBody>
          <a:bodyPr/>
          <a:lstStyle/>
          <a:p>
            <a:pPr marL="0" indent="0">
              <a:buNone/>
            </a:pPr>
            <a:r>
              <a:rPr lang="en-US" sz="3200" dirty="0"/>
              <a:t>Use a tire pressure gauge to check inflation</a:t>
            </a:r>
          </a:p>
        </p:txBody>
      </p:sp>
    </p:spTree>
    <p:custDataLst>
      <p:tags r:id="rId1"/>
    </p:custDataLst>
    <p:extLst>
      <p:ext uri="{BB962C8B-B14F-4D97-AF65-F5344CB8AC3E}">
        <p14:creationId xmlns:p14="http://schemas.microsoft.com/office/powerpoint/2010/main" val="21127167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633CCD41-8A3E-46B6-935C-1C079B775AFE}"/>
              </a:ext>
            </a:extLst>
          </p:cNvPr>
          <p:cNvSpPr>
            <a:spLocks noGrp="1"/>
          </p:cNvSpPr>
          <p:nvPr>
            <p:ph type="title"/>
          </p:nvPr>
        </p:nvSpPr>
        <p:spPr>
          <a:xfrm>
            <a:off x="457200" y="274638"/>
            <a:ext cx="8229600" cy="1143000"/>
          </a:xfrm>
        </p:spPr>
        <p:txBody>
          <a:bodyPr>
            <a:normAutofit fontScale="90000"/>
          </a:bodyPr>
          <a:lstStyle/>
          <a:p>
            <a:r>
              <a:rPr lang="en-US" dirty="0"/>
              <a:t>Engine Compartment &amp; </a:t>
            </a:r>
            <a:br>
              <a:rPr lang="en-US" dirty="0"/>
            </a:br>
            <a:r>
              <a:rPr lang="en-US" dirty="0"/>
              <a:t>Front Axle Components</a:t>
            </a:r>
          </a:p>
        </p:txBody>
      </p:sp>
      <p:pic>
        <p:nvPicPr>
          <p:cNvPr id="6" name="Picture 5">
            <a:extLst>
              <a:ext uri="{FF2B5EF4-FFF2-40B4-BE49-F238E27FC236}">
                <a16:creationId xmlns:a16="http://schemas.microsoft.com/office/drawing/2014/main" id="{236A2F79-26B4-4E8A-9331-669D61CFC2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8" name="Content Placeholder 1">
            <a:extLst>
              <a:ext uri="{FF2B5EF4-FFF2-40B4-BE49-F238E27FC236}">
                <a16:creationId xmlns:a16="http://schemas.microsoft.com/office/drawing/2014/main" id="{23A459FF-E9B1-4242-9128-FF072D09E873}"/>
              </a:ext>
            </a:extLst>
          </p:cNvPr>
          <p:cNvSpPr>
            <a:spLocks noGrp="1"/>
          </p:cNvSpPr>
          <p:nvPr>
            <p:ph idx="1"/>
          </p:nvPr>
        </p:nvSpPr>
        <p:spPr>
          <a:xfrm>
            <a:off x="914399" y="4727448"/>
            <a:ext cx="7433697" cy="1630363"/>
          </a:xfrm>
        </p:spPr>
        <p:txBody>
          <a:bodyPr/>
          <a:lstStyle/>
          <a:p>
            <a:pPr marL="0" indent="0">
              <a:buNone/>
            </a:pPr>
            <a:r>
              <a:rPr lang="en-US" sz="3200" dirty="0"/>
              <a:t>Verify your lug nuts are tight and in good shape</a:t>
            </a:r>
          </a:p>
        </p:txBody>
      </p:sp>
    </p:spTree>
    <p:custDataLst>
      <p:tags r:id="rId1"/>
    </p:custDataLst>
    <p:extLst>
      <p:ext uri="{BB962C8B-B14F-4D97-AF65-F5344CB8AC3E}">
        <p14:creationId xmlns:p14="http://schemas.microsoft.com/office/powerpoint/2010/main" val="28937608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633CCD41-8A3E-46B6-935C-1C079B775AFE}"/>
              </a:ext>
            </a:extLst>
          </p:cNvPr>
          <p:cNvSpPr>
            <a:spLocks noGrp="1"/>
          </p:cNvSpPr>
          <p:nvPr>
            <p:ph type="title"/>
          </p:nvPr>
        </p:nvSpPr>
        <p:spPr>
          <a:xfrm>
            <a:off x="457200" y="274638"/>
            <a:ext cx="8229600" cy="1143000"/>
          </a:xfrm>
        </p:spPr>
        <p:txBody>
          <a:bodyPr>
            <a:normAutofit fontScale="90000"/>
          </a:bodyPr>
          <a:lstStyle/>
          <a:p>
            <a:r>
              <a:rPr lang="en-US" dirty="0"/>
              <a:t>Engine Compartment &amp; </a:t>
            </a:r>
            <a:br>
              <a:rPr lang="en-US" dirty="0"/>
            </a:br>
            <a:r>
              <a:rPr lang="en-US" dirty="0"/>
              <a:t>Front Axle Components</a:t>
            </a:r>
          </a:p>
        </p:txBody>
      </p:sp>
      <p:pic>
        <p:nvPicPr>
          <p:cNvPr id="6" name="Picture 5">
            <a:extLst>
              <a:ext uri="{FF2B5EF4-FFF2-40B4-BE49-F238E27FC236}">
                <a16:creationId xmlns:a16="http://schemas.microsoft.com/office/drawing/2014/main" id="{236A2F79-26B4-4E8A-9331-669D61CFC2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8" name="Content Placeholder 1">
            <a:extLst>
              <a:ext uri="{FF2B5EF4-FFF2-40B4-BE49-F238E27FC236}">
                <a16:creationId xmlns:a16="http://schemas.microsoft.com/office/drawing/2014/main" id="{23A459FF-E9B1-4242-9128-FF072D09E873}"/>
              </a:ext>
            </a:extLst>
          </p:cNvPr>
          <p:cNvSpPr>
            <a:spLocks noGrp="1"/>
          </p:cNvSpPr>
          <p:nvPr>
            <p:ph idx="1"/>
          </p:nvPr>
        </p:nvSpPr>
        <p:spPr>
          <a:xfrm>
            <a:off x="914400" y="4727448"/>
            <a:ext cx="7772400" cy="1630363"/>
          </a:xfrm>
        </p:spPr>
        <p:txBody>
          <a:bodyPr/>
          <a:lstStyle/>
          <a:p>
            <a:pPr marL="0" indent="0">
              <a:buNone/>
            </a:pPr>
            <a:r>
              <a:rPr lang="en-US" sz="3200" dirty="0"/>
              <a:t>Be sure the </a:t>
            </a:r>
            <a:r>
              <a:rPr lang="en-US" sz="3600" dirty="0">
                <a:solidFill>
                  <a:srgbClr val="002D72"/>
                </a:solidFill>
              </a:rPr>
              <a:t>oil level </a:t>
            </a:r>
            <a:r>
              <a:rPr lang="en-US" sz="3200" dirty="0"/>
              <a:t>inside the hub is above the bottom edge of the sight glass </a:t>
            </a:r>
          </a:p>
          <a:p>
            <a:pPr marL="0" indent="0">
              <a:buNone/>
            </a:pPr>
            <a:endParaRPr lang="en-US" sz="3200" dirty="0"/>
          </a:p>
        </p:txBody>
      </p:sp>
    </p:spTree>
    <p:custDataLst>
      <p:tags r:id="rId1"/>
    </p:custDataLst>
    <p:extLst>
      <p:ext uri="{BB962C8B-B14F-4D97-AF65-F5344CB8AC3E}">
        <p14:creationId xmlns:p14="http://schemas.microsoft.com/office/powerpoint/2010/main" val="567572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633CCD41-8A3E-46B6-935C-1C079B775AFE}"/>
              </a:ext>
            </a:extLst>
          </p:cNvPr>
          <p:cNvSpPr>
            <a:spLocks noGrp="1"/>
          </p:cNvSpPr>
          <p:nvPr>
            <p:ph type="title"/>
          </p:nvPr>
        </p:nvSpPr>
        <p:spPr>
          <a:xfrm>
            <a:off x="457200" y="274638"/>
            <a:ext cx="8229600" cy="1143000"/>
          </a:xfrm>
        </p:spPr>
        <p:txBody>
          <a:bodyPr>
            <a:normAutofit/>
          </a:bodyPr>
          <a:lstStyle/>
          <a:p>
            <a:r>
              <a:rPr lang="en-US" dirty="0"/>
              <a:t>Air Compressor</a:t>
            </a:r>
          </a:p>
        </p:txBody>
      </p:sp>
      <p:sp>
        <p:nvSpPr>
          <p:cNvPr id="9" name="Content Placeholder 1">
            <a:extLst>
              <a:ext uri="{FF2B5EF4-FFF2-40B4-BE49-F238E27FC236}">
                <a16:creationId xmlns:a16="http://schemas.microsoft.com/office/drawing/2014/main" id="{AD569464-2534-4757-BFF8-42757F2EE383}"/>
              </a:ext>
            </a:extLst>
          </p:cNvPr>
          <p:cNvSpPr txBox="1">
            <a:spLocks/>
          </p:cNvSpPr>
          <p:nvPr/>
        </p:nvSpPr>
        <p:spPr>
          <a:xfrm>
            <a:off x="4343400" y="1600200"/>
            <a:ext cx="47244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Check for leaks</a:t>
            </a:r>
          </a:p>
          <a:p>
            <a:r>
              <a:rPr lang="en-US" sz="2800" dirty="0"/>
              <a:t>Confirm all connections are good</a:t>
            </a:r>
          </a:p>
          <a:p>
            <a:r>
              <a:rPr lang="en-US" sz="2800" dirty="0"/>
              <a:t>Confirm the air line running off the compressor isn’t cracked, frayed, or rubbing</a:t>
            </a:r>
          </a:p>
          <a:p>
            <a:r>
              <a:rPr lang="en-US" sz="2800" dirty="0"/>
              <a:t>Make sure the belt </a:t>
            </a:r>
            <a:br>
              <a:rPr lang="en-US" sz="2800" dirty="0"/>
            </a:br>
            <a:r>
              <a:rPr lang="en-US" sz="2800" dirty="0"/>
              <a:t>slack is correct and </a:t>
            </a:r>
            <a:br>
              <a:rPr lang="en-US" sz="2800" dirty="0"/>
            </a:br>
            <a:r>
              <a:rPr lang="en-US" sz="2800" dirty="0"/>
              <a:t>that the belt itself is </a:t>
            </a:r>
            <a:br>
              <a:rPr lang="en-US" sz="2800" dirty="0"/>
            </a:br>
            <a:r>
              <a:rPr lang="en-US" sz="2800" dirty="0"/>
              <a:t>not cracked or frayed</a:t>
            </a:r>
          </a:p>
          <a:p>
            <a:endParaRPr lang="en-US" sz="3200" dirty="0"/>
          </a:p>
        </p:txBody>
      </p:sp>
      <p:pic>
        <p:nvPicPr>
          <p:cNvPr id="10" name="Picture 9">
            <a:extLst>
              <a:ext uri="{FF2B5EF4-FFF2-40B4-BE49-F238E27FC236}">
                <a16:creationId xmlns:a16="http://schemas.microsoft.com/office/drawing/2014/main" id="{2FEC0072-A7F4-467A-9BD3-C4AF2BE0E9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566228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633CCD41-8A3E-46B6-935C-1C079B775AFE}"/>
              </a:ext>
            </a:extLst>
          </p:cNvPr>
          <p:cNvSpPr>
            <a:spLocks noGrp="1"/>
          </p:cNvSpPr>
          <p:nvPr>
            <p:ph type="title"/>
          </p:nvPr>
        </p:nvSpPr>
        <p:spPr>
          <a:xfrm>
            <a:off x="457200" y="274638"/>
            <a:ext cx="8229600" cy="1143000"/>
          </a:xfrm>
        </p:spPr>
        <p:txBody>
          <a:bodyPr>
            <a:normAutofit/>
          </a:bodyPr>
          <a:lstStyle/>
          <a:p>
            <a:r>
              <a:rPr lang="en-US" dirty="0"/>
              <a:t>Check that your: </a:t>
            </a:r>
          </a:p>
        </p:txBody>
      </p:sp>
      <p:sp>
        <p:nvSpPr>
          <p:cNvPr id="9" name="Content Placeholder 1">
            <a:extLst>
              <a:ext uri="{FF2B5EF4-FFF2-40B4-BE49-F238E27FC236}">
                <a16:creationId xmlns:a16="http://schemas.microsoft.com/office/drawing/2014/main" id="{DE97C37A-490B-4A66-A566-39BC0D75B99A}"/>
              </a:ext>
            </a:extLst>
          </p:cNvPr>
          <p:cNvSpPr txBox="1">
            <a:spLocks/>
          </p:cNvSpPr>
          <p:nvPr/>
        </p:nvSpPr>
        <p:spPr>
          <a:xfrm>
            <a:off x="4343400" y="1600200"/>
            <a:ext cx="41148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Power Steering</a:t>
            </a:r>
            <a:r>
              <a:rPr lang="en-US" sz="2800" dirty="0"/>
              <a:t> components are in good condition</a:t>
            </a:r>
          </a:p>
          <a:p>
            <a:pPr lvl="1"/>
            <a:r>
              <a:rPr lang="en-US" sz="2400" dirty="0"/>
              <a:t>Fluid level</a:t>
            </a:r>
          </a:p>
          <a:p>
            <a:pPr lvl="1"/>
            <a:r>
              <a:rPr lang="en-US" sz="2400" dirty="0"/>
              <a:t>Steering column</a:t>
            </a:r>
          </a:p>
          <a:p>
            <a:pPr lvl="1"/>
            <a:r>
              <a:rPr lang="en-US" sz="2400" dirty="0"/>
              <a:t>U-joints &amp; knuckles</a:t>
            </a:r>
          </a:p>
          <a:p>
            <a:pPr lvl="1"/>
            <a:r>
              <a:rPr lang="en-US" sz="2400" dirty="0"/>
              <a:t>Pitman arm</a:t>
            </a:r>
          </a:p>
          <a:p>
            <a:pPr lvl="1"/>
            <a:r>
              <a:rPr lang="en-US" sz="2400" dirty="0"/>
              <a:t>Ball joints</a:t>
            </a:r>
          </a:p>
          <a:p>
            <a:pPr lvl="1"/>
            <a:r>
              <a:rPr lang="en-US" sz="2400" dirty="0"/>
              <a:t>Drag link running back</a:t>
            </a:r>
          </a:p>
        </p:txBody>
      </p:sp>
      <p:pic>
        <p:nvPicPr>
          <p:cNvPr id="10" name="Picture 9">
            <a:extLst>
              <a:ext uri="{FF2B5EF4-FFF2-40B4-BE49-F238E27FC236}">
                <a16:creationId xmlns:a16="http://schemas.microsoft.com/office/drawing/2014/main" id="{FC1A250D-D161-45A1-B5B5-B5FEFF84F6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198477"/>
            <a:ext cx="3657600" cy="1371600"/>
          </a:xfrm>
          <a:prstGeom prst="rect">
            <a:avLst/>
          </a:prstGeom>
          <a:ln w="12700">
            <a:solidFill>
              <a:schemeClr val="tx1"/>
            </a:solidFill>
          </a:ln>
          <a:effectLst>
            <a:outerShdw blurRad="50800" dist="38100" dir="5400000" algn="t" rotWithShape="0">
              <a:prstClr val="black">
                <a:alpha val="40000"/>
              </a:prstClr>
            </a:outerShdw>
          </a:effectLst>
        </p:spPr>
      </p:pic>
      <p:pic>
        <p:nvPicPr>
          <p:cNvPr id="11" name="Picture 10">
            <a:extLst>
              <a:ext uri="{FF2B5EF4-FFF2-40B4-BE49-F238E27FC236}">
                <a16:creationId xmlns:a16="http://schemas.microsoft.com/office/drawing/2014/main" id="{CB5F4AC3-6B2D-4D15-9482-1F8F33FA27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800600"/>
            <a:ext cx="3657600" cy="1371600"/>
          </a:xfrm>
          <a:prstGeom prst="rect">
            <a:avLst/>
          </a:prstGeom>
          <a:ln w="12700">
            <a:solidFill>
              <a:schemeClr val="tx1"/>
            </a:solidFill>
          </a:ln>
          <a:effectLst>
            <a:outerShdw blurRad="50800" dist="38100" dir="5400000" algn="t" rotWithShape="0">
              <a:prstClr val="black">
                <a:alpha val="40000"/>
              </a:prstClr>
            </a:outerShdw>
          </a:effectLst>
        </p:spPr>
      </p:pic>
      <p:pic>
        <p:nvPicPr>
          <p:cNvPr id="12" name="Picture 11">
            <a:extLst>
              <a:ext uri="{FF2B5EF4-FFF2-40B4-BE49-F238E27FC236}">
                <a16:creationId xmlns:a16="http://schemas.microsoft.com/office/drawing/2014/main" id="{E8BE3C2A-3333-494C-9608-B69D4F594A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1600200"/>
            <a:ext cx="3657600" cy="13716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832807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FA1158CD-DF46-46D6-A26B-E1B2FE41AEB3}"/>
              </a:ext>
            </a:extLst>
          </p:cNvPr>
          <p:cNvSpPr>
            <a:spLocks noGrp="1"/>
          </p:cNvSpPr>
          <p:nvPr>
            <p:ph type="title"/>
          </p:nvPr>
        </p:nvSpPr>
        <p:spPr>
          <a:xfrm>
            <a:off x="457200" y="274638"/>
            <a:ext cx="8229600" cy="1143000"/>
          </a:xfrm>
        </p:spPr>
        <p:txBody>
          <a:bodyPr>
            <a:normAutofit fontScale="90000"/>
          </a:bodyPr>
          <a:lstStyle/>
          <a:p>
            <a:r>
              <a:rPr lang="en-US" dirty="0"/>
              <a:t>Engine Compartment &amp; </a:t>
            </a:r>
            <a:br>
              <a:rPr lang="en-US" dirty="0"/>
            </a:br>
            <a:r>
              <a:rPr lang="en-US" dirty="0"/>
              <a:t>Front Axle Components</a:t>
            </a:r>
          </a:p>
        </p:txBody>
      </p:sp>
      <p:pic>
        <p:nvPicPr>
          <p:cNvPr id="14" name="Picture 13">
            <a:extLst>
              <a:ext uri="{FF2B5EF4-FFF2-40B4-BE49-F238E27FC236}">
                <a16:creationId xmlns:a16="http://schemas.microsoft.com/office/drawing/2014/main" id="{8E17B02A-41E9-40FD-AD17-EA01247981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15" name="Content Placeholder 1">
            <a:extLst>
              <a:ext uri="{FF2B5EF4-FFF2-40B4-BE49-F238E27FC236}">
                <a16:creationId xmlns:a16="http://schemas.microsoft.com/office/drawing/2014/main" id="{4A4C51AE-5393-4298-8D96-A3E0A0F5899E}"/>
              </a:ext>
            </a:extLst>
          </p:cNvPr>
          <p:cNvSpPr>
            <a:spLocks noGrp="1"/>
          </p:cNvSpPr>
          <p:nvPr>
            <p:ph idx="1"/>
          </p:nvPr>
        </p:nvSpPr>
        <p:spPr>
          <a:xfrm>
            <a:off x="914399" y="4727448"/>
            <a:ext cx="7433697" cy="1630363"/>
          </a:xfrm>
        </p:spPr>
        <p:txBody>
          <a:bodyPr/>
          <a:lstStyle/>
          <a:p>
            <a:pPr marL="0" indent="0">
              <a:buNone/>
            </a:pPr>
            <a:r>
              <a:rPr lang="en-US" sz="3200" dirty="0"/>
              <a:t>To finish up step one, examine the tractor’s front axle on the driver’s side</a:t>
            </a:r>
          </a:p>
        </p:txBody>
      </p:sp>
    </p:spTree>
    <p:custDataLst>
      <p:tags r:id="rId1"/>
    </p:custDataLst>
    <p:extLst>
      <p:ext uri="{BB962C8B-B14F-4D97-AF65-F5344CB8AC3E}">
        <p14:creationId xmlns:p14="http://schemas.microsoft.com/office/powerpoint/2010/main" val="1329189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600925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2A3F6C-9200-4F7A-AB23-8511CCEABED3}"/>
              </a:ext>
            </a:extLst>
          </p:cNvPr>
          <p:cNvSpPr>
            <a:spLocks noGrp="1"/>
          </p:cNvSpPr>
          <p:nvPr>
            <p:ph type="title"/>
          </p:nvPr>
        </p:nvSpPr>
        <p:spPr/>
        <p:txBody>
          <a:bodyPr>
            <a:normAutofit/>
          </a:bodyPr>
          <a:lstStyle/>
          <a:p>
            <a:r>
              <a:rPr lang="en-US" dirty="0"/>
              <a:t>Open the door and ensure the:</a:t>
            </a:r>
          </a:p>
        </p:txBody>
      </p:sp>
      <p:sp>
        <p:nvSpPr>
          <p:cNvPr id="4" name="Content Placeholder 1">
            <a:extLst>
              <a:ext uri="{FF2B5EF4-FFF2-40B4-BE49-F238E27FC236}">
                <a16:creationId xmlns:a16="http://schemas.microsoft.com/office/drawing/2014/main" id="{73FFCE49-E0F9-4B20-8FD9-D7769161F738}"/>
              </a:ext>
            </a:extLst>
          </p:cNvPr>
          <p:cNvSpPr txBox="1">
            <a:spLocks/>
          </p:cNvSpPr>
          <p:nvPr/>
        </p:nvSpPr>
        <p:spPr>
          <a:xfrm>
            <a:off x="4343400" y="1600200"/>
            <a:ext cx="4724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Vehicle registration </a:t>
            </a:r>
            <a:br>
              <a:rPr lang="en-US" sz="3200" dirty="0">
                <a:solidFill>
                  <a:srgbClr val="002D72"/>
                </a:solidFill>
              </a:rPr>
            </a:br>
            <a:r>
              <a:rPr lang="en-US" sz="2800" dirty="0"/>
              <a:t>is valid, and your </a:t>
            </a:r>
            <a:br>
              <a:rPr lang="en-US" sz="2800" dirty="0"/>
            </a:br>
            <a:r>
              <a:rPr lang="en-US" sz="2800" dirty="0"/>
              <a:t>vehicle contains all the needed paperwork</a:t>
            </a:r>
          </a:p>
          <a:p>
            <a:r>
              <a:rPr lang="en-US" sz="3200" dirty="0">
                <a:solidFill>
                  <a:srgbClr val="002D72"/>
                </a:solidFill>
              </a:rPr>
              <a:t>Annual inspection </a:t>
            </a:r>
            <a:r>
              <a:rPr lang="en-US" sz="2800" dirty="0"/>
              <a:t>sticker (or annual inspection report) is present and valid</a:t>
            </a:r>
            <a:endParaRPr lang="en-US" sz="3200" dirty="0"/>
          </a:p>
        </p:txBody>
      </p:sp>
      <p:pic>
        <p:nvPicPr>
          <p:cNvPr id="5" name="Picture 4">
            <a:extLst>
              <a:ext uri="{FF2B5EF4-FFF2-40B4-BE49-F238E27FC236}">
                <a16:creationId xmlns:a16="http://schemas.microsoft.com/office/drawing/2014/main" id="{9951FD62-B48C-460E-A2BD-D407997B37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545379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2A3F6C-9200-4F7A-AB23-8511CCEABED3}"/>
              </a:ext>
            </a:extLst>
          </p:cNvPr>
          <p:cNvSpPr>
            <a:spLocks noGrp="1"/>
          </p:cNvSpPr>
          <p:nvPr>
            <p:ph type="title"/>
          </p:nvPr>
        </p:nvSpPr>
        <p:spPr/>
        <p:txBody>
          <a:bodyPr>
            <a:normAutofit/>
          </a:bodyPr>
          <a:lstStyle/>
          <a:p>
            <a:r>
              <a:rPr lang="en-US" dirty="0"/>
              <a:t>Open the door and ensure the:</a:t>
            </a:r>
          </a:p>
        </p:txBody>
      </p:sp>
      <p:sp>
        <p:nvSpPr>
          <p:cNvPr id="4" name="Content Placeholder 1">
            <a:extLst>
              <a:ext uri="{FF2B5EF4-FFF2-40B4-BE49-F238E27FC236}">
                <a16:creationId xmlns:a16="http://schemas.microsoft.com/office/drawing/2014/main" id="{73FFCE49-E0F9-4B20-8FD9-D7769161F738}"/>
              </a:ext>
            </a:extLst>
          </p:cNvPr>
          <p:cNvSpPr txBox="1">
            <a:spLocks/>
          </p:cNvSpPr>
          <p:nvPr/>
        </p:nvSpPr>
        <p:spPr>
          <a:xfrm>
            <a:off x="4343400" y="1600200"/>
            <a:ext cx="4724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Fire extinguisher </a:t>
            </a:r>
            <a:r>
              <a:rPr lang="en-US" sz="2800" dirty="0"/>
              <a:t>is mounted, accessible, fully charged, and appropriate for the cargo being hauled </a:t>
            </a:r>
          </a:p>
          <a:p>
            <a:r>
              <a:rPr lang="en-US" sz="3200" dirty="0">
                <a:solidFill>
                  <a:srgbClr val="002D72"/>
                </a:solidFill>
              </a:rPr>
              <a:t>Safety equipment </a:t>
            </a:r>
            <a:r>
              <a:rPr lang="en-US" sz="2800" dirty="0"/>
              <a:t>is accounted for and is adequately secured</a:t>
            </a:r>
            <a:endParaRPr lang="en-US" sz="3200" dirty="0"/>
          </a:p>
        </p:txBody>
      </p:sp>
      <p:pic>
        <p:nvPicPr>
          <p:cNvPr id="5" name="Picture 4">
            <a:extLst>
              <a:ext uri="{FF2B5EF4-FFF2-40B4-BE49-F238E27FC236}">
                <a16:creationId xmlns:a16="http://schemas.microsoft.com/office/drawing/2014/main" id="{9951FD62-B48C-460E-A2BD-D407997B37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4618111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FA1158CD-DF46-46D6-A26B-E1B2FE41AEB3}"/>
              </a:ext>
            </a:extLst>
          </p:cNvPr>
          <p:cNvSpPr>
            <a:spLocks noGrp="1"/>
          </p:cNvSpPr>
          <p:nvPr>
            <p:ph type="title"/>
          </p:nvPr>
        </p:nvSpPr>
        <p:spPr>
          <a:xfrm>
            <a:off x="457200" y="274638"/>
            <a:ext cx="8229600" cy="1143000"/>
          </a:xfrm>
        </p:spPr>
        <p:txBody>
          <a:bodyPr>
            <a:normAutofit/>
          </a:bodyPr>
          <a:lstStyle/>
          <a:p>
            <a:r>
              <a:rPr lang="en-US" dirty="0"/>
              <a:t>In-Cab Inspection</a:t>
            </a:r>
          </a:p>
        </p:txBody>
      </p:sp>
      <p:pic>
        <p:nvPicPr>
          <p:cNvPr id="14" name="Picture 13">
            <a:extLst>
              <a:ext uri="{FF2B5EF4-FFF2-40B4-BE49-F238E27FC236}">
                <a16:creationId xmlns:a16="http://schemas.microsoft.com/office/drawing/2014/main" id="{8E17B02A-41E9-40FD-AD17-EA01247981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15" name="Content Placeholder 1">
            <a:extLst>
              <a:ext uri="{FF2B5EF4-FFF2-40B4-BE49-F238E27FC236}">
                <a16:creationId xmlns:a16="http://schemas.microsoft.com/office/drawing/2014/main" id="{4A4C51AE-5393-4298-8D96-A3E0A0F5899E}"/>
              </a:ext>
            </a:extLst>
          </p:cNvPr>
          <p:cNvSpPr>
            <a:spLocks noGrp="1"/>
          </p:cNvSpPr>
          <p:nvPr>
            <p:ph idx="1"/>
          </p:nvPr>
        </p:nvSpPr>
        <p:spPr>
          <a:xfrm>
            <a:off x="914399" y="4727448"/>
            <a:ext cx="7433697" cy="1855914"/>
          </a:xfrm>
        </p:spPr>
        <p:txBody>
          <a:bodyPr/>
          <a:lstStyle/>
          <a:p>
            <a:pPr marL="0" indent="0">
              <a:buNone/>
            </a:pPr>
            <a:r>
              <a:rPr lang="en-US" sz="3200" dirty="0"/>
              <a:t>Make sure </a:t>
            </a:r>
            <a:r>
              <a:rPr lang="en-US" sz="3600" dirty="0">
                <a:solidFill>
                  <a:srgbClr val="002D72"/>
                </a:solidFill>
              </a:rPr>
              <a:t>windows </a:t>
            </a:r>
            <a:r>
              <a:rPr lang="en-US" sz="3200" dirty="0"/>
              <a:t>operate, glass is clean and free of cracks. Get rid of any </a:t>
            </a:r>
            <a:r>
              <a:rPr lang="en-US" sz="3600" dirty="0">
                <a:solidFill>
                  <a:srgbClr val="002D72"/>
                </a:solidFill>
              </a:rPr>
              <a:t>visual obstructions</a:t>
            </a:r>
            <a:r>
              <a:rPr lang="en-US" sz="3200" dirty="0"/>
              <a:t>.</a:t>
            </a:r>
          </a:p>
        </p:txBody>
      </p:sp>
    </p:spTree>
    <p:custDataLst>
      <p:tags r:id="rId1"/>
    </p:custDataLst>
    <p:extLst>
      <p:ext uri="{BB962C8B-B14F-4D97-AF65-F5344CB8AC3E}">
        <p14:creationId xmlns:p14="http://schemas.microsoft.com/office/powerpoint/2010/main" val="887397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FA1158CD-DF46-46D6-A26B-E1B2FE41AEB3}"/>
              </a:ext>
            </a:extLst>
          </p:cNvPr>
          <p:cNvSpPr>
            <a:spLocks noGrp="1"/>
          </p:cNvSpPr>
          <p:nvPr>
            <p:ph type="title"/>
          </p:nvPr>
        </p:nvSpPr>
        <p:spPr>
          <a:xfrm>
            <a:off x="457200" y="274638"/>
            <a:ext cx="8229600" cy="1143000"/>
          </a:xfrm>
        </p:spPr>
        <p:txBody>
          <a:bodyPr>
            <a:normAutofit/>
          </a:bodyPr>
          <a:lstStyle/>
          <a:p>
            <a:r>
              <a:rPr lang="en-US" dirty="0"/>
              <a:t>In-Cab Inspection</a:t>
            </a:r>
          </a:p>
        </p:txBody>
      </p:sp>
      <p:pic>
        <p:nvPicPr>
          <p:cNvPr id="14" name="Picture 13">
            <a:extLst>
              <a:ext uri="{FF2B5EF4-FFF2-40B4-BE49-F238E27FC236}">
                <a16:creationId xmlns:a16="http://schemas.microsoft.com/office/drawing/2014/main" id="{8E17B02A-41E9-40FD-AD17-EA01247981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15" name="Content Placeholder 1">
            <a:extLst>
              <a:ext uri="{FF2B5EF4-FFF2-40B4-BE49-F238E27FC236}">
                <a16:creationId xmlns:a16="http://schemas.microsoft.com/office/drawing/2014/main" id="{4A4C51AE-5393-4298-8D96-A3E0A0F5899E}"/>
              </a:ext>
            </a:extLst>
          </p:cNvPr>
          <p:cNvSpPr>
            <a:spLocks noGrp="1"/>
          </p:cNvSpPr>
          <p:nvPr>
            <p:ph idx="1"/>
          </p:nvPr>
        </p:nvSpPr>
        <p:spPr>
          <a:xfrm>
            <a:off x="914399" y="4727448"/>
            <a:ext cx="7433697" cy="1855914"/>
          </a:xfrm>
        </p:spPr>
        <p:txBody>
          <a:bodyPr/>
          <a:lstStyle/>
          <a:p>
            <a:pPr marL="0" indent="0">
              <a:buNone/>
            </a:pPr>
            <a:r>
              <a:rPr lang="en-US" sz="3200" dirty="0"/>
              <a:t>Adjust your </a:t>
            </a:r>
            <a:r>
              <a:rPr lang="en-US" sz="3600" dirty="0">
                <a:solidFill>
                  <a:srgbClr val="002D72"/>
                </a:solidFill>
              </a:rPr>
              <a:t>seat</a:t>
            </a:r>
            <a:r>
              <a:rPr lang="en-US" sz="3200" dirty="0">
                <a:solidFill>
                  <a:srgbClr val="002D72"/>
                </a:solidFill>
              </a:rPr>
              <a:t>; c</a:t>
            </a:r>
            <a:r>
              <a:rPr lang="en-US" sz="3200" dirty="0"/>
              <a:t>heck your </a:t>
            </a:r>
            <a:r>
              <a:rPr lang="en-US" sz="3600" dirty="0">
                <a:solidFill>
                  <a:srgbClr val="002D72"/>
                </a:solidFill>
              </a:rPr>
              <a:t>seatbelt</a:t>
            </a:r>
            <a:r>
              <a:rPr lang="en-US" sz="3200" dirty="0">
                <a:solidFill>
                  <a:srgbClr val="002D72"/>
                </a:solidFill>
              </a:rPr>
              <a:t>; </a:t>
            </a:r>
            <a:r>
              <a:rPr lang="en-US" sz="3200" dirty="0"/>
              <a:t>adjust your </a:t>
            </a:r>
            <a:r>
              <a:rPr lang="en-US" sz="3600" dirty="0">
                <a:solidFill>
                  <a:srgbClr val="002D72"/>
                </a:solidFill>
              </a:rPr>
              <a:t>mirrors</a:t>
            </a:r>
            <a:endParaRPr lang="en-US" sz="3200" dirty="0"/>
          </a:p>
        </p:txBody>
      </p:sp>
    </p:spTree>
    <p:custDataLst>
      <p:tags r:id="rId1"/>
    </p:custDataLst>
    <p:extLst>
      <p:ext uri="{BB962C8B-B14F-4D97-AF65-F5344CB8AC3E}">
        <p14:creationId xmlns:p14="http://schemas.microsoft.com/office/powerpoint/2010/main" val="4124042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FA1158CD-DF46-46D6-A26B-E1B2FE41AEB3}"/>
              </a:ext>
            </a:extLst>
          </p:cNvPr>
          <p:cNvSpPr>
            <a:spLocks noGrp="1"/>
          </p:cNvSpPr>
          <p:nvPr>
            <p:ph type="title"/>
          </p:nvPr>
        </p:nvSpPr>
        <p:spPr>
          <a:xfrm>
            <a:off x="457200" y="274638"/>
            <a:ext cx="8229600" cy="1143000"/>
          </a:xfrm>
        </p:spPr>
        <p:txBody>
          <a:bodyPr>
            <a:normAutofit/>
          </a:bodyPr>
          <a:lstStyle/>
          <a:p>
            <a:r>
              <a:rPr lang="en-US" dirty="0"/>
              <a:t>In-Cab Inspection</a:t>
            </a:r>
          </a:p>
        </p:txBody>
      </p:sp>
      <p:sp>
        <p:nvSpPr>
          <p:cNvPr id="7" name="Content Placeholder 1">
            <a:extLst>
              <a:ext uri="{FF2B5EF4-FFF2-40B4-BE49-F238E27FC236}">
                <a16:creationId xmlns:a16="http://schemas.microsoft.com/office/drawing/2014/main" id="{425F99AC-1B5C-4C97-80D4-C825E965F15E}"/>
              </a:ext>
            </a:extLst>
          </p:cNvPr>
          <p:cNvSpPr txBox="1">
            <a:spLocks/>
          </p:cNvSpPr>
          <p:nvPr/>
        </p:nvSpPr>
        <p:spPr>
          <a:xfrm>
            <a:off x="4800600" y="1600200"/>
            <a:ext cx="41148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Check the </a:t>
            </a:r>
            <a:r>
              <a:rPr lang="en-US" sz="3200" dirty="0">
                <a:solidFill>
                  <a:srgbClr val="002D72"/>
                </a:solidFill>
              </a:rPr>
              <a:t>gauges</a:t>
            </a:r>
            <a:endParaRPr lang="en-US" sz="2800" dirty="0"/>
          </a:p>
          <a:p>
            <a:pPr lvl="1"/>
            <a:r>
              <a:rPr lang="en-US" sz="2400" dirty="0"/>
              <a:t>Oil pressure</a:t>
            </a:r>
          </a:p>
          <a:p>
            <a:pPr lvl="1"/>
            <a:r>
              <a:rPr lang="en-US" sz="2400" dirty="0"/>
              <a:t>Coolant temp</a:t>
            </a:r>
          </a:p>
          <a:p>
            <a:pPr lvl="1"/>
            <a:r>
              <a:rPr lang="en-US" sz="2400" dirty="0"/>
              <a:t>Tachometer</a:t>
            </a:r>
          </a:p>
          <a:p>
            <a:pPr lvl="1"/>
            <a:r>
              <a:rPr lang="en-US" sz="2400" dirty="0"/>
              <a:t>Speedometer</a:t>
            </a:r>
          </a:p>
          <a:p>
            <a:pPr lvl="1"/>
            <a:r>
              <a:rPr lang="en-US" sz="2400" dirty="0"/>
              <a:t>Fuel Air pressure</a:t>
            </a:r>
          </a:p>
          <a:p>
            <a:pPr lvl="1"/>
            <a:r>
              <a:rPr lang="en-US" sz="2400" dirty="0"/>
              <a:t>Ammeter</a:t>
            </a:r>
          </a:p>
          <a:p>
            <a:pPr lvl="1"/>
            <a:r>
              <a:rPr lang="en-US" sz="2400" dirty="0"/>
              <a:t>Voltmeter</a:t>
            </a:r>
          </a:p>
        </p:txBody>
      </p:sp>
      <p:pic>
        <p:nvPicPr>
          <p:cNvPr id="5" name="Picture 4">
            <a:extLst>
              <a:ext uri="{FF2B5EF4-FFF2-40B4-BE49-F238E27FC236}">
                <a16:creationId xmlns:a16="http://schemas.microsoft.com/office/drawing/2014/main" id="{5C982752-4588-4EC4-8CD5-0AA0B075BB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580147"/>
            <a:ext cx="1371600" cy="3657600"/>
          </a:xfrm>
          <a:prstGeom prst="rect">
            <a:avLst/>
          </a:prstGeom>
          <a:ln w="12700">
            <a:solidFill>
              <a:schemeClr val="tx1"/>
            </a:solidFill>
          </a:ln>
          <a:effectLst>
            <a:outerShdw blurRad="50800" dist="38100" dir="5400000" algn="t" rotWithShape="0">
              <a:prstClr val="black">
                <a:alpha val="40000"/>
              </a:prstClr>
            </a:outerShdw>
          </a:effectLst>
        </p:spPr>
      </p:pic>
      <p:pic>
        <p:nvPicPr>
          <p:cNvPr id="11" name="Picture 10">
            <a:extLst>
              <a:ext uri="{FF2B5EF4-FFF2-40B4-BE49-F238E27FC236}">
                <a16:creationId xmlns:a16="http://schemas.microsoft.com/office/drawing/2014/main" id="{1CEF0423-78FA-4ED9-9B4E-BCED19C59B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3100" y="1600200"/>
            <a:ext cx="1371600" cy="3657600"/>
          </a:xfrm>
          <a:prstGeom prst="rect">
            <a:avLst/>
          </a:prstGeom>
        </p:spPr>
      </p:pic>
      <p:pic>
        <p:nvPicPr>
          <p:cNvPr id="16" name="Picture 15">
            <a:extLst>
              <a:ext uri="{FF2B5EF4-FFF2-40B4-BE49-F238E27FC236}">
                <a16:creationId xmlns:a16="http://schemas.microsoft.com/office/drawing/2014/main" id="{75055468-0AB3-4602-BB33-F578D22CD8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29000" y="1600200"/>
            <a:ext cx="1371600" cy="3657600"/>
          </a:xfrm>
          <a:prstGeom prst="rect">
            <a:avLst/>
          </a:prstGeom>
        </p:spPr>
      </p:pic>
    </p:spTree>
    <p:custDataLst>
      <p:tags r:id="rId1"/>
    </p:custDataLst>
    <p:extLst>
      <p:ext uri="{BB962C8B-B14F-4D97-AF65-F5344CB8AC3E}">
        <p14:creationId xmlns:p14="http://schemas.microsoft.com/office/powerpoint/2010/main" val="742596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FA1158CD-DF46-46D6-A26B-E1B2FE41AEB3}"/>
              </a:ext>
            </a:extLst>
          </p:cNvPr>
          <p:cNvSpPr>
            <a:spLocks noGrp="1"/>
          </p:cNvSpPr>
          <p:nvPr>
            <p:ph type="title"/>
          </p:nvPr>
        </p:nvSpPr>
        <p:spPr>
          <a:xfrm>
            <a:off x="457200" y="274638"/>
            <a:ext cx="8229600" cy="1143000"/>
          </a:xfrm>
        </p:spPr>
        <p:txBody>
          <a:bodyPr>
            <a:normAutofit/>
          </a:bodyPr>
          <a:lstStyle/>
          <a:p>
            <a:r>
              <a:rPr lang="en-US" dirty="0"/>
              <a:t>In-Cab Inspection</a:t>
            </a:r>
          </a:p>
        </p:txBody>
      </p:sp>
      <p:pic>
        <p:nvPicPr>
          <p:cNvPr id="14" name="Picture 13">
            <a:extLst>
              <a:ext uri="{FF2B5EF4-FFF2-40B4-BE49-F238E27FC236}">
                <a16:creationId xmlns:a16="http://schemas.microsoft.com/office/drawing/2014/main" id="{8E17B02A-41E9-40FD-AD17-EA01247981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15" name="Content Placeholder 1">
            <a:extLst>
              <a:ext uri="{FF2B5EF4-FFF2-40B4-BE49-F238E27FC236}">
                <a16:creationId xmlns:a16="http://schemas.microsoft.com/office/drawing/2014/main" id="{4A4C51AE-5393-4298-8D96-A3E0A0F5899E}"/>
              </a:ext>
            </a:extLst>
          </p:cNvPr>
          <p:cNvSpPr>
            <a:spLocks noGrp="1"/>
          </p:cNvSpPr>
          <p:nvPr>
            <p:ph idx="1"/>
          </p:nvPr>
        </p:nvSpPr>
        <p:spPr>
          <a:xfrm>
            <a:off x="914399" y="4727448"/>
            <a:ext cx="5257801" cy="1855914"/>
          </a:xfrm>
        </p:spPr>
        <p:txBody>
          <a:bodyPr/>
          <a:lstStyle/>
          <a:p>
            <a:pPr marL="0" indent="0">
              <a:buNone/>
            </a:pPr>
            <a:r>
              <a:rPr lang="en-US" sz="3200" dirty="0"/>
              <a:t>Check that all the </a:t>
            </a:r>
            <a:r>
              <a:rPr lang="en-US" sz="3600" dirty="0">
                <a:solidFill>
                  <a:srgbClr val="002D72"/>
                </a:solidFill>
              </a:rPr>
              <a:t>switches</a:t>
            </a:r>
            <a:r>
              <a:rPr lang="en-US" sz="3200" dirty="0"/>
              <a:t> function properly</a:t>
            </a:r>
          </a:p>
        </p:txBody>
      </p:sp>
    </p:spTree>
    <p:custDataLst>
      <p:tags r:id="rId1"/>
    </p:custDataLst>
    <p:extLst>
      <p:ext uri="{BB962C8B-B14F-4D97-AF65-F5344CB8AC3E}">
        <p14:creationId xmlns:p14="http://schemas.microsoft.com/office/powerpoint/2010/main" val="16483597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FA1158CD-DF46-46D6-A26B-E1B2FE41AEB3}"/>
              </a:ext>
            </a:extLst>
          </p:cNvPr>
          <p:cNvSpPr>
            <a:spLocks noGrp="1"/>
          </p:cNvSpPr>
          <p:nvPr>
            <p:ph type="title"/>
          </p:nvPr>
        </p:nvSpPr>
        <p:spPr>
          <a:xfrm>
            <a:off x="457200" y="274638"/>
            <a:ext cx="8229600" cy="1143000"/>
          </a:xfrm>
        </p:spPr>
        <p:txBody>
          <a:bodyPr>
            <a:normAutofit/>
          </a:bodyPr>
          <a:lstStyle/>
          <a:p>
            <a:r>
              <a:rPr lang="en-US" dirty="0"/>
              <a:t>In-Cab Inspection</a:t>
            </a:r>
          </a:p>
        </p:txBody>
      </p:sp>
      <p:pic>
        <p:nvPicPr>
          <p:cNvPr id="14" name="Picture 13">
            <a:extLst>
              <a:ext uri="{FF2B5EF4-FFF2-40B4-BE49-F238E27FC236}">
                <a16:creationId xmlns:a16="http://schemas.microsoft.com/office/drawing/2014/main" id="{8E17B02A-41E9-40FD-AD17-EA01247981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15" name="Content Placeholder 1">
            <a:extLst>
              <a:ext uri="{FF2B5EF4-FFF2-40B4-BE49-F238E27FC236}">
                <a16:creationId xmlns:a16="http://schemas.microsoft.com/office/drawing/2014/main" id="{4A4C51AE-5393-4298-8D96-A3E0A0F5899E}"/>
              </a:ext>
            </a:extLst>
          </p:cNvPr>
          <p:cNvSpPr>
            <a:spLocks noGrp="1"/>
          </p:cNvSpPr>
          <p:nvPr>
            <p:ph idx="1"/>
          </p:nvPr>
        </p:nvSpPr>
        <p:spPr>
          <a:xfrm>
            <a:off x="914398" y="4727448"/>
            <a:ext cx="7772402" cy="1855914"/>
          </a:xfrm>
        </p:spPr>
        <p:txBody>
          <a:bodyPr/>
          <a:lstStyle/>
          <a:p>
            <a:pPr marL="0" indent="0">
              <a:buNone/>
            </a:pPr>
            <a:r>
              <a:rPr lang="en-US" sz="3200" dirty="0"/>
              <a:t>Verify your </a:t>
            </a:r>
            <a:r>
              <a:rPr lang="en-US" sz="3600" dirty="0">
                <a:solidFill>
                  <a:srgbClr val="002D72"/>
                </a:solidFill>
              </a:rPr>
              <a:t>ABS indicator </a:t>
            </a:r>
            <a:r>
              <a:rPr lang="en-US" sz="3200" dirty="0"/>
              <a:t>is not on; give the </a:t>
            </a:r>
            <a:r>
              <a:rPr lang="en-US" sz="3600" dirty="0">
                <a:solidFill>
                  <a:srgbClr val="002D72"/>
                </a:solidFill>
              </a:rPr>
              <a:t>horns</a:t>
            </a:r>
            <a:r>
              <a:rPr lang="en-US" sz="3200" dirty="0"/>
              <a:t> a try; turn on your </a:t>
            </a:r>
            <a:r>
              <a:rPr lang="en-US" sz="3600" dirty="0">
                <a:solidFill>
                  <a:srgbClr val="002D72"/>
                </a:solidFill>
              </a:rPr>
              <a:t>wipers</a:t>
            </a:r>
            <a:r>
              <a:rPr lang="en-US" sz="3200" dirty="0"/>
              <a:t>; test that your </a:t>
            </a:r>
            <a:r>
              <a:rPr lang="en-US" sz="3600" dirty="0">
                <a:solidFill>
                  <a:srgbClr val="002D72"/>
                </a:solidFill>
              </a:rPr>
              <a:t>washer fluid </a:t>
            </a:r>
            <a:r>
              <a:rPr lang="en-US" sz="3200" dirty="0"/>
              <a:t>works</a:t>
            </a:r>
          </a:p>
        </p:txBody>
      </p:sp>
    </p:spTree>
    <p:custDataLst>
      <p:tags r:id="rId1"/>
    </p:custDataLst>
    <p:extLst>
      <p:ext uri="{BB962C8B-B14F-4D97-AF65-F5344CB8AC3E}">
        <p14:creationId xmlns:p14="http://schemas.microsoft.com/office/powerpoint/2010/main" val="4937298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2A3F6C-9200-4F7A-AB23-8511CCEABED3}"/>
              </a:ext>
            </a:extLst>
          </p:cNvPr>
          <p:cNvSpPr>
            <a:spLocks noGrp="1"/>
          </p:cNvSpPr>
          <p:nvPr>
            <p:ph type="title"/>
          </p:nvPr>
        </p:nvSpPr>
        <p:spPr/>
        <p:txBody>
          <a:bodyPr>
            <a:normAutofit/>
          </a:bodyPr>
          <a:lstStyle/>
          <a:p>
            <a:r>
              <a:rPr lang="en-US" dirty="0"/>
              <a:t>In-Cab Inspection</a:t>
            </a:r>
          </a:p>
        </p:txBody>
      </p:sp>
      <p:sp>
        <p:nvSpPr>
          <p:cNvPr id="4" name="Content Placeholder 1">
            <a:extLst>
              <a:ext uri="{FF2B5EF4-FFF2-40B4-BE49-F238E27FC236}">
                <a16:creationId xmlns:a16="http://schemas.microsoft.com/office/drawing/2014/main" id="{73FFCE49-E0F9-4B20-8FD9-D7769161F738}"/>
              </a:ext>
            </a:extLst>
          </p:cNvPr>
          <p:cNvSpPr txBox="1">
            <a:spLocks/>
          </p:cNvSpPr>
          <p:nvPr/>
        </p:nvSpPr>
        <p:spPr>
          <a:xfrm>
            <a:off x="4343400" y="1600200"/>
            <a:ext cx="4724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Check for play in the </a:t>
            </a:r>
            <a:r>
              <a:rPr lang="en-US" sz="3200" dirty="0">
                <a:solidFill>
                  <a:srgbClr val="002D72"/>
                </a:solidFill>
              </a:rPr>
              <a:t>steering wheel </a:t>
            </a:r>
            <a:r>
              <a:rPr lang="en-US" sz="2800" dirty="0"/>
              <a:t>to figure out how much you have to move it before your steer tires move</a:t>
            </a:r>
            <a:endParaRPr lang="en-US" sz="3400" dirty="0"/>
          </a:p>
        </p:txBody>
      </p:sp>
      <p:pic>
        <p:nvPicPr>
          <p:cNvPr id="5" name="Picture 4">
            <a:extLst>
              <a:ext uri="{FF2B5EF4-FFF2-40B4-BE49-F238E27FC236}">
                <a16:creationId xmlns:a16="http://schemas.microsoft.com/office/drawing/2014/main" id="{9951FD62-B48C-460E-A2BD-D407997B37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42678701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FA1158CD-DF46-46D6-A26B-E1B2FE41AEB3}"/>
              </a:ext>
            </a:extLst>
          </p:cNvPr>
          <p:cNvSpPr>
            <a:spLocks noGrp="1"/>
          </p:cNvSpPr>
          <p:nvPr>
            <p:ph type="title"/>
          </p:nvPr>
        </p:nvSpPr>
        <p:spPr>
          <a:xfrm>
            <a:off x="457200" y="274638"/>
            <a:ext cx="8229600" cy="1143000"/>
          </a:xfrm>
        </p:spPr>
        <p:txBody>
          <a:bodyPr>
            <a:normAutofit/>
          </a:bodyPr>
          <a:lstStyle/>
          <a:p>
            <a:r>
              <a:rPr lang="en-US" dirty="0"/>
              <a:t>In-Cab Inspection</a:t>
            </a:r>
          </a:p>
        </p:txBody>
      </p:sp>
      <p:pic>
        <p:nvPicPr>
          <p:cNvPr id="14" name="Picture 13">
            <a:extLst>
              <a:ext uri="{FF2B5EF4-FFF2-40B4-BE49-F238E27FC236}">
                <a16:creationId xmlns:a16="http://schemas.microsoft.com/office/drawing/2014/main" id="{8E17B02A-41E9-40FD-AD17-EA01247981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15" name="Content Placeholder 1">
            <a:extLst>
              <a:ext uri="{FF2B5EF4-FFF2-40B4-BE49-F238E27FC236}">
                <a16:creationId xmlns:a16="http://schemas.microsoft.com/office/drawing/2014/main" id="{4A4C51AE-5393-4298-8D96-A3E0A0F5899E}"/>
              </a:ext>
            </a:extLst>
          </p:cNvPr>
          <p:cNvSpPr>
            <a:spLocks noGrp="1"/>
          </p:cNvSpPr>
          <p:nvPr>
            <p:ph idx="1"/>
          </p:nvPr>
        </p:nvSpPr>
        <p:spPr>
          <a:xfrm>
            <a:off x="914398" y="4727448"/>
            <a:ext cx="8229602" cy="1855914"/>
          </a:xfrm>
        </p:spPr>
        <p:txBody>
          <a:bodyPr/>
          <a:lstStyle/>
          <a:p>
            <a:pPr marL="0" indent="0">
              <a:buNone/>
            </a:pPr>
            <a:r>
              <a:rPr lang="en-US" sz="3200" dirty="0"/>
              <a:t>Inspect your </a:t>
            </a:r>
            <a:r>
              <a:rPr lang="en-US" sz="3600" dirty="0">
                <a:solidFill>
                  <a:srgbClr val="002D72"/>
                </a:solidFill>
              </a:rPr>
              <a:t>clutch, accelerator and brake pedals, and transmission controls </a:t>
            </a:r>
            <a:r>
              <a:rPr lang="en-US" sz="3200" dirty="0"/>
              <a:t>for looseness, sticking, or damage </a:t>
            </a:r>
          </a:p>
        </p:txBody>
      </p:sp>
    </p:spTree>
    <p:custDataLst>
      <p:tags r:id="rId1"/>
    </p:custDataLst>
    <p:extLst>
      <p:ext uri="{BB962C8B-B14F-4D97-AF65-F5344CB8AC3E}">
        <p14:creationId xmlns:p14="http://schemas.microsoft.com/office/powerpoint/2010/main" val="36516973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8358340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DE6530-2276-4E85-9453-441D37FBF4AD}"/>
              </a:ext>
            </a:extLst>
          </p:cNvPr>
          <p:cNvSpPr>
            <a:spLocks noGrp="1"/>
          </p:cNvSpPr>
          <p:nvPr>
            <p:ph type="title"/>
          </p:nvPr>
        </p:nvSpPr>
        <p:spPr/>
        <p:txBody>
          <a:bodyPr/>
          <a:lstStyle/>
          <a:p>
            <a:r>
              <a:rPr lang="en-US" dirty="0"/>
              <a:t>Check each light: </a:t>
            </a:r>
          </a:p>
        </p:txBody>
      </p:sp>
      <p:sp>
        <p:nvSpPr>
          <p:cNvPr id="4" name="Content Placeholder 1">
            <a:extLst>
              <a:ext uri="{FF2B5EF4-FFF2-40B4-BE49-F238E27FC236}">
                <a16:creationId xmlns:a16="http://schemas.microsoft.com/office/drawing/2014/main" id="{C78A5129-2991-4DA9-A9AC-BE74C77B1365}"/>
              </a:ext>
            </a:extLst>
          </p:cNvPr>
          <p:cNvSpPr txBox="1">
            <a:spLocks/>
          </p:cNvSpPr>
          <p:nvPr/>
        </p:nvSpPr>
        <p:spPr>
          <a:xfrm>
            <a:off x="4343400" y="1600200"/>
            <a:ext cx="45720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en-US" sz="2800" dirty="0"/>
              <a:t>Ensure the parking brake is set and turn on your </a:t>
            </a:r>
            <a:r>
              <a:rPr lang="en-US" sz="3200" dirty="0">
                <a:solidFill>
                  <a:srgbClr val="002D72"/>
                </a:solidFill>
              </a:rPr>
              <a:t>low beams headlights </a:t>
            </a:r>
            <a:r>
              <a:rPr lang="en-US" sz="2800" dirty="0"/>
              <a:t>and </a:t>
            </a:r>
            <a:r>
              <a:rPr lang="en-US" sz="3200" dirty="0">
                <a:solidFill>
                  <a:srgbClr val="002D72"/>
                </a:solidFill>
              </a:rPr>
              <a:t>emergency flashers</a:t>
            </a:r>
            <a:r>
              <a:rPr lang="en-US" sz="2800" dirty="0"/>
              <a:t> </a:t>
            </a:r>
          </a:p>
        </p:txBody>
      </p:sp>
      <p:pic>
        <p:nvPicPr>
          <p:cNvPr id="5" name="Picture 4">
            <a:extLst>
              <a:ext uri="{FF2B5EF4-FFF2-40B4-BE49-F238E27FC236}">
                <a16:creationId xmlns:a16="http://schemas.microsoft.com/office/drawing/2014/main" id="{72081A33-A5CB-4250-8D05-F49A6369E3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8240560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DE6530-2276-4E85-9453-441D37FBF4AD}"/>
              </a:ext>
            </a:extLst>
          </p:cNvPr>
          <p:cNvSpPr>
            <a:spLocks noGrp="1"/>
          </p:cNvSpPr>
          <p:nvPr>
            <p:ph type="title"/>
          </p:nvPr>
        </p:nvSpPr>
        <p:spPr/>
        <p:txBody>
          <a:bodyPr/>
          <a:lstStyle/>
          <a:p>
            <a:r>
              <a:rPr lang="en-US" dirty="0"/>
              <a:t>Check each light: </a:t>
            </a:r>
          </a:p>
        </p:txBody>
      </p:sp>
      <p:sp>
        <p:nvSpPr>
          <p:cNvPr id="4" name="Content Placeholder 1">
            <a:extLst>
              <a:ext uri="{FF2B5EF4-FFF2-40B4-BE49-F238E27FC236}">
                <a16:creationId xmlns:a16="http://schemas.microsoft.com/office/drawing/2014/main" id="{279A9ED9-3A4E-41EA-98F6-D1AC63A01784}"/>
              </a:ext>
            </a:extLst>
          </p:cNvPr>
          <p:cNvSpPr txBox="1">
            <a:spLocks/>
          </p:cNvSpPr>
          <p:nvPr/>
        </p:nvSpPr>
        <p:spPr>
          <a:xfrm>
            <a:off x="4343400" y="1600200"/>
            <a:ext cx="4343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startAt="2"/>
            </a:pPr>
            <a:r>
              <a:rPr lang="en-US" sz="2800" dirty="0"/>
              <a:t>Get out and look to see that the lights are on and appropriately aimed, and that your four-ways are working</a:t>
            </a:r>
          </a:p>
        </p:txBody>
      </p:sp>
      <p:pic>
        <p:nvPicPr>
          <p:cNvPr id="5" name="Picture 4">
            <a:extLst>
              <a:ext uri="{FF2B5EF4-FFF2-40B4-BE49-F238E27FC236}">
                <a16:creationId xmlns:a16="http://schemas.microsoft.com/office/drawing/2014/main" id="{7EABB6B8-51F3-46EB-8A7D-0994A550CC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2020504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DE6530-2276-4E85-9453-441D37FBF4AD}"/>
              </a:ext>
            </a:extLst>
          </p:cNvPr>
          <p:cNvSpPr>
            <a:spLocks noGrp="1"/>
          </p:cNvSpPr>
          <p:nvPr>
            <p:ph type="title"/>
          </p:nvPr>
        </p:nvSpPr>
        <p:spPr/>
        <p:txBody>
          <a:bodyPr/>
          <a:lstStyle/>
          <a:p>
            <a:r>
              <a:rPr lang="en-US" dirty="0"/>
              <a:t>Check each light: </a:t>
            </a:r>
          </a:p>
        </p:txBody>
      </p:sp>
      <p:sp>
        <p:nvSpPr>
          <p:cNvPr id="4" name="Content Placeholder 1">
            <a:extLst>
              <a:ext uri="{FF2B5EF4-FFF2-40B4-BE49-F238E27FC236}">
                <a16:creationId xmlns:a16="http://schemas.microsoft.com/office/drawing/2014/main" id="{B074352A-D826-46ED-A207-804CCB39D136}"/>
              </a:ext>
            </a:extLst>
          </p:cNvPr>
          <p:cNvSpPr txBox="1">
            <a:spLocks/>
          </p:cNvSpPr>
          <p:nvPr/>
        </p:nvSpPr>
        <p:spPr>
          <a:xfrm>
            <a:off x="4343400" y="1600200"/>
            <a:ext cx="4343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startAt="3"/>
            </a:pPr>
            <a:r>
              <a:rPr lang="en-US" sz="2800" dirty="0"/>
              <a:t>Turn on the </a:t>
            </a:r>
            <a:r>
              <a:rPr lang="en-US" sz="3200" dirty="0">
                <a:solidFill>
                  <a:srgbClr val="002D72"/>
                </a:solidFill>
              </a:rPr>
              <a:t>high beam headlights</a:t>
            </a:r>
            <a:r>
              <a:rPr lang="en-US" sz="2800" dirty="0"/>
              <a:t> and get out to confirm they are working and appropriately aimed, as well</a:t>
            </a:r>
          </a:p>
        </p:txBody>
      </p:sp>
      <p:pic>
        <p:nvPicPr>
          <p:cNvPr id="5" name="Picture 4">
            <a:extLst>
              <a:ext uri="{FF2B5EF4-FFF2-40B4-BE49-F238E27FC236}">
                <a16:creationId xmlns:a16="http://schemas.microsoft.com/office/drawing/2014/main" id="{6F045A85-5DA6-490C-A2FF-67B5B55ABE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3304941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DE6530-2276-4E85-9453-441D37FBF4AD}"/>
              </a:ext>
            </a:extLst>
          </p:cNvPr>
          <p:cNvSpPr>
            <a:spLocks noGrp="1"/>
          </p:cNvSpPr>
          <p:nvPr>
            <p:ph type="title"/>
          </p:nvPr>
        </p:nvSpPr>
        <p:spPr/>
        <p:txBody>
          <a:bodyPr/>
          <a:lstStyle/>
          <a:p>
            <a:r>
              <a:rPr lang="en-US" dirty="0"/>
              <a:t>Check each light: </a:t>
            </a:r>
          </a:p>
        </p:txBody>
      </p:sp>
      <p:sp>
        <p:nvSpPr>
          <p:cNvPr id="4" name="Content Placeholder 1">
            <a:extLst>
              <a:ext uri="{FF2B5EF4-FFF2-40B4-BE49-F238E27FC236}">
                <a16:creationId xmlns:a16="http://schemas.microsoft.com/office/drawing/2014/main" id="{B074352A-D826-46ED-A207-804CCB39D136}"/>
              </a:ext>
            </a:extLst>
          </p:cNvPr>
          <p:cNvSpPr txBox="1">
            <a:spLocks/>
          </p:cNvSpPr>
          <p:nvPr/>
        </p:nvSpPr>
        <p:spPr>
          <a:xfrm>
            <a:off x="4343400" y="1600200"/>
            <a:ext cx="4800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startAt="4"/>
            </a:pPr>
            <a:r>
              <a:rPr lang="en-US" sz="2800" dirty="0"/>
              <a:t>Move around to the back of the trailer to ensure your </a:t>
            </a:r>
            <a:r>
              <a:rPr lang="en-US" sz="3200" dirty="0">
                <a:solidFill>
                  <a:srgbClr val="002D72"/>
                </a:solidFill>
              </a:rPr>
              <a:t>tail lights </a:t>
            </a:r>
            <a:r>
              <a:rPr lang="en-US" sz="2800" dirty="0"/>
              <a:t>and rear </a:t>
            </a:r>
            <a:r>
              <a:rPr lang="en-US" sz="3200" dirty="0">
                <a:solidFill>
                  <a:srgbClr val="002D72"/>
                </a:solidFill>
              </a:rPr>
              <a:t>emergency flashers </a:t>
            </a:r>
            <a:r>
              <a:rPr lang="en-US" sz="2800" dirty="0"/>
              <a:t>work properly</a:t>
            </a:r>
          </a:p>
        </p:txBody>
      </p:sp>
      <p:pic>
        <p:nvPicPr>
          <p:cNvPr id="5" name="Picture 4">
            <a:extLst>
              <a:ext uri="{FF2B5EF4-FFF2-40B4-BE49-F238E27FC236}">
                <a16:creationId xmlns:a16="http://schemas.microsoft.com/office/drawing/2014/main" id="{6F045A85-5DA6-490C-A2FF-67B5B55ABE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7471131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DE6530-2276-4E85-9453-441D37FBF4AD}"/>
              </a:ext>
            </a:extLst>
          </p:cNvPr>
          <p:cNvSpPr>
            <a:spLocks noGrp="1"/>
          </p:cNvSpPr>
          <p:nvPr>
            <p:ph type="title"/>
          </p:nvPr>
        </p:nvSpPr>
        <p:spPr/>
        <p:txBody>
          <a:bodyPr/>
          <a:lstStyle/>
          <a:p>
            <a:r>
              <a:rPr lang="en-US" dirty="0"/>
              <a:t>Check each light: </a:t>
            </a:r>
          </a:p>
        </p:txBody>
      </p:sp>
      <p:sp>
        <p:nvSpPr>
          <p:cNvPr id="4" name="Content Placeholder 1">
            <a:extLst>
              <a:ext uri="{FF2B5EF4-FFF2-40B4-BE49-F238E27FC236}">
                <a16:creationId xmlns:a16="http://schemas.microsoft.com/office/drawing/2014/main" id="{B074352A-D826-46ED-A207-804CCB39D136}"/>
              </a:ext>
            </a:extLst>
          </p:cNvPr>
          <p:cNvSpPr txBox="1">
            <a:spLocks/>
          </p:cNvSpPr>
          <p:nvPr/>
        </p:nvSpPr>
        <p:spPr>
          <a:xfrm>
            <a:off x="4343400" y="1600200"/>
            <a:ext cx="4724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startAt="5"/>
            </a:pPr>
            <a:r>
              <a:rPr lang="en-US" sz="2800" dirty="0"/>
              <a:t>Turn on your parking lights, and move around the truck to </a:t>
            </a:r>
            <a:r>
              <a:rPr lang="en-US" sz="3200" dirty="0">
                <a:solidFill>
                  <a:srgbClr val="002D72"/>
                </a:solidFill>
              </a:rPr>
              <a:t>ensure your parking, clearance, side-marker, and identification lights</a:t>
            </a:r>
            <a:r>
              <a:rPr lang="en-US" sz="2800" dirty="0"/>
              <a:t>, are all secure and functioning properly</a:t>
            </a:r>
          </a:p>
        </p:txBody>
      </p:sp>
      <p:pic>
        <p:nvPicPr>
          <p:cNvPr id="6" name="Picture 5">
            <a:extLst>
              <a:ext uri="{FF2B5EF4-FFF2-40B4-BE49-F238E27FC236}">
                <a16:creationId xmlns:a16="http://schemas.microsoft.com/office/drawing/2014/main" id="{98A62328-8D92-4A32-8E0A-D257363149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198477"/>
            <a:ext cx="3657600" cy="1371600"/>
          </a:xfrm>
          <a:prstGeom prst="rect">
            <a:avLst/>
          </a:prstGeom>
          <a:ln w="12700">
            <a:solidFill>
              <a:schemeClr val="tx1"/>
            </a:solidFill>
          </a:ln>
          <a:effectLst>
            <a:outerShdw blurRad="50800" dist="38100" dir="5400000" algn="t" rotWithShape="0">
              <a:prstClr val="black">
                <a:alpha val="40000"/>
              </a:prstClr>
            </a:outerShdw>
          </a:effectLst>
        </p:spPr>
      </p:pic>
      <p:pic>
        <p:nvPicPr>
          <p:cNvPr id="7" name="Picture 6">
            <a:extLst>
              <a:ext uri="{FF2B5EF4-FFF2-40B4-BE49-F238E27FC236}">
                <a16:creationId xmlns:a16="http://schemas.microsoft.com/office/drawing/2014/main" id="{18C99FBC-1E8C-444E-90D1-CE60921C42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800600"/>
            <a:ext cx="3657600" cy="1371600"/>
          </a:xfrm>
          <a:prstGeom prst="rect">
            <a:avLst/>
          </a:prstGeom>
          <a:ln w="12700">
            <a:solidFill>
              <a:schemeClr val="tx1"/>
            </a:solidFill>
          </a:ln>
          <a:effectLst>
            <a:outerShdw blurRad="50800" dist="38100" dir="5400000" algn="t" rotWithShape="0">
              <a:prstClr val="black">
                <a:alpha val="40000"/>
              </a:prstClr>
            </a:outerShdw>
          </a:effectLst>
        </p:spPr>
      </p:pic>
      <p:pic>
        <p:nvPicPr>
          <p:cNvPr id="8" name="Picture 7">
            <a:extLst>
              <a:ext uri="{FF2B5EF4-FFF2-40B4-BE49-F238E27FC236}">
                <a16:creationId xmlns:a16="http://schemas.microsoft.com/office/drawing/2014/main" id="{ACB1076A-D16F-411E-8BDD-8F4C1F4ADB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1600200"/>
            <a:ext cx="3657600" cy="13716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40959309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DE6530-2276-4E85-9453-441D37FBF4AD}"/>
              </a:ext>
            </a:extLst>
          </p:cNvPr>
          <p:cNvSpPr>
            <a:spLocks noGrp="1"/>
          </p:cNvSpPr>
          <p:nvPr>
            <p:ph type="title"/>
          </p:nvPr>
        </p:nvSpPr>
        <p:spPr/>
        <p:txBody>
          <a:bodyPr/>
          <a:lstStyle/>
          <a:p>
            <a:r>
              <a:rPr lang="en-US" dirty="0"/>
              <a:t>Check each light: </a:t>
            </a:r>
          </a:p>
        </p:txBody>
      </p:sp>
      <p:sp>
        <p:nvSpPr>
          <p:cNvPr id="4" name="Content Placeholder 1">
            <a:extLst>
              <a:ext uri="{FF2B5EF4-FFF2-40B4-BE49-F238E27FC236}">
                <a16:creationId xmlns:a16="http://schemas.microsoft.com/office/drawing/2014/main" id="{B074352A-D826-46ED-A207-804CCB39D136}"/>
              </a:ext>
            </a:extLst>
          </p:cNvPr>
          <p:cNvSpPr txBox="1">
            <a:spLocks/>
          </p:cNvSpPr>
          <p:nvPr/>
        </p:nvSpPr>
        <p:spPr>
          <a:xfrm>
            <a:off x="4343400" y="1600200"/>
            <a:ext cx="45720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startAt="6"/>
            </a:pPr>
            <a:r>
              <a:rPr lang="en-US" sz="2800" dirty="0"/>
              <a:t>On your next lap around, check your front, side, and rear </a:t>
            </a:r>
            <a:r>
              <a:rPr lang="en-US" sz="3200" dirty="0">
                <a:solidFill>
                  <a:srgbClr val="002D72"/>
                </a:solidFill>
              </a:rPr>
              <a:t>turn signals </a:t>
            </a:r>
            <a:r>
              <a:rPr lang="en-US" sz="2800" dirty="0"/>
              <a:t>on </a:t>
            </a:r>
            <a:br>
              <a:rPr lang="en-US" sz="2800" dirty="0"/>
            </a:br>
            <a:r>
              <a:rPr lang="en-US" sz="2800" dirty="0"/>
              <a:t>both the left and </a:t>
            </a:r>
            <a:br>
              <a:rPr lang="en-US" sz="2800" dirty="0"/>
            </a:br>
            <a:r>
              <a:rPr lang="en-US" sz="2800" dirty="0"/>
              <a:t>the right sides</a:t>
            </a:r>
          </a:p>
        </p:txBody>
      </p:sp>
      <p:pic>
        <p:nvPicPr>
          <p:cNvPr id="5" name="Picture 4">
            <a:extLst>
              <a:ext uri="{FF2B5EF4-FFF2-40B4-BE49-F238E27FC236}">
                <a16:creationId xmlns:a16="http://schemas.microsoft.com/office/drawing/2014/main" id="{6F045A85-5DA6-490C-A2FF-67B5B55ABE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943376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DE6530-2276-4E85-9453-441D37FBF4AD}"/>
              </a:ext>
            </a:extLst>
          </p:cNvPr>
          <p:cNvSpPr>
            <a:spLocks noGrp="1"/>
          </p:cNvSpPr>
          <p:nvPr>
            <p:ph type="title"/>
          </p:nvPr>
        </p:nvSpPr>
        <p:spPr/>
        <p:txBody>
          <a:bodyPr/>
          <a:lstStyle/>
          <a:p>
            <a:r>
              <a:rPr lang="en-US" dirty="0"/>
              <a:t>Check each light: </a:t>
            </a:r>
          </a:p>
        </p:txBody>
      </p:sp>
      <p:sp>
        <p:nvSpPr>
          <p:cNvPr id="4" name="Content Placeholder 1">
            <a:extLst>
              <a:ext uri="{FF2B5EF4-FFF2-40B4-BE49-F238E27FC236}">
                <a16:creationId xmlns:a16="http://schemas.microsoft.com/office/drawing/2014/main" id="{B074352A-D826-46ED-A207-804CCB39D136}"/>
              </a:ext>
            </a:extLst>
          </p:cNvPr>
          <p:cNvSpPr txBox="1">
            <a:spLocks/>
          </p:cNvSpPr>
          <p:nvPr/>
        </p:nvSpPr>
        <p:spPr>
          <a:xfrm>
            <a:off x="4343400" y="1600200"/>
            <a:ext cx="4800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startAt="7"/>
            </a:pPr>
            <a:r>
              <a:rPr lang="en-US" sz="2800" dirty="0"/>
              <a:t>Ensure your </a:t>
            </a:r>
            <a:br>
              <a:rPr lang="en-US" sz="2800" dirty="0"/>
            </a:br>
            <a:r>
              <a:rPr lang="en-US" sz="3200" dirty="0">
                <a:solidFill>
                  <a:srgbClr val="002D72"/>
                </a:solidFill>
              </a:rPr>
              <a:t>brake lights </a:t>
            </a:r>
            <a:r>
              <a:rPr lang="en-US" sz="2800" dirty="0"/>
              <a:t>are functioning properly</a:t>
            </a:r>
          </a:p>
        </p:txBody>
      </p:sp>
      <p:pic>
        <p:nvPicPr>
          <p:cNvPr id="5" name="Picture 4">
            <a:extLst>
              <a:ext uri="{FF2B5EF4-FFF2-40B4-BE49-F238E27FC236}">
                <a16:creationId xmlns:a16="http://schemas.microsoft.com/office/drawing/2014/main" id="{6F045A85-5DA6-490C-A2FF-67B5B55ABE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42422635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401172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Walk-Around</a:t>
            </a:r>
          </a:p>
        </p:txBody>
      </p:sp>
      <p:sp>
        <p:nvSpPr>
          <p:cNvPr id="4" name="Content Placeholder 1">
            <a:extLst>
              <a:ext uri="{FF2B5EF4-FFF2-40B4-BE49-F238E27FC236}">
                <a16:creationId xmlns:a16="http://schemas.microsoft.com/office/drawing/2014/main" id="{90E910E9-BE39-41AC-A71E-FE702245A273}"/>
              </a:ext>
            </a:extLst>
          </p:cNvPr>
          <p:cNvSpPr txBox="1">
            <a:spLocks/>
          </p:cNvSpPr>
          <p:nvPr/>
        </p:nvSpPr>
        <p:spPr>
          <a:xfrm>
            <a:off x="4343400" y="1600200"/>
            <a:ext cx="4343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Check to see the truck is not leaning to one side or the other</a:t>
            </a:r>
          </a:p>
        </p:txBody>
      </p:sp>
      <p:pic>
        <p:nvPicPr>
          <p:cNvPr id="5" name="Picture 4">
            <a:extLst>
              <a:ext uri="{FF2B5EF4-FFF2-40B4-BE49-F238E27FC236}">
                <a16:creationId xmlns:a16="http://schemas.microsoft.com/office/drawing/2014/main" id="{92AA6769-E8C9-4476-953E-1763AAA9F5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6306973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Ensure the: </a:t>
            </a:r>
          </a:p>
        </p:txBody>
      </p:sp>
      <p:sp>
        <p:nvSpPr>
          <p:cNvPr id="4" name="Content Placeholder 1">
            <a:extLst>
              <a:ext uri="{FF2B5EF4-FFF2-40B4-BE49-F238E27FC236}">
                <a16:creationId xmlns:a16="http://schemas.microsoft.com/office/drawing/2014/main" id="{F2B46DE7-2C6E-44C4-AA65-8E9DAFDA3140}"/>
              </a:ext>
            </a:extLst>
          </p:cNvPr>
          <p:cNvSpPr txBox="1">
            <a:spLocks/>
          </p:cNvSpPr>
          <p:nvPr/>
        </p:nvSpPr>
        <p:spPr>
          <a:xfrm>
            <a:off x="4343400" y="1600200"/>
            <a:ext cx="47244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Windshield</a:t>
            </a:r>
            <a:r>
              <a:rPr lang="en-US" sz="2800" dirty="0"/>
              <a:t> isn’t cracked or chipped</a:t>
            </a:r>
          </a:p>
          <a:p>
            <a:r>
              <a:rPr lang="en-US" sz="3200" dirty="0">
                <a:solidFill>
                  <a:srgbClr val="002D72"/>
                </a:solidFill>
              </a:rPr>
              <a:t>Wiper blades </a:t>
            </a:r>
            <a:r>
              <a:rPr lang="en-US" sz="2800" dirty="0"/>
              <a:t>fit </a:t>
            </a:r>
            <a:br>
              <a:rPr lang="en-US" sz="2800" dirty="0"/>
            </a:br>
            <a:r>
              <a:rPr lang="en-US" sz="2800" dirty="0"/>
              <a:t>snugly against the glass and the blades are in good condition</a:t>
            </a:r>
          </a:p>
          <a:p>
            <a:r>
              <a:rPr lang="en-US" sz="3200" dirty="0">
                <a:solidFill>
                  <a:srgbClr val="002D72"/>
                </a:solidFill>
              </a:rPr>
              <a:t>Bumper</a:t>
            </a:r>
            <a:r>
              <a:rPr lang="en-US" sz="2800" dirty="0"/>
              <a:t> is secure</a:t>
            </a:r>
          </a:p>
          <a:p>
            <a:endParaRPr lang="en-US" sz="3200" dirty="0"/>
          </a:p>
        </p:txBody>
      </p:sp>
      <p:pic>
        <p:nvPicPr>
          <p:cNvPr id="5" name="Picture 4">
            <a:extLst>
              <a:ext uri="{FF2B5EF4-FFF2-40B4-BE49-F238E27FC236}">
                <a16:creationId xmlns:a16="http://schemas.microsoft.com/office/drawing/2014/main" id="{4A71DE49-EAE5-4AFA-8CB0-9F146763FF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649551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Ensure the: </a:t>
            </a:r>
          </a:p>
        </p:txBody>
      </p:sp>
      <p:sp>
        <p:nvSpPr>
          <p:cNvPr id="4" name="Content Placeholder 1">
            <a:extLst>
              <a:ext uri="{FF2B5EF4-FFF2-40B4-BE49-F238E27FC236}">
                <a16:creationId xmlns:a16="http://schemas.microsoft.com/office/drawing/2014/main" id="{F2B46DE7-2C6E-44C4-AA65-8E9DAFDA3140}"/>
              </a:ext>
            </a:extLst>
          </p:cNvPr>
          <p:cNvSpPr txBox="1">
            <a:spLocks/>
          </p:cNvSpPr>
          <p:nvPr/>
        </p:nvSpPr>
        <p:spPr>
          <a:xfrm>
            <a:off x="4343400" y="1600200"/>
            <a:ext cx="47244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License plate </a:t>
            </a:r>
            <a:r>
              <a:rPr lang="en-US" sz="2800" dirty="0"/>
              <a:t>is legible and properly attached</a:t>
            </a:r>
          </a:p>
          <a:p>
            <a:r>
              <a:rPr lang="en-US" sz="3200" dirty="0">
                <a:solidFill>
                  <a:srgbClr val="002D72"/>
                </a:solidFill>
              </a:rPr>
              <a:t>Body</a:t>
            </a:r>
            <a:r>
              <a:rPr lang="en-US" sz="2800" dirty="0"/>
              <a:t> is free of damage</a:t>
            </a:r>
          </a:p>
          <a:p>
            <a:r>
              <a:rPr lang="en-US" sz="3200" dirty="0">
                <a:solidFill>
                  <a:srgbClr val="002D72"/>
                </a:solidFill>
              </a:rPr>
              <a:t>Ground beneath </a:t>
            </a:r>
            <a:br>
              <a:rPr lang="en-US" sz="3200" dirty="0">
                <a:solidFill>
                  <a:srgbClr val="002D72"/>
                </a:solidFill>
              </a:rPr>
            </a:br>
            <a:r>
              <a:rPr lang="en-US" sz="3200" dirty="0">
                <a:solidFill>
                  <a:srgbClr val="002D72"/>
                </a:solidFill>
              </a:rPr>
              <a:t>your truck </a:t>
            </a:r>
            <a:r>
              <a:rPr lang="en-US" sz="2800" dirty="0"/>
              <a:t>is free </a:t>
            </a:r>
            <a:br>
              <a:rPr lang="en-US" sz="2800" dirty="0"/>
            </a:br>
            <a:r>
              <a:rPr lang="en-US" sz="2800" dirty="0"/>
              <a:t>of leaking fluid</a:t>
            </a:r>
            <a:endParaRPr lang="en-US" sz="3200" dirty="0"/>
          </a:p>
        </p:txBody>
      </p:sp>
      <p:pic>
        <p:nvPicPr>
          <p:cNvPr id="5" name="Picture 4">
            <a:extLst>
              <a:ext uri="{FF2B5EF4-FFF2-40B4-BE49-F238E27FC236}">
                <a16:creationId xmlns:a16="http://schemas.microsoft.com/office/drawing/2014/main" id="{4A71DE49-EAE5-4AFA-8CB0-9F146763FF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8203221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Walk-Around</a:t>
            </a:r>
          </a:p>
        </p:txBody>
      </p:sp>
      <p:sp>
        <p:nvSpPr>
          <p:cNvPr id="4" name="Content Placeholder 1">
            <a:extLst>
              <a:ext uri="{FF2B5EF4-FFF2-40B4-BE49-F238E27FC236}">
                <a16:creationId xmlns:a16="http://schemas.microsoft.com/office/drawing/2014/main" id="{F2B46DE7-2C6E-44C4-AA65-8E9DAFDA3140}"/>
              </a:ext>
            </a:extLst>
          </p:cNvPr>
          <p:cNvSpPr txBox="1">
            <a:spLocks/>
          </p:cNvSpPr>
          <p:nvPr/>
        </p:nvSpPr>
        <p:spPr>
          <a:xfrm>
            <a:off x="4343400" y="1600200"/>
            <a:ext cx="44958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Make sure the </a:t>
            </a:r>
            <a:r>
              <a:rPr lang="en-US" sz="3200" dirty="0">
                <a:solidFill>
                  <a:srgbClr val="002D72"/>
                </a:solidFill>
              </a:rPr>
              <a:t>door </a:t>
            </a:r>
            <a:r>
              <a:rPr lang="en-US" sz="2800" dirty="0"/>
              <a:t>operates as it should, and the weather seal is in place</a:t>
            </a:r>
          </a:p>
          <a:p>
            <a:r>
              <a:rPr lang="en-US" sz="2800" dirty="0"/>
              <a:t>Check that your </a:t>
            </a:r>
            <a:r>
              <a:rPr lang="en-US" sz="3200" dirty="0">
                <a:solidFill>
                  <a:srgbClr val="002D72"/>
                </a:solidFill>
              </a:rPr>
              <a:t>company name </a:t>
            </a:r>
            <a:r>
              <a:rPr lang="en-US" sz="2800" dirty="0"/>
              <a:t>and the </a:t>
            </a:r>
            <a:r>
              <a:rPr lang="en-US" sz="3200" dirty="0">
                <a:solidFill>
                  <a:srgbClr val="002D72"/>
                </a:solidFill>
              </a:rPr>
              <a:t>vehicle’s USDOT number </a:t>
            </a:r>
            <a:r>
              <a:rPr lang="en-US" sz="2800" dirty="0"/>
              <a:t>are visible on this side</a:t>
            </a:r>
          </a:p>
          <a:p>
            <a:endParaRPr lang="en-US" sz="3200" dirty="0"/>
          </a:p>
        </p:txBody>
      </p:sp>
      <p:pic>
        <p:nvPicPr>
          <p:cNvPr id="5" name="Picture 4">
            <a:extLst>
              <a:ext uri="{FF2B5EF4-FFF2-40B4-BE49-F238E27FC236}">
                <a16:creationId xmlns:a16="http://schemas.microsoft.com/office/drawing/2014/main" id="{4A71DE49-EAE5-4AFA-8CB0-9F146763FF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6928465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Walk-Around</a:t>
            </a:r>
          </a:p>
        </p:txBody>
      </p:sp>
      <p:pic>
        <p:nvPicPr>
          <p:cNvPr id="6" name="Picture 5">
            <a:extLst>
              <a:ext uri="{FF2B5EF4-FFF2-40B4-BE49-F238E27FC236}">
                <a16:creationId xmlns:a16="http://schemas.microsoft.com/office/drawing/2014/main" id="{8433224B-163B-4555-88BF-250E7777B6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
            <a:extLst>
              <a:ext uri="{FF2B5EF4-FFF2-40B4-BE49-F238E27FC236}">
                <a16:creationId xmlns:a16="http://schemas.microsoft.com/office/drawing/2014/main" id="{1FEB1C22-AE55-4417-8893-F70FF52A0F2A}"/>
              </a:ext>
            </a:extLst>
          </p:cNvPr>
          <p:cNvSpPr>
            <a:spLocks noGrp="1"/>
          </p:cNvSpPr>
          <p:nvPr>
            <p:ph idx="1"/>
          </p:nvPr>
        </p:nvSpPr>
        <p:spPr>
          <a:xfrm>
            <a:off x="914398" y="4727448"/>
            <a:ext cx="7433699" cy="1855914"/>
          </a:xfrm>
        </p:spPr>
        <p:txBody>
          <a:bodyPr/>
          <a:lstStyle/>
          <a:p>
            <a:pPr marL="0" indent="0">
              <a:buNone/>
            </a:pPr>
            <a:r>
              <a:rPr lang="en-US" sz="3200" dirty="0"/>
              <a:t>Look over your </a:t>
            </a:r>
            <a:r>
              <a:rPr lang="en-US" sz="3600" dirty="0">
                <a:solidFill>
                  <a:srgbClr val="002D72"/>
                </a:solidFill>
              </a:rPr>
              <a:t>access ports, steps, and side fairing</a:t>
            </a:r>
            <a:r>
              <a:rPr lang="en-US" sz="3200" dirty="0"/>
              <a:t> to be sure they’re in good condition</a:t>
            </a:r>
          </a:p>
        </p:txBody>
      </p:sp>
    </p:spTree>
    <p:custDataLst>
      <p:tags r:id="rId1"/>
    </p:custDataLst>
    <p:extLst>
      <p:ext uri="{BB962C8B-B14F-4D97-AF65-F5344CB8AC3E}">
        <p14:creationId xmlns:p14="http://schemas.microsoft.com/office/powerpoint/2010/main" val="7667595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Walk-Around</a:t>
            </a:r>
          </a:p>
        </p:txBody>
      </p:sp>
      <p:pic>
        <p:nvPicPr>
          <p:cNvPr id="6" name="Picture 5">
            <a:extLst>
              <a:ext uri="{FF2B5EF4-FFF2-40B4-BE49-F238E27FC236}">
                <a16:creationId xmlns:a16="http://schemas.microsoft.com/office/drawing/2014/main" id="{27D015A3-3000-479B-AB8F-F0EEAB6CF9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
            <a:extLst>
              <a:ext uri="{FF2B5EF4-FFF2-40B4-BE49-F238E27FC236}">
                <a16:creationId xmlns:a16="http://schemas.microsoft.com/office/drawing/2014/main" id="{FA8AA99A-BC44-46C2-959F-4B93A62A87D6}"/>
              </a:ext>
            </a:extLst>
          </p:cNvPr>
          <p:cNvSpPr>
            <a:spLocks noGrp="1"/>
          </p:cNvSpPr>
          <p:nvPr>
            <p:ph idx="1"/>
          </p:nvPr>
        </p:nvSpPr>
        <p:spPr>
          <a:xfrm>
            <a:off x="914398" y="4727448"/>
            <a:ext cx="7433699" cy="1855914"/>
          </a:xfrm>
        </p:spPr>
        <p:txBody>
          <a:bodyPr/>
          <a:lstStyle/>
          <a:p>
            <a:pPr marL="0" indent="0">
              <a:buNone/>
            </a:pPr>
            <a:r>
              <a:rPr lang="en-US" sz="3200" dirty="0"/>
              <a:t>Check that the </a:t>
            </a:r>
            <a:r>
              <a:rPr lang="en-US" sz="3600" dirty="0">
                <a:solidFill>
                  <a:srgbClr val="002D72"/>
                </a:solidFill>
              </a:rPr>
              <a:t>batteries </a:t>
            </a:r>
            <a:r>
              <a:rPr lang="en-US" sz="3200" dirty="0"/>
              <a:t>are properly secured and not damaged or leaking</a:t>
            </a:r>
          </a:p>
        </p:txBody>
      </p:sp>
    </p:spTree>
    <p:custDataLst>
      <p:tags r:id="rId1"/>
    </p:custDataLst>
    <p:extLst>
      <p:ext uri="{BB962C8B-B14F-4D97-AF65-F5344CB8AC3E}">
        <p14:creationId xmlns:p14="http://schemas.microsoft.com/office/powerpoint/2010/main" val="18518105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Walk-Around</a:t>
            </a:r>
          </a:p>
        </p:txBody>
      </p:sp>
      <p:sp>
        <p:nvSpPr>
          <p:cNvPr id="4" name="Content Placeholder 1">
            <a:extLst>
              <a:ext uri="{FF2B5EF4-FFF2-40B4-BE49-F238E27FC236}">
                <a16:creationId xmlns:a16="http://schemas.microsoft.com/office/drawing/2014/main" id="{F2B46DE7-2C6E-44C4-AA65-8E9DAFDA3140}"/>
              </a:ext>
            </a:extLst>
          </p:cNvPr>
          <p:cNvSpPr txBox="1">
            <a:spLocks/>
          </p:cNvSpPr>
          <p:nvPr/>
        </p:nvSpPr>
        <p:spPr>
          <a:xfrm>
            <a:off x="4343400" y="1295400"/>
            <a:ext cx="47244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Verify that the </a:t>
            </a:r>
            <a:r>
              <a:rPr lang="en-US" sz="3200" dirty="0">
                <a:solidFill>
                  <a:srgbClr val="002D72"/>
                </a:solidFill>
              </a:rPr>
              <a:t>fuel level </a:t>
            </a:r>
            <a:r>
              <a:rPr lang="en-US" sz="2800" dirty="0"/>
              <a:t>in the tank is consistent with what you saw on the gauge inside the cab</a:t>
            </a:r>
          </a:p>
          <a:p>
            <a:r>
              <a:rPr lang="en-US" sz="2800" dirty="0"/>
              <a:t>Be sure the </a:t>
            </a:r>
            <a:r>
              <a:rPr lang="en-US" sz="3200" dirty="0">
                <a:solidFill>
                  <a:srgbClr val="002D72"/>
                </a:solidFill>
              </a:rPr>
              <a:t>fuel cap </a:t>
            </a:r>
            <a:r>
              <a:rPr lang="en-US" sz="2800" dirty="0"/>
              <a:t>closes tightly</a:t>
            </a:r>
          </a:p>
          <a:p>
            <a:r>
              <a:rPr lang="en-US" sz="2800" dirty="0"/>
              <a:t>Inspect the </a:t>
            </a:r>
            <a:r>
              <a:rPr lang="en-US" sz="2800" b="1" dirty="0">
                <a:solidFill>
                  <a:srgbClr val="002D72"/>
                </a:solidFill>
              </a:rPr>
              <a:t>fuel tank </a:t>
            </a:r>
            <a:r>
              <a:rPr lang="en-US" sz="2800" dirty="0"/>
              <a:t>to see that the steps, mountings, and strapping are tight</a:t>
            </a:r>
          </a:p>
          <a:p>
            <a:r>
              <a:rPr lang="en-US" sz="2800" dirty="0"/>
              <a:t>Check for fuel leaks</a:t>
            </a:r>
          </a:p>
        </p:txBody>
      </p:sp>
      <p:pic>
        <p:nvPicPr>
          <p:cNvPr id="5" name="Picture 4">
            <a:extLst>
              <a:ext uri="{FF2B5EF4-FFF2-40B4-BE49-F238E27FC236}">
                <a16:creationId xmlns:a16="http://schemas.microsoft.com/office/drawing/2014/main" id="{4A71DE49-EAE5-4AFA-8CB0-9F146763FF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1514682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Walk-Around</a:t>
            </a:r>
          </a:p>
        </p:txBody>
      </p:sp>
      <p:sp>
        <p:nvSpPr>
          <p:cNvPr id="4" name="Content Placeholder 1">
            <a:extLst>
              <a:ext uri="{FF2B5EF4-FFF2-40B4-BE49-F238E27FC236}">
                <a16:creationId xmlns:a16="http://schemas.microsoft.com/office/drawing/2014/main" id="{F2B46DE7-2C6E-44C4-AA65-8E9DAFDA3140}"/>
              </a:ext>
            </a:extLst>
          </p:cNvPr>
          <p:cNvSpPr txBox="1">
            <a:spLocks/>
          </p:cNvSpPr>
          <p:nvPr/>
        </p:nvSpPr>
        <p:spPr>
          <a:xfrm>
            <a:off x="4343400" y="1600200"/>
            <a:ext cx="484632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Verify there are </a:t>
            </a:r>
            <a:r>
              <a:rPr lang="en-US" sz="3200" dirty="0">
                <a:solidFill>
                  <a:srgbClr val="002D72"/>
                </a:solidFill>
              </a:rPr>
              <a:t>conspicuity markings</a:t>
            </a:r>
            <a:r>
              <a:rPr lang="en-US" sz="2800" dirty="0"/>
              <a:t> </a:t>
            </a:r>
            <a:br>
              <a:rPr lang="en-US" sz="2800" dirty="0"/>
            </a:br>
            <a:r>
              <a:rPr lang="en-US" sz="2800" dirty="0"/>
              <a:t>on the back of the cab</a:t>
            </a:r>
          </a:p>
          <a:p>
            <a:r>
              <a:rPr lang="en-US" sz="3200" dirty="0">
                <a:solidFill>
                  <a:srgbClr val="002D72"/>
                </a:solidFill>
              </a:rPr>
              <a:t>Rear windows </a:t>
            </a:r>
            <a:br>
              <a:rPr lang="en-US" sz="2800" dirty="0"/>
            </a:br>
            <a:r>
              <a:rPr lang="en-US" sz="2800" dirty="0"/>
              <a:t>should be clean and </a:t>
            </a:r>
            <a:br>
              <a:rPr lang="en-US" sz="2800" dirty="0"/>
            </a:br>
            <a:r>
              <a:rPr lang="en-US" sz="2800" dirty="0"/>
              <a:t>in good condition</a:t>
            </a:r>
          </a:p>
        </p:txBody>
      </p:sp>
      <p:pic>
        <p:nvPicPr>
          <p:cNvPr id="5" name="Picture 4">
            <a:extLst>
              <a:ext uri="{FF2B5EF4-FFF2-40B4-BE49-F238E27FC236}">
                <a16:creationId xmlns:a16="http://schemas.microsoft.com/office/drawing/2014/main" id="{4A71DE49-EAE5-4AFA-8CB0-9F146763FF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5603577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Walk-Around</a:t>
            </a:r>
          </a:p>
        </p:txBody>
      </p:sp>
      <p:pic>
        <p:nvPicPr>
          <p:cNvPr id="6" name="Picture 5">
            <a:extLst>
              <a:ext uri="{FF2B5EF4-FFF2-40B4-BE49-F238E27FC236}">
                <a16:creationId xmlns:a16="http://schemas.microsoft.com/office/drawing/2014/main" id="{B12FBF9D-593F-4754-BD88-49A6413869D4}"/>
              </a:ext>
            </a:extLst>
          </p:cNvPr>
          <p:cNvPicPr>
            <a:picLocks noChangeAspect="1"/>
          </p:cNvPicPr>
          <p:nvPr/>
        </p:nvPicPr>
        <p:blipFill rotWithShape="1">
          <a:blip r:embed="rId4">
            <a:extLst>
              <a:ext uri="{28A0092B-C50C-407E-A947-70E740481C1C}">
                <a14:useLocalDpi xmlns:a14="http://schemas.microsoft.com/office/drawing/2010/main" val="0"/>
              </a:ext>
            </a:extLst>
          </a:blip>
          <a:srcRect l="27677" r="29872"/>
          <a:stretch/>
        </p:blipFill>
        <p:spPr>
          <a:xfrm>
            <a:off x="3357282" y="1587566"/>
            <a:ext cx="3200400"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
            <a:extLst>
              <a:ext uri="{FF2B5EF4-FFF2-40B4-BE49-F238E27FC236}">
                <a16:creationId xmlns:a16="http://schemas.microsoft.com/office/drawing/2014/main" id="{ED77B503-8E25-40AC-99A7-FA98D2CF332F}"/>
              </a:ext>
            </a:extLst>
          </p:cNvPr>
          <p:cNvSpPr>
            <a:spLocks noGrp="1"/>
          </p:cNvSpPr>
          <p:nvPr>
            <p:ph idx="1"/>
          </p:nvPr>
        </p:nvSpPr>
        <p:spPr>
          <a:xfrm>
            <a:off x="914398" y="4727448"/>
            <a:ext cx="7433699" cy="1855914"/>
          </a:xfrm>
        </p:spPr>
        <p:txBody>
          <a:bodyPr/>
          <a:lstStyle/>
          <a:p>
            <a:pPr marL="0" indent="0">
              <a:buNone/>
            </a:pPr>
            <a:r>
              <a:rPr lang="en-US" sz="3200" dirty="0"/>
              <a:t>Give the </a:t>
            </a:r>
            <a:r>
              <a:rPr lang="en-US" sz="3600" dirty="0">
                <a:solidFill>
                  <a:srgbClr val="002D72"/>
                </a:solidFill>
              </a:rPr>
              <a:t>air lines </a:t>
            </a:r>
            <a:r>
              <a:rPr lang="en-US" sz="3200" dirty="0"/>
              <a:t>from the tractor to the trailer a good once-over, or you could lose air supply to the trailer</a:t>
            </a:r>
          </a:p>
        </p:txBody>
      </p:sp>
      <p:sp>
        <p:nvSpPr>
          <p:cNvPr id="2" name="TextBox 1">
            <a:extLst>
              <a:ext uri="{FF2B5EF4-FFF2-40B4-BE49-F238E27FC236}">
                <a16:creationId xmlns:a16="http://schemas.microsoft.com/office/drawing/2014/main" id="{2FB4999F-305F-4247-90BF-E5100A0DD837}"/>
              </a:ext>
            </a:extLst>
          </p:cNvPr>
          <p:cNvSpPr txBox="1"/>
          <p:nvPr/>
        </p:nvSpPr>
        <p:spPr>
          <a:xfrm>
            <a:off x="6553200" y="1676400"/>
            <a:ext cx="2438400" cy="1754326"/>
          </a:xfrm>
          <a:prstGeom prst="rect">
            <a:avLst/>
          </a:prstGeom>
          <a:noFill/>
        </p:spPr>
        <p:txBody>
          <a:bodyPr wrap="square" rtlCol="0">
            <a:spAutoFit/>
          </a:bodyPr>
          <a:lstStyle/>
          <a:p>
            <a:pPr algn="r"/>
            <a:r>
              <a:rPr lang="en-US" sz="2000" dirty="0">
                <a:solidFill>
                  <a:schemeClr val="tx1">
                    <a:lumMod val="75000"/>
                    <a:lumOff val="25000"/>
                  </a:schemeClr>
                </a:solidFill>
              </a:rPr>
              <a:t>If the </a:t>
            </a:r>
            <a:r>
              <a:rPr lang="en-US" sz="2400" dirty="0">
                <a:solidFill>
                  <a:srgbClr val="002D72"/>
                </a:solidFill>
              </a:rPr>
              <a:t>emergency line</a:t>
            </a:r>
            <a:r>
              <a:rPr lang="en-US" sz="2000" dirty="0">
                <a:solidFill>
                  <a:schemeClr val="tx1">
                    <a:lumMod val="75000"/>
                    <a:lumOff val="25000"/>
                  </a:schemeClr>
                </a:solidFill>
              </a:rPr>
              <a:t> is loose or damaged, it could cause the trailer brakes to lock up</a:t>
            </a:r>
          </a:p>
        </p:txBody>
      </p:sp>
      <p:sp>
        <p:nvSpPr>
          <p:cNvPr id="9" name="TextBox 8">
            <a:extLst>
              <a:ext uri="{FF2B5EF4-FFF2-40B4-BE49-F238E27FC236}">
                <a16:creationId xmlns:a16="http://schemas.microsoft.com/office/drawing/2014/main" id="{B40013BF-E244-4154-8620-4248590D591C}"/>
              </a:ext>
            </a:extLst>
          </p:cNvPr>
          <p:cNvSpPr txBox="1"/>
          <p:nvPr/>
        </p:nvSpPr>
        <p:spPr>
          <a:xfrm>
            <a:off x="197224" y="1676400"/>
            <a:ext cx="3056964" cy="2616101"/>
          </a:xfrm>
          <a:prstGeom prst="rect">
            <a:avLst/>
          </a:prstGeom>
          <a:noFill/>
        </p:spPr>
        <p:txBody>
          <a:bodyPr wrap="square" rtlCol="0">
            <a:spAutoFit/>
          </a:bodyPr>
          <a:lstStyle/>
          <a:p>
            <a:r>
              <a:rPr lang="en-US" sz="2000" dirty="0">
                <a:solidFill>
                  <a:schemeClr val="tx1">
                    <a:lumMod val="75000"/>
                    <a:lumOff val="25000"/>
                  </a:schemeClr>
                </a:solidFill>
              </a:rPr>
              <a:t>If the </a:t>
            </a:r>
            <a:r>
              <a:rPr lang="en-US" sz="2400" dirty="0">
                <a:solidFill>
                  <a:srgbClr val="002D72"/>
                </a:solidFill>
              </a:rPr>
              <a:t>service line </a:t>
            </a:r>
            <a:r>
              <a:rPr lang="en-US" sz="2000" dirty="0">
                <a:solidFill>
                  <a:schemeClr val="tx1">
                    <a:lumMod val="75000"/>
                    <a:lumOff val="25000"/>
                  </a:schemeClr>
                </a:solidFill>
              </a:rPr>
              <a:t>is loose or damaged, you will suffer a serious leak when you apply the brakes, increasing your vehicle’s stopping distance and draining out your air tanks</a:t>
            </a:r>
          </a:p>
        </p:txBody>
      </p:sp>
      <p:cxnSp>
        <p:nvCxnSpPr>
          <p:cNvPr id="11" name="Straight Connector 10">
            <a:extLst>
              <a:ext uri="{FF2B5EF4-FFF2-40B4-BE49-F238E27FC236}">
                <a16:creationId xmlns:a16="http://schemas.microsoft.com/office/drawing/2014/main" id="{0C6A0A15-452C-48D6-A36A-88A71D27D5AE}"/>
              </a:ext>
            </a:extLst>
          </p:cNvPr>
          <p:cNvCxnSpPr/>
          <p:nvPr/>
        </p:nvCxnSpPr>
        <p:spPr>
          <a:xfrm>
            <a:off x="2895600" y="2819400"/>
            <a:ext cx="1066800" cy="609600"/>
          </a:xfrm>
          <a:prstGeom prst="line">
            <a:avLst/>
          </a:prstGeom>
          <a:ln w="38100">
            <a:solidFill>
              <a:srgbClr val="002D7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1E7FE1F-CBC4-4589-A649-38CBA3DB6A1E}"/>
              </a:ext>
            </a:extLst>
          </p:cNvPr>
          <p:cNvCxnSpPr>
            <a:cxnSpLocks/>
          </p:cNvCxnSpPr>
          <p:nvPr/>
        </p:nvCxnSpPr>
        <p:spPr>
          <a:xfrm flipV="1">
            <a:off x="6019800" y="2553563"/>
            <a:ext cx="762000" cy="965997"/>
          </a:xfrm>
          <a:prstGeom prst="line">
            <a:avLst/>
          </a:prstGeom>
          <a:ln w="38100">
            <a:solidFill>
              <a:srgbClr val="002D7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919A4E24-9817-46ED-AD06-4F99B85A27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28220458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Walk-Around</a:t>
            </a:r>
          </a:p>
        </p:txBody>
      </p:sp>
      <p:sp>
        <p:nvSpPr>
          <p:cNvPr id="8" name="Content Placeholder 1">
            <a:extLst>
              <a:ext uri="{FF2B5EF4-FFF2-40B4-BE49-F238E27FC236}">
                <a16:creationId xmlns:a16="http://schemas.microsoft.com/office/drawing/2014/main" id="{780B3D59-B5FA-4327-8160-46C0320B88CA}"/>
              </a:ext>
            </a:extLst>
          </p:cNvPr>
          <p:cNvSpPr txBox="1">
            <a:spLocks/>
          </p:cNvSpPr>
          <p:nvPr/>
        </p:nvSpPr>
        <p:spPr>
          <a:xfrm>
            <a:off x="-5486400" y="1417638"/>
            <a:ext cx="484632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endParaRPr lang="en-US" sz="2600" dirty="0"/>
          </a:p>
        </p:txBody>
      </p:sp>
      <p:pic>
        <p:nvPicPr>
          <p:cNvPr id="10" name="Picture 9">
            <a:extLst>
              <a:ext uri="{FF2B5EF4-FFF2-40B4-BE49-F238E27FC236}">
                <a16:creationId xmlns:a16="http://schemas.microsoft.com/office/drawing/2014/main" id="{144D12D7-0B40-4E45-98B3-07A0D91014F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52400" y="1608421"/>
            <a:ext cx="5562600"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11" name="Content Placeholder 1">
            <a:extLst>
              <a:ext uri="{FF2B5EF4-FFF2-40B4-BE49-F238E27FC236}">
                <a16:creationId xmlns:a16="http://schemas.microsoft.com/office/drawing/2014/main" id="{C35F4043-559E-4CFF-8636-5CAA5E9E4303}"/>
              </a:ext>
            </a:extLst>
          </p:cNvPr>
          <p:cNvSpPr>
            <a:spLocks noGrp="1"/>
          </p:cNvSpPr>
          <p:nvPr>
            <p:ph idx="1"/>
          </p:nvPr>
        </p:nvSpPr>
        <p:spPr>
          <a:xfrm>
            <a:off x="118498" y="4727448"/>
            <a:ext cx="9025502" cy="1855914"/>
          </a:xfrm>
          <a:ln>
            <a:noFill/>
          </a:ln>
        </p:spPr>
        <p:txBody>
          <a:bodyPr/>
          <a:lstStyle/>
          <a:p>
            <a:pPr marL="0" indent="0">
              <a:buNone/>
            </a:pPr>
            <a:r>
              <a:rPr lang="en-US" sz="3200" dirty="0"/>
              <a:t>Pull the </a:t>
            </a:r>
            <a:r>
              <a:rPr lang="en-US" sz="3600" dirty="0">
                <a:solidFill>
                  <a:srgbClr val="002D72"/>
                </a:solidFill>
              </a:rPr>
              <a:t>glad hands</a:t>
            </a:r>
            <a:r>
              <a:rPr lang="en-US" sz="3200" dirty="0">
                <a:solidFill>
                  <a:srgbClr val="002D72"/>
                </a:solidFill>
              </a:rPr>
              <a:t> </a:t>
            </a:r>
            <a:r>
              <a:rPr lang="en-US" sz="3200" dirty="0"/>
              <a:t>off and examine the seals</a:t>
            </a:r>
          </a:p>
          <a:p>
            <a:pPr lvl="1">
              <a:buFont typeface="Arial" panose="020B0604020202020204" pitchFamily="34" charset="0"/>
              <a:buChar char="•"/>
            </a:pPr>
            <a:r>
              <a:rPr lang="en-US" sz="2600" dirty="0"/>
              <a:t>Only rotate them when you hook them up</a:t>
            </a:r>
          </a:p>
          <a:p>
            <a:pPr lvl="1">
              <a:buFont typeface="Arial" panose="020B0604020202020204" pitchFamily="34" charset="0"/>
              <a:buChar char="•"/>
            </a:pPr>
            <a:r>
              <a:rPr lang="en-US" sz="2600" dirty="0"/>
              <a:t>Do not push or pull them</a:t>
            </a:r>
          </a:p>
          <a:p>
            <a:pPr marL="0" indent="0">
              <a:buNone/>
            </a:pPr>
            <a:endParaRPr lang="en-US" sz="3200" dirty="0"/>
          </a:p>
        </p:txBody>
      </p:sp>
      <p:pic>
        <p:nvPicPr>
          <p:cNvPr id="12" name="Picture 11">
            <a:extLst>
              <a:ext uri="{FF2B5EF4-FFF2-40B4-BE49-F238E27FC236}">
                <a16:creationId xmlns:a16="http://schemas.microsoft.com/office/drawing/2014/main" id="{379B16F6-BDA0-4DDB-B4A0-3E36317D06B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829300" y="1608421"/>
            <a:ext cx="3200400" cy="29718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6056481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Walk-Around</a:t>
            </a:r>
          </a:p>
        </p:txBody>
      </p:sp>
      <p:sp>
        <p:nvSpPr>
          <p:cNvPr id="8" name="Content Placeholder 1">
            <a:extLst>
              <a:ext uri="{FF2B5EF4-FFF2-40B4-BE49-F238E27FC236}">
                <a16:creationId xmlns:a16="http://schemas.microsoft.com/office/drawing/2014/main" id="{61A89700-98C8-4B24-9A6C-EB7111E885E2}"/>
              </a:ext>
            </a:extLst>
          </p:cNvPr>
          <p:cNvSpPr txBox="1">
            <a:spLocks/>
          </p:cNvSpPr>
          <p:nvPr/>
        </p:nvSpPr>
        <p:spPr>
          <a:xfrm>
            <a:off x="4343400" y="1600200"/>
            <a:ext cx="4648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Verify your </a:t>
            </a:r>
            <a:r>
              <a:rPr lang="en-US" sz="3200" dirty="0">
                <a:solidFill>
                  <a:srgbClr val="002D72"/>
                </a:solidFill>
              </a:rPr>
              <a:t>trailer light connection </a:t>
            </a:r>
            <a:r>
              <a:rPr lang="en-US" sz="2800" dirty="0"/>
              <a:t>is good and locked into place</a:t>
            </a:r>
          </a:p>
          <a:p>
            <a:r>
              <a:rPr lang="en-US" sz="2800" dirty="0"/>
              <a:t>Check </a:t>
            </a:r>
            <a:r>
              <a:rPr lang="en-US" sz="3200" dirty="0">
                <a:solidFill>
                  <a:srgbClr val="002D72"/>
                </a:solidFill>
              </a:rPr>
              <a:t>the exhaust bracket mounts and cab air ride suspension system </a:t>
            </a:r>
            <a:r>
              <a:rPr lang="en-US" sz="2800" dirty="0"/>
              <a:t>to make sure everything’s in good condition</a:t>
            </a:r>
          </a:p>
        </p:txBody>
      </p:sp>
      <p:pic>
        <p:nvPicPr>
          <p:cNvPr id="9" name="Picture 8">
            <a:extLst>
              <a:ext uri="{FF2B5EF4-FFF2-40B4-BE49-F238E27FC236}">
                <a16:creationId xmlns:a16="http://schemas.microsoft.com/office/drawing/2014/main" id="{0DAE35B6-1E11-47CD-9212-99CD8A52DC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3188972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Walk-Around</a:t>
            </a:r>
          </a:p>
        </p:txBody>
      </p:sp>
      <p:sp>
        <p:nvSpPr>
          <p:cNvPr id="8" name="Content Placeholder 1">
            <a:extLst>
              <a:ext uri="{FF2B5EF4-FFF2-40B4-BE49-F238E27FC236}">
                <a16:creationId xmlns:a16="http://schemas.microsoft.com/office/drawing/2014/main" id="{61A89700-98C8-4B24-9A6C-EB7111E885E2}"/>
              </a:ext>
            </a:extLst>
          </p:cNvPr>
          <p:cNvSpPr txBox="1">
            <a:spLocks/>
          </p:cNvSpPr>
          <p:nvPr/>
        </p:nvSpPr>
        <p:spPr>
          <a:xfrm>
            <a:off x="4343400" y="1600200"/>
            <a:ext cx="4648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Look over the </a:t>
            </a:r>
            <a:r>
              <a:rPr lang="en-US" sz="3200" dirty="0">
                <a:solidFill>
                  <a:srgbClr val="002D72"/>
                </a:solidFill>
              </a:rPr>
              <a:t>frame rails </a:t>
            </a:r>
            <a:r>
              <a:rPr lang="en-US" sz="2800" dirty="0"/>
              <a:t>and </a:t>
            </a:r>
            <a:r>
              <a:rPr lang="en-US" sz="3200" dirty="0">
                <a:solidFill>
                  <a:srgbClr val="002D72"/>
                </a:solidFill>
              </a:rPr>
              <a:t>cross members</a:t>
            </a:r>
            <a:r>
              <a:rPr lang="en-US" sz="2800" dirty="0"/>
              <a:t> to see if anything is cracked, bent, or damaged</a:t>
            </a:r>
          </a:p>
          <a:p>
            <a:r>
              <a:rPr lang="en-US" sz="2800" dirty="0"/>
              <a:t>Check out the </a:t>
            </a:r>
            <a:r>
              <a:rPr lang="en-US" sz="3200" dirty="0">
                <a:solidFill>
                  <a:srgbClr val="002D72"/>
                </a:solidFill>
              </a:rPr>
              <a:t>header</a:t>
            </a:r>
            <a:r>
              <a:rPr lang="en-US" sz="2800" dirty="0"/>
              <a:t> making sure the rivets are tight, the seams are good, and nothing is damaged</a:t>
            </a:r>
          </a:p>
        </p:txBody>
      </p:sp>
      <p:pic>
        <p:nvPicPr>
          <p:cNvPr id="9" name="Picture 8">
            <a:extLst>
              <a:ext uri="{FF2B5EF4-FFF2-40B4-BE49-F238E27FC236}">
                <a16:creationId xmlns:a16="http://schemas.microsoft.com/office/drawing/2014/main" id="{0DAE35B6-1E11-47CD-9212-99CD8A52DC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6031991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Walk-Around</a:t>
            </a:r>
          </a:p>
        </p:txBody>
      </p:sp>
      <p:sp>
        <p:nvSpPr>
          <p:cNvPr id="8" name="Content Placeholder 1">
            <a:extLst>
              <a:ext uri="{FF2B5EF4-FFF2-40B4-BE49-F238E27FC236}">
                <a16:creationId xmlns:a16="http://schemas.microsoft.com/office/drawing/2014/main" id="{61A89700-98C8-4B24-9A6C-EB7111E885E2}"/>
              </a:ext>
            </a:extLst>
          </p:cNvPr>
          <p:cNvSpPr txBox="1">
            <a:spLocks/>
          </p:cNvSpPr>
          <p:nvPr/>
        </p:nvSpPr>
        <p:spPr>
          <a:xfrm>
            <a:off x="4343400" y="1600200"/>
            <a:ext cx="4648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Inspect the </a:t>
            </a:r>
            <a:r>
              <a:rPr lang="en-US" sz="3200" dirty="0">
                <a:solidFill>
                  <a:srgbClr val="002D72"/>
                </a:solidFill>
              </a:rPr>
              <a:t>top rail </a:t>
            </a:r>
            <a:br>
              <a:rPr lang="en-US" sz="3200" dirty="0">
                <a:solidFill>
                  <a:srgbClr val="002D72"/>
                </a:solidFill>
              </a:rPr>
            </a:br>
            <a:r>
              <a:rPr lang="en-US" sz="3200" dirty="0">
                <a:solidFill>
                  <a:srgbClr val="002D72"/>
                </a:solidFill>
              </a:rPr>
              <a:t>and down the side to the bottom frame rail </a:t>
            </a:r>
            <a:r>
              <a:rPr lang="en-US" sz="2800" dirty="0"/>
              <a:t>to be sure they are free </a:t>
            </a:r>
            <a:br>
              <a:rPr lang="en-US" sz="2800" dirty="0"/>
            </a:br>
            <a:r>
              <a:rPr lang="en-US" sz="2800" dirty="0"/>
              <a:t>of damage</a:t>
            </a:r>
          </a:p>
          <a:p>
            <a:r>
              <a:rPr lang="en-US" sz="2800" dirty="0"/>
              <a:t>Ensure the </a:t>
            </a:r>
            <a:r>
              <a:rPr lang="en-US" sz="3200" dirty="0">
                <a:solidFill>
                  <a:srgbClr val="002D72"/>
                </a:solidFill>
              </a:rPr>
              <a:t>apron</a:t>
            </a:r>
            <a:r>
              <a:rPr lang="en-US" sz="2800" dirty="0"/>
              <a:t> isn’t cracked or damaged, and that all the </a:t>
            </a:r>
            <a:r>
              <a:rPr lang="en-US" sz="3200" dirty="0">
                <a:solidFill>
                  <a:srgbClr val="002D72"/>
                </a:solidFill>
              </a:rPr>
              <a:t>apron bolts </a:t>
            </a:r>
            <a:r>
              <a:rPr lang="en-US" sz="2800" dirty="0"/>
              <a:t>are accounted for and in good condition</a:t>
            </a:r>
          </a:p>
          <a:p>
            <a:endParaRPr lang="en-US" sz="2800" dirty="0"/>
          </a:p>
        </p:txBody>
      </p:sp>
      <p:pic>
        <p:nvPicPr>
          <p:cNvPr id="9" name="Picture 8">
            <a:extLst>
              <a:ext uri="{FF2B5EF4-FFF2-40B4-BE49-F238E27FC236}">
                <a16:creationId xmlns:a16="http://schemas.microsoft.com/office/drawing/2014/main" id="{0DAE35B6-1E11-47CD-9212-99CD8A52DC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6751506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t>Walk-Around</a:t>
            </a:r>
          </a:p>
        </p:txBody>
      </p:sp>
      <p:sp>
        <p:nvSpPr>
          <p:cNvPr id="5" name="Content Placeholder 1">
            <a:extLst>
              <a:ext uri="{FF2B5EF4-FFF2-40B4-BE49-F238E27FC236}">
                <a16:creationId xmlns:a16="http://schemas.microsoft.com/office/drawing/2014/main" id="{0FA28DDF-2ACD-48B6-B5D8-6FE6ED488566}"/>
              </a:ext>
            </a:extLst>
          </p:cNvPr>
          <p:cNvSpPr txBox="1">
            <a:spLocks/>
          </p:cNvSpPr>
          <p:nvPr/>
        </p:nvSpPr>
        <p:spPr>
          <a:xfrm>
            <a:off x="4343400" y="1600200"/>
            <a:ext cx="4800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Examine the </a:t>
            </a:r>
            <a:r>
              <a:rPr lang="en-US" sz="3200" dirty="0">
                <a:solidFill>
                  <a:srgbClr val="002D72"/>
                </a:solidFill>
              </a:rPr>
              <a:t>fifth wheel </a:t>
            </a:r>
            <a:endParaRPr lang="en-US" sz="2800" dirty="0">
              <a:solidFill>
                <a:srgbClr val="002D72"/>
              </a:solidFill>
            </a:endParaRPr>
          </a:p>
          <a:p>
            <a:pPr lvl="1"/>
            <a:r>
              <a:rPr lang="en-US" sz="2400" dirty="0"/>
              <a:t>Pins</a:t>
            </a:r>
          </a:p>
          <a:p>
            <a:pPr lvl="1"/>
            <a:r>
              <a:rPr lang="en-US" sz="2400" dirty="0"/>
              <a:t>Bolts</a:t>
            </a:r>
          </a:p>
          <a:p>
            <a:pPr lvl="1"/>
            <a:r>
              <a:rPr lang="en-US" sz="2400" dirty="0"/>
              <a:t>Angle irons</a:t>
            </a:r>
          </a:p>
          <a:p>
            <a:pPr lvl="1"/>
            <a:r>
              <a:rPr lang="en-US" sz="2400" dirty="0"/>
              <a:t>Flat metal</a:t>
            </a:r>
          </a:p>
          <a:p>
            <a:pPr lvl="1"/>
            <a:r>
              <a:rPr lang="en-US" sz="2400" dirty="0"/>
              <a:t>Frame</a:t>
            </a:r>
          </a:p>
          <a:p>
            <a:pPr lvl="1"/>
            <a:r>
              <a:rPr lang="en-US" sz="2400" dirty="0"/>
              <a:t>Pivots </a:t>
            </a:r>
          </a:p>
          <a:p>
            <a:pPr lvl="1"/>
            <a:r>
              <a:rPr lang="en-US" sz="2400" dirty="0"/>
              <a:t>Jaws</a:t>
            </a:r>
          </a:p>
          <a:p>
            <a:pPr lvl="1"/>
            <a:r>
              <a:rPr lang="en-US" sz="2400" dirty="0"/>
              <a:t>Locking mechanism</a:t>
            </a:r>
          </a:p>
        </p:txBody>
      </p:sp>
      <p:pic>
        <p:nvPicPr>
          <p:cNvPr id="6" name="Picture 5">
            <a:extLst>
              <a:ext uri="{FF2B5EF4-FFF2-40B4-BE49-F238E27FC236}">
                <a16:creationId xmlns:a16="http://schemas.microsoft.com/office/drawing/2014/main" id="{17395EA3-900C-4E81-9550-5A2482A223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198477"/>
            <a:ext cx="3657600" cy="1371600"/>
          </a:xfrm>
          <a:prstGeom prst="rect">
            <a:avLst/>
          </a:prstGeom>
          <a:ln w="12700">
            <a:solidFill>
              <a:schemeClr val="tx1"/>
            </a:solidFill>
          </a:ln>
          <a:effectLst>
            <a:outerShdw blurRad="50800" dist="38100" dir="5400000" algn="t" rotWithShape="0">
              <a:prstClr val="black">
                <a:alpha val="40000"/>
              </a:prstClr>
            </a:outerShdw>
          </a:effectLst>
        </p:spPr>
      </p:pic>
      <p:pic>
        <p:nvPicPr>
          <p:cNvPr id="7" name="Picture 6">
            <a:extLst>
              <a:ext uri="{FF2B5EF4-FFF2-40B4-BE49-F238E27FC236}">
                <a16:creationId xmlns:a16="http://schemas.microsoft.com/office/drawing/2014/main" id="{31F7C7E2-9DD9-4809-BC2E-2EF2514610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800600"/>
            <a:ext cx="3657600" cy="1371600"/>
          </a:xfrm>
          <a:prstGeom prst="rect">
            <a:avLst/>
          </a:prstGeom>
          <a:ln w="12700">
            <a:solidFill>
              <a:schemeClr val="tx1"/>
            </a:solidFill>
          </a:ln>
          <a:effectLst>
            <a:outerShdw blurRad="50800" dist="38100" dir="5400000" algn="t" rotWithShape="0">
              <a:prstClr val="black">
                <a:alpha val="40000"/>
              </a:prstClr>
            </a:outerShdw>
          </a:effectLst>
        </p:spPr>
      </p:pic>
      <p:pic>
        <p:nvPicPr>
          <p:cNvPr id="10" name="Picture 9">
            <a:extLst>
              <a:ext uri="{FF2B5EF4-FFF2-40B4-BE49-F238E27FC236}">
                <a16:creationId xmlns:a16="http://schemas.microsoft.com/office/drawing/2014/main" id="{1ECDC5B6-CB5E-4403-BA6B-DA9ADD05F8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1600200"/>
            <a:ext cx="3657600" cy="13716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7863857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pPr algn="l"/>
            <a:r>
              <a:rPr lang="en-US" dirty="0"/>
              <a:t>Ensure the: </a:t>
            </a:r>
          </a:p>
        </p:txBody>
      </p:sp>
      <p:sp>
        <p:nvSpPr>
          <p:cNvPr id="8" name="Content Placeholder 1">
            <a:extLst>
              <a:ext uri="{FF2B5EF4-FFF2-40B4-BE49-F238E27FC236}">
                <a16:creationId xmlns:a16="http://schemas.microsoft.com/office/drawing/2014/main" id="{61A89700-98C8-4B24-9A6C-EB7111E885E2}"/>
              </a:ext>
            </a:extLst>
          </p:cNvPr>
          <p:cNvSpPr txBox="1">
            <a:spLocks/>
          </p:cNvSpPr>
          <p:nvPr/>
        </p:nvSpPr>
        <p:spPr>
          <a:xfrm>
            <a:off x="304800" y="1600200"/>
            <a:ext cx="4267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Drive line, drive shaft, U-joints, and differentials</a:t>
            </a:r>
            <a:r>
              <a:rPr lang="en-US" sz="2800" dirty="0"/>
              <a:t> are in good condition</a:t>
            </a:r>
          </a:p>
        </p:txBody>
      </p:sp>
      <p:pic>
        <p:nvPicPr>
          <p:cNvPr id="9" name="Picture 8">
            <a:extLst>
              <a:ext uri="{FF2B5EF4-FFF2-40B4-BE49-F238E27FC236}">
                <a16:creationId xmlns:a16="http://schemas.microsoft.com/office/drawing/2014/main" id="{0DAE35B6-1E11-47CD-9212-99CD8A52DC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7793192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pPr algn="l"/>
            <a:r>
              <a:rPr lang="en-US" dirty="0"/>
              <a:t>Ensure the: </a:t>
            </a:r>
          </a:p>
        </p:txBody>
      </p:sp>
      <p:sp>
        <p:nvSpPr>
          <p:cNvPr id="5" name="Content Placeholder 1">
            <a:extLst>
              <a:ext uri="{FF2B5EF4-FFF2-40B4-BE49-F238E27FC236}">
                <a16:creationId xmlns:a16="http://schemas.microsoft.com/office/drawing/2014/main" id="{0E632718-BB49-4266-A411-57238AD97B15}"/>
              </a:ext>
            </a:extLst>
          </p:cNvPr>
          <p:cNvSpPr txBox="1">
            <a:spLocks/>
          </p:cNvSpPr>
          <p:nvPr/>
        </p:nvSpPr>
        <p:spPr>
          <a:xfrm>
            <a:off x="301752" y="1600200"/>
            <a:ext cx="4270248"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Suspension </a:t>
            </a:r>
            <a:r>
              <a:rPr lang="en-US" sz="2800" dirty="0"/>
              <a:t>is intact, tight, and in good working order </a:t>
            </a:r>
          </a:p>
          <a:p>
            <a:pPr lvl="1"/>
            <a:r>
              <a:rPr lang="en-US" sz="2400" dirty="0"/>
              <a:t>Front hanger</a:t>
            </a:r>
          </a:p>
          <a:p>
            <a:pPr lvl="1"/>
            <a:r>
              <a:rPr lang="en-US" sz="2400" dirty="0"/>
              <a:t>U-bolts</a:t>
            </a:r>
          </a:p>
          <a:p>
            <a:pPr lvl="1"/>
            <a:r>
              <a:rPr lang="en-US" sz="2400" dirty="0"/>
              <a:t>Rear hanger</a:t>
            </a:r>
          </a:p>
          <a:p>
            <a:pPr lvl="1"/>
            <a:r>
              <a:rPr lang="en-US" sz="2400" dirty="0"/>
              <a:t>Springs</a:t>
            </a:r>
          </a:p>
        </p:txBody>
      </p:sp>
      <p:pic>
        <p:nvPicPr>
          <p:cNvPr id="4" name="Picture 3">
            <a:extLst>
              <a:ext uri="{FF2B5EF4-FFF2-40B4-BE49-F238E27FC236}">
                <a16:creationId xmlns:a16="http://schemas.microsoft.com/office/drawing/2014/main" id="{53843FAD-277D-4A58-864A-283273974C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6600" y="1600200"/>
            <a:ext cx="1828800" cy="3657600"/>
          </a:xfrm>
          <a:prstGeom prst="rect">
            <a:avLst/>
          </a:prstGeom>
          <a:ln w="12700">
            <a:solidFill>
              <a:schemeClr val="tx1"/>
            </a:solidFill>
          </a:ln>
          <a:effectLst>
            <a:outerShdw blurRad="50800" dist="38100" dir="5400000" algn="t" rotWithShape="0">
              <a:prstClr val="black">
                <a:alpha val="40000"/>
              </a:prstClr>
            </a:outerShdw>
          </a:effectLst>
        </p:spPr>
      </p:pic>
      <p:pic>
        <p:nvPicPr>
          <p:cNvPr id="13" name="Picture 12">
            <a:extLst>
              <a:ext uri="{FF2B5EF4-FFF2-40B4-BE49-F238E27FC236}">
                <a16:creationId xmlns:a16="http://schemas.microsoft.com/office/drawing/2014/main" id="{B52C6EF4-5FE3-420A-9265-9F7E4DD6A8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9200" y="1600200"/>
            <a:ext cx="1828800" cy="36576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2002493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pPr algn="l"/>
            <a:r>
              <a:rPr lang="en-US" dirty="0"/>
              <a:t>Ensure the: </a:t>
            </a:r>
          </a:p>
        </p:txBody>
      </p:sp>
      <p:sp>
        <p:nvSpPr>
          <p:cNvPr id="8" name="Content Placeholder 1">
            <a:extLst>
              <a:ext uri="{FF2B5EF4-FFF2-40B4-BE49-F238E27FC236}">
                <a16:creationId xmlns:a16="http://schemas.microsoft.com/office/drawing/2014/main" id="{61A89700-98C8-4B24-9A6C-EB7111E885E2}"/>
              </a:ext>
            </a:extLst>
          </p:cNvPr>
          <p:cNvSpPr txBox="1">
            <a:spLocks/>
          </p:cNvSpPr>
          <p:nvPr/>
        </p:nvSpPr>
        <p:spPr>
          <a:xfrm>
            <a:off x="304800" y="1600200"/>
            <a:ext cx="45720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solidFill>
                  <a:srgbClr val="002D72"/>
                </a:solidFill>
              </a:rPr>
              <a:t>Shock absorbers </a:t>
            </a:r>
            <a:br>
              <a:rPr lang="en-US" sz="3200" dirty="0">
                <a:solidFill>
                  <a:srgbClr val="002D72"/>
                </a:solidFill>
              </a:rPr>
            </a:br>
            <a:r>
              <a:rPr lang="en-US" sz="2800" dirty="0"/>
              <a:t>are intact</a:t>
            </a:r>
          </a:p>
          <a:p>
            <a:r>
              <a:rPr lang="en-US" sz="2800" dirty="0">
                <a:solidFill>
                  <a:srgbClr val="002D72"/>
                </a:solidFill>
              </a:rPr>
              <a:t>Conspicuity markings</a:t>
            </a:r>
            <a:br>
              <a:rPr lang="en-US" sz="2800" dirty="0">
                <a:solidFill>
                  <a:srgbClr val="002D72"/>
                </a:solidFill>
              </a:rPr>
            </a:br>
            <a:r>
              <a:rPr lang="en-US" sz="2800" dirty="0"/>
              <a:t>on the brackets of the</a:t>
            </a:r>
            <a:r>
              <a:rPr lang="en-US" sz="2400" dirty="0"/>
              <a:t> </a:t>
            </a:r>
            <a:r>
              <a:rPr lang="en-US" sz="2800" dirty="0" err="1">
                <a:solidFill>
                  <a:srgbClr val="002D72"/>
                </a:solidFill>
              </a:rPr>
              <a:t>mudflaps</a:t>
            </a:r>
            <a:r>
              <a:rPr lang="en-US" sz="2800" dirty="0">
                <a:solidFill>
                  <a:srgbClr val="002D72"/>
                </a:solidFill>
              </a:rPr>
              <a:t> </a:t>
            </a:r>
            <a:r>
              <a:rPr lang="en-US" sz="2800" dirty="0"/>
              <a:t>are present</a:t>
            </a:r>
          </a:p>
          <a:p>
            <a:r>
              <a:rPr lang="en-US" sz="2800" dirty="0">
                <a:solidFill>
                  <a:srgbClr val="002D72"/>
                </a:solidFill>
              </a:rPr>
              <a:t>Air ride suspension air bags </a:t>
            </a:r>
            <a:r>
              <a:rPr lang="en-US" sz="2800" dirty="0"/>
              <a:t>aren’t leading </a:t>
            </a:r>
            <a:br>
              <a:rPr lang="en-US" sz="2800" dirty="0"/>
            </a:br>
            <a:r>
              <a:rPr lang="en-US" sz="2800" dirty="0"/>
              <a:t>or damaged</a:t>
            </a:r>
          </a:p>
          <a:p>
            <a:r>
              <a:rPr lang="en-US" sz="2800" dirty="0">
                <a:solidFill>
                  <a:srgbClr val="002D72"/>
                </a:solidFill>
              </a:rPr>
              <a:t>Landing gear’s </a:t>
            </a:r>
            <a:r>
              <a:rPr lang="en-US" sz="2800" dirty="0"/>
              <a:t>mounting iron and bracing are in good shape</a:t>
            </a:r>
          </a:p>
          <a:p>
            <a:endParaRPr lang="en-US" sz="2800" dirty="0"/>
          </a:p>
        </p:txBody>
      </p:sp>
      <p:pic>
        <p:nvPicPr>
          <p:cNvPr id="9" name="Picture 8">
            <a:extLst>
              <a:ext uri="{FF2B5EF4-FFF2-40B4-BE49-F238E27FC236}">
                <a16:creationId xmlns:a16="http://schemas.microsoft.com/office/drawing/2014/main" id="{0DAE35B6-1E11-47CD-9212-99CD8A52DC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2716903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EF625C5C-6F75-4D0A-8A6D-1D13EA08D4FF}"/>
              </a:ext>
            </a:extLst>
          </p:cNvPr>
          <p:cNvSpPr>
            <a:spLocks noGrp="1"/>
          </p:cNvSpPr>
          <p:nvPr>
            <p:ph type="title"/>
          </p:nvPr>
        </p:nvSpPr>
        <p:spPr>
          <a:xfrm>
            <a:off x="457200" y="274638"/>
            <a:ext cx="8229600" cy="1143000"/>
          </a:xfrm>
        </p:spPr>
        <p:txBody>
          <a:bodyPr/>
          <a:lstStyle/>
          <a:p>
            <a:r>
              <a:rPr lang="en-US" dirty="0"/>
              <a:t>Walk-Around</a:t>
            </a:r>
          </a:p>
        </p:txBody>
      </p:sp>
      <mc:AlternateContent xmlns:mc="http://schemas.openxmlformats.org/markup-compatibility/2006" xmlns:a14="http://schemas.microsoft.com/office/drawing/2010/main">
        <mc:Choice Requires="a14">
          <p:sp>
            <p:nvSpPr>
              <p:cNvPr id="10" name="Content Placeholder 1">
                <a:extLst>
                  <a:ext uri="{FF2B5EF4-FFF2-40B4-BE49-F238E27FC236}">
                    <a16:creationId xmlns:a16="http://schemas.microsoft.com/office/drawing/2014/main" id="{DB7228CD-C25F-4F83-A1CC-DB35CDC03554}"/>
                  </a:ext>
                </a:extLst>
              </p:cNvPr>
              <p:cNvSpPr txBox="1">
                <a:spLocks/>
              </p:cNvSpPr>
              <p:nvPr/>
            </p:nvSpPr>
            <p:spPr>
              <a:xfrm>
                <a:off x="4343400" y="1600200"/>
                <a:ext cx="4648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Examine the tractor’s drive tires on the </a:t>
                </a:r>
                <a:br>
                  <a:rPr lang="en-US" sz="2800" dirty="0"/>
                </a:br>
                <a:r>
                  <a:rPr lang="en-US" sz="2800" dirty="0"/>
                  <a:t>driver’s side</a:t>
                </a:r>
              </a:p>
              <a:p>
                <a:r>
                  <a:rPr lang="en-US" sz="2800" dirty="0"/>
                  <a:t>Tire tread needs to be more than </a:t>
                </a:r>
                <a14:m>
                  <m:oMath xmlns:m="http://schemas.openxmlformats.org/officeDocument/2006/math">
                    <m:f>
                      <m:fPr>
                        <m:type m:val="skw"/>
                        <m:ctrlPr>
                          <a:rPr lang="en-US" sz="2800" i="1" smtClean="0">
                            <a:latin typeface="Cambria Math" panose="02040503050406030204" pitchFamily="18" charset="0"/>
                          </a:rPr>
                        </m:ctrlPr>
                      </m:fPr>
                      <m:num>
                        <m:r>
                          <a:rPr lang="en-US" sz="2800" b="0" i="1" smtClean="0">
                            <a:latin typeface="Cambria Math" panose="02040503050406030204" pitchFamily="18" charset="0"/>
                          </a:rPr>
                          <m:t>2</m:t>
                        </m:r>
                      </m:num>
                      <m:den>
                        <m:r>
                          <a:rPr lang="en-US" sz="2800" b="0" i="1" smtClean="0">
                            <a:latin typeface="Cambria Math" panose="02040503050406030204" pitchFamily="18" charset="0"/>
                          </a:rPr>
                          <m:t>32</m:t>
                        </m:r>
                      </m:den>
                    </m:f>
                  </m:oMath>
                </a14:m>
                <a:r>
                  <a:rPr lang="en-US" sz="2800" dirty="0"/>
                  <a:t>” deep </a:t>
                </a:r>
              </a:p>
              <a:p>
                <a:r>
                  <a:rPr lang="en-US" sz="2800" dirty="0"/>
                  <a:t>Inspect the </a:t>
                </a:r>
                <a:r>
                  <a:rPr lang="en-US" sz="3200" dirty="0">
                    <a:solidFill>
                      <a:srgbClr val="002D72"/>
                    </a:solidFill>
                  </a:rPr>
                  <a:t>brake assembly, rims, tires</a:t>
                </a:r>
                <a:r>
                  <a:rPr lang="en-US" sz="2800" dirty="0"/>
                  <a:t>, and lug </a:t>
                </a:r>
                <a:r>
                  <a:rPr lang="en-US" sz="3200" dirty="0">
                    <a:solidFill>
                      <a:srgbClr val="002D72"/>
                    </a:solidFill>
                  </a:rPr>
                  <a:t>nuts</a:t>
                </a:r>
              </a:p>
              <a:p>
                <a:r>
                  <a:rPr lang="en-US" sz="3200" dirty="0">
                    <a:solidFill>
                      <a:srgbClr val="002D72"/>
                    </a:solidFill>
                  </a:rPr>
                  <a:t>Check for leaks </a:t>
                </a:r>
                <a:r>
                  <a:rPr lang="en-US" sz="2800" dirty="0"/>
                  <a:t>at the differentials and hubs </a:t>
                </a:r>
              </a:p>
              <a:p>
                <a:endParaRPr lang="en-US" sz="2800" dirty="0"/>
              </a:p>
            </p:txBody>
          </p:sp>
        </mc:Choice>
        <mc:Fallback xmlns="">
          <p:sp>
            <p:nvSpPr>
              <p:cNvPr id="10" name="Content Placeholder 1">
                <a:extLst>
                  <a:ext uri="{FF2B5EF4-FFF2-40B4-BE49-F238E27FC236}">
                    <a16:creationId xmlns:a16="http://schemas.microsoft.com/office/drawing/2014/main" id="{DB7228CD-C25F-4F83-A1CC-DB35CDC03554}"/>
                  </a:ext>
                </a:extLst>
              </p:cNvPr>
              <p:cNvSpPr txBox="1">
                <a:spLocks noRot="1" noChangeAspect="1" noMove="1" noResize="1" noEditPoints="1" noAdjustHandles="1" noChangeArrowheads="1" noChangeShapeType="1" noTextEdit="1"/>
              </p:cNvSpPr>
              <p:nvPr/>
            </p:nvSpPr>
            <p:spPr>
              <a:xfrm>
                <a:off x="4343400" y="1600200"/>
                <a:ext cx="4648200" cy="5257800"/>
              </a:xfrm>
              <a:prstGeom prst="rect">
                <a:avLst/>
              </a:prstGeom>
              <a:blipFill>
                <a:blip r:embed="rId4"/>
                <a:stretch>
                  <a:fillRect l="-3018" t="-1276"/>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05637CCA-9F62-47A1-BD50-3B5082F14F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1864731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C2BED36A-7711-44D7-94CF-2EACE741E863}"/>
              </a:ext>
            </a:extLst>
          </p:cNvPr>
          <p:cNvSpPr>
            <a:spLocks noGrp="1"/>
          </p:cNvSpPr>
          <p:nvPr>
            <p:ph type="title"/>
          </p:nvPr>
        </p:nvSpPr>
        <p:spPr>
          <a:xfrm>
            <a:off x="457200" y="274638"/>
            <a:ext cx="8229600" cy="1143000"/>
          </a:xfrm>
        </p:spPr>
        <p:txBody>
          <a:bodyPr/>
          <a:lstStyle/>
          <a:p>
            <a:r>
              <a:rPr lang="en-US" dirty="0"/>
              <a:t>Walk-Around</a:t>
            </a:r>
          </a:p>
        </p:txBody>
      </p:sp>
      <p:pic>
        <p:nvPicPr>
          <p:cNvPr id="10" name="Picture 9">
            <a:extLst>
              <a:ext uri="{FF2B5EF4-FFF2-40B4-BE49-F238E27FC236}">
                <a16:creationId xmlns:a16="http://schemas.microsoft.com/office/drawing/2014/main" id="{377CF955-8B85-4DC6-8FE0-EA72E317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11" name="Content Placeholder 1">
            <a:extLst>
              <a:ext uri="{FF2B5EF4-FFF2-40B4-BE49-F238E27FC236}">
                <a16:creationId xmlns:a16="http://schemas.microsoft.com/office/drawing/2014/main" id="{BDC60EC8-0534-4F95-9A11-DAE4C95544A3}"/>
              </a:ext>
            </a:extLst>
          </p:cNvPr>
          <p:cNvSpPr>
            <a:spLocks noGrp="1"/>
          </p:cNvSpPr>
          <p:nvPr>
            <p:ph idx="1"/>
          </p:nvPr>
        </p:nvSpPr>
        <p:spPr>
          <a:xfrm>
            <a:off x="914398" y="4727448"/>
            <a:ext cx="7433699" cy="1855914"/>
          </a:xfrm>
        </p:spPr>
        <p:txBody>
          <a:bodyPr/>
          <a:lstStyle/>
          <a:p>
            <a:pPr marL="0" indent="0">
              <a:buNone/>
            </a:pPr>
            <a:r>
              <a:rPr lang="en-US" sz="3200" dirty="0"/>
              <a:t>Ensure your </a:t>
            </a:r>
            <a:r>
              <a:rPr lang="en-US" sz="3600" dirty="0">
                <a:solidFill>
                  <a:srgbClr val="002D72"/>
                </a:solidFill>
              </a:rPr>
              <a:t>landing gear </a:t>
            </a:r>
            <a:r>
              <a:rPr lang="en-US" sz="3200" dirty="0"/>
              <a:t>is all the way up and is in good condition</a:t>
            </a:r>
          </a:p>
        </p:txBody>
      </p:sp>
    </p:spTree>
    <p:custDataLst>
      <p:tags r:id="rId1"/>
    </p:custDataLst>
    <p:extLst>
      <p:ext uri="{BB962C8B-B14F-4D97-AF65-F5344CB8AC3E}">
        <p14:creationId xmlns:p14="http://schemas.microsoft.com/office/powerpoint/2010/main" val="33288957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C2BED36A-7711-44D7-94CF-2EACE741E863}"/>
              </a:ext>
            </a:extLst>
          </p:cNvPr>
          <p:cNvSpPr>
            <a:spLocks noGrp="1"/>
          </p:cNvSpPr>
          <p:nvPr>
            <p:ph type="title"/>
          </p:nvPr>
        </p:nvSpPr>
        <p:spPr>
          <a:xfrm>
            <a:off x="457200" y="274638"/>
            <a:ext cx="8229600" cy="1143000"/>
          </a:xfrm>
        </p:spPr>
        <p:txBody>
          <a:bodyPr/>
          <a:lstStyle/>
          <a:p>
            <a:r>
              <a:rPr lang="en-US" dirty="0"/>
              <a:t>Walk-Around</a:t>
            </a:r>
          </a:p>
        </p:txBody>
      </p:sp>
      <p:sp>
        <p:nvSpPr>
          <p:cNvPr id="11" name="Content Placeholder 1">
            <a:extLst>
              <a:ext uri="{FF2B5EF4-FFF2-40B4-BE49-F238E27FC236}">
                <a16:creationId xmlns:a16="http://schemas.microsoft.com/office/drawing/2014/main" id="{BDC60EC8-0534-4F95-9A11-DAE4C95544A3}"/>
              </a:ext>
            </a:extLst>
          </p:cNvPr>
          <p:cNvSpPr>
            <a:spLocks noGrp="1"/>
          </p:cNvSpPr>
          <p:nvPr>
            <p:ph idx="1"/>
          </p:nvPr>
        </p:nvSpPr>
        <p:spPr>
          <a:xfrm>
            <a:off x="301752" y="1600200"/>
            <a:ext cx="4270248" cy="4983162"/>
          </a:xfrm>
        </p:spPr>
        <p:txBody>
          <a:bodyPr/>
          <a:lstStyle/>
          <a:p>
            <a:pPr marL="0" indent="0">
              <a:buNone/>
            </a:pPr>
            <a:r>
              <a:rPr lang="en-US" sz="3200" dirty="0"/>
              <a:t>Ensure the </a:t>
            </a:r>
            <a:r>
              <a:rPr lang="en-US" sz="3600" dirty="0">
                <a:solidFill>
                  <a:srgbClr val="002D72"/>
                </a:solidFill>
              </a:rPr>
              <a:t>conspicuity markings </a:t>
            </a:r>
            <a:r>
              <a:rPr lang="en-US" sz="3200" dirty="0"/>
              <a:t>are in place and in good condition, the </a:t>
            </a:r>
            <a:r>
              <a:rPr lang="en-US" sz="3600" dirty="0">
                <a:solidFill>
                  <a:srgbClr val="002D72"/>
                </a:solidFill>
              </a:rPr>
              <a:t>cross members </a:t>
            </a:r>
            <a:r>
              <a:rPr lang="en-US" sz="3200" dirty="0"/>
              <a:t>are in good shape, and the </a:t>
            </a:r>
            <a:r>
              <a:rPr lang="en-US" sz="3600" dirty="0">
                <a:solidFill>
                  <a:srgbClr val="002D72"/>
                </a:solidFill>
              </a:rPr>
              <a:t>air lines </a:t>
            </a:r>
            <a:r>
              <a:rPr lang="en-US" sz="3200" dirty="0"/>
              <a:t>and </a:t>
            </a:r>
            <a:r>
              <a:rPr lang="en-US" sz="3600" dirty="0">
                <a:solidFill>
                  <a:srgbClr val="002D72"/>
                </a:solidFill>
              </a:rPr>
              <a:t>electrical bundles </a:t>
            </a:r>
            <a:r>
              <a:rPr lang="en-US" sz="3200" dirty="0"/>
              <a:t>are protected.</a:t>
            </a:r>
          </a:p>
        </p:txBody>
      </p:sp>
      <p:pic>
        <p:nvPicPr>
          <p:cNvPr id="4" name="Picture 3">
            <a:extLst>
              <a:ext uri="{FF2B5EF4-FFF2-40B4-BE49-F238E27FC236}">
                <a16:creationId xmlns:a16="http://schemas.microsoft.com/office/drawing/2014/main" id="{FD2BBDE9-81A9-4717-A73E-8A03B0266A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6941676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C2BED36A-7711-44D7-94CF-2EACE741E863}"/>
              </a:ext>
            </a:extLst>
          </p:cNvPr>
          <p:cNvSpPr>
            <a:spLocks noGrp="1"/>
          </p:cNvSpPr>
          <p:nvPr>
            <p:ph type="title"/>
          </p:nvPr>
        </p:nvSpPr>
        <p:spPr>
          <a:xfrm>
            <a:off x="457200" y="274638"/>
            <a:ext cx="8229600" cy="1143000"/>
          </a:xfrm>
        </p:spPr>
        <p:txBody>
          <a:bodyPr/>
          <a:lstStyle/>
          <a:p>
            <a:r>
              <a:rPr lang="en-US" dirty="0"/>
              <a:t>Walk-Around</a:t>
            </a:r>
          </a:p>
        </p:txBody>
      </p:sp>
      <p:pic>
        <p:nvPicPr>
          <p:cNvPr id="10" name="Picture 9">
            <a:extLst>
              <a:ext uri="{FF2B5EF4-FFF2-40B4-BE49-F238E27FC236}">
                <a16:creationId xmlns:a16="http://schemas.microsoft.com/office/drawing/2014/main" id="{377CF955-8B85-4DC6-8FE0-EA72E317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11" name="Content Placeholder 1">
            <a:extLst>
              <a:ext uri="{FF2B5EF4-FFF2-40B4-BE49-F238E27FC236}">
                <a16:creationId xmlns:a16="http://schemas.microsoft.com/office/drawing/2014/main" id="{BDC60EC8-0534-4F95-9A11-DAE4C95544A3}"/>
              </a:ext>
            </a:extLst>
          </p:cNvPr>
          <p:cNvSpPr>
            <a:spLocks noGrp="1"/>
          </p:cNvSpPr>
          <p:nvPr>
            <p:ph idx="1"/>
          </p:nvPr>
        </p:nvSpPr>
        <p:spPr>
          <a:xfrm>
            <a:off x="914398" y="4727448"/>
            <a:ext cx="7433699" cy="1855914"/>
          </a:xfrm>
        </p:spPr>
        <p:txBody>
          <a:bodyPr/>
          <a:lstStyle/>
          <a:p>
            <a:pPr marL="0" indent="0">
              <a:buNone/>
            </a:pPr>
            <a:r>
              <a:rPr lang="en-US" sz="3200" dirty="0"/>
              <a:t>Ensure the </a:t>
            </a:r>
            <a:r>
              <a:rPr lang="en-US" sz="3600" dirty="0">
                <a:solidFill>
                  <a:srgbClr val="002D72"/>
                </a:solidFill>
              </a:rPr>
              <a:t>trailer skirt </a:t>
            </a:r>
            <a:r>
              <a:rPr lang="en-US" sz="3200" dirty="0"/>
              <a:t>is secure and free of damage, and that the </a:t>
            </a:r>
            <a:r>
              <a:rPr lang="en-US" sz="3600" dirty="0">
                <a:solidFill>
                  <a:srgbClr val="002D72"/>
                </a:solidFill>
              </a:rPr>
              <a:t>ABS light </a:t>
            </a:r>
            <a:r>
              <a:rPr lang="en-US" sz="3200" dirty="0"/>
              <a:t>is correctly mounted and not turned on</a:t>
            </a:r>
          </a:p>
        </p:txBody>
      </p:sp>
    </p:spTree>
    <p:custDataLst>
      <p:tags r:id="rId1"/>
    </p:custDataLst>
    <p:extLst>
      <p:ext uri="{BB962C8B-B14F-4D97-AF65-F5344CB8AC3E}">
        <p14:creationId xmlns:p14="http://schemas.microsoft.com/office/powerpoint/2010/main" val="4172908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C2BED36A-7711-44D7-94CF-2EACE741E863}"/>
              </a:ext>
            </a:extLst>
          </p:cNvPr>
          <p:cNvSpPr>
            <a:spLocks noGrp="1"/>
          </p:cNvSpPr>
          <p:nvPr>
            <p:ph type="title"/>
          </p:nvPr>
        </p:nvSpPr>
        <p:spPr>
          <a:xfrm>
            <a:off x="457200" y="274638"/>
            <a:ext cx="8229600" cy="1143000"/>
          </a:xfrm>
        </p:spPr>
        <p:txBody>
          <a:bodyPr/>
          <a:lstStyle/>
          <a:p>
            <a:r>
              <a:rPr lang="en-US" dirty="0"/>
              <a:t>Walk-Around</a:t>
            </a:r>
          </a:p>
        </p:txBody>
      </p:sp>
      <p:pic>
        <p:nvPicPr>
          <p:cNvPr id="10" name="Picture 9">
            <a:extLst>
              <a:ext uri="{FF2B5EF4-FFF2-40B4-BE49-F238E27FC236}">
                <a16:creationId xmlns:a16="http://schemas.microsoft.com/office/drawing/2014/main" id="{377CF955-8B85-4DC6-8FE0-EA72E317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11" name="Content Placeholder 1">
            <a:extLst>
              <a:ext uri="{FF2B5EF4-FFF2-40B4-BE49-F238E27FC236}">
                <a16:creationId xmlns:a16="http://schemas.microsoft.com/office/drawing/2014/main" id="{BDC60EC8-0534-4F95-9A11-DAE4C95544A3}"/>
              </a:ext>
            </a:extLst>
          </p:cNvPr>
          <p:cNvSpPr>
            <a:spLocks noGrp="1"/>
          </p:cNvSpPr>
          <p:nvPr>
            <p:ph idx="1"/>
          </p:nvPr>
        </p:nvSpPr>
        <p:spPr>
          <a:xfrm>
            <a:off x="39622" y="4727448"/>
            <a:ext cx="9525002" cy="2282952"/>
          </a:xfrm>
        </p:spPr>
        <p:txBody>
          <a:bodyPr/>
          <a:lstStyle/>
          <a:p>
            <a:pPr marL="0" indent="0">
              <a:buNone/>
            </a:pPr>
            <a:r>
              <a:rPr lang="en-US" sz="3200" dirty="0"/>
              <a:t>Check that the </a:t>
            </a:r>
            <a:r>
              <a:rPr lang="en-US" sz="3600" dirty="0">
                <a:solidFill>
                  <a:srgbClr val="002D72"/>
                </a:solidFill>
              </a:rPr>
              <a:t>front and rear axles, slider linkage</a:t>
            </a:r>
            <a:r>
              <a:rPr lang="en-US" sz="3200" dirty="0"/>
              <a:t>, and </a:t>
            </a:r>
            <a:r>
              <a:rPr lang="en-US" sz="3600" dirty="0">
                <a:solidFill>
                  <a:srgbClr val="002D72"/>
                </a:solidFill>
              </a:rPr>
              <a:t>frame carriage </a:t>
            </a:r>
            <a:r>
              <a:rPr lang="en-US" sz="3200" dirty="0"/>
              <a:t>assembly are all in good shape and the locking pins are all in place</a:t>
            </a:r>
          </a:p>
        </p:txBody>
      </p:sp>
      <p:pic>
        <p:nvPicPr>
          <p:cNvPr id="3" name="Picture 2">
            <a:extLst>
              <a:ext uri="{FF2B5EF4-FFF2-40B4-BE49-F238E27FC236}">
                <a16:creationId xmlns:a16="http://schemas.microsoft.com/office/drawing/2014/main" id="{B4AD70A5-8FEC-4953-AF6F-8A08D907E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16941232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C2BED36A-7711-44D7-94CF-2EACE741E863}"/>
              </a:ext>
            </a:extLst>
          </p:cNvPr>
          <p:cNvSpPr>
            <a:spLocks noGrp="1"/>
          </p:cNvSpPr>
          <p:nvPr>
            <p:ph type="title"/>
          </p:nvPr>
        </p:nvSpPr>
        <p:spPr>
          <a:xfrm>
            <a:off x="457200" y="274638"/>
            <a:ext cx="8229600" cy="1143000"/>
          </a:xfrm>
        </p:spPr>
        <p:txBody>
          <a:bodyPr/>
          <a:lstStyle/>
          <a:p>
            <a:r>
              <a:rPr lang="en-US" dirty="0"/>
              <a:t>Walk-Around</a:t>
            </a:r>
          </a:p>
        </p:txBody>
      </p:sp>
      <p:sp>
        <p:nvSpPr>
          <p:cNvPr id="8" name="Content Placeholder 1">
            <a:extLst>
              <a:ext uri="{FF2B5EF4-FFF2-40B4-BE49-F238E27FC236}">
                <a16:creationId xmlns:a16="http://schemas.microsoft.com/office/drawing/2014/main" id="{5D8E3248-0AE2-43F0-85B3-402598437CA8}"/>
              </a:ext>
            </a:extLst>
          </p:cNvPr>
          <p:cNvSpPr txBox="1">
            <a:spLocks/>
          </p:cNvSpPr>
          <p:nvPr/>
        </p:nvSpPr>
        <p:spPr>
          <a:xfrm>
            <a:off x="4343400" y="1600200"/>
            <a:ext cx="4648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Examine the </a:t>
            </a:r>
            <a:br>
              <a:rPr lang="en-US" sz="2800" dirty="0"/>
            </a:br>
            <a:r>
              <a:rPr lang="en-US" sz="2800" dirty="0"/>
              <a:t>trailer’s front and </a:t>
            </a:r>
            <a:br>
              <a:rPr lang="en-US" sz="2800" dirty="0"/>
            </a:br>
            <a:r>
              <a:rPr lang="en-US" sz="2800" dirty="0"/>
              <a:t>rear axles; inspect the </a:t>
            </a:r>
            <a:r>
              <a:rPr lang="en-US" sz="3200" dirty="0">
                <a:solidFill>
                  <a:srgbClr val="002D72"/>
                </a:solidFill>
              </a:rPr>
              <a:t>brake assembly </a:t>
            </a:r>
            <a:endParaRPr lang="en-US" sz="2800" dirty="0">
              <a:solidFill>
                <a:srgbClr val="002D72"/>
              </a:solidFill>
            </a:endParaRPr>
          </a:p>
          <a:p>
            <a:r>
              <a:rPr lang="en-US" sz="2800" dirty="0"/>
              <a:t>Check the </a:t>
            </a:r>
            <a:r>
              <a:rPr lang="en-US" sz="3200" dirty="0">
                <a:solidFill>
                  <a:srgbClr val="002D72"/>
                </a:solidFill>
              </a:rPr>
              <a:t>suspension</a:t>
            </a:r>
            <a:r>
              <a:rPr lang="en-US" sz="2800" dirty="0">
                <a:solidFill>
                  <a:srgbClr val="002D72"/>
                </a:solidFill>
              </a:rPr>
              <a:t> </a:t>
            </a:r>
            <a:r>
              <a:rPr lang="en-US" sz="2800" dirty="0"/>
              <a:t>and </a:t>
            </a:r>
            <a:r>
              <a:rPr lang="en-US" sz="3200" dirty="0">
                <a:solidFill>
                  <a:srgbClr val="002D72"/>
                </a:solidFill>
              </a:rPr>
              <a:t>shock absorbers</a:t>
            </a:r>
            <a:endParaRPr lang="en-US" sz="2800" dirty="0">
              <a:solidFill>
                <a:srgbClr val="002D72"/>
              </a:solidFill>
            </a:endParaRPr>
          </a:p>
          <a:p>
            <a:r>
              <a:rPr lang="en-US" sz="2800" dirty="0"/>
              <a:t>Look for oil or grease on the insides of the </a:t>
            </a:r>
            <a:r>
              <a:rPr lang="en-US" sz="3200" dirty="0">
                <a:solidFill>
                  <a:srgbClr val="002D72"/>
                </a:solidFill>
              </a:rPr>
              <a:t>rims</a:t>
            </a:r>
          </a:p>
        </p:txBody>
      </p:sp>
      <p:pic>
        <p:nvPicPr>
          <p:cNvPr id="9" name="Picture 8">
            <a:extLst>
              <a:ext uri="{FF2B5EF4-FFF2-40B4-BE49-F238E27FC236}">
                <a16:creationId xmlns:a16="http://schemas.microsoft.com/office/drawing/2014/main" id="{DAC7904D-3BFC-4701-A3E7-1D85E6D9B7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4696380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C2BED36A-7711-44D7-94CF-2EACE741E863}"/>
              </a:ext>
            </a:extLst>
          </p:cNvPr>
          <p:cNvSpPr>
            <a:spLocks noGrp="1"/>
          </p:cNvSpPr>
          <p:nvPr>
            <p:ph type="title"/>
          </p:nvPr>
        </p:nvSpPr>
        <p:spPr>
          <a:xfrm>
            <a:off x="457200" y="274638"/>
            <a:ext cx="8229600" cy="1143000"/>
          </a:xfrm>
        </p:spPr>
        <p:txBody>
          <a:bodyPr/>
          <a:lstStyle/>
          <a:p>
            <a:r>
              <a:rPr lang="en-US" dirty="0"/>
              <a:t>Walk-Around</a:t>
            </a:r>
          </a:p>
        </p:txBody>
      </p:sp>
      <p:sp>
        <p:nvSpPr>
          <p:cNvPr id="8" name="Content Placeholder 1">
            <a:extLst>
              <a:ext uri="{FF2B5EF4-FFF2-40B4-BE49-F238E27FC236}">
                <a16:creationId xmlns:a16="http://schemas.microsoft.com/office/drawing/2014/main" id="{5D8E3248-0AE2-43F0-85B3-402598437CA8}"/>
              </a:ext>
            </a:extLst>
          </p:cNvPr>
          <p:cNvSpPr txBox="1">
            <a:spLocks/>
          </p:cNvSpPr>
          <p:nvPr/>
        </p:nvSpPr>
        <p:spPr>
          <a:xfrm>
            <a:off x="4343400" y="1600200"/>
            <a:ext cx="44958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Ensure driver’s side tires are in good condition</a:t>
            </a:r>
          </a:p>
          <a:p>
            <a:pPr lvl="1"/>
            <a:r>
              <a:rPr lang="en-US" sz="2400" dirty="0"/>
              <a:t>Outside rims</a:t>
            </a:r>
          </a:p>
          <a:p>
            <a:pPr lvl="1"/>
            <a:r>
              <a:rPr lang="en-US" sz="2400" dirty="0"/>
              <a:t>Lug nuts</a:t>
            </a:r>
          </a:p>
          <a:p>
            <a:pPr lvl="1"/>
            <a:r>
              <a:rPr lang="en-US" sz="2400" dirty="0"/>
              <a:t>Hub oil levels</a:t>
            </a:r>
          </a:p>
          <a:p>
            <a:r>
              <a:rPr lang="en-US" sz="2800" dirty="0"/>
              <a:t>Check between dual tires to make sure the rims are tight together and nothing is wedged between the tires</a:t>
            </a:r>
          </a:p>
        </p:txBody>
      </p:sp>
      <p:pic>
        <p:nvPicPr>
          <p:cNvPr id="9" name="Picture 8">
            <a:extLst>
              <a:ext uri="{FF2B5EF4-FFF2-40B4-BE49-F238E27FC236}">
                <a16:creationId xmlns:a16="http://schemas.microsoft.com/office/drawing/2014/main" id="{DAC7904D-3BFC-4701-A3E7-1D85E6D9B7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6300658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C2BED36A-7711-44D7-94CF-2EACE741E863}"/>
              </a:ext>
            </a:extLst>
          </p:cNvPr>
          <p:cNvSpPr>
            <a:spLocks noGrp="1"/>
          </p:cNvSpPr>
          <p:nvPr>
            <p:ph type="title"/>
          </p:nvPr>
        </p:nvSpPr>
        <p:spPr>
          <a:xfrm>
            <a:off x="0" y="274638"/>
            <a:ext cx="9144000" cy="1143000"/>
          </a:xfrm>
        </p:spPr>
        <p:txBody>
          <a:bodyPr>
            <a:normAutofit fontScale="90000"/>
          </a:bodyPr>
          <a:lstStyle/>
          <a:p>
            <a:r>
              <a:rPr lang="en-US" dirty="0"/>
              <a:t>Continue behind the back of the trailer, checking top, down, then under:</a:t>
            </a:r>
          </a:p>
        </p:txBody>
      </p:sp>
      <p:sp>
        <p:nvSpPr>
          <p:cNvPr id="8" name="Content Placeholder 1">
            <a:extLst>
              <a:ext uri="{FF2B5EF4-FFF2-40B4-BE49-F238E27FC236}">
                <a16:creationId xmlns:a16="http://schemas.microsoft.com/office/drawing/2014/main" id="{5D8E3248-0AE2-43F0-85B3-402598437CA8}"/>
              </a:ext>
            </a:extLst>
          </p:cNvPr>
          <p:cNvSpPr txBox="1">
            <a:spLocks/>
          </p:cNvSpPr>
          <p:nvPr/>
        </p:nvSpPr>
        <p:spPr>
          <a:xfrm>
            <a:off x="4343400" y="1874838"/>
            <a:ext cx="4800600" cy="39163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Look for the required </a:t>
            </a:r>
            <a:br>
              <a:rPr lang="en-US" sz="2800" dirty="0"/>
            </a:br>
            <a:r>
              <a:rPr lang="en-US" sz="3200" dirty="0">
                <a:solidFill>
                  <a:srgbClr val="002D72"/>
                </a:solidFill>
              </a:rPr>
              <a:t>ID markers </a:t>
            </a:r>
            <a:r>
              <a:rPr lang="en-US" sz="2800" dirty="0"/>
              <a:t>and </a:t>
            </a:r>
            <a:r>
              <a:rPr lang="en-US" sz="3200" dirty="0">
                <a:solidFill>
                  <a:srgbClr val="002D72"/>
                </a:solidFill>
              </a:rPr>
              <a:t>conspicuity tape</a:t>
            </a:r>
            <a:endParaRPr lang="en-US" sz="2800" dirty="0">
              <a:solidFill>
                <a:srgbClr val="002D72"/>
              </a:solidFill>
            </a:endParaRPr>
          </a:p>
          <a:p>
            <a:r>
              <a:rPr lang="en-US" sz="2800" dirty="0"/>
              <a:t>Inspect the </a:t>
            </a:r>
            <a:r>
              <a:rPr lang="en-US" sz="3200" dirty="0">
                <a:solidFill>
                  <a:srgbClr val="002D72"/>
                </a:solidFill>
              </a:rPr>
              <a:t>door </a:t>
            </a:r>
            <a:r>
              <a:rPr lang="en-US" sz="2800" dirty="0"/>
              <a:t>frame</a:t>
            </a:r>
          </a:p>
        </p:txBody>
      </p:sp>
      <p:pic>
        <p:nvPicPr>
          <p:cNvPr id="9" name="Picture 8">
            <a:extLst>
              <a:ext uri="{FF2B5EF4-FFF2-40B4-BE49-F238E27FC236}">
                <a16:creationId xmlns:a16="http://schemas.microsoft.com/office/drawing/2014/main" id="{DAC7904D-3BFC-4701-A3E7-1D85E6D9B7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8288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2305378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C2BED36A-7711-44D7-94CF-2EACE741E863}"/>
              </a:ext>
            </a:extLst>
          </p:cNvPr>
          <p:cNvSpPr>
            <a:spLocks noGrp="1"/>
          </p:cNvSpPr>
          <p:nvPr>
            <p:ph type="title"/>
          </p:nvPr>
        </p:nvSpPr>
        <p:spPr>
          <a:xfrm>
            <a:off x="0" y="274638"/>
            <a:ext cx="9144000" cy="1143000"/>
          </a:xfrm>
        </p:spPr>
        <p:txBody>
          <a:bodyPr>
            <a:normAutofit fontScale="90000"/>
          </a:bodyPr>
          <a:lstStyle/>
          <a:p>
            <a:r>
              <a:rPr lang="en-US" dirty="0"/>
              <a:t>Continue behind the back of the trailer, checking top, down, then under:</a:t>
            </a:r>
          </a:p>
        </p:txBody>
      </p:sp>
      <p:sp>
        <p:nvSpPr>
          <p:cNvPr id="8" name="Content Placeholder 1">
            <a:extLst>
              <a:ext uri="{FF2B5EF4-FFF2-40B4-BE49-F238E27FC236}">
                <a16:creationId xmlns:a16="http://schemas.microsoft.com/office/drawing/2014/main" id="{5D8E3248-0AE2-43F0-85B3-402598437CA8}"/>
              </a:ext>
            </a:extLst>
          </p:cNvPr>
          <p:cNvSpPr txBox="1">
            <a:spLocks/>
          </p:cNvSpPr>
          <p:nvPr/>
        </p:nvSpPr>
        <p:spPr>
          <a:xfrm>
            <a:off x="4343400" y="1905000"/>
            <a:ext cx="4800600" cy="426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Check out the </a:t>
            </a:r>
            <a:r>
              <a:rPr lang="en-US" sz="3200" dirty="0">
                <a:solidFill>
                  <a:srgbClr val="002D72"/>
                </a:solidFill>
              </a:rPr>
              <a:t>back bumper</a:t>
            </a:r>
            <a:r>
              <a:rPr lang="en-US" sz="2800" dirty="0"/>
              <a:t>, the </a:t>
            </a:r>
            <a:r>
              <a:rPr lang="en-US" sz="3200" dirty="0">
                <a:solidFill>
                  <a:srgbClr val="002D72"/>
                </a:solidFill>
              </a:rPr>
              <a:t>stop bar</a:t>
            </a:r>
            <a:r>
              <a:rPr lang="en-US" sz="2800" dirty="0"/>
              <a:t>, and the </a:t>
            </a:r>
            <a:r>
              <a:rPr lang="en-US" sz="3200" dirty="0">
                <a:solidFill>
                  <a:srgbClr val="002D72"/>
                </a:solidFill>
              </a:rPr>
              <a:t>step tread</a:t>
            </a:r>
          </a:p>
          <a:p>
            <a:r>
              <a:rPr lang="en-US" sz="2800" dirty="0"/>
              <a:t>Confirm rear </a:t>
            </a:r>
            <a:r>
              <a:rPr lang="en-US" sz="3200" dirty="0">
                <a:solidFill>
                  <a:srgbClr val="002D72"/>
                </a:solidFill>
              </a:rPr>
              <a:t>mud flaps</a:t>
            </a:r>
            <a:r>
              <a:rPr lang="en-US" sz="2800" dirty="0"/>
              <a:t> are properly attached and are not torn, damaged, or dragging on the road</a:t>
            </a:r>
          </a:p>
        </p:txBody>
      </p:sp>
      <p:pic>
        <p:nvPicPr>
          <p:cNvPr id="9" name="Picture 8">
            <a:extLst>
              <a:ext uri="{FF2B5EF4-FFF2-40B4-BE49-F238E27FC236}">
                <a16:creationId xmlns:a16="http://schemas.microsoft.com/office/drawing/2014/main" id="{DAC7904D-3BFC-4701-A3E7-1D85E6D9B7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8288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1898012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C2BED36A-7711-44D7-94CF-2EACE741E863}"/>
              </a:ext>
            </a:extLst>
          </p:cNvPr>
          <p:cNvSpPr>
            <a:spLocks noGrp="1"/>
          </p:cNvSpPr>
          <p:nvPr>
            <p:ph type="title"/>
          </p:nvPr>
        </p:nvSpPr>
        <p:spPr>
          <a:xfrm>
            <a:off x="0" y="274638"/>
            <a:ext cx="9144000" cy="1143000"/>
          </a:xfrm>
        </p:spPr>
        <p:txBody>
          <a:bodyPr>
            <a:normAutofit fontScale="90000"/>
          </a:bodyPr>
          <a:lstStyle/>
          <a:p>
            <a:r>
              <a:rPr lang="en-US" dirty="0"/>
              <a:t>Continue the </a:t>
            </a:r>
            <a:r>
              <a:rPr lang="en-US" i="1" dirty="0"/>
              <a:t>top, down, then under </a:t>
            </a:r>
            <a:r>
              <a:rPr lang="en-US" dirty="0"/>
              <a:t>inspection on the passenger side:</a:t>
            </a:r>
          </a:p>
        </p:txBody>
      </p:sp>
      <p:sp>
        <p:nvSpPr>
          <p:cNvPr id="8" name="Content Placeholder 1">
            <a:extLst>
              <a:ext uri="{FF2B5EF4-FFF2-40B4-BE49-F238E27FC236}">
                <a16:creationId xmlns:a16="http://schemas.microsoft.com/office/drawing/2014/main" id="{5D8E3248-0AE2-43F0-85B3-402598437CA8}"/>
              </a:ext>
            </a:extLst>
          </p:cNvPr>
          <p:cNvSpPr txBox="1">
            <a:spLocks/>
          </p:cNvSpPr>
          <p:nvPr/>
        </p:nvSpPr>
        <p:spPr>
          <a:xfrm>
            <a:off x="228600" y="1752600"/>
            <a:ext cx="4648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Side of the trailer</a:t>
            </a:r>
          </a:p>
          <a:p>
            <a:r>
              <a:rPr lang="en-US" sz="3200" dirty="0"/>
              <a:t>Conspicuity markings</a:t>
            </a:r>
          </a:p>
          <a:p>
            <a:r>
              <a:rPr lang="en-US" sz="3200" dirty="0"/>
              <a:t>Slider assembly </a:t>
            </a:r>
          </a:p>
          <a:p>
            <a:r>
              <a:rPr lang="en-US" sz="3200" dirty="0"/>
              <a:t>Frame carriage</a:t>
            </a:r>
          </a:p>
          <a:p>
            <a:r>
              <a:rPr lang="en-US" sz="3200" dirty="0"/>
              <a:t>Cross members</a:t>
            </a:r>
          </a:p>
          <a:p>
            <a:r>
              <a:rPr lang="en-US" sz="3200" dirty="0"/>
              <a:t>Airlines</a:t>
            </a:r>
          </a:p>
          <a:p>
            <a:r>
              <a:rPr lang="en-US" sz="3200" dirty="0"/>
              <a:t>Electrical bundles</a:t>
            </a:r>
          </a:p>
        </p:txBody>
      </p:sp>
      <p:sp>
        <p:nvSpPr>
          <p:cNvPr id="5" name="Content Placeholder 1">
            <a:extLst>
              <a:ext uri="{FF2B5EF4-FFF2-40B4-BE49-F238E27FC236}">
                <a16:creationId xmlns:a16="http://schemas.microsoft.com/office/drawing/2014/main" id="{921B28C6-D26C-419E-B804-438EBF306E24}"/>
              </a:ext>
            </a:extLst>
          </p:cNvPr>
          <p:cNvSpPr txBox="1">
            <a:spLocks/>
          </p:cNvSpPr>
          <p:nvPr/>
        </p:nvSpPr>
        <p:spPr>
          <a:xfrm>
            <a:off x="4724400" y="1752600"/>
            <a:ext cx="4648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Tires </a:t>
            </a:r>
          </a:p>
          <a:p>
            <a:r>
              <a:rPr lang="en-US" sz="3200" dirty="0"/>
              <a:t>Rims</a:t>
            </a:r>
          </a:p>
          <a:p>
            <a:r>
              <a:rPr lang="en-US" sz="3200" dirty="0"/>
              <a:t>Hubs</a:t>
            </a:r>
          </a:p>
          <a:p>
            <a:r>
              <a:rPr lang="en-US" sz="3200" dirty="0"/>
              <a:t>Trailer skirt</a:t>
            </a:r>
          </a:p>
          <a:p>
            <a:r>
              <a:rPr lang="en-US" sz="3200" dirty="0"/>
              <a:t>Trailer header</a:t>
            </a:r>
          </a:p>
          <a:p>
            <a:r>
              <a:rPr lang="en-US" sz="3200" dirty="0"/>
              <a:t>Coupling device area</a:t>
            </a:r>
          </a:p>
        </p:txBody>
      </p:sp>
    </p:spTree>
    <p:custDataLst>
      <p:tags r:id="rId1"/>
    </p:custDataLst>
    <p:extLst>
      <p:ext uri="{BB962C8B-B14F-4D97-AF65-F5344CB8AC3E}">
        <p14:creationId xmlns:p14="http://schemas.microsoft.com/office/powerpoint/2010/main" val="25074913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C2BED36A-7711-44D7-94CF-2EACE741E863}"/>
              </a:ext>
            </a:extLst>
          </p:cNvPr>
          <p:cNvSpPr>
            <a:spLocks noGrp="1"/>
          </p:cNvSpPr>
          <p:nvPr>
            <p:ph type="title"/>
          </p:nvPr>
        </p:nvSpPr>
        <p:spPr>
          <a:xfrm>
            <a:off x="0" y="274638"/>
            <a:ext cx="9144000" cy="1143000"/>
          </a:xfrm>
        </p:spPr>
        <p:txBody>
          <a:bodyPr>
            <a:normAutofit fontScale="90000"/>
          </a:bodyPr>
          <a:lstStyle/>
          <a:p>
            <a:r>
              <a:rPr lang="en-US" dirty="0"/>
              <a:t>Continue the </a:t>
            </a:r>
            <a:r>
              <a:rPr lang="en-US" i="1" dirty="0"/>
              <a:t>top, down, then under </a:t>
            </a:r>
            <a:r>
              <a:rPr lang="en-US" dirty="0"/>
              <a:t>inspection on the passenger side:</a:t>
            </a:r>
          </a:p>
        </p:txBody>
      </p:sp>
      <p:sp>
        <p:nvSpPr>
          <p:cNvPr id="5" name="Content Placeholder 1">
            <a:extLst>
              <a:ext uri="{FF2B5EF4-FFF2-40B4-BE49-F238E27FC236}">
                <a16:creationId xmlns:a16="http://schemas.microsoft.com/office/drawing/2014/main" id="{F1C7C186-2903-4984-ABF9-9DE3DFA45230}"/>
              </a:ext>
            </a:extLst>
          </p:cNvPr>
          <p:cNvSpPr txBox="1">
            <a:spLocks/>
          </p:cNvSpPr>
          <p:nvPr/>
        </p:nvSpPr>
        <p:spPr>
          <a:xfrm>
            <a:off x="228600" y="1752600"/>
            <a:ext cx="8077200" cy="525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Check the </a:t>
            </a:r>
            <a:r>
              <a:rPr lang="en-US" sz="3200" dirty="0">
                <a:solidFill>
                  <a:srgbClr val="002D72"/>
                </a:solidFill>
              </a:rPr>
              <a:t>brake assembly, tires, rims, lug nuts</a:t>
            </a:r>
            <a:r>
              <a:rPr lang="en-US" sz="2800" dirty="0"/>
              <a:t>, and </a:t>
            </a:r>
            <a:r>
              <a:rPr lang="en-US" sz="3200" dirty="0">
                <a:solidFill>
                  <a:srgbClr val="002D72"/>
                </a:solidFill>
              </a:rPr>
              <a:t>hubs</a:t>
            </a:r>
          </a:p>
          <a:p>
            <a:r>
              <a:rPr lang="en-US" sz="2800" dirty="0"/>
              <a:t>Inspect the </a:t>
            </a:r>
            <a:r>
              <a:rPr lang="en-US" sz="3200" dirty="0">
                <a:solidFill>
                  <a:srgbClr val="002D72"/>
                </a:solidFill>
              </a:rPr>
              <a:t>exhaust system </a:t>
            </a:r>
            <a:r>
              <a:rPr lang="en-US" sz="2800" dirty="0"/>
              <a:t>to ensure it is free of black soot</a:t>
            </a:r>
          </a:p>
          <a:p>
            <a:r>
              <a:rPr lang="en-US" sz="2800" dirty="0"/>
              <a:t>Examine the tractor on the passenger side:</a:t>
            </a:r>
          </a:p>
          <a:p>
            <a:pPr lvl="1"/>
            <a:r>
              <a:rPr lang="en-US" sz="2400" dirty="0"/>
              <a:t>Check the </a:t>
            </a:r>
            <a:r>
              <a:rPr lang="en-US" dirty="0">
                <a:solidFill>
                  <a:srgbClr val="002D72"/>
                </a:solidFill>
              </a:rPr>
              <a:t>door</a:t>
            </a:r>
          </a:p>
          <a:p>
            <a:pPr lvl="1"/>
            <a:r>
              <a:rPr lang="en-US" sz="2400" dirty="0"/>
              <a:t>Verify the </a:t>
            </a:r>
            <a:r>
              <a:rPr lang="en-US" dirty="0">
                <a:solidFill>
                  <a:srgbClr val="002D72"/>
                </a:solidFill>
              </a:rPr>
              <a:t>company name </a:t>
            </a:r>
            <a:r>
              <a:rPr lang="en-US" sz="2400" dirty="0"/>
              <a:t>and </a:t>
            </a:r>
            <a:r>
              <a:rPr lang="en-US" dirty="0">
                <a:solidFill>
                  <a:srgbClr val="002D72"/>
                </a:solidFill>
              </a:rPr>
              <a:t>USDOT number </a:t>
            </a:r>
            <a:r>
              <a:rPr lang="en-US" sz="2400" dirty="0"/>
              <a:t>are visible</a:t>
            </a:r>
          </a:p>
          <a:p>
            <a:pPr lvl="1"/>
            <a:r>
              <a:rPr lang="en-US" sz="2400" dirty="0"/>
              <a:t>Confirm the </a:t>
            </a:r>
            <a:r>
              <a:rPr lang="en-US" dirty="0">
                <a:solidFill>
                  <a:srgbClr val="002D72"/>
                </a:solidFill>
              </a:rPr>
              <a:t>access ports, steps</a:t>
            </a:r>
            <a:r>
              <a:rPr lang="en-US" sz="2400" dirty="0"/>
              <a:t>, and </a:t>
            </a:r>
            <a:r>
              <a:rPr lang="en-US" dirty="0">
                <a:solidFill>
                  <a:srgbClr val="002D72"/>
                </a:solidFill>
              </a:rPr>
              <a:t>side fairing </a:t>
            </a:r>
            <a:r>
              <a:rPr lang="en-US" sz="2400" dirty="0"/>
              <a:t>are in good condition</a:t>
            </a:r>
          </a:p>
        </p:txBody>
      </p:sp>
    </p:spTree>
    <p:custDataLst>
      <p:tags r:id="rId1"/>
    </p:custDataLst>
    <p:extLst>
      <p:ext uri="{BB962C8B-B14F-4D97-AF65-F5344CB8AC3E}">
        <p14:creationId xmlns:p14="http://schemas.microsoft.com/office/powerpoint/2010/main" val="9128149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8053117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C4930F-5535-4233-A610-A602563847F4}"/>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LAB-PS</a:t>
            </a:r>
          </a:p>
        </p:txBody>
      </p:sp>
      <p:sp>
        <p:nvSpPr>
          <p:cNvPr id="4" name="TextBox 3">
            <a:extLst>
              <a:ext uri="{FF2B5EF4-FFF2-40B4-BE49-F238E27FC236}">
                <a16:creationId xmlns:a16="http://schemas.microsoft.com/office/drawing/2014/main" id="{B7008037-6CB6-43FF-A7B2-63CF3BA8EF1A}"/>
              </a:ext>
            </a:extLst>
          </p:cNvPr>
          <p:cNvSpPr txBox="1"/>
          <p:nvPr/>
        </p:nvSpPr>
        <p:spPr>
          <a:xfrm>
            <a:off x="914400" y="1396302"/>
            <a:ext cx="5296643" cy="5170646"/>
          </a:xfrm>
          <a:prstGeom prst="rect">
            <a:avLst/>
          </a:prstGeom>
          <a:noFill/>
        </p:spPr>
        <p:txBody>
          <a:bodyPr wrap="none" rtlCol="0">
            <a:spAutoFit/>
          </a:bodyPr>
          <a:lstStyle/>
          <a:p>
            <a:r>
              <a:rPr lang="en-US" sz="6600" b="1" dirty="0">
                <a:solidFill>
                  <a:srgbClr val="002D72"/>
                </a:solidFill>
              </a:rPr>
              <a:t>L</a:t>
            </a:r>
            <a:r>
              <a:rPr lang="en-US" sz="5400" b="1" dirty="0">
                <a:solidFill>
                  <a:schemeClr val="tx1">
                    <a:lumMod val="75000"/>
                    <a:lumOff val="25000"/>
                  </a:schemeClr>
                </a:solidFill>
              </a:rPr>
              <a:t>eaks</a:t>
            </a:r>
            <a:endParaRPr lang="en-US" sz="6600" b="1" dirty="0">
              <a:solidFill>
                <a:schemeClr val="tx1">
                  <a:lumMod val="75000"/>
                  <a:lumOff val="25000"/>
                </a:schemeClr>
              </a:solidFill>
            </a:endParaRPr>
          </a:p>
          <a:p>
            <a:r>
              <a:rPr lang="en-US" sz="6600" b="1" dirty="0">
                <a:solidFill>
                  <a:srgbClr val="002D72"/>
                </a:solidFill>
              </a:rPr>
              <a:t>A</a:t>
            </a:r>
            <a:r>
              <a:rPr lang="en-US" sz="5400" b="1" dirty="0">
                <a:solidFill>
                  <a:schemeClr val="tx1">
                    <a:lumMod val="75000"/>
                    <a:lumOff val="25000"/>
                  </a:schemeClr>
                </a:solidFill>
              </a:rPr>
              <a:t>larms</a:t>
            </a:r>
            <a:endParaRPr lang="en-US" sz="6600" b="1" dirty="0">
              <a:solidFill>
                <a:schemeClr val="tx1">
                  <a:lumMod val="75000"/>
                  <a:lumOff val="25000"/>
                </a:schemeClr>
              </a:solidFill>
            </a:endParaRPr>
          </a:p>
          <a:p>
            <a:r>
              <a:rPr lang="en-US" sz="6600" b="1" dirty="0">
                <a:solidFill>
                  <a:srgbClr val="002D72"/>
                </a:solidFill>
              </a:rPr>
              <a:t>B</a:t>
            </a:r>
            <a:r>
              <a:rPr lang="en-US" sz="5400" b="1" dirty="0">
                <a:solidFill>
                  <a:schemeClr val="tx1">
                    <a:lumMod val="75000"/>
                    <a:lumOff val="25000"/>
                  </a:schemeClr>
                </a:solidFill>
              </a:rPr>
              <a:t>utton pop-out</a:t>
            </a:r>
            <a:endParaRPr lang="en-US" sz="6600" b="1" dirty="0">
              <a:solidFill>
                <a:schemeClr val="tx1">
                  <a:lumMod val="75000"/>
                  <a:lumOff val="25000"/>
                </a:schemeClr>
              </a:solidFill>
            </a:endParaRPr>
          </a:p>
          <a:p>
            <a:r>
              <a:rPr lang="en-US" sz="6600" b="1" dirty="0">
                <a:solidFill>
                  <a:srgbClr val="002D72"/>
                </a:solidFill>
              </a:rPr>
              <a:t>P</a:t>
            </a:r>
            <a:r>
              <a:rPr lang="en-US" sz="5400" b="1" dirty="0">
                <a:solidFill>
                  <a:schemeClr val="tx1">
                    <a:lumMod val="75000"/>
                    <a:lumOff val="25000"/>
                  </a:schemeClr>
                </a:solidFill>
              </a:rPr>
              <a:t>arking brakes</a:t>
            </a:r>
            <a:endParaRPr lang="en-US" sz="6600" b="1" dirty="0">
              <a:solidFill>
                <a:schemeClr val="tx1">
                  <a:lumMod val="75000"/>
                  <a:lumOff val="25000"/>
                </a:schemeClr>
              </a:solidFill>
            </a:endParaRPr>
          </a:p>
          <a:p>
            <a:r>
              <a:rPr lang="en-US" sz="6600" b="1" dirty="0">
                <a:solidFill>
                  <a:srgbClr val="002D72"/>
                </a:solidFill>
              </a:rPr>
              <a:t>S</a:t>
            </a:r>
            <a:r>
              <a:rPr lang="en-US" sz="5400" b="1" dirty="0">
                <a:solidFill>
                  <a:schemeClr val="tx1">
                    <a:lumMod val="75000"/>
                    <a:lumOff val="25000"/>
                  </a:schemeClr>
                </a:solidFill>
              </a:rPr>
              <a:t>ervice brakes</a:t>
            </a:r>
            <a:endParaRPr lang="en-US" sz="6600" b="1" dirty="0">
              <a:solidFill>
                <a:schemeClr val="tx1">
                  <a:lumMod val="75000"/>
                  <a:lumOff val="25000"/>
                </a:schemeClr>
              </a:solidFill>
            </a:endParaRPr>
          </a:p>
        </p:txBody>
      </p:sp>
    </p:spTree>
    <p:custDataLst>
      <p:tags r:id="rId1"/>
    </p:custDataLst>
    <p:extLst>
      <p:ext uri="{BB962C8B-B14F-4D97-AF65-F5344CB8AC3E}">
        <p14:creationId xmlns:p14="http://schemas.microsoft.com/office/powerpoint/2010/main" val="6390297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C4930F-5535-4233-A610-A602563847F4}"/>
              </a:ext>
            </a:extLst>
          </p:cNvPr>
          <p:cNvSpPr txBox="1">
            <a:spLocks/>
          </p:cNvSpPr>
          <p:nvPr/>
        </p:nvSpPr>
        <p:spPr>
          <a:xfrm>
            <a:off x="0" y="274638"/>
            <a:ext cx="91440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Idle until air pressure </a:t>
            </a:r>
            <a:br>
              <a:rPr lang="en-US" dirty="0"/>
            </a:br>
            <a:r>
              <a:rPr lang="en-US" dirty="0"/>
              <a:t>is over 100 psi, then: </a:t>
            </a:r>
          </a:p>
        </p:txBody>
      </p:sp>
      <p:sp>
        <p:nvSpPr>
          <p:cNvPr id="5" name="Content Placeholder 1">
            <a:extLst>
              <a:ext uri="{FF2B5EF4-FFF2-40B4-BE49-F238E27FC236}">
                <a16:creationId xmlns:a16="http://schemas.microsoft.com/office/drawing/2014/main" id="{DEC2338F-041B-413B-96B1-35C8DF902078}"/>
              </a:ext>
            </a:extLst>
          </p:cNvPr>
          <p:cNvSpPr txBox="1">
            <a:spLocks/>
          </p:cNvSpPr>
          <p:nvPr/>
        </p:nvSpPr>
        <p:spPr>
          <a:xfrm>
            <a:off x="4343400" y="1905000"/>
            <a:ext cx="4800600" cy="426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Release the parking brake </a:t>
            </a:r>
          </a:p>
          <a:p>
            <a:r>
              <a:rPr lang="en-US" sz="2800" dirty="0"/>
              <a:t>Charge the trailer brakes</a:t>
            </a:r>
          </a:p>
          <a:p>
            <a:r>
              <a:rPr lang="en-US" sz="2800" dirty="0"/>
              <a:t>Apply the foot brake</a:t>
            </a:r>
          </a:p>
          <a:p>
            <a:r>
              <a:rPr lang="en-US" sz="2800" dirty="0"/>
              <a:t>Turn off the engine</a:t>
            </a:r>
          </a:p>
          <a:p>
            <a:r>
              <a:rPr lang="en-US" sz="2800" dirty="0"/>
              <a:t>Watch the gauges</a:t>
            </a:r>
          </a:p>
          <a:p>
            <a:r>
              <a:rPr lang="en-US" sz="2800" dirty="0"/>
              <a:t>Continue pumping down</a:t>
            </a:r>
          </a:p>
        </p:txBody>
      </p:sp>
      <p:pic>
        <p:nvPicPr>
          <p:cNvPr id="6" name="Picture 5">
            <a:extLst>
              <a:ext uri="{FF2B5EF4-FFF2-40B4-BE49-F238E27FC236}">
                <a16:creationId xmlns:a16="http://schemas.microsoft.com/office/drawing/2014/main" id="{F40B7D02-9C4B-4399-8C39-FD36E3E5C9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8288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4249529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C4930F-5535-4233-A610-A602563847F4}"/>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With the clutch in and </a:t>
            </a:r>
            <a:br>
              <a:rPr lang="en-US" dirty="0"/>
            </a:br>
            <a:r>
              <a:rPr lang="en-US" dirty="0"/>
              <a:t>the shifter in neutral: </a:t>
            </a:r>
          </a:p>
        </p:txBody>
      </p:sp>
      <p:sp>
        <p:nvSpPr>
          <p:cNvPr id="5" name="Content Placeholder 1">
            <a:extLst>
              <a:ext uri="{FF2B5EF4-FFF2-40B4-BE49-F238E27FC236}">
                <a16:creationId xmlns:a16="http://schemas.microsoft.com/office/drawing/2014/main" id="{2186ABFD-2B38-45C7-AA52-4AB6DBCB74F3}"/>
              </a:ext>
            </a:extLst>
          </p:cNvPr>
          <p:cNvSpPr txBox="1">
            <a:spLocks/>
          </p:cNvSpPr>
          <p:nvPr/>
        </p:nvSpPr>
        <p:spPr>
          <a:xfrm>
            <a:off x="304800" y="2133600"/>
            <a:ext cx="4038600" cy="4038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Start up the vehicle to see how long it takes to build air pressure back up</a:t>
            </a:r>
          </a:p>
          <a:p>
            <a:r>
              <a:rPr lang="en-US" sz="2800" dirty="0"/>
              <a:t>Rev the vehicle up to about 1400 RPM and watch the air pressure build up</a:t>
            </a:r>
          </a:p>
          <a:p>
            <a:endParaRPr lang="en-US" sz="2400" dirty="0"/>
          </a:p>
        </p:txBody>
      </p:sp>
      <p:pic>
        <p:nvPicPr>
          <p:cNvPr id="6" name="Picture 5">
            <a:extLst>
              <a:ext uri="{FF2B5EF4-FFF2-40B4-BE49-F238E27FC236}">
                <a16:creationId xmlns:a16="http://schemas.microsoft.com/office/drawing/2014/main" id="{1C091BB9-A62A-4517-997D-1B4D5EE0F9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8288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3141898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C4930F-5535-4233-A610-A602563847F4}"/>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Remove the wheel chocks, then: </a:t>
            </a:r>
          </a:p>
        </p:txBody>
      </p:sp>
      <p:sp>
        <p:nvSpPr>
          <p:cNvPr id="7" name="Content Placeholder 1">
            <a:extLst>
              <a:ext uri="{FF2B5EF4-FFF2-40B4-BE49-F238E27FC236}">
                <a16:creationId xmlns:a16="http://schemas.microsoft.com/office/drawing/2014/main" id="{06CC7298-F703-4FFE-9D4A-0C08273B85FA}"/>
              </a:ext>
            </a:extLst>
          </p:cNvPr>
          <p:cNvSpPr txBox="1">
            <a:spLocks/>
          </p:cNvSpPr>
          <p:nvPr/>
        </p:nvSpPr>
        <p:spPr>
          <a:xfrm>
            <a:off x="4343400" y="1600200"/>
            <a:ext cx="4343400" cy="3048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Check to make sure </a:t>
            </a:r>
            <a:r>
              <a:rPr lang="en-US" sz="2800" u="sng" dirty="0"/>
              <a:t>all</a:t>
            </a:r>
            <a:r>
              <a:rPr lang="en-US" sz="2800" dirty="0"/>
              <a:t> the brakes will hold; are functioning properly</a:t>
            </a:r>
            <a:endParaRPr lang="en-US" sz="3400" dirty="0"/>
          </a:p>
        </p:txBody>
      </p:sp>
      <p:pic>
        <p:nvPicPr>
          <p:cNvPr id="9" name="Picture 8">
            <a:extLst>
              <a:ext uri="{FF2B5EF4-FFF2-40B4-BE49-F238E27FC236}">
                <a16:creationId xmlns:a16="http://schemas.microsoft.com/office/drawing/2014/main" id="{EA2C98D2-B1CC-4A3B-AD43-75CFACF110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817551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BED8C0-AD36-4B10-8DF6-46339400F8E4}"/>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36FDB8BB-6309-435F-BFF8-B84D1EC868FF}"/>
              </a:ext>
            </a:extLst>
          </p:cNvPr>
          <p:cNvSpPr>
            <a:spLocks noGrp="1"/>
          </p:cNvSpPr>
          <p:nvPr>
            <p:ph type="title"/>
          </p:nvPr>
        </p:nvSpPr>
        <p:spPr>
          <a:xfrm>
            <a:off x="0" y="4406900"/>
            <a:ext cx="9144000" cy="1362075"/>
          </a:xfrm>
        </p:spPr>
        <p:txBody>
          <a:bodyPr/>
          <a:lstStyle/>
          <a:p>
            <a:r>
              <a:rPr lang="en-US" dirty="0"/>
              <a:t>On-the-Road Inspection</a:t>
            </a:r>
          </a:p>
        </p:txBody>
      </p:sp>
      <p:pic>
        <p:nvPicPr>
          <p:cNvPr id="3" name="Picture 2">
            <a:extLst>
              <a:ext uri="{FF2B5EF4-FFF2-40B4-BE49-F238E27FC236}">
                <a16:creationId xmlns:a16="http://schemas.microsoft.com/office/drawing/2014/main" id="{667C549B-A1ED-49D1-8190-D197616BC1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649613"/>
            <a:ext cx="914400" cy="912987"/>
          </a:xfrm>
          <a:prstGeom prst="rect">
            <a:avLst/>
          </a:prstGeom>
        </p:spPr>
      </p:pic>
    </p:spTree>
    <p:custDataLst>
      <p:tags r:id="rId1"/>
    </p:custDataLst>
    <p:extLst>
      <p:ext uri="{BB962C8B-B14F-4D97-AF65-F5344CB8AC3E}">
        <p14:creationId xmlns:p14="http://schemas.microsoft.com/office/powerpoint/2010/main" val="23284259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C0CE73-EDF2-4DA3-BE7B-C318C217BFFE}"/>
              </a:ext>
            </a:extLst>
          </p:cNvPr>
          <p:cNvSpPr>
            <a:spLocks noGrp="1"/>
          </p:cNvSpPr>
          <p:nvPr>
            <p:ph type="title"/>
          </p:nvPr>
        </p:nvSpPr>
        <p:spPr/>
        <p:txBody>
          <a:bodyPr/>
          <a:lstStyle/>
          <a:p>
            <a:r>
              <a:rPr lang="en-US" dirty="0"/>
              <a:t>On-the-Road Inspection</a:t>
            </a:r>
          </a:p>
        </p:txBody>
      </p:sp>
      <p:sp>
        <p:nvSpPr>
          <p:cNvPr id="4" name="Content Placeholder 1">
            <a:extLst>
              <a:ext uri="{FF2B5EF4-FFF2-40B4-BE49-F238E27FC236}">
                <a16:creationId xmlns:a16="http://schemas.microsoft.com/office/drawing/2014/main" id="{1308972F-624F-4915-8D81-42A9D2EEED37}"/>
              </a:ext>
            </a:extLst>
          </p:cNvPr>
          <p:cNvSpPr>
            <a:spLocks noGrp="1"/>
          </p:cNvSpPr>
          <p:nvPr>
            <p:ph idx="1"/>
          </p:nvPr>
        </p:nvSpPr>
        <p:spPr>
          <a:xfrm>
            <a:off x="301752" y="1600200"/>
            <a:ext cx="4727448" cy="4983162"/>
          </a:xfrm>
        </p:spPr>
        <p:txBody>
          <a:bodyPr/>
          <a:lstStyle/>
          <a:p>
            <a:pPr marL="0" indent="0">
              <a:buNone/>
            </a:pPr>
            <a:r>
              <a:rPr lang="en-US" sz="3200" dirty="0"/>
              <a:t>Conducting on-the-road inspections help you spot problems while there’s still time to manage them, </a:t>
            </a:r>
            <a:br>
              <a:rPr lang="en-US" sz="3200" dirty="0"/>
            </a:br>
            <a:r>
              <a:rPr lang="en-US" sz="3200" dirty="0"/>
              <a:t>before they result in a breakdown or accident. </a:t>
            </a:r>
          </a:p>
        </p:txBody>
      </p:sp>
      <p:pic>
        <p:nvPicPr>
          <p:cNvPr id="5" name="Picture 4">
            <a:extLst>
              <a:ext uri="{FF2B5EF4-FFF2-40B4-BE49-F238E27FC236}">
                <a16:creationId xmlns:a16="http://schemas.microsoft.com/office/drawing/2014/main" id="{5BC39993-9074-4E34-91AC-95EDBE8566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7015082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C0CE73-EDF2-4DA3-BE7B-C318C217BFFE}"/>
              </a:ext>
            </a:extLst>
          </p:cNvPr>
          <p:cNvSpPr>
            <a:spLocks noGrp="1"/>
          </p:cNvSpPr>
          <p:nvPr>
            <p:ph type="title"/>
          </p:nvPr>
        </p:nvSpPr>
        <p:spPr/>
        <p:txBody>
          <a:bodyPr>
            <a:normAutofit fontScale="90000"/>
          </a:bodyPr>
          <a:lstStyle/>
          <a:p>
            <a:r>
              <a:rPr lang="en-US" dirty="0"/>
              <a:t>Complete a short walk-around inspection every time you stop: </a:t>
            </a:r>
          </a:p>
        </p:txBody>
      </p:sp>
      <p:sp>
        <p:nvSpPr>
          <p:cNvPr id="7" name="Content Placeholder 1">
            <a:extLst>
              <a:ext uri="{FF2B5EF4-FFF2-40B4-BE49-F238E27FC236}">
                <a16:creationId xmlns:a16="http://schemas.microsoft.com/office/drawing/2014/main" id="{D8D05975-B038-4C38-B579-E29D4C6D4CDE}"/>
              </a:ext>
            </a:extLst>
          </p:cNvPr>
          <p:cNvSpPr txBox="1">
            <a:spLocks/>
          </p:cNvSpPr>
          <p:nvPr/>
        </p:nvSpPr>
        <p:spPr>
          <a:xfrm>
            <a:off x="4343400" y="1905000"/>
            <a:ext cx="4800600" cy="426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Get off the road</a:t>
            </a:r>
          </a:p>
          <a:p>
            <a:r>
              <a:rPr lang="en-US" sz="2800" dirty="0"/>
              <a:t>Park in a safe location</a:t>
            </a:r>
          </a:p>
          <a:p>
            <a:r>
              <a:rPr lang="en-US" sz="2800" dirty="0"/>
              <a:t>Pause at each axle group </a:t>
            </a:r>
          </a:p>
          <a:p>
            <a:r>
              <a:rPr lang="en-US" sz="2800" dirty="0"/>
              <a:t>Do a quick scan of all your lights, mirrors, and tires</a:t>
            </a:r>
          </a:p>
        </p:txBody>
      </p:sp>
      <p:pic>
        <p:nvPicPr>
          <p:cNvPr id="8" name="Picture 7">
            <a:extLst>
              <a:ext uri="{FF2B5EF4-FFF2-40B4-BE49-F238E27FC236}">
                <a16:creationId xmlns:a16="http://schemas.microsoft.com/office/drawing/2014/main" id="{524FE3F8-526A-4C39-861B-DAF3A276B3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8288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4215587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C0CE73-EDF2-4DA3-BE7B-C318C217BFFE}"/>
              </a:ext>
            </a:extLst>
          </p:cNvPr>
          <p:cNvSpPr>
            <a:spLocks noGrp="1"/>
          </p:cNvSpPr>
          <p:nvPr>
            <p:ph type="title"/>
          </p:nvPr>
        </p:nvSpPr>
        <p:spPr/>
        <p:txBody>
          <a:bodyPr/>
          <a:lstStyle/>
          <a:p>
            <a:r>
              <a:rPr lang="en-US" dirty="0"/>
              <a:t>On-the-Road Inspection</a:t>
            </a:r>
          </a:p>
        </p:txBody>
      </p:sp>
      <p:sp>
        <p:nvSpPr>
          <p:cNvPr id="4" name="Content Placeholder 1">
            <a:extLst>
              <a:ext uri="{FF2B5EF4-FFF2-40B4-BE49-F238E27FC236}">
                <a16:creationId xmlns:a16="http://schemas.microsoft.com/office/drawing/2014/main" id="{1308972F-624F-4915-8D81-42A9D2EEED37}"/>
              </a:ext>
            </a:extLst>
          </p:cNvPr>
          <p:cNvSpPr>
            <a:spLocks noGrp="1"/>
          </p:cNvSpPr>
          <p:nvPr>
            <p:ph idx="1"/>
          </p:nvPr>
        </p:nvSpPr>
        <p:spPr>
          <a:xfrm>
            <a:off x="301752" y="1600200"/>
            <a:ext cx="8842248" cy="4983162"/>
          </a:xfrm>
        </p:spPr>
        <p:txBody>
          <a:bodyPr/>
          <a:lstStyle/>
          <a:p>
            <a:pPr marL="0" indent="0">
              <a:buNone/>
            </a:pPr>
            <a:r>
              <a:rPr lang="en-US" sz="3200" dirty="0"/>
              <a:t>The FMCSRs require that the vehicle’s cargo and load-securing devices be checked within the </a:t>
            </a:r>
            <a:r>
              <a:rPr lang="en-US" sz="3600" dirty="0">
                <a:solidFill>
                  <a:srgbClr val="002D72"/>
                </a:solidFill>
              </a:rPr>
              <a:t>first 50 miles of a trip</a:t>
            </a:r>
            <a:r>
              <a:rPr lang="en-US" sz="3200" dirty="0"/>
              <a:t>. </a:t>
            </a:r>
          </a:p>
          <a:p>
            <a:pPr marL="0" indent="0">
              <a:buNone/>
            </a:pPr>
            <a:endParaRPr lang="en-US" sz="3200" dirty="0"/>
          </a:p>
          <a:p>
            <a:pPr marL="0" indent="0">
              <a:buNone/>
            </a:pPr>
            <a:r>
              <a:rPr lang="en-US" sz="3200" dirty="0"/>
              <a:t>After the first 50 miles check them: </a:t>
            </a:r>
          </a:p>
          <a:p>
            <a:pPr lvl="1"/>
            <a:r>
              <a:rPr lang="en-US" dirty="0"/>
              <a:t>When you make a change of duty status</a:t>
            </a:r>
          </a:p>
          <a:p>
            <a:pPr lvl="1"/>
            <a:r>
              <a:rPr lang="en-US" dirty="0"/>
              <a:t>After the vehicle has been driven for 3 hours, or</a:t>
            </a:r>
          </a:p>
          <a:p>
            <a:pPr lvl="1"/>
            <a:r>
              <a:rPr lang="en-US" dirty="0"/>
              <a:t>After the vehicle has been driven 150 miles</a:t>
            </a:r>
          </a:p>
          <a:p>
            <a:pPr marL="0" indent="0">
              <a:buNone/>
            </a:pPr>
            <a:endParaRPr lang="en-US" sz="3200" dirty="0"/>
          </a:p>
          <a:p>
            <a:pPr marL="0" indent="0">
              <a:buNone/>
            </a:pPr>
            <a:endParaRPr lang="en-US" sz="3200" dirty="0"/>
          </a:p>
        </p:txBody>
      </p:sp>
    </p:spTree>
    <p:custDataLst>
      <p:tags r:id="rId1"/>
    </p:custDataLst>
    <p:extLst>
      <p:ext uri="{BB962C8B-B14F-4D97-AF65-F5344CB8AC3E}">
        <p14:creationId xmlns:p14="http://schemas.microsoft.com/office/powerpoint/2010/main" val="7342279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F3A672DD-788D-4A5E-B7C4-9B09AB6B93E4}"/>
              </a:ext>
            </a:extLst>
          </p:cNvPr>
          <p:cNvSpPr>
            <a:spLocks noGrp="1"/>
          </p:cNvSpPr>
          <p:nvPr>
            <p:ph type="title"/>
          </p:nvPr>
        </p:nvSpPr>
        <p:spPr>
          <a:xfrm>
            <a:off x="457200" y="274638"/>
            <a:ext cx="8229600" cy="1143000"/>
          </a:xfrm>
        </p:spPr>
        <p:txBody>
          <a:bodyPr/>
          <a:lstStyle/>
          <a:p>
            <a:r>
              <a:rPr lang="en-US" dirty="0"/>
              <a:t>On-the-Road Inspection</a:t>
            </a:r>
          </a:p>
        </p:txBody>
      </p:sp>
      <p:pic>
        <p:nvPicPr>
          <p:cNvPr id="8" name="Picture 7">
            <a:extLst>
              <a:ext uri="{FF2B5EF4-FFF2-40B4-BE49-F238E27FC236}">
                <a16:creationId xmlns:a16="http://schemas.microsoft.com/office/drawing/2014/main" id="{44F422AC-75D1-499D-AA7E-139DFB0BD9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9" name="Content Placeholder 1">
            <a:extLst>
              <a:ext uri="{FF2B5EF4-FFF2-40B4-BE49-F238E27FC236}">
                <a16:creationId xmlns:a16="http://schemas.microsoft.com/office/drawing/2014/main" id="{4C13FFB6-FDE0-4EE5-A6BB-73B4183950FD}"/>
              </a:ext>
            </a:extLst>
          </p:cNvPr>
          <p:cNvSpPr>
            <a:spLocks noGrp="1"/>
          </p:cNvSpPr>
          <p:nvPr>
            <p:ph idx="1"/>
          </p:nvPr>
        </p:nvSpPr>
        <p:spPr>
          <a:xfrm>
            <a:off x="761998" y="4727448"/>
            <a:ext cx="7772402" cy="1855914"/>
          </a:xfrm>
        </p:spPr>
        <p:txBody>
          <a:bodyPr/>
          <a:lstStyle/>
          <a:p>
            <a:pPr marL="0" indent="0">
              <a:buNone/>
            </a:pPr>
            <a:r>
              <a:rPr lang="en-US" sz="3200" dirty="0"/>
              <a:t>Gauges are there to help warn you of any potential problems you may not be aware of from your spot in the driver’s seat</a:t>
            </a:r>
          </a:p>
        </p:txBody>
      </p:sp>
    </p:spTree>
    <p:custDataLst>
      <p:tags r:id="rId1"/>
    </p:custDataLst>
    <p:extLst>
      <p:ext uri="{BB962C8B-B14F-4D97-AF65-F5344CB8AC3E}">
        <p14:creationId xmlns:p14="http://schemas.microsoft.com/office/powerpoint/2010/main" val="33222311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C0CE73-EDF2-4DA3-BE7B-C318C217BFFE}"/>
              </a:ext>
            </a:extLst>
          </p:cNvPr>
          <p:cNvSpPr>
            <a:spLocks noGrp="1"/>
          </p:cNvSpPr>
          <p:nvPr>
            <p:ph type="title"/>
          </p:nvPr>
        </p:nvSpPr>
        <p:spPr/>
        <p:txBody>
          <a:bodyPr/>
          <a:lstStyle/>
          <a:p>
            <a:r>
              <a:rPr lang="en-US" dirty="0"/>
              <a:t>On-the-Road Inspection</a:t>
            </a:r>
          </a:p>
        </p:txBody>
      </p:sp>
      <p:sp>
        <p:nvSpPr>
          <p:cNvPr id="7" name="Content Placeholder 1">
            <a:extLst>
              <a:ext uri="{FF2B5EF4-FFF2-40B4-BE49-F238E27FC236}">
                <a16:creationId xmlns:a16="http://schemas.microsoft.com/office/drawing/2014/main" id="{CF273129-4514-4C5F-8BB2-61DE2D96B013}"/>
              </a:ext>
            </a:extLst>
          </p:cNvPr>
          <p:cNvSpPr txBox="1">
            <a:spLocks/>
          </p:cNvSpPr>
          <p:nvPr/>
        </p:nvSpPr>
        <p:spPr>
          <a:xfrm>
            <a:off x="4343400" y="1905000"/>
            <a:ext cx="4038600" cy="426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Test your tires</a:t>
            </a:r>
          </a:p>
          <a:p>
            <a:pPr lvl="1"/>
            <a:r>
              <a:rPr lang="en-US" sz="2400" dirty="0"/>
              <a:t>Use a hammer or </a:t>
            </a:r>
            <a:br>
              <a:rPr lang="en-US" sz="2400" dirty="0"/>
            </a:br>
            <a:r>
              <a:rPr lang="en-US" sz="2400" dirty="0"/>
              <a:t>tire thumper </a:t>
            </a:r>
          </a:p>
          <a:p>
            <a:pPr lvl="1"/>
            <a:r>
              <a:rPr lang="en-US" sz="2400" dirty="0"/>
              <a:t>Feel for excessive heat by the hub</a:t>
            </a:r>
          </a:p>
        </p:txBody>
      </p:sp>
      <p:pic>
        <p:nvPicPr>
          <p:cNvPr id="8" name="Picture 7">
            <a:extLst>
              <a:ext uri="{FF2B5EF4-FFF2-40B4-BE49-F238E27FC236}">
                <a16:creationId xmlns:a16="http://schemas.microsoft.com/office/drawing/2014/main" id="{A19820CB-956B-439E-BC2D-F9A35E5C75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8288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8012759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7664F6B-B99E-44E6-9744-1B0D1AF20F2C}"/>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CCB36615-E8F6-4E88-9C69-F1265A14F051}"/>
              </a:ext>
            </a:extLst>
          </p:cNvPr>
          <p:cNvSpPr>
            <a:spLocks noGrp="1"/>
          </p:cNvSpPr>
          <p:nvPr>
            <p:ph type="title"/>
          </p:nvPr>
        </p:nvSpPr>
        <p:spPr>
          <a:xfrm>
            <a:off x="0" y="4406900"/>
            <a:ext cx="9144000" cy="1362075"/>
          </a:xfrm>
        </p:spPr>
        <p:txBody>
          <a:bodyPr/>
          <a:lstStyle/>
          <a:p>
            <a:r>
              <a:rPr lang="en-US" dirty="0"/>
              <a:t>Post-Trip Inspection</a:t>
            </a:r>
          </a:p>
        </p:txBody>
      </p:sp>
      <p:pic>
        <p:nvPicPr>
          <p:cNvPr id="6" name="Picture 5">
            <a:extLst>
              <a:ext uri="{FF2B5EF4-FFF2-40B4-BE49-F238E27FC236}">
                <a16:creationId xmlns:a16="http://schemas.microsoft.com/office/drawing/2014/main" id="{3B55B87A-9D00-4BFC-A33A-441E829B83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649613"/>
            <a:ext cx="914400" cy="912987"/>
          </a:xfrm>
          <a:prstGeom prst="rect">
            <a:avLst/>
          </a:prstGeom>
        </p:spPr>
      </p:pic>
    </p:spTree>
    <p:custDataLst>
      <p:tags r:id="rId1"/>
    </p:custDataLst>
    <p:extLst>
      <p:ext uri="{BB962C8B-B14F-4D97-AF65-F5344CB8AC3E}">
        <p14:creationId xmlns:p14="http://schemas.microsoft.com/office/powerpoint/2010/main" val="42307848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8028E2-2338-4657-89B6-E98F369A418B}"/>
              </a:ext>
            </a:extLst>
          </p:cNvPr>
          <p:cNvSpPr>
            <a:spLocks noGrp="1"/>
          </p:cNvSpPr>
          <p:nvPr>
            <p:ph type="title"/>
          </p:nvPr>
        </p:nvSpPr>
        <p:spPr/>
        <p:txBody>
          <a:bodyPr/>
          <a:lstStyle/>
          <a:p>
            <a:r>
              <a:rPr lang="en-US" dirty="0"/>
              <a:t>Post-Trip Inspection</a:t>
            </a:r>
          </a:p>
        </p:txBody>
      </p:sp>
      <p:sp>
        <p:nvSpPr>
          <p:cNvPr id="4" name="Content Placeholder 1">
            <a:extLst>
              <a:ext uri="{FF2B5EF4-FFF2-40B4-BE49-F238E27FC236}">
                <a16:creationId xmlns:a16="http://schemas.microsoft.com/office/drawing/2014/main" id="{119244C6-FF82-4068-99F7-612DD434C679}"/>
              </a:ext>
            </a:extLst>
          </p:cNvPr>
          <p:cNvSpPr>
            <a:spLocks noGrp="1"/>
          </p:cNvSpPr>
          <p:nvPr>
            <p:ph idx="1"/>
          </p:nvPr>
        </p:nvSpPr>
        <p:spPr>
          <a:xfrm>
            <a:off x="301752" y="1600200"/>
            <a:ext cx="4270248" cy="4983162"/>
          </a:xfrm>
        </p:spPr>
        <p:txBody>
          <a:bodyPr/>
          <a:lstStyle/>
          <a:p>
            <a:pPr marL="0" indent="0">
              <a:buNone/>
            </a:pPr>
            <a:r>
              <a:rPr lang="en-US" sz="3200" dirty="0"/>
              <a:t>Post-trip inspections help identify any potential safety issues that need to be addressed before </a:t>
            </a:r>
            <a:br>
              <a:rPr lang="en-US" sz="3200" dirty="0"/>
            </a:br>
            <a:r>
              <a:rPr lang="en-US" sz="3200" dirty="0"/>
              <a:t>the next driver of </a:t>
            </a:r>
            <a:br>
              <a:rPr lang="en-US" sz="3200" dirty="0"/>
            </a:br>
            <a:r>
              <a:rPr lang="en-US" sz="3200" dirty="0"/>
              <a:t>the vehicle takes </a:t>
            </a:r>
            <a:br>
              <a:rPr lang="en-US" sz="3200" dirty="0"/>
            </a:br>
            <a:r>
              <a:rPr lang="en-US" sz="3200" dirty="0"/>
              <a:t>over—even if that </a:t>
            </a:r>
            <a:br>
              <a:rPr lang="en-US" sz="3200" dirty="0"/>
            </a:br>
            <a:r>
              <a:rPr lang="en-US" sz="3200" dirty="0"/>
              <a:t>next driver is </a:t>
            </a:r>
            <a:r>
              <a:rPr lang="en-US" sz="3200" i="1" dirty="0"/>
              <a:t>you</a:t>
            </a:r>
            <a:r>
              <a:rPr lang="en-US" sz="3200" dirty="0"/>
              <a:t>.</a:t>
            </a:r>
          </a:p>
        </p:txBody>
      </p:sp>
      <p:pic>
        <p:nvPicPr>
          <p:cNvPr id="5" name="Picture 4">
            <a:extLst>
              <a:ext uri="{FF2B5EF4-FFF2-40B4-BE49-F238E27FC236}">
                <a16:creationId xmlns:a16="http://schemas.microsoft.com/office/drawing/2014/main" id="{C2FFC247-1819-492A-8174-B35596BECC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1005047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8028E2-2338-4657-89B6-E98F369A418B}"/>
              </a:ext>
            </a:extLst>
          </p:cNvPr>
          <p:cNvSpPr>
            <a:spLocks noGrp="1"/>
          </p:cNvSpPr>
          <p:nvPr>
            <p:ph type="title"/>
          </p:nvPr>
        </p:nvSpPr>
        <p:spPr/>
        <p:txBody>
          <a:bodyPr/>
          <a:lstStyle/>
          <a:p>
            <a:r>
              <a:rPr lang="en-US" dirty="0"/>
              <a:t>Post-Trip Inspection</a:t>
            </a:r>
          </a:p>
        </p:txBody>
      </p:sp>
      <p:pic>
        <p:nvPicPr>
          <p:cNvPr id="4" name="Picture 3">
            <a:extLst>
              <a:ext uri="{FF2B5EF4-FFF2-40B4-BE49-F238E27FC236}">
                <a16:creationId xmlns:a16="http://schemas.microsoft.com/office/drawing/2014/main" id="{AC9F58FF-AF57-42E7-A1BE-5E6E33C0C7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6FA8564C-33F7-4FEE-8DB1-3A759225F7C1}"/>
              </a:ext>
            </a:extLst>
          </p:cNvPr>
          <p:cNvSpPr>
            <a:spLocks noGrp="1"/>
          </p:cNvSpPr>
          <p:nvPr>
            <p:ph idx="1"/>
          </p:nvPr>
        </p:nvSpPr>
        <p:spPr>
          <a:xfrm>
            <a:off x="761998" y="4727448"/>
            <a:ext cx="7539114" cy="2130552"/>
          </a:xfrm>
        </p:spPr>
        <p:txBody>
          <a:bodyPr/>
          <a:lstStyle/>
          <a:p>
            <a:pPr marL="0" indent="0">
              <a:buNone/>
            </a:pPr>
            <a:r>
              <a:rPr lang="en-US" sz="3200" dirty="0"/>
              <a:t>If you discover any defect or deficiency you believe might compromise the vehicle’s safe operation, document it on a DVIR and report it to your company</a:t>
            </a:r>
          </a:p>
        </p:txBody>
      </p:sp>
    </p:spTree>
    <p:custDataLst>
      <p:tags r:id="rId1"/>
    </p:custDataLst>
    <p:extLst>
      <p:ext uri="{BB962C8B-B14F-4D97-AF65-F5344CB8AC3E}">
        <p14:creationId xmlns:p14="http://schemas.microsoft.com/office/powerpoint/2010/main" val="21035221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C80DB5AC-AC34-4A2D-91C5-6AB7F3CD139B}"/>
              </a:ext>
            </a:extLst>
          </p:cNvPr>
          <p:cNvSpPr>
            <a:spLocks noGrp="1"/>
          </p:cNvSpPr>
          <p:nvPr>
            <p:ph idx="1"/>
          </p:nvPr>
        </p:nvSpPr>
        <p:spPr>
          <a:xfrm>
            <a:off x="4343400" y="1600200"/>
            <a:ext cx="4270248" cy="4983162"/>
          </a:xfrm>
        </p:spPr>
        <p:txBody>
          <a:bodyPr/>
          <a:lstStyle/>
          <a:p>
            <a:r>
              <a:rPr lang="en-US" sz="3200" dirty="0"/>
              <a:t>ID of the vehicle</a:t>
            </a:r>
          </a:p>
          <a:p>
            <a:r>
              <a:rPr lang="en-US" sz="3200" dirty="0"/>
              <a:t>List of defects or deficiencies </a:t>
            </a:r>
          </a:p>
          <a:p>
            <a:r>
              <a:rPr lang="en-US" sz="3200" dirty="0"/>
              <a:t>Required signatures: </a:t>
            </a:r>
          </a:p>
          <a:p>
            <a:pPr lvl="1"/>
            <a:r>
              <a:rPr lang="en-US" dirty="0"/>
              <a:t>The driver who prepared it</a:t>
            </a:r>
          </a:p>
          <a:p>
            <a:pPr lvl="1"/>
            <a:r>
              <a:rPr lang="en-US" dirty="0"/>
              <a:t>A mechanic or other company official </a:t>
            </a:r>
          </a:p>
          <a:p>
            <a:pPr lvl="1"/>
            <a:r>
              <a:rPr lang="en-US" dirty="0"/>
              <a:t>The next driver of the vehicle</a:t>
            </a:r>
            <a:endParaRPr lang="en-US" sz="3200" dirty="0"/>
          </a:p>
        </p:txBody>
      </p:sp>
      <p:sp>
        <p:nvSpPr>
          <p:cNvPr id="3" name="Title 2">
            <a:extLst>
              <a:ext uri="{FF2B5EF4-FFF2-40B4-BE49-F238E27FC236}">
                <a16:creationId xmlns:a16="http://schemas.microsoft.com/office/drawing/2014/main" id="{818028E2-2338-4657-89B6-E98F369A418B}"/>
              </a:ext>
            </a:extLst>
          </p:cNvPr>
          <p:cNvSpPr>
            <a:spLocks noGrp="1"/>
          </p:cNvSpPr>
          <p:nvPr>
            <p:ph type="title"/>
          </p:nvPr>
        </p:nvSpPr>
        <p:spPr/>
        <p:txBody>
          <a:bodyPr/>
          <a:lstStyle/>
          <a:p>
            <a:r>
              <a:rPr lang="en-US" dirty="0"/>
              <a:t>The DVIR must contain: </a:t>
            </a:r>
          </a:p>
        </p:txBody>
      </p:sp>
      <p:pic>
        <p:nvPicPr>
          <p:cNvPr id="9" name="Picture 8">
            <a:extLst>
              <a:ext uri="{FF2B5EF4-FFF2-40B4-BE49-F238E27FC236}">
                <a16:creationId xmlns:a16="http://schemas.microsoft.com/office/drawing/2014/main" id="{1B2EF820-9B39-47C4-8E64-E1D2CE8AFD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8288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8186538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8028E2-2338-4657-89B6-E98F369A418B}"/>
              </a:ext>
            </a:extLst>
          </p:cNvPr>
          <p:cNvSpPr>
            <a:spLocks noGrp="1"/>
          </p:cNvSpPr>
          <p:nvPr>
            <p:ph type="title"/>
          </p:nvPr>
        </p:nvSpPr>
        <p:spPr/>
        <p:txBody>
          <a:bodyPr/>
          <a:lstStyle/>
          <a:p>
            <a:r>
              <a:rPr lang="en-US" dirty="0"/>
              <a:t>Intermodal Equipment </a:t>
            </a:r>
          </a:p>
        </p:txBody>
      </p:sp>
      <p:pic>
        <p:nvPicPr>
          <p:cNvPr id="5" name="Picture 4">
            <a:extLst>
              <a:ext uri="{FF2B5EF4-FFF2-40B4-BE49-F238E27FC236}">
                <a16:creationId xmlns:a16="http://schemas.microsoft.com/office/drawing/2014/main" id="{BBE95B88-5E64-43D5-ACF9-36ED630F34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10267"/>
            <a:ext cx="7539114" cy="2969954"/>
          </a:xfrm>
          <a:prstGeom prst="rect">
            <a:avLst/>
          </a:prstGeom>
          <a:ln w="12700">
            <a:solidFill>
              <a:schemeClr val="tx1"/>
            </a:solidFill>
          </a:ln>
          <a:effectLst>
            <a:outerShdw blurRad="50800" dist="38100" dir="5400000" algn="t" rotWithShape="0">
              <a:prstClr val="black">
                <a:alpha val="40000"/>
              </a:prstClr>
            </a:outerShdw>
          </a:effectLst>
        </p:spPr>
      </p:pic>
      <p:sp>
        <p:nvSpPr>
          <p:cNvPr id="6" name="Content Placeholder 1">
            <a:extLst>
              <a:ext uri="{FF2B5EF4-FFF2-40B4-BE49-F238E27FC236}">
                <a16:creationId xmlns:a16="http://schemas.microsoft.com/office/drawing/2014/main" id="{C7BE0CD7-DB89-4019-877F-3313EB9414C4}"/>
              </a:ext>
            </a:extLst>
          </p:cNvPr>
          <p:cNvSpPr txBox="1">
            <a:spLocks/>
          </p:cNvSpPr>
          <p:nvPr/>
        </p:nvSpPr>
        <p:spPr>
          <a:xfrm>
            <a:off x="761998" y="4727448"/>
            <a:ext cx="7539114" cy="21305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If you are hauling intermodal equipment and it has a defect or deficiency, </a:t>
            </a:r>
            <a:r>
              <a:rPr lang="en-US" sz="3200" dirty="0">
                <a:solidFill>
                  <a:srgbClr val="002D72"/>
                </a:solidFill>
              </a:rPr>
              <a:t>you must complete a DVIR</a:t>
            </a:r>
            <a:r>
              <a:rPr lang="en-US" sz="3200" dirty="0"/>
              <a:t> and turn it in to the intermodal </a:t>
            </a:r>
            <a:r>
              <a:rPr lang="en-US" sz="3200"/>
              <a:t>equipment provider</a:t>
            </a:r>
            <a:endParaRPr lang="en-US" sz="3200" dirty="0"/>
          </a:p>
        </p:txBody>
      </p:sp>
    </p:spTree>
    <p:custDataLst>
      <p:tags r:id="rId1"/>
    </p:custDataLst>
    <p:extLst>
      <p:ext uri="{BB962C8B-B14F-4D97-AF65-F5344CB8AC3E}">
        <p14:creationId xmlns:p14="http://schemas.microsoft.com/office/powerpoint/2010/main" val="15714691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C229D4-7094-4F7B-BB11-6651E86BA4C8}"/>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8CDA8C37-576B-4001-8038-654B695BA31F}"/>
              </a:ext>
            </a:extLst>
          </p:cNvPr>
          <p:cNvSpPr>
            <a:spLocks noGrp="1"/>
          </p:cNvSpPr>
          <p:nvPr>
            <p:ph type="title"/>
          </p:nvPr>
        </p:nvSpPr>
        <p:spPr>
          <a:xfrm>
            <a:off x="0" y="4406900"/>
            <a:ext cx="9144000" cy="1362075"/>
          </a:xfrm>
        </p:spPr>
        <p:txBody>
          <a:bodyPr/>
          <a:lstStyle/>
          <a:p>
            <a:r>
              <a:rPr lang="en-US" dirty="0"/>
              <a:t>Special Rigs</a:t>
            </a:r>
          </a:p>
        </p:txBody>
      </p:sp>
    </p:spTree>
    <p:custDataLst>
      <p:tags r:id="rId1"/>
    </p:custDataLst>
    <p:extLst>
      <p:ext uri="{BB962C8B-B14F-4D97-AF65-F5344CB8AC3E}">
        <p14:creationId xmlns:p14="http://schemas.microsoft.com/office/powerpoint/2010/main" val="31399936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26AFF1-915D-4998-A18C-BD1C4F34E75B}"/>
              </a:ext>
            </a:extLst>
          </p:cNvPr>
          <p:cNvSpPr/>
          <p:nvPr/>
        </p:nvSpPr>
        <p:spPr>
          <a:xfrm>
            <a:off x="0" y="5721286"/>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3">
            <a:extLst>
              <a:ext uri="{FF2B5EF4-FFF2-40B4-BE49-F238E27FC236}">
                <a16:creationId xmlns:a16="http://schemas.microsoft.com/office/drawing/2014/main" id="{670EE81A-8953-4713-A262-FDE5F30244F0}"/>
              </a:ext>
            </a:extLst>
          </p:cNvPr>
          <p:cNvSpPr txBox="1">
            <a:spLocks/>
          </p:cNvSpPr>
          <p:nvPr/>
        </p:nvSpPr>
        <p:spPr>
          <a:xfrm>
            <a:off x="0" y="5611749"/>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Multiple Trailers</a:t>
            </a:r>
          </a:p>
        </p:txBody>
      </p:sp>
    </p:spTree>
    <p:custDataLst>
      <p:tags r:id="rId1"/>
    </p:custDataLst>
    <p:extLst>
      <p:ext uri="{BB962C8B-B14F-4D97-AF65-F5344CB8AC3E}">
        <p14:creationId xmlns:p14="http://schemas.microsoft.com/office/powerpoint/2010/main" val="11261240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FAFF7D-3FBB-42A9-920F-9DF8DCE36458}"/>
              </a:ext>
            </a:extLst>
          </p:cNvPr>
          <p:cNvSpPr/>
          <p:nvPr/>
        </p:nvSpPr>
        <p:spPr>
          <a:xfrm>
            <a:off x="0" y="5721286"/>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A946071B-B1A1-43F8-9BAA-5AB84B7CA8AC}"/>
              </a:ext>
            </a:extLst>
          </p:cNvPr>
          <p:cNvSpPr txBox="1">
            <a:spLocks/>
          </p:cNvSpPr>
          <p:nvPr/>
        </p:nvSpPr>
        <p:spPr>
          <a:xfrm>
            <a:off x="0" y="5611749"/>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Tankers</a:t>
            </a:r>
          </a:p>
        </p:txBody>
      </p:sp>
    </p:spTree>
    <p:custDataLst>
      <p:tags r:id="rId1"/>
    </p:custDataLst>
    <p:extLst>
      <p:ext uri="{BB962C8B-B14F-4D97-AF65-F5344CB8AC3E}">
        <p14:creationId xmlns:p14="http://schemas.microsoft.com/office/powerpoint/2010/main" val="94809714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8422AA-D861-45D2-B888-4705FD953DA1}"/>
              </a:ext>
            </a:extLst>
          </p:cNvPr>
          <p:cNvSpPr/>
          <p:nvPr/>
        </p:nvSpPr>
        <p:spPr>
          <a:xfrm>
            <a:off x="0" y="5721286"/>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D1665669-B092-424F-B427-33E619824D51}"/>
              </a:ext>
            </a:extLst>
          </p:cNvPr>
          <p:cNvSpPr txBox="1">
            <a:spLocks/>
          </p:cNvSpPr>
          <p:nvPr/>
        </p:nvSpPr>
        <p:spPr>
          <a:xfrm>
            <a:off x="0" y="5611749"/>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Refrigerator Units (Reefers)</a:t>
            </a:r>
          </a:p>
        </p:txBody>
      </p:sp>
    </p:spTree>
    <p:custDataLst>
      <p:tags r:id="rId1"/>
    </p:custDataLst>
    <p:extLst>
      <p:ext uri="{BB962C8B-B14F-4D97-AF65-F5344CB8AC3E}">
        <p14:creationId xmlns:p14="http://schemas.microsoft.com/office/powerpoint/2010/main" val="1860152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8DE68B-9487-47EB-A101-A9724DFBE827}"/>
              </a:ext>
            </a:extLst>
          </p:cNvPr>
          <p:cNvSpPr/>
          <p:nvPr/>
        </p:nvSpPr>
        <p:spPr>
          <a:xfrm>
            <a:off x="0" y="5721286"/>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3C646131-14A9-4B9C-9C4E-DE5F8CD18BB9}"/>
              </a:ext>
            </a:extLst>
          </p:cNvPr>
          <p:cNvSpPr txBox="1">
            <a:spLocks/>
          </p:cNvSpPr>
          <p:nvPr/>
        </p:nvSpPr>
        <p:spPr>
          <a:xfrm>
            <a:off x="0" y="5611749"/>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Intermodal Chassis</a:t>
            </a:r>
          </a:p>
        </p:txBody>
      </p:sp>
    </p:spTree>
    <p:custDataLst>
      <p:tags r:id="rId1"/>
    </p:custDataLst>
    <p:extLst>
      <p:ext uri="{BB962C8B-B14F-4D97-AF65-F5344CB8AC3E}">
        <p14:creationId xmlns:p14="http://schemas.microsoft.com/office/powerpoint/2010/main" val="30971285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47E8DD-C6E2-4385-A2B8-A65D33B30197}"/>
              </a:ext>
            </a:extLst>
          </p:cNvPr>
          <p:cNvSpPr>
            <a:spLocks noGrp="1"/>
          </p:cNvSpPr>
          <p:nvPr>
            <p:ph type="title"/>
          </p:nvPr>
        </p:nvSpPr>
        <p:spPr/>
        <p:txBody>
          <a:bodyPr/>
          <a:lstStyle/>
          <a:p>
            <a:r>
              <a:rPr lang="en-US" dirty="0"/>
              <a:t>Objectives Review</a:t>
            </a:r>
          </a:p>
        </p:txBody>
      </p:sp>
      <p:sp>
        <p:nvSpPr>
          <p:cNvPr id="4" name="Content Placeholder 1">
            <a:extLst>
              <a:ext uri="{FF2B5EF4-FFF2-40B4-BE49-F238E27FC236}">
                <a16:creationId xmlns:a16="http://schemas.microsoft.com/office/drawing/2014/main" id="{47A37E06-9316-4FB3-B519-C8CD770975F6}"/>
              </a:ext>
            </a:extLst>
          </p:cNvPr>
          <p:cNvSpPr>
            <a:spLocks noGrp="1"/>
          </p:cNvSpPr>
          <p:nvPr>
            <p:ph idx="1"/>
          </p:nvPr>
        </p:nvSpPr>
        <p:spPr>
          <a:xfrm>
            <a:off x="457200" y="1600200"/>
            <a:ext cx="8229600" cy="5257800"/>
          </a:xfrm>
        </p:spPr>
        <p:txBody>
          <a:bodyPr/>
          <a:lstStyle/>
          <a:p>
            <a:pPr marL="0" indent="0">
              <a:buNone/>
            </a:pPr>
            <a:r>
              <a:rPr lang="en-US" sz="2400" dirty="0"/>
              <a:t>You should now be able to: </a:t>
            </a:r>
          </a:p>
          <a:p>
            <a:pPr marL="857250" lvl="1" indent="-457200">
              <a:buFont typeface="+mj-lt"/>
              <a:buAutoNum type="arabicPeriod"/>
            </a:pPr>
            <a:r>
              <a:rPr lang="en-US" sz="2200" dirty="0"/>
              <a:t>Conduct an accurate and efficient pre-trip inspection</a:t>
            </a:r>
          </a:p>
          <a:p>
            <a:pPr marL="857250" lvl="1" indent="-457200">
              <a:buFont typeface="+mj-lt"/>
              <a:buAutoNum type="arabicPeriod"/>
            </a:pPr>
            <a:r>
              <a:rPr lang="en-US" sz="2200" dirty="0"/>
              <a:t>Explain when an on-the-road inspection is required and how to complete one</a:t>
            </a:r>
          </a:p>
          <a:p>
            <a:pPr marL="857250" lvl="1" indent="-457200">
              <a:buFont typeface="+mj-lt"/>
              <a:buAutoNum type="arabicPeriod"/>
            </a:pPr>
            <a:r>
              <a:rPr lang="en-US" sz="2200" dirty="0"/>
              <a:t>Complete a proper post-trip inspection</a:t>
            </a:r>
          </a:p>
          <a:p>
            <a:pPr marL="857250" lvl="1" indent="-457200">
              <a:buFont typeface="+mj-lt"/>
              <a:buAutoNum type="arabicPeriod"/>
            </a:pPr>
            <a:r>
              <a:rPr lang="en-US" sz="2200" dirty="0"/>
              <a:t>Explain when a Driver Vehicle Inspection Report (DVIR) is required, and how to complete one</a:t>
            </a:r>
          </a:p>
          <a:p>
            <a:pPr marL="0" indent="0">
              <a:buNone/>
            </a:pPr>
            <a:endParaRPr lang="en-US" dirty="0"/>
          </a:p>
        </p:txBody>
      </p:sp>
      <p:pic>
        <p:nvPicPr>
          <p:cNvPr id="5" name="Picture 4">
            <a:extLst>
              <a:ext uri="{FF2B5EF4-FFF2-40B4-BE49-F238E27FC236}">
                <a16:creationId xmlns:a16="http://schemas.microsoft.com/office/drawing/2014/main" id="{27771ED4-0387-43E2-B794-DC84A07EEF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sp>
        <p:nvSpPr>
          <p:cNvPr id="6" name="TextBox 5">
            <a:extLst>
              <a:ext uri="{FF2B5EF4-FFF2-40B4-BE49-F238E27FC236}">
                <a16:creationId xmlns:a16="http://schemas.microsoft.com/office/drawing/2014/main" id="{BDDED34F-AC88-4315-B549-CE5D437A2D7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Tree>
    <p:custDataLst>
      <p:tags r:id="rId1"/>
    </p:custDataLst>
    <p:extLst>
      <p:ext uri="{BB962C8B-B14F-4D97-AF65-F5344CB8AC3E}">
        <p14:creationId xmlns:p14="http://schemas.microsoft.com/office/powerpoint/2010/main" val="37817931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10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1700</TotalTime>
  <Words>9220</Words>
  <Application>Microsoft Office PowerPoint</Application>
  <PresentationFormat>On-screen Show (4:3)</PresentationFormat>
  <Paragraphs>1198</Paragraphs>
  <Slides>102</Slides>
  <Notes>100</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102</vt:i4>
      </vt:variant>
    </vt:vector>
  </HeadingPairs>
  <TitlesOfParts>
    <vt:vector size="107" baseType="lpstr">
      <vt:lpstr>Arial</vt:lpstr>
      <vt:lpstr>Calibri</vt:lpstr>
      <vt:lpstr>Cambria Math</vt:lpstr>
      <vt:lpstr>Courier New</vt:lpstr>
      <vt:lpstr>Office Theme</vt:lpstr>
      <vt:lpstr>PowerPoint® Instructions</vt:lpstr>
      <vt:lpstr>PowerPoint Presentation</vt:lpstr>
      <vt:lpstr>Pre- and Post-Trip Inspections</vt:lpstr>
      <vt:lpstr>Introduction</vt:lpstr>
      <vt:lpstr>Objectives</vt:lpstr>
      <vt:lpstr>The Importance of Inspections</vt:lpstr>
      <vt:lpstr>Inspection Locations</vt:lpstr>
      <vt:lpstr>Inspection Locations</vt:lpstr>
      <vt:lpstr>Types of Required Inspections</vt:lpstr>
      <vt:lpstr>Pre-Trip Inspection</vt:lpstr>
      <vt:lpstr>On-the-Road Inspections</vt:lpstr>
      <vt:lpstr>Post-Trip Inspection</vt:lpstr>
      <vt:lpstr>Pre-Trip Inspection</vt:lpstr>
      <vt:lpstr>You must inspect:</vt:lpstr>
      <vt:lpstr>Pre-Trip Inspection</vt:lpstr>
      <vt:lpstr>Before driving, you must:</vt:lpstr>
      <vt:lpstr>The Five-Step Pre-Trip Inspection</vt:lpstr>
      <vt:lpstr>PowerPoint Presentation</vt:lpstr>
      <vt:lpstr>Before you begin: </vt:lpstr>
      <vt:lpstr>Ensure the: </vt:lpstr>
      <vt:lpstr>Ensure the: </vt:lpstr>
      <vt:lpstr>Ensure the: </vt:lpstr>
      <vt:lpstr>Make sure the: </vt:lpstr>
      <vt:lpstr>Make sure the: </vt:lpstr>
      <vt:lpstr>Make sure the: </vt:lpstr>
      <vt:lpstr>Make sure the: </vt:lpstr>
      <vt:lpstr>Engine Compartment &amp;  Front Axle Components</vt:lpstr>
      <vt:lpstr>Engine Compartment &amp;  Front Axle Components</vt:lpstr>
      <vt:lpstr>Engine Compartment &amp;  Front Axle Components</vt:lpstr>
      <vt:lpstr>Engine Compartment &amp;  Front Axle Components</vt:lpstr>
      <vt:lpstr>Air Compressor</vt:lpstr>
      <vt:lpstr>Check that your: </vt:lpstr>
      <vt:lpstr>Engine Compartment &amp;  Front Axle Components</vt:lpstr>
      <vt:lpstr>PowerPoint Presentation</vt:lpstr>
      <vt:lpstr>Open the door and ensure the:</vt:lpstr>
      <vt:lpstr>Open the door and ensure the:</vt:lpstr>
      <vt:lpstr>In-Cab Inspection</vt:lpstr>
      <vt:lpstr>In-Cab Inspection</vt:lpstr>
      <vt:lpstr>In-Cab Inspection</vt:lpstr>
      <vt:lpstr>In-Cab Inspection</vt:lpstr>
      <vt:lpstr>In-Cab Inspection</vt:lpstr>
      <vt:lpstr>In-Cab Inspection</vt:lpstr>
      <vt:lpstr>In-Cab Inspection</vt:lpstr>
      <vt:lpstr>PowerPoint Presentation</vt:lpstr>
      <vt:lpstr>Check each light: </vt:lpstr>
      <vt:lpstr>Check each light: </vt:lpstr>
      <vt:lpstr>Check each light: </vt:lpstr>
      <vt:lpstr>Check each light: </vt:lpstr>
      <vt:lpstr>Check each light: </vt:lpstr>
      <vt:lpstr>Check each light: </vt:lpstr>
      <vt:lpstr>Check each light: </vt:lpstr>
      <vt:lpstr>PowerPoint Presentation</vt:lpstr>
      <vt:lpstr>Walk-Around</vt:lpstr>
      <vt:lpstr>Ensure the: </vt:lpstr>
      <vt:lpstr>Ensure the: </vt:lpstr>
      <vt:lpstr>Walk-Around</vt:lpstr>
      <vt:lpstr>Walk-Around</vt:lpstr>
      <vt:lpstr>Walk-Around</vt:lpstr>
      <vt:lpstr>Walk-Around</vt:lpstr>
      <vt:lpstr>Walk-Around</vt:lpstr>
      <vt:lpstr>Walk-Around</vt:lpstr>
      <vt:lpstr>Walk-Around</vt:lpstr>
      <vt:lpstr>Walk-Around</vt:lpstr>
      <vt:lpstr>Walk-Around</vt:lpstr>
      <vt:lpstr>Walk-Around</vt:lpstr>
      <vt:lpstr>Walk-Around</vt:lpstr>
      <vt:lpstr>Ensure the: </vt:lpstr>
      <vt:lpstr>Ensure the: </vt:lpstr>
      <vt:lpstr>Ensure the: </vt:lpstr>
      <vt:lpstr>Walk-Around</vt:lpstr>
      <vt:lpstr>Walk-Around</vt:lpstr>
      <vt:lpstr>Walk-Around</vt:lpstr>
      <vt:lpstr>Walk-Around</vt:lpstr>
      <vt:lpstr>Walk-Around</vt:lpstr>
      <vt:lpstr>Walk-Around</vt:lpstr>
      <vt:lpstr>Walk-Around</vt:lpstr>
      <vt:lpstr>Continue behind the back of the trailer, checking top, down, then under:</vt:lpstr>
      <vt:lpstr>Continue behind the back of the trailer, checking top, down, then under:</vt:lpstr>
      <vt:lpstr>Continue the top, down, then under inspection on the passenger side:</vt:lpstr>
      <vt:lpstr>Continue the top, down, then under inspection on the passenger side:</vt:lpstr>
      <vt:lpstr>PowerPoint Presentation</vt:lpstr>
      <vt:lpstr>PowerPoint Presentation</vt:lpstr>
      <vt:lpstr>PowerPoint Presentation</vt:lpstr>
      <vt:lpstr>PowerPoint Presentation</vt:lpstr>
      <vt:lpstr>PowerPoint Presentation</vt:lpstr>
      <vt:lpstr>On-the-Road Inspection</vt:lpstr>
      <vt:lpstr>On-the-Road Inspection</vt:lpstr>
      <vt:lpstr>Complete a short walk-around inspection every time you stop: </vt:lpstr>
      <vt:lpstr>On-the-Road Inspection</vt:lpstr>
      <vt:lpstr>On-the-Road Inspection</vt:lpstr>
      <vt:lpstr>On-the-Road Inspection</vt:lpstr>
      <vt:lpstr>Post-Trip Inspection</vt:lpstr>
      <vt:lpstr>Post-Trip Inspection</vt:lpstr>
      <vt:lpstr>Post-Trip Inspection</vt:lpstr>
      <vt:lpstr>The DVIR must contain: </vt:lpstr>
      <vt:lpstr>Intermodal Equipment </vt:lpstr>
      <vt:lpstr>Special Rigs</vt:lpstr>
      <vt:lpstr>PowerPoint Presentation</vt:lpstr>
      <vt:lpstr>PowerPoint Presentation</vt:lpstr>
      <vt:lpstr>PowerPoint Presentation</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Bauer, Christopher D</cp:lastModifiedBy>
  <cp:revision>180</cp:revision>
  <dcterms:created xsi:type="dcterms:W3CDTF">2016-04-05T19:25:42Z</dcterms:created>
  <dcterms:modified xsi:type="dcterms:W3CDTF">2019-10-10T18:19:06Z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y fmtid="{D5CDD505-2E9C-101B-9397-08002B2CF9AE}" pid="4" name="MSIP_Label_d678064c-6cdb-49bd-bb4f-c75de829b25b_Enabled">
    <vt:lpwstr>True</vt:lpwstr>
  </property>
  <property fmtid="{D5CDD505-2E9C-101B-9397-08002B2CF9AE}" pid="5" name="MSIP_Label_d678064c-6cdb-49bd-bb4f-c75de829b25b_SiteId">
    <vt:lpwstr>a9691d3f-49e3-46a8-8b23-ddad274d0523</vt:lpwstr>
  </property>
  <property fmtid="{D5CDD505-2E9C-101B-9397-08002B2CF9AE}" pid="6" name="MSIP_Label_d678064c-6cdb-49bd-bb4f-c75de829b25b_Owner">
    <vt:lpwstr>cbauer@jjkeller.com</vt:lpwstr>
  </property>
  <property fmtid="{D5CDD505-2E9C-101B-9397-08002B2CF9AE}" pid="7" name="MSIP_Label_d678064c-6cdb-49bd-bb4f-c75de829b25b_SetDate">
    <vt:lpwstr>2019-10-10T18:19:03.5570261Z</vt:lpwstr>
  </property>
  <property fmtid="{D5CDD505-2E9C-101B-9397-08002B2CF9AE}" pid="8" name="MSIP_Label_d678064c-6cdb-49bd-bb4f-c75de829b25b_Name">
    <vt:lpwstr>Public</vt:lpwstr>
  </property>
  <property fmtid="{D5CDD505-2E9C-101B-9397-08002B2CF9AE}" pid="9" name="MSIP_Label_d678064c-6cdb-49bd-bb4f-c75de829b25b_Application">
    <vt:lpwstr>Microsoft Azure Information Protection</vt:lpwstr>
  </property>
  <property fmtid="{D5CDD505-2E9C-101B-9397-08002B2CF9AE}" pid="10" name="MSIP_Label_d678064c-6cdb-49bd-bb4f-c75de829b25b_ActionId">
    <vt:lpwstr>45f6b149-5279-49ef-be31-125287bd9443</vt:lpwstr>
  </property>
  <property fmtid="{D5CDD505-2E9C-101B-9397-08002B2CF9AE}" pid="11" name="MSIP_Label_d678064c-6cdb-49bd-bb4f-c75de829b25b_Extended_MSFT_Method">
    <vt:lpwstr>Manual</vt:lpwstr>
  </property>
  <property fmtid="{D5CDD505-2E9C-101B-9397-08002B2CF9AE}" pid="12" name="Sensitivity">
    <vt:lpwstr>Public</vt:lpwstr>
  </property>
</Properties>
</file>