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32" r:id="rId2"/>
    <p:sldId id="334" r:id="rId3"/>
    <p:sldId id="259" r:id="rId4"/>
    <p:sldId id="258" r:id="rId5"/>
    <p:sldId id="261" r:id="rId6"/>
    <p:sldId id="263" r:id="rId7"/>
    <p:sldId id="266" r:id="rId8"/>
    <p:sldId id="267" r:id="rId9"/>
    <p:sldId id="268" r:id="rId10"/>
    <p:sldId id="269" r:id="rId11"/>
    <p:sldId id="272" r:id="rId12"/>
    <p:sldId id="273" r:id="rId13"/>
    <p:sldId id="274" r:id="rId14"/>
    <p:sldId id="275" r:id="rId15"/>
    <p:sldId id="280" r:id="rId16"/>
    <p:sldId id="281" r:id="rId17"/>
    <p:sldId id="336" r:id="rId18"/>
  </p:sldIdLst>
  <p:sldSz cx="9144000" cy="6858000" type="screen4x3"/>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32" autoAdjust="0"/>
    <p:restoredTop sz="62939" autoAdjust="0"/>
  </p:normalViewPr>
  <p:slideViewPr>
    <p:cSldViewPr>
      <p:cViewPr varScale="1">
        <p:scale>
          <a:sx n="69" d="100"/>
          <a:sy n="69" d="100"/>
        </p:scale>
        <p:origin x="2670"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67A382-347B-4485-89C7-1517A3012291}"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F211201F-6F92-4C81-B909-E06DA1D55AD4}">
      <dgm:prSet phldrT="[Text]"/>
      <dgm:spPr>
        <a:solidFill>
          <a:srgbClr val="002D72"/>
        </a:solidFill>
      </dgm:spPr>
      <dgm:t>
        <a:bodyPr/>
        <a:lstStyle/>
        <a:p>
          <a:r>
            <a:rPr lang="en-US" dirty="0"/>
            <a:t>Level I</a:t>
          </a:r>
        </a:p>
      </dgm:t>
    </dgm:pt>
    <dgm:pt modelId="{681067A2-289F-4D6E-9CEB-825D43D5BEA0}" type="parTrans" cxnId="{6F4A48B5-3EE2-4E96-8099-E20FF272CAD2}">
      <dgm:prSet/>
      <dgm:spPr/>
      <dgm:t>
        <a:bodyPr/>
        <a:lstStyle/>
        <a:p>
          <a:endParaRPr lang="en-US"/>
        </a:p>
      </dgm:t>
    </dgm:pt>
    <dgm:pt modelId="{9C843692-94A1-4059-AA5A-3493D0AEF56B}" type="sibTrans" cxnId="{6F4A48B5-3EE2-4E96-8099-E20FF272CAD2}">
      <dgm:prSet/>
      <dgm:spPr/>
      <dgm:t>
        <a:bodyPr/>
        <a:lstStyle/>
        <a:p>
          <a:endParaRPr lang="en-US"/>
        </a:p>
      </dgm:t>
    </dgm:pt>
    <dgm:pt modelId="{0776611E-B3B1-4A2A-A3DF-20C9DCEA6D3F}">
      <dgm:prSet phldrT="[Text]"/>
      <dgm:spPr/>
      <dgm:t>
        <a:bodyPr anchor="ctr" anchorCtr="0"/>
        <a:lstStyle/>
        <a:p>
          <a:r>
            <a:rPr lang="en-US" dirty="0"/>
            <a:t>Complete inspection</a:t>
          </a:r>
        </a:p>
      </dgm:t>
    </dgm:pt>
    <dgm:pt modelId="{1CFA3973-4435-4803-8C3A-64D56D892702}" type="parTrans" cxnId="{F5C115EC-85F4-4C42-BC83-DB3ED7DE9CA7}">
      <dgm:prSet/>
      <dgm:spPr/>
      <dgm:t>
        <a:bodyPr/>
        <a:lstStyle/>
        <a:p>
          <a:endParaRPr lang="en-US"/>
        </a:p>
      </dgm:t>
    </dgm:pt>
    <dgm:pt modelId="{0F597CC1-6807-4BEB-A48E-626A94C16E71}" type="sibTrans" cxnId="{F5C115EC-85F4-4C42-BC83-DB3ED7DE9CA7}">
      <dgm:prSet/>
      <dgm:spPr/>
      <dgm:t>
        <a:bodyPr/>
        <a:lstStyle/>
        <a:p>
          <a:endParaRPr lang="en-US"/>
        </a:p>
      </dgm:t>
    </dgm:pt>
    <dgm:pt modelId="{3BBA421A-36AF-4438-9358-97A6E8BF142E}">
      <dgm:prSet phldrT="[Text]"/>
      <dgm:spPr/>
      <dgm:t>
        <a:bodyPr/>
        <a:lstStyle/>
        <a:p>
          <a:pPr>
            <a:buNone/>
          </a:pPr>
          <a:r>
            <a:rPr lang="en-US" dirty="0"/>
            <a:t>Level II</a:t>
          </a:r>
        </a:p>
      </dgm:t>
    </dgm:pt>
    <dgm:pt modelId="{32328988-9D89-433C-BABE-B15E8496B1F6}" type="parTrans" cxnId="{8F77AD8F-E0F8-46E6-A5B0-DBCE55B4C389}">
      <dgm:prSet/>
      <dgm:spPr/>
      <dgm:t>
        <a:bodyPr/>
        <a:lstStyle/>
        <a:p>
          <a:endParaRPr lang="en-US"/>
        </a:p>
      </dgm:t>
    </dgm:pt>
    <dgm:pt modelId="{E4CD7154-4935-49AE-8936-071BE03ED182}" type="sibTrans" cxnId="{8F77AD8F-E0F8-46E6-A5B0-DBCE55B4C389}">
      <dgm:prSet/>
      <dgm:spPr/>
      <dgm:t>
        <a:bodyPr/>
        <a:lstStyle/>
        <a:p>
          <a:endParaRPr lang="en-US"/>
        </a:p>
      </dgm:t>
    </dgm:pt>
    <dgm:pt modelId="{4C0CCE95-223A-4ECD-9976-161334E73C9B}">
      <dgm:prSet phldrT="[Text]"/>
      <dgm:spPr/>
      <dgm:t>
        <a:bodyPr anchor="ctr" anchorCtr="0"/>
        <a:lstStyle/>
        <a:p>
          <a:r>
            <a:rPr lang="en-US" dirty="0"/>
            <a:t>The officer doesn’t get under the vehicle</a:t>
          </a:r>
        </a:p>
      </dgm:t>
    </dgm:pt>
    <dgm:pt modelId="{0217476C-4D30-47F4-BB9E-FAC790CD6F34}" type="parTrans" cxnId="{F874E3BB-E95B-4A3F-8CA0-07A2685DD15A}">
      <dgm:prSet/>
      <dgm:spPr/>
      <dgm:t>
        <a:bodyPr/>
        <a:lstStyle/>
        <a:p>
          <a:endParaRPr lang="en-US"/>
        </a:p>
      </dgm:t>
    </dgm:pt>
    <dgm:pt modelId="{FD86E598-B11C-4499-BE06-695F681A218A}" type="sibTrans" cxnId="{F874E3BB-E95B-4A3F-8CA0-07A2685DD15A}">
      <dgm:prSet/>
      <dgm:spPr/>
      <dgm:t>
        <a:bodyPr/>
        <a:lstStyle/>
        <a:p>
          <a:endParaRPr lang="en-US"/>
        </a:p>
      </dgm:t>
    </dgm:pt>
    <dgm:pt modelId="{41BA3B27-11A3-4321-9B64-43E3D24E21A8}">
      <dgm:prSet phldrT="[Text]"/>
      <dgm:spPr>
        <a:solidFill>
          <a:srgbClr val="002D72"/>
        </a:solidFill>
      </dgm:spPr>
      <dgm:t>
        <a:bodyPr/>
        <a:lstStyle/>
        <a:p>
          <a:r>
            <a:rPr lang="en-US" dirty="0"/>
            <a:t>Level III</a:t>
          </a:r>
        </a:p>
      </dgm:t>
    </dgm:pt>
    <dgm:pt modelId="{E395A9A1-EE5B-4D32-A4EF-3B9A84AF08D8}" type="parTrans" cxnId="{D945D983-C496-4811-955E-9275501897AA}">
      <dgm:prSet/>
      <dgm:spPr/>
      <dgm:t>
        <a:bodyPr/>
        <a:lstStyle/>
        <a:p>
          <a:endParaRPr lang="en-US"/>
        </a:p>
      </dgm:t>
    </dgm:pt>
    <dgm:pt modelId="{92062C73-0076-4B4C-8D18-2EB56BA38AC0}" type="sibTrans" cxnId="{D945D983-C496-4811-955E-9275501897AA}">
      <dgm:prSet/>
      <dgm:spPr/>
      <dgm:t>
        <a:bodyPr/>
        <a:lstStyle/>
        <a:p>
          <a:endParaRPr lang="en-US"/>
        </a:p>
      </dgm:t>
    </dgm:pt>
    <dgm:pt modelId="{1772ABC8-F483-415C-9242-944D74028515}">
      <dgm:prSet phldrT="[Text]"/>
      <dgm:spPr/>
      <dgm:t>
        <a:bodyPr anchor="ctr" anchorCtr="0"/>
        <a:lstStyle/>
        <a:p>
          <a:r>
            <a:rPr lang="en-US" dirty="0"/>
            <a:t>Inspection of documents and credentials only</a:t>
          </a:r>
        </a:p>
      </dgm:t>
    </dgm:pt>
    <dgm:pt modelId="{9948251B-C6AD-422A-992F-BE7435A22E99}" type="parTrans" cxnId="{860FABB5-F061-4AA7-8537-D3797795E719}">
      <dgm:prSet/>
      <dgm:spPr/>
      <dgm:t>
        <a:bodyPr/>
        <a:lstStyle/>
        <a:p>
          <a:endParaRPr lang="en-US"/>
        </a:p>
      </dgm:t>
    </dgm:pt>
    <dgm:pt modelId="{42A60AB0-F421-4652-957D-D530D94FDDA2}" type="sibTrans" cxnId="{860FABB5-F061-4AA7-8537-D3797795E719}">
      <dgm:prSet/>
      <dgm:spPr/>
      <dgm:t>
        <a:bodyPr/>
        <a:lstStyle/>
        <a:p>
          <a:endParaRPr lang="en-US"/>
        </a:p>
      </dgm:t>
    </dgm:pt>
    <dgm:pt modelId="{C58C6C4D-22FA-434D-831B-A6B12A9EF022}">
      <dgm:prSet phldrT="[Text]"/>
      <dgm:spPr/>
      <dgm:t>
        <a:bodyPr anchor="ctr" anchorCtr="0"/>
        <a:lstStyle/>
        <a:p>
          <a:r>
            <a:rPr lang="en-US" dirty="0"/>
            <a:t>Focused on the vehicle</a:t>
          </a:r>
        </a:p>
      </dgm:t>
    </dgm:pt>
    <dgm:pt modelId="{2D2698C5-5CB5-4041-9220-5F60DCE41219}" type="parTrans" cxnId="{4B707EF6-309F-4A72-80ED-F7E68094F8BE}">
      <dgm:prSet/>
      <dgm:spPr/>
      <dgm:t>
        <a:bodyPr/>
        <a:lstStyle/>
        <a:p>
          <a:endParaRPr lang="en-US"/>
        </a:p>
      </dgm:t>
    </dgm:pt>
    <dgm:pt modelId="{FF453A54-32E2-43EC-B580-40FCC049FA68}" type="sibTrans" cxnId="{4B707EF6-309F-4A72-80ED-F7E68094F8BE}">
      <dgm:prSet/>
      <dgm:spPr/>
      <dgm:t>
        <a:bodyPr/>
        <a:lstStyle/>
        <a:p>
          <a:endParaRPr lang="en-US"/>
        </a:p>
      </dgm:t>
    </dgm:pt>
    <dgm:pt modelId="{5C8E5937-CE06-4B5D-82DE-8EF60456A167}">
      <dgm:prSet phldrT="[Text]"/>
      <dgm:spPr/>
      <dgm:t>
        <a:bodyPr/>
        <a:lstStyle/>
        <a:p>
          <a:r>
            <a:rPr lang="en-US" dirty="0"/>
            <a:t>Level IV</a:t>
          </a:r>
        </a:p>
      </dgm:t>
    </dgm:pt>
    <dgm:pt modelId="{20689613-3EDA-403B-B14B-D2A8AB6C3B66}" type="parTrans" cxnId="{3C13323F-7E63-4659-ABCE-7CF753B726CE}">
      <dgm:prSet/>
      <dgm:spPr/>
      <dgm:t>
        <a:bodyPr/>
        <a:lstStyle/>
        <a:p>
          <a:endParaRPr lang="en-US"/>
        </a:p>
      </dgm:t>
    </dgm:pt>
    <dgm:pt modelId="{A884E207-F498-4628-B158-7FB5CA402147}" type="sibTrans" cxnId="{3C13323F-7E63-4659-ABCE-7CF753B726CE}">
      <dgm:prSet/>
      <dgm:spPr/>
      <dgm:t>
        <a:bodyPr/>
        <a:lstStyle/>
        <a:p>
          <a:endParaRPr lang="en-US"/>
        </a:p>
      </dgm:t>
    </dgm:pt>
    <dgm:pt modelId="{966FF83A-73D2-4396-BFAD-BF1DB1ACFD40}">
      <dgm:prSet phldrT="[Text]"/>
      <dgm:spPr/>
      <dgm:t>
        <a:bodyPr anchor="ctr" anchorCtr="0"/>
        <a:lstStyle/>
        <a:p>
          <a:r>
            <a:rPr lang="en-US" dirty="0"/>
            <a:t>Onetime check of a specific piece of equipment</a:t>
          </a:r>
        </a:p>
      </dgm:t>
    </dgm:pt>
    <dgm:pt modelId="{93D8FC81-F51B-4A5F-8446-D3847DCA18E1}" type="parTrans" cxnId="{8D0FDF5A-5291-4898-B7FF-88F1E338ACDE}">
      <dgm:prSet/>
      <dgm:spPr/>
      <dgm:t>
        <a:bodyPr/>
        <a:lstStyle/>
        <a:p>
          <a:endParaRPr lang="en-US"/>
        </a:p>
      </dgm:t>
    </dgm:pt>
    <dgm:pt modelId="{17B825CC-D73D-42E9-B3A7-47CCF0C84828}" type="sibTrans" cxnId="{8D0FDF5A-5291-4898-B7FF-88F1E338ACDE}">
      <dgm:prSet/>
      <dgm:spPr/>
      <dgm:t>
        <a:bodyPr/>
        <a:lstStyle/>
        <a:p>
          <a:endParaRPr lang="en-US"/>
        </a:p>
      </dgm:t>
    </dgm:pt>
    <dgm:pt modelId="{E6EAF09B-ED5D-4C47-A197-34CA13DA1499}">
      <dgm:prSet phldrT="[Text]"/>
      <dgm:spPr>
        <a:solidFill>
          <a:srgbClr val="002D72"/>
        </a:solidFill>
      </dgm:spPr>
      <dgm:t>
        <a:bodyPr/>
        <a:lstStyle/>
        <a:p>
          <a:r>
            <a:rPr lang="en-US" dirty="0"/>
            <a:t>Level V</a:t>
          </a:r>
        </a:p>
      </dgm:t>
    </dgm:pt>
    <dgm:pt modelId="{3AC3F424-42D7-4253-AC62-DB6C26A27819}" type="parTrans" cxnId="{C888E531-3C7B-4532-93CD-077AC92FD0CF}">
      <dgm:prSet/>
      <dgm:spPr/>
      <dgm:t>
        <a:bodyPr/>
        <a:lstStyle/>
        <a:p>
          <a:endParaRPr lang="en-US"/>
        </a:p>
      </dgm:t>
    </dgm:pt>
    <dgm:pt modelId="{66255CC4-2C2C-4B32-95B9-4ECDBC44C2E3}" type="sibTrans" cxnId="{C888E531-3C7B-4532-93CD-077AC92FD0CF}">
      <dgm:prSet/>
      <dgm:spPr/>
      <dgm:t>
        <a:bodyPr/>
        <a:lstStyle/>
        <a:p>
          <a:endParaRPr lang="en-US"/>
        </a:p>
      </dgm:t>
    </dgm:pt>
    <dgm:pt modelId="{FF4B9D94-1CBB-402A-99F8-C77E68DACF96}">
      <dgm:prSet phldrT="[Text]"/>
      <dgm:spPr/>
      <dgm:t>
        <a:bodyPr/>
        <a:lstStyle/>
        <a:p>
          <a:r>
            <a:rPr lang="en-US" dirty="0"/>
            <a:t>Level VI</a:t>
          </a:r>
        </a:p>
      </dgm:t>
    </dgm:pt>
    <dgm:pt modelId="{8C928B69-11C8-4D00-A254-84B762C69E3C}" type="parTrans" cxnId="{5F671FD9-0A6C-40DB-9E70-B09BA879427D}">
      <dgm:prSet/>
      <dgm:spPr/>
      <dgm:t>
        <a:bodyPr/>
        <a:lstStyle/>
        <a:p>
          <a:endParaRPr lang="en-US"/>
        </a:p>
      </dgm:t>
    </dgm:pt>
    <dgm:pt modelId="{90987EA2-61CD-47C7-928B-85AE09F53E59}" type="sibTrans" cxnId="{5F671FD9-0A6C-40DB-9E70-B09BA879427D}">
      <dgm:prSet/>
      <dgm:spPr/>
      <dgm:t>
        <a:bodyPr/>
        <a:lstStyle/>
        <a:p>
          <a:endParaRPr lang="en-US"/>
        </a:p>
      </dgm:t>
    </dgm:pt>
    <dgm:pt modelId="{E37BEA15-E487-43FA-BFCE-EE691E16BED5}">
      <dgm:prSet phldrT="[Text]"/>
      <dgm:spPr/>
      <dgm:t>
        <a:bodyPr anchor="ctr" anchorCtr="0"/>
        <a:lstStyle/>
        <a:p>
          <a:r>
            <a:rPr lang="en-US" dirty="0"/>
            <a:t>Vehicles hauling highway route-controlled quantities of radioactive materials</a:t>
          </a:r>
        </a:p>
      </dgm:t>
    </dgm:pt>
    <dgm:pt modelId="{7C78B24A-9EBC-4217-BAA9-E2FEC4BAB2DE}" type="parTrans" cxnId="{D19A7BB3-AE40-43F6-8881-C02605938BE7}">
      <dgm:prSet/>
      <dgm:spPr/>
      <dgm:t>
        <a:bodyPr/>
        <a:lstStyle/>
        <a:p>
          <a:endParaRPr lang="en-US"/>
        </a:p>
      </dgm:t>
    </dgm:pt>
    <dgm:pt modelId="{13440FCB-A42A-42F1-BF32-B0C9CB47C4E9}" type="sibTrans" cxnId="{D19A7BB3-AE40-43F6-8881-C02605938BE7}">
      <dgm:prSet/>
      <dgm:spPr/>
      <dgm:t>
        <a:bodyPr/>
        <a:lstStyle/>
        <a:p>
          <a:endParaRPr lang="en-US"/>
        </a:p>
      </dgm:t>
    </dgm:pt>
    <dgm:pt modelId="{74EA2C80-9E1D-46C4-AD6B-EF1704644E76}">
      <dgm:prSet phldrT="[Text]"/>
      <dgm:spPr>
        <a:solidFill>
          <a:srgbClr val="002D72"/>
        </a:solidFill>
      </dgm:spPr>
      <dgm:t>
        <a:bodyPr/>
        <a:lstStyle/>
        <a:p>
          <a:r>
            <a:rPr lang="en-US" dirty="0"/>
            <a:t>Level VII</a:t>
          </a:r>
        </a:p>
      </dgm:t>
    </dgm:pt>
    <dgm:pt modelId="{627E4DE5-30B0-4BFE-864D-D466A0CF6CF9}" type="parTrans" cxnId="{F9522002-C9AC-4BD5-9205-CF8D2EFFC1A8}">
      <dgm:prSet/>
      <dgm:spPr/>
      <dgm:t>
        <a:bodyPr/>
        <a:lstStyle/>
        <a:p>
          <a:endParaRPr lang="en-US"/>
        </a:p>
      </dgm:t>
    </dgm:pt>
    <dgm:pt modelId="{16705857-ED51-4819-83AC-CC484001BD0D}" type="sibTrans" cxnId="{F9522002-C9AC-4BD5-9205-CF8D2EFFC1A8}">
      <dgm:prSet/>
      <dgm:spPr/>
      <dgm:t>
        <a:bodyPr/>
        <a:lstStyle/>
        <a:p>
          <a:endParaRPr lang="en-US"/>
        </a:p>
      </dgm:t>
    </dgm:pt>
    <dgm:pt modelId="{5DC31086-36D2-49D6-9B5C-18106DF22BFA}">
      <dgm:prSet phldrT="[Text]"/>
      <dgm:spPr/>
      <dgm:t>
        <a:bodyPr anchor="ctr" anchorCtr="0"/>
        <a:lstStyle/>
        <a:p>
          <a:r>
            <a:rPr lang="en-US" dirty="0"/>
            <a:t>Directed at school buses, taxis, shuttles, and other vehicles</a:t>
          </a:r>
        </a:p>
      </dgm:t>
    </dgm:pt>
    <dgm:pt modelId="{AD558799-C6F6-4993-90B7-C8064554B79E}" type="parTrans" cxnId="{C8459EDB-BD11-4944-9947-6DA98124F4CC}">
      <dgm:prSet/>
      <dgm:spPr/>
      <dgm:t>
        <a:bodyPr/>
        <a:lstStyle/>
        <a:p>
          <a:endParaRPr lang="en-US"/>
        </a:p>
      </dgm:t>
    </dgm:pt>
    <dgm:pt modelId="{74668F10-D803-4701-B62C-66E2BABD8E00}" type="sibTrans" cxnId="{C8459EDB-BD11-4944-9947-6DA98124F4CC}">
      <dgm:prSet/>
      <dgm:spPr/>
      <dgm:t>
        <a:bodyPr/>
        <a:lstStyle/>
        <a:p>
          <a:endParaRPr lang="en-US"/>
        </a:p>
      </dgm:t>
    </dgm:pt>
    <dgm:pt modelId="{EBA457B5-7F19-4B6C-AD87-47E008A54C86}">
      <dgm:prSet phldrT="[Text]"/>
      <dgm:spPr/>
      <dgm:t>
        <a:bodyPr/>
        <a:lstStyle/>
        <a:p>
          <a:r>
            <a:rPr lang="en-US" dirty="0"/>
            <a:t>Level VIII</a:t>
          </a:r>
        </a:p>
      </dgm:t>
    </dgm:pt>
    <dgm:pt modelId="{A10CEB57-BCD8-4F82-A2D7-0951499F5DE6}" type="parTrans" cxnId="{AFB0F4D6-78D5-47C7-9070-1FF6BC56D9A4}">
      <dgm:prSet/>
      <dgm:spPr/>
      <dgm:t>
        <a:bodyPr/>
        <a:lstStyle/>
        <a:p>
          <a:endParaRPr lang="en-US"/>
        </a:p>
      </dgm:t>
    </dgm:pt>
    <dgm:pt modelId="{D5EBEB49-668E-4DDD-8961-6E84B4D52084}" type="sibTrans" cxnId="{AFB0F4D6-78D5-47C7-9070-1FF6BC56D9A4}">
      <dgm:prSet/>
      <dgm:spPr/>
      <dgm:t>
        <a:bodyPr/>
        <a:lstStyle/>
        <a:p>
          <a:endParaRPr lang="en-US"/>
        </a:p>
      </dgm:t>
    </dgm:pt>
    <dgm:pt modelId="{95E3C7BE-AD1D-49FA-A11E-C962F1E28735}">
      <dgm:prSet phldrT="[Text]"/>
      <dgm:spPr/>
      <dgm:t>
        <a:bodyPr tIns="182880" bIns="0"/>
        <a:lstStyle/>
        <a:p>
          <a:r>
            <a:rPr lang="en-US" dirty="0"/>
            <a:t>Electronic inspection of driver and vehicle as it rolls through the inspection facility</a:t>
          </a:r>
        </a:p>
        <a:p>
          <a:endParaRPr lang="en-US" dirty="0"/>
        </a:p>
      </dgm:t>
    </dgm:pt>
    <dgm:pt modelId="{F904E98D-55E1-4486-8232-8FC4076FC254}" type="parTrans" cxnId="{A0D9F66D-669C-4E3C-BB36-39E72AE569A8}">
      <dgm:prSet/>
      <dgm:spPr/>
      <dgm:t>
        <a:bodyPr/>
        <a:lstStyle/>
        <a:p>
          <a:endParaRPr lang="en-US"/>
        </a:p>
      </dgm:t>
    </dgm:pt>
    <dgm:pt modelId="{31710CED-8DA9-4A92-BBF5-ABDDA668C2E8}" type="sibTrans" cxnId="{A0D9F66D-669C-4E3C-BB36-39E72AE569A8}">
      <dgm:prSet/>
      <dgm:spPr/>
      <dgm:t>
        <a:bodyPr/>
        <a:lstStyle/>
        <a:p>
          <a:endParaRPr lang="en-US"/>
        </a:p>
      </dgm:t>
    </dgm:pt>
    <dgm:pt modelId="{6683B838-CD67-4C5F-884B-1057A6CB07CA}" type="pres">
      <dgm:prSet presAssocID="{9C67A382-347B-4485-89C7-1517A3012291}" presName="Name0" presStyleCnt="0">
        <dgm:presLayoutVars>
          <dgm:chMax/>
          <dgm:chPref val="3"/>
          <dgm:dir/>
          <dgm:animOne val="branch"/>
          <dgm:animLvl val="lvl"/>
        </dgm:presLayoutVars>
      </dgm:prSet>
      <dgm:spPr/>
    </dgm:pt>
    <dgm:pt modelId="{C55AF018-8578-4E92-870F-FE53F9E98760}" type="pres">
      <dgm:prSet presAssocID="{F211201F-6F92-4C81-B909-E06DA1D55AD4}" presName="composite" presStyleCnt="0"/>
      <dgm:spPr/>
    </dgm:pt>
    <dgm:pt modelId="{D56F9CA1-4CB0-4461-9301-B03F688AB3FA}" type="pres">
      <dgm:prSet presAssocID="{F211201F-6F92-4C81-B909-E06DA1D55AD4}" presName="FirstChild" presStyleLbl="revTx" presStyleIdx="0" presStyleCnt="8">
        <dgm:presLayoutVars>
          <dgm:chMax val="0"/>
          <dgm:chPref val="0"/>
          <dgm:bulletEnabled val="1"/>
        </dgm:presLayoutVars>
      </dgm:prSet>
      <dgm:spPr/>
    </dgm:pt>
    <dgm:pt modelId="{33937787-DD99-4088-BC79-485746D474EA}" type="pres">
      <dgm:prSet presAssocID="{F211201F-6F92-4C81-B909-E06DA1D55AD4}" presName="Parent" presStyleLbl="alignNode1" presStyleIdx="0" presStyleCnt="8" custScaleX="98535">
        <dgm:presLayoutVars>
          <dgm:chMax val="3"/>
          <dgm:chPref val="3"/>
          <dgm:bulletEnabled val="1"/>
        </dgm:presLayoutVars>
      </dgm:prSet>
      <dgm:spPr/>
    </dgm:pt>
    <dgm:pt modelId="{79E0A4E1-048E-4B59-802E-4FFE7000A7CA}" type="pres">
      <dgm:prSet presAssocID="{F211201F-6F92-4C81-B909-E06DA1D55AD4}" presName="Accent" presStyleLbl="parChTrans1D1" presStyleIdx="0" presStyleCnt="8"/>
      <dgm:spPr/>
    </dgm:pt>
    <dgm:pt modelId="{63558492-8914-4EDA-82FE-5C60BC53209A}" type="pres">
      <dgm:prSet presAssocID="{9C843692-94A1-4059-AA5A-3493D0AEF56B}" presName="sibTrans" presStyleCnt="0"/>
      <dgm:spPr/>
    </dgm:pt>
    <dgm:pt modelId="{8B58FFB5-5C20-40D8-AB61-B629ACDA84C8}" type="pres">
      <dgm:prSet presAssocID="{3BBA421A-36AF-4438-9358-97A6E8BF142E}" presName="composite" presStyleCnt="0"/>
      <dgm:spPr/>
    </dgm:pt>
    <dgm:pt modelId="{69BC12F1-556D-4054-912E-D1F1F4BB9F10}" type="pres">
      <dgm:prSet presAssocID="{3BBA421A-36AF-4438-9358-97A6E8BF142E}" presName="FirstChild" presStyleLbl="revTx" presStyleIdx="1" presStyleCnt="8">
        <dgm:presLayoutVars>
          <dgm:chMax val="0"/>
          <dgm:chPref val="0"/>
          <dgm:bulletEnabled val="1"/>
        </dgm:presLayoutVars>
      </dgm:prSet>
      <dgm:spPr/>
    </dgm:pt>
    <dgm:pt modelId="{283F2A8F-0E93-4E3F-B926-3369B4908350}" type="pres">
      <dgm:prSet presAssocID="{3BBA421A-36AF-4438-9358-97A6E8BF142E}" presName="Parent" presStyleLbl="alignNode1" presStyleIdx="1" presStyleCnt="8" custScaleX="98535">
        <dgm:presLayoutVars>
          <dgm:chMax val="3"/>
          <dgm:chPref val="3"/>
          <dgm:bulletEnabled val="1"/>
        </dgm:presLayoutVars>
      </dgm:prSet>
      <dgm:spPr/>
    </dgm:pt>
    <dgm:pt modelId="{6A955ACA-531A-4423-BE1C-507F231F5416}" type="pres">
      <dgm:prSet presAssocID="{3BBA421A-36AF-4438-9358-97A6E8BF142E}" presName="Accent" presStyleLbl="parChTrans1D1" presStyleIdx="1" presStyleCnt="8"/>
      <dgm:spPr/>
    </dgm:pt>
    <dgm:pt modelId="{B1F1CA39-A3A9-4EEB-9A5E-7F07B1DB9DD2}" type="pres">
      <dgm:prSet presAssocID="{E4CD7154-4935-49AE-8936-071BE03ED182}" presName="sibTrans" presStyleCnt="0"/>
      <dgm:spPr/>
    </dgm:pt>
    <dgm:pt modelId="{E3FA204B-95A3-42AD-B75E-3951096AC28D}" type="pres">
      <dgm:prSet presAssocID="{41BA3B27-11A3-4321-9B64-43E3D24E21A8}" presName="composite" presStyleCnt="0"/>
      <dgm:spPr/>
    </dgm:pt>
    <dgm:pt modelId="{3444DFE7-1DA3-4A56-80C7-F754AFEAE596}" type="pres">
      <dgm:prSet presAssocID="{41BA3B27-11A3-4321-9B64-43E3D24E21A8}" presName="FirstChild" presStyleLbl="revTx" presStyleIdx="2" presStyleCnt="8">
        <dgm:presLayoutVars>
          <dgm:chMax val="0"/>
          <dgm:chPref val="0"/>
          <dgm:bulletEnabled val="1"/>
        </dgm:presLayoutVars>
      </dgm:prSet>
      <dgm:spPr/>
    </dgm:pt>
    <dgm:pt modelId="{E58B305C-24EC-4C66-A4BC-1D5D036DCA31}" type="pres">
      <dgm:prSet presAssocID="{41BA3B27-11A3-4321-9B64-43E3D24E21A8}" presName="Parent" presStyleLbl="alignNode1" presStyleIdx="2" presStyleCnt="8" custScaleX="98535">
        <dgm:presLayoutVars>
          <dgm:chMax val="3"/>
          <dgm:chPref val="3"/>
          <dgm:bulletEnabled val="1"/>
        </dgm:presLayoutVars>
      </dgm:prSet>
      <dgm:spPr/>
    </dgm:pt>
    <dgm:pt modelId="{6DBB7436-3294-4E99-A369-DADA7C871E46}" type="pres">
      <dgm:prSet presAssocID="{41BA3B27-11A3-4321-9B64-43E3D24E21A8}" presName="Accent" presStyleLbl="parChTrans1D1" presStyleIdx="2" presStyleCnt="8"/>
      <dgm:spPr/>
    </dgm:pt>
    <dgm:pt modelId="{98512B25-F529-4E8E-BCFC-88D9EFC33FDF}" type="pres">
      <dgm:prSet presAssocID="{92062C73-0076-4B4C-8D18-2EB56BA38AC0}" presName="sibTrans" presStyleCnt="0"/>
      <dgm:spPr/>
    </dgm:pt>
    <dgm:pt modelId="{E9163EEB-1552-4FC1-98AA-92C729FD8623}" type="pres">
      <dgm:prSet presAssocID="{5C8E5937-CE06-4B5D-82DE-8EF60456A167}" presName="composite" presStyleCnt="0"/>
      <dgm:spPr/>
    </dgm:pt>
    <dgm:pt modelId="{1689A8DE-68EF-4ADC-AC91-78DB912B24E8}" type="pres">
      <dgm:prSet presAssocID="{5C8E5937-CE06-4B5D-82DE-8EF60456A167}" presName="FirstChild" presStyleLbl="revTx" presStyleIdx="3" presStyleCnt="8">
        <dgm:presLayoutVars>
          <dgm:chMax val="0"/>
          <dgm:chPref val="0"/>
          <dgm:bulletEnabled val="1"/>
        </dgm:presLayoutVars>
      </dgm:prSet>
      <dgm:spPr/>
    </dgm:pt>
    <dgm:pt modelId="{599E6E66-D5C9-429F-9085-EFB54955336E}" type="pres">
      <dgm:prSet presAssocID="{5C8E5937-CE06-4B5D-82DE-8EF60456A167}" presName="Parent" presStyleLbl="alignNode1" presStyleIdx="3" presStyleCnt="8" custScaleX="98535">
        <dgm:presLayoutVars>
          <dgm:chMax val="3"/>
          <dgm:chPref val="3"/>
          <dgm:bulletEnabled val="1"/>
        </dgm:presLayoutVars>
      </dgm:prSet>
      <dgm:spPr/>
    </dgm:pt>
    <dgm:pt modelId="{7AEFCEC1-5748-4C3C-A0F6-21BDE372F52B}" type="pres">
      <dgm:prSet presAssocID="{5C8E5937-CE06-4B5D-82DE-8EF60456A167}" presName="Accent" presStyleLbl="parChTrans1D1" presStyleIdx="3" presStyleCnt="8"/>
      <dgm:spPr/>
    </dgm:pt>
    <dgm:pt modelId="{0CDA1117-69AE-4FC1-9F55-7BCC2CCF8544}" type="pres">
      <dgm:prSet presAssocID="{A884E207-F498-4628-B158-7FB5CA402147}" presName="sibTrans" presStyleCnt="0"/>
      <dgm:spPr/>
    </dgm:pt>
    <dgm:pt modelId="{05DC1EAE-0E56-4C7D-BFED-E2481F6A8EBF}" type="pres">
      <dgm:prSet presAssocID="{E6EAF09B-ED5D-4C47-A197-34CA13DA1499}" presName="composite" presStyleCnt="0"/>
      <dgm:spPr/>
    </dgm:pt>
    <dgm:pt modelId="{D2AED575-DB97-4092-8CF2-CAE53DC46C03}" type="pres">
      <dgm:prSet presAssocID="{E6EAF09B-ED5D-4C47-A197-34CA13DA1499}" presName="FirstChild" presStyleLbl="revTx" presStyleIdx="4" presStyleCnt="8">
        <dgm:presLayoutVars>
          <dgm:chMax val="0"/>
          <dgm:chPref val="0"/>
          <dgm:bulletEnabled val="1"/>
        </dgm:presLayoutVars>
      </dgm:prSet>
      <dgm:spPr/>
    </dgm:pt>
    <dgm:pt modelId="{1ECCF565-A471-4D2D-9295-E897C590BCE1}" type="pres">
      <dgm:prSet presAssocID="{E6EAF09B-ED5D-4C47-A197-34CA13DA1499}" presName="Parent" presStyleLbl="alignNode1" presStyleIdx="4" presStyleCnt="8" custScaleX="98535">
        <dgm:presLayoutVars>
          <dgm:chMax val="3"/>
          <dgm:chPref val="3"/>
          <dgm:bulletEnabled val="1"/>
        </dgm:presLayoutVars>
      </dgm:prSet>
      <dgm:spPr/>
    </dgm:pt>
    <dgm:pt modelId="{453E3F6E-6661-444F-9C60-78364B3C495C}" type="pres">
      <dgm:prSet presAssocID="{E6EAF09B-ED5D-4C47-A197-34CA13DA1499}" presName="Accent" presStyleLbl="parChTrans1D1" presStyleIdx="4" presStyleCnt="8"/>
      <dgm:spPr/>
    </dgm:pt>
    <dgm:pt modelId="{12966FEA-50B2-4952-9A13-50DD72BE0264}" type="pres">
      <dgm:prSet presAssocID="{66255CC4-2C2C-4B32-95B9-4ECDBC44C2E3}" presName="sibTrans" presStyleCnt="0"/>
      <dgm:spPr/>
    </dgm:pt>
    <dgm:pt modelId="{85841F7F-CF5E-4E17-A720-C00A8A681BF9}" type="pres">
      <dgm:prSet presAssocID="{FF4B9D94-1CBB-402A-99F8-C77E68DACF96}" presName="composite" presStyleCnt="0"/>
      <dgm:spPr/>
    </dgm:pt>
    <dgm:pt modelId="{97F1E964-091D-4EB2-A797-A64823F1DCB3}" type="pres">
      <dgm:prSet presAssocID="{FF4B9D94-1CBB-402A-99F8-C77E68DACF96}" presName="FirstChild" presStyleLbl="revTx" presStyleIdx="5" presStyleCnt="8">
        <dgm:presLayoutVars>
          <dgm:chMax val="0"/>
          <dgm:chPref val="0"/>
          <dgm:bulletEnabled val="1"/>
        </dgm:presLayoutVars>
      </dgm:prSet>
      <dgm:spPr/>
    </dgm:pt>
    <dgm:pt modelId="{CA7398A5-262F-4911-A9FB-B6FA5A0A3B59}" type="pres">
      <dgm:prSet presAssocID="{FF4B9D94-1CBB-402A-99F8-C77E68DACF96}" presName="Parent" presStyleLbl="alignNode1" presStyleIdx="5" presStyleCnt="8" custScaleX="98535">
        <dgm:presLayoutVars>
          <dgm:chMax val="3"/>
          <dgm:chPref val="3"/>
          <dgm:bulletEnabled val="1"/>
        </dgm:presLayoutVars>
      </dgm:prSet>
      <dgm:spPr/>
    </dgm:pt>
    <dgm:pt modelId="{64FF3421-B7E1-450B-A26E-7FE43417365B}" type="pres">
      <dgm:prSet presAssocID="{FF4B9D94-1CBB-402A-99F8-C77E68DACF96}" presName="Accent" presStyleLbl="parChTrans1D1" presStyleIdx="5" presStyleCnt="8"/>
      <dgm:spPr/>
    </dgm:pt>
    <dgm:pt modelId="{9835EF0B-409E-478F-A9E2-1EBCC52874FA}" type="pres">
      <dgm:prSet presAssocID="{90987EA2-61CD-47C7-928B-85AE09F53E59}" presName="sibTrans" presStyleCnt="0"/>
      <dgm:spPr/>
    </dgm:pt>
    <dgm:pt modelId="{3AF47B0C-4EBD-4540-8102-C94FB13274A6}" type="pres">
      <dgm:prSet presAssocID="{74EA2C80-9E1D-46C4-AD6B-EF1704644E76}" presName="composite" presStyleCnt="0"/>
      <dgm:spPr/>
    </dgm:pt>
    <dgm:pt modelId="{C190DCC4-F211-4AC9-B83E-3BF50009EE80}" type="pres">
      <dgm:prSet presAssocID="{74EA2C80-9E1D-46C4-AD6B-EF1704644E76}" presName="FirstChild" presStyleLbl="revTx" presStyleIdx="6" presStyleCnt="8">
        <dgm:presLayoutVars>
          <dgm:chMax val="0"/>
          <dgm:chPref val="0"/>
          <dgm:bulletEnabled val="1"/>
        </dgm:presLayoutVars>
      </dgm:prSet>
      <dgm:spPr/>
    </dgm:pt>
    <dgm:pt modelId="{121039B7-5A07-4AC4-85B5-BA38A780B071}" type="pres">
      <dgm:prSet presAssocID="{74EA2C80-9E1D-46C4-AD6B-EF1704644E76}" presName="Parent" presStyleLbl="alignNode1" presStyleIdx="6" presStyleCnt="8" custScaleX="98535">
        <dgm:presLayoutVars>
          <dgm:chMax val="3"/>
          <dgm:chPref val="3"/>
          <dgm:bulletEnabled val="1"/>
        </dgm:presLayoutVars>
      </dgm:prSet>
      <dgm:spPr/>
    </dgm:pt>
    <dgm:pt modelId="{5971F537-5F58-45C4-8EDE-13E4AB87B1AF}" type="pres">
      <dgm:prSet presAssocID="{74EA2C80-9E1D-46C4-AD6B-EF1704644E76}" presName="Accent" presStyleLbl="parChTrans1D1" presStyleIdx="6" presStyleCnt="8"/>
      <dgm:spPr/>
    </dgm:pt>
    <dgm:pt modelId="{899200D4-90B0-4F7E-AA51-D91487EC7616}" type="pres">
      <dgm:prSet presAssocID="{16705857-ED51-4819-83AC-CC484001BD0D}" presName="sibTrans" presStyleCnt="0"/>
      <dgm:spPr/>
    </dgm:pt>
    <dgm:pt modelId="{53A3B1A7-2F5B-4557-B498-8D7D101754B0}" type="pres">
      <dgm:prSet presAssocID="{EBA457B5-7F19-4B6C-AD87-47E008A54C86}" presName="composite" presStyleCnt="0"/>
      <dgm:spPr/>
    </dgm:pt>
    <dgm:pt modelId="{4A2D0DE8-42A0-4C75-BB61-878528770737}" type="pres">
      <dgm:prSet presAssocID="{EBA457B5-7F19-4B6C-AD87-47E008A54C86}" presName="FirstChild" presStyleLbl="revTx" presStyleIdx="7" presStyleCnt="8">
        <dgm:presLayoutVars>
          <dgm:chMax val="0"/>
          <dgm:chPref val="0"/>
          <dgm:bulletEnabled val="1"/>
        </dgm:presLayoutVars>
      </dgm:prSet>
      <dgm:spPr/>
    </dgm:pt>
    <dgm:pt modelId="{C07A9ABE-991F-40F8-94CA-B21BEBD5BAB1}" type="pres">
      <dgm:prSet presAssocID="{EBA457B5-7F19-4B6C-AD87-47E008A54C86}" presName="Parent" presStyleLbl="alignNode1" presStyleIdx="7" presStyleCnt="8" custScaleX="98535">
        <dgm:presLayoutVars>
          <dgm:chMax val="3"/>
          <dgm:chPref val="3"/>
          <dgm:bulletEnabled val="1"/>
        </dgm:presLayoutVars>
      </dgm:prSet>
      <dgm:spPr/>
    </dgm:pt>
    <dgm:pt modelId="{F91CF4F8-6CE6-451E-86C7-315A7D84BA57}" type="pres">
      <dgm:prSet presAssocID="{EBA457B5-7F19-4B6C-AD87-47E008A54C86}" presName="Accent" presStyleLbl="parChTrans1D1" presStyleIdx="7" presStyleCnt="8"/>
      <dgm:spPr/>
    </dgm:pt>
  </dgm:ptLst>
  <dgm:cxnLst>
    <dgm:cxn modelId="{F9522002-C9AC-4BD5-9205-CF8D2EFFC1A8}" srcId="{9C67A382-347B-4485-89C7-1517A3012291}" destId="{74EA2C80-9E1D-46C4-AD6B-EF1704644E76}" srcOrd="6" destOrd="0" parTransId="{627E4DE5-30B0-4BFE-864D-D466A0CF6CF9}" sibTransId="{16705857-ED51-4819-83AC-CC484001BD0D}"/>
    <dgm:cxn modelId="{3E133F22-8451-4E4F-A843-A138C55EF9FA}" type="presOf" srcId="{EBA457B5-7F19-4B6C-AD87-47E008A54C86}" destId="{C07A9ABE-991F-40F8-94CA-B21BEBD5BAB1}" srcOrd="0" destOrd="0" presId="urn:microsoft.com/office/officeart/2011/layout/TabList"/>
    <dgm:cxn modelId="{C8327A2D-EFC2-4CBE-B4BE-13789B122322}" type="presOf" srcId="{4C0CCE95-223A-4ECD-9976-161334E73C9B}" destId="{69BC12F1-556D-4054-912E-D1F1F4BB9F10}" srcOrd="0" destOrd="0" presId="urn:microsoft.com/office/officeart/2011/layout/TabList"/>
    <dgm:cxn modelId="{C888E531-3C7B-4532-93CD-077AC92FD0CF}" srcId="{9C67A382-347B-4485-89C7-1517A3012291}" destId="{E6EAF09B-ED5D-4C47-A197-34CA13DA1499}" srcOrd="4" destOrd="0" parTransId="{3AC3F424-42D7-4253-AC62-DB6C26A27819}" sibTransId="{66255CC4-2C2C-4B32-95B9-4ECDBC44C2E3}"/>
    <dgm:cxn modelId="{3C13323F-7E63-4659-ABCE-7CF753B726CE}" srcId="{9C67A382-347B-4485-89C7-1517A3012291}" destId="{5C8E5937-CE06-4B5D-82DE-8EF60456A167}" srcOrd="3" destOrd="0" parTransId="{20689613-3EDA-403B-B14B-D2A8AB6C3B66}" sibTransId="{A884E207-F498-4628-B158-7FB5CA402147}"/>
    <dgm:cxn modelId="{A0D9F66D-669C-4E3C-BB36-39E72AE569A8}" srcId="{EBA457B5-7F19-4B6C-AD87-47E008A54C86}" destId="{95E3C7BE-AD1D-49FA-A11E-C962F1E28735}" srcOrd="0" destOrd="0" parTransId="{F904E98D-55E1-4486-8232-8FC4076FC254}" sibTransId="{31710CED-8DA9-4A92-BBF5-ABDDA668C2E8}"/>
    <dgm:cxn modelId="{67C2534F-0DE9-43A9-89FC-192E0355ECAD}" type="presOf" srcId="{C58C6C4D-22FA-434D-831B-A6B12A9EF022}" destId="{D2AED575-DB97-4092-8CF2-CAE53DC46C03}" srcOrd="0" destOrd="0" presId="urn:microsoft.com/office/officeart/2011/layout/TabList"/>
    <dgm:cxn modelId="{39475170-EAF1-410D-BFB5-3DCE1453493C}" type="presOf" srcId="{95E3C7BE-AD1D-49FA-A11E-C962F1E28735}" destId="{4A2D0DE8-42A0-4C75-BB61-878528770737}" srcOrd="0" destOrd="0" presId="urn:microsoft.com/office/officeart/2011/layout/TabList"/>
    <dgm:cxn modelId="{C196AF73-A810-4B6B-B698-0ED2080F5C81}" type="presOf" srcId="{E6EAF09B-ED5D-4C47-A197-34CA13DA1499}" destId="{1ECCF565-A471-4D2D-9295-E897C590BCE1}" srcOrd="0" destOrd="0" presId="urn:microsoft.com/office/officeart/2011/layout/TabList"/>
    <dgm:cxn modelId="{3B1F4D56-F644-483F-BBF2-E11DA6E5814F}" type="presOf" srcId="{41BA3B27-11A3-4321-9B64-43E3D24E21A8}" destId="{E58B305C-24EC-4C66-A4BC-1D5D036DCA31}" srcOrd="0" destOrd="0" presId="urn:microsoft.com/office/officeart/2011/layout/TabList"/>
    <dgm:cxn modelId="{8D0FDF5A-5291-4898-B7FF-88F1E338ACDE}" srcId="{5C8E5937-CE06-4B5D-82DE-8EF60456A167}" destId="{966FF83A-73D2-4396-BFAD-BF1DB1ACFD40}" srcOrd="0" destOrd="0" parTransId="{93D8FC81-F51B-4A5F-8446-D3847DCA18E1}" sibTransId="{17B825CC-D73D-42E9-B3A7-47CCF0C84828}"/>
    <dgm:cxn modelId="{E2A5C97B-F48F-42FB-95BA-3BEC6BC2474A}" type="presOf" srcId="{9C67A382-347B-4485-89C7-1517A3012291}" destId="{6683B838-CD67-4C5F-884B-1057A6CB07CA}" srcOrd="0" destOrd="0" presId="urn:microsoft.com/office/officeart/2011/layout/TabList"/>
    <dgm:cxn modelId="{D191877F-306C-4FAA-8914-85E9335CDE8A}" type="presOf" srcId="{5DC31086-36D2-49D6-9B5C-18106DF22BFA}" destId="{C190DCC4-F211-4AC9-B83E-3BF50009EE80}" srcOrd="0" destOrd="0" presId="urn:microsoft.com/office/officeart/2011/layout/TabList"/>
    <dgm:cxn modelId="{D945D983-C496-4811-955E-9275501897AA}" srcId="{9C67A382-347B-4485-89C7-1517A3012291}" destId="{41BA3B27-11A3-4321-9B64-43E3D24E21A8}" srcOrd="2" destOrd="0" parTransId="{E395A9A1-EE5B-4D32-A4EF-3B9A84AF08D8}" sibTransId="{92062C73-0076-4B4C-8D18-2EB56BA38AC0}"/>
    <dgm:cxn modelId="{815FC78B-08A2-442C-88D1-2709D40A213A}" type="presOf" srcId="{F211201F-6F92-4C81-B909-E06DA1D55AD4}" destId="{33937787-DD99-4088-BC79-485746D474EA}" srcOrd="0" destOrd="0" presId="urn:microsoft.com/office/officeart/2011/layout/TabList"/>
    <dgm:cxn modelId="{8F77AD8F-E0F8-46E6-A5B0-DBCE55B4C389}" srcId="{9C67A382-347B-4485-89C7-1517A3012291}" destId="{3BBA421A-36AF-4438-9358-97A6E8BF142E}" srcOrd="1" destOrd="0" parTransId="{32328988-9D89-433C-BABE-B15E8496B1F6}" sibTransId="{E4CD7154-4935-49AE-8936-071BE03ED182}"/>
    <dgm:cxn modelId="{C7D3F290-F6CC-4D44-B163-274663BC944A}" type="presOf" srcId="{5C8E5937-CE06-4B5D-82DE-8EF60456A167}" destId="{599E6E66-D5C9-429F-9085-EFB54955336E}" srcOrd="0" destOrd="0" presId="urn:microsoft.com/office/officeart/2011/layout/TabList"/>
    <dgm:cxn modelId="{F853BF95-B975-49D1-8BA2-9B9C2AEB8C94}" type="presOf" srcId="{74EA2C80-9E1D-46C4-AD6B-EF1704644E76}" destId="{121039B7-5A07-4AC4-85B5-BA38A780B071}" srcOrd="0" destOrd="0" presId="urn:microsoft.com/office/officeart/2011/layout/TabList"/>
    <dgm:cxn modelId="{116602A7-6D35-4BED-8B67-51923FFD8F8D}" type="presOf" srcId="{E37BEA15-E487-43FA-BFCE-EE691E16BED5}" destId="{97F1E964-091D-4EB2-A797-A64823F1DCB3}" srcOrd="0" destOrd="0" presId="urn:microsoft.com/office/officeart/2011/layout/TabList"/>
    <dgm:cxn modelId="{069893AC-C2CA-4604-977B-CC1CAE97F355}" type="presOf" srcId="{0776611E-B3B1-4A2A-A3DF-20C9DCEA6D3F}" destId="{D56F9CA1-4CB0-4461-9301-B03F688AB3FA}" srcOrd="0" destOrd="0" presId="urn:microsoft.com/office/officeart/2011/layout/TabList"/>
    <dgm:cxn modelId="{D19A7BB3-AE40-43F6-8881-C02605938BE7}" srcId="{FF4B9D94-1CBB-402A-99F8-C77E68DACF96}" destId="{E37BEA15-E487-43FA-BFCE-EE691E16BED5}" srcOrd="0" destOrd="0" parTransId="{7C78B24A-9EBC-4217-BAA9-E2FEC4BAB2DE}" sibTransId="{13440FCB-A42A-42F1-BF32-B0C9CB47C4E9}"/>
    <dgm:cxn modelId="{9B74C3B3-8AE7-468D-880C-105DE0375EEA}" type="presOf" srcId="{FF4B9D94-1CBB-402A-99F8-C77E68DACF96}" destId="{CA7398A5-262F-4911-A9FB-B6FA5A0A3B59}" srcOrd="0" destOrd="0" presId="urn:microsoft.com/office/officeart/2011/layout/TabList"/>
    <dgm:cxn modelId="{6F4A48B5-3EE2-4E96-8099-E20FF272CAD2}" srcId="{9C67A382-347B-4485-89C7-1517A3012291}" destId="{F211201F-6F92-4C81-B909-E06DA1D55AD4}" srcOrd="0" destOrd="0" parTransId="{681067A2-289F-4D6E-9CEB-825D43D5BEA0}" sibTransId="{9C843692-94A1-4059-AA5A-3493D0AEF56B}"/>
    <dgm:cxn modelId="{860FABB5-F061-4AA7-8537-D3797795E719}" srcId="{41BA3B27-11A3-4321-9B64-43E3D24E21A8}" destId="{1772ABC8-F483-415C-9242-944D74028515}" srcOrd="0" destOrd="0" parTransId="{9948251B-C6AD-422A-992F-BE7435A22E99}" sibTransId="{42A60AB0-F421-4652-957D-D530D94FDDA2}"/>
    <dgm:cxn modelId="{F874E3BB-E95B-4A3F-8CA0-07A2685DD15A}" srcId="{3BBA421A-36AF-4438-9358-97A6E8BF142E}" destId="{4C0CCE95-223A-4ECD-9976-161334E73C9B}" srcOrd="0" destOrd="0" parTransId="{0217476C-4D30-47F4-BB9E-FAC790CD6F34}" sibTransId="{FD86E598-B11C-4499-BE06-695F681A218A}"/>
    <dgm:cxn modelId="{B17E18C2-9F44-4D13-B8AA-F1E0E69A19ED}" type="presOf" srcId="{3BBA421A-36AF-4438-9358-97A6E8BF142E}" destId="{283F2A8F-0E93-4E3F-B926-3369B4908350}" srcOrd="0" destOrd="0" presId="urn:microsoft.com/office/officeart/2011/layout/TabList"/>
    <dgm:cxn modelId="{B8ABC6CD-E358-4921-8E6A-2D32EE7DD06C}" type="presOf" srcId="{966FF83A-73D2-4396-BFAD-BF1DB1ACFD40}" destId="{1689A8DE-68EF-4ADC-AC91-78DB912B24E8}" srcOrd="0" destOrd="0" presId="urn:microsoft.com/office/officeart/2011/layout/TabList"/>
    <dgm:cxn modelId="{AFB0F4D6-78D5-47C7-9070-1FF6BC56D9A4}" srcId="{9C67A382-347B-4485-89C7-1517A3012291}" destId="{EBA457B5-7F19-4B6C-AD87-47E008A54C86}" srcOrd="7" destOrd="0" parTransId="{A10CEB57-BCD8-4F82-A2D7-0951499F5DE6}" sibTransId="{D5EBEB49-668E-4DDD-8961-6E84B4D52084}"/>
    <dgm:cxn modelId="{5F671FD9-0A6C-40DB-9E70-B09BA879427D}" srcId="{9C67A382-347B-4485-89C7-1517A3012291}" destId="{FF4B9D94-1CBB-402A-99F8-C77E68DACF96}" srcOrd="5" destOrd="0" parTransId="{8C928B69-11C8-4D00-A254-84B762C69E3C}" sibTransId="{90987EA2-61CD-47C7-928B-85AE09F53E59}"/>
    <dgm:cxn modelId="{C8459EDB-BD11-4944-9947-6DA98124F4CC}" srcId="{74EA2C80-9E1D-46C4-AD6B-EF1704644E76}" destId="{5DC31086-36D2-49D6-9B5C-18106DF22BFA}" srcOrd="0" destOrd="0" parTransId="{AD558799-C6F6-4993-90B7-C8064554B79E}" sibTransId="{74668F10-D803-4701-B62C-66E2BABD8E00}"/>
    <dgm:cxn modelId="{F5C115EC-85F4-4C42-BC83-DB3ED7DE9CA7}" srcId="{F211201F-6F92-4C81-B909-E06DA1D55AD4}" destId="{0776611E-B3B1-4A2A-A3DF-20C9DCEA6D3F}" srcOrd="0" destOrd="0" parTransId="{1CFA3973-4435-4803-8C3A-64D56D892702}" sibTransId="{0F597CC1-6807-4BEB-A48E-626A94C16E71}"/>
    <dgm:cxn modelId="{4B707EF6-309F-4A72-80ED-F7E68094F8BE}" srcId="{E6EAF09B-ED5D-4C47-A197-34CA13DA1499}" destId="{C58C6C4D-22FA-434D-831B-A6B12A9EF022}" srcOrd="0" destOrd="0" parTransId="{2D2698C5-5CB5-4041-9220-5F60DCE41219}" sibTransId="{FF453A54-32E2-43EC-B580-40FCC049FA68}"/>
    <dgm:cxn modelId="{BA8166FF-DAE8-41E9-8361-2F1992D2C8A9}" type="presOf" srcId="{1772ABC8-F483-415C-9242-944D74028515}" destId="{3444DFE7-1DA3-4A56-80C7-F754AFEAE596}" srcOrd="0" destOrd="0" presId="urn:microsoft.com/office/officeart/2011/layout/TabList"/>
    <dgm:cxn modelId="{A2D717EA-4495-421A-933C-931B789BCA79}" type="presParOf" srcId="{6683B838-CD67-4C5F-884B-1057A6CB07CA}" destId="{C55AF018-8578-4E92-870F-FE53F9E98760}" srcOrd="0" destOrd="0" presId="urn:microsoft.com/office/officeart/2011/layout/TabList"/>
    <dgm:cxn modelId="{6ABF3AF4-5E24-4047-86A3-320231758ADF}" type="presParOf" srcId="{C55AF018-8578-4E92-870F-FE53F9E98760}" destId="{D56F9CA1-4CB0-4461-9301-B03F688AB3FA}" srcOrd="0" destOrd="0" presId="urn:microsoft.com/office/officeart/2011/layout/TabList"/>
    <dgm:cxn modelId="{C59A1E43-0CBE-41DB-9336-3FCED4D024C1}" type="presParOf" srcId="{C55AF018-8578-4E92-870F-FE53F9E98760}" destId="{33937787-DD99-4088-BC79-485746D474EA}" srcOrd="1" destOrd="0" presId="urn:microsoft.com/office/officeart/2011/layout/TabList"/>
    <dgm:cxn modelId="{A272F6D2-9F14-4895-AFDB-CEE69C517FB4}" type="presParOf" srcId="{C55AF018-8578-4E92-870F-FE53F9E98760}" destId="{79E0A4E1-048E-4B59-802E-4FFE7000A7CA}" srcOrd="2" destOrd="0" presId="urn:microsoft.com/office/officeart/2011/layout/TabList"/>
    <dgm:cxn modelId="{B616E38B-5789-4DD6-90E6-699C5E47AEB2}" type="presParOf" srcId="{6683B838-CD67-4C5F-884B-1057A6CB07CA}" destId="{63558492-8914-4EDA-82FE-5C60BC53209A}" srcOrd="1" destOrd="0" presId="urn:microsoft.com/office/officeart/2011/layout/TabList"/>
    <dgm:cxn modelId="{81FBD512-E82D-459C-B460-172D58A82088}" type="presParOf" srcId="{6683B838-CD67-4C5F-884B-1057A6CB07CA}" destId="{8B58FFB5-5C20-40D8-AB61-B629ACDA84C8}" srcOrd="2" destOrd="0" presId="urn:microsoft.com/office/officeart/2011/layout/TabList"/>
    <dgm:cxn modelId="{514CEB8A-2B7A-4BE6-BEA8-A63D11949597}" type="presParOf" srcId="{8B58FFB5-5C20-40D8-AB61-B629ACDA84C8}" destId="{69BC12F1-556D-4054-912E-D1F1F4BB9F10}" srcOrd="0" destOrd="0" presId="urn:microsoft.com/office/officeart/2011/layout/TabList"/>
    <dgm:cxn modelId="{C1BC6267-3686-4850-BB5E-076E6965FB28}" type="presParOf" srcId="{8B58FFB5-5C20-40D8-AB61-B629ACDA84C8}" destId="{283F2A8F-0E93-4E3F-B926-3369B4908350}" srcOrd="1" destOrd="0" presId="urn:microsoft.com/office/officeart/2011/layout/TabList"/>
    <dgm:cxn modelId="{9400FA40-3FE5-45C3-81D5-7EE64BDDEC06}" type="presParOf" srcId="{8B58FFB5-5C20-40D8-AB61-B629ACDA84C8}" destId="{6A955ACA-531A-4423-BE1C-507F231F5416}" srcOrd="2" destOrd="0" presId="urn:microsoft.com/office/officeart/2011/layout/TabList"/>
    <dgm:cxn modelId="{214517B5-482F-4F14-88CE-9F27E1D5216E}" type="presParOf" srcId="{6683B838-CD67-4C5F-884B-1057A6CB07CA}" destId="{B1F1CA39-A3A9-4EEB-9A5E-7F07B1DB9DD2}" srcOrd="3" destOrd="0" presId="urn:microsoft.com/office/officeart/2011/layout/TabList"/>
    <dgm:cxn modelId="{A04087D8-47F3-46FD-8528-BAB6942C12FB}" type="presParOf" srcId="{6683B838-CD67-4C5F-884B-1057A6CB07CA}" destId="{E3FA204B-95A3-42AD-B75E-3951096AC28D}" srcOrd="4" destOrd="0" presId="urn:microsoft.com/office/officeart/2011/layout/TabList"/>
    <dgm:cxn modelId="{A8A59953-AA2A-4978-AAF6-2D9A57EA778C}" type="presParOf" srcId="{E3FA204B-95A3-42AD-B75E-3951096AC28D}" destId="{3444DFE7-1DA3-4A56-80C7-F754AFEAE596}" srcOrd="0" destOrd="0" presId="urn:microsoft.com/office/officeart/2011/layout/TabList"/>
    <dgm:cxn modelId="{09E1E37B-7D7C-4306-AE70-E85DA73C4DFE}" type="presParOf" srcId="{E3FA204B-95A3-42AD-B75E-3951096AC28D}" destId="{E58B305C-24EC-4C66-A4BC-1D5D036DCA31}" srcOrd="1" destOrd="0" presId="urn:microsoft.com/office/officeart/2011/layout/TabList"/>
    <dgm:cxn modelId="{E41E1589-B6E2-41FE-8078-7B1781B4FA32}" type="presParOf" srcId="{E3FA204B-95A3-42AD-B75E-3951096AC28D}" destId="{6DBB7436-3294-4E99-A369-DADA7C871E46}" srcOrd="2" destOrd="0" presId="urn:microsoft.com/office/officeart/2011/layout/TabList"/>
    <dgm:cxn modelId="{6603104C-BA93-483D-8910-A5364A900EE0}" type="presParOf" srcId="{6683B838-CD67-4C5F-884B-1057A6CB07CA}" destId="{98512B25-F529-4E8E-BCFC-88D9EFC33FDF}" srcOrd="5" destOrd="0" presId="urn:microsoft.com/office/officeart/2011/layout/TabList"/>
    <dgm:cxn modelId="{46AAB6E0-CEE0-4CAD-A758-CDD2A2802F5E}" type="presParOf" srcId="{6683B838-CD67-4C5F-884B-1057A6CB07CA}" destId="{E9163EEB-1552-4FC1-98AA-92C729FD8623}" srcOrd="6" destOrd="0" presId="urn:microsoft.com/office/officeart/2011/layout/TabList"/>
    <dgm:cxn modelId="{F8C4A898-F811-42E9-92B0-48A7EA31AA01}" type="presParOf" srcId="{E9163EEB-1552-4FC1-98AA-92C729FD8623}" destId="{1689A8DE-68EF-4ADC-AC91-78DB912B24E8}" srcOrd="0" destOrd="0" presId="urn:microsoft.com/office/officeart/2011/layout/TabList"/>
    <dgm:cxn modelId="{D96C4551-FC4F-43C0-9D3F-DAD34732B1C1}" type="presParOf" srcId="{E9163EEB-1552-4FC1-98AA-92C729FD8623}" destId="{599E6E66-D5C9-429F-9085-EFB54955336E}" srcOrd="1" destOrd="0" presId="urn:microsoft.com/office/officeart/2011/layout/TabList"/>
    <dgm:cxn modelId="{B206781F-7709-4127-9A6D-080DB8A2B2D0}" type="presParOf" srcId="{E9163EEB-1552-4FC1-98AA-92C729FD8623}" destId="{7AEFCEC1-5748-4C3C-A0F6-21BDE372F52B}" srcOrd="2" destOrd="0" presId="urn:microsoft.com/office/officeart/2011/layout/TabList"/>
    <dgm:cxn modelId="{39FA19EF-FDB3-47FE-8482-40C36A607BAE}" type="presParOf" srcId="{6683B838-CD67-4C5F-884B-1057A6CB07CA}" destId="{0CDA1117-69AE-4FC1-9F55-7BCC2CCF8544}" srcOrd="7" destOrd="0" presId="urn:microsoft.com/office/officeart/2011/layout/TabList"/>
    <dgm:cxn modelId="{B5D222B1-6CAC-45A4-A0F6-37ACA112B0B0}" type="presParOf" srcId="{6683B838-CD67-4C5F-884B-1057A6CB07CA}" destId="{05DC1EAE-0E56-4C7D-BFED-E2481F6A8EBF}" srcOrd="8" destOrd="0" presId="urn:microsoft.com/office/officeart/2011/layout/TabList"/>
    <dgm:cxn modelId="{22EAB0D2-6393-44C0-849A-CB442485884B}" type="presParOf" srcId="{05DC1EAE-0E56-4C7D-BFED-E2481F6A8EBF}" destId="{D2AED575-DB97-4092-8CF2-CAE53DC46C03}" srcOrd="0" destOrd="0" presId="urn:microsoft.com/office/officeart/2011/layout/TabList"/>
    <dgm:cxn modelId="{D59E74E5-FE07-432C-BBCA-078B75820639}" type="presParOf" srcId="{05DC1EAE-0E56-4C7D-BFED-E2481F6A8EBF}" destId="{1ECCF565-A471-4D2D-9295-E897C590BCE1}" srcOrd="1" destOrd="0" presId="urn:microsoft.com/office/officeart/2011/layout/TabList"/>
    <dgm:cxn modelId="{1D848167-D947-4B3F-BA16-36E0E60A1BE0}" type="presParOf" srcId="{05DC1EAE-0E56-4C7D-BFED-E2481F6A8EBF}" destId="{453E3F6E-6661-444F-9C60-78364B3C495C}" srcOrd="2" destOrd="0" presId="urn:microsoft.com/office/officeart/2011/layout/TabList"/>
    <dgm:cxn modelId="{D7F9ADC9-77BB-494C-90D2-C38DC1F84CF3}" type="presParOf" srcId="{6683B838-CD67-4C5F-884B-1057A6CB07CA}" destId="{12966FEA-50B2-4952-9A13-50DD72BE0264}" srcOrd="9" destOrd="0" presId="urn:microsoft.com/office/officeart/2011/layout/TabList"/>
    <dgm:cxn modelId="{8936CC33-99A6-4652-BB41-059AD3297252}" type="presParOf" srcId="{6683B838-CD67-4C5F-884B-1057A6CB07CA}" destId="{85841F7F-CF5E-4E17-A720-C00A8A681BF9}" srcOrd="10" destOrd="0" presId="urn:microsoft.com/office/officeart/2011/layout/TabList"/>
    <dgm:cxn modelId="{14237C07-6A1E-4873-955C-AC89389F772A}" type="presParOf" srcId="{85841F7F-CF5E-4E17-A720-C00A8A681BF9}" destId="{97F1E964-091D-4EB2-A797-A64823F1DCB3}" srcOrd="0" destOrd="0" presId="urn:microsoft.com/office/officeart/2011/layout/TabList"/>
    <dgm:cxn modelId="{52659E34-AB61-46AA-AB4C-E5D0CDBF8FF1}" type="presParOf" srcId="{85841F7F-CF5E-4E17-A720-C00A8A681BF9}" destId="{CA7398A5-262F-4911-A9FB-B6FA5A0A3B59}" srcOrd="1" destOrd="0" presId="urn:microsoft.com/office/officeart/2011/layout/TabList"/>
    <dgm:cxn modelId="{10290710-25C4-4439-A137-84194980D3E3}" type="presParOf" srcId="{85841F7F-CF5E-4E17-A720-C00A8A681BF9}" destId="{64FF3421-B7E1-450B-A26E-7FE43417365B}" srcOrd="2" destOrd="0" presId="urn:microsoft.com/office/officeart/2011/layout/TabList"/>
    <dgm:cxn modelId="{96151032-35F1-4F01-AE7F-678496E773F0}" type="presParOf" srcId="{6683B838-CD67-4C5F-884B-1057A6CB07CA}" destId="{9835EF0B-409E-478F-A9E2-1EBCC52874FA}" srcOrd="11" destOrd="0" presId="urn:microsoft.com/office/officeart/2011/layout/TabList"/>
    <dgm:cxn modelId="{D661D115-FD48-4AAB-8479-CEA12E8A96AD}" type="presParOf" srcId="{6683B838-CD67-4C5F-884B-1057A6CB07CA}" destId="{3AF47B0C-4EBD-4540-8102-C94FB13274A6}" srcOrd="12" destOrd="0" presId="urn:microsoft.com/office/officeart/2011/layout/TabList"/>
    <dgm:cxn modelId="{8D5E4D90-0956-40B7-B322-97588053F9D1}" type="presParOf" srcId="{3AF47B0C-4EBD-4540-8102-C94FB13274A6}" destId="{C190DCC4-F211-4AC9-B83E-3BF50009EE80}" srcOrd="0" destOrd="0" presId="urn:microsoft.com/office/officeart/2011/layout/TabList"/>
    <dgm:cxn modelId="{78A74B43-7B98-4C78-B63D-CC92AC49940C}" type="presParOf" srcId="{3AF47B0C-4EBD-4540-8102-C94FB13274A6}" destId="{121039B7-5A07-4AC4-85B5-BA38A780B071}" srcOrd="1" destOrd="0" presId="urn:microsoft.com/office/officeart/2011/layout/TabList"/>
    <dgm:cxn modelId="{7150B963-A0CF-4DCC-BF87-9477287DB283}" type="presParOf" srcId="{3AF47B0C-4EBD-4540-8102-C94FB13274A6}" destId="{5971F537-5F58-45C4-8EDE-13E4AB87B1AF}" srcOrd="2" destOrd="0" presId="urn:microsoft.com/office/officeart/2011/layout/TabList"/>
    <dgm:cxn modelId="{8484B17F-971E-44A3-9CF1-7B722AB1DA51}" type="presParOf" srcId="{6683B838-CD67-4C5F-884B-1057A6CB07CA}" destId="{899200D4-90B0-4F7E-AA51-D91487EC7616}" srcOrd="13" destOrd="0" presId="urn:microsoft.com/office/officeart/2011/layout/TabList"/>
    <dgm:cxn modelId="{56B15BAF-FE1D-4A1A-8691-B30654092525}" type="presParOf" srcId="{6683B838-CD67-4C5F-884B-1057A6CB07CA}" destId="{53A3B1A7-2F5B-4557-B498-8D7D101754B0}" srcOrd="14" destOrd="0" presId="urn:microsoft.com/office/officeart/2011/layout/TabList"/>
    <dgm:cxn modelId="{A892E71F-B103-4804-8B04-13C126E317CE}" type="presParOf" srcId="{53A3B1A7-2F5B-4557-B498-8D7D101754B0}" destId="{4A2D0DE8-42A0-4C75-BB61-878528770737}" srcOrd="0" destOrd="0" presId="urn:microsoft.com/office/officeart/2011/layout/TabList"/>
    <dgm:cxn modelId="{C863110B-65DF-4E36-9B72-A0CB93471527}" type="presParOf" srcId="{53A3B1A7-2F5B-4557-B498-8D7D101754B0}" destId="{C07A9ABE-991F-40F8-94CA-B21BEBD5BAB1}" srcOrd="1" destOrd="0" presId="urn:microsoft.com/office/officeart/2011/layout/TabList"/>
    <dgm:cxn modelId="{9ADC8023-DBBE-4804-9779-2A713F85700D}" type="presParOf" srcId="{53A3B1A7-2F5B-4557-B498-8D7D101754B0}" destId="{F91CF4F8-6CE6-451E-86C7-315A7D84BA57}" srcOrd="2"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CF4F8-6CE6-451E-86C7-315A7D84BA57}">
      <dsp:nvSpPr>
        <dsp:cNvPr id="0" name=""/>
        <dsp:cNvSpPr/>
      </dsp:nvSpPr>
      <dsp:spPr>
        <a:xfrm>
          <a:off x="0" y="4772337"/>
          <a:ext cx="7620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71F537-5F58-45C4-8EDE-13E4AB87B1AF}">
      <dsp:nvSpPr>
        <dsp:cNvPr id="0" name=""/>
        <dsp:cNvSpPr/>
      </dsp:nvSpPr>
      <dsp:spPr>
        <a:xfrm>
          <a:off x="0" y="4172582"/>
          <a:ext cx="7620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FF3421-B7E1-450B-A26E-7FE43417365B}">
      <dsp:nvSpPr>
        <dsp:cNvPr id="0" name=""/>
        <dsp:cNvSpPr/>
      </dsp:nvSpPr>
      <dsp:spPr>
        <a:xfrm>
          <a:off x="0" y="3572828"/>
          <a:ext cx="7620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3E3F6E-6661-444F-9C60-78364B3C495C}">
      <dsp:nvSpPr>
        <dsp:cNvPr id="0" name=""/>
        <dsp:cNvSpPr/>
      </dsp:nvSpPr>
      <dsp:spPr>
        <a:xfrm>
          <a:off x="0" y="2973074"/>
          <a:ext cx="7620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EFCEC1-5748-4C3C-A0F6-21BDE372F52B}">
      <dsp:nvSpPr>
        <dsp:cNvPr id="0" name=""/>
        <dsp:cNvSpPr/>
      </dsp:nvSpPr>
      <dsp:spPr>
        <a:xfrm>
          <a:off x="0" y="2373319"/>
          <a:ext cx="7620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BB7436-3294-4E99-A369-DADA7C871E46}">
      <dsp:nvSpPr>
        <dsp:cNvPr id="0" name=""/>
        <dsp:cNvSpPr/>
      </dsp:nvSpPr>
      <dsp:spPr>
        <a:xfrm>
          <a:off x="0" y="1773565"/>
          <a:ext cx="7620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955ACA-531A-4423-BE1C-507F231F5416}">
      <dsp:nvSpPr>
        <dsp:cNvPr id="0" name=""/>
        <dsp:cNvSpPr/>
      </dsp:nvSpPr>
      <dsp:spPr>
        <a:xfrm>
          <a:off x="0" y="1173810"/>
          <a:ext cx="7620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E0A4E1-048E-4B59-802E-4FFE7000A7CA}">
      <dsp:nvSpPr>
        <dsp:cNvPr id="0" name=""/>
        <dsp:cNvSpPr/>
      </dsp:nvSpPr>
      <dsp:spPr>
        <a:xfrm>
          <a:off x="0" y="574056"/>
          <a:ext cx="7620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6F9CA1-4CB0-4461-9301-B03F688AB3FA}">
      <dsp:nvSpPr>
        <dsp:cNvPr id="0" name=""/>
        <dsp:cNvSpPr/>
      </dsp:nvSpPr>
      <dsp:spPr>
        <a:xfrm>
          <a:off x="1981199" y="2861"/>
          <a:ext cx="5638800" cy="571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533400">
            <a:lnSpc>
              <a:spcPct val="90000"/>
            </a:lnSpc>
            <a:spcBef>
              <a:spcPct val="0"/>
            </a:spcBef>
            <a:spcAft>
              <a:spcPct val="35000"/>
            </a:spcAft>
            <a:buNone/>
          </a:pPr>
          <a:r>
            <a:rPr lang="en-US" sz="1200" kern="1200" dirty="0"/>
            <a:t>Complete inspection</a:t>
          </a:r>
        </a:p>
      </dsp:txBody>
      <dsp:txXfrm>
        <a:off x="1981199" y="2861"/>
        <a:ext cx="5638800" cy="571194"/>
      </dsp:txXfrm>
    </dsp:sp>
    <dsp:sp modelId="{33937787-DD99-4088-BC79-485746D474EA}">
      <dsp:nvSpPr>
        <dsp:cNvPr id="0" name=""/>
        <dsp:cNvSpPr/>
      </dsp:nvSpPr>
      <dsp:spPr>
        <a:xfrm>
          <a:off x="14512" y="2861"/>
          <a:ext cx="1952175" cy="571194"/>
        </a:xfrm>
        <a:prstGeom prst="round2SameRect">
          <a:avLst>
            <a:gd name="adj1" fmla="val 16670"/>
            <a:gd name="adj2" fmla="val 0"/>
          </a:avLst>
        </a:prstGeom>
        <a:solidFill>
          <a:srgbClr val="002D7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Level I</a:t>
          </a:r>
        </a:p>
      </dsp:txBody>
      <dsp:txXfrm>
        <a:off x="42400" y="30749"/>
        <a:ext cx="1896399" cy="543306"/>
      </dsp:txXfrm>
    </dsp:sp>
    <dsp:sp modelId="{69BC12F1-556D-4054-912E-D1F1F4BB9F10}">
      <dsp:nvSpPr>
        <dsp:cNvPr id="0" name=""/>
        <dsp:cNvSpPr/>
      </dsp:nvSpPr>
      <dsp:spPr>
        <a:xfrm>
          <a:off x="1981199" y="602616"/>
          <a:ext cx="5638800" cy="571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533400">
            <a:lnSpc>
              <a:spcPct val="90000"/>
            </a:lnSpc>
            <a:spcBef>
              <a:spcPct val="0"/>
            </a:spcBef>
            <a:spcAft>
              <a:spcPct val="35000"/>
            </a:spcAft>
            <a:buNone/>
          </a:pPr>
          <a:r>
            <a:rPr lang="en-US" sz="1200" kern="1200" dirty="0"/>
            <a:t>The officer doesn’t get under the vehicle</a:t>
          </a:r>
        </a:p>
      </dsp:txBody>
      <dsp:txXfrm>
        <a:off x="1981199" y="602616"/>
        <a:ext cx="5638800" cy="571194"/>
      </dsp:txXfrm>
    </dsp:sp>
    <dsp:sp modelId="{283F2A8F-0E93-4E3F-B926-3369B4908350}">
      <dsp:nvSpPr>
        <dsp:cNvPr id="0" name=""/>
        <dsp:cNvSpPr/>
      </dsp:nvSpPr>
      <dsp:spPr>
        <a:xfrm>
          <a:off x="14512" y="602616"/>
          <a:ext cx="1952175" cy="571194"/>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Level II</a:t>
          </a:r>
        </a:p>
      </dsp:txBody>
      <dsp:txXfrm>
        <a:off x="42400" y="630504"/>
        <a:ext cx="1896399" cy="543306"/>
      </dsp:txXfrm>
    </dsp:sp>
    <dsp:sp modelId="{3444DFE7-1DA3-4A56-80C7-F754AFEAE596}">
      <dsp:nvSpPr>
        <dsp:cNvPr id="0" name=""/>
        <dsp:cNvSpPr/>
      </dsp:nvSpPr>
      <dsp:spPr>
        <a:xfrm>
          <a:off x="1981199" y="1202370"/>
          <a:ext cx="5638800" cy="571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533400">
            <a:lnSpc>
              <a:spcPct val="90000"/>
            </a:lnSpc>
            <a:spcBef>
              <a:spcPct val="0"/>
            </a:spcBef>
            <a:spcAft>
              <a:spcPct val="35000"/>
            </a:spcAft>
            <a:buNone/>
          </a:pPr>
          <a:r>
            <a:rPr lang="en-US" sz="1200" kern="1200" dirty="0"/>
            <a:t>Inspection of documents and credentials only</a:t>
          </a:r>
        </a:p>
      </dsp:txBody>
      <dsp:txXfrm>
        <a:off x="1981199" y="1202370"/>
        <a:ext cx="5638800" cy="571194"/>
      </dsp:txXfrm>
    </dsp:sp>
    <dsp:sp modelId="{E58B305C-24EC-4C66-A4BC-1D5D036DCA31}">
      <dsp:nvSpPr>
        <dsp:cNvPr id="0" name=""/>
        <dsp:cNvSpPr/>
      </dsp:nvSpPr>
      <dsp:spPr>
        <a:xfrm>
          <a:off x="14512" y="1202370"/>
          <a:ext cx="1952175" cy="571194"/>
        </a:xfrm>
        <a:prstGeom prst="round2SameRect">
          <a:avLst>
            <a:gd name="adj1" fmla="val 16670"/>
            <a:gd name="adj2" fmla="val 0"/>
          </a:avLst>
        </a:prstGeom>
        <a:solidFill>
          <a:srgbClr val="002D7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Level III</a:t>
          </a:r>
        </a:p>
      </dsp:txBody>
      <dsp:txXfrm>
        <a:off x="42400" y="1230258"/>
        <a:ext cx="1896399" cy="543306"/>
      </dsp:txXfrm>
    </dsp:sp>
    <dsp:sp modelId="{1689A8DE-68EF-4ADC-AC91-78DB912B24E8}">
      <dsp:nvSpPr>
        <dsp:cNvPr id="0" name=""/>
        <dsp:cNvSpPr/>
      </dsp:nvSpPr>
      <dsp:spPr>
        <a:xfrm>
          <a:off x="1981199" y="1802124"/>
          <a:ext cx="5638800" cy="571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533400">
            <a:lnSpc>
              <a:spcPct val="90000"/>
            </a:lnSpc>
            <a:spcBef>
              <a:spcPct val="0"/>
            </a:spcBef>
            <a:spcAft>
              <a:spcPct val="35000"/>
            </a:spcAft>
            <a:buNone/>
          </a:pPr>
          <a:r>
            <a:rPr lang="en-US" sz="1200" kern="1200" dirty="0"/>
            <a:t>Onetime check of a specific piece of equipment</a:t>
          </a:r>
        </a:p>
      </dsp:txBody>
      <dsp:txXfrm>
        <a:off x="1981199" y="1802124"/>
        <a:ext cx="5638800" cy="571194"/>
      </dsp:txXfrm>
    </dsp:sp>
    <dsp:sp modelId="{599E6E66-D5C9-429F-9085-EFB54955336E}">
      <dsp:nvSpPr>
        <dsp:cNvPr id="0" name=""/>
        <dsp:cNvSpPr/>
      </dsp:nvSpPr>
      <dsp:spPr>
        <a:xfrm>
          <a:off x="14512" y="1802124"/>
          <a:ext cx="1952175" cy="571194"/>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Level IV</a:t>
          </a:r>
        </a:p>
      </dsp:txBody>
      <dsp:txXfrm>
        <a:off x="42400" y="1830012"/>
        <a:ext cx="1896399" cy="543306"/>
      </dsp:txXfrm>
    </dsp:sp>
    <dsp:sp modelId="{D2AED575-DB97-4092-8CF2-CAE53DC46C03}">
      <dsp:nvSpPr>
        <dsp:cNvPr id="0" name=""/>
        <dsp:cNvSpPr/>
      </dsp:nvSpPr>
      <dsp:spPr>
        <a:xfrm>
          <a:off x="1981199" y="2401879"/>
          <a:ext cx="5638800" cy="571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533400">
            <a:lnSpc>
              <a:spcPct val="90000"/>
            </a:lnSpc>
            <a:spcBef>
              <a:spcPct val="0"/>
            </a:spcBef>
            <a:spcAft>
              <a:spcPct val="35000"/>
            </a:spcAft>
            <a:buNone/>
          </a:pPr>
          <a:r>
            <a:rPr lang="en-US" sz="1200" kern="1200" dirty="0"/>
            <a:t>Focused on the vehicle</a:t>
          </a:r>
        </a:p>
      </dsp:txBody>
      <dsp:txXfrm>
        <a:off x="1981199" y="2401879"/>
        <a:ext cx="5638800" cy="571194"/>
      </dsp:txXfrm>
    </dsp:sp>
    <dsp:sp modelId="{1ECCF565-A471-4D2D-9295-E897C590BCE1}">
      <dsp:nvSpPr>
        <dsp:cNvPr id="0" name=""/>
        <dsp:cNvSpPr/>
      </dsp:nvSpPr>
      <dsp:spPr>
        <a:xfrm>
          <a:off x="14512" y="2401879"/>
          <a:ext cx="1952175" cy="571194"/>
        </a:xfrm>
        <a:prstGeom prst="round2SameRect">
          <a:avLst>
            <a:gd name="adj1" fmla="val 16670"/>
            <a:gd name="adj2" fmla="val 0"/>
          </a:avLst>
        </a:prstGeom>
        <a:solidFill>
          <a:srgbClr val="002D7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Level V</a:t>
          </a:r>
        </a:p>
      </dsp:txBody>
      <dsp:txXfrm>
        <a:off x="42400" y="2429767"/>
        <a:ext cx="1896399" cy="543306"/>
      </dsp:txXfrm>
    </dsp:sp>
    <dsp:sp modelId="{97F1E964-091D-4EB2-A797-A64823F1DCB3}">
      <dsp:nvSpPr>
        <dsp:cNvPr id="0" name=""/>
        <dsp:cNvSpPr/>
      </dsp:nvSpPr>
      <dsp:spPr>
        <a:xfrm>
          <a:off x="1981199" y="3001633"/>
          <a:ext cx="5638800" cy="571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533400">
            <a:lnSpc>
              <a:spcPct val="90000"/>
            </a:lnSpc>
            <a:spcBef>
              <a:spcPct val="0"/>
            </a:spcBef>
            <a:spcAft>
              <a:spcPct val="35000"/>
            </a:spcAft>
            <a:buNone/>
          </a:pPr>
          <a:r>
            <a:rPr lang="en-US" sz="1200" kern="1200" dirty="0"/>
            <a:t>Vehicles hauling highway route-controlled quantities of radioactive materials</a:t>
          </a:r>
        </a:p>
      </dsp:txBody>
      <dsp:txXfrm>
        <a:off x="1981199" y="3001633"/>
        <a:ext cx="5638800" cy="571194"/>
      </dsp:txXfrm>
    </dsp:sp>
    <dsp:sp modelId="{CA7398A5-262F-4911-A9FB-B6FA5A0A3B59}">
      <dsp:nvSpPr>
        <dsp:cNvPr id="0" name=""/>
        <dsp:cNvSpPr/>
      </dsp:nvSpPr>
      <dsp:spPr>
        <a:xfrm>
          <a:off x="14512" y="3001633"/>
          <a:ext cx="1952175" cy="571194"/>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Level VI</a:t>
          </a:r>
        </a:p>
      </dsp:txBody>
      <dsp:txXfrm>
        <a:off x="42400" y="3029521"/>
        <a:ext cx="1896399" cy="543306"/>
      </dsp:txXfrm>
    </dsp:sp>
    <dsp:sp modelId="{C190DCC4-F211-4AC9-B83E-3BF50009EE80}">
      <dsp:nvSpPr>
        <dsp:cNvPr id="0" name=""/>
        <dsp:cNvSpPr/>
      </dsp:nvSpPr>
      <dsp:spPr>
        <a:xfrm>
          <a:off x="1981199" y="3601388"/>
          <a:ext cx="5638800" cy="571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533400">
            <a:lnSpc>
              <a:spcPct val="90000"/>
            </a:lnSpc>
            <a:spcBef>
              <a:spcPct val="0"/>
            </a:spcBef>
            <a:spcAft>
              <a:spcPct val="35000"/>
            </a:spcAft>
            <a:buNone/>
          </a:pPr>
          <a:r>
            <a:rPr lang="en-US" sz="1200" kern="1200" dirty="0"/>
            <a:t>Directed at school buses, taxis, shuttles, and other vehicles</a:t>
          </a:r>
        </a:p>
      </dsp:txBody>
      <dsp:txXfrm>
        <a:off x="1981199" y="3601388"/>
        <a:ext cx="5638800" cy="571194"/>
      </dsp:txXfrm>
    </dsp:sp>
    <dsp:sp modelId="{121039B7-5A07-4AC4-85B5-BA38A780B071}">
      <dsp:nvSpPr>
        <dsp:cNvPr id="0" name=""/>
        <dsp:cNvSpPr/>
      </dsp:nvSpPr>
      <dsp:spPr>
        <a:xfrm>
          <a:off x="14512" y="3601388"/>
          <a:ext cx="1952175" cy="571194"/>
        </a:xfrm>
        <a:prstGeom prst="round2SameRect">
          <a:avLst>
            <a:gd name="adj1" fmla="val 16670"/>
            <a:gd name="adj2" fmla="val 0"/>
          </a:avLst>
        </a:prstGeom>
        <a:solidFill>
          <a:srgbClr val="002D72"/>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Level VII</a:t>
          </a:r>
        </a:p>
      </dsp:txBody>
      <dsp:txXfrm>
        <a:off x="42400" y="3629276"/>
        <a:ext cx="1896399" cy="543306"/>
      </dsp:txXfrm>
    </dsp:sp>
    <dsp:sp modelId="{4A2D0DE8-42A0-4C75-BB61-878528770737}">
      <dsp:nvSpPr>
        <dsp:cNvPr id="0" name=""/>
        <dsp:cNvSpPr/>
      </dsp:nvSpPr>
      <dsp:spPr>
        <a:xfrm>
          <a:off x="1981199" y="4201142"/>
          <a:ext cx="5638800" cy="571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182880" rIns="22860" bIns="0" numCol="1" spcCol="1270" anchor="b" anchorCtr="0">
          <a:noAutofit/>
        </a:bodyPr>
        <a:lstStyle/>
        <a:p>
          <a:pPr marL="0" lvl="0" indent="0" algn="l" defTabSz="533400">
            <a:lnSpc>
              <a:spcPct val="90000"/>
            </a:lnSpc>
            <a:spcBef>
              <a:spcPct val="0"/>
            </a:spcBef>
            <a:spcAft>
              <a:spcPct val="35000"/>
            </a:spcAft>
            <a:buNone/>
          </a:pPr>
          <a:r>
            <a:rPr lang="en-US" sz="1200" kern="1200" dirty="0"/>
            <a:t>Electronic inspection of driver and vehicle as it rolls through the inspection facility</a:t>
          </a:r>
        </a:p>
        <a:p>
          <a:pPr marL="0" lvl="0" indent="0" algn="l" defTabSz="533400">
            <a:lnSpc>
              <a:spcPct val="90000"/>
            </a:lnSpc>
            <a:spcBef>
              <a:spcPct val="0"/>
            </a:spcBef>
            <a:spcAft>
              <a:spcPct val="35000"/>
            </a:spcAft>
            <a:buNone/>
          </a:pPr>
          <a:endParaRPr lang="en-US" sz="1200" kern="1200" dirty="0"/>
        </a:p>
      </dsp:txBody>
      <dsp:txXfrm>
        <a:off x="1981199" y="4201142"/>
        <a:ext cx="5638800" cy="571194"/>
      </dsp:txXfrm>
    </dsp:sp>
    <dsp:sp modelId="{C07A9ABE-991F-40F8-94CA-B21BEBD5BAB1}">
      <dsp:nvSpPr>
        <dsp:cNvPr id="0" name=""/>
        <dsp:cNvSpPr/>
      </dsp:nvSpPr>
      <dsp:spPr>
        <a:xfrm>
          <a:off x="14512" y="4201142"/>
          <a:ext cx="1952175" cy="571194"/>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Level VIII</a:t>
          </a:r>
        </a:p>
      </dsp:txBody>
      <dsp:txXfrm>
        <a:off x="42400" y="4229030"/>
        <a:ext cx="1896399" cy="543306"/>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654603-7495-49B9-A20F-24D934C684DC}" type="datetimeFigureOut">
              <a:rPr lang="en-US" smtClean="0"/>
              <a:t>5/9/2019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A319A-A24C-4259-81CD-896D5E934358}" type="slidenum">
              <a:rPr lang="en-US" smtClean="0"/>
              <a:t>‹#›</a:t>
            </a:fld>
            <a:endParaRPr lang="en-US"/>
          </a:p>
        </p:txBody>
      </p:sp>
    </p:spTree>
    <p:extLst>
      <p:ext uri="{BB962C8B-B14F-4D97-AF65-F5344CB8AC3E}">
        <p14:creationId xmlns:p14="http://schemas.microsoft.com/office/powerpoint/2010/main" val="386361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Chapter 19 Roadside Inspections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A1.4.2 Roadside Inspections </a:t>
            </a:r>
            <a:r>
              <a:rPr lang="en-US" sz="1200" kern="1200" dirty="0">
                <a:solidFill>
                  <a:schemeClr val="tx1"/>
                </a:solidFill>
                <a:effectLst/>
                <a:latin typeface="+mn-lt"/>
                <a:ea typeface="+mn-ea"/>
                <a:cs typeface="+mn-cs"/>
              </a:rPr>
              <a:t>This unit must instruct driver-trainees on what to expect during a standard roadside inspection conducted by authorized personnel. The training providers must teach driver-trainees on what vehicle and driver violations are classified as out-of-service (OOS), including the ramifications and penalties for operating a CMV when subject to an OOS order as defined in section 390.5.</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a:t>
            </a:fld>
            <a:endParaRPr lang="en-US"/>
          </a:p>
        </p:txBody>
      </p:sp>
    </p:spTree>
    <p:extLst>
      <p:ext uri="{BB962C8B-B14F-4D97-AF65-F5344CB8AC3E}">
        <p14:creationId xmlns:p14="http://schemas.microsoft.com/office/powerpoint/2010/main" val="297859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Roadside inspections are conducted by specially trained enforcement personnel, following specific inspection criteria and guidelines. They’re working hard to ensure highways are safe for your families and for you to get the job done. On average, one hundred inspections will reveal more than twenty out-of-service (OOS) violations. Lights, tires, and brakes are the usual culprits, and even though some defects do pop up on the road, inspectors can often tell the difference between recent wear and practiced neglect. Get in the habit of preparing your paperwork and conducting your pre-trip, </a:t>
            </a:r>
            <a:r>
              <a:rPr lang="en-US" sz="1200" b="0" i="0" u="none" strike="noStrike" kern="1200" baseline="0" dirty="0" err="1">
                <a:solidFill>
                  <a:schemeClr val="tx1"/>
                </a:solidFill>
                <a:latin typeface="+mn-lt"/>
                <a:ea typeface="+mn-ea"/>
                <a:cs typeface="+mn-cs"/>
              </a:rPr>
              <a:t>en</a:t>
            </a:r>
            <a:r>
              <a:rPr lang="en-US" sz="1200" b="0" i="0" u="none" strike="noStrike" kern="1200" baseline="0" dirty="0">
                <a:solidFill>
                  <a:schemeClr val="tx1"/>
                </a:solidFill>
                <a:latin typeface="+mn-lt"/>
                <a:ea typeface="+mn-ea"/>
                <a:cs typeface="+mn-cs"/>
              </a:rPr>
              <a:t> route, and post-trip</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inspections with the same attention an officer will give you if you are selected for an inspection.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roadside inspection is an examination of a driver and/or his or her commercial motor vehicle (CMV) by law enforcement.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inspection determines if the driver and/or his or her CMV are in compliance with the Federal Motor Carrier Safety Regulations (FMCSRs) and/or the Hazardous Materials Regulations (HMRs).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Over three million roadside inspections are conducted in the United States each year by law enforcement officers who are trained and follow specific guidelines. The goal is to assure that both safe drivers and safe vehicles are on the road.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Discuss the serious nature of roadside inspections with your students. A poor inspection can contribute to poor Compliance, Safety, Accountability (CSA) scores. A poor inspection can also lead to the driver and/or vehicle being placed out of service.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discuss the importance of being prepared. The vehicle should be neat, clean, and well maintained. The driver should have all paperwork up-to-date and complete.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2A319A-A24C-4259-81CD-896D5E934358}" type="slidenum">
              <a:rPr lang="en-US" smtClean="0"/>
              <a:t>4</a:t>
            </a:fld>
            <a:endParaRPr lang="en-US"/>
          </a:p>
        </p:txBody>
      </p:sp>
    </p:spTree>
    <p:extLst>
      <p:ext uri="{BB962C8B-B14F-4D97-AF65-F5344CB8AC3E}">
        <p14:creationId xmlns:p14="http://schemas.microsoft.com/office/powerpoint/2010/main" val="3153599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Objectives</a:t>
            </a:r>
          </a:p>
          <a:p>
            <a:r>
              <a:rPr lang="en-US" sz="1200" kern="1200" dirty="0">
                <a:solidFill>
                  <a:schemeClr val="tx1"/>
                </a:solidFill>
                <a:effectLst/>
                <a:latin typeface="+mn-lt"/>
                <a:ea typeface="+mn-ea"/>
                <a:cs typeface="+mn-cs"/>
              </a:rPr>
              <a:t>Upon completion of this lesson, you will be able to: </a:t>
            </a:r>
          </a:p>
          <a:p>
            <a:pPr marL="685800" lvl="1" indent="-228600">
              <a:buFont typeface="+mj-lt"/>
              <a:buAutoNum type="arabicPeriod"/>
            </a:pPr>
            <a:r>
              <a:rPr lang="en-US" sz="1200" kern="1200" dirty="0">
                <a:solidFill>
                  <a:schemeClr val="tx1"/>
                </a:solidFill>
                <a:effectLst/>
                <a:latin typeface="+mn-lt"/>
                <a:ea typeface="+mn-ea"/>
                <a:cs typeface="+mn-cs"/>
              </a:rPr>
              <a:t>Demonstrate how to prepare for a roadside inspection</a:t>
            </a:r>
          </a:p>
          <a:p>
            <a:pPr marL="685800" lvl="1" indent="-228600">
              <a:buFont typeface="+mj-lt"/>
              <a:buAutoNum type="arabicPeriod"/>
            </a:pPr>
            <a:r>
              <a:rPr lang="en-US" sz="1200" kern="1200" dirty="0">
                <a:solidFill>
                  <a:schemeClr val="tx1"/>
                </a:solidFill>
                <a:effectLst/>
                <a:latin typeface="+mn-lt"/>
                <a:ea typeface="+mn-ea"/>
                <a:cs typeface="+mn-cs"/>
              </a:rPr>
              <a:t>Recognize what happens during a roadside inspection</a:t>
            </a:r>
          </a:p>
          <a:p>
            <a:pPr marL="685800" lvl="1" indent="-228600">
              <a:buFont typeface="+mj-lt"/>
              <a:buAutoNum type="arabicPeriod"/>
            </a:pPr>
            <a:r>
              <a:rPr lang="en-US" sz="1200" kern="1200" dirty="0">
                <a:solidFill>
                  <a:schemeClr val="tx1"/>
                </a:solidFill>
                <a:effectLst/>
                <a:latin typeface="+mn-lt"/>
                <a:ea typeface="+mn-ea"/>
                <a:cs typeface="+mn-cs"/>
              </a:rPr>
              <a:t>Explain what to expect as the result of a roadside inspection</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5</a:t>
            </a:fld>
            <a:endParaRPr lang="en-US"/>
          </a:p>
        </p:txBody>
      </p:sp>
    </p:spTree>
    <p:extLst>
      <p:ext uri="{BB962C8B-B14F-4D97-AF65-F5344CB8AC3E}">
        <p14:creationId xmlns:p14="http://schemas.microsoft.com/office/powerpoint/2010/main" val="1006898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Roadside Inspection Basics</a:t>
            </a:r>
          </a:p>
          <a:p>
            <a:r>
              <a:rPr lang="en-US" sz="1200" b="0" i="0" u="none" strike="noStrike" kern="1200" baseline="0" dirty="0">
                <a:solidFill>
                  <a:schemeClr val="tx1"/>
                </a:solidFill>
                <a:latin typeface="+mn-lt"/>
                <a:ea typeface="+mn-ea"/>
                <a:cs typeface="+mn-cs"/>
              </a:rPr>
              <a:t>Roadside inspections are conducted by law enforcement officers that are trained and certified by the Commercial Vehicle Safety Alliance (CVSA).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Typically, these inspections are conducted at weigh stations, roadside, or at a motor carrier. The selection of drivers and vehicles to be inspected as well as the inspection procedures that must be followed are specific and uniform across North America. In other words, a roadside inspection in Vermont should be conducted in the same way as an inspection in New Mexico.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LAB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One way to introduce your drivers to the roadside inspection process is by having them observe the process. This can be accomplished by either making arrangements to observe the process at a weigh station or by inviting law enforcement to demonstrate the process at your location.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CVSA is a nonprofit association comprised of local, state, provincial, territorial, and federal commercial motor vehicle safety officials and industry representatives. CVSA aims to achieve uniformity, compatibility, and reciprocity of commercial motor vehicle inspections and enforcement by certified inspectors dedicated to driver and vehicle safety. </a:t>
            </a:r>
          </a:p>
          <a:p>
            <a:endParaRPr lang="en-US" dirty="0"/>
          </a:p>
          <a:p>
            <a:r>
              <a:rPr lang="en-US" sz="1200" b="1" kern="1200" dirty="0">
                <a:solidFill>
                  <a:schemeClr val="tx1"/>
                </a:solidFill>
                <a:effectLst/>
                <a:latin typeface="+mn-lt"/>
                <a:ea typeface="+mn-ea"/>
                <a:cs typeface="+mn-cs"/>
              </a:rPr>
              <a:t>Who Gets Inspected</a:t>
            </a:r>
          </a:p>
          <a:p>
            <a:r>
              <a:rPr lang="en-US" sz="1200" b="0" i="0" u="none" strike="noStrike" kern="1200" baseline="0" dirty="0">
                <a:solidFill>
                  <a:schemeClr val="tx1"/>
                </a:solidFill>
                <a:latin typeface="+mn-lt"/>
                <a:ea typeface="+mn-ea"/>
                <a:cs typeface="+mn-cs"/>
              </a:rPr>
              <a:t>You may be selected for several reasons: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Inspection Selection System (ISS) recommended an inspection due to your company’s past performance during roadside inspections or because there is not enough information about your carrier in the system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Inspectors spotted a violation or a defect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Inspectors noticed your vehicle is dirty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officer stopped you for a traffic violation and conducted an inspection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Your motor carrier may choose to use a weigh station bypass system that pre-clears vehicles on the highway, allowing the vehicles to bypass the scales. Carriers using bypass systems such as </a:t>
            </a:r>
            <a:r>
              <a:rPr lang="en-US" sz="1200" b="0" i="0" u="none" strike="noStrike" kern="1200" baseline="0" dirty="0" err="1">
                <a:solidFill>
                  <a:schemeClr val="tx1"/>
                </a:solidFill>
                <a:latin typeface="+mn-lt"/>
                <a:ea typeface="+mn-ea"/>
                <a:cs typeface="+mn-cs"/>
              </a:rPr>
              <a:t>PrePass</a:t>
            </a:r>
            <a:r>
              <a:rPr lang="en-US" sz="1200" b="0" i="0" u="none" strike="noStrike" kern="1200" baseline="0" dirty="0">
                <a:solidFill>
                  <a:schemeClr val="tx1"/>
                </a:solidFill>
                <a:latin typeface="+mn-lt"/>
                <a:ea typeface="+mn-ea"/>
                <a:cs typeface="+mn-cs"/>
              </a:rPr>
              <a:t>®, NORPASS, or </a:t>
            </a:r>
            <a:r>
              <a:rPr lang="en-US" sz="1200" b="0" i="0" u="none" strike="noStrike" kern="1200" baseline="0" dirty="0" err="1">
                <a:solidFill>
                  <a:schemeClr val="tx1"/>
                </a:solidFill>
                <a:latin typeface="+mn-lt"/>
                <a:ea typeface="+mn-ea"/>
                <a:cs typeface="+mn-cs"/>
              </a:rPr>
              <a:t>Drivewyze</a:t>
            </a:r>
            <a:r>
              <a:rPr lang="en-US" sz="1200" b="0" i="0" u="none" strike="noStrike" kern="1200" baseline="0" dirty="0">
                <a:solidFill>
                  <a:schemeClr val="tx1"/>
                </a:solidFill>
                <a:latin typeface="+mn-lt"/>
                <a:ea typeface="+mn-ea"/>
                <a:cs typeface="+mn-cs"/>
              </a:rPr>
              <a:t>® have already had their credentials, permit and insurance information, and safety status approved. Do note that even if you have one of these bypass systems installed on your vehicle, your vehicle can still be pulled across the scales and then inspected. Always follow instructions and pull in if you are told to do so.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even if your vehicle recently passed an inspection, you and your vehicle could be inspected again. There are several reasons why this could happen, including if an inspector spots a defect or the ISS recommends an inspection.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19.1 </a:t>
            </a:r>
            <a:r>
              <a:rPr lang="en-US" sz="1200" b="0" i="0" u="none" strike="noStrike" kern="1200" baseline="0" dirty="0">
                <a:solidFill>
                  <a:schemeClr val="tx1"/>
                </a:solidFill>
                <a:latin typeface="+mn-lt"/>
                <a:ea typeface="+mn-ea"/>
                <a:cs typeface="+mn-cs"/>
              </a:rPr>
              <a:t>— Who Gets Inspected?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6</a:t>
            </a:fld>
            <a:endParaRPr lang="en-US"/>
          </a:p>
        </p:txBody>
      </p:sp>
    </p:spTree>
    <p:extLst>
      <p:ext uri="{BB962C8B-B14F-4D97-AF65-F5344CB8AC3E}">
        <p14:creationId xmlns:p14="http://schemas.microsoft.com/office/powerpoint/2010/main" val="3824826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Types of Inspections</a:t>
            </a:r>
          </a:p>
          <a:p>
            <a:r>
              <a:rPr lang="en-US" sz="1200" kern="1200" dirty="0">
                <a:solidFill>
                  <a:schemeClr val="tx1"/>
                </a:solidFill>
                <a:effectLst/>
                <a:latin typeface="+mn-lt"/>
                <a:ea typeface="+mn-ea"/>
                <a:cs typeface="+mn-cs"/>
              </a:rPr>
              <a:t>There are eight different levels of inspection you may be subject to:</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Level I</a:t>
            </a:r>
            <a:r>
              <a:rPr lang="en-US" sz="1200" b="0" i="0" u="none" strike="noStrike" kern="1200" baseline="0" dirty="0">
                <a:solidFill>
                  <a:schemeClr val="tx1"/>
                </a:solidFill>
                <a:latin typeface="+mn-lt"/>
                <a:ea typeface="+mn-ea"/>
                <a:cs typeface="+mn-cs"/>
              </a:rPr>
              <a:t>, which is a complete inspection of the driver and vehicle, is the most thorough. First, the inspector will conduct a basic interview with you, asking you questions about your trip. He or she will review your driver’s license and record of duty status and ask for your vehicle’s periodic inspection documentation as well as other paperwork related to your trip.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inspector will then conduct a thorough inspection of your vehicle. He or she will look around and under your vehicle, inspecting certain vehicle components.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Level I inspection can take as long as an hour to complete.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Level II </a:t>
            </a:r>
            <a:r>
              <a:rPr lang="en-US" sz="1200" b="0" i="0" u="none" strike="noStrike" kern="1200" baseline="0" dirty="0">
                <a:solidFill>
                  <a:schemeClr val="tx1"/>
                </a:solidFill>
                <a:latin typeface="+mn-lt"/>
                <a:ea typeface="+mn-ea"/>
                <a:cs typeface="+mn-cs"/>
              </a:rPr>
              <a:t>is like the Level I, except the officer won’t get under the vehicle. Level II inspections typically happen during bad weather, at portable inspection sites, during traffic stops, or when conducting a Level I inspection is not practical. This inspection usually lasts about 30 minutes.</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Level III </a:t>
            </a:r>
            <a:r>
              <a:rPr lang="en-US" sz="1200" b="0" i="0" u="none" strike="noStrike" kern="1200" baseline="0" dirty="0">
                <a:solidFill>
                  <a:schemeClr val="tx1"/>
                </a:solidFill>
                <a:latin typeface="+mn-lt"/>
                <a:ea typeface="+mn-ea"/>
                <a:cs typeface="+mn-cs"/>
              </a:rPr>
              <a:t>is an examination of driver documents and credentials only, including your: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Commercial driver’s license (CDL)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Record of duty status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Shipping papers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Vehicle “cab card” (vehicle’s registration) and fuel license (paper or electronic)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Annual vehicle inspection documentation </a:t>
            </a:r>
          </a:p>
          <a:p>
            <a:pPr marL="628650" lvl="1"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a:p>
            <a:pPr marL="0" lvl="0" indent="0">
              <a:buFont typeface="Arial" panose="020B0604020202020204" pitchFamily="34" charset="0"/>
              <a:buNone/>
            </a:pPr>
            <a:r>
              <a:rPr lang="en-US" sz="1200" b="0" i="0" u="none" strike="noStrike" kern="1200" baseline="0" dirty="0">
                <a:solidFill>
                  <a:schemeClr val="tx1"/>
                </a:solidFill>
                <a:latin typeface="+mn-lt"/>
                <a:ea typeface="+mn-ea"/>
                <a:cs typeface="+mn-cs"/>
              </a:rPr>
              <a:t>CALLOUT: A Level III inspection can quickly switch to a Level I or II if your paperwork is out of order or the officer notices a vehicle violation.</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Level IV </a:t>
            </a:r>
            <a:r>
              <a:rPr lang="en-US" sz="1200" b="0" i="0" u="none" strike="noStrike" kern="1200" baseline="0" dirty="0">
                <a:solidFill>
                  <a:schemeClr val="tx1"/>
                </a:solidFill>
                <a:latin typeface="+mn-lt"/>
                <a:ea typeface="+mn-ea"/>
                <a:cs typeface="+mn-cs"/>
              </a:rPr>
              <a:t>inspections are usually a onetime check of a specific piece of equipment, like air brakes or leaf springs. During a Level IV Inspection, officers are collecting data on specific equipment for a scientific study or as part of a special enforcement activity. </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Level V </a:t>
            </a:r>
            <a:r>
              <a:rPr lang="en-US" sz="1200" b="0" i="0" u="none" strike="noStrike" kern="1200" baseline="0" dirty="0">
                <a:solidFill>
                  <a:schemeClr val="tx1"/>
                </a:solidFill>
                <a:latin typeface="+mn-lt"/>
                <a:ea typeface="+mn-ea"/>
                <a:cs typeface="+mn-cs"/>
              </a:rPr>
              <a:t>inspections are focused on your vehicle. It’s the same process as the vehicle portion of a Level I Inspection. Level V Inspections are often completed at your carrier’s terminal as part of a compliance review or after a crash when the driver is not available for various reasons. </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Level VI </a:t>
            </a:r>
            <a:r>
              <a:rPr lang="en-US" sz="1200" b="0" i="0" u="none" strike="noStrike" kern="1200" baseline="0" dirty="0">
                <a:solidFill>
                  <a:schemeClr val="tx1"/>
                </a:solidFill>
                <a:latin typeface="+mn-lt"/>
                <a:ea typeface="+mn-ea"/>
                <a:cs typeface="+mn-cs"/>
              </a:rPr>
              <a:t>inspections check vehicles hauling highway route-controlled quantities of radioactive materials. While it’s a higher inspection standard than a Level I inspection, it affects far fewer drivers. If you haul highway route‑controlled quantities of radioactive material, consult your carrier for more information about this type of inspection. </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Level VII </a:t>
            </a:r>
            <a:r>
              <a:rPr lang="en-US" sz="1200" b="0" i="0" u="none" strike="noStrike" kern="1200" baseline="0" dirty="0">
                <a:solidFill>
                  <a:schemeClr val="tx1"/>
                </a:solidFill>
                <a:latin typeface="+mn-lt"/>
                <a:ea typeface="+mn-ea"/>
                <a:cs typeface="+mn-cs"/>
              </a:rPr>
              <a:t>inspections are conducted when the requirements of the other levels of inspection do not apply. They may be directed at school buses, taxis, shuttles, and other intrastate/intra-provincial operations. Training and other details are determined by the jurisdiction. </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Level VIII </a:t>
            </a:r>
            <a:r>
              <a:rPr lang="en-US" sz="1200" b="0" i="0" u="none" strike="noStrike" kern="1200" baseline="0" dirty="0">
                <a:solidFill>
                  <a:schemeClr val="tx1"/>
                </a:solidFill>
                <a:latin typeface="+mn-lt"/>
                <a:ea typeface="+mn-ea"/>
                <a:cs typeface="+mn-cs"/>
              </a:rPr>
              <a:t>inspections occur while your vehicle is in motion. It is an electronic inspection of the driver and vehicle as it rolls through the inspection facility. There is no direct interaction with an enforcement officer.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7</a:t>
            </a:fld>
            <a:endParaRPr lang="en-US"/>
          </a:p>
        </p:txBody>
      </p:sp>
    </p:spTree>
    <p:extLst>
      <p:ext uri="{BB962C8B-B14F-4D97-AF65-F5344CB8AC3E}">
        <p14:creationId xmlns:p14="http://schemas.microsoft.com/office/powerpoint/2010/main" val="3107640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Preparing for an Inspection</a:t>
            </a:r>
          </a:p>
          <a:p>
            <a:r>
              <a:rPr lang="en-US" sz="1200" b="0" i="0" u="none" strike="noStrike" kern="1200" baseline="0" dirty="0">
                <a:solidFill>
                  <a:schemeClr val="tx1"/>
                </a:solidFill>
                <a:latin typeface="+mn-lt"/>
                <a:ea typeface="+mn-ea"/>
                <a:cs typeface="+mn-cs"/>
              </a:rPr>
              <a:t>Since roadside inspections can happen to anyone at any time, it’s essential to be prepared. Do a thorough pre-trip inspection every time. The regulations require you to be satisfied with the condition of your vehicle before operation.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solid inspection will identify problems before your wheels start rolling. Understand what counts as deficiencies and defects, and don’t start your route unless everything is in good condition. Servicing your vehicle before you’re on the road will take less time and cost far less than being stopped with an out-of-service order that needs to be addressed while </a:t>
            </a:r>
            <a:r>
              <a:rPr lang="en-US" sz="1200" b="0" i="0" u="none" strike="noStrike" kern="1200" baseline="0" dirty="0" err="1">
                <a:solidFill>
                  <a:schemeClr val="tx1"/>
                </a:solidFill>
                <a:latin typeface="+mn-lt"/>
                <a:ea typeface="+mn-ea"/>
                <a:cs typeface="+mn-cs"/>
              </a:rPr>
              <a:t>en</a:t>
            </a:r>
            <a:r>
              <a:rPr lang="en-US" sz="1200" b="0" i="0" u="none" strike="noStrike" kern="1200" baseline="0" dirty="0">
                <a:solidFill>
                  <a:schemeClr val="tx1"/>
                </a:solidFill>
                <a:latin typeface="+mn-lt"/>
                <a:ea typeface="+mn-ea"/>
                <a:cs typeface="+mn-cs"/>
              </a:rPr>
              <a:t> route.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a professional driver, you should keep your required credentials (CDL) with you at all times, your record of duty status current at all times, and your cab, appearance, and vehicle paperwork neat. Keep garbage and papers off the dash. Inspectors may see a messy cab and think the vehicle is poorly maintained. Don’t give them any reasons to switch from a simple inspection of your paperwork to a full inspection just because your cab is disorganized.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documents you may need for a roadside inspection should be readily available in the cab of your vehicle at all times. Make sure all your documents are in order before every trip and stay in order until your trip’s end.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Keep your record of duty status current to your last change of duty to avoid a violation. This will include today’s current activity and the previous seven consecutive days, which must be in your possession and available for inspection while on duty.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8</a:t>
            </a:fld>
            <a:endParaRPr lang="en-US"/>
          </a:p>
        </p:txBody>
      </p:sp>
    </p:spTree>
    <p:extLst>
      <p:ext uri="{BB962C8B-B14F-4D97-AF65-F5344CB8AC3E}">
        <p14:creationId xmlns:p14="http://schemas.microsoft.com/office/powerpoint/2010/main" val="1782288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Drivers operating with an electronic logging device (ELD) must be able to display or print the prior seven days’ logs and the current day as a backup. The primary means of transmission must be via telematics (using wireless web services and email) or local transfer (using Bluetooth and USB). You must know how to execute the correct method of transfer in addition to displaying or printing the logs as backups in case the transfer methods don’t work.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19.2 </a:t>
            </a:r>
            <a:r>
              <a:rPr lang="en-US" sz="1200" b="0" i="0" u="none" strike="noStrike" kern="1200" baseline="0" dirty="0">
                <a:solidFill>
                  <a:schemeClr val="tx1"/>
                </a:solidFill>
                <a:latin typeface="+mn-lt"/>
                <a:ea typeface="+mn-ea"/>
                <a:cs typeface="+mn-cs"/>
              </a:rPr>
              <a:t>— Transfer of ELD Data</a:t>
            </a:r>
          </a:p>
          <a:p>
            <a:endParaRPr lang="en-US" sz="1200" b="0" i="0" u="none" strike="noStrike" kern="1200" baseline="0" dirty="0">
              <a:solidFill>
                <a:schemeClr val="tx1"/>
              </a:solidFill>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you are using an ELD, you must have: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user’s manual for the ELD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 instruction sheet describing the data transfer mechanisms supported by the ELD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 instruction sheet describing what to do when an ELD malfunctions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Step-by-step instructions to produce and transfer the required hours-of-service records to an authorized safety official</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If your vehicle is placarded</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for hazardous materials, you will need to have a current copy of your hazardous materials Certificate of Registration or another document bearing the registration number identified as the “U.S. DOT Hazmat Reg. No.” The registration identifies the carrier and proves your company is authorized to transport placarded hazardous materials.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Hazardous materials paperwork must be within reach from the driver’s seat. When leaving your vehicle, put your paperwork either on the driver’s seat or in the driver’s door pouch.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Lastly, plan to maintain a positive attitude, and be ready to cooperate with officers. Acting courteously and professionally will help you pass the inspection and make the process go more smoothly.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2A319A-A24C-4259-81CD-896D5E934358}" type="slidenum">
              <a:rPr lang="en-US" smtClean="0"/>
              <a:t>9</a:t>
            </a:fld>
            <a:endParaRPr lang="en-US"/>
          </a:p>
        </p:txBody>
      </p:sp>
    </p:spTree>
    <p:extLst>
      <p:ext uri="{BB962C8B-B14F-4D97-AF65-F5344CB8AC3E}">
        <p14:creationId xmlns:p14="http://schemas.microsoft.com/office/powerpoint/2010/main" val="225573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Roadside Inspection Process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Roadside inspections will focus primarily on three separate components— the driver, the vehicle, and required documentation. If you are chosen for an inspection, the inspector will greet you by introducing himself or herself and explaining the type of inspection he or she intends on completing.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kern="1200" dirty="0">
                <a:solidFill>
                  <a:schemeClr val="tx1"/>
                </a:solidFill>
                <a:effectLst/>
                <a:latin typeface="+mn-lt"/>
                <a:ea typeface="+mn-ea"/>
                <a:cs typeface="+mn-cs"/>
              </a:rPr>
              <a:t>Driver</a:t>
            </a:r>
            <a:endParaRPr lang="en-US" sz="1050" b="1"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Whenever you are the focus of an inspection, be prepared to hand over documents and credentials. The officer will request a current driver’s license.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inspector will verify your record of duty status. He or she will review your vehicle’s periodic inspection documentation as well as other paperwork related to your trip. Continue to follow the inspector’s directions throughout the process.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driver can be placed out of service for some of the following reasons: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Hours-of-service violations</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Operating over hours</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Keeping a false record of duty status</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Having the incorrect type of record of duty status</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Operating without a record of duty status when required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Driving while sick or fatigued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Driving with an invalid license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Driving while under the influence of alcohol or drugs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Not being medically qualified</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10</a:t>
            </a:fld>
            <a:endParaRPr lang="en-US"/>
          </a:p>
        </p:txBody>
      </p:sp>
    </p:spTree>
    <p:extLst>
      <p:ext uri="{BB962C8B-B14F-4D97-AF65-F5344CB8AC3E}">
        <p14:creationId xmlns:p14="http://schemas.microsoft.com/office/powerpoint/2010/main" val="1670201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Vehicle</a:t>
            </a:r>
          </a:p>
          <a:p>
            <a:r>
              <a:rPr lang="en-US" sz="1200" b="0" i="0" u="none" strike="noStrike" kern="1200" baseline="0" dirty="0">
                <a:solidFill>
                  <a:schemeClr val="tx1"/>
                </a:solidFill>
                <a:latin typeface="+mn-lt"/>
                <a:ea typeface="+mn-ea"/>
                <a:cs typeface="+mn-cs"/>
              </a:rPr>
              <a:t>Inspectors check your vehicle for mechanical problems, unsafe wear and tear, and anything else that could cause a crash. Inspectors will place a vehicle that they determine to be unsafe or in violation of safety regulations out-of-service.</a:t>
            </a:r>
          </a:p>
          <a:p>
            <a:endParaRPr lang="en-US" sz="1200" b="0" i="0" u="none" strike="noStrike" kern="1200" baseline="0" dirty="0">
              <a:solidFill>
                <a:schemeClr val="tx1"/>
              </a:solidFill>
              <a:latin typeface="+mn-lt"/>
              <a:ea typeface="+mn-ea"/>
              <a:cs typeface="+mn-cs"/>
            </a:endParaRPr>
          </a:p>
          <a:p>
            <a:r>
              <a:rPr lang="en-US" sz="1200" kern="1200" dirty="0">
                <a:solidFill>
                  <a:schemeClr val="tx1"/>
                </a:solidFill>
                <a:effectLst/>
                <a:latin typeface="+mn-lt"/>
                <a:ea typeface="+mn-ea"/>
                <a:cs typeface="+mn-cs"/>
              </a:rPr>
              <a:t>Your vehicle can be placed out of service for defects in these areas: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Brake system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Coupling devices and pintle hooks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Exhaust and fuel system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Lighting system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Steering mechanism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Frame and trailer bodies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Tires, wheels, rims, and hubs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Windshield wipers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Load securement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Suspension</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11</a:t>
            </a:fld>
            <a:endParaRPr lang="en-US"/>
          </a:p>
        </p:txBody>
      </p:sp>
    </p:spTree>
    <p:extLst>
      <p:ext uri="{BB962C8B-B14F-4D97-AF65-F5344CB8AC3E}">
        <p14:creationId xmlns:p14="http://schemas.microsoft.com/office/powerpoint/2010/main" val="886435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Sometimes, you can fix a problem during the inspection, but it will still be recorded in the report as out of service. For problems with electrical systems, brakes, air hoses, or other major mechanical defects, you will have to contact your carrier for a service call.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Refer to the CVSA North American Standard Out-of-Service Criteria for a complete listing of all out-of-service criteria. Note that Department of Transportation (DOT) regulations should also be followed.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One of the most common vehicle violations is the condition and operation of the braking system. Make sure your hoses are tightly connected and not rubbing or dragging. The inspector will check the trailer brakes and pad thickness, looking for cracks in the drums and making sure the whole system is ready for the road.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Tires are an easy target for inspections. Your tires need to be in good condition and have the proper tread depth. The front wheels must have a tread groove pattern depth of at least 4/32 of an inch when measured at any point on a major tread groove. All other tires must have a tread groove pattern depth of at least 2/32 of an inch when measured in a major tread groove.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Officers look for non-critical deficiencies also. Something as simple as a missing warning triangle—there must be three—can result in a violation.</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12</a:t>
            </a:fld>
            <a:endParaRPr lang="en-US"/>
          </a:p>
        </p:txBody>
      </p:sp>
    </p:spTree>
    <p:extLst>
      <p:ext uri="{BB962C8B-B14F-4D97-AF65-F5344CB8AC3E}">
        <p14:creationId xmlns:p14="http://schemas.microsoft.com/office/powerpoint/2010/main" val="3798050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Documents</a:t>
            </a:r>
          </a:p>
          <a:p>
            <a:r>
              <a:rPr lang="en-US" sz="1200" b="0" i="0" u="none" strike="noStrike" kern="1200" baseline="0" dirty="0">
                <a:solidFill>
                  <a:schemeClr val="tx1"/>
                </a:solidFill>
                <a:latin typeface="+mn-lt"/>
                <a:ea typeface="+mn-ea"/>
                <a:cs typeface="+mn-cs"/>
              </a:rPr>
              <a:t>Inspectors will look at your paperwork after the vehicle inspection.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will need to show your: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CDL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Hours-of-service records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Vehicle “cab card” (vehicle’s registration) and fuel license (paper or electronic)</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Shipping papers or bills of lading (which show where you came from, where you’re going, and what you’re hauling)</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you are hauling hazardous materials, the inspector will check your shipping papers for ID numbers, proper documentation of the load, and reportable quantities. Emergency responders need this important information in case of a hazardous materials incident involving your vehicle.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must give your paper or electronic record of duty status to the officer who will conduct a thorough review of your compliance with the limits and logging requirements for the current day and the previous seven days.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using an electronic log, the officer will verify if the device is mounted properly. Also, the ELD must be capable of being reviewed by the inspector without the inspector having to enter the cab.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providing an ELD to an officer, the following items must be included in an ELD packet onboard your CMV:</a:t>
            </a:r>
          </a:p>
          <a:p>
            <a:pPr marL="685800" lvl="1" indent="-228600">
              <a:buFont typeface="+mj-lt"/>
              <a:buAutoNum type="arabicPeriod"/>
            </a:pPr>
            <a:r>
              <a:rPr lang="en-US" sz="1200" kern="1200" dirty="0">
                <a:solidFill>
                  <a:schemeClr val="tx1"/>
                </a:solidFill>
                <a:effectLst/>
                <a:latin typeface="+mn-lt"/>
                <a:ea typeface="+mn-ea"/>
                <a:cs typeface="+mn-cs"/>
              </a:rPr>
              <a:t>A user’s guide for the ELD</a:t>
            </a:r>
          </a:p>
          <a:p>
            <a:pPr marL="685800" lvl="1" indent="-228600">
              <a:buFont typeface="+mj-lt"/>
              <a:buAutoNum type="arabicPeriod"/>
            </a:pPr>
            <a:r>
              <a:rPr lang="en-US" sz="1200" kern="1200" dirty="0">
                <a:solidFill>
                  <a:schemeClr val="tx1"/>
                </a:solidFill>
                <a:effectLst/>
                <a:latin typeface="+mn-lt"/>
                <a:ea typeface="+mn-ea"/>
                <a:cs typeface="+mn-cs"/>
              </a:rPr>
              <a:t>Data transfer instructions</a:t>
            </a:r>
          </a:p>
          <a:p>
            <a:pPr marL="685800" lvl="1" indent="-228600">
              <a:buFont typeface="+mj-lt"/>
              <a:buAutoNum type="arabicPeriod"/>
            </a:pPr>
            <a:r>
              <a:rPr lang="en-US" sz="1200" kern="1200" dirty="0">
                <a:solidFill>
                  <a:schemeClr val="tx1"/>
                </a:solidFill>
                <a:effectLst/>
                <a:latin typeface="+mn-lt"/>
                <a:ea typeface="+mn-ea"/>
                <a:cs typeface="+mn-cs"/>
              </a:rPr>
              <a:t>Reporting and recordkeeping instructions in case of ELD malfunction</a:t>
            </a:r>
          </a:p>
          <a:p>
            <a:pPr marL="685800" lvl="1" indent="-228600">
              <a:buFont typeface="+mj-lt"/>
              <a:buAutoNum type="arabicPeriod"/>
            </a:pPr>
            <a:r>
              <a:rPr lang="en-US" sz="1200" kern="1200" dirty="0">
                <a:solidFill>
                  <a:schemeClr val="tx1"/>
                </a:solidFill>
                <a:effectLst/>
                <a:latin typeface="+mn-lt"/>
                <a:ea typeface="+mn-ea"/>
                <a:cs typeface="+mn-cs"/>
              </a:rPr>
              <a:t>At least eight days of blank driver log grids in case the history needs to be recreated</a:t>
            </a:r>
          </a:p>
          <a:p>
            <a:pPr marL="228600" lvl="0" indent="-228600">
              <a:buFont typeface="+mj-lt"/>
              <a:buAutoNum type="arabicPeriod"/>
            </a:pPr>
            <a:endParaRPr lang="en-US" sz="1200" kern="1200" dirty="0">
              <a:solidFill>
                <a:schemeClr val="tx1"/>
              </a:solidFill>
              <a:effectLst/>
              <a:latin typeface="+mn-lt"/>
              <a:ea typeface="+mn-ea"/>
              <a:cs typeface="+mn-cs"/>
            </a:endParaRPr>
          </a:p>
          <a:p>
            <a:pPr marL="0" lvl="0" indent="0">
              <a:buFont typeface="+mj-lt"/>
              <a:buNone/>
            </a:pPr>
            <a:r>
              <a:rPr lang="en-US" sz="1200" b="0" i="0" u="none" strike="noStrike" kern="1200" baseline="0" dirty="0">
                <a:solidFill>
                  <a:schemeClr val="tx1"/>
                </a:solidFill>
                <a:latin typeface="+mn-lt"/>
                <a:ea typeface="+mn-ea"/>
                <a:cs typeface="+mn-cs"/>
              </a:rPr>
              <a:t>Enforcement will want to transfer the data into their software, so they can analyze the data within seconds instead of reviewing logs manually.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13</a:t>
            </a:fld>
            <a:endParaRPr lang="en-US"/>
          </a:p>
        </p:txBody>
      </p:sp>
    </p:spTree>
    <p:extLst>
      <p:ext uri="{BB962C8B-B14F-4D97-AF65-F5344CB8AC3E}">
        <p14:creationId xmlns:p14="http://schemas.microsoft.com/office/powerpoint/2010/main" val="611019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Roadside Inspection Report &amp; Results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At the end of your roadside inspection, the inspector will give you a report and explain any violations or defects.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kern="1200" dirty="0">
                <a:solidFill>
                  <a:schemeClr val="tx1"/>
                </a:solidFill>
                <a:effectLst/>
                <a:latin typeface="+mn-lt"/>
                <a:ea typeface="+mn-ea"/>
                <a:cs typeface="+mn-cs"/>
              </a:rPr>
              <a:t>Inspection Report</a:t>
            </a:r>
          </a:p>
          <a:p>
            <a:r>
              <a:rPr lang="en-US" sz="1200" b="0" i="0" u="none" strike="noStrike" kern="1200" baseline="0" dirty="0">
                <a:solidFill>
                  <a:schemeClr val="tx1"/>
                </a:solidFill>
                <a:latin typeface="+mn-lt"/>
                <a:ea typeface="+mn-ea"/>
                <a:cs typeface="+mn-cs"/>
              </a:rPr>
              <a:t>You will get a report even if no problems were found.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are not given a report, politely ask the inspector to provide you with a copy. If you do not get one, contact your supervisor or other carrier official for instructions before leaving the inspection site.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You’re required to turn in this report to your carrier when you get to the next terminal or facility. If you are not going to be at your carrier’s facility within the next 24 hours, you will need to send it to them by mail or other means (i.e. fax, scan and email, etc.).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carrier needs to address any problems with your vehicle and return the form to the issuing agency—using the address on the form—within 15 days. </a:t>
            </a:r>
          </a:p>
          <a:p>
            <a:endParaRPr lang="en-US" dirty="0"/>
          </a:p>
          <a:p>
            <a:r>
              <a:rPr lang="en-US" sz="1200" b="1" kern="1200" dirty="0">
                <a:solidFill>
                  <a:schemeClr val="tx1"/>
                </a:solidFill>
                <a:effectLst/>
                <a:latin typeface="+mn-lt"/>
                <a:ea typeface="+mn-ea"/>
                <a:cs typeface="+mn-cs"/>
              </a:rPr>
              <a:t>Inspection Outcomes: No Violations</a:t>
            </a:r>
          </a:p>
          <a:p>
            <a:r>
              <a:rPr lang="en-US" sz="1200" b="0" i="0" u="none" strike="noStrike" kern="1200" baseline="0" dirty="0">
                <a:solidFill>
                  <a:schemeClr val="tx1"/>
                </a:solidFill>
                <a:latin typeface="+mn-lt"/>
                <a:ea typeface="+mn-ea"/>
                <a:cs typeface="+mn-cs"/>
              </a:rPr>
              <a:t>The inspector will put a CVSA decal on your vehicle as long as there are no critical inspection item defects noted. Critical inspection items are the safety-related items that are likely to cause a crash or breakdown if not corrected in a timely manner, including anything related to the tires, brakes, lights, coupling devices, cargo securement, frames, driveshafts, wheel assemblies, suspensions, wipers, steering, and fuel system. The decal will be valid for three months. </a:t>
            </a:r>
          </a:p>
          <a:p>
            <a:r>
              <a:rPr lang="en-US" sz="1200" kern="1200" dirty="0">
                <a:solidFill>
                  <a:schemeClr val="tx1"/>
                </a:solidFill>
                <a:effectLst/>
                <a:latin typeface="+mn-lt"/>
                <a:ea typeface="+mn-ea"/>
                <a:cs typeface="+mn-cs"/>
              </a:rPr>
              <a:t> </a:t>
            </a:r>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19.3 </a:t>
            </a:r>
            <a:r>
              <a:rPr lang="en-US" sz="1200" b="0" i="0" u="none" strike="noStrike" kern="1200" baseline="0" dirty="0">
                <a:solidFill>
                  <a:schemeClr val="tx1"/>
                </a:solidFill>
                <a:latin typeface="+mn-lt"/>
                <a:ea typeface="+mn-ea"/>
                <a:cs typeface="+mn-cs"/>
              </a:rPr>
              <a:t>— Inspection Decals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inspector will put the decal in one of the following places: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 a </a:t>
            </a:r>
            <a:r>
              <a:rPr lang="en-US" sz="1200" b="1" kern="1200" dirty="0">
                <a:solidFill>
                  <a:schemeClr val="tx1"/>
                </a:solidFill>
                <a:effectLst/>
                <a:latin typeface="+mn-lt"/>
                <a:ea typeface="+mn-ea"/>
                <a:cs typeface="+mn-cs"/>
              </a:rPr>
              <a:t>power unit</a:t>
            </a:r>
            <a:r>
              <a:rPr lang="en-US" sz="1200" kern="1200" dirty="0">
                <a:solidFill>
                  <a:schemeClr val="tx1"/>
                </a:solidFill>
                <a:effectLst/>
                <a:latin typeface="+mn-lt"/>
                <a:ea typeface="+mn-ea"/>
                <a:cs typeface="+mn-cs"/>
              </a:rPr>
              <a:t>, the inspector will place it on the lower right corner of the outside of the passenger’s windshield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 </a:t>
            </a:r>
            <a:r>
              <a:rPr lang="en-US" sz="1200" b="1" kern="1200" dirty="0">
                <a:solidFill>
                  <a:schemeClr val="tx1"/>
                </a:solidFill>
                <a:effectLst/>
                <a:latin typeface="+mn-lt"/>
                <a:ea typeface="+mn-ea"/>
                <a:cs typeface="+mn-cs"/>
              </a:rPr>
              <a:t>trailers</a:t>
            </a:r>
            <a:r>
              <a:rPr lang="en-US" sz="1200" kern="1200" dirty="0">
                <a:solidFill>
                  <a:schemeClr val="tx1"/>
                </a:solidFill>
                <a:effectLst/>
                <a:latin typeface="+mn-lt"/>
                <a:ea typeface="+mn-ea"/>
                <a:cs typeface="+mn-cs"/>
              </a:rPr>
              <a:t>, the inspector will place it on the lower right corner near the front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 </a:t>
            </a:r>
            <a:r>
              <a:rPr lang="en-US" sz="1200" b="1" kern="1200" dirty="0">
                <a:solidFill>
                  <a:schemeClr val="tx1"/>
                </a:solidFill>
                <a:effectLst/>
                <a:latin typeface="+mn-lt"/>
                <a:ea typeface="+mn-ea"/>
                <a:cs typeface="+mn-cs"/>
              </a:rPr>
              <a:t>cargo tanks</a:t>
            </a:r>
            <a:r>
              <a:rPr lang="en-US" sz="1200" kern="1200" dirty="0">
                <a:solidFill>
                  <a:schemeClr val="tx1"/>
                </a:solidFill>
                <a:effectLst/>
                <a:latin typeface="+mn-lt"/>
                <a:ea typeface="+mn-ea"/>
                <a:cs typeface="+mn-cs"/>
              </a:rPr>
              <a:t>, the inspector will place it on the right side of the undercarriage near the front of the cargo tank or eye level on the right side near the front of the cargo tank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 </a:t>
            </a:r>
            <a:r>
              <a:rPr lang="en-US" sz="1200" b="1" kern="1200" dirty="0">
                <a:solidFill>
                  <a:schemeClr val="tx1"/>
                </a:solidFill>
                <a:effectLst/>
                <a:latin typeface="+mn-lt"/>
                <a:ea typeface="+mn-ea"/>
                <a:cs typeface="+mn-cs"/>
              </a:rPr>
              <a:t>passenger buses</a:t>
            </a:r>
            <a:r>
              <a:rPr lang="en-US" sz="1200" kern="1200" dirty="0">
                <a:solidFill>
                  <a:schemeClr val="tx1"/>
                </a:solidFill>
                <a:effectLst/>
                <a:latin typeface="+mn-lt"/>
                <a:ea typeface="+mn-ea"/>
                <a:cs typeface="+mn-cs"/>
              </a:rPr>
              <a:t>, the inspector will place it on the window of the passenger door at the inspector’s eye level</a:t>
            </a:r>
          </a:p>
          <a:p>
            <a:endParaRPr lang="en-US" dirty="0"/>
          </a:p>
          <a:p>
            <a:r>
              <a:rPr lang="en-US" dirty="0"/>
              <a:t>CALLOUT: </a:t>
            </a:r>
            <a:r>
              <a:rPr lang="en-US" sz="1200" b="0" i="0" u="none" strike="noStrike" kern="1200" baseline="0" dirty="0">
                <a:solidFill>
                  <a:schemeClr val="tx1"/>
                </a:solidFill>
                <a:latin typeface="+mn-lt"/>
                <a:ea typeface="+mn-ea"/>
                <a:cs typeface="+mn-cs"/>
              </a:rPr>
              <a:t>If no violations of the critical vehicle inspection items are found during an eligible inspection, a CVSA decal will be applied as a visual indicator that the vehicle successfully passed inspection conducted by a CVSA-certified inspector. The Level I and Level V inspections are the only inspections eligible for issuance of a CVSA decal.</a:t>
            </a:r>
            <a:endParaRPr lang="en-US" dirty="0"/>
          </a:p>
          <a:p>
            <a:endParaRPr lang="en-US" dirty="0"/>
          </a:p>
          <a:p>
            <a:r>
              <a:rPr lang="en-US" sz="1200" b="1" kern="1200" dirty="0">
                <a:solidFill>
                  <a:schemeClr val="tx1"/>
                </a:solidFill>
                <a:effectLst/>
                <a:latin typeface="+mn-lt"/>
                <a:ea typeface="+mn-ea"/>
                <a:cs typeface="+mn-cs"/>
              </a:rPr>
              <a:t>Inspection Outcomes: With Violations</a:t>
            </a:r>
          </a:p>
          <a:p>
            <a:r>
              <a:rPr lang="en-US" sz="1200" b="0" i="0" u="none" strike="noStrike" kern="1200" baseline="0" dirty="0">
                <a:solidFill>
                  <a:schemeClr val="tx1"/>
                </a:solidFill>
                <a:latin typeface="+mn-lt"/>
                <a:ea typeface="+mn-ea"/>
                <a:cs typeface="+mn-cs"/>
              </a:rPr>
              <a:t>If the inspector found minor violations, you may be allowed to continue (however, a fine may be written). You will not, however, receive a CVSA decal.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Keep in mind, any violations you receive still have serious consequences. Certain types of violations have high severity points in the Compliance, Safety, Accountability (CSA) program, and will have an immediate impact on you and the carrier. </a:t>
            </a:r>
            <a:endParaRPr lang="en-US" dirty="0"/>
          </a:p>
          <a:p>
            <a:endParaRPr lang="en-US" dirty="0"/>
          </a:p>
          <a:p>
            <a:r>
              <a:rPr lang="en-US" sz="1200" b="1" i="0" u="none" strike="noStrike" kern="1200" baseline="0" dirty="0">
                <a:solidFill>
                  <a:schemeClr val="tx1"/>
                </a:solidFill>
                <a:latin typeface="+mn-lt"/>
                <a:ea typeface="+mn-ea"/>
                <a:cs typeface="+mn-cs"/>
              </a:rPr>
              <a:t>VIDEOS </a:t>
            </a:r>
            <a:r>
              <a:rPr lang="en-US" sz="1200" b="0" i="1" u="none" strike="noStrike" kern="1200" baseline="0" dirty="0">
                <a:solidFill>
                  <a:schemeClr val="tx1"/>
                </a:solidFill>
                <a:latin typeface="+mn-lt"/>
                <a:ea typeface="+mn-ea"/>
                <a:cs typeface="+mn-cs"/>
              </a:rPr>
              <a:t>(see Trainer Tools USB)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19.4 </a:t>
            </a:r>
            <a:r>
              <a:rPr lang="en-US" sz="1200" b="0" i="0" u="none" strike="noStrike" kern="1200" baseline="0" dirty="0">
                <a:solidFill>
                  <a:schemeClr val="tx1"/>
                </a:solidFill>
                <a:latin typeface="+mn-lt"/>
                <a:ea typeface="+mn-ea"/>
                <a:cs typeface="+mn-cs"/>
              </a:rPr>
              <a:t>— Failed Inspection and the Consequences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14</a:t>
            </a:fld>
            <a:endParaRPr lang="en-US"/>
          </a:p>
        </p:txBody>
      </p:sp>
    </p:spTree>
    <p:extLst>
      <p:ext uri="{BB962C8B-B14F-4D97-AF65-F5344CB8AC3E}">
        <p14:creationId xmlns:p14="http://schemas.microsoft.com/office/powerpoint/2010/main" val="1423729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Inspection Outcomes: Out of Service</a:t>
            </a:r>
            <a:endParaRPr lang="en-US" sz="1050" b="1"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an inspector finds major safety problems, you or the vehicle will be placed out of service. This means that you won’t be able to drive your vehicle again until the problems have been addressed. Inspectors can place you, your vehicle, or both out of service.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Violating an out-of-service order carries stiff penalties. Federal regulations outline a penalty structure for drivers; however, it’s a judge’s discretion to decide the actual disqualification period and fine amount.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penalty schedule is as follows: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First violation:</a:t>
            </a:r>
            <a:r>
              <a:rPr lang="en-US" sz="1200" kern="1200" dirty="0">
                <a:solidFill>
                  <a:schemeClr val="tx1"/>
                </a:solidFill>
                <a:effectLst/>
                <a:latin typeface="+mn-lt"/>
                <a:ea typeface="+mn-ea"/>
                <a:cs typeface="+mn-cs"/>
              </a:rPr>
              <a:t> disqualification for 180 days to one year</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Second violation during a 10-year period:</a:t>
            </a:r>
            <a:r>
              <a:rPr lang="en-US" sz="1200" kern="1200" dirty="0">
                <a:solidFill>
                  <a:schemeClr val="tx1"/>
                </a:solidFill>
                <a:effectLst/>
                <a:latin typeface="+mn-lt"/>
                <a:ea typeface="+mn-ea"/>
                <a:cs typeface="+mn-cs"/>
              </a:rPr>
              <a:t> disqualification for two to five years</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Third or subsequent violation during a 10-year period:</a:t>
            </a:r>
            <a:r>
              <a:rPr lang="en-US" sz="1200" kern="1200" dirty="0">
                <a:solidFill>
                  <a:schemeClr val="tx1"/>
                </a:solidFill>
                <a:effectLst/>
                <a:latin typeface="+mn-lt"/>
                <a:ea typeface="+mn-ea"/>
                <a:cs typeface="+mn-cs"/>
              </a:rPr>
              <a:t> disqualification for three to five years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Penalties are more severe for violating an out-of-service order while transporting hazardous materials.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Your carrier cannot force you to drive a vehicle before the repairs are finished. They will be fined if they require (or allow) you to violate an out‑of‑service order.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 inspection resulting in violations has serious consequences for you, the other drivers for your carrier, and your carrier itself: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For you</a:t>
            </a:r>
            <a:r>
              <a:rPr lang="en-US" sz="1200" kern="1200" dirty="0">
                <a:solidFill>
                  <a:schemeClr val="tx1"/>
                </a:solidFill>
                <a:effectLst/>
                <a:latin typeface="+mn-lt"/>
                <a:ea typeface="+mn-ea"/>
                <a:cs typeface="+mn-cs"/>
              </a:rPr>
              <a:t>, violations and out-of-service orders mean: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Unscheduled down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Lost revenue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Interrupted schedule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Fines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For your carrier’s other drivers</a:t>
            </a:r>
            <a:r>
              <a:rPr lang="en-US" sz="1200" kern="1200" dirty="0">
                <a:solidFill>
                  <a:schemeClr val="tx1"/>
                </a:solidFill>
                <a:effectLst/>
                <a:latin typeface="+mn-lt"/>
                <a:ea typeface="+mn-ea"/>
                <a:cs typeface="+mn-cs"/>
              </a:rPr>
              <a:t>, violations and out-of-service orders mean: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More random inspections because:</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The carrier gets a bad reputation with inspectors</a:t>
            </a:r>
          </a:p>
          <a:p>
            <a:pPr marL="1085850" lvl="2" indent="-171450">
              <a:buFont typeface="Courier New" panose="02070309020205020404" pitchFamily="49" charset="0"/>
              <a:buChar char="o"/>
            </a:pPr>
            <a:r>
              <a:rPr lang="en-US" sz="1200" kern="1200" dirty="0">
                <a:solidFill>
                  <a:schemeClr val="tx1"/>
                </a:solidFill>
                <a:effectLst/>
                <a:latin typeface="+mn-lt"/>
                <a:ea typeface="+mn-ea"/>
                <a:cs typeface="+mn-cs"/>
              </a:rPr>
              <a:t>Your carrier’s ISS rating</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higher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For your carrier</a:t>
            </a:r>
            <a:r>
              <a:rPr lang="en-US" sz="1200" kern="1200" dirty="0">
                <a:solidFill>
                  <a:schemeClr val="tx1"/>
                </a:solidFill>
                <a:effectLst/>
                <a:latin typeface="+mn-lt"/>
                <a:ea typeface="+mn-ea"/>
                <a:cs typeface="+mn-cs"/>
              </a:rPr>
              <a:t>, violations and out-of-service orders mean: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Poor CSA scores, which can lead to Federal Motor Carrier Safety Administration (FMCSA) interventions</a:t>
            </a:r>
            <a:r>
              <a:rPr lang="en-US" sz="9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Lost revenue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Delays in deliveries</a:t>
            </a:r>
            <a:r>
              <a:rPr lang="en-US" sz="105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15</a:t>
            </a:fld>
            <a:endParaRPr lang="en-US"/>
          </a:p>
        </p:txBody>
      </p:sp>
    </p:spTree>
    <p:extLst>
      <p:ext uri="{BB962C8B-B14F-4D97-AF65-F5344CB8AC3E}">
        <p14:creationId xmlns:p14="http://schemas.microsoft.com/office/powerpoint/2010/main" val="3794981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How to File a Complaint</a:t>
            </a:r>
          </a:p>
          <a:p>
            <a:r>
              <a:rPr lang="en-US" sz="1200" b="0" i="0" u="none" strike="noStrike" kern="1200" baseline="0" dirty="0">
                <a:solidFill>
                  <a:schemeClr val="tx1"/>
                </a:solidFill>
                <a:latin typeface="+mn-lt"/>
                <a:ea typeface="+mn-ea"/>
                <a:cs typeface="+mn-cs"/>
              </a:rPr>
              <a:t>If you feel your rights were violated during a roadside inspection, call your carrier and ask them to file a formal complaint through the agency the officer works for.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disagree with how the officer conducted the inspection—or with the results—avoid arguing with the inspector. Instead, discuss it with your carrier and allow them to resolve the issue with a supervisor at the agency that conducted the inspection. If a resolution can’t be reached, you must use the </a:t>
            </a:r>
            <a:r>
              <a:rPr lang="en-US" sz="1200" b="0" i="0" u="none" strike="noStrike" kern="1200" baseline="0" dirty="0" err="1">
                <a:solidFill>
                  <a:schemeClr val="tx1"/>
                </a:solidFill>
                <a:latin typeface="+mn-lt"/>
                <a:ea typeface="+mn-ea"/>
                <a:cs typeface="+mn-cs"/>
              </a:rPr>
              <a:t>DataQs</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system to file a Request for Data Review (RDR) regarding a roadside inspection.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help speed up the review process, document why you thought there was no violation or why you believe the officer made an error and provide this to be included with the challenge.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carrier representative will login to the </a:t>
            </a:r>
            <a:r>
              <a:rPr lang="en-US" sz="1200" kern="1200" dirty="0" err="1">
                <a:solidFill>
                  <a:schemeClr val="tx1"/>
                </a:solidFill>
                <a:effectLst/>
                <a:latin typeface="+mn-lt"/>
                <a:ea typeface="+mn-ea"/>
                <a:cs typeface="+mn-cs"/>
              </a:rPr>
              <a:t>DataQs</a:t>
            </a:r>
            <a:r>
              <a:rPr lang="en-US" sz="1200" kern="1200" dirty="0">
                <a:solidFill>
                  <a:schemeClr val="tx1"/>
                </a:solidFill>
                <a:effectLst/>
                <a:latin typeface="+mn-lt"/>
                <a:ea typeface="+mn-ea"/>
                <a:cs typeface="+mn-cs"/>
              </a:rPr>
              <a:t> site to enter an RDR, refer to the “Inspection Event”, and choose one of the following: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Incorrect Violation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Assigned to Wrong Carrier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Assigned to Wrong Driver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Missing Record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Duplicate Record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Incorrect Information</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16</a:t>
            </a:fld>
            <a:endParaRPr lang="en-US"/>
          </a:p>
        </p:txBody>
      </p:sp>
    </p:spTree>
    <p:extLst>
      <p:ext uri="{BB962C8B-B14F-4D97-AF65-F5344CB8AC3E}">
        <p14:creationId xmlns:p14="http://schemas.microsoft.com/office/powerpoint/2010/main" val="4034681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pPr marL="914400" lvl="1" indent="-457200">
              <a:buFont typeface="+mj-lt"/>
              <a:buAutoNum type="arabicPeriod"/>
            </a:pPr>
            <a:r>
              <a:rPr lang="en-US" sz="2200" dirty="0"/>
              <a:t>Demonstrate how to prepare for a roadside inspection</a:t>
            </a:r>
          </a:p>
          <a:p>
            <a:pPr marL="914400" lvl="1" indent="-457200">
              <a:buFont typeface="+mj-lt"/>
              <a:buAutoNum type="arabicPeriod"/>
            </a:pPr>
            <a:r>
              <a:rPr lang="en-US" sz="2200" dirty="0"/>
              <a:t>Recognize what happens during a roadside inspection</a:t>
            </a:r>
          </a:p>
          <a:p>
            <a:pPr marL="914400" lvl="1" indent="-457200">
              <a:buFont typeface="+mj-lt"/>
              <a:buAutoNum type="arabicPeriod"/>
            </a:pPr>
            <a:r>
              <a:rPr lang="en-US" sz="2200" dirty="0"/>
              <a:t>Explain what to expect as the result of a roadside inspection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17</a:t>
            </a:fld>
            <a:endParaRPr lang="en-US"/>
          </a:p>
        </p:txBody>
      </p:sp>
    </p:spTree>
    <p:extLst>
      <p:ext uri="{BB962C8B-B14F-4D97-AF65-F5344CB8AC3E}">
        <p14:creationId xmlns:p14="http://schemas.microsoft.com/office/powerpoint/2010/main" val="777404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9B3704-BA16-43FB-98F6-86E0CA0C2B83}" type="datetime1">
              <a:rPr lang="en-US" smtClean="0"/>
              <a:t>5/9/2019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68809D68-E875-4FF3-8B18-84E686C731A6}" type="datetime1">
              <a:rPr lang="en-US" smtClean="0"/>
              <a:t>5/9/2019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A91CB2-A566-4AD7-9D48-3CE561F7FDAE}" type="datetime1">
              <a:rPr lang="en-US" smtClean="0"/>
              <a:t>5/9/2019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9510237-15E3-42A6-BE39-461C4DDED0D1}"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7E534B-A9D1-4FF7-83DC-F5CDE1371657}" type="datetime1">
              <a:rPr lang="en-US" smtClean="0"/>
              <a:t>5/9/2019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AB65FE6C-C912-4EE7-82D0-134FCD34CD1D}" type="datetime1">
              <a:rPr lang="en-US" smtClean="0"/>
              <a:t>5/9/2019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C25113-111D-46CB-8D22-BF179E355412}" type="datetime1">
              <a:rPr lang="en-US" smtClean="0"/>
              <a:t>5/9/2019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F45E99-6443-4F6D-AC29-EC755C8E1145}"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B19E28-0DAD-4C31-AEDD-08DCEF602A60}" type="datetime1">
              <a:rPr lang="en-US" smtClean="0"/>
              <a:t>5/9/2019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E7AC98-6E39-449B-99CB-FF76116E2BBD}" type="datetime1">
              <a:rPr lang="en-US" smtClean="0"/>
              <a:t>5/9/2019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D03411-473B-41BD-9664-19A99B182522}" type="datetime1">
              <a:rPr lang="en-US" smtClean="0"/>
              <a:t>5/9/2019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B2048E-B818-46F4-AD23-D73A9F841624}" type="datetime1">
              <a:rPr lang="en-US" smtClean="0"/>
              <a:t>5/9/2019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326FB5A-781C-43D3-BFC2-660DBD9FD468}"/>
              </a:ext>
            </a:extLst>
          </p:cNvPr>
          <p:cNvSpPr>
            <a:spLocks noGrp="1"/>
          </p:cNvSpPr>
          <p:nvPr>
            <p:ph type="ftr" sz="quarter" idx="11"/>
          </p:nvPr>
        </p:nvSpPr>
        <p:spPr>
          <a:xfrm>
            <a:off x="5978235" y="6472093"/>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r>
              <a:rPr lang="en-US" sz="1200" dirty="0">
                <a:latin typeface="Arial" panose="020B0604020202020204" pitchFamily="34" charset="0"/>
                <a:cs typeface="Arial" panose="020B0604020202020204" pitchFamily="34" charset="0"/>
              </a:rPr>
              <a:t>.</a:t>
            </a:r>
            <a:endParaRPr lang="en-US" dirty="0"/>
          </a:p>
        </p:txBody>
      </p:sp>
      <p:pic>
        <p:nvPicPr>
          <p:cNvPr id="10" name="Picture 9">
            <a:extLst>
              <a:ext uri="{FF2B5EF4-FFF2-40B4-BE49-F238E27FC236}">
                <a16:creationId xmlns:a16="http://schemas.microsoft.com/office/drawing/2014/main" id="{F8EF9BB6-957E-48B3-B547-9240E5B090E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6172200" cy="6858000"/>
          </a:xfrm>
          <a:prstGeom prst="rect">
            <a:avLst/>
          </a:prstGeom>
        </p:spPr>
      </p:pic>
      <p:sp>
        <p:nvSpPr>
          <p:cNvPr id="5" name="Title 1">
            <a:extLst>
              <a:ext uri="{FF2B5EF4-FFF2-40B4-BE49-F238E27FC236}">
                <a16:creationId xmlns:a16="http://schemas.microsoft.com/office/drawing/2014/main" id="{62C48FD7-C5E5-41E3-B1D5-A366EFDA6661}"/>
              </a:ext>
            </a:extLst>
          </p:cNvPr>
          <p:cNvSpPr txBox="1">
            <a:spLocks/>
          </p:cNvSpPr>
          <p:nvPr/>
        </p:nvSpPr>
        <p:spPr>
          <a:xfrm>
            <a:off x="137273" y="3886200"/>
            <a:ext cx="5898763"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Roadside Inspections</a:t>
            </a:r>
          </a:p>
        </p:txBody>
      </p:sp>
      <p:sp>
        <p:nvSpPr>
          <p:cNvPr id="6" name="TextBox 5">
            <a:extLst>
              <a:ext uri="{FF2B5EF4-FFF2-40B4-BE49-F238E27FC236}">
                <a16:creationId xmlns:a16="http://schemas.microsoft.com/office/drawing/2014/main" id="{B5BFFFA6-75B3-46B4-A42C-FABD38ED287C}"/>
              </a:ext>
            </a:extLst>
          </p:cNvPr>
          <p:cNvSpPr txBox="1"/>
          <p:nvPr/>
        </p:nvSpPr>
        <p:spPr>
          <a:xfrm>
            <a:off x="6054435" y="3611701"/>
            <a:ext cx="3038011" cy="3170099"/>
          </a:xfrm>
          <a:prstGeom prst="rect">
            <a:avLst/>
          </a:prstGeom>
          <a:noFill/>
        </p:spPr>
        <p:txBody>
          <a:bodyPr wrap="none" rtlCol="0">
            <a:spAutoFit/>
          </a:bodyPr>
          <a:lstStyle/>
          <a:p>
            <a:r>
              <a:rPr lang="en-US" sz="20000" dirty="0">
                <a:solidFill>
                  <a:schemeClr val="bg1"/>
                </a:solidFill>
              </a:rPr>
              <a:t>19</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B2F46F-41CB-4D96-82E0-0166D6703E6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27" y="0"/>
            <a:ext cx="9144000" cy="6858000"/>
          </a:xfrm>
          <a:prstGeom prst="rect">
            <a:avLst/>
          </a:prstGeom>
        </p:spPr>
      </p:pic>
      <p:sp>
        <p:nvSpPr>
          <p:cNvPr id="5" name="Rectangle 4">
            <a:extLst>
              <a:ext uri="{FF2B5EF4-FFF2-40B4-BE49-F238E27FC236}">
                <a16:creationId xmlns:a16="http://schemas.microsoft.com/office/drawing/2014/main" id="{FAA2DD98-BDE8-4363-BD9D-6744B800E876}"/>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6" name="Picture 5">
            <a:extLst>
              <a:ext uri="{FF2B5EF4-FFF2-40B4-BE49-F238E27FC236}">
                <a16:creationId xmlns:a16="http://schemas.microsoft.com/office/drawing/2014/main" id="{6C9CAED1-79C1-4F04-9903-B91169424B3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1000" y="415635"/>
            <a:ext cx="912987"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AF83BA-3ACF-4896-98BD-D75DEBA8A9B9}"/>
              </a:ext>
            </a:extLst>
          </p:cNvPr>
          <p:cNvSpPr>
            <a:spLocks noGrp="1"/>
          </p:cNvSpPr>
          <p:nvPr>
            <p:ph idx="1"/>
          </p:nvPr>
        </p:nvSpPr>
        <p:spPr/>
        <p:txBody>
          <a:bodyPr/>
          <a:lstStyle/>
          <a:p>
            <a:pPr marL="0" indent="0">
              <a:buNone/>
            </a:pPr>
            <a:r>
              <a:rPr lang="en-US" dirty="0"/>
              <a:t>Upon completion of this lesson, you will be able to:</a:t>
            </a:r>
          </a:p>
          <a:p>
            <a:pPr marL="914400" lvl="1" indent="-457200">
              <a:buFont typeface="+mj-lt"/>
              <a:buAutoNum type="arabicPeriod"/>
            </a:pPr>
            <a:r>
              <a:rPr lang="en-US" sz="2200" dirty="0"/>
              <a:t>Demonstrate how to prepare for a roadside inspection</a:t>
            </a:r>
          </a:p>
          <a:p>
            <a:pPr marL="914400" lvl="1" indent="-457200">
              <a:buFont typeface="+mj-lt"/>
              <a:buAutoNum type="arabicPeriod"/>
            </a:pPr>
            <a:r>
              <a:rPr lang="en-US" sz="2200" dirty="0"/>
              <a:t>Recognize what happens during a roadside inspection</a:t>
            </a:r>
          </a:p>
          <a:p>
            <a:pPr marL="914400" lvl="1" indent="-457200">
              <a:buFont typeface="+mj-lt"/>
              <a:buAutoNum type="arabicPeriod"/>
            </a:pPr>
            <a:r>
              <a:rPr lang="en-US" sz="2200" dirty="0"/>
              <a:t>Explain what to expect as the result of a </a:t>
            </a:r>
            <a:br>
              <a:rPr lang="en-US" sz="2200" dirty="0"/>
            </a:br>
            <a:r>
              <a:rPr lang="en-US" sz="2200" dirty="0"/>
              <a:t>roadside inspection</a:t>
            </a:r>
          </a:p>
        </p:txBody>
      </p:sp>
      <p:sp>
        <p:nvSpPr>
          <p:cNvPr id="3" name="Title 2">
            <a:extLst>
              <a:ext uri="{FF2B5EF4-FFF2-40B4-BE49-F238E27FC236}">
                <a16:creationId xmlns:a16="http://schemas.microsoft.com/office/drawing/2014/main" id="{6B08302C-8649-4E4D-8CAC-7D2862626278}"/>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3618926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28AACF-45E3-471D-A0D2-3761EE7300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089"/>
            <a:ext cx="9144000" cy="6853821"/>
          </a:xfrm>
          <a:prstGeom prst="rect">
            <a:avLst/>
          </a:prstGeom>
        </p:spPr>
      </p:pic>
      <p:sp>
        <p:nvSpPr>
          <p:cNvPr id="5" name="Rectangle 4">
            <a:extLst>
              <a:ext uri="{FF2B5EF4-FFF2-40B4-BE49-F238E27FC236}">
                <a16:creationId xmlns:a16="http://schemas.microsoft.com/office/drawing/2014/main" id="{7DC92ABD-E15E-4BD2-AF89-7E0A2E1D6968}"/>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D4575EF-D5BB-46E1-8B45-241CA791A0C5}"/>
              </a:ext>
            </a:extLst>
          </p:cNvPr>
          <p:cNvSpPr>
            <a:spLocks noGrp="1"/>
          </p:cNvSpPr>
          <p:nvPr>
            <p:ph type="title"/>
          </p:nvPr>
        </p:nvSpPr>
        <p:spPr/>
        <p:txBody>
          <a:bodyPr/>
          <a:lstStyle/>
          <a:p>
            <a:r>
              <a:rPr lang="en-US" dirty="0">
                <a:solidFill>
                  <a:srgbClr val="002D72"/>
                </a:solidFill>
              </a:rPr>
              <a:t>Roadside Inspection Basics</a:t>
            </a:r>
          </a:p>
        </p:txBody>
      </p:sp>
      <p:pic>
        <p:nvPicPr>
          <p:cNvPr id="6" name="Picture 5">
            <a:extLst>
              <a:ext uri="{FF2B5EF4-FFF2-40B4-BE49-F238E27FC236}">
                <a16:creationId xmlns:a16="http://schemas.microsoft.com/office/drawing/2014/main" id="{79B09490-6E63-473A-A7A3-8D71F44C60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 y="388938"/>
            <a:ext cx="915815" cy="914400"/>
          </a:xfrm>
          <a:prstGeom prst="rect">
            <a:avLst/>
          </a:prstGeom>
        </p:spPr>
      </p:pic>
      <p:pic>
        <p:nvPicPr>
          <p:cNvPr id="8" name="Picture 7">
            <a:extLst>
              <a:ext uri="{FF2B5EF4-FFF2-40B4-BE49-F238E27FC236}">
                <a16:creationId xmlns:a16="http://schemas.microsoft.com/office/drawing/2014/main" id="{773A55E2-F53C-485A-84D8-9BF171EE3F8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72767" y="388938"/>
            <a:ext cx="915815" cy="914400"/>
          </a:xfrm>
          <a:prstGeom prst="rect">
            <a:avLst/>
          </a:prstGeom>
        </p:spPr>
      </p:pic>
    </p:spTree>
    <p:extLst>
      <p:ext uri="{BB962C8B-B14F-4D97-AF65-F5344CB8AC3E}">
        <p14:creationId xmlns:p14="http://schemas.microsoft.com/office/powerpoint/2010/main" val="1526030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B1BC74-D27A-422F-A2AD-76685474B223}"/>
              </a:ext>
            </a:extLst>
          </p:cNvPr>
          <p:cNvSpPr>
            <a:spLocks noGrp="1"/>
          </p:cNvSpPr>
          <p:nvPr>
            <p:ph idx="1"/>
          </p:nvPr>
        </p:nvSpPr>
        <p:spPr>
          <a:xfrm>
            <a:off x="852714" y="685802"/>
            <a:ext cx="7344228" cy="680809"/>
          </a:xfrm>
        </p:spPr>
        <p:txBody>
          <a:bodyPr/>
          <a:lstStyle/>
          <a:p>
            <a:pPr marL="0" indent="0">
              <a:buNone/>
            </a:pPr>
            <a:r>
              <a:rPr lang="en-US" dirty="0"/>
              <a:t>There are eight different levels of inspections.</a:t>
            </a:r>
          </a:p>
        </p:txBody>
      </p:sp>
      <p:graphicFrame>
        <p:nvGraphicFramePr>
          <p:cNvPr id="6" name="Diagram 5">
            <a:extLst>
              <a:ext uri="{FF2B5EF4-FFF2-40B4-BE49-F238E27FC236}">
                <a16:creationId xmlns:a16="http://schemas.microsoft.com/office/drawing/2014/main" id="{365431FC-D86B-439B-B91C-AA514F4D2232}"/>
              </a:ext>
            </a:extLst>
          </p:cNvPr>
          <p:cNvGraphicFramePr/>
          <p:nvPr>
            <p:extLst>
              <p:ext uri="{D42A27DB-BD31-4B8C-83A1-F6EECF244321}">
                <p14:modId xmlns:p14="http://schemas.microsoft.com/office/powerpoint/2010/main" val="293563170"/>
              </p:ext>
            </p:extLst>
          </p:nvPr>
        </p:nvGraphicFramePr>
        <p:xfrm>
          <a:off x="838200" y="1396999"/>
          <a:ext cx="7620000" cy="4775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2689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BDE407-BD8F-4A76-A5D9-2307C507B2E6}"/>
              </a:ext>
            </a:extLst>
          </p:cNvPr>
          <p:cNvSpPr>
            <a:spLocks noGrp="1"/>
          </p:cNvSpPr>
          <p:nvPr>
            <p:ph idx="1"/>
          </p:nvPr>
        </p:nvSpPr>
        <p:spPr>
          <a:xfrm>
            <a:off x="5765800" y="2362200"/>
            <a:ext cx="3352800" cy="1828800"/>
          </a:xfrm>
        </p:spPr>
        <p:txBody>
          <a:bodyPr/>
          <a:lstStyle/>
          <a:p>
            <a:pPr marL="0" indent="0">
              <a:buNone/>
            </a:pPr>
            <a:r>
              <a:rPr lang="en-US" dirty="0"/>
              <a:t>Since roadside inspections can happen to anyone at any time, it’s essential to </a:t>
            </a:r>
            <a:r>
              <a:rPr lang="en-US" dirty="0">
                <a:solidFill>
                  <a:srgbClr val="002D72"/>
                </a:solidFill>
              </a:rPr>
              <a:t>be prepared</a:t>
            </a:r>
            <a:r>
              <a:rPr lang="en-US" dirty="0"/>
              <a:t>.</a:t>
            </a:r>
          </a:p>
        </p:txBody>
      </p:sp>
      <p:pic>
        <p:nvPicPr>
          <p:cNvPr id="6" name="Picture 5">
            <a:extLst>
              <a:ext uri="{FF2B5EF4-FFF2-40B4-BE49-F238E27FC236}">
                <a16:creationId xmlns:a16="http://schemas.microsoft.com/office/drawing/2014/main" id="{A437C8BD-9075-452C-B8C8-DC7BB4B817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709542" cy="6858000"/>
          </a:xfrm>
          <a:prstGeom prst="rect">
            <a:avLst/>
          </a:prstGeom>
        </p:spPr>
      </p:pic>
    </p:spTree>
    <p:extLst>
      <p:ext uri="{BB962C8B-B14F-4D97-AF65-F5344CB8AC3E}">
        <p14:creationId xmlns:p14="http://schemas.microsoft.com/office/powerpoint/2010/main" val="3938103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FBF3A6-D55B-4D13-BA17-7C352B4F10F5}"/>
              </a:ext>
            </a:extLst>
          </p:cNvPr>
          <p:cNvSpPr>
            <a:spLocks noGrp="1"/>
          </p:cNvSpPr>
          <p:nvPr>
            <p:ph idx="1"/>
          </p:nvPr>
        </p:nvSpPr>
        <p:spPr>
          <a:xfrm>
            <a:off x="457200" y="2324100"/>
            <a:ext cx="3124200" cy="2209800"/>
          </a:xfrm>
        </p:spPr>
        <p:txBody>
          <a:bodyPr/>
          <a:lstStyle/>
          <a:p>
            <a:pPr marL="0" indent="0">
              <a:buNone/>
            </a:pPr>
            <a:r>
              <a:rPr lang="en-US" dirty="0"/>
              <a:t>If you are using an ELD, you </a:t>
            </a:r>
            <a:r>
              <a:rPr lang="en-US" dirty="0">
                <a:solidFill>
                  <a:srgbClr val="002D72"/>
                </a:solidFill>
              </a:rPr>
              <a:t>must be able to display or print </a:t>
            </a:r>
            <a:r>
              <a:rPr lang="en-US" dirty="0"/>
              <a:t>the prior seven days’ logs and the current day.</a:t>
            </a:r>
          </a:p>
        </p:txBody>
      </p:sp>
      <p:pic>
        <p:nvPicPr>
          <p:cNvPr id="6" name="Picture 5">
            <a:extLst>
              <a:ext uri="{FF2B5EF4-FFF2-40B4-BE49-F238E27FC236}">
                <a16:creationId xmlns:a16="http://schemas.microsoft.com/office/drawing/2014/main" id="{30F4C0D2-B6B6-4BB9-83AE-FE71879269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25382" y="0"/>
            <a:ext cx="5118618" cy="6858000"/>
          </a:xfrm>
          <a:prstGeom prst="rect">
            <a:avLst/>
          </a:prstGeom>
        </p:spPr>
      </p:pic>
      <p:pic>
        <p:nvPicPr>
          <p:cNvPr id="4" name="Picture 3">
            <a:extLst>
              <a:ext uri="{FF2B5EF4-FFF2-40B4-BE49-F238E27FC236}">
                <a16:creationId xmlns:a16="http://schemas.microsoft.com/office/drawing/2014/main" id="{3FB02DF8-5E29-458D-8716-A950462F013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457200"/>
            <a:ext cx="915815" cy="914400"/>
          </a:xfrm>
          <a:prstGeom prst="rect">
            <a:avLst/>
          </a:prstGeom>
        </p:spPr>
      </p:pic>
    </p:spTree>
    <p:extLst>
      <p:ext uri="{BB962C8B-B14F-4D97-AF65-F5344CB8AC3E}">
        <p14:creationId xmlns:p14="http://schemas.microsoft.com/office/powerpoint/2010/main" val="2561371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BAAF3AB-D142-4C63-B056-474C0B0DBE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9514"/>
            <a:ext cx="9144000" cy="6818971"/>
          </a:xfrm>
          <a:prstGeom prst="rect">
            <a:avLst/>
          </a:prstGeom>
        </p:spPr>
      </p:pic>
      <p:sp>
        <p:nvSpPr>
          <p:cNvPr id="5" name="Rectangle 4">
            <a:extLst>
              <a:ext uri="{FF2B5EF4-FFF2-40B4-BE49-F238E27FC236}">
                <a16:creationId xmlns:a16="http://schemas.microsoft.com/office/drawing/2014/main" id="{CCD66C31-587F-437E-98FE-54A8C96A4576}"/>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35B3E37-ECDD-4DF8-9C3A-801BC9A3489A}"/>
              </a:ext>
            </a:extLst>
          </p:cNvPr>
          <p:cNvSpPr>
            <a:spLocks noGrp="1"/>
          </p:cNvSpPr>
          <p:nvPr>
            <p:ph type="title"/>
          </p:nvPr>
        </p:nvSpPr>
        <p:spPr/>
        <p:txBody>
          <a:bodyPr>
            <a:normAutofit fontScale="90000"/>
          </a:bodyPr>
          <a:lstStyle/>
          <a:p>
            <a:r>
              <a:rPr lang="en-US" dirty="0">
                <a:solidFill>
                  <a:srgbClr val="002D72"/>
                </a:solidFill>
              </a:rPr>
              <a:t>The Roadside Inspection Process</a:t>
            </a:r>
          </a:p>
        </p:txBody>
      </p:sp>
    </p:spTree>
    <p:extLst>
      <p:ext uri="{BB962C8B-B14F-4D97-AF65-F5344CB8AC3E}">
        <p14:creationId xmlns:p14="http://schemas.microsoft.com/office/powerpoint/2010/main" val="306863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F90D0A-4F31-4E97-8136-951C87A1B3D7}"/>
              </a:ext>
            </a:extLst>
          </p:cNvPr>
          <p:cNvSpPr>
            <a:spLocks noGrp="1"/>
          </p:cNvSpPr>
          <p:nvPr>
            <p:ph idx="1"/>
          </p:nvPr>
        </p:nvSpPr>
        <p:spPr>
          <a:xfrm>
            <a:off x="5334000" y="2171700"/>
            <a:ext cx="3124200" cy="2514600"/>
          </a:xfrm>
        </p:spPr>
        <p:txBody>
          <a:bodyPr/>
          <a:lstStyle/>
          <a:p>
            <a:pPr marL="0" indent="0">
              <a:buNone/>
            </a:pPr>
            <a:r>
              <a:rPr lang="en-US" dirty="0"/>
              <a:t>Your </a:t>
            </a:r>
            <a:r>
              <a:rPr lang="en-US" dirty="0">
                <a:solidFill>
                  <a:srgbClr val="002D72"/>
                </a:solidFill>
              </a:rPr>
              <a:t>vehicle</a:t>
            </a:r>
            <a:r>
              <a:rPr lang="en-US" dirty="0"/>
              <a:t> will be inspected for mechanical problems, unsafe wear and tear, and anything else that could cause a crash.</a:t>
            </a:r>
          </a:p>
        </p:txBody>
      </p:sp>
      <p:pic>
        <p:nvPicPr>
          <p:cNvPr id="6" name="Picture 5">
            <a:extLst>
              <a:ext uri="{FF2B5EF4-FFF2-40B4-BE49-F238E27FC236}">
                <a16:creationId xmlns:a16="http://schemas.microsoft.com/office/drawing/2014/main" id="{8341FC33-E278-4C33-960B-4EE85DC621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4578" cy="6858000"/>
          </a:xfrm>
          <a:prstGeom prst="rect">
            <a:avLst/>
          </a:prstGeom>
        </p:spPr>
      </p:pic>
    </p:spTree>
    <p:extLst>
      <p:ext uri="{BB962C8B-B14F-4D97-AF65-F5344CB8AC3E}">
        <p14:creationId xmlns:p14="http://schemas.microsoft.com/office/powerpoint/2010/main" val="792449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879062-CF67-4FFD-99C4-8E40616ED8C5}"/>
              </a:ext>
            </a:extLst>
          </p:cNvPr>
          <p:cNvSpPr>
            <a:spLocks noGrp="1"/>
          </p:cNvSpPr>
          <p:nvPr>
            <p:ph idx="1"/>
          </p:nvPr>
        </p:nvSpPr>
        <p:spPr>
          <a:xfrm>
            <a:off x="533400" y="2057400"/>
            <a:ext cx="2819400" cy="2743200"/>
          </a:xfrm>
        </p:spPr>
        <p:txBody>
          <a:bodyPr/>
          <a:lstStyle/>
          <a:p>
            <a:pPr marL="0" indent="0">
              <a:buNone/>
            </a:pPr>
            <a:r>
              <a:rPr lang="en-US" dirty="0">
                <a:solidFill>
                  <a:srgbClr val="002D72"/>
                </a:solidFill>
              </a:rPr>
              <a:t>Tires</a:t>
            </a:r>
            <a:r>
              <a:rPr lang="en-US" dirty="0"/>
              <a:t> are an easy target for inspections. Your tires need to be in good condition and have the proper tread depth.</a:t>
            </a:r>
          </a:p>
        </p:txBody>
      </p:sp>
      <p:pic>
        <p:nvPicPr>
          <p:cNvPr id="6" name="Picture 5">
            <a:extLst>
              <a:ext uri="{FF2B5EF4-FFF2-40B4-BE49-F238E27FC236}">
                <a16:creationId xmlns:a16="http://schemas.microsoft.com/office/drawing/2014/main" id="{08FED4DE-CECC-4A30-B3A7-431C07D5CD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91415" y="0"/>
            <a:ext cx="5352585" cy="6858000"/>
          </a:xfrm>
          <a:prstGeom prst="rect">
            <a:avLst/>
          </a:prstGeom>
        </p:spPr>
      </p:pic>
    </p:spTree>
    <p:extLst>
      <p:ext uri="{BB962C8B-B14F-4D97-AF65-F5344CB8AC3E}">
        <p14:creationId xmlns:p14="http://schemas.microsoft.com/office/powerpoint/2010/main" val="2160386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DAE8D3-C8BF-42E5-97DB-BF43D0085050}"/>
              </a:ext>
            </a:extLst>
          </p:cNvPr>
          <p:cNvSpPr>
            <a:spLocks noGrp="1"/>
          </p:cNvSpPr>
          <p:nvPr>
            <p:ph idx="1"/>
          </p:nvPr>
        </p:nvSpPr>
        <p:spPr>
          <a:xfrm>
            <a:off x="5257800" y="2705100"/>
            <a:ext cx="3048000" cy="1447800"/>
          </a:xfrm>
        </p:spPr>
        <p:txBody>
          <a:bodyPr/>
          <a:lstStyle/>
          <a:p>
            <a:pPr marL="0" indent="0">
              <a:buNone/>
            </a:pPr>
            <a:r>
              <a:rPr lang="en-US" dirty="0"/>
              <a:t>Inspectors will look at your </a:t>
            </a:r>
            <a:r>
              <a:rPr lang="en-US" dirty="0">
                <a:solidFill>
                  <a:srgbClr val="002D72"/>
                </a:solidFill>
              </a:rPr>
              <a:t>paperwork</a:t>
            </a:r>
            <a:r>
              <a:rPr lang="en-US" dirty="0"/>
              <a:t> after the vehicle inspection.</a:t>
            </a:r>
          </a:p>
        </p:txBody>
      </p:sp>
      <p:pic>
        <p:nvPicPr>
          <p:cNvPr id="6" name="Picture 5">
            <a:extLst>
              <a:ext uri="{FF2B5EF4-FFF2-40B4-BE49-F238E27FC236}">
                <a16:creationId xmlns:a16="http://schemas.microsoft.com/office/drawing/2014/main" id="{A5E69EAB-6CA8-4C9C-BA88-19EFA3DE09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64578" cy="6858000"/>
          </a:xfrm>
          <a:prstGeom prst="rect">
            <a:avLst/>
          </a:prstGeom>
        </p:spPr>
      </p:pic>
    </p:spTree>
    <p:extLst>
      <p:ext uri="{BB962C8B-B14F-4D97-AF65-F5344CB8AC3E}">
        <p14:creationId xmlns:p14="http://schemas.microsoft.com/office/powerpoint/2010/main" val="473472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DC4C603-DFAA-466C-82C6-933A22B567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3834"/>
            <a:ext cx="9144000" cy="6830331"/>
          </a:xfrm>
          <a:prstGeom prst="rect">
            <a:avLst/>
          </a:prstGeom>
        </p:spPr>
      </p:pic>
      <p:sp>
        <p:nvSpPr>
          <p:cNvPr id="5" name="Rectangle 4">
            <a:extLst>
              <a:ext uri="{FF2B5EF4-FFF2-40B4-BE49-F238E27FC236}">
                <a16:creationId xmlns:a16="http://schemas.microsoft.com/office/drawing/2014/main" id="{05C491E9-A2FD-4141-A597-19DD00F1395E}"/>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3C6E6C9-CD32-4CD1-9C69-267A85B6E8CC}"/>
              </a:ext>
            </a:extLst>
          </p:cNvPr>
          <p:cNvSpPr>
            <a:spLocks noGrp="1"/>
          </p:cNvSpPr>
          <p:nvPr>
            <p:ph type="title"/>
          </p:nvPr>
        </p:nvSpPr>
        <p:spPr/>
        <p:txBody>
          <a:bodyPr>
            <a:noAutofit/>
          </a:bodyPr>
          <a:lstStyle/>
          <a:p>
            <a:r>
              <a:rPr lang="en-US" sz="3200" dirty="0">
                <a:solidFill>
                  <a:srgbClr val="002D72"/>
                </a:solidFill>
              </a:rPr>
              <a:t>Roadside Inspection </a:t>
            </a:r>
            <a:br>
              <a:rPr lang="en-US" sz="3200" dirty="0">
                <a:solidFill>
                  <a:srgbClr val="002D72"/>
                </a:solidFill>
              </a:rPr>
            </a:br>
            <a:r>
              <a:rPr lang="en-US" sz="3200" dirty="0">
                <a:solidFill>
                  <a:srgbClr val="002D72"/>
                </a:solidFill>
              </a:rPr>
              <a:t>Report &amp; Results</a:t>
            </a:r>
          </a:p>
        </p:txBody>
      </p:sp>
      <p:pic>
        <p:nvPicPr>
          <p:cNvPr id="6" name="Picture 5">
            <a:extLst>
              <a:ext uri="{FF2B5EF4-FFF2-40B4-BE49-F238E27FC236}">
                <a16:creationId xmlns:a16="http://schemas.microsoft.com/office/drawing/2014/main" id="{D9DB1C63-B45C-4680-A6AC-89E23F188A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0" y="388938"/>
            <a:ext cx="915815" cy="914400"/>
          </a:xfrm>
          <a:prstGeom prst="rect">
            <a:avLst/>
          </a:prstGeom>
        </p:spPr>
      </p:pic>
    </p:spTree>
    <p:extLst>
      <p:ext uri="{BB962C8B-B14F-4D97-AF65-F5344CB8AC3E}">
        <p14:creationId xmlns:p14="http://schemas.microsoft.com/office/powerpoint/2010/main" val="615800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BC07C7-BD19-4342-8DCF-00B6A3EFFD48}"/>
              </a:ext>
            </a:extLst>
          </p:cNvPr>
          <p:cNvSpPr>
            <a:spLocks noGrp="1"/>
          </p:cNvSpPr>
          <p:nvPr>
            <p:ph idx="1"/>
          </p:nvPr>
        </p:nvSpPr>
        <p:spPr>
          <a:xfrm>
            <a:off x="419100" y="2362200"/>
            <a:ext cx="3276600" cy="1828799"/>
          </a:xfrm>
        </p:spPr>
        <p:txBody>
          <a:bodyPr/>
          <a:lstStyle/>
          <a:p>
            <a:pPr marL="0" indent="0">
              <a:buNone/>
            </a:pPr>
            <a:r>
              <a:rPr lang="en-US" dirty="0"/>
              <a:t>If an inspector finds major safety problems, you or the vehicle will be placed out of service.</a:t>
            </a:r>
          </a:p>
        </p:txBody>
      </p:sp>
      <p:pic>
        <p:nvPicPr>
          <p:cNvPr id="6" name="Picture 5">
            <a:extLst>
              <a:ext uri="{FF2B5EF4-FFF2-40B4-BE49-F238E27FC236}">
                <a16:creationId xmlns:a16="http://schemas.microsoft.com/office/drawing/2014/main" id="{4966BF6B-CB63-49B2-B983-9E581E7BE0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42547" y="0"/>
            <a:ext cx="4901453" cy="6858000"/>
          </a:xfrm>
          <a:prstGeom prst="rect">
            <a:avLst/>
          </a:prstGeom>
        </p:spPr>
      </p:pic>
    </p:spTree>
    <p:extLst>
      <p:ext uri="{BB962C8B-B14F-4D97-AF65-F5344CB8AC3E}">
        <p14:creationId xmlns:p14="http://schemas.microsoft.com/office/powerpoint/2010/main" val="953658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BBCC61-F96A-465F-8EF8-73FDDBA7B0B6}"/>
              </a:ext>
            </a:extLst>
          </p:cNvPr>
          <p:cNvSpPr>
            <a:spLocks noGrp="1"/>
          </p:cNvSpPr>
          <p:nvPr>
            <p:ph idx="1"/>
          </p:nvPr>
        </p:nvSpPr>
        <p:spPr>
          <a:xfrm>
            <a:off x="5613401" y="1600200"/>
            <a:ext cx="3429000" cy="3048000"/>
          </a:xfrm>
        </p:spPr>
        <p:txBody>
          <a:bodyPr/>
          <a:lstStyle/>
          <a:p>
            <a:pPr marL="0" indent="0">
              <a:buNone/>
            </a:pPr>
            <a:r>
              <a:rPr lang="en-US" dirty="0"/>
              <a:t>If you disagree with how the officer conducted the inspection—or with the results—</a:t>
            </a:r>
            <a:r>
              <a:rPr lang="en-US" dirty="0">
                <a:solidFill>
                  <a:srgbClr val="002D72"/>
                </a:solidFill>
              </a:rPr>
              <a:t>avoid arguing with the inspector</a:t>
            </a:r>
            <a:r>
              <a:rPr lang="en-US" dirty="0"/>
              <a:t>. Instead, discuss it with your carrier and allow them to resolve the issue.</a:t>
            </a:r>
          </a:p>
        </p:txBody>
      </p:sp>
      <p:pic>
        <p:nvPicPr>
          <p:cNvPr id="6" name="Picture 5">
            <a:extLst>
              <a:ext uri="{FF2B5EF4-FFF2-40B4-BE49-F238E27FC236}">
                <a16:creationId xmlns:a16="http://schemas.microsoft.com/office/drawing/2014/main" id="{3999CB43-9198-4F28-8B91-A08E603381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492503" cy="6858000"/>
          </a:xfrm>
          <a:prstGeom prst="rect">
            <a:avLst/>
          </a:prstGeom>
        </p:spPr>
      </p:pic>
    </p:spTree>
    <p:extLst>
      <p:ext uri="{BB962C8B-B14F-4D97-AF65-F5344CB8AC3E}">
        <p14:creationId xmlns:p14="http://schemas.microsoft.com/office/powerpoint/2010/main" val="3510497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924800" cy="5257800"/>
          </a:xfrm>
        </p:spPr>
        <p:txBody>
          <a:bodyPr/>
          <a:lstStyle/>
          <a:p>
            <a:pPr marL="0" indent="0">
              <a:buNone/>
            </a:pPr>
            <a:r>
              <a:rPr lang="en-US" sz="2400" dirty="0"/>
              <a:t>You should now be able to: </a:t>
            </a:r>
          </a:p>
          <a:p>
            <a:pPr marL="914400" lvl="1" indent="-457200">
              <a:buFont typeface="+mj-lt"/>
              <a:buAutoNum type="arabicPeriod"/>
            </a:pPr>
            <a:r>
              <a:rPr lang="en-US" sz="2200" dirty="0"/>
              <a:t>Demonstrate how to prepare for a roadside inspection</a:t>
            </a:r>
          </a:p>
          <a:p>
            <a:pPr marL="914400" lvl="1" indent="-457200">
              <a:buFont typeface="+mj-lt"/>
              <a:buAutoNum type="arabicPeriod"/>
            </a:pPr>
            <a:r>
              <a:rPr lang="en-US" sz="2200" dirty="0"/>
              <a:t>Recognize what happens during a roadside inspection</a:t>
            </a:r>
          </a:p>
          <a:p>
            <a:pPr marL="914400" lvl="1" indent="-457200">
              <a:buFont typeface="+mj-lt"/>
              <a:buAutoNum type="arabicPeriod"/>
            </a:pPr>
            <a:r>
              <a:rPr lang="en-US" sz="2200" dirty="0"/>
              <a:t>Explain what to expect as the result of a </a:t>
            </a:r>
            <a:br>
              <a:rPr lang="en-US" sz="2200" dirty="0"/>
            </a:br>
            <a:r>
              <a:rPr lang="en-US" sz="2200" dirty="0"/>
              <a:t>roadside inspection</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1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465</TotalTime>
  <Words>3199</Words>
  <Application>Microsoft Office PowerPoint</Application>
  <PresentationFormat>On-screen Show (4:3)</PresentationFormat>
  <Paragraphs>350</Paragraphs>
  <Slides>17</Slides>
  <Notes>15</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Courier New</vt:lpstr>
      <vt:lpstr>Office Theme</vt:lpstr>
      <vt:lpstr>PowerPoint® Instructions</vt:lpstr>
      <vt:lpstr>PowerPoint Presentation</vt:lpstr>
      <vt:lpstr>PowerPoint Presentation</vt:lpstr>
      <vt:lpstr>Introduction</vt:lpstr>
      <vt:lpstr>Objectives</vt:lpstr>
      <vt:lpstr>Roadside Inspection Basics</vt:lpstr>
      <vt:lpstr>PowerPoint Presentation</vt:lpstr>
      <vt:lpstr>PowerPoint Presentation</vt:lpstr>
      <vt:lpstr>PowerPoint Presentation</vt:lpstr>
      <vt:lpstr>The Roadside Inspection Process</vt:lpstr>
      <vt:lpstr>PowerPoint Presentation</vt:lpstr>
      <vt:lpstr>PowerPoint Presentation</vt:lpstr>
      <vt:lpstr>PowerPoint Presentation</vt:lpstr>
      <vt:lpstr>Roadside Inspection  Report &amp; Results</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61</cp:revision>
  <dcterms:created xsi:type="dcterms:W3CDTF">2016-04-05T19:25:42Z</dcterms:created>
  <dcterms:modified xsi:type="dcterms:W3CDTF">2019-05-09T18:04:06Z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