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tags/tag55.xml" ContentType="application/vnd.openxmlformats-officedocument.presentationml.tags+xml"/>
  <Override PartName="/ppt/notesSlides/notesSlide40.xml" ContentType="application/vnd.openxmlformats-officedocument.presentationml.notesSlide+xml"/>
  <Override PartName="/ppt/tags/tag56.xml" ContentType="application/vnd.openxmlformats-officedocument.presentationml.tags+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32" r:id="rId2"/>
    <p:sldId id="334" r:id="rId3"/>
    <p:sldId id="259" r:id="rId4"/>
    <p:sldId id="258" r:id="rId5"/>
    <p:sldId id="262" r:id="rId6"/>
    <p:sldId id="263" r:id="rId7"/>
    <p:sldId id="265" r:id="rId8"/>
    <p:sldId id="266" r:id="rId9"/>
    <p:sldId id="267" r:id="rId10"/>
    <p:sldId id="268" r:id="rId11"/>
    <p:sldId id="270" r:id="rId12"/>
    <p:sldId id="287" r:id="rId13"/>
    <p:sldId id="288" r:id="rId14"/>
    <p:sldId id="271" r:id="rId15"/>
    <p:sldId id="336" r:id="rId16"/>
    <p:sldId id="272" r:id="rId17"/>
    <p:sldId id="289" r:id="rId18"/>
    <p:sldId id="273" r:id="rId19"/>
    <p:sldId id="274" r:id="rId20"/>
    <p:sldId id="290" r:id="rId21"/>
    <p:sldId id="291" r:id="rId22"/>
    <p:sldId id="292" r:id="rId23"/>
    <p:sldId id="293" r:id="rId24"/>
    <p:sldId id="294" r:id="rId25"/>
    <p:sldId id="275" r:id="rId26"/>
    <p:sldId id="276" r:id="rId27"/>
    <p:sldId id="295" r:id="rId28"/>
    <p:sldId id="296" r:id="rId29"/>
    <p:sldId id="297" r:id="rId30"/>
    <p:sldId id="277" r:id="rId31"/>
    <p:sldId id="278" r:id="rId32"/>
    <p:sldId id="284" r:id="rId33"/>
    <p:sldId id="286" r:id="rId34"/>
    <p:sldId id="279" r:id="rId35"/>
    <p:sldId id="298" r:id="rId36"/>
    <p:sldId id="280" r:id="rId37"/>
    <p:sldId id="299" r:id="rId38"/>
    <p:sldId id="281" r:id="rId39"/>
    <p:sldId id="282" r:id="rId40"/>
    <p:sldId id="283" r:id="rId41"/>
    <p:sldId id="300" r:id="rId42"/>
    <p:sldId id="301" r:id="rId43"/>
    <p:sldId id="335" r:id="rId44"/>
  </p:sldIdLst>
  <p:sldSz cx="9144000" cy="6858000" type="screen4x3"/>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DFD"/>
    <a:srgbClr val="002D72"/>
    <a:srgbClr val="E6F4FB"/>
    <a:srgbClr val="434A4F"/>
    <a:srgbClr val="E8F6FD"/>
    <a:srgbClr val="DE0000"/>
    <a:srgbClr val="315499"/>
    <a:srgbClr val="E7E7E7"/>
    <a:srgbClr val="F79646"/>
    <a:srgbClr val="263A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0788" autoAdjust="0"/>
  </p:normalViewPr>
  <p:slideViewPr>
    <p:cSldViewPr>
      <p:cViewPr varScale="1">
        <p:scale>
          <a:sx n="56" d="100"/>
          <a:sy n="56" d="100"/>
        </p:scale>
        <p:origin x="2484" y="66"/>
      </p:cViewPr>
      <p:guideLst>
        <p:guide orient="horz" pos="2160"/>
        <p:guide pos="2880"/>
      </p:guideLst>
    </p:cSldViewPr>
  </p:slideViewPr>
  <p:notesTextViewPr>
    <p:cViewPr>
      <p:scale>
        <a:sx n="1" d="1"/>
        <a:sy n="1" d="1"/>
      </p:scale>
      <p:origin x="0" y="0"/>
    </p:cViewPr>
  </p:notesTextViewPr>
  <p:sorterViewPr>
    <p:cViewPr>
      <p:scale>
        <a:sx n="100" d="100"/>
        <a:sy n="100" d="100"/>
      </p:scale>
      <p:origin x="0" y="-49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1C35E564-8658-4C47-B3C9-EDBCF2A9B0AF}"/>
    <pc:docChg chg="addSld modSld">
      <pc:chgData name="Schillerstrom, Alicia" userId="aadea65f-8560-40c9-8276-a2c738ee0dc9" providerId="ADAL" clId="{1C35E564-8658-4C47-B3C9-EDBCF2A9B0AF}" dt="2019-01-23T20:18:38.396" v="51" actId="20577"/>
      <pc:docMkLst>
        <pc:docMk/>
      </pc:docMkLst>
      <pc:sldChg chg="modNotesTx">
        <pc:chgData name="Schillerstrom, Alicia" userId="aadea65f-8560-40c9-8276-a2c738ee0dc9" providerId="ADAL" clId="{1C35E564-8658-4C47-B3C9-EDBCF2A9B0AF}" dt="2019-01-23T20:07:28.578" v="0" actId="20577"/>
        <pc:sldMkLst>
          <pc:docMk/>
          <pc:sldMk cId="2014558245" sldId="259"/>
        </pc:sldMkLst>
      </pc:sldChg>
      <pc:sldChg chg="modNotesTx">
        <pc:chgData name="Schillerstrom, Alicia" userId="aadea65f-8560-40c9-8276-a2c738ee0dc9" providerId="ADAL" clId="{1C35E564-8658-4C47-B3C9-EDBCF2A9B0AF}" dt="2019-01-23T20:08:40.642" v="1" actId="12"/>
        <pc:sldMkLst>
          <pc:docMk/>
          <pc:sldMk cId="3753101971" sldId="262"/>
        </pc:sldMkLst>
      </pc:sldChg>
      <pc:sldChg chg="modNotesTx">
        <pc:chgData name="Schillerstrom, Alicia" userId="aadea65f-8560-40c9-8276-a2c738ee0dc9" providerId="ADAL" clId="{1C35E564-8658-4C47-B3C9-EDBCF2A9B0AF}" dt="2019-01-23T20:09:21.321" v="4" actId="113"/>
        <pc:sldMkLst>
          <pc:docMk/>
          <pc:sldMk cId="2665045428" sldId="265"/>
        </pc:sldMkLst>
      </pc:sldChg>
      <pc:sldChg chg="modNotesTx">
        <pc:chgData name="Schillerstrom, Alicia" userId="aadea65f-8560-40c9-8276-a2c738ee0dc9" providerId="ADAL" clId="{1C35E564-8658-4C47-B3C9-EDBCF2A9B0AF}" dt="2019-01-23T20:09:44.673" v="6" actId="113"/>
        <pc:sldMkLst>
          <pc:docMk/>
          <pc:sldMk cId="3585571018" sldId="266"/>
        </pc:sldMkLst>
      </pc:sldChg>
      <pc:sldChg chg="modNotesTx">
        <pc:chgData name="Schillerstrom, Alicia" userId="aadea65f-8560-40c9-8276-a2c738ee0dc9" providerId="ADAL" clId="{1C35E564-8658-4C47-B3C9-EDBCF2A9B0AF}" dt="2019-01-23T20:10:00.986" v="7" actId="12"/>
        <pc:sldMkLst>
          <pc:docMk/>
          <pc:sldMk cId="560995991" sldId="267"/>
        </pc:sldMkLst>
      </pc:sldChg>
      <pc:sldChg chg="modNotesTx">
        <pc:chgData name="Schillerstrom, Alicia" userId="aadea65f-8560-40c9-8276-a2c738ee0dc9" providerId="ADAL" clId="{1C35E564-8658-4C47-B3C9-EDBCF2A9B0AF}" dt="2019-01-23T20:10:44.403" v="8" actId="12"/>
        <pc:sldMkLst>
          <pc:docMk/>
          <pc:sldMk cId="4200950158" sldId="269"/>
        </pc:sldMkLst>
      </pc:sldChg>
      <pc:sldChg chg="modNotesTx">
        <pc:chgData name="Schillerstrom, Alicia" userId="aadea65f-8560-40c9-8276-a2c738ee0dc9" providerId="ADAL" clId="{1C35E564-8658-4C47-B3C9-EDBCF2A9B0AF}" dt="2019-01-23T20:11:47.834" v="15" actId="113"/>
        <pc:sldMkLst>
          <pc:docMk/>
          <pc:sldMk cId="3830225787" sldId="270"/>
        </pc:sldMkLst>
      </pc:sldChg>
      <pc:sldChg chg="modNotesTx">
        <pc:chgData name="Schillerstrom, Alicia" userId="aadea65f-8560-40c9-8276-a2c738ee0dc9" providerId="ADAL" clId="{1C35E564-8658-4C47-B3C9-EDBCF2A9B0AF}" dt="2019-01-23T20:11:43.171" v="14" actId="12"/>
        <pc:sldMkLst>
          <pc:docMk/>
          <pc:sldMk cId="2311003801" sldId="271"/>
        </pc:sldMkLst>
      </pc:sldChg>
      <pc:sldChg chg="modNotesTx">
        <pc:chgData name="Schillerstrom, Alicia" userId="aadea65f-8560-40c9-8276-a2c738ee0dc9" providerId="ADAL" clId="{1C35E564-8658-4C47-B3C9-EDBCF2A9B0AF}" dt="2019-01-23T20:12:27.364" v="20" actId="113"/>
        <pc:sldMkLst>
          <pc:docMk/>
          <pc:sldMk cId="2838009105" sldId="272"/>
        </pc:sldMkLst>
      </pc:sldChg>
      <pc:sldChg chg="modNotesTx">
        <pc:chgData name="Schillerstrom, Alicia" userId="aadea65f-8560-40c9-8276-a2c738ee0dc9" providerId="ADAL" clId="{1C35E564-8658-4C47-B3C9-EDBCF2A9B0AF}" dt="2019-01-23T20:13:09.277" v="23" actId="20577"/>
        <pc:sldMkLst>
          <pc:docMk/>
          <pc:sldMk cId="3630697354" sldId="274"/>
        </pc:sldMkLst>
      </pc:sldChg>
      <pc:sldChg chg="modNotesTx">
        <pc:chgData name="Schillerstrom, Alicia" userId="aadea65f-8560-40c9-8276-a2c738ee0dc9" providerId="ADAL" clId="{1C35E564-8658-4C47-B3C9-EDBCF2A9B0AF}" dt="2019-01-23T20:14:03.747" v="25" actId="12"/>
        <pc:sldMkLst>
          <pc:docMk/>
          <pc:sldMk cId="2328425945" sldId="276"/>
        </pc:sldMkLst>
      </pc:sldChg>
      <pc:sldChg chg="modNotesTx">
        <pc:chgData name="Schillerstrom, Alicia" userId="aadea65f-8560-40c9-8276-a2c738ee0dc9" providerId="ADAL" clId="{1C35E564-8658-4C47-B3C9-EDBCF2A9B0AF}" dt="2019-01-23T20:14:21.412" v="26" actId="113"/>
        <pc:sldMkLst>
          <pc:docMk/>
          <pc:sldMk cId="2701508233" sldId="277"/>
        </pc:sldMkLst>
      </pc:sldChg>
      <pc:sldChg chg="modNotesTx">
        <pc:chgData name="Schillerstrom, Alicia" userId="aadea65f-8560-40c9-8276-a2c738ee0dc9" providerId="ADAL" clId="{1C35E564-8658-4C47-B3C9-EDBCF2A9B0AF}" dt="2019-01-23T20:15:06.980" v="32" actId="113"/>
        <pc:sldMkLst>
          <pc:docMk/>
          <pc:sldMk cId="4230784837" sldId="278"/>
        </pc:sldMkLst>
      </pc:sldChg>
      <pc:sldChg chg="modNotesTx">
        <pc:chgData name="Schillerstrom, Alicia" userId="aadea65f-8560-40c9-8276-a2c738ee0dc9" providerId="ADAL" clId="{1C35E564-8658-4C47-B3C9-EDBCF2A9B0AF}" dt="2019-01-23T20:16:16.859" v="34" actId="113"/>
        <pc:sldMkLst>
          <pc:docMk/>
          <pc:sldMk cId="3100504776" sldId="279"/>
        </pc:sldMkLst>
      </pc:sldChg>
      <pc:sldChg chg="modNotesTx">
        <pc:chgData name="Schillerstrom, Alicia" userId="aadea65f-8560-40c9-8276-a2c738ee0dc9" providerId="ADAL" clId="{1C35E564-8658-4C47-B3C9-EDBCF2A9B0AF}" dt="2019-01-23T20:16:23.933" v="35" actId="113"/>
        <pc:sldMkLst>
          <pc:docMk/>
          <pc:sldMk cId="3139993635" sldId="280"/>
        </pc:sldMkLst>
      </pc:sldChg>
      <pc:sldChg chg="add modNotesTx">
        <pc:chgData name="Schillerstrom, Alicia" userId="aadea65f-8560-40c9-8276-a2c738ee0dc9" providerId="ADAL" clId="{1C35E564-8658-4C47-B3C9-EDBCF2A9B0AF}" dt="2019-01-23T20:16:39.286" v="37" actId="20577"/>
        <pc:sldMkLst>
          <pc:docMk/>
          <pc:sldMk cId="3631186431" sldId="281"/>
        </pc:sldMkLst>
      </pc:sldChg>
      <pc:sldChg chg="add modNotesTx">
        <pc:chgData name="Schillerstrom, Alicia" userId="aadea65f-8560-40c9-8276-a2c738ee0dc9" providerId="ADAL" clId="{1C35E564-8658-4C47-B3C9-EDBCF2A9B0AF}" dt="2019-01-23T20:17:58.260" v="40" actId="113"/>
        <pc:sldMkLst>
          <pc:docMk/>
          <pc:sldMk cId="61556261" sldId="282"/>
        </pc:sldMkLst>
      </pc:sldChg>
      <pc:sldChg chg="add modNotesTx">
        <pc:chgData name="Schillerstrom, Alicia" userId="aadea65f-8560-40c9-8276-a2c738ee0dc9" providerId="ADAL" clId="{1C35E564-8658-4C47-B3C9-EDBCF2A9B0AF}" dt="2019-01-23T20:18:38.396" v="51" actId="20577"/>
        <pc:sldMkLst>
          <pc:docMk/>
          <pc:sldMk cId="2771082580"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A1.1.4 Basic Control </a:t>
            </a:r>
          </a:p>
          <a:p>
            <a:r>
              <a:rPr lang="en-US" sz="1200" kern="1200" dirty="0">
                <a:solidFill>
                  <a:schemeClr val="tx1"/>
                </a:solidFill>
                <a:effectLst/>
                <a:latin typeface="+mn-lt"/>
                <a:ea typeface="+mn-ea"/>
                <a:cs typeface="+mn-cs"/>
              </a:rPr>
              <a:t>This unit must introduce basic vehicular control and handling as it applies to combination vehicles. This unit must include instruction addressing basic combination vehicle controls in areas such as executing sharp left and right turns, centering the vehicle, maneuvering in restricted areas, and entering and exiting the interstate or controlled access highway.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a tractor-trailer is very different from operating a car or pickup truck. Everything about a tractor-trailer, from starting the engine to backing and turning, requires a new set of knowledge and skills. This chapter will address basic control issues you need to master in order to become a professional driver. It is important that you have a good understanding of these issues, as many of the skills covered in this chapter are the foundation for future lessons.</a:t>
            </a:r>
          </a:p>
          <a:p>
            <a:endParaRPr lang="en-US" dirty="0"/>
          </a:p>
          <a:p>
            <a:endParaRPr lang="en-US" dirty="0"/>
          </a:p>
          <a:p>
            <a:r>
              <a:rPr lang="en-US" b="1" dirty="0"/>
              <a:t>CLASSROOM RECOMMENDATION</a:t>
            </a:r>
          </a:p>
          <a:p>
            <a:r>
              <a:rPr lang="en-US" b="0" dirty="0"/>
              <a:t>Stress that basic control is the foundation to learning all the skills and techniques required to safely operate a tractor-trailer. Mastery of these skills is important. Much of this lesson will be taught on the driving range. </a:t>
            </a:r>
          </a:p>
          <a:p>
            <a:endParaRPr lang="en-US" b="0" dirty="0"/>
          </a:p>
          <a:p>
            <a:r>
              <a:rPr lang="en-US" b="0" dirty="0"/>
              <a:t>Prior to beginning lessons on the range, spend time covering all of the safety processes and procedures that must be followed to ensure everyone’s safety on the range. </a:t>
            </a:r>
          </a:p>
          <a:p>
            <a:endParaRPr lang="en-US" b="0" dirty="0"/>
          </a:p>
          <a:p>
            <a:r>
              <a:rPr lang="en-US" b="0" dirty="0"/>
              <a:t>Consider giving a short test or quiz at the end of your discussion and require a minimum passing score prior to allowing the student to operate on the range. This ensures that your students understand your safety policies and procedures, and that they understand the serious nature of safety while on the range.</a:t>
            </a:r>
          </a:p>
          <a:p>
            <a:endParaRPr lang="en-US" b="1"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Discuss how to start up and shut down the engine of a tractor-trailer</a:t>
            </a:r>
          </a:p>
          <a:p>
            <a:pPr marL="685800" lvl="1" indent="-228600">
              <a:buFont typeface="+mj-lt"/>
              <a:buAutoNum type="arabicPeriod"/>
            </a:pPr>
            <a:r>
              <a:rPr lang="en-US" sz="1200" kern="1200" dirty="0">
                <a:solidFill>
                  <a:schemeClr val="tx1"/>
                </a:solidFill>
                <a:effectLst/>
                <a:latin typeface="+mn-lt"/>
                <a:ea typeface="+mn-ea"/>
                <a:cs typeface="+mn-cs"/>
              </a:rPr>
              <a:t>Describe how to put a tractor-trailer in motion and come to a complete stop</a:t>
            </a:r>
          </a:p>
          <a:p>
            <a:pPr marL="685800" lvl="1" indent="-228600">
              <a:buFont typeface="+mj-lt"/>
              <a:buAutoNum type="arabicPeriod"/>
            </a:pPr>
            <a:r>
              <a:rPr lang="en-US" sz="1200" kern="1200" dirty="0">
                <a:solidFill>
                  <a:schemeClr val="tx1"/>
                </a:solidFill>
                <a:effectLst/>
                <a:latin typeface="+mn-lt"/>
                <a:ea typeface="+mn-ea"/>
                <a:cs typeface="+mn-cs"/>
              </a:rPr>
              <a:t>Identify ways to maneuver through turns, curves, and roundabouts, and enter/exit highways safely</a:t>
            </a:r>
          </a:p>
          <a:p>
            <a:pPr marL="685800" lvl="1" indent="-228600">
              <a:buFont typeface="+mj-lt"/>
              <a:buAutoNum type="arabicPeriod"/>
            </a:pPr>
            <a:r>
              <a:rPr lang="en-US" sz="1200" kern="1200" dirty="0">
                <a:solidFill>
                  <a:schemeClr val="tx1"/>
                </a:solidFill>
                <a:effectLst/>
                <a:latin typeface="+mn-lt"/>
                <a:ea typeface="+mn-ea"/>
                <a:cs typeface="+mn-cs"/>
              </a:rPr>
              <a:t>Explain how to successfully straight line back a tractor-trailer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is a specific procedure that must be followed when starting up and shutting down a tractor-trailer engine. This section will address the proper procedure for starting a four-cycle diesel engine: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LAB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Starting and turning off the engine.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objective of this lesson is for the student to develop proper procedures and habits for starting and turning off a tractor-trailer engine.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First, divide students into groups of three or four. Then, demonstrate the process of starting and shutting down the engine. Explain each step of the process. Include an explanation of proper gauge reading required for vehicle operation.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After this instructor-led demonstration, each student should take a turn starting, warming- up, and shutting down the engine. The instructor should be in the cab with each student to correct errors and answer 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57753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Engine Start-Up</a:t>
            </a:r>
          </a:p>
          <a:p>
            <a:endParaRPr lang="en-US" sz="1200" b="1"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Apply the parking brake (if not already applied). </a:t>
            </a:r>
          </a:p>
          <a:p>
            <a:pPr marL="685800" lvl="1" indent="-228600">
              <a:buFont typeface="+mj-lt"/>
              <a:buAutoNum type="arabicPeriod"/>
            </a:pPr>
            <a:r>
              <a:rPr lang="en-US" sz="1200" kern="1200" dirty="0">
                <a:solidFill>
                  <a:schemeClr val="tx1"/>
                </a:solidFill>
                <a:effectLst/>
                <a:latin typeface="+mn-lt"/>
                <a:ea typeface="+mn-ea"/>
                <a:cs typeface="+mn-cs"/>
              </a:rPr>
              <a:t>Depress the clutch pedal completely to the floor, and make sure the truck is in neutral. </a:t>
            </a:r>
          </a:p>
          <a:p>
            <a:pPr marL="685800" lvl="1" indent="-228600">
              <a:buFont typeface="+mj-lt"/>
              <a:buAutoNum type="arabicPeriod"/>
            </a:pPr>
            <a:r>
              <a:rPr lang="en-US" sz="1200" kern="1200" dirty="0">
                <a:solidFill>
                  <a:schemeClr val="tx1"/>
                </a:solidFill>
                <a:effectLst/>
                <a:latin typeface="+mn-lt"/>
                <a:ea typeface="+mn-ea"/>
                <a:cs typeface="+mn-cs"/>
              </a:rPr>
              <a:t>Turn the ignition switch/key on. </a:t>
            </a:r>
          </a:p>
          <a:p>
            <a:pPr marL="685800" lvl="1" indent="-228600">
              <a:buFont typeface="+mj-lt"/>
              <a:buAutoNum type="arabicPeriod"/>
            </a:pPr>
            <a:r>
              <a:rPr lang="en-US" sz="1200" kern="1200" dirty="0">
                <a:solidFill>
                  <a:schemeClr val="tx1"/>
                </a:solidFill>
                <a:effectLst/>
                <a:latin typeface="+mn-lt"/>
                <a:ea typeface="+mn-ea"/>
                <a:cs typeface="+mn-cs"/>
              </a:rPr>
              <a:t>Operate the starter (push the button). If the engine doesn’t start in 15-20 seconds, turn the ignition switch/key off for at least one minute and try again. </a:t>
            </a:r>
          </a:p>
          <a:p>
            <a:pPr marL="685800" lvl="1" indent="-228600">
              <a:buFont typeface="+mj-lt"/>
              <a:buAutoNum type="arabicPeriod"/>
            </a:pPr>
            <a:r>
              <a:rPr lang="en-US" sz="1200" kern="1200" dirty="0">
                <a:solidFill>
                  <a:schemeClr val="tx1"/>
                </a:solidFill>
                <a:effectLst/>
                <a:latin typeface="+mn-lt"/>
                <a:ea typeface="+mn-ea"/>
                <a:cs typeface="+mn-cs"/>
              </a:rPr>
              <a:t>Once the engine has started, and the transmission is in neutral, ease off the clutch. </a:t>
            </a:r>
          </a:p>
          <a:p>
            <a:pPr marL="685800" lvl="1" indent="-228600">
              <a:buFont typeface="+mj-lt"/>
              <a:buAutoNum type="arabicPeriod"/>
            </a:pPr>
            <a:r>
              <a:rPr lang="en-US" sz="1200" kern="1200" dirty="0">
                <a:solidFill>
                  <a:schemeClr val="tx1"/>
                </a:solidFill>
                <a:effectLst/>
                <a:latin typeface="+mn-lt"/>
                <a:ea typeface="+mn-ea"/>
                <a:cs typeface="+mn-cs"/>
              </a:rPr>
              <a:t>Check all instruments and gauges. Pay extra attention to the oil pressure gauge. In warm weather, the oil pressure should come up to operating level in three to five seconds. If it does not, you should immediately shut the vehicle off, as severe damage could result. </a:t>
            </a:r>
          </a:p>
          <a:p>
            <a:pPr marL="685800" lvl="1" indent="-228600">
              <a:buFont typeface="+mj-lt"/>
              <a:buAutoNum type="arabicPeriod"/>
            </a:pPr>
            <a:endParaRPr lang="en-US" sz="1200" kern="1200" dirty="0">
              <a:solidFill>
                <a:schemeClr val="tx1"/>
              </a:solidFill>
              <a:effectLst/>
              <a:latin typeface="+mn-lt"/>
              <a:ea typeface="+mn-ea"/>
              <a:cs typeface="+mn-cs"/>
            </a:endParaRPr>
          </a:p>
          <a:p>
            <a:pPr marL="0" lvl="0" indent="0">
              <a:buFont typeface="+mj-lt"/>
              <a:buNone/>
            </a:pPr>
            <a:r>
              <a:rPr lang="en-US" sz="1200" kern="1200" dirty="0">
                <a:solidFill>
                  <a:schemeClr val="tx1"/>
                </a:solidFill>
                <a:effectLst/>
                <a:latin typeface="+mn-lt"/>
                <a:ea typeface="+mn-ea"/>
                <a:cs typeface="+mn-cs"/>
              </a:rPr>
              <a:t>CALLOUT: It is important you understand these procedures, so you can prevent damage to your vehicle’s engine.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Engine Warm-Up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Engine warm-up is generally done at a low revolution per minute (RPM) level (800‑1,000 RPMs). This allows the oil to warm and circulate, and oil pressure to build up.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warm-up, the cylinder walls become coated and bearings are lubricated. Coolant temperature increases, and air pressure builds up as well.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Usually, a short period of idling time is required/recommended. Check the operator’s manual for specific details on the vehicle you are driving. However, you should avoid excessive idling. Most recently manufactured engines don’t need to idle for more than a few minutes. This can waste fuel and cause unnecessary wear on the engine.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Also, several states and municipalities have laws and/or regulations limiting the amount of time an engine is allowed to idle. Make sure you are aware of any laws and/or regulations that may limit or prohibit you from idling your vehicle’s engine.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driving during warm-up, keep RPMs low and avoid high RPMs when accelerating in first gear. Shift to the next highest gear as soon as possible. Keep all acceleration smooth and easy.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Engine warm-up is complete when the water temperature reaches 170°F – 195°F. You will not typically reach this temperature by just sitting and idling so you need to proceed slowly at low RPMs, until this temperature range has been reached.</a:t>
            </a: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Engine Shutdown </a:t>
            </a:r>
          </a:p>
          <a:p>
            <a:r>
              <a:rPr lang="en-US" sz="1200" kern="1200" dirty="0">
                <a:solidFill>
                  <a:schemeClr val="tx1"/>
                </a:solidFill>
                <a:effectLst/>
                <a:latin typeface="+mn-lt"/>
                <a:ea typeface="+mn-ea"/>
                <a:cs typeface="+mn-cs"/>
              </a:rPr>
              <a:t> </a:t>
            </a:r>
          </a:p>
          <a:p>
            <a:pPr marL="685800" lvl="1" indent="-228600">
              <a:buFont typeface="+mj-lt"/>
              <a:buAutoNum type="arabicPeriod"/>
            </a:pPr>
            <a:r>
              <a:rPr lang="en-US" sz="1200" kern="1200" dirty="0">
                <a:solidFill>
                  <a:schemeClr val="tx1"/>
                </a:solidFill>
                <a:effectLst/>
                <a:latin typeface="+mn-lt"/>
                <a:ea typeface="+mn-ea"/>
                <a:cs typeface="+mn-cs"/>
              </a:rPr>
              <a:t>Depress the clutch and move the gear shift to neutral. </a:t>
            </a:r>
          </a:p>
          <a:p>
            <a:pPr marL="685800" lvl="1" indent="-228600">
              <a:buFont typeface="+mj-lt"/>
              <a:buAutoNum type="arabicPeriod"/>
            </a:pPr>
            <a:r>
              <a:rPr lang="en-US" sz="1200" kern="1200" dirty="0">
                <a:solidFill>
                  <a:schemeClr val="tx1"/>
                </a:solidFill>
                <a:effectLst/>
                <a:latin typeface="+mn-lt"/>
                <a:ea typeface="+mn-ea"/>
                <a:cs typeface="+mn-cs"/>
              </a:rPr>
              <a:t>Set the parking brakes. </a:t>
            </a:r>
          </a:p>
          <a:p>
            <a:pPr marL="685800" lvl="1" indent="-228600">
              <a:buFont typeface="+mj-lt"/>
              <a:buAutoNum type="arabicPeriod"/>
            </a:pPr>
            <a:r>
              <a:rPr lang="en-US" sz="1200" kern="1200" dirty="0">
                <a:solidFill>
                  <a:schemeClr val="tx1"/>
                </a:solidFill>
                <a:effectLst/>
                <a:latin typeface="+mn-lt"/>
                <a:ea typeface="+mn-ea"/>
                <a:cs typeface="+mn-cs"/>
              </a:rPr>
              <a:t>Turn the engine (key or switch) off.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Engine cool down can be as important as a proper warm-up. Engine cool down allows heat generated during normal operation to dissipate. The appropriate cool down period will vary based on engine type as well as the nature of the trip and cargo hauled. Engine damage can occur if there isn’t a sufficient cool down period.</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Operating a tractor-trailer requires more specific skills and driver expertise than those required in your personal vehicle. This includes:</a:t>
            </a:r>
          </a:p>
          <a:p>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Putting the tractor-trailer in motion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Stopping the tractor-trailer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Testing the tractor-trailer hook-up </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LAB RECOMMENDATION</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1" dirty="0"/>
              <a:t>Putting the vehicle in motion.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0" dirty="0"/>
              <a:t>The objective of this lesson is to give the student practice in putting the vehicle in motion, testing the tractor-trailer hook-up, moving forward and backward in a straight line, and stopping.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Again, students should be divided into groups of three or four. Demonstrate the exercise described below for the students, then have the students perform the exercise.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In a range area of about 300 feet, put the vehicle in motion and test the hook-up.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After testing the hook-up, move the vehicle about 100 feet and stop.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Move another 100 feet and stop.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Travel the remaining 100 feet and stop.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Finally, back the tractor-trailer, in a straight line, 300 feet, back to the starting area.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 each student performs the exercise, the instructor should be in the cab to correct errors and answer any questions posed.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Putting a Tractor-Trailer in Motion</a:t>
            </a:r>
          </a:p>
          <a:p>
            <a:r>
              <a:rPr lang="en-US" sz="1200" b="1" kern="1200" dirty="0">
                <a:solidFill>
                  <a:schemeClr val="tx1"/>
                </a:solidFill>
                <a:effectLst/>
                <a:latin typeface="+mn-lt"/>
                <a:ea typeface="+mn-ea"/>
                <a:cs typeface="+mn-cs"/>
              </a:rPr>
              <a:t> </a:t>
            </a:r>
          </a:p>
          <a:p>
            <a:pPr marL="685800" lvl="1" indent="-228600">
              <a:buFont typeface="+mj-lt"/>
              <a:buAutoNum type="arabicPeriod"/>
            </a:pPr>
            <a:r>
              <a:rPr lang="en-US" sz="1200" kern="1200" dirty="0">
                <a:solidFill>
                  <a:schemeClr val="tx1"/>
                </a:solidFill>
                <a:effectLst/>
                <a:latin typeface="+mn-lt"/>
                <a:ea typeface="+mn-ea"/>
                <a:cs typeface="+mn-cs"/>
              </a:rPr>
              <a:t>Release the tractor and trailer parking brakes. </a:t>
            </a:r>
          </a:p>
          <a:p>
            <a:pPr marL="685800" lvl="1" indent="-228600">
              <a:buFont typeface="+mj-lt"/>
              <a:buAutoNum type="arabicPeriod"/>
            </a:pPr>
            <a:r>
              <a:rPr lang="en-US" sz="1200" kern="1200" dirty="0">
                <a:solidFill>
                  <a:schemeClr val="tx1"/>
                </a:solidFill>
                <a:effectLst/>
                <a:latin typeface="+mn-lt"/>
                <a:ea typeface="+mn-ea"/>
                <a:cs typeface="+mn-cs"/>
              </a:rPr>
              <a:t>Depress (press down on) the clutch fully, engaging the clutch brake, and place the transmission in the lowest gear. </a:t>
            </a:r>
          </a:p>
          <a:p>
            <a:pPr marL="685800" lvl="1" indent="-228600">
              <a:buFont typeface="+mj-lt"/>
              <a:buAutoNum type="arabicPeriod"/>
            </a:pPr>
            <a:r>
              <a:rPr lang="en-US" sz="1200" kern="1200" dirty="0">
                <a:solidFill>
                  <a:schemeClr val="tx1"/>
                </a:solidFill>
                <a:effectLst/>
                <a:latin typeface="+mn-lt"/>
                <a:ea typeface="+mn-ea"/>
                <a:cs typeface="+mn-cs"/>
              </a:rPr>
              <a:t>Release the clutch to the friction point. This is the point where the clutch engages. A decrease in the </a:t>
            </a:r>
            <a:r>
              <a:rPr lang="en-US" sz="1200" kern="1200" dirty="0" err="1">
                <a:solidFill>
                  <a:schemeClr val="tx1"/>
                </a:solidFill>
                <a:effectLst/>
                <a:latin typeface="+mn-lt"/>
                <a:ea typeface="+mn-ea"/>
                <a:cs typeface="+mn-cs"/>
              </a:rPr>
              <a:t>RPMs</a:t>
            </a:r>
            <a:r>
              <a:rPr lang="en-US" sz="1200" kern="1200" dirty="0">
                <a:solidFill>
                  <a:schemeClr val="tx1"/>
                </a:solidFill>
                <a:effectLst/>
                <a:latin typeface="+mn-lt"/>
                <a:ea typeface="+mn-ea"/>
                <a:cs typeface="+mn-cs"/>
              </a:rPr>
              <a:t> is a sign that the friction point has been reached. Then gradually release the clutch until it’s fully engaged. As you engage the clutch, a slight increase in engine RPMs may be needed to avoid stalling the engine (100-300 RPMs is normal). </a:t>
            </a:r>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Putting a Tractor-Trailer in Motion</a:t>
            </a:r>
          </a:p>
          <a:p>
            <a:r>
              <a:rPr lang="en-US" sz="1200" b="1" kern="1200" dirty="0">
                <a:solidFill>
                  <a:schemeClr val="tx1"/>
                </a:solidFill>
                <a:effectLst/>
                <a:latin typeface="+mn-lt"/>
                <a:ea typeface="+mn-ea"/>
                <a:cs typeface="+mn-cs"/>
              </a:rPr>
              <a:t> </a:t>
            </a:r>
          </a:p>
          <a:p>
            <a:pPr marL="685800" lvl="1" indent="-228600">
              <a:buFont typeface="+mj-lt"/>
              <a:buAutoNum type="arabicPeriod" startAt="4"/>
            </a:pPr>
            <a:r>
              <a:rPr lang="en-US" sz="1200" kern="1200" dirty="0">
                <a:solidFill>
                  <a:schemeClr val="tx1"/>
                </a:solidFill>
                <a:effectLst/>
                <a:latin typeface="+mn-lt"/>
                <a:ea typeface="+mn-ea"/>
                <a:cs typeface="+mn-cs"/>
              </a:rPr>
              <a:t>When the vehicle starts to move, gradually increase engine RPMs to increase vehicle speed by depressing the throttle. </a:t>
            </a:r>
          </a:p>
          <a:p>
            <a:pPr marL="685800" lvl="1" indent="-228600">
              <a:buFont typeface="+mj-lt"/>
              <a:buAutoNum type="arabicPeriod" startAt="4"/>
            </a:pPr>
            <a:r>
              <a:rPr lang="en-US" sz="1200" kern="1200" dirty="0">
                <a:solidFill>
                  <a:schemeClr val="tx1"/>
                </a:solidFill>
                <a:effectLst/>
                <a:latin typeface="+mn-lt"/>
                <a:ea typeface="+mn-ea"/>
                <a:cs typeface="+mn-cs"/>
              </a:rPr>
              <a:t>When the vehicle is in motion with the clutch fully engaged, take your foot off the clutch pedal until you are ready to shift again or stop. </a:t>
            </a:r>
          </a:p>
          <a:p>
            <a:pPr marL="685800" lvl="1" indent="-228600">
              <a:buFont typeface="+mj-lt"/>
              <a:buAutoNum type="arabicPeriod" startAt="4"/>
            </a:pPr>
            <a:r>
              <a:rPr lang="en-US" sz="1200" kern="1200" dirty="0">
                <a:solidFill>
                  <a:schemeClr val="tx1"/>
                </a:solidFill>
                <a:effectLst/>
                <a:latin typeface="+mn-lt"/>
                <a:ea typeface="+mn-ea"/>
                <a:cs typeface="+mn-cs"/>
              </a:rPr>
              <a:t>Try to avoid excessive clutch slipping. Engage the clutch as smoothly as possible without stalling the engine. To avoid slipping the clutch, use very little additional fuel until the clutch is completely engaged.</a:t>
            </a: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1473521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Putting a Tractor-Trailer in Motion</a:t>
            </a:r>
          </a:p>
          <a:p>
            <a:r>
              <a:rPr lang="en-US" sz="1200" b="1"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Once you are moving, speed up slowly and gradually. Hold the steering wheel firmly in both hands, with your hands at the opposite sides of the steering wheel.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Make sure your vehicle is centered in the lane of travel. Because of the width of your vehicle, you have little room on either side of your lane of travel. Centering your vehicle gives you the maximum clearance available to each side.</a:t>
            </a:r>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2930462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Stopping a Tractor-Trailer </a:t>
            </a:r>
          </a:p>
          <a:p>
            <a:endParaRPr lang="en-US" sz="1200" b="1"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Release the accelerator pedal. </a:t>
            </a:r>
          </a:p>
          <a:p>
            <a:pPr marL="685800" lvl="1" indent="-228600">
              <a:buFont typeface="+mj-lt"/>
              <a:buAutoNum type="arabicPeriod"/>
            </a:pPr>
            <a:r>
              <a:rPr lang="en-US" sz="1200" kern="1200" dirty="0">
                <a:solidFill>
                  <a:schemeClr val="tx1"/>
                </a:solidFill>
                <a:effectLst/>
                <a:latin typeface="+mn-lt"/>
                <a:ea typeface="+mn-ea"/>
                <a:cs typeface="+mn-cs"/>
              </a:rPr>
              <a:t>Depress the brake pedal gradually. The amount of brake pressure needed depends on how much room you have to stop.</a:t>
            </a:r>
          </a:p>
          <a:p>
            <a:pPr marL="685800" lvl="1" indent="-228600">
              <a:buFont typeface="+mj-lt"/>
              <a:buAutoNum type="arabicPeriod"/>
            </a:pPr>
            <a:r>
              <a:rPr lang="en-US" sz="1200" kern="1200" dirty="0">
                <a:solidFill>
                  <a:schemeClr val="tx1"/>
                </a:solidFill>
                <a:effectLst/>
                <a:latin typeface="+mn-lt"/>
                <a:ea typeface="+mn-ea"/>
                <a:cs typeface="+mn-cs"/>
              </a:rPr>
              <a:t>As the vehicle begins to slow, downshift to the appropriate gear. </a:t>
            </a:r>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Stopping a Tractor-Trailer </a:t>
            </a:r>
          </a:p>
          <a:p>
            <a:endParaRPr lang="en-US" sz="1200" b="1" kern="1200" dirty="0">
              <a:solidFill>
                <a:schemeClr val="tx1"/>
              </a:solidFill>
              <a:effectLst/>
              <a:latin typeface="+mn-lt"/>
              <a:ea typeface="+mn-ea"/>
              <a:cs typeface="+mn-cs"/>
            </a:endParaRPr>
          </a:p>
          <a:p>
            <a:pPr marL="685800" lvl="1" indent="-228600">
              <a:buFont typeface="+mj-lt"/>
              <a:buAutoNum type="arabicPeriod" startAt="4"/>
            </a:pPr>
            <a:r>
              <a:rPr lang="en-US" sz="1200" kern="1200" dirty="0">
                <a:solidFill>
                  <a:schemeClr val="tx1"/>
                </a:solidFill>
                <a:effectLst/>
                <a:latin typeface="+mn-lt"/>
                <a:ea typeface="+mn-ea"/>
                <a:cs typeface="+mn-cs"/>
              </a:rPr>
              <a:t>As the vehicle slows, release some brake pressure. When the engine is almost at idle, depress the clutch (the truck should stop within the next 50-75 feet). </a:t>
            </a:r>
          </a:p>
          <a:p>
            <a:pPr marL="685800" lvl="1" indent="-228600">
              <a:buFont typeface="+mj-lt"/>
              <a:buAutoNum type="arabicPeriod" startAt="4"/>
            </a:pPr>
            <a:r>
              <a:rPr lang="en-US" sz="1200" kern="1200" dirty="0">
                <a:solidFill>
                  <a:schemeClr val="tx1"/>
                </a:solidFill>
                <a:effectLst/>
                <a:latin typeface="+mn-lt"/>
                <a:ea typeface="+mn-ea"/>
                <a:cs typeface="+mn-cs"/>
              </a:rPr>
              <a:t>After stopping, maintain enough brake pressure to keep the vehicle stationary. If you’re parking the truck, put the gearshift lever in neutral, set (apply) the parking brakes, and release the clutch.</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1537620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Testing the Tractor-Trailer Hook-Up </a:t>
            </a:r>
          </a:p>
          <a:p>
            <a:r>
              <a:rPr lang="en-US" sz="1200" kern="1200" dirty="0">
                <a:solidFill>
                  <a:schemeClr val="tx1"/>
                </a:solidFill>
                <a:effectLst/>
                <a:latin typeface="+mn-lt"/>
                <a:ea typeface="+mn-ea"/>
                <a:cs typeface="+mn-cs"/>
              </a:rPr>
              <a:t>The coupling must be tested every time a trailer is connected to a tractor or dolly.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vehicles </a:t>
            </a:r>
            <a:r>
              <a:rPr lang="en-US" sz="1200" i="1" kern="1200" dirty="0">
                <a:solidFill>
                  <a:schemeClr val="tx1"/>
                </a:solidFill>
                <a:effectLst/>
                <a:latin typeface="+mn-lt"/>
                <a:ea typeface="+mn-ea"/>
                <a:cs typeface="+mn-cs"/>
              </a:rPr>
              <a:t>with</a:t>
            </a:r>
            <a:r>
              <a:rPr lang="en-US" sz="1200" kern="1200" dirty="0">
                <a:solidFill>
                  <a:schemeClr val="tx1"/>
                </a:solidFill>
                <a:effectLst/>
                <a:latin typeface="+mn-lt"/>
                <a:ea typeface="+mn-ea"/>
                <a:cs typeface="+mn-cs"/>
              </a:rPr>
              <a:t> an independent trailer brake control (hand valve /trolley valve):</a:t>
            </a:r>
          </a:p>
          <a:p>
            <a:r>
              <a:rPr lang="en-US" sz="1200" kern="1200" dirty="0">
                <a:solidFill>
                  <a:schemeClr val="tx1"/>
                </a:solidFill>
                <a:effectLst/>
                <a:latin typeface="+mn-lt"/>
                <a:ea typeface="+mn-ea"/>
                <a:cs typeface="+mn-cs"/>
              </a:rPr>
              <a:t> </a:t>
            </a:r>
          </a:p>
          <a:p>
            <a:pPr marL="685800" lvl="1" indent="-228600">
              <a:buFont typeface="+mj-lt"/>
              <a:buAutoNum type="arabicPeriod"/>
            </a:pPr>
            <a:r>
              <a:rPr lang="en-US" sz="1200" kern="1200" dirty="0">
                <a:solidFill>
                  <a:schemeClr val="tx1"/>
                </a:solidFill>
                <a:effectLst/>
                <a:latin typeface="+mn-lt"/>
                <a:ea typeface="+mn-ea"/>
                <a:cs typeface="+mn-cs"/>
              </a:rPr>
              <a:t>Release the tractor (parking) and trailer (emergency) brakes. </a:t>
            </a:r>
          </a:p>
          <a:p>
            <a:pPr marL="685800" lvl="1" indent="-228600">
              <a:buFont typeface="+mj-lt"/>
              <a:buAutoNum type="arabicPeriod"/>
            </a:pPr>
            <a:r>
              <a:rPr lang="en-US" sz="1200" kern="1200" dirty="0">
                <a:solidFill>
                  <a:schemeClr val="tx1"/>
                </a:solidFill>
                <a:effectLst/>
                <a:latin typeface="+mn-lt"/>
                <a:ea typeface="+mn-ea"/>
                <a:cs typeface="+mn-cs"/>
              </a:rPr>
              <a:t>Depress the clutch and move the gearshift to the lowest gear. </a:t>
            </a:r>
          </a:p>
          <a:p>
            <a:pPr marL="685800" lvl="1" indent="-228600">
              <a:buFont typeface="+mj-lt"/>
              <a:buAutoNum type="arabicPeriod"/>
            </a:pPr>
            <a:r>
              <a:rPr lang="en-US" sz="1200" kern="1200" dirty="0">
                <a:solidFill>
                  <a:schemeClr val="tx1"/>
                </a:solidFill>
                <a:effectLst/>
                <a:latin typeface="+mn-lt"/>
                <a:ea typeface="+mn-ea"/>
                <a:cs typeface="+mn-cs"/>
              </a:rPr>
              <a:t>Engage the independent trailer brake control to apply the trailer brakes. </a:t>
            </a:r>
          </a:p>
          <a:p>
            <a:pPr marL="685800" lvl="1" indent="-228600">
              <a:buFont typeface="+mj-lt"/>
              <a:buAutoNum type="arabicPeriod"/>
            </a:pPr>
            <a:r>
              <a:rPr lang="en-US" sz="1200" kern="1200" dirty="0">
                <a:solidFill>
                  <a:schemeClr val="tx1"/>
                </a:solidFill>
                <a:effectLst/>
                <a:latin typeface="+mn-lt"/>
                <a:ea typeface="+mn-ea"/>
                <a:cs typeface="+mn-cs"/>
              </a:rPr>
              <a:t>Release the clutch to the friction point. </a:t>
            </a:r>
          </a:p>
          <a:p>
            <a:pPr marL="685800" lvl="1" indent="-228600">
              <a:buFont typeface="+mj-lt"/>
              <a:buAutoNum type="arabicPeriod"/>
            </a:pPr>
            <a:r>
              <a:rPr lang="en-US" sz="1200" kern="1200" dirty="0">
                <a:solidFill>
                  <a:schemeClr val="tx1"/>
                </a:solidFill>
                <a:effectLst/>
                <a:latin typeface="+mn-lt"/>
                <a:ea typeface="+mn-ea"/>
                <a:cs typeface="+mn-cs"/>
              </a:rPr>
              <a:t>Pull gently against the locked trailer brakes. Stop as soon as you feel the engine start to drag down—preventing the vehicle from easily moving forward. </a:t>
            </a:r>
          </a:p>
          <a:p>
            <a:pPr marL="685800" lvl="1" indent="-228600">
              <a:buFont typeface="+mj-lt"/>
              <a:buAutoNum type="arabicPeriod"/>
            </a:pPr>
            <a:r>
              <a:rPr lang="en-US" sz="1200" kern="1200" dirty="0">
                <a:solidFill>
                  <a:schemeClr val="tx1"/>
                </a:solidFill>
                <a:effectLst/>
                <a:latin typeface="+mn-lt"/>
                <a:ea typeface="+mn-ea"/>
                <a:cs typeface="+mn-cs"/>
              </a:rPr>
              <a:t>Disengage the clutch.</a:t>
            </a:r>
          </a:p>
          <a:p>
            <a:pPr marL="685800" lvl="1" indent="-228600">
              <a:buFont typeface="+mj-lt"/>
              <a:buAutoNum type="arabicPeriod"/>
            </a:pPr>
            <a:r>
              <a:rPr lang="en-US" sz="1200" kern="1200" dirty="0">
                <a:solidFill>
                  <a:schemeClr val="tx1"/>
                </a:solidFill>
                <a:effectLst/>
                <a:latin typeface="+mn-lt"/>
                <a:ea typeface="+mn-ea"/>
                <a:cs typeface="+mn-cs"/>
              </a:rPr>
              <a:t>Reset the brake. </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Testing the Tractor-Trailer Hook-Up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vehicles </a:t>
            </a:r>
            <a:r>
              <a:rPr lang="en-US" sz="1200" i="1" kern="1200" dirty="0">
                <a:solidFill>
                  <a:schemeClr val="tx1"/>
                </a:solidFill>
                <a:effectLst/>
                <a:latin typeface="+mn-lt"/>
                <a:ea typeface="+mn-ea"/>
                <a:cs typeface="+mn-cs"/>
              </a:rPr>
              <a:t>without</a:t>
            </a:r>
            <a:r>
              <a:rPr lang="en-US" sz="1200" kern="1200" dirty="0">
                <a:solidFill>
                  <a:schemeClr val="tx1"/>
                </a:solidFill>
                <a:effectLst/>
                <a:latin typeface="+mn-lt"/>
                <a:ea typeface="+mn-ea"/>
                <a:cs typeface="+mn-cs"/>
              </a:rPr>
              <a:t> an independent trailer brake control (hand valve/trolley valve):</a:t>
            </a:r>
          </a:p>
          <a:p>
            <a:r>
              <a:rPr lang="en-US" sz="1200" kern="1200" dirty="0">
                <a:solidFill>
                  <a:schemeClr val="tx1"/>
                </a:solidFill>
                <a:effectLst/>
                <a:latin typeface="+mn-lt"/>
                <a:ea typeface="+mn-ea"/>
                <a:cs typeface="+mn-cs"/>
              </a:rPr>
              <a:t> </a:t>
            </a:r>
          </a:p>
          <a:p>
            <a:pPr marL="685800" lvl="1" indent="-228600">
              <a:buFont typeface="+mj-lt"/>
              <a:buAutoNum type="arabicPeriod"/>
            </a:pPr>
            <a:r>
              <a:rPr lang="en-US" sz="1200" kern="1200" dirty="0">
                <a:solidFill>
                  <a:schemeClr val="tx1"/>
                </a:solidFill>
                <a:effectLst/>
                <a:latin typeface="+mn-lt"/>
                <a:ea typeface="+mn-ea"/>
                <a:cs typeface="+mn-cs"/>
              </a:rPr>
              <a:t>Release the tractor (parking) brake. </a:t>
            </a:r>
          </a:p>
          <a:p>
            <a:pPr marL="685800" lvl="1" indent="-228600">
              <a:buFont typeface="+mj-lt"/>
              <a:buAutoNum type="arabicPeriod"/>
            </a:pPr>
            <a:r>
              <a:rPr lang="en-US" sz="1200" kern="1200" dirty="0">
                <a:solidFill>
                  <a:schemeClr val="tx1"/>
                </a:solidFill>
                <a:effectLst/>
                <a:latin typeface="+mn-lt"/>
                <a:ea typeface="+mn-ea"/>
                <a:cs typeface="+mn-cs"/>
              </a:rPr>
              <a:t>Depress the clutch and move the gearshift to the lowest forward gear. </a:t>
            </a:r>
          </a:p>
          <a:p>
            <a:pPr marL="685800" lvl="1" indent="-228600">
              <a:buFont typeface="+mj-lt"/>
              <a:buAutoNum type="arabicPeriod"/>
            </a:pPr>
            <a:r>
              <a:rPr lang="en-US" sz="1200" kern="1200" dirty="0">
                <a:solidFill>
                  <a:schemeClr val="tx1"/>
                </a:solidFill>
                <a:effectLst/>
                <a:latin typeface="+mn-lt"/>
                <a:ea typeface="+mn-ea"/>
                <a:cs typeface="+mn-cs"/>
              </a:rPr>
              <a:t>Release the clutch to the friction point. </a:t>
            </a:r>
          </a:p>
          <a:p>
            <a:pPr marL="685800" lvl="1" indent="-228600">
              <a:buFont typeface="+mj-lt"/>
              <a:buAutoNum type="arabicPeriod"/>
            </a:pPr>
            <a:r>
              <a:rPr lang="en-US" sz="1200" kern="1200" dirty="0">
                <a:solidFill>
                  <a:schemeClr val="tx1"/>
                </a:solidFill>
                <a:effectLst/>
                <a:latin typeface="+mn-lt"/>
                <a:ea typeface="+mn-ea"/>
                <a:cs typeface="+mn-cs"/>
              </a:rPr>
              <a:t>Pull gently against the locked trailer brakes. Stop as soon as you feel the engine start to drag down—preventing the vehicle from easily moving forward. </a:t>
            </a:r>
          </a:p>
          <a:p>
            <a:pPr marL="685800" lvl="1" indent="-228600">
              <a:buFont typeface="+mj-lt"/>
              <a:buAutoNum type="arabicPeriod"/>
            </a:pPr>
            <a:r>
              <a:rPr lang="en-US" sz="1200" kern="1200" dirty="0">
                <a:solidFill>
                  <a:schemeClr val="tx1"/>
                </a:solidFill>
                <a:effectLst/>
                <a:latin typeface="+mn-lt"/>
                <a:ea typeface="+mn-ea"/>
                <a:cs typeface="+mn-cs"/>
              </a:rPr>
              <a:t>Disengage the clutch.</a:t>
            </a:r>
          </a:p>
          <a:p>
            <a:pPr marL="685800" lvl="1" indent="-228600">
              <a:buFont typeface="+mj-lt"/>
              <a:buAutoNum type="arabicPeriod"/>
            </a:pPr>
            <a:r>
              <a:rPr lang="en-US" sz="1200" kern="1200" dirty="0">
                <a:solidFill>
                  <a:schemeClr val="tx1"/>
                </a:solidFill>
                <a:effectLst/>
                <a:latin typeface="+mn-lt"/>
                <a:ea typeface="+mn-ea"/>
                <a:cs typeface="+mn-cs"/>
              </a:rPr>
              <a:t>Reset the brake.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569373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backing is a basic tractor-trailer maneuver, it is one of the most difficult to master. The information in this chapter is a basic overview of and introduction to straight line backing, the simplest of all backing maneuvers.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straight line backing maneuver: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Position the vehicle properly</a:t>
            </a:r>
            <a:r>
              <a:rPr lang="en-US" sz="1200" kern="1200" dirty="0">
                <a:solidFill>
                  <a:schemeClr val="tx1"/>
                </a:solidFill>
                <a:effectLst/>
                <a:latin typeface="+mn-lt"/>
                <a:ea typeface="+mn-ea"/>
                <a:cs typeface="+mn-cs"/>
              </a:rPr>
              <a:t>. Put the vehicle in position by moving forward until the tractor and trailer are straight in front of one another and the front (steering) wheels are straight.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straight line backing maneuver: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Clear the area.</a:t>
            </a:r>
            <a:r>
              <a:rPr lang="en-US" sz="1200" kern="1200" dirty="0">
                <a:solidFill>
                  <a:schemeClr val="tx1"/>
                </a:solidFill>
                <a:effectLst/>
                <a:latin typeface="+mn-lt"/>
                <a:ea typeface="+mn-ea"/>
                <a:cs typeface="+mn-cs"/>
              </a:rPr>
              <a:t> Make sure the area behind your vehicle is clear of other vehicles, people, and other obstacles. Get out and walk around the vehicle. Check: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 the rear of the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Above, under, and to the sides of the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front of the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adequate swing clearance </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Once you have completed your safety checks, you shouldn’t delay moving the vehicle. Any delay could allow time for a hazard to move into your vehicle’s path. If there is a delay, you should conduct the safety checks a second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1188457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straight line backing maneuver: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Watch speed</a:t>
            </a:r>
            <a:r>
              <a:rPr lang="en-US" sz="1200" kern="1200" dirty="0">
                <a:solidFill>
                  <a:schemeClr val="tx1"/>
                </a:solidFill>
                <a:effectLst/>
                <a:latin typeface="+mn-lt"/>
                <a:ea typeface="+mn-ea"/>
                <a:cs typeface="+mn-cs"/>
              </a:rPr>
              <a:t>. Turn on your vehicle’s four-way flashers and then put the vehicle in reverse. Using an idle speed, back as slowly as possible, but don’t ride the clutch or brakes. Backing slowly makes it easier to correct errors or stop quickly if necessary.</a:t>
            </a:r>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4165618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straight line backing maneuver: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Check behind</a:t>
            </a:r>
            <a:r>
              <a:rPr lang="en-US" sz="1200" kern="1200" dirty="0">
                <a:solidFill>
                  <a:schemeClr val="tx1"/>
                </a:solidFill>
                <a:effectLst/>
                <a:latin typeface="+mn-lt"/>
                <a:ea typeface="+mn-ea"/>
                <a:cs typeface="+mn-cs"/>
              </a:rPr>
              <a:t>. Constantly check behind your vehicle when backing. Make sure all doors are closed and continually check all mirrors. If you are unsure as to what may be behind your vehicle, stop, get out of your vehicle, and check your path.</a:t>
            </a:r>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814826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straight line backing maneuver: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Steering.</a:t>
            </a:r>
            <a:r>
              <a:rPr lang="en-US" sz="1200" kern="1200" dirty="0">
                <a:solidFill>
                  <a:schemeClr val="tx1"/>
                </a:solidFill>
                <a:effectLst/>
                <a:latin typeface="+mn-lt"/>
                <a:ea typeface="+mn-ea"/>
                <a:cs typeface="+mn-cs"/>
              </a:rPr>
              <a:t> Keep the vehicle on path and don’t over steer.  If drifting starts, try to correct it by turning the steering wheel in the direction of the drift as soon as it occurs. Only slight movement is required if the drift is caught right away.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763438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executing a straight line backing maneuver: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Pull up and start again</a:t>
            </a:r>
            <a:r>
              <a:rPr lang="en-US" sz="1200" kern="1200" dirty="0">
                <a:solidFill>
                  <a:schemeClr val="tx1"/>
                </a:solidFill>
                <a:effectLst/>
                <a:latin typeface="+mn-lt"/>
                <a:ea typeface="+mn-ea"/>
                <a:cs typeface="+mn-cs"/>
              </a:rPr>
              <a:t>. If your vehicle is too far out of position, pull up and start again. It is easier and safer to start over than reposition the vehicle while backing. </a:t>
            </a:r>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13759820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Turning</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Tractor-trailers are some of the biggest vehicles on the road and don't handle the same way a smaller, personal vehicle does. When it comes to turning, there are some basics to keep in mind that will help you stay on the road and avoid causing any damage with your vehicle.  </a:t>
            </a:r>
          </a:p>
          <a:p>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LAB RECOMMENDATION</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1" dirty="0"/>
              <a:t>Turning the tractor-trailer.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0" dirty="0"/>
              <a:t>The objective of this lesson is to give the student practice in developing appropriate turning skills. As with the other exercises, first demonstrate the exercise, then have the student perform the exercise with the instructor in the cab to correct errors and answer questions.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most commonly used and recommended turning exercises 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Serpentine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Figure 8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Restricted figure 8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Simple turns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Restricted turns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Sharp turns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Combination turns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Turning Radius</a:t>
            </a:r>
            <a:r>
              <a:rPr lang="en-US" sz="1200" kern="1200" dirty="0">
                <a:solidFill>
                  <a:schemeClr val="tx1"/>
                </a:solidFill>
                <a:effectLst/>
                <a:latin typeface="+mn-lt"/>
                <a:ea typeface="+mn-ea"/>
                <a:cs typeface="+mn-cs"/>
              </a:rPr>
              <a:t>. Your vehicle’s turning radius determines its maneuverability. Having a tighter turning radius means you can make a tighter turn. The opposite is also true. A wide turning radius means you need more room to make your turn.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Your turning radius is much tighter when you don’t have a trailer attached. Get the feel for your turning radius, both with and without a trailer, to understand your limitations when turning.</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Off-Tracking</a:t>
            </a:r>
            <a:r>
              <a:rPr lang="en-US" sz="1200" kern="1200" dirty="0">
                <a:solidFill>
                  <a:schemeClr val="tx1"/>
                </a:solidFill>
                <a:effectLst/>
                <a:latin typeface="+mn-lt"/>
                <a:ea typeface="+mn-ea"/>
                <a:cs typeface="+mn-cs"/>
              </a:rPr>
              <a:t>. Off-tracking is an issue with all combination vehicles, especially the largest of them. Off-tracking occurs when the wheels on the tractor follow a different path than the wheels on the trailer through a curve or turn. The rearmost wheels follow the shortest path. And the longer the vehicle, the greater the problem.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Factors that determine off-tracking in a tractor-trailer unit include: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Distance between the kingpin and rear trailer wheels (the greater the distance between the kingpin and rear trailer wheels, the more off-tracking occurs)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Amount of sideways drag of the rear tires (the more sideways drag, the greater the off-tracking)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Radius of the curve </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1470048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Visibility</a:t>
            </a:r>
            <a:r>
              <a:rPr lang="en-US" sz="1200" kern="1200" dirty="0">
                <a:solidFill>
                  <a:schemeClr val="tx1"/>
                </a:solidFill>
                <a:effectLst/>
                <a:latin typeface="+mn-lt"/>
                <a:ea typeface="+mn-ea"/>
                <a:cs typeface="+mn-cs"/>
              </a:rPr>
              <a:t>. Visibility is always a challenge. A pedestrian, a bicyclist, or even an automobile can easily move into a blind spot without you noticing. Most tractors are equipped with plane (flat) mirrors and convex (curved) mirrors. Even with a convex mirror, you only have 40 percent visibility to the right, so using a combination of both your plane and convex mirrors while you drive is best. Set your mirrors appropriately to maximize your visibility and acknowledge any blind spots before heading out.</a:t>
            </a:r>
          </a:p>
        </p:txBody>
      </p:sp>
      <p:sp>
        <p:nvSpPr>
          <p:cNvPr id="4" name="Slide Number Placeholder 3"/>
          <p:cNvSpPr>
            <a:spLocks noGrp="1"/>
          </p:cNvSpPr>
          <p:nvPr>
            <p:ph type="sldNum" sz="quarter" idx="10"/>
          </p:nvPr>
        </p:nvSpPr>
        <p:spPr/>
        <p:txBody>
          <a:bodyPr/>
          <a:lstStyle/>
          <a:p>
            <a:fld id="{AA903D58-B367-4EF1-BE39-90006A343867}" type="slidenum">
              <a:rPr lang="en-US" smtClean="0"/>
              <a:t>28</a:t>
            </a:fld>
            <a:endParaRPr lang="en-US"/>
          </a:p>
        </p:txBody>
      </p:sp>
    </p:spTree>
    <p:extLst>
      <p:ext uri="{BB962C8B-B14F-4D97-AF65-F5344CB8AC3E}">
        <p14:creationId xmlns:p14="http://schemas.microsoft.com/office/powerpoint/2010/main" val="2058793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Planning</a:t>
            </a:r>
            <a:r>
              <a:rPr lang="en-US" sz="1200" kern="1200" dirty="0">
                <a:solidFill>
                  <a:schemeClr val="tx1"/>
                </a:solidFill>
                <a:effectLst/>
                <a:latin typeface="+mn-lt"/>
                <a:ea typeface="+mn-ea"/>
                <a:cs typeface="+mn-cs"/>
              </a:rPr>
              <a:t>. Planning your route before you leave is a good way to help prevent you from driving on roads or through intersections that aren’t appropriate for your vehicle. For example, when you’re in a city, plan to stay on posted truck routes. These routes are specifically designated for commercial motor vehicles, which will help you avoid tight and dangerous intersections.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29</a:t>
            </a:fld>
            <a:endParaRPr lang="en-US"/>
          </a:p>
        </p:txBody>
      </p:sp>
    </p:spTree>
    <p:extLst>
      <p:ext uri="{BB962C8B-B14F-4D97-AF65-F5344CB8AC3E}">
        <p14:creationId xmlns:p14="http://schemas.microsoft.com/office/powerpoint/2010/main" val="1787222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Steering a Tractor-Trailer</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Hold the steering wheel firmly with both hands. Your hands should be on opposite sides of the wheel. If you don’t have a firm hold, the wheel could pull away from your hands if you hit a curb or pothole or there’s a steer tire blow-out.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Losing steering control at highway speeds is very dangerous. Check for free play in the steering wheel as part of your pre-trip inspection. The free play should be no more than 10 percent of the wheel’s diameter.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30</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Right Turns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Making a safe right turn involves good judgment, accurate steering, and proper speed and space control.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you turn, signal early to let other drivers and pedestrians know your intentions. Signal at least 100 feet before the turn; earlier if traffic is heavy.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approaching an intersection, adjust your vehicle’s speed. The sharper the turn, the slower the vehicle should be moving. This allows you to use all available space.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Shift into the correct gear before the turn and complete the turn in the same gear. This allows you to keep both hands on the wheel during the turn.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right turns, pull your tractor-trailer into the intersection before beginning the turn. Getting about one-half of the rig past the corner will help account for off-tracking. If you fail to pull far enough into the intersection, it could cause you to run over the curb or hit a fixed object, such as a street sign. Once the vehicle has reached that point, turn the steering wheel.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you’re turning right, continue to scan the road ahead and to the sides, and pay special attention to your right-side mirrors. Doing so will help you avoid troublesome situations, like when an impatient driver tries to move into the right lane before you complete your turn.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Immediately after the turn is complete, turn the steering wheel back to straighten out the wheels.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Most intersections aren’t designed to give you the turning radius you need, so you might have to swing wide into another lane for a successful turn using either a button hook or jug handle turn.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4.1 — Right Turns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31</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Right Turns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button hook turn</a:t>
            </a:r>
            <a:r>
              <a:rPr lang="en-US" sz="1200" kern="1200" dirty="0">
                <a:solidFill>
                  <a:schemeClr val="tx1"/>
                </a:solidFill>
                <a:effectLst/>
                <a:latin typeface="+mn-lt"/>
                <a:ea typeface="+mn-ea"/>
                <a:cs typeface="+mn-cs"/>
              </a:rPr>
              <a:t> is where your vehicle swings wide into an extra lane in the cross street while making the right turn. This turn is otherwise known as a square corner turn. This type of turn is the preferred method in tight areas.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jug handle turn</a:t>
            </a:r>
            <a:r>
              <a:rPr lang="en-US" sz="1200" kern="1200" dirty="0">
                <a:solidFill>
                  <a:schemeClr val="tx1"/>
                </a:solidFill>
                <a:effectLst/>
                <a:latin typeface="+mn-lt"/>
                <a:ea typeface="+mn-ea"/>
                <a:cs typeface="+mn-cs"/>
              </a:rPr>
              <a:t> involves steering left on the street you are on before turning right during a right turn.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32</a:t>
            </a:fld>
            <a:endParaRPr lang="en-US"/>
          </a:p>
        </p:txBody>
      </p:sp>
    </p:spTree>
    <p:extLst>
      <p:ext uri="{BB962C8B-B14F-4D97-AF65-F5344CB8AC3E}">
        <p14:creationId xmlns:p14="http://schemas.microsoft.com/office/powerpoint/2010/main" val="897184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Right Turns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of the most common mistakes drivers make when executing right turns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Approaching the intersection too fast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Turning from the wrong lane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Forgetting to gear down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Swinging left before turning right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Shifting gears while turning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Failing to allow for off-tracking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Forgetting to watch the right mirror before, during, and after the turn</a:t>
            </a:r>
          </a:p>
        </p:txBody>
      </p:sp>
      <p:sp>
        <p:nvSpPr>
          <p:cNvPr id="4" name="Slide Number Placeholder 3"/>
          <p:cNvSpPr>
            <a:spLocks noGrp="1"/>
          </p:cNvSpPr>
          <p:nvPr>
            <p:ph type="sldNum" sz="quarter" idx="10"/>
          </p:nvPr>
        </p:nvSpPr>
        <p:spPr/>
        <p:txBody>
          <a:bodyPr/>
          <a:lstStyle/>
          <a:p>
            <a:fld id="{AA903D58-B367-4EF1-BE39-90006A343867}" type="slidenum">
              <a:rPr lang="en-US" smtClean="0"/>
              <a:t>33</a:t>
            </a:fld>
            <a:endParaRPr lang="en-US"/>
          </a:p>
        </p:txBody>
      </p:sp>
    </p:spTree>
    <p:extLst>
      <p:ext uri="{BB962C8B-B14F-4D97-AF65-F5344CB8AC3E}">
        <p14:creationId xmlns:p14="http://schemas.microsoft.com/office/powerpoint/2010/main" val="1858742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Left Turns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comparison with right turns, left turns are less hazardous to execute because you have better visibility on the left side of your vehicle. But that doesn’t mean you can afford to get careless.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with right turns, signal early to make your intentions known and reduce vehicle speed when approaching the intersection.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Size up the intersection. Determine how much space you’ll have to make the turn. Identify potential obstacles, including oncoming vehicles, and decide which lane you should be 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most cases, you’ll be turning from the lane nearest the center line. If there are multiple turn lanes, however, start in the rightmost lane. If you’re on a one‑way street, start in the far-left lane.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Shift into the correct gear, keep the vehicle’s wheels straight before starting the turn, and complete the turn in the same gear.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turning left, stay on the right side of your lane and pull halfway past the center of the intersection before beginning the turn. Continue to scan the road ahead and to the sides and pay special attention to your left-side mirrors as you turn. Be sure to look over your left shoulder — this might help you see things before your mirrors do. And, just like you do with right turns, allow room for off-tracking on left turns, as well.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Watch your mirrors before, during, and after the turn. Turn the steering wheel back to the right immediately upon completion of the turn.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4.2 — Left Turns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34</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Left Turns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most common errors made when executing a left turn are the same as those for right turns, except you can eliminate “swinging left before turning right.” In addition, drivers fail to allow enough space between them and oncoming traffic to execute the turn successfully.</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35</a:t>
            </a:fld>
            <a:endParaRPr lang="en-US"/>
          </a:p>
        </p:txBody>
      </p:sp>
    </p:spTree>
    <p:extLst>
      <p:ext uri="{BB962C8B-B14F-4D97-AF65-F5344CB8AC3E}">
        <p14:creationId xmlns:p14="http://schemas.microsoft.com/office/powerpoint/2010/main" val="806149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Curves</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ahead and recognize upcoming curves. </a:t>
            </a:r>
          </a:p>
        </p:txBody>
      </p:sp>
      <p:sp>
        <p:nvSpPr>
          <p:cNvPr id="4" name="Slide Number Placeholder 3"/>
          <p:cNvSpPr>
            <a:spLocks noGrp="1"/>
          </p:cNvSpPr>
          <p:nvPr>
            <p:ph type="sldNum" sz="quarter" idx="10"/>
          </p:nvPr>
        </p:nvSpPr>
        <p:spPr/>
        <p:txBody>
          <a:bodyPr/>
          <a:lstStyle/>
          <a:p>
            <a:fld id="{AA903D58-B367-4EF1-BE39-90006A343867}" type="slidenum">
              <a:rPr lang="en-US" smtClean="0"/>
              <a:t>36</a:t>
            </a:fld>
            <a:endParaRPr lang="en-US"/>
          </a:p>
        </p:txBody>
      </p:sp>
    </p:spTree>
    <p:extLst>
      <p:ext uri="{BB962C8B-B14F-4D97-AF65-F5344CB8AC3E}">
        <p14:creationId xmlns:p14="http://schemas.microsoft.com/office/powerpoint/2010/main" val="7817291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approaching a </a:t>
            </a:r>
            <a:r>
              <a:rPr lang="en-US" sz="1200" b="1" kern="1200" dirty="0">
                <a:solidFill>
                  <a:schemeClr val="tx1"/>
                </a:solidFill>
                <a:effectLst/>
                <a:latin typeface="+mn-lt"/>
                <a:ea typeface="+mn-ea"/>
                <a:cs typeface="+mn-cs"/>
              </a:rPr>
              <a:t>left traveling curve</a:t>
            </a:r>
            <a:r>
              <a:rPr lang="en-US" sz="1200" kern="1200" dirty="0">
                <a:solidFill>
                  <a:schemeClr val="tx1"/>
                </a:solidFill>
                <a:effectLst/>
                <a:latin typeface="+mn-lt"/>
                <a:ea typeface="+mn-ea"/>
                <a:cs typeface="+mn-cs"/>
              </a:rPr>
              <a:t>, keep the front of the vehicle as close to the outer edge of the road as possible. This will keep your trailer from running over the center line on a curve.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approaching a </a:t>
            </a:r>
            <a:r>
              <a:rPr lang="en-US" sz="1200" b="1" kern="1200" dirty="0">
                <a:solidFill>
                  <a:schemeClr val="tx1"/>
                </a:solidFill>
                <a:effectLst/>
                <a:latin typeface="+mn-lt"/>
                <a:ea typeface="+mn-ea"/>
                <a:cs typeface="+mn-cs"/>
              </a:rPr>
              <a:t>right traveling curve </a:t>
            </a:r>
            <a:r>
              <a:rPr lang="en-US" sz="1200" kern="1200" dirty="0">
                <a:solidFill>
                  <a:schemeClr val="tx1"/>
                </a:solidFill>
                <a:effectLst/>
                <a:latin typeface="+mn-lt"/>
                <a:ea typeface="+mn-ea"/>
                <a:cs typeface="+mn-cs"/>
              </a:rPr>
              <a:t>(not a corner), keep the vehicle close to the center of the road without crossing the center line. Failure to keep toward the center could result in the rear of your vehicle running off the road, on to the shoulder, or hitting something on the right side.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37</a:t>
            </a:fld>
            <a:endParaRPr lang="en-US"/>
          </a:p>
        </p:txBody>
      </p:sp>
    </p:spTree>
    <p:extLst>
      <p:ext uri="{BB962C8B-B14F-4D97-AF65-F5344CB8AC3E}">
        <p14:creationId xmlns:p14="http://schemas.microsoft.com/office/powerpoint/2010/main" val="34044699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Roundabouts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Roundabouts are circular intersections which allow for the continuous flow of traffic where two or more roads intersect. Although roundabouts can have one lane or multiple lanes, all traffic in a roundabout flows in one direction, and entering vehicles yield to traffic already in the roundabout. By design, roundabouts require vehicles to travel at lower speeds to safely navigate through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entering a roundabout, know what direction you’ll be going and, if it’s a multi-lane roundabout, make sure you’re in the correct lane as you approach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 enter the roundabout, keep off-tracking in mind. If you’re </a:t>
            </a:r>
            <a:r>
              <a:rPr lang="en-US" sz="1200" b="1" kern="1200" dirty="0">
                <a:solidFill>
                  <a:schemeClr val="tx1"/>
                </a:solidFill>
                <a:effectLst/>
                <a:latin typeface="+mn-lt"/>
                <a:ea typeface="+mn-ea"/>
                <a:cs typeface="+mn-cs"/>
              </a:rPr>
              <a:t>turning right</a:t>
            </a:r>
            <a:r>
              <a:rPr lang="en-US" sz="1200" kern="1200" dirty="0">
                <a:solidFill>
                  <a:schemeClr val="tx1"/>
                </a:solidFill>
                <a:effectLst/>
                <a:latin typeface="+mn-lt"/>
                <a:ea typeface="+mn-ea"/>
                <a:cs typeface="+mn-cs"/>
              </a:rPr>
              <a:t>, you’ll need to position your tractor to the far-left of your lane. This allows room for off-tracking to the right side as the turn is completed.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a:t>
            </a:r>
            <a:r>
              <a:rPr lang="en-US" sz="1200" b="1" kern="1200" dirty="0">
                <a:solidFill>
                  <a:schemeClr val="tx1"/>
                </a:solidFill>
                <a:effectLst/>
                <a:latin typeface="+mn-lt"/>
                <a:ea typeface="+mn-ea"/>
                <a:cs typeface="+mn-cs"/>
              </a:rPr>
              <a:t>traveling straight through </a:t>
            </a:r>
            <a:r>
              <a:rPr lang="en-US" sz="1200" kern="1200" dirty="0">
                <a:solidFill>
                  <a:schemeClr val="tx1"/>
                </a:solidFill>
                <a:effectLst/>
                <a:latin typeface="+mn-lt"/>
                <a:ea typeface="+mn-ea"/>
                <a:cs typeface="+mn-cs"/>
              </a:rPr>
              <a:t>a roundabout, start with your tractor on the left side of the lane. Then, as you move forward, drive your tractor to the far-right side of your lane. As you begin to exit, stay to the right side of your lane until your rear wheels leave the roundabout.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a:t>
            </a:r>
            <a:r>
              <a:rPr lang="en-US" sz="1200" b="1" kern="1200" dirty="0">
                <a:solidFill>
                  <a:schemeClr val="tx1"/>
                </a:solidFill>
                <a:effectLst/>
                <a:latin typeface="+mn-lt"/>
                <a:ea typeface="+mn-ea"/>
                <a:cs typeface="+mn-cs"/>
              </a:rPr>
              <a:t>turning left</a:t>
            </a:r>
            <a:r>
              <a:rPr lang="en-US" sz="1200" kern="1200" dirty="0">
                <a:solidFill>
                  <a:schemeClr val="tx1"/>
                </a:solidFill>
                <a:effectLst/>
                <a:latin typeface="+mn-lt"/>
                <a:ea typeface="+mn-ea"/>
                <a:cs typeface="+mn-cs"/>
              </a:rPr>
              <a:t>, move into the roundabout in the left lane, and keep your tractor to the far left of the lane. As the tractor moves through the turn, the trailer will off-track to the left. Your trailer may ride up onto the truck apron (the raised section of pavement surrounding the middle island of the roundabout) and that’s okay. Truck aprons are specifically designed to help larger vehicles turn safely through a roundabout.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you drive through the roundabout, you will have little to no visibility to the right until you start to make the turn to exit the roundabout. Regardless of the direction you’re headed, watch your mirrors and take it slow to ensure you come out of a roundabout safely.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maneuvering through roundabouts can be more challenging for large tractor-trailers, being alert for traffic around you and planning ahead can make negotiating a roundabout much easier.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4.3 — Roundabouts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38</a:t>
            </a:fld>
            <a:endParaRPr lang="en-US"/>
          </a:p>
        </p:txBody>
      </p:sp>
    </p:spTree>
    <p:extLst>
      <p:ext uri="{BB962C8B-B14F-4D97-AF65-F5344CB8AC3E}">
        <p14:creationId xmlns:p14="http://schemas.microsoft.com/office/powerpoint/2010/main" val="522707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Restricted Areas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will be times when you have to deal with restrictions to the front, sides, or back of your vehicle as well as above your vehicle. It is important to understand these challenges and know how to manage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on the road, be aware of the clearances around and above your vehicle. Continually scan and use your mirrors. Pay attention to signs that indicate vehicle weight, width, or height limitations. Include consideration of these limitations in your trip planning.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Awareness of your surroundings is also important when at the dock or in a parking lot. Continually scan, watching for tight spaces and overhangs as well as other vehicles and pedestrians.</a:t>
            </a:r>
          </a:p>
        </p:txBody>
      </p:sp>
      <p:sp>
        <p:nvSpPr>
          <p:cNvPr id="4" name="Slide Number Placeholder 3"/>
          <p:cNvSpPr>
            <a:spLocks noGrp="1"/>
          </p:cNvSpPr>
          <p:nvPr>
            <p:ph type="sldNum" sz="quarter" idx="10"/>
          </p:nvPr>
        </p:nvSpPr>
        <p:spPr/>
        <p:txBody>
          <a:bodyPr/>
          <a:lstStyle/>
          <a:p>
            <a:fld id="{AA903D58-B367-4EF1-BE39-90006A343867}" type="slidenum">
              <a:rPr lang="en-US" smtClean="0"/>
              <a:t>39</a:t>
            </a:fld>
            <a:endParaRPr lang="en-US"/>
          </a:p>
        </p:txBody>
      </p:sp>
    </p:spTree>
    <p:extLst>
      <p:ext uri="{BB962C8B-B14F-4D97-AF65-F5344CB8AC3E}">
        <p14:creationId xmlns:p14="http://schemas.microsoft.com/office/powerpoint/2010/main" val="36061024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On Ramps/Off Ramps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weight of your vehicle’s load as well as the ramp’s length and degree of turn will determine how much time is needed to get your vehicle up to speed to safely merge with oncoming traffic on an interstate or closed-access highway. The size of your vehicle will determine how much space is needed to enter traffic.</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4.4 — On and Off Ramps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40</a:t>
            </a:fld>
            <a:endParaRPr lang="en-US"/>
          </a:p>
        </p:txBody>
      </p:sp>
    </p:spTree>
    <p:extLst>
      <p:ext uri="{BB962C8B-B14F-4D97-AF65-F5344CB8AC3E}">
        <p14:creationId xmlns:p14="http://schemas.microsoft.com/office/powerpoint/2010/main" val="32000104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On Ramps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entering traffic:</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Size up the traffic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Signal early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Watch for an opening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Build up speed to merge smoothly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Watch all mirrors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Watch for oncoming traffic</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entering a freeway or turnpike make sure you are paying full attention. Watch for vehicles approaching from behind or the side.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some cases, on-ramps have a short upgrade. This makes it difficult for a heavy vehicle to get up to speed and merge. Engaging the left turn signal can be helpful in alerting drivers on the highway that your intention is to merge onto the roadway where they are traveling.</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41</a:t>
            </a:fld>
            <a:endParaRPr lang="en-US"/>
          </a:p>
        </p:txBody>
      </p:sp>
    </p:spTree>
    <p:extLst>
      <p:ext uri="{BB962C8B-B14F-4D97-AF65-F5344CB8AC3E}">
        <p14:creationId xmlns:p14="http://schemas.microsoft.com/office/powerpoint/2010/main" val="36961159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Off Ramps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leaving the interstate or closed-access highway:</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Signal and get into the exit lane as soon as possible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Check your mirrors to monitor the speed of traffic behind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Shift down to a lower gear and make the exit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Freeway and turnpike exits can be particularly dangerous. Curved off‑ramps often have speed limit signs posted, but the posted speed is the recommended speed for an automobile and may not be safe for a larger vehicle carrying cargo. Trucks generally should travel at a speed that is at least 5 mph less than the ramp speed limit. The curving off ramps are a transition area where the weight/center of gravity of the load will have a significant impact on rollover potential. Adjust speed for the surface conditions expected on the ramp well before entering a curve. Exits that go downhill and turn at the same time can be especially dangerous since the downhill grade makes it difficult to reduce speed.</a:t>
            </a:r>
          </a:p>
        </p:txBody>
      </p:sp>
      <p:sp>
        <p:nvSpPr>
          <p:cNvPr id="4" name="Slide Number Placeholder 3"/>
          <p:cNvSpPr>
            <a:spLocks noGrp="1"/>
          </p:cNvSpPr>
          <p:nvPr>
            <p:ph type="sldNum" sz="quarter" idx="10"/>
          </p:nvPr>
        </p:nvSpPr>
        <p:spPr/>
        <p:txBody>
          <a:bodyPr/>
          <a:lstStyle/>
          <a:p>
            <a:fld id="{AA903D58-B367-4EF1-BE39-90006A343867}" type="slidenum">
              <a:rPr lang="en-US" smtClean="0"/>
              <a:t>42</a:t>
            </a:fld>
            <a:endParaRPr lang="en-US"/>
          </a:p>
        </p:txBody>
      </p:sp>
    </p:spTree>
    <p:extLst>
      <p:ext uri="{BB962C8B-B14F-4D97-AF65-F5344CB8AC3E}">
        <p14:creationId xmlns:p14="http://schemas.microsoft.com/office/powerpoint/2010/main" val="10846686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Discuss how to start up and shut down the engine of a tractor-trailer</a:t>
            </a:r>
          </a:p>
          <a:p>
            <a:pPr marL="685800" lvl="1" indent="-228600">
              <a:buFont typeface="+mj-lt"/>
              <a:buAutoNum type="arabicPeriod"/>
            </a:pPr>
            <a:r>
              <a:rPr lang="en-US" sz="1200" kern="1200" dirty="0">
                <a:solidFill>
                  <a:schemeClr val="tx1"/>
                </a:solidFill>
                <a:effectLst/>
                <a:latin typeface="+mn-lt"/>
                <a:ea typeface="+mn-ea"/>
                <a:cs typeface="+mn-cs"/>
              </a:rPr>
              <a:t>Describe how to put a tractor-trailer in motion and come to a complete stop</a:t>
            </a:r>
          </a:p>
          <a:p>
            <a:pPr marL="685800" lvl="1" indent="-228600">
              <a:buFont typeface="+mj-lt"/>
              <a:buAutoNum type="arabicPeriod"/>
            </a:pPr>
            <a:r>
              <a:rPr lang="en-US" sz="1200" kern="1200" dirty="0">
                <a:solidFill>
                  <a:schemeClr val="tx1"/>
                </a:solidFill>
                <a:effectLst/>
                <a:latin typeface="+mn-lt"/>
                <a:ea typeface="+mn-ea"/>
                <a:cs typeface="+mn-cs"/>
              </a:rPr>
              <a:t>Identify ways to maneuver through turns, curves, and roundabouts, and enter/exit highways safely</a:t>
            </a:r>
          </a:p>
          <a:p>
            <a:pPr marL="685800" lvl="1" indent="-228600">
              <a:buFont typeface="+mj-lt"/>
              <a:buAutoNum type="arabicPeriod"/>
            </a:pPr>
            <a:r>
              <a:rPr lang="en-US" sz="1200" kern="1200" dirty="0">
                <a:solidFill>
                  <a:schemeClr val="tx1"/>
                </a:solidFill>
                <a:effectLst/>
                <a:latin typeface="+mn-lt"/>
                <a:ea typeface="+mn-ea"/>
                <a:cs typeface="+mn-cs"/>
              </a:rPr>
              <a:t>Explain how to successfully straight line back a tractor-trailer</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43</a:t>
            </a:fld>
            <a:endParaRPr lang="en-US"/>
          </a:p>
        </p:txBody>
      </p:sp>
    </p:spTree>
    <p:extLst>
      <p:ext uri="{BB962C8B-B14F-4D97-AF65-F5344CB8AC3E}">
        <p14:creationId xmlns:p14="http://schemas.microsoft.com/office/powerpoint/2010/main" val="1029769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002D72"/>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5/10/2019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5/10/2019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5/10/2019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5/10/2019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5/10/2019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5/10/2019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5" Type="http://schemas.microsoft.com/office/2007/relationships/hdphoto" Target="../media/hdphoto1.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3.pn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29.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31.jpeg"/><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3.png"/><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3.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37.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image" Target="../media/image38.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40.jpg"/><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5.png"/><Relationship Id="rId4" Type="http://schemas.openxmlformats.org/officeDocument/2006/relationships/image" Target="../media/image42.ti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44.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5.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5.png"/><Relationship Id="rId4" Type="http://schemas.openxmlformats.org/officeDocument/2006/relationships/image" Target="../media/image46.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47.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3.xml"/><Relationship Id="rId5" Type="http://schemas.openxmlformats.org/officeDocument/2006/relationships/image" Target="../media/image5.png"/><Relationship Id="rId4" Type="http://schemas.openxmlformats.org/officeDocument/2006/relationships/image" Target="../media/image48.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49.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50.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09A746D-9B80-4D0E-8257-52A35B405CF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2" name="Title 1">
            <a:extLst>
              <a:ext uri="{FF2B5EF4-FFF2-40B4-BE49-F238E27FC236}">
                <a16:creationId xmlns:a16="http://schemas.microsoft.com/office/drawing/2014/main" id="{424429AA-88E4-435A-8C59-F6B4E8A6AC98}"/>
              </a:ext>
            </a:extLst>
          </p:cNvPr>
          <p:cNvSpPr>
            <a:spLocks noGrp="1"/>
          </p:cNvSpPr>
          <p:nvPr>
            <p:ph type="ctrTitle"/>
          </p:nvPr>
        </p:nvSpPr>
        <p:spPr>
          <a:xfrm>
            <a:off x="137273" y="5029376"/>
            <a:ext cx="6060140" cy="1470025"/>
          </a:xfrm>
        </p:spPr>
        <p:txBody>
          <a:bodyPr>
            <a:noAutofit/>
          </a:bodyPr>
          <a:lstStyle/>
          <a:p>
            <a:pPr algn="l"/>
            <a:r>
              <a:rPr lang="en-US" sz="6600" dirty="0">
                <a:solidFill>
                  <a:schemeClr val="bg1"/>
                </a:solidFill>
                <a:effectLst>
                  <a:outerShdw blurRad="38100" dist="38100" dir="2700000" algn="tl">
                    <a:srgbClr val="000000">
                      <a:alpha val="43137"/>
                    </a:srgbClr>
                  </a:outerShdw>
                </a:effectLst>
              </a:rPr>
              <a:t>Basic Control</a:t>
            </a:r>
          </a:p>
        </p:txBody>
      </p:sp>
      <p:sp>
        <p:nvSpPr>
          <p:cNvPr id="4" name="TextBox 3">
            <a:extLst>
              <a:ext uri="{FF2B5EF4-FFF2-40B4-BE49-F238E27FC236}">
                <a16:creationId xmlns:a16="http://schemas.microsoft.com/office/drawing/2014/main" id="{42B13A40-6624-439C-BE6B-76C45F8FEA92}"/>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7" name="TextBox 6">
            <a:extLst>
              <a:ext uri="{FF2B5EF4-FFF2-40B4-BE49-F238E27FC236}">
                <a16:creationId xmlns:a16="http://schemas.microsoft.com/office/drawing/2014/main" id="{A6397D20-2724-447F-9353-7E4E029007AD}"/>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4</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A165607B-22C7-4F37-BEDE-696E3EFC377B}"/>
              </a:ext>
            </a:extLst>
          </p:cNvPr>
          <p:cNvSpPr>
            <a:spLocks noGrp="1"/>
          </p:cNvSpPr>
          <p:nvPr>
            <p:ph type="title"/>
          </p:nvPr>
        </p:nvSpPr>
        <p:spPr>
          <a:xfrm>
            <a:off x="457200" y="274638"/>
            <a:ext cx="8229600" cy="11430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t>Introduction</a:t>
            </a:r>
          </a:p>
        </p:txBody>
      </p:sp>
      <p:pic>
        <p:nvPicPr>
          <p:cNvPr id="6" name="Picture 5">
            <a:extLst>
              <a:ext uri="{FF2B5EF4-FFF2-40B4-BE49-F238E27FC236}">
                <a16:creationId xmlns:a16="http://schemas.microsoft.com/office/drawing/2014/main" id="{3C59BA61-25EA-462B-8A2E-234EAEE40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286FD110-313E-4FAB-81F5-46D05CEEE41D}"/>
              </a:ext>
            </a:extLst>
          </p:cNvPr>
          <p:cNvSpPr>
            <a:spLocks noGrp="1"/>
          </p:cNvSpPr>
          <p:nvPr>
            <p:ph idx="1"/>
          </p:nvPr>
        </p:nvSpPr>
        <p:spPr>
          <a:xfrm>
            <a:off x="914400" y="4727448"/>
            <a:ext cx="7315200" cy="1630363"/>
          </a:xfrm>
        </p:spPr>
        <p:txBody>
          <a:bodyPr/>
          <a:lstStyle/>
          <a:p>
            <a:pPr marL="0" indent="0">
              <a:buNone/>
            </a:pPr>
            <a:r>
              <a:rPr lang="en-US" sz="3200" dirty="0"/>
              <a:t>We’ll address basic control issues you need to master in order to become a </a:t>
            </a:r>
            <a:r>
              <a:rPr lang="en-US" sz="3200"/>
              <a:t>professional driver</a:t>
            </a:r>
            <a:endParaRPr lang="en-US" sz="3200" dirty="0"/>
          </a:p>
        </p:txBody>
      </p:sp>
      <p:pic>
        <p:nvPicPr>
          <p:cNvPr id="3" name="Picture 2">
            <a:extLst>
              <a:ext uri="{FF2B5EF4-FFF2-40B4-BE49-F238E27FC236}">
                <a16:creationId xmlns:a16="http://schemas.microsoft.com/office/drawing/2014/main" id="{187488EF-BA8D-40E5-92E4-E21C3AF24F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8A803D3B-300F-42C1-840A-B4F21020703A}"/>
              </a:ext>
            </a:extLst>
          </p:cNvPr>
          <p:cNvSpPr>
            <a:spLocks noGrp="1"/>
          </p:cNvSpPr>
          <p:nvPr>
            <p:ph idx="1"/>
          </p:nvPr>
        </p:nvSpPr>
        <p:spPr>
          <a:xfrm>
            <a:off x="457200" y="1600200"/>
            <a:ext cx="7467600" cy="5257800"/>
          </a:xfrm>
        </p:spPr>
        <p:txBody>
          <a:bodyPr/>
          <a:lstStyle/>
          <a:p>
            <a:pPr marL="0" indent="0">
              <a:buNone/>
            </a:pPr>
            <a:r>
              <a:rPr lang="en-US" sz="2400" dirty="0"/>
              <a:t>Upon completion of this lesson, you will be able to: </a:t>
            </a:r>
          </a:p>
          <a:p>
            <a:pPr marL="857250" lvl="1" indent="-457200">
              <a:buFont typeface="+mj-lt"/>
              <a:buAutoNum type="arabicPeriod"/>
            </a:pPr>
            <a:r>
              <a:rPr lang="en-US" sz="2200" dirty="0"/>
              <a:t>Discuss how to start up and shut down the engine of a tractor-trailer</a:t>
            </a:r>
          </a:p>
          <a:p>
            <a:pPr marL="857250" lvl="1" indent="-457200">
              <a:buFont typeface="+mj-lt"/>
              <a:buAutoNum type="arabicPeriod"/>
            </a:pPr>
            <a:r>
              <a:rPr lang="en-US" sz="2200" dirty="0"/>
              <a:t>Describe how to put a tractor-trailer in motion and come to a complete stop</a:t>
            </a:r>
          </a:p>
          <a:p>
            <a:pPr marL="857250" lvl="1" indent="-457200">
              <a:buFont typeface="+mj-lt"/>
              <a:buAutoNum type="arabicPeriod"/>
            </a:pPr>
            <a:r>
              <a:rPr lang="en-US" sz="2200" dirty="0"/>
              <a:t>Identify ways to maneuver through turns, curves, and roundabouts, and enter/exit highways safely</a:t>
            </a:r>
          </a:p>
          <a:p>
            <a:pPr marL="857250" lvl="1" indent="-457200">
              <a:buFont typeface="+mj-lt"/>
              <a:buAutoNum type="arabicPeriod"/>
            </a:pPr>
            <a:r>
              <a:rPr lang="en-US" sz="2200" dirty="0"/>
              <a:t>Explain how to successfully straight line back a tractor-trailer</a:t>
            </a:r>
          </a:p>
          <a:p>
            <a:pPr marL="0" indent="0">
              <a:buNone/>
            </a:pPr>
            <a:endParaRPr lang="en-US" dirty="0"/>
          </a:p>
        </p:txBody>
      </p:sp>
      <p:sp>
        <p:nvSpPr>
          <p:cNvPr id="5" name="Title 2">
            <a:extLst>
              <a:ext uri="{FF2B5EF4-FFF2-40B4-BE49-F238E27FC236}">
                <a16:creationId xmlns:a16="http://schemas.microsoft.com/office/drawing/2014/main" id="{7E9F2FEF-8770-4A14-9F3B-0444AC8B0F66}"/>
              </a:ext>
            </a:extLst>
          </p:cNvPr>
          <p:cNvSpPr>
            <a:spLocks noGrp="1"/>
          </p:cNvSpPr>
          <p:nvPr>
            <p:ph type="title"/>
          </p:nvPr>
        </p:nvSpPr>
        <p:spPr>
          <a:xfrm>
            <a:off x="457200" y="274638"/>
            <a:ext cx="8229600" cy="1143000"/>
          </a:xfrm>
        </p:spPr>
        <p:txBody>
          <a:bodyPr/>
          <a:lstStyle/>
          <a:p>
            <a:r>
              <a:rPr lang="en-US" dirty="0"/>
              <a:t>Objectives</a:t>
            </a:r>
          </a:p>
        </p:txBody>
      </p:sp>
    </p:spTree>
    <p:custDataLst>
      <p:tags r:id="rId1"/>
    </p:custDataLst>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4298C5-6D92-4988-83E3-C2035A36F290}"/>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A709766C-6494-4ED5-81D8-ECD0CCAFFD88}"/>
              </a:ext>
            </a:extLst>
          </p:cNvPr>
          <p:cNvSpPr>
            <a:spLocks noGrp="1"/>
          </p:cNvSpPr>
          <p:nvPr>
            <p:ph type="title"/>
          </p:nvPr>
        </p:nvSpPr>
        <p:spPr>
          <a:xfrm>
            <a:off x="0" y="4406900"/>
            <a:ext cx="9144000" cy="1362075"/>
          </a:xfrm>
        </p:spPr>
        <p:txBody>
          <a:bodyPr/>
          <a:lstStyle/>
          <a:p>
            <a:r>
              <a:rPr lang="en-US" dirty="0"/>
              <a:t>Starting, Warming Up, </a:t>
            </a:r>
            <a:br>
              <a:rPr lang="en-US" dirty="0"/>
            </a:br>
            <a:r>
              <a:rPr lang="en-US" dirty="0"/>
              <a:t>and Shutting Down </a:t>
            </a:r>
          </a:p>
        </p:txBody>
      </p:sp>
      <p:pic>
        <p:nvPicPr>
          <p:cNvPr id="3" name="Picture 2">
            <a:extLst>
              <a:ext uri="{FF2B5EF4-FFF2-40B4-BE49-F238E27FC236}">
                <a16:creationId xmlns:a16="http://schemas.microsoft.com/office/drawing/2014/main" id="{A4FEBE13-9E55-4555-B608-D00AA2D775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6785"/>
            <a:ext cx="914400" cy="915815"/>
          </a:xfrm>
          <a:prstGeom prst="rect">
            <a:avLst/>
          </a:prstGeom>
        </p:spPr>
      </p:pic>
    </p:spTree>
    <p:custDataLst>
      <p:tags r:id="rId1"/>
    </p:custDataLst>
    <p:extLst>
      <p:ext uri="{BB962C8B-B14F-4D97-AF65-F5344CB8AC3E}">
        <p14:creationId xmlns:p14="http://schemas.microsoft.com/office/powerpoint/2010/main" val="2696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B90778-F156-41BE-900F-BEEEB0A59A17}"/>
              </a:ext>
            </a:extLst>
          </p:cNvPr>
          <p:cNvSpPr>
            <a:spLocks noGrp="1"/>
          </p:cNvSpPr>
          <p:nvPr>
            <p:ph type="title"/>
          </p:nvPr>
        </p:nvSpPr>
        <p:spPr>
          <a:xfrm>
            <a:off x="4419600" y="274638"/>
            <a:ext cx="4572000" cy="1143000"/>
          </a:xfrm>
        </p:spPr>
        <p:txBody>
          <a:bodyPr/>
          <a:lstStyle/>
          <a:p>
            <a:pPr algn="l"/>
            <a:r>
              <a:rPr lang="en-US" dirty="0"/>
              <a:t>Engine Start-Up</a:t>
            </a:r>
          </a:p>
        </p:txBody>
      </p:sp>
      <p:sp>
        <p:nvSpPr>
          <p:cNvPr id="4" name="Content Placeholder 1">
            <a:extLst>
              <a:ext uri="{FF2B5EF4-FFF2-40B4-BE49-F238E27FC236}">
                <a16:creationId xmlns:a16="http://schemas.microsoft.com/office/drawing/2014/main" id="{037D8A5C-D793-4A38-90D1-4F39CE3F02CC}"/>
              </a:ext>
            </a:extLst>
          </p:cNvPr>
          <p:cNvSpPr>
            <a:spLocks noGrp="1"/>
          </p:cNvSpPr>
          <p:nvPr>
            <p:ph idx="1"/>
          </p:nvPr>
        </p:nvSpPr>
        <p:spPr>
          <a:xfrm>
            <a:off x="4419600" y="1600200"/>
            <a:ext cx="4572000" cy="5638800"/>
          </a:xfrm>
        </p:spPr>
        <p:txBody>
          <a:bodyPr/>
          <a:lstStyle/>
          <a:p>
            <a:pPr marL="514350" indent="-514350">
              <a:buFont typeface="+mj-lt"/>
              <a:buAutoNum type="arabicPeriod"/>
            </a:pPr>
            <a:r>
              <a:rPr lang="en-US" sz="2800" dirty="0"/>
              <a:t>Apply the parking brake </a:t>
            </a:r>
          </a:p>
          <a:p>
            <a:pPr marL="514350" indent="-514350">
              <a:buFont typeface="+mj-lt"/>
              <a:buAutoNum type="arabicPeriod"/>
            </a:pPr>
            <a:r>
              <a:rPr lang="en-US" sz="2800" dirty="0"/>
              <a:t>Depress the clutch pedal completely to the floor, and make sure </a:t>
            </a:r>
            <a:br>
              <a:rPr lang="en-US" sz="2800" dirty="0"/>
            </a:br>
            <a:r>
              <a:rPr lang="en-US" sz="2800" dirty="0"/>
              <a:t>the truck is in neutral</a:t>
            </a:r>
          </a:p>
          <a:p>
            <a:pPr marL="514350" indent="-514350">
              <a:buFont typeface="+mj-lt"/>
              <a:buAutoNum type="arabicPeriod"/>
            </a:pPr>
            <a:r>
              <a:rPr lang="en-US" sz="2800" dirty="0"/>
              <a:t>Turn the ignition switch/key on</a:t>
            </a:r>
          </a:p>
          <a:p>
            <a:pPr marL="514350" indent="-514350">
              <a:buFont typeface="+mj-lt"/>
              <a:buAutoNum type="arabicPeriod"/>
            </a:pPr>
            <a:r>
              <a:rPr lang="en-US" sz="2800" dirty="0"/>
              <a:t>Operate the starter </a:t>
            </a:r>
          </a:p>
          <a:p>
            <a:pPr marL="514350" indent="-514350">
              <a:buFont typeface="+mj-lt"/>
              <a:buAutoNum type="arabicPeriod"/>
            </a:pPr>
            <a:r>
              <a:rPr lang="en-US" sz="2800" dirty="0"/>
              <a:t>Ease off the clutch </a:t>
            </a:r>
          </a:p>
          <a:p>
            <a:pPr marL="514350" indent="-514350">
              <a:buFont typeface="+mj-lt"/>
              <a:buAutoNum type="arabicPeriod"/>
            </a:pPr>
            <a:r>
              <a:rPr lang="en-US" sz="2800" dirty="0"/>
              <a:t>Check all instruments and gauges</a:t>
            </a:r>
          </a:p>
        </p:txBody>
      </p:sp>
      <p:pic>
        <p:nvPicPr>
          <p:cNvPr id="7" name="Picture 6">
            <a:extLst>
              <a:ext uri="{FF2B5EF4-FFF2-40B4-BE49-F238E27FC236}">
                <a16:creationId xmlns:a16="http://schemas.microsoft.com/office/drawing/2014/main" id="{C13930F5-5A98-449E-B911-435264B091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4" y="0"/>
            <a:ext cx="4114800" cy="6858000"/>
          </a:xfrm>
          <a:prstGeom prst="rect">
            <a:avLst/>
          </a:prstGeom>
        </p:spPr>
      </p:pic>
    </p:spTree>
    <p:custDataLst>
      <p:tags r:id="rId1"/>
    </p:custDataLst>
    <p:extLst>
      <p:ext uri="{BB962C8B-B14F-4D97-AF65-F5344CB8AC3E}">
        <p14:creationId xmlns:p14="http://schemas.microsoft.com/office/powerpoint/2010/main" val="266504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8B06D9-8C31-4B44-AD40-4C0B1D593604}"/>
              </a:ext>
            </a:extLst>
          </p:cNvPr>
          <p:cNvSpPr>
            <a:spLocks noGrp="1"/>
          </p:cNvSpPr>
          <p:nvPr>
            <p:ph idx="1"/>
          </p:nvPr>
        </p:nvSpPr>
        <p:spPr>
          <a:xfrm>
            <a:off x="457200" y="1371600"/>
            <a:ext cx="8229600" cy="4525963"/>
          </a:xfrm>
        </p:spPr>
        <p:txBody>
          <a:bodyPr/>
          <a:lstStyle/>
          <a:p>
            <a:r>
              <a:rPr lang="en-US" sz="2800" dirty="0"/>
              <a:t>Generally done at a low RPM level</a:t>
            </a:r>
          </a:p>
          <a:p>
            <a:r>
              <a:rPr lang="en-US" sz="2800" dirty="0"/>
              <a:t>A short period of idling time is recommended</a:t>
            </a:r>
          </a:p>
          <a:p>
            <a:r>
              <a:rPr lang="en-US" sz="2800" dirty="0"/>
              <a:t>Engine warm-up is complete when the water temperature reaches 170°F – 195°F</a:t>
            </a:r>
          </a:p>
        </p:txBody>
      </p:sp>
      <p:sp>
        <p:nvSpPr>
          <p:cNvPr id="3" name="Title 2">
            <a:extLst>
              <a:ext uri="{FF2B5EF4-FFF2-40B4-BE49-F238E27FC236}">
                <a16:creationId xmlns:a16="http://schemas.microsoft.com/office/drawing/2014/main" id="{6424FD7F-C435-4F32-A651-3A81383DFD8C}"/>
              </a:ext>
            </a:extLst>
          </p:cNvPr>
          <p:cNvSpPr>
            <a:spLocks noGrp="1"/>
          </p:cNvSpPr>
          <p:nvPr>
            <p:ph type="title"/>
          </p:nvPr>
        </p:nvSpPr>
        <p:spPr/>
        <p:txBody>
          <a:bodyPr/>
          <a:lstStyle/>
          <a:p>
            <a:r>
              <a:rPr lang="en-US" dirty="0"/>
              <a:t>Engine Warm-Up</a:t>
            </a:r>
          </a:p>
        </p:txBody>
      </p:sp>
      <p:pic>
        <p:nvPicPr>
          <p:cNvPr id="5" name="Picture 4">
            <a:extLst>
              <a:ext uri="{FF2B5EF4-FFF2-40B4-BE49-F238E27FC236}">
                <a16:creationId xmlns:a16="http://schemas.microsoft.com/office/drawing/2014/main" id="{13BB7A69-A064-41A4-849B-0400308F4B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5" y="3900268"/>
            <a:ext cx="9144000" cy="2971800"/>
          </a:xfrm>
          <a:prstGeom prst="rect">
            <a:avLst/>
          </a:prstGeom>
        </p:spPr>
      </p:pic>
    </p:spTree>
    <p:custDataLst>
      <p:tags r:id="rId1"/>
    </p:custDataLst>
    <p:extLst>
      <p:ext uri="{BB962C8B-B14F-4D97-AF65-F5344CB8AC3E}">
        <p14:creationId xmlns:p14="http://schemas.microsoft.com/office/powerpoint/2010/main" val="3585571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8EB55A2-8DF8-4334-867F-115CE989DBC9}"/>
              </a:ext>
            </a:extLst>
          </p:cNvPr>
          <p:cNvSpPr>
            <a:spLocks noGrp="1"/>
          </p:cNvSpPr>
          <p:nvPr>
            <p:ph type="title"/>
          </p:nvPr>
        </p:nvSpPr>
        <p:spPr>
          <a:xfrm>
            <a:off x="4419600" y="274638"/>
            <a:ext cx="4572000" cy="1143000"/>
          </a:xfrm>
        </p:spPr>
        <p:txBody>
          <a:bodyPr/>
          <a:lstStyle/>
          <a:p>
            <a:pPr algn="l"/>
            <a:r>
              <a:rPr lang="en-US" dirty="0"/>
              <a:t>Engine Shutdown</a:t>
            </a:r>
          </a:p>
        </p:txBody>
      </p:sp>
      <p:sp>
        <p:nvSpPr>
          <p:cNvPr id="7" name="Content Placeholder 1">
            <a:extLst>
              <a:ext uri="{FF2B5EF4-FFF2-40B4-BE49-F238E27FC236}">
                <a16:creationId xmlns:a16="http://schemas.microsoft.com/office/drawing/2014/main" id="{2515D432-6DE4-4C19-AE2E-891515011488}"/>
              </a:ext>
            </a:extLst>
          </p:cNvPr>
          <p:cNvSpPr>
            <a:spLocks noGrp="1"/>
          </p:cNvSpPr>
          <p:nvPr>
            <p:ph idx="1"/>
          </p:nvPr>
        </p:nvSpPr>
        <p:spPr>
          <a:xfrm>
            <a:off x="4419600" y="1600200"/>
            <a:ext cx="4572000" cy="5638800"/>
          </a:xfrm>
        </p:spPr>
        <p:txBody>
          <a:bodyPr/>
          <a:lstStyle/>
          <a:p>
            <a:pPr marL="514350" indent="-514350">
              <a:buFont typeface="+mj-lt"/>
              <a:buAutoNum type="arabicPeriod"/>
            </a:pPr>
            <a:r>
              <a:rPr lang="en-US" sz="2800" dirty="0"/>
              <a:t>Depress the clutch </a:t>
            </a:r>
            <a:br>
              <a:rPr lang="en-US" sz="2800" dirty="0"/>
            </a:br>
            <a:r>
              <a:rPr lang="en-US" sz="2800" dirty="0"/>
              <a:t>and move the gear </a:t>
            </a:r>
            <a:br>
              <a:rPr lang="en-US" sz="2800" dirty="0"/>
            </a:br>
            <a:r>
              <a:rPr lang="en-US" sz="2800" dirty="0"/>
              <a:t>shift to neutral</a:t>
            </a:r>
          </a:p>
          <a:p>
            <a:pPr marL="514350" indent="-514350">
              <a:buFont typeface="+mj-lt"/>
              <a:buAutoNum type="arabicPeriod"/>
            </a:pPr>
            <a:r>
              <a:rPr lang="en-US" sz="2800" dirty="0"/>
              <a:t>Set the parking brakes </a:t>
            </a:r>
          </a:p>
          <a:p>
            <a:pPr marL="514350" indent="-514350">
              <a:buFont typeface="+mj-lt"/>
              <a:buAutoNum type="arabicPeriod"/>
            </a:pPr>
            <a:r>
              <a:rPr lang="en-US" sz="2800" dirty="0"/>
              <a:t>Turn the engine off </a:t>
            </a:r>
          </a:p>
          <a:p>
            <a:pPr marL="514350" indent="-514350">
              <a:buFont typeface="+mj-lt"/>
              <a:buAutoNum type="arabicPeriod"/>
            </a:pPr>
            <a:endParaRPr lang="en-US" sz="2800" dirty="0"/>
          </a:p>
        </p:txBody>
      </p:sp>
      <p:pic>
        <p:nvPicPr>
          <p:cNvPr id="8" name="Picture 7">
            <a:extLst>
              <a:ext uri="{FF2B5EF4-FFF2-40B4-BE49-F238E27FC236}">
                <a16:creationId xmlns:a16="http://schemas.microsoft.com/office/drawing/2014/main" id="{5C86D412-EE9E-47F3-A35C-B68B3D8965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4" y="0"/>
            <a:ext cx="4114800" cy="6858000"/>
          </a:xfrm>
          <a:prstGeom prst="rect">
            <a:avLst/>
          </a:prstGeom>
        </p:spPr>
      </p:pic>
    </p:spTree>
    <p:custDataLst>
      <p:tags r:id="rId1"/>
    </p:custDataLst>
    <p:extLst>
      <p:ext uri="{BB962C8B-B14F-4D97-AF65-F5344CB8AC3E}">
        <p14:creationId xmlns:p14="http://schemas.microsoft.com/office/powerpoint/2010/main" val="56099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F97677-BD98-4EB6-BF68-F23E94FDC564}"/>
              </a:ext>
            </a:extLst>
          </p:cNvPr>
          <p:cNvSpPr/>
          <p:nvPr/>
        </p:nvSpPr>
        <p:spPr>
          <a:xfrm>
            <a:off x="0" y="4572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A1801E86-B023-4F97-8375-24B7C935F27E}"/>
              </a:ext>
            </a:extLst>
          </p:cNvPr>
          <p:cNvSpPr>
            <a:spLocks noGrp="1"/>
          </p:cNvSpPr>
          <p:nvPr>
            <p:ph type="title"/>
          </p:nvPr>
        </p:nvSpPr>
        <p:spPr>
          <a:xfrm>
            <a:off x="28074" y="347663"/>
            <a:ext cx="9144000" cy="1362075"/>
          </a:xfrm>
        </p:spPr>
        <p:txBody>
          <a:bodyPr/>
          <a:lstStyle/>
          <a:p>
            <a:r>
              <a:rPr lang="en-US" dirty="0"/>
              <a:t>Putting the Vehicle in </a:t>
            </a:r>
            <a:br>
              <a:rPr lang="en-US" dirty="0"/>
            </a:br>
            <a:r>
              <a:rPr lang="en-US" dirty="0"/>
              <a:t>Motion &amp; Stopping</a:t>
            </a:r>
          </a:p>
        </p:txBody>
      </p:sp>
      <p:pic>
        <p:nvPicPr>
          <p:cNvPr id="6" name="Picture 5">
            <a:extLst>
              <a:ext uri="{FF2B5EF4-FFF2-40B4-BE49-F238E27FC236}">
                <a16:creationId xmlns:a16="http://schemas.microsoft.com/office/drawing/2014/main" id="{A63FE835-181F-4D4C-B689-FD33050F27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3471"/>
            <a:ext cx="914400" cy="915815"/>
          </a:xfrm>
          <a:prstGeom prst="rect">
            <a:avLst/>
          </a:prstGeom>
        </p:spPr>
      </p:pic>
    </p:spTree>
    <p:custDataLst>
      <p:tags r:id="rId1"/>
    </p:custDataLst>
    <p:extLst>
      <p:ext uri="{BB962C8B-B14F-4D97-AF65-F5344CB8AC3E}">
        <p14:creationId xmlns:p14="http://schemas.microsoft.com/office/powerpoint/2010/main" val="3897236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4A4DC7-1984-4A1B-9627-89C4532B87FF}"/>
              </a:ext>
            </a:extLst>
          </p:cNvPr>
          <p:cNvSpPr>
            <a:spLocks noGrp="1"/>
          </p:cNvSpPr>
          <p:nvPr>
            <p:ph type="title"/>
          </p:nvPr>
        </p:nvSpPr>
        <p:spPr>
          <a:xfrm>
            <a:off x="0" y="274638"/>
            <a:ext cx="9144000" cy="1143000"/>
          </a:xfrm>
        </p:spPr>
        <p:txBody>
          <a:bodyPr>
            <a:noAutofit/>
          </a:bodyPr>
          <a:lstStyle/>
          <a:p>
            <a:r>
              <a:rPr lang="en-US" dirty="0"/>
              <a:t>Putting a Tractor-Trailer in Motion</a:t>
            </a:r>
          </a:p>
        </p:txBody>
      </p:sp>
      <p:sp>
        <p:nvSpPr>
          <p:cNvPr id="7" name="Content Placeholder 1">
            <a:extLst>
              <a:ext uri="{FF2B5EF4-FFF2-40B4-BE49-F238E27FC236}">
                <a16:creationId xmlns:a16="http://schemas.microsoft.com/office/drawing/2014/main" id="{703E440F-0B39-442E-858A-918D87648744}"/>
              </a:ext>
            </a:extLst>
          </p:cNvPr>
          <p:cNvSpPr>
            <a:spLocks noGrp="1"/>
          </p:cNvSpPr>
          <p:nvPr>
            <p:ph idx="1"/>
          </p:nvPr>
        </p:nvSpPr>
        <p:spPr>
          <a:xfrm>
            <a:off x="152400" y="1600200"/>
            <a:ext cx="4419600" cy="5638800"/>
          </a:xfrm>
        </p:spPr>
        <p:txBody>
          <a:bodyPr/>
          <a:lstStyle/>
          <a:p>
            <a:pPr marL="514350" indent="-514350">
              <a:buFont typeface="+mj-lt"/>
              <a:buAutoNum type="arabicPeriod"/>
            </a:pPr>
            <a:r>
              <a:rPr lang="en-US" sz="2800" dirty="0"/>
              <a:t>Release the tractor and trailer parking brakes </a:t>
            </a:r>
          </a:p>
          <a:p>
            <a:pPr marL="514350" indent="-514350">
              <a:buFont typeface="+mj-lt"/>
              <a:buAutoNum type="arabicPeriod"/>
            </a:pPr>
            <a:r>
              <a:rPr lang="en-US" sz="2800" dirty="0"/>
              <a:t>Depress the clutch fully, engaging the clutch brake, and place the transmission in the lowest gear</a:t>
            </a:r>
          </a:p>
          <a:p>
            <a:pPr marL="514350" indent="-514350">
              <a:buFont typeface="+mj-lt"/>
              <a:buAutoNum type="arabicPeriod"/>
            </a:pPr>
            <a:r>
              <a:rPr lang="en-US" sz="2800" dirty="0"/>
              <a:t>Release the clutch to the friction point; release the clutch until it’s fully engaged</a:t>
            </a:r>
          </a:p>
          <a:p>
            <a:pPr marL="514350" indent="-514350">
              <a:buFont typeface="+mj-lt"/>
              <a:buAutoNum type="arabicPeriod"/>
            </a:pPr>
            <a:endParaRPr lang="en-US" sz="2800" dirty="0"/>
          </a:p>
        </p:txBody>
      </p:sp>
      <p:pic>
        <p:nvPicPr>
          <p:cNvPr id="4" name="Picture 3">
            <a:extLst>
              <a:ext uri="{FF2B5EF4-FFF2-40B4-BE49-F238E27FC236}">
                <a16:creationId xmlns:a16="http://schemas.microsoft.com/office/drawing/2014/main" id="{B715AA04-7167-4B66-816E-66FC38DA32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830225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4A4DC7-1984-4A1B-9627-89C4532B87FF}"/>
              </a:ext>
            </a:extLst>
          </p:cNvPr>
          <p:cNvSpPr>
            <a:spLocks noGrp="1"/>
          </p:cNvSpPr>
          <p:nvPr>
            <p:ph type="title"/>
          </p:nvPr>
        </p:nvSpPr>
        <p:spPr>
          <a:xfrm>
            <a:off x="0" y="274638"/>
            <a:ext cx="9144000" cy="1143000"/>
          </a:xfrm>
        </p:spPr>
        <p:txBody>
          <a:bodyPr>
            <a:noAutofit/>
          </a:bodyPr>
          <a:lstStyle/>
          <a:p>
            <a:r>
              <a:rPr lang="en-US" dirty="0"/>
              <a:t>Putting a Tractor-Trailer in Motion</a:t>
            </a:r>
          </a:p>
        </p:txBody>
      </p:sp>
      <p:sp>
        <p:nvSpPr>
          <p:cNvPr id="7" name="Content Placeholder 1">
            <a:extLst>
              <a:ext uri="{FF2B5EF4-FFF2-40B4-BE49-F238E27FC236}">
                <a16:creationId xmlns:a16="http://schemas.microsoft.com/office/drawing/2014/main" id="{703E440F-0B39-442E-858A-918D87648744}"/>
              </a:ext>
            </a:extLst>
          </p:cNvPr>
          <p:cNvSpPr>
            <a:spLocks noGrp="1"/>
          </p:cNvSpPr>
          <p:nvPr>
            <p:ph idx="1"/>
          </p:nvPr>
        </p:nvSpPr>
        <p:spPr>
          <a:xfrm>
            <a:off x="152400" y="1600200"/>
            <a:ext cx="4419600" cy="5638800"/>
          </a:xfrm>
        </p:spPr>
        <p:txBody>
          <a:bodyPr/>
          <a:lstStyle/>
          <a:p>
            <a:pPr marL="514350" indent="-514350">
              <a:buFont typeface="+mj-lt"/>
              <a:buAutoNum type="arabicPeriod" startAt="4"/>
            </a:pPr>
            <a:r>
              <a:rPr lang="en-US" sz="2800" dirty="0"/>
              <a:t>When the vehicle starts to move, gradually increase engine RPMs</a:t>
            </a:r>
          </a:p>
          <a:p>
            <a:pPr marL="514350" indent="-514350">
              <a:buFont typeface="+mj-lt"/>
              <a:buAutoNum type="arabicPeriod" startAt="4"/>
            </a:pPr>
            <a:r>
              <a:rPr lang="en-US" sz="2800" dirty="0"/>
              <a:t>When the vehicle is in motion, take your foot off the clutch pedal until you are ready to shift again or stop</a:t>
            </a:r>
          </a:p>
          <a:p>
            <a:pPr marL="514350" indent="-514350">
              <a:buFont typeface="+mj-lt"/>
              <a:buAutoNum type="arabicPeriod" startAt="4"/>
            </a:pPr>
            <a:r>
              <a:rPr lang="en-US" sz="2800" dirty="0"/>
              <a:t>Try to avoid excessive clutch slipping</a:t>
            </a:r>
          </a:p>
        </p:txBody>
      </p:sp>
      <p:pic>
        <p:nvPicPr>
          <p:cNvPr id="4" name="Picture 3">
            <a:extLst>
              <a:ext uri="{FF2B5EF4-FFF2-40B4-BE49-F238E27FC236}">
                <a16:creationId xmlns:a16="http://schemas.microsoft.com/office/drawing/2014/main" id="{D09EEF6E-F831-49A7-A0A0-B64E0931D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669912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F13222-F941-45E1-87D3-09671BDA975B}"/>
              </a:ext>
            </a:extLst>
          </p:cNvPr>
          <p:cNvSpPr/>
          <p:nvPr/>
        </p:nvSpPr>
        <p:spPr>
          <a:xfrm>
            <a:off x="4572000" y="0"/>
            <a:ext cx="457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1">
            <a:extLst>
              <a:ext uri="{FF2B5EF4-FFF2-40B4-BE49-F238E27FC236}">
                <a16:creationId xmlns:a16="http://schemas.microsoft.com/office/drawing/2014/main" id="{076EB67C-0FCC-4781-9428-7ABF90833C95}"/>
              </a:ext>
            </a:extLst>
          </p:cNvPr>
          <p:cNvSpPr>
            <a:spLocks noGrp="1"/>
          </p:cNvSpPr>
          <p:nvPr>
            <p:ph idx="1"/>
          </p:nvPr>
        </p:nvSpPr>
        <p:spPr>
          <a:xfrm>
            <a:off x="4800600" y="685800"/>
            <a:ext cx="4114800" cy="5638800"/>
          </a:xfrm>
        </p:spPr>
        <p:txBody>
          <a:bodyPr/>
          <a:lstStyle/>
          <a:p>
            <a:r>
              <a:rPr lang="en-US" sz="3200" dirty="0"/>
              <a:t>Speed up slowly and gradually</a:t>
            </a:r>
          </a:p>
          <a:p>
            <a:endParaRPr lang="en-US" sz="3200" dirty="0"/>
          </a:p>
          <a:p>
            <a:r>
              <a:rPr lang="en-US" sz="3200" dirty="0"/>
              <a:t>Hold the steering wheel firmly in </a:t>
            </a:r>
            <a:br>
              <a:rPr lang="en-US" sz="3200" dirty="0"/>
            </a:br>
            <a:r>
              <a:rPr lang="en-US" sz="3200" dirty="0"/>
              <a:t>both hands</a:t>
            </a:r>
          </a:p>
          <a:p>
            <a:endParaRPr lang="en-US" sz="3200" dirty="0"/>
          </a:p>
          <a:p>
            <a:r>
              <a:rPr lang="en-US" sz="3200" dirty="0"/>
              <a:t>Make sure your vehicle is centered in the lane of travel</a:t>
            </a:r>
          </a:p>
          <a:p>
            <a:endParaRPr lang="en-US" sz="3200" dirty="0"/>
          </a:p>
        </p:txBody>
      </p:sp>
    </p:spTree>
    <p:custDataLst>
      <p:tags r:id="rId1"/>
    </p:custDataLst>
    <p:extLst>
      <p:ext uri="{BB962C8B-B14F-4D97-AF65-F5344CB8AC3E}">
        <p14:creationId xmlns:p14="http://schemas.microsoft.com/office/powerpoint/2010/main" val="2557338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747DE4-2AC2-486F-9333-EDF1CE23228E}"/>
              </a:ext>
            </a:extLst>
          </p:cNvPr>
          <p:cNvSpPr>
            <a:spLocks noGrp="1"/>
          </p:cNvSpPr>
          <p:nvPr>
            <p:ph type="title"/>
          </p:nvPr>
        </p:nvSpPr>
        <p:spPr>
          <a:xfrm>
            <a:off x="0" y="274638"/>
            <a:ext cx="9144000" cy="1143000"/>
          </a:xfrm>
        </p:spPr>
        <p:txBody>
          <a:bodyPr>
            <a:noAutofit/>
          </a:bodyPr>
          <a:lstStyle/>
          <a:p>
            <a:r>
              <a:rPr lang="en-US" dirty="0"/>
              <a:t>Stopping a Tractor-Trailer</a:t>
            </a:r>
          </a:p>
        </p:txBody>
      </p:sp>
      <p:sp>
        <p:nvSpPr>
          <p:cNvPr id="7" name="Content Placeholder 1">
            <a:extLst>
              <a:ext uri="{FF2B5EF4-FFF2-40B4-BE49-F238E27FC236}">
                <a16:creationId xmlns:a16="http://schemas.microsoft.com/office/drawing/2014/main" id="{F931950F-E2FA-42F8-B158-BC24EE96C3A4}"/>
              </a:ext>
            </a:extLst>
          </p:cNvPr>
          <p:cNvSpPr>
            <a:spLocks noGrp="1"/>
          </p:cNvSpPr>
          <p:nvPr>
            <p:ph idx="1"/>
          </p:nvPr>
        </p:nvSpPr>
        <p:spPr>
          <a:xfrm>
            <a:off x="152400" y="1600200"/>
            <a:ext cx="4419600" cy="5638800"/>
          </a:xfrm>
        </p:spPr>
        <p:txBody>
          <a:bodyPr/>
          <a:lstStyle/>
          <a:p>
            <a:pPr marL="514350" indent="-514350">
              <a:buFont typeface="+mj-lt"/>
              <a:buAutoNum type="arabicPeriod"/>
            </a:pPr>
            <a:r>
              <a:rPr lang="en-US" sz="2800" dirty="0"/>
              <a:t>Release the accelerator pedal</a:t>
            </a:r>
          </a:p>
          <a:p>
            <a:pPr marL="514350" indent="-514350">
              <a:buFont typeface="+mj-lt"/>
              <a:buAutoNum type="arabicPeriod"/>
            </a:pPr>
            <a:r>
              <a:rPr lang="en-US" sz="2800" dirty="0"/>
              <a:t>Depress the brake pedal gradually</a:t>
            </a:r>
          </a:p>
          <a:p>
            <a:pPr marL="514350" indent="-514350">
              <a:buFont typeface="+mj-lt"/>
              <a:buAutoNum type="arabicPeriod"/>
            </a:pPr>
            <a:r>
              <a:rPr lang="en-US" sz="2800" dirty="0"/>
              <a:t>Downshift to the appropriate gear </a:t>
            </a:r>
          </a:p>
          <a:p>
            <a:pPr marL="514350" indent="-514350">
              <a:buFont typeface="+mj-lt"/>
              <a:buAutoNum type="arabicPeriod"/>
            </a:pPr>
            <a:endParaRPr lang="en-US" sz="2800" dirty="0"/>
          </a:p>
        </p:txBody>
      </p:sp>
      <p:pic>
        <p:nvPicPr>
          <p:cNvPr id="5" name="Picture 4">
            <a:extLst>
              <a:ext uri="{FF2B5EF4-FFF2-40B4-BE49-F238E27FC236}">
                <a16:creationId xmlns:a16="http://schemas.microsoft.com/office/drawing/2014/main" id="{4572D5D6-821A-448A-90E7-71344B8A8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311003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747DE4-2AC2-486F-9333-EDF1CE23228E}"/>
              </a:ext>
            </a:extLst>
          </p:cNvPr>
          <p:cNvSpPr>
            <a:spLocks noGrp="1"/>
          </p:cNvSpPr>
          <p:nvPr>
            <p:ph type="title"/>
          </p:nvPr>
        </p:nvSpPr>
        <p:spPr>
          <a:xfrm>
            <a:off x="0" y="274638"/>
            <a:ext cx="9144000" cy="1143000"/>
          </a:xfrm>
        </p:spPr>
        <p:txBody>
          <a:bodyPr>
            <a:noAutofit/>
          </a:bodyPr>
          <a:lstStyle/>
          <a:p>
            <a:r>
              <a:rPr lang="en-US" dirty="0"/>
              <a:t>Stopping a Tractor-Trailer</a:t>
            </a:r>
          </a:p>
        </p:txBody>
      </p:sp>
      <p:sp>
        <p:nvSpPr>
          <p:cNvPr id="7" name="Content Placeholder 1">
            <a:extLst>
              <a:ext uri="{FF2B5EF4-FFF2-40B4-BE49-F238E27FC236}">
                <a16:creationId xmlns:a16="http://schemas.microsoft.com/office/drawing/2014/main" id="{F931950F-E2FA-42F8-B158-BC24EE96C3A4}"/>
              </a:ext>
            </a:extLst>
          </p:cNvPr>
          <p:cNvSpPr>
            <a:spLocks noGrp="1"/>
          </p:cNvSpPr>
          <p:nvPr>
            <p:ph idx="1"/>
          </p:nvPr>
        </p:nvSpPr>
        <p:spPr>
          <a:xfrm>
            <a:off x="152400" y="1600200"/>
            <a:ext cx="4419600" cy="5638800"/>
          </a:xfrm>
        </p:spPr>
        <p:txBody>
          <a:bodyPr/>
          <a:lstStyle/>
          <a:p>
            <a:pPr marL="514350" indent="-514350">
              <a:buFont typeface="+mj-lt"/>
              <a:buAutoNum type="arabicPeriod" startAt="4"/>
            </a:pPr>
            <a:r>
              <a:rPr lang="en-US" sz="2800" dirty="0"/>
              <a:t>Release some </a:t>
            </a:r>
            <a:br>
              <a:rPr lang="en-US" sz="2800" dirty="0"/>
            </a:br>
            <a:r>
              <a:rPr lang="en-US" sz="2800" dirty="0"/>
              <a:t>brake pressure; when the engine is almost at idle, depress the clutch</a:t>
            </a:r>
          </a:p>
          <a:p>
            <a:pPr marL="514350" indent="-514350">
              <a:buFont typeface="+mj-lt"/>
              <a:buAutoNum type="arabicPeriod" startAt="4"/>
            </a:pPr>
            <a:r>
              <a:rPr lang="en-US" sz="2800" dirty="0"/>
              <a:t>Maintain enough brake pressure to keep the vehicle stationary</a:t>
            </a:r>
          </a:p>
          <a:p>
            <a:pPr marL="514350" indent="-514350">
              <a:buFont typeface="+mj-lt"/>
              <a:buAutoNum type="arabicPeriod" startAt="4"/>
            </a:pPr>
            <a:endParaRPr lang="en-US" sz="2800" dirty="0"/>
          </a:p>
        </p:txBody>
      </p:sp>
      <p:pic>
        <p:nvPicPr>
          <p:cNvPr id="5" name="Picture 4">
            <a:extLst>
              <a:ext uri="{FF2B5EF4-FFF2-40B4-BE49-F238E27FC236}">
                <a16:creationId xmlns:a16="http://schemas.microsoft.com/office/drawing/2014/main" id="{4572D5D6-821A-448A-90E7-71344B8A8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866176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8C1D26-8AC5-4326-92AD-628AAED42C1F}"/>
              </a:ext>
            </a:extLst>
          </p:cNvPr>
          <p:cNvSpPr>
            <a:spLocks noGrp="1"/>
          </p:cNvSpPr>
          <p:nvPr>
            <p:ph type="title"/>
          </p:nvPr>
        </p:nvSpPr>
        <p:spPr>
          <a:xfrm>
            <a:off x="0" y="274638"/>
            <a:ext cx="9144000" cy="1143000"/>
          </a:xfrm>
        </p:spPr>
        <p:txBody>
          <a:bodyPr>
            <a:normAutofit/>
          </a:bodyPr>
          <a:lstStyle/>
          <a:p>
            <a:r>
              <a:rPr lang="en-US" dirty="0"/>
              <a:t>Testing the Tractor-Trailer Hook-Up</a:t>
            </a:r>
          </a:p>
        </p:txBody>
      </p:sp>
      <p:sp>
        <p:nvSpPr>
          <p:cNvPr id="4" name="Content Placeholder 1">
            <a:extLst>
              <a:ext uri="{FF2B5EF4-FFF2-40B4-BE49-F238E27FC236}">
                <a16:creationId xmlns:a16="http://schemas.microsoft.com/office/drawing/2014/main" id="{FECDE518-5742-4BA6-8A08-BCD8CE7E4CBE}"/>
              </a:ext>
            </a:extLst>
          </p:cNvPr>
          <p:cNvSpPr>
            <a:spLocks noGrp="1"/>
          </p:cNvSpPr>
          <p:nvPr>
            <p:ph idx="1"/>
          </p:nvPr>
        </p:nvSpPr>
        <p:spPr>
          <a:xfrm>
            <a:off x="152400" y="1828800"/>
            <a:ext cx="8839200" cy="4648200"/>
          </a:xfrm>
        </p:spPr>
        <p:txBody>
          <a:bodyPr/>
          <a:lstStyle/>
          <a:p>
            <a:pPr marL="514350" indent="-514350">
              <a:buFont typeface="+mj-lt"/>
              <a:buAutoNum type="arabicPeriod"/>
            </a:pPr>
            <a:r>
              <a:rPr lang="en-US" sz="2800" dirty="0"/>
              <a:t>Release the tractor and trailer brakes</a:t>
            </a:r>
          </a:p>
          <a:p>
            <a:pPr marL="514350" indent="-514350">
              <a:buFont typeface="+mj-lt"/>
              <a:buAutoNum type="arabicPeriod"/>
            </a:pPr>
            <a:r>
              <a:rPr lang="en-US" sz="2800" dirty="0"/>
              <a:t>Depress the clutch and move the gearshift to the lowest gear </a:t>
            </a:r>
          </a:p>
          <a:p>
            <a:pPr marL="514350" indent="-514350">
              <a:buFont typeface="+mj-lt"/>
              <a:buAutoNum type="arabicPeriod"/>
            </a:pPr>
            <a:r>
              <a:rPr lang="en-US" sz="2800" dirty="0"/>
              <a:t>Engage the independent trailer brake control to apply the trailer brakes</a:t>
            </a:r>
          </a:p>
          <a:p>
            <a:pPr marL="514350" indent="-514350">
              <a:buFont typeface="+mj-lt"/>
              <a:buAutoNum type="arabicPeriod"/>
            </a:pPr>
            <a:r>
              <a:rPr lang="en-US" sz="2800" dirty="0"/>
              <a:t>Release the clutch to the friction point</a:t>
            </a:r>
          </a:p>
          <a:p>
            <a:pPr marL="514350" indent="-514350">
              <a:buFont typeface="+mj-lt"/>
              <a:buAutoNum type="arabicPeriod"/>
            </a:pPr>
            <a:r>
              <a:rPr lang="en-US" sz="2800" dirty="0"/>
              <a:t>Pull gently against the locked trailer brakes; stop as soon as you feel the engine start to drag down</a:t>
            </a:r>
          </a:p>
          <a:p>
            <a:pPr marL="514350" indent="-514350">
              <a:buFont typeface="+mj-lt"/>
              <a:buAutoNum type="arabicPeriod"/>
            </a:pPr>
            <a:r>
              <a:rPr lang="en-US" sz="2800" dirty="0"/>
              <a:t>Disengage the clutch</a:t>
            </a:r>
          </a:p>
          <a:p>
            <a:pPr marL="514350" indent="-514350">
              <a:buFont typeface="+mj-lt"/>
              <a:buAutoNum type="arabicPeriod"/>
            </a:pPr>
            <a:r>
              <a:rPr lang="en-US" sz="2800" dirty="0"/>
              <a:t>Reset the brake </a:t>
            </a:r>
          </a:p>
        </p:txBody>
      </p:sp>
      <p:sp>
        <p:nvSpPr>
          <p:cNvPr id="2" name="TextBox 1">
            <a:extLst>
              <a:ext uri="{FF2B5EF4-FFF2-40B4-BE49-F238E27FC236}">
                <a16:creationId xmlns:a16="http://schemas.microsoft.com/office/drawing/2014/main" id="{0F843C43-5349-497F-8C69-C8087462FD17}"/>
              </a:ext>
            </a:extLst>
          </p:cNvPr>
          <p:cNvSpPr txBox="1"/>
          <p:nvPr/>
        </p:nvSpPr>
        <p:spPr>
          <a:xfrm>
            <a:off x="381000" y="1232972"/>
            <a:ext cx="5660524" cy="369332"/>
          </a:xfrm>
          <a:prstGeom prst="rect">
            <a:avLst/>
          </a:prstGeom>
          <a:noFill/>
        </p:spPr>
        <p:txBody>
          <a:bodyPr wrap="none" rtlCol="0">
            <a:spAutoFit/>
          </a:bodyPr>
          <a:lstStyle/>
          <a:p>
            <a:r>
              <a:rPr lang="en-US" dirty="0"/>
              <a:t>For vehicles </a:t>
            </a:r>
            <a:r>
              <a:rPr lang="en-US" i="1" dirty="0"/>
              <a:t>with</a:t>
            </a:r>
            <a:r>
              <a:rPr lang="en-US" dirty="0"/>
              <a:t> an independent trailer brake control </a:t>
            </a:r>
          </a:p>
        </p:txBody>
      </p:sp>
    </p:spTree>
    <p:custDataLst>
      <p:tags r:id="rId1"/>
    </p:custDataLst>
    <p:extLst>
      <p:ext uri="{BB962C8B-B14F-4D97-AF65-F5344CB8AC3E}">
        <p14:creationId xmlns:p14="http://schemas.microsoft.com/office/powerpoint/2010/main" val="2838009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8C1D26-8AC5-4326-92AD-628AAED42C1F}"/>
              </a:ext>
            </a:extLst>
          </p:cNvPr>
          <p:cNvSpPr>
            <a:spLocks noGrp="1"/>
          </p:cNvSpPr>
          <p:nvPr>
            <p:ph type="title"/>
          </p:nvPr>
        </p:nvSpPr>
        <p:spPr>
          <a:xfrm>
            <a:off x="0" y="274638"/>
            <a:ext cx="9144000" cy="1143000"/>
          </a:xfrm>
        </p:spPr>
        <p:txBody>
          <a:bodyPr>
            <a:normAutofit/>
          </a:bodyPr>
          <a:lstStyle/>
          <a:p>
            <a:r>
              <a:rPr lang="en-US" dirty="0"/>
              <a:t>Testing the Tractor-Trailer Hook-Up</a:t>
            </a:r>
          </a:p>
        </p:txBody>
      </p:sp>
      <p:sp>
        <p:nvSpPr>
          <p:cNvPr id="4" name="Content Placeholder 1">
            <a:extLst>
              <a:ext uri="{FF2B5EF4-FFF2-40B4-BE49-F238E27FC236}">
                <a16:creationId xmlns:a16="http://schemas.microsoft.com/office/drawing/2014/main" id="{FECDE518-5742-4BA6-8A08-BCD8CE7E4CBE}"/>
              </a:ext>
            </a:extLst>
          </p:cNvPr>
          <p:cNvSpPr>
            <a:spLocks noGrp="1"/>
          </p:cNvSpPr>
          <p:nvPr>
            <p:ph idx="1"/>
          </p:nvPr>
        </p:nvSpPr>
        <p:spPr>
          <a:xfrm>
            <a:off x="152400" y="1828800"/>
            <a:ext cx="8839200" cy="4038600"/>
          </a:xfrm>
        </p:spPr>
        <p:txBody>
          <a:bodyPr/>
          <a:lstStyle/>
          <a:p>
            <a:pPr marL="514350" indent="-514350">
              <a:buFont typeface="+mj-lt"/>
              <a:buAutoNum type="arabicPeriod"/>
            </a:pPr>
            <a:r>
              <a:rPr lang="en-US" sz="2800" dirty="0"/>
              <a:t>Release the tractor brake</a:t>
            </a:r>
          </a:p>
          <a:p>
            <a:pPr marL="514350" indent="-514350">
              <a:buFont typeface="+mj-lt"/>
              <a:buAutoNum type="arabicPeriod"/>
            </a:pPr>
            <a:r>
              <a:rPr lang="en-US" sz="2800" dirty="0"/>
              <a:t>Depress the clutch and move the gearshift to the lowest forward gear </a:t>
            </a:r>
          </a:p>
          <a:p>
            <a:pPr marL="514350" indent="-514350">
              <a:buFont typeface="+mj-lt"/>
              <a:buAutoNum type="arabicPeriod"/>
            </a:pPr>
            <a:r>
              <a:rPr lang="en-US" sz="2800" dirty="0"/>
              <a:t>Release the clutch to the friction point</a:t>
            </a:r>
          </a:p>
          <a:p>
            <a:pPr marL="514350" indent="-514350">
              <a:buFont typeface="+mj-lt"/>
              <a:buAutoNum type="arabicPeriod"/>
            </a:pPr>
            <a:r>
              <a:rPr lang="en-US" sz="2800" dirty="0"/>
              <a:t>Pull gently against the locked trailer brakes</a:t>
            </a:r>
          </a:p>
          <a:p>
            <a:pPr marL="514350" indent="-514350">
              <a:buFont typeface="+mj-lt"/>
              <a:buAutoNum type="arabicPeriod"/>
            </a:pPr>
            <a:r>
              <a:rPr lang="en-US" sz="2800" dirty="0"/>
              <a:t>Disengage the clutch</a:t>
            </a:r>
          </a:p>
          <a:p>
            <a:pPr marL="514350" indent="-514350">
              <a:buFont typeface="+mj-lt"/>
              <a:buAutoNum type="arabicPeriod"/>
            </a:pPr>
            <a:r>
              <a:rPr lang="en-US" sz="2800" dirty="0"/>
              <a:t>Reset the brake </a:t>
            </a:r>
          </a:p>
        </p:txBody>
      </p:sp>
      <p:sp>
        <p:nvSpPr>
          <p:cNvPr id="5" name="TextBox 4">
            <a:extLst>
              <a:ext uri="{FF2B5EF4-FFF2-40B4-BE49-F238E27FC236}">
                <a16:creationId xmlns:a16="http://schemas.microsoft.com/office/drawing/2014/main" id="{69ED345B-BA91-46D3-859F-F4DB6773BFDC}"/>
              </a:ext>
            </a:extLst>
          </p:cNvPr>
          <p:cNvSpPr txBox="1"/>
          <p:nvPr/>
        </p:nvSpPr>
        <p:spPr>
          <a:xfrm>
            <a:off x="381000" y="1232972"/>
            <a:ext cx="5981125" cy="369332"/>
          </a:xfrm>
          <a:prstGeom prst="rect">
            <a:avLst/>
          </a:prstGeom>
          <a:noFill/>
        </p:spPr>
        <p:txBody>
          <a:bodyPr wrap="none" rtlCol="0">
            <a:spAutoFit/>
          </a:bodyPr>
          <a:lstStyle/>
          <a:p>
            <a:r>
              <a:rPr lang="en-US" dirty="0"/>
              <a:t>For vehicles </a:t>
            </a:r>
            <a:r>
              <a:rPr lang="en-US" i="1" dirty="0"/>
              <a:t>without</a:t>
            </a:r>
            <a:r>
              <a:rPr lang="en-US" dirty="0"/>
              <a:t> an independent trailer brake control </a:t>
            </a:r>
          </a:p>
        </p:txBody>
      </p:sp>
    </p:spTree>
    <p:custDataLst>
      <p:tags r:id="rId1"/>
    </p:custDataLst>
    <p:extLst>
      <p:ext uri="{BB962C8B-B14F-4D97-AF65-F5344CB8AC3E}">
        <p14:creationId xmlns:p14="http://schemas.microsoft.com/office/powerpoint/2010/main" val="4292665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B5DAABD-46A9-4F77-B74C-5B5C2B072387}"/>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F5B8390E-50EB-4A65-B956-178C5FBB2214}"/>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Straight Line Backing </a:t>
            </a:r>
          </a:p>
        </p:txBody>
      </p:sp>
    </p:spTree>
    <p:custDataLst>
      <p:tags r:id="rId1"/>
    </p:custDataLst>
    <p:extLst>
      <p:ext uri="{BB962C8B-B14F-4D97-AF65-F5344CB8AC3E}">
        <p14:creationId xmlns:p14="http://schemas.microsoft.com/office/powerpoint/2010/main" val="1824056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normAutofit/>
          </a:bodyPr>
          <a:lstStyle/>
          <a:p>
            <a:r>
              <a:rPr lang="en-US" dirty="0"/>
              <a:t>Position the vehicle properly</a:t>
            </a:r>
          </a:p>
        </p:txBody>
      </p:sp>
      <p:pic>
        <p:nvPicPr>
          <p:cNvPr id="7" name="Picture 6">
            <a:extLst>
              <a:ext uri="{FF2B5EF4-FFF2-40B4-BE49-F238E27FC236}">
                <a16:creationId xmlns:a16="http://schemas.microsoft.com/office/drawing/2014/main" id="{ACA204FA-4902-4F7E-AB8F-BE68DDE03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7800"/>
            <a:ext cx="9144000" cy="5410200"/>
          </a:xfrm>
          <a:prstGeom prst="rect">
            <a:avLst/>
          </a:prstGeom>
        </p:spPr>
      </p:pic>
    </p:spTree>
    <p:custDataLst>
      <p:tags r:id="rId1"/>
    </p:custDataLst>
    <p:extLst>
      <p:ext uri="{BB962C8B-B14F-4D97-AF65-F5344CB8AC3E}">
        <p14:creationId xmlns:p14="http://schemas.microsoft.com/office/powerpoint/2010/main" val="3630697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normAutofit/>
          </a:bodyPr>
          <a:lstStyle/>
          <a:p>
            <a:r>
              <a:rPr lang="en-US" dirty="0"/>
              <a:t>Clear the area</a:t>
            </a:r>
          </a:p>
        </p:txBody>
      </p:sp>
      <p:pic>
        <p:nvPicPr>
          <p:cNvPr id="4" name="Picture 3">
            <a:extLst>
              <a:ext uri="{FF2B5EF4-FFF2-40B4-BE49-F238E27FC236}">
                <a16:creationId xmlns:a16="http://schemas.microsoft.com/office/drawing/2014/main" id="{48AB0044-4CE0-47CC-A8A3-F156A04B95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72000" y="1444752"/>
            <a:ext cx="4572000" cy="5413248"/>
          </a:xfrm>
          <a:prstGeom prst="rect">
            <a:avLst/>
          </a:prstGeom>
        </p:spPr>
      </p:pic>
      <p:pic>
        <p:nvPicPr>
          <p:cNvPr id="6" name="Picture 5">
            <a:extLst>
              <a:ext uri="{FF2B5EF4-FFF2-40B4-BE49-F238E27FC236}">
                <a16:creationId xmlns:a16="http://schemas.microsoft.com/office/drawing/2014/main" id="{05A58C72-0181-42DF-8828-7D9EED43559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1444752"/>
            <a:ext cx="4572000" cy="5413248"/>
          </a:xfrm>
          <a:prstGeom prst="rect">
            <a:avLst/>
          </a:prstGeom>
        </p:spPr>
      </p:pic>
      <p:cxnSp>
        <p:nvCxnSpPr>
          <p:cNvPr id="10" name="Straight Connector 9">
            <a:extLst>
              <a:ext uri="{FF2B5EF4-FFF2-40B4-BE49-F238E27FC236}">
                <a16:creationId xmlns:a16="http://schemas.microsoft.com/office/drawing/2014/main" id="{8A585361-00D2-43BB-B0F3-2BD40B4EDB6C}"/>
              </a:ext>
            </a:extLst>
          </p:cNvPr>
          <p:cNvCxnSpPr/>
          <p:nvPr/>
        </p:nvCxnSpPr>
        <p:spPr>
          <a:xfrm>
            <a:off x="4572000" y="1371600"/>
            <a:ext cx="0" cy="5486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54542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normAutofit/>
          </a:bodyPr>
          <a:lstStyle/>
          <a:p>
            <a:r>
              <a:rPr lang="en-US" dirty="0"/>
              <a:t>Watch speed</a:t>
            </a:r>
          </a:p>
        </p:txBody>
      </p:sp>
      <p:pic>
        <p:nvPicPr>
          <p:cNvPr id="4" name="Picture 3">
            <a:extLst>
              <a:ext uri="{FF2B5EF4-FFF2-40B4-BE49-F238E27FC236}">
                <a16:creationId xmlns:a16="http://schemas.microsoft.com/office/drawing/2014/main" id="{CAD41748-3779-4B42-B594-900B8957FC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7800"/>
            <a:ext cx="9144000" cy="5410200"/>
          </a:xfrm>
          <a:prstGeom prst="rect">
            <a:avLst/>
          </a:prstGeom>
        </p:spPr>
      </p:pic>
    </p:spTree>
    <p:custDataLst>
      <p:tags r:id="rId1"/>
    </p:custDataLst>
    <p:extLst>
      <p:ext uri="{BB962C8B-B14F-4D97-AF65-F5344CB8AC3E}">
        <p14:creationId xmlns:p14="http://schemas.microsoft.com/office/powerpoint/2010/main" val="323885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normAutofit/>
          </a:bodyPr>
          <a:lstStyle/>
          <a:p>
            <a:r>
              <a:rPr lang="en-US" dirty="0"/>
              <a:t>Check behind</a:t>
            </a:r>
          </a:p>
        </p:txBody>
      </p:sp>
      <p:pic>
        <p:nvPicPr>
          <p:cNvPr id="4" name="Picture 3">
            <a:extLst>
              <a:ext uri="{FF2B5EF4-FFF2-40B4-BE49-F238E27FC236}">
                <a16:creationId xmlns:a16="http://schemas.microsoft.com/office/drawing/2014/main" id="{97A65EB4-FD5C-457F-A992-82B1426AA5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47800"/>
            <a:ext cx="9144000" cy="5410200"/>
          </a:xfrm>
          <a:prstGeom prst="rect">
            <a:avLst/>
          </a:prstGeom>
        </p:spPr>
      </p:pic>
    </p:spTree>
    <p:custDataLst>
      <p:tags r:id="rId1"/>
    </p:custDataLst>
    <p:extLst>
      <p:ext uri="{BB962C8B-B14F-4D97-AF65-F5344CB8AC3E}">
        <p14:creationId xmlns:p14="http://schemas.microsoft.com/office/powerpoint/2010/main" val="3807312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1791EF-B4C3-4039-9085-B293536A81C9}"/>
              </a:ext>
            </a:extLst>
          </p:cNvPr>
          <p:cNvSpPr/>
          <p:nvPr/>
        </p:nvSpPr>
        <p:spPr>
          <a:xfrm>
            <a:off x="0" y="1447800"/>
            <a:ext cx="9144000" cy="5410200"/>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normAutofit/>
          </a:bodyPr>
          <a:lstStyle/>
          <a:p>
            <a:r>
              <a:rPr lang="en-US"/>
              <a:t>Steering</a:t>
            </a:r>
            <a:endParaRPr lang="en-US" dirty="0"/>
          </a:p>
        </p:txBody>
      </p:sp>
      <p:pic>
        <p:nvPicPr>
          <p:cNvPr id="4" name="Picture 3">
            <a:extLst>
              <a:ext uri="{FF2B5EF4-FFF2-40B4-BE49-F238E27FC236}">
                <a16:creationId xmlns:a16="http://schemas.microsoft.com/office/drawing/2014/main" id="{0DC92674-FEC4-458E-8EB4-4E95525C76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403" y="1454082"/>
            <a:ext cx="6308399" cy="5413248"/>
          </a:xfrm>
          <a:prstGeom prst="rect">
            <a:avLst/>
          </a:prstGeom>
        </p:spPr>
      </p:pic>
    </p:spTree>
    <p:custDataLst>
      <p:tags r:id="rId1"/>
    </p:custDataLst>
    <p:extLst>
      <p:ext uri="{BB962C8B-B14F-4D97-AF65-F5344CB8AC3E}">
        <p14:creationId xmlns:p14="http://schemas.microsoft.com/office/powerpoint/2010/main" val="2132622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normAutofit/>
          </a:bodyPr>
          <a:lstStyle/>
          <a:p>
            <a:r>
              <a:rPr lang="en-US" dirty="0"/>
              <a:t>Pull up and start again</a:t>
            </a:r>
          </a:p>
        </p:txBody>
      </p:sp>
      <p:pic>
        <p:nvPicPr>
          <p:cNvPr id="8" name="Picture 7">
            <a:extLst>
              <a:ext uri="{FF2B5EF4-FFF2-40B4-BE49-F238E27FC236}">
                <a16:creationId xmlns:a16="http://schemas.microsoft.com/office/drawing/2014/main" id="{EFE45E83-9279-4481-85F8-420ECA17E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0674" y="1447800"/>
            <a:ext cx="5536649" cy="5339739"/>
          </a:xfrm>
          <a:prstGeom prst="rect">
            <a:avLst/>
          </a:prstGeom>
        </p:spPr>
      </p:pic>
      <p:pic>
        <p:nvPicPr>
          <p:cNvPr id="4" name="Picture 3">
            <a:extLst>
              <a:ext uri="{FF2B5EF4-FFF2-40B4-BE49-F238E27FC236}">
                <a16:creationId xmlns:a16="http://schemas.microsoft.com/office/drawing/2014/main" id="{18150F2E-3077-441A-A077-24D2DAAFF98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452282"/>
            <a:ext cx="9144000" cy="5410200"/>
          </a:xfrm>
          <a:prstGeom prst="rect">
            <a:avLst/>
          </a:prstGeom>
        </p:spPr>
      </p:pic>
    </p:spTree>
    <p:custDataLst>
      <p:tags r:id="rId1"/>
    </p:custDataLst>
    <p:extLst>
      <p:ext uri="{BB962C8B-B14F-4D97-AF65-F5344CB8AC3E}">
        <p14:creationId xmlns:p14="http://schemas.microsoft.com/office/powerpoint/2010/main" val="4283671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BA6F83-8458-4D85-BF7E-B3EAFB369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a:extLst>
              <a:ext uri="{FF2B5EF4-FFF2-40B4-BE49-F238E27FC236}">
                <a16:creationId xmlns:a16="http://schemas.microsoft.com/office/drawing/2014/main" id="{CC1464E7-BBD8-4DA5-8A4C-B9E8DC29977E}"/>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15A8B106-DDEF-4FC0-B58D-910ACA4A3784}"/>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Turning</a:t>
            </a:r>
          </a:p>
        </p:txBody>
      </p:sp>
      <p:pic>
        <p:nvPicPr>
          <p:cNvPr id="6" name="Picture 5">
            <a:extLst>
              <a:ext uri="{FF2B5EF4-FFF2-40B4-BE49-F238E27FC236}">
                <a16:creationId xmlns:a16="http://schemas.microsoft.com/office/drawing/2014/main" id="{F772D5D9-76B2-4104-A485-1859546FC0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04255"/>
            <a:ext cx="914400" cy="915815"/>
          </a:xfrm>
          <a:prstGeom prst="rect">
            <a:avLst/>
          </a:prstGeom>
        </p:spPr>
      </p:pic>
    </p:spTree>
    <p:custDataLst>
      <p:tags r:id="rId1"/>
    </p:custDataLst>
    <p:extLst>
      <p:ext uri="{BB962C8B-B14F-4D97-AF65-F5344CB8AC3E}">
        <p14:creationId xmlns:p14="http://schemas.microsoft.com/office/powerpoint/2010/main" val="1572469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035B1A-29EE-4742-A58B-2E2005A0CB5D}"/>
              </a:ext>
            </a:extLst>
          </p:cNvPr>
          <p:cNvSpPr>
            <a:spLocks noGrp="1"/>
          </p:cNvSpPr>
          <p:nvPr>
            <p:ph type="title"/>
          </p:nvPr>
        </p:nvSpPr>
        <p:spPr/>
        <p:txBody>
          <a:bodyPr/>
          <a:lstStyle/>
          <a:p>
            <a:r>
              <a:rPr lang="en-US" dirty="0"/>
              <a:t>Turning Radius</a:t>
            </a:r>
          </a:p>
        </p:txBody>
      </p:sp>
      <p:pic>
        <p:nvPicPr>
          <p:cNvPr id="5" name="Picture 4">
            <a:extLst>
              <a:ext uri="{FF2B5EF4-FFF2-40B4-BE49-F238E27FC236}">
                <a16:creationId xmlns:a16="http://schemas.microsoft.com/office/drawing/2014/main" id="{1BDA4A1D-677A-4508-8B0A-8F6A3E2F7F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37860"/>
            <a:ext cx="9144000" cy="5410200"/>
          </a:xfrm>
          <a:prstGeom prst="rect">
            <a:avLst/>
          </a:prstGeom>
        </p:spPr>
      </p:pic>
    </p:spTree>
    <p:custDataLst>
      <p:tags r:id="rId1"/>
    </p:custDataLst>
    <p:extLst>
      <p:ext uri="{BB962C8B-B14F-4D97-AF65-F5344CB8AC3E}">
        <p14:creationId xmlns:p14="http://schemas.microsoft.com/office/powerpoint/2010/main" val="2328425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68A1E1-B42D-4863-901C-A05C5A8963BB}"/>
              </a:ext>
            </a:extLst>
          </p:cNvPr>
          <p:cNvSpPr/>
          <p:nvPr/>
        </p:nvSpPr>
        <p:spPr>
          <a:xfrm>
            <a:off x="0" y="1447800"/>
            <a:ext cx="9144000" cy="5410200"/>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35B1A-29EE-4742-A58B-2E2005A0CB5D}"/>
              </a:ext>
            </a:extLst>
          </p:cNvPr>
          <p:cNvSpPr>
            <a:spLocks noGrp="1"/>
          </p:cNvSpPr>
          <p:nvPr>
            <p:ph type="title"/>
          </p:nvPr>
        </p:nvSpPr>
        <p:spPr/>
        <p:txBody>
          <a:bodyPr/>
          <a:lstStyle/>
          <a:p>
            <a:r>
              <a:rPr lang="en-US" dirty="0"/>
              <a:t>Off-Tracking</a:t>
            </a:r>
          </a:p>
        </p:txBody>
      </p:sp>
      <p:pic>
        <p:nvPicPr>
          <p:cNvPr id="12" name="Picture 11">
            <a:extLst>
              <a:ext uri="{FF2B5EF4-FFF2-40B4-BE49-F238E27FC236}">
                <a16:creationId xmlns:a16="http://schemas.microsoft.com/office/drawing/2014/main" id="{16E8F6A8-097A-4B9F-A9CA-D9A4DFAED4D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35" y="1449572"/>
            <a:ext cx="9152735" cy="5408428"/>
          </a:xfrm>
          <a:prstGeom prst="rect">
            <a:avLst/>
          </a:prstGeom>
        </p:spPr>
      </p:pic>
      <p:sp>
        <p:nvSpPr>
          <p:cNvPr id="13" name="TextBox 12">
            <a:extLst>
              <a:ext uri="{FF2B5EF4-FFF2-40B4-BE49-F238E27FC236}">
                <a16:creationId xmlns:a16="http://schemas.microsoft.com/office/drawing/2014/main" id="{50CFFF4E-F4D8-452B-9F14-52DD429DFE10}"/>
              </a:ext>
            </a:extLst>
          </p:cNvPr>
          <p:cNvSpPr txBox="1"/>
          <p:nvPr/>
        </p:nvSpPr>
        <p:spPr>
          <a:xfrm>
            <a:off x="2590800" y="5029200"/>
            <a:ext cx="6553200" cy="1569660"/>
          </a:xfrm>
          <a:prstGeom prst="rect">
            <a:avLst/>
          </a:prstGeom>
          <a:noFill/>
        </p:spPr>
        <p:txBody>
          <a:bodyPr wrap="square" rtlCol="0">
            <a:spAutoFit/>
          </a:bodyPr>
          <a:lstStyle/>
          <a:p>
            <a:r>
              <a:rPr lang="en-US" sz="2400" dirty="0">
                <a:solidFill>
                  <a:schemeClr val="tx1">
                    <a:lumMod val="75000"/>
                    <a:lumOff val="25000"/>
                  </a:schemeClr>
                </a:solidFill>
              </a:rPr>
              <a:t>Off-tracking occurs when the wheels on the tractor follow a different path than the wheels on the trailer through a curve or turn. The rearmost wheels follow the shortest path. </a:t>
            </a:r>
          </a:p>
        </p:txBody>
      </p:sp>
    </p:spTree>
    <p:custDataLst>
      <p:tags r:id="rId1"/>
    </p:custDataLst>
    <p:extLst>
      <p:ext uri="{BB962C8B-B14F-4D97-AF65-F5344CB8AC3E}">
        <p14:creationId xmlns:p14="http://schemas.microsoft.com/office/powerpoint/2010/main" val="2654226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09B94C6-ABE0-4282-AAD3-697FBF44D66E}"/>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1" y="1473105"/>
            <a:ext cx="9144000" cy="5413248"/>
          </a:xfrm>
        </p:spPr>
      </p:pic>
      <p:sp>
        <p:nvSpPr>
          <p:cNvPr id="3" name="Title 2">
            <a:extLst>
              <a:ext uri="{FF2B5EF4-FFF2-40B4-BE49-F238E27FC236}">
                <a16:creationId xmlns:a16="http://schemas.microsoft.com/office/drawing/2014/main" id="{9D035B1A-29EE-4742-A58B-2E2005A0CB5D}"/>
              </a:ext>
            </a:extLst>
          </p:cNvPr>
          <p:cNvSpPr>
            <a:spLocks noGrp="1"/>
          </p:cNvSpPr>
          <p:nvPr>
            <p:ph type="title"/>
          </p:nvPr>
        </p:nvSpPr>
        <p:spPr/>
        <p:txBody>
          <a:bodyPr/>
          <a:lstStyle/>
          <a:p>
            <a:r>
              <a:rPr lang="en-US" dirty="0"/>
              <a:t>Visibility</a:t>
            </a:r>
          </a:p>
        </p:txBody>
      </p:sp>
      <p:sp>
        <p:nvSpPr>
          <p:cNvPr id="6" name="TextBox 5">
            <a:extLst>
              <a:ext uri="{FF2B5EF4-FFF2-40B4-BE49-F238E27FC236}">
                <a16:creationId xmlns:a16="http://schemas.microsoft.com/office/drawing/2014/main" id="{ECF4EA5B-FDA3-476D-B6FC-46033620BCA8}"/>
              </a:ext>
            </a:extLst>
          </p:cNvPr>
          <p:cNvSpPr txBox="1"/>
          <p:nvPr/>
        </p:nvSpPr>
        <p:spPr>
          <a:xfrm>
            <a:off x="5410200" y="4690408"/>
            <a:ext cx="3886200" cy="1938992"/>
          </a:xfrm>
          <a:prstGeom prst="rect">
            <a:avLst/>
          </a:prstGeom>
          <a:noFill/>
        </p:spPr>
        <p:txBody>
          <a:bodyPr wrap="square" rtlCol="0">
            <a:spAutoFit/>
          </a:bodyPr>
          <a:lstStyle/>
          <a:p>
            <a:r>
              <a:rPr lang="en-US" sz="2400" dirty="0">
                <a:solidFill>
                  <a:schemeClr val="bg1"/>
                </a:solidFill>
              </a:rPr>
              <a:t>Set your mirrors appropriately to maximize your visibility and acknowledge any blind spots before heading out.  </a:t>
            </a:r>
          </a:p>
        </p:txBody>
      </p:sp>
    </p:spTree>
    <p:custDataLst>
      <p:tags r:id="rId1"/>
    </p:custDataLst>
    <p:extLst>
      <p:ext uri="{BB962C8B-B14F-4D97-AF65-F5344CB8AC3E}">
        <p14:creationId xmlns:p14="http://schemas.microsoft.com/office/powerpoint/2010/main" val="440091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035B1A-29EE-4742-A58B-2E2005A0CB5D}"/>
              </a:ext>
            </a:extLst>
          </p:cNvPr>
          <p:cNvSpPr>
            <a:spLocks noGrp="1"/>
          </p:cNvSpPr>
          <p:nvPr>
            <p:ph type="title"/>
          </p:nvPr>
        </p:nvSpPr>
        <p:spPr/>
        <p:txBody>
          <a:bodyPr/>
          <a:lstStyle/>
          <a:p>
            <a:r>
              <a:rPr lang="en-US" dirty="0"/>
              <a:t>Planning</a:t>
            </a:r>
          </a:p>
        </p:txBody>
      </p:sp>
      <p:pic>
        <p:nvPicPr>
          <p:cNvPr id="11" name="Picture 10">
            <a:extLst>
              <a:ext uri="{FF2B5EF4-FFF2-40B4-BE49-F238E27FC236}">
                <a16:creationId xmlns:a16="http://schemas.microsoft.com/office/drawing/2014/main" id="{D3C56F73-EA42-4B3A-A4E1-47E7EF2CAF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625"/>
          <a:stretch/>
        </p:blipFill>
        <p:spPr>
          <a:xfrm>
            <a:off x="1" y="1444752"/>
            <a:ext cx="9143999" cy="5413248"/>
          </a:xfrm>
          <a:prstGeom prst="rect">
            <a:avLst/>
          </a:prstGeom>
        </p:spPr>
      </p:pic>
      <p:sp>
        <p:nvSpPr>
          <p:cNvPr id="12" name="TextBox 11">
            <a:extLst>
              <a:ext uri="{FF2B5EF4-FFF2-40B4-BE49-F238E27FC236}">
                <a16:creationId xmlns:a16="http://schemas.microsoft.com/office/drawing/2014/main" id="{718B2079-185D-455A-A5CE-B60D2FB99E2A}"/>
              </a:ext>
            </a:extLst>
          </p:cNvPr>
          <p:cNvSpPr txBox="1"/>
          <p:nvPr/>
        </p:nvSpPr>
        <p:spPr>
          <a:xfrm>
            <a:off x="0" y="1444752"/>
            <a:ext cx="4876800" cy="1938992"/>
          </a:xfrm>
          <a:prstGeom prst="rect">
            <a:avLst/>
          </a:prstGeom>
          <a:noFill/>
        </p:spPr>
        <p:txBody>
          <a:bodyPr wrap="square" rtlCol="0">
            <a:spAutoFit/>
          </a:bodyPr>
          <a:lstStyle/>
          <a:p>
            <a:r>
              <a:rPr lang="en-US" sz="2400" dirty="0">
                <a:solidFill>
                  <a:schemeClr val="bg1"/>
                </a:solidFill>
              </a:rPr>
              <a:t>Planning your route before you leave is a good way to help prevent you from driving on roads or through intersections that aren’t appropriate for your vehicle. </a:t>
            </a:r>
          </a:p>
        </p:txBody>
      </p:sp>
    </p:spTree>
    <p:custDataLst>
      <p:tags r:id="rId1"/>
    </p:custDataLst>
    <p:extLst>
      <p:ext uri="{BB962C8B-B14F-4D97-AF65-F5344CB8AC3E}">
        <p14:creationId xmlns:p14="http://schemas.microsoft.com/office/powerpoint/2010/main" val="4123923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808236-B505-48C4-8692-CA73F9483D7E}"/>
              </a:ext>
            </a:extLst>
          </p:cNvPr>
          <p:cNvSpPr/>
          <p:nvPr/>
        </p:nvSpPr>
        <p:spPr>
          <a:xfrm>
            <a:off x="0" y="572419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BA6525D-88BA-4FE0-889D-5ED2363B76F9}"/>
              </a:ext>
            </a:extLst>
          </p:cNvPr>
          <p:cNvSpPr txBox="1">
            <a:spLocks/>
          </p:cNvSpPr>
          <p:nvPr/>
        </p:nvSpPr>
        <p:spPr>
          <a:xfrm>
            <a:off x="0" y="5614655"/>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Steering a Tractor-Trailer</a:t>
            </a:r>
          </a:p>
        </p:txBody>
      </p:sp>
    </p:spTree>
    <p:custDataLst>
      <p:tags r:id="rId1"/>
    </p:custDataLst>
    <p:extLst>
      <p:ext uri="{BB962C8B-B14F-4D97-AF65-F5344CB8AC3E}">
        <p14:creationId xmlns:p14="http://schemas.microsoft.com/office/powerpoint/2010/main" val="2701508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90E0EB-DAC0-428C-80AF-CA9AD456D837}"/>
              </a:ext>
            </a:extLst>
          </p:cNvPr>
          <p:cNvSpPr/>
          <p:nvPr/>
        </p:nvSpPr>
        <p:spPr>
          <a:xfrm>
            <a:off x="0" y="571533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E44915A2-F8C3-46E8-B132-94641F6755A0}"/>
              </a:ext>
            </a:extLst>
          </p:cNvPr>
          <p:cNvSpPr txBox="1">
            <a:spLocks/>
          </p:cNvSpPr>
          <p:nvPr/>
        </p:nvSpPr>
        <p:spPr>
          <a:xfrm>
            <a:off x="0" y="562706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Right Turns</a:t>
            </a:r>
          </a:p>
        </p:txBody>
      </p:sp>
      <p:pic>
        <p:nvPicPr>
          <p:cNvPr id="3" name="Picture 2">
            <a:extLst>
              <a:ext uri="{FF2B5EF4-FFF2-40B4-BE49-F238E27FC236}">
                <a16:creationId xmlns:a16="http://schemas.microsoft.com/office/drawing/2014/main" id="{F2FBC319-06C2-4F8B-B73F-BD1127AD36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46135"/>
            <a:ext cx="914400" cy="912987"/>
          </a:xfrm>
          <a:prstGeom prst="rect">
            <a:avLst/>
          </a:prstGeom>
        </p:spPr>
      </p:pic>
    </p:spTree>
    <p:custDataLst>
      <p:tags r:id="rId1"/>
    </p:custDataLst>
    <p:extLst>
      <p:ext uri="{BB962C8B-B14F-4D97-AF65-F5344CB8AC3E}">
        <p14:creationId xmlns:p14="http://schemas.microsoft.com/office/powerpoint/2010/main" val="4230784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816975-7C94-4C75-BD23-C78A939297E4}"/>
              </a:ext>
            </a:extLst>
          </p:cNvPr>
          <p:cNvSpPr>
            <a:spLocks noGrp="1"/>
          </p:cNvSpPr>
          <p:nvPr>
            <p:ph type="title"/>
          </p:nvPr>
        </p:nvSpPr>
        <p:spPr/>
        <p:txBody>
          <a:bodyPr/>
          <a:lstStyle/>
          <a:p>
            <a:pPr algn="l"/>
            <a:r>
              <a:rPr lang="en-US" dirty="0"/>
              <a:t>  Button Hook           Jug Handle</a:t>
            </a:r>
          </a:p>
        </p:txBody>
      </p:sp>
      <p:pic>
        <p:nvPicPr>
          <p:cNvPr id="7" name="Picture 6">
            <a:extLst>
              <a:ext uri="{FF2B5EF4-FFF2-40B4-BE49-F238E27FC236}">
                <a16:creationId xmlns:a16="http://schemas.microsoft.com/office/drawing/2014/main" id="{F7455139-3114-4372-A9AB-BDA64B1570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460205"/>
            <a:ext cx="3657600" cy="291145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ED027F08-11B9-4F3E-AF68-85E838830E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048" y="1460205"/>
            <a:ext cx="3598752" cy="2907792"/>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2773747D-8935-424D-BF19-34E833A43143}"/>
              </a:ext>
            </a:extLst>
          </p:cNvPr>
          <p:cNvSpPr txBox="1"/>
          <p:nvPr/>
        </p:nvSpPr>
        <p:spPr>
          <a:xfrm>
            <a:off x="516048" y="4644370"/>
            <a:ext cx="3827352" cy="1569660"/>
          </a:xfrm>
          <a:prstGeom prst="rect">
            <a:avLst/>
          </a:prstGeom>
          <a:noFill/>
        </p:spPr>
        <p:txBody>
          <a:bodyPr wrap="square" rtlCol="0">
            <a:spAutoFit/>
          </a:bodyPr>
          <a:lstStyle/>
          <a:p>
            <a:r>
              <a:rPr lang="en-US" sz="2400" dirty="0">
                <a:solidFill>
                  <a:schemeClr val="tx1">
                    <a:lumMod val="75000"/>
                    <a:lumOff val="25000"/>
                  </a:schemeClr>
                </a:solidFill>
              </a:rPr>
              <a:t>Where your vehicle swings wide into an extra lane in the cross street while making the right turn</a:t>
            </a:r>
          </a:p>
        </p:txBody>
      </p:sp>
      <p:sp>
        <p:nvSpPr>
          <p:cNvPr id="13" name="TextBox 12">
            <a:extLst>
              <a:ext uri="{FF2B5EF4-FFF2-40B4-BE49-F238E27FC236}">
                <a16:creationId xmlns:a16="http://schemas.microsoft.com/office/drawing/2014/main" id="{F08283D9-F630-4545-A135-12D66EBF11AA}"/>
              </a:ext>
            </a:extLst>
          </p:cNvPr>
          <p:cNvSpPr txBox="1"/>
          <p:nvPr/>
        </p:nvSpPr>
        <p:spPr>
          <a:xfrm>
            <a:off x="5029200" y="4648200"/>
            <a:ext cx="3370152" cy="1569660"/>
          </a:xfrm>
          <a:prstGeom prst="rect">
            <a:avLst/>
          </a:prstGeom>
          <a:noFill/>
        </p:spPr>
        <p:txBody>
          <a:bodyPr wrap="square" rtlCol="0">
            <a:spAutoFit/>
          </a:bodyPr>
          <a:lstStyle/>
          <a:p>
            <a:r>
              <a:rPr lang="en-US" sz="2400" dirty="0">
                <a:solidFill>
                  <a:schemeClr val="tx1">
                    <a:lumMod val="75000"/>
                    <a:lumOff val="25000"/>
                  </a:schemeClr>
                </a:solidFill>
              </a:rPr>
              <a:t>Involves steering left on the street you are on before turning right during a right turn</a:t>
            </a:r>
          </a:p>
        </p:txBody>
      </p:sp>
    </p:spTree>
    <p:custDataLst>
      <p:tags r:id="rId1"/>
    </p:custDataLst>
    <p:extLst>
      <p:ext uri="{BB962C8B-B14F-4D97-AF65-F5344CB8AC3E}">
        <p14:creationId xmlns:p14="http://schemas.microsoft.com/office/powerpoint/2010/main" val="3642493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CB5998A-016E-4E0A-965B-B5A0C5306A27}"/>
              </a:ext>
            </a:extLst>
          </p:cNvPr>
          <p:cNvSpPr/>
          <p:nvPr/>
        </p:nvSpPr>
        <p:spPr>
          <a:xfrm rot="16200000">
            <a:off x="3467100" y="1194351"/>
            <a:ext cx="6858000" cy="4495800"/>
          </a:xfrm>
          <a:prstGeom prst="rect">
            <a:avLst/>
          </a:prstGeom>
          <a:solidFill>
            <a:srgbClr val="31549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1">
            <a:extLst>
              <a:ext uri="{FF2B5EF4-FFF2-40B4-BE49-F238E27FC236}">
                <a16:creationId xmlns:a16="http://schemas.microsoft.com/office/drawing/2014/main" id="{35E7D49D-76C3-4880-B416-8A2611BF8578}"/>
              </a:ext>
            </a:extLst>
          </p:cNvPr>
          <p:cNvSpPr>
            <a:spLocks noGrp="1"/>
          </p:cNvSpPr>
          <p:nvPr>
            <p:ph idx="1"/>
          </p:nvPr>
        </p:nvSpPr>
        <p:spPr>
          <a:xfrm>
            <a:off x="4648200" y="13251"/>
            <a:ext cx="4343401" cy="6858001"/>
          </a:xfrm>
        </p:spPr>
        <p:txBody>
          <a:bodyPr/>
          <a:lstStyle/>
          <a:p>
            <a:pPr marL="0" indent="0">
              <a:buNone/>
            </a:pPr>
            <a:r>
              <a:rPr lang="en-US" sz="3200" dirty="0">
                <a:solidFill>
                  <a:schemeClr val="bg1"/>
                </a:solidFill>
              </a:rPr>
              <a:t>Common Mistakes</a:t>
            </a:r>
          </a:p>
          <a:p>
            <a:pPr marL="0" indent="0">
              <a:buNone/>
            </a:pPr>
            <a:endParaRPr lang="en-US" sz="1400" dirty="0">
              <a:solidFill>
                <a:schemeClr val="bg1"/>
              </a:solidFill>
            </a:endParaRPr>
          </a:p>
          <a:p>
            <a:pPr lvl="1">
              <a:buFont typeface="Arial" panose="020B0604020202020204" pitchFamily="34" charset="0"/>
              <a:buChar char="•"/>
            </a:pPr>
            <a:r>
              <a:rPr lang="en-US" sz="2400" dirty="0">
                <a:solidFill>
                  <a:schemeClr val="bg1"/>
                </a:solidFill>
              </a:rPr>
              <a:t>Approaching the intersection too fast </a:t>
            </a:r>
          </a:p>
          <a:p>
            <a:pPr lvl="1">
              <a:buFont typeface="Arial" panose="020B0604020202020204" pitchFamily="34" charset="0"/>
              <a:buChar char="•"/>
            </a:pPr>
            <a:r>
              <a:rPr lang="en-US" sz="2400" dirty="0">
                <a:solidFill>
                  <a:schemeClr val="bg1"/>
                </a:solidFill>
              </a:rPr>
              <a:t>Turning from </a:t>
            </a:r>
            <a:br>
              <a:rPr lang="en-US" sz="2400" dirty="0">
                <a:solidFill>
                  <a:schemeClr val="bg1"/>
                </a:solidFill>
              </a:rPr>
            </a:br>
            <a:r>
              <a:rPr lang="en-US" sz="2400" dirty="0">
                <a:solidFill>
                  <a:schemeClr val="bg1"/>
                </a:solidFill>
              </a:rPr>
              <a:t>the wrong lane</a:t>
            </a:r>
          </a:p>
          <a:p>
            <a:pPr lvl="1">
              <a:buFont typeface="Arial" panose="020B0604020202020204" pitchFamily="34" charset="0"/>
              <a:buChar char="•"/>
            </a:pPr>
            <a:r>
              <a:rPr lang="en-US" sz="2400" dirty="0">
                <a:solidFill>
                  <a:schemeClr val="bg1"/>
                </a:solidFill>
              </a:rPr>
              <a:t>Forgetting to gear down </a:t>
            </a:r>
          </a:p>
          <a:p>
            <a:pPr lvl="1">
              <a:buFont typeface="Arial" panose="020B0604020202020204" pitchFamily="34" charset="0"/>
              <a:buChar char="•"/>
            </a:pPr>
            <a:r>
              <a:rPr lang="en-US" sz="2400" dirty="0">
                <a:solidFill>
                  <a:schemeClr val="bg1"/>
                </a:solidFill>
              </a:rPr>
              <a:t>Swinging left before turning right</a:t>
            </a:r>
          </a:p>
          <a:p>
            <a:pPr lvl="1">
              <a:buFont typeface="Arial" panose="020B0604020202020204" pitchFamily="34" charset="0"/>
              <a:buChar char="•"/>
            </a:pPr>
            <a:r>
              <a:rPr lang="en-US" sz="2400" dirty="0">
                <a:solidFill>
                  <a:schemeClr val="bg1"/>
                </a:solidFill>
              </a:rPr>
              <a:t>Shifting gears </a:t>
            </a:r>
            <a:br>
              <a:rPr lang="en-US" sz="2400" dirty="0">
                <a:solidFill>
                  <a:schemeClr val="bg1"/>
                </a:solidFill>
              </a:rPr>
            </a:br>
            <a:r>
              <a:rPr lang="en-US" sz="2400" dirty="0">
                <a:solidFill>
                  <a:schemeClr val="bg1"/>
                </a:solidFill>
              </a:rPr>
              <a:t>while turning</a:t>
            </a:r>
          </a:p>
          <a:p>
            <a:pPr lvl="1">
              <a:buFont typeface="Arial" panose="020B0604020202020204" pitchFamily="34" charset="0"/>
              <a:buChar char="•"/>
            </a:pPr>
            <a:r>
              <a:rPr lang="en-US" sz="2400" dirty="0">
                <a:solidFill>
                  <a:schemeClr val="bg1"/>
                </a:solidFill>
              </a:rPr>
              <a:t>Failing to allow </a:t>
            </a:r>
            <a:br>
              <a:rPr lang="en-US" sz="2400" dirty="0">
                <a:solidFill>
                  <a:schemeClr val="bg1"/>
                </a:solidFill>
              </a:rPr>
            </a:br>
            <a:r>
              <a:rPr lang="en-US" sz="2400" dirty="0">
                <a:solidFill>
                  <a:schemeClr val="bg1"/>
                </a:solidFill>
              </a:rPr>
              <a:t>for off-tracking </a:t>
            </a:r>
          </a:p>
          <a:p>
            <a:pPr lvl="1">
              <a:buFont typeface="Arial" panose="020B0604020202020204" pitchFamily="34" charset="0"/>
              <a:buChar char="•"/>
            </a:pPr>
            <a:r>
              <a:rPr lang="en-US" sz="2400" dirty="0">
                <a:solidFill>
                  <a:schemeClr val="bg1"/>
                </a:solidFill>
              </a:rPr>
              <a:t>Forgetting to watch the right mirror before, during, and after the turn</a:t>
            </a:r>
          </a:p>
          <a:p>
            <a:endParaRPr lang="en-US" sz="2400" dirty="0">
              <a:solidFill>
                <a:schemeClr val="bg1"/>
              </a:solidFill>
            </a:endParaRPr>
          </a:p>
        </p:txBody>
      </p:sp>
    </p:spTree>
    <p:custDataLst>
      <p:tags r:id="rId1"/>
    </p:custDataLst>
    <p:extLst>
      <p:ext uri="{BB962C8B-B14F-4D97-AF65-F5344CB8AC3E}">
        <p14:creationId xmlns:p14="http://schemas.microsoft.com/office/powerpoint/2010/main" val="4043401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7AFD89-B48B-4406-9564-DEDB3080A5AF}"/>
              </a:ext>
            </a:extLst>
          </p:cNvPr>
          <p:cNvSpPr/>
          <p:nvPr/>
        </p:nvSpPr>
        <p:spPr>
          <a:xfrm>
            <a:off x="0" y="571754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3DEB1336-CF48-4045-960C-A0DEC3F4CE84}"/>
              </a:ext>
            </a:extLst>
          </p:cNvPr>
          <p:cNvSpPr txBox="1">
            <a:spLocks/>
          </p:cNvSpPr>
          <p:nvPr/>
        </p:nvSpPr>
        <p:spPr>
          <a:xfrm>
            <a:off x="0" y="562706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Left Turns</a:t>
            </a:r>
          </a:p>
        </p:txBody>
      </p:sp>
      <p:pic>
        <p:nvPicPr>
          <p:cNvPr id="6" name="Picture 5">
            <a:extLst>
              <a:ext uri="{FF2B5EF4-FFF2-40B4-BE49-F238E27FC236}">
                <a16:creationId xmlns:a16="http://schemas.microsoft.com/office/drawing/2014/main" id="{F861402A-03E2-49FF-94AB-5C918DAD83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46135"/>
            <a:ext cx="914400" cy="912987"/>
          </a:xfrm>
          <a:prstGeom prst="rect">
            <a:avLst/>
          </a:prstGeom>
        </p:spPr>
      </p:pic>
    </p:spTree>
    <p:custDataLst>
      <p:tags r:id="rId1"/>
    </p:custDataLst>
    <p:extLst>
      <p:ext uri="{BB962C8B-B14F-4D97-AF65-F5344CB8AC3E}">
        <p14:creationId xmlns:p14="http://schemas.microsoft.com/office/powerpoint/2010/main" val="3100504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2DD3B98-7A01-4983-A5E2-AF6B8661A47B}"/>
              </a:ext>
            </a:extLst>
          </p:cNvPr>
          <p:cNvSpPr/>
          <p:nvPr/>
        </p:nvSpPr>
        <p:spPr>
          <a:xfrm>
            <a:off x="1" y="0"/>
            <a:ext cx="5410200" cy="6858000"/>
          </a:xfrm>
          <a:prstGeom prst="rect">
            <a:avLst/>
          </a:prstGeom>
          <a:solidFill>
            <a:srgbClr val="FEFDF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1">
            <a:extLst>
              <a:ext uri="{FF2B5EF4-FFF2-40B4-BE49-F238E27FC236}">
                <a16:creationId xmlns:a16="http://schemas.microsoft.com/office/drawing/2014/main" id="{2A2941F4-6ECA-4B6E-BCAB-DEB5DFE743BE}"/>
              </a:ext>
            </a:extLst>
          </p:cNvPr>
          <p:cNvSpPr txBox="1">
            <a:spLocks/>
          </p:cNvSpPr>
          <p:nvPr/>
        </p:nvSpPr>
        <p:spPr>
          <a:xfrm>
            <a:off x="76201" y="9144"/>
            <a:ext cx="5333999" cy="685800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t>Common Mistakes</a:t>
            </a:r>
          </a:p>
          <a:p>
            <a:pPr marL="0" indent="0">
              <a:buFont typeface="Arial" panose="020B0604020202020204" pitchFamily="34" charset="0"/>
              <a:buNone/>
            </a:pPr>
            <a:endParaRPr lang="en-US" sz="1400" dirty="0"/>
          </a:p>
          <a:p>
            <a:pPr lvl="1">
              <a:buFont typeface="Arial" panose="020B0604020202020204" pitchFamily="34" charset="0"/>
              <a:buChar char="•"/>
            </a:pPr>
            <a:r>
              <a:rPr lang="en-US" sz="2400" dirty="0"/>
              <a:t>Approaching the intersection </a:t>
            </a:r>
            <a:br>
              <a:rPr lang="en-US" sz="2400" dirty="0"/>
            </a:br>
            <a:r>
              <a:rPr lang="en-US" sz="2400" dirty="0"/>
              <a:t>too fast </a:t>
            </a:r>
          </a:p>
          <a:p>
            <a:pPr lvl="1">
              <a:buFont typeface="Arial" panose="020B0604020202020204" pitchFamily="34" charset="0"/>
              <a:buChar char="•"/>
            </a:pPr>
            <a:r>
              <a:rPr lang="en-US" sz="2400" dirty="0"/>
              <a:t>Turning from the wrong lane</a:t>
            </a:r>
          </a:p>
          <a:p>
            <a:pPr lvl="1">
              <a:buFont typeface="Arial" panose="020B0604020202020204" pitchFamily="34" charset="0"/>
              <a:buChar char="•"/>
            </a:pPr>
            <a:r>
              <a:rPr lang="en-US" sz="2400" dirty="0"/>
              <a:t>Forgetting to gear down </a:t>
            </a:r>
          </a:p>
          <a:p>
            <a:pPr lvl="1">
              <a:buFont typeface="Arial" panose="020B0604020202020204" pitchFamily="34" charset="0"/>
              <a:buChar char="•"/>
            </a:pPr>
            <a:r>
              <a:rPr lang="en-US" sz="2400" dirty="0"/>
              <a:t>Shifting gears while turning</a:t>
            </a:r>
          </a:p>
          <a:p>
            <a:pPr lvl="1">
              <a:buFont typeface="Arial" panose="020B0604020202020204" pitchFamily="34" charset="0"/>
              <a:buChar char="•"/>
            </a:pPr>
            <a:r>
              <a:rPr lang="en-US" sz="2400" dirty="0"/>
              <a:t>Failing to allow for off-tracking </a:t>
            </a:r>
          </a:p>
          <a:p>
            <a:pPr lvl="1">
              <a:buFont typeface="Arial" panose="020B0604020202020204" pitchFamily="34" charset="0"/>
              <a:buChar char="•"/>
            </a:pPr>
            <a:r>
              <a:rPr lang="en-US" sz="2400" dirty="0"/>
              <a:t>Forgetting to watch the </a:t>
            </a:r>
            <a:br>
              <a:rPr lang="en-US" sz="2400" dirty="0"/>
            </a:br>
            <a:r>
              <a:rPr lang="en-US" sz="2400" dirty="0"/>
              <a:t>right mirror before, during, </a:t>
            </a:r>
            <a:br>
              <a:rPr lang="en-US" sz="2400" dirty="0"/>
            </a:br>
            <a:r>
              <a:rPr lang="en-US" sz="2400" dirty="0"/>
              <a:t>and after the turn</a:t>
            </a:r>
          </a:p>
          <a:p>
            <a:pPr lvl="1">
              <a:buFont typeface="Arial" panose="020B0604020202020204" pitchFamily="34" charset="0"/>
              <a:buChar char="•"/>
            </a:pPr>
            <a:r>
              <a:rPr lang="en-US" sz="2400" dirty="0">
                <a:solidFill>
                  <a:srgbClr val="002D72"/>
                </a:solidFill>
              </a:rPr>
              <a:t>Failing to allow enough space between them and oncoming traffic to execute the turn successfully</a:t>
            </a:r>
          </a:p>
          <a:p>
            <a:pPr lvl="1">
              <a:buFont typeface="Arial" panose="020B0604020202020204" pitchFamily="34" charset="0"/>
              <a:buChar char="•"/>
            </a:pPr>
            <a:endParaRPr lang="en-US" sz="2400" dirty="0">
              <a:solidFill>
                <a:schemeClr val="tx1"/>
              </a:solidFill>
            </a:endParaRPr>
          </a:p>
          <a:p>
            <a:endParaRPr lang="en-US" sz="2400" dirty="0">
              <a:solidFill>
                <a:schemeClr val="tx1"/>
              </a:solidFill>
            </a:endParaRPr>
          </a:p>
        </p:txBody>
      </p:sp>
    </p:spTree>
    <p:custDataLst>
      <p:tags r:id="rId1"/>
    </p:custDataLst>
    <p:extLst>
      <p:ext uri="{BB962C8B-B14F-4D97-AF65-F5344CB8AC3E}">
        <p14:creationId xmlns:p14="http://schemas.microsoft.com/office/powerpoint/2010/main" val="1216247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EFB6E8-5228-4E08-97FF-9F1BAA657072}"/>
              </a:ext>
            </a:extLst>
          </p:cNvPr>
          <p:cNvSpPr/>
          <p:nvPr/>
        </p:nvSpPr>
        <p:spPr>
          <a:xfrm>
            <a:off x="0" y="573659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FC2AF4C7-A9CD-4C54-8C87-BC7FF356265B}"/>
              </a:ext>
            </a:extLst>
          </p:cNvPr>
          <p:cNvSpPr txBox="1">
            <a:spLocks/>
          </p:cNvSpPr>
          <p:nvPr/>
        </p:nvSpPr>
        <p:spPr>
          <a:xfrm>
            <a:off x="0" y="562706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Curves</a:t>
            </a:r>
          </a:p>
        </p:txBody>
      </p:sp>
    </p:spTree>
    <p:custDataLst>
      <p:tags r:id="rId1"/>
    </p:custDataLst>
    <p:extLst>
      <p:ext uri="{BB962C8B-B14F-4D97-AF65-F5344CB8AC3E}">
        <p14:creationId xmlns:p14="http://schemas.microsoft.com/office/powerpoint/2010/main" val="3139993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80D1F5-E4E9-443E-9204-45941008EDEF}"/>
              </a:ext>
            </a:extLst>
          </p:cNvPr>
          <p:cNvSpPr/>
          <p:nvPr/>
        </p:nvSpPr>
        <p:spPr>
          <a:xfrm>
            <a:off x="0" y="0"/>
            <a:ext cx="9144000" cy="23622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1">
            <a:extLst>
              <a:ext uri="{FF2B5EF4-FFF2-40B4-BE49-F238E27FC236}">
                <a16:creationId xmlns:a16="http://schemas.microsoft.com/office/drawing/2014/main" id="{2F61C6F3-4B47-4BEA-97ED-B7A5E6BFC8EE}"/>
              </a:ext>
            </a:extLst>
          </p:cNvPr>
          <p:cNvSpPr>
            <a:spLocks noGrp="1"/>
          </p:cNvSpPr>
          <p:nvPr>
            <p:ph idx="1"/>
          </p:nvPr>
        </p:nvSpPr>
        <p:spPr>
          <a:xfrm>
            <a:off x="0" y="9144"/>
            <a:ext cx="4065104" cy="2438400"/>
          </a:xfrm>
        </p:spPr>
        <p:txBody>
          <a:bodyPr/>
          <a:lstStyle/>
          <a:p>
            <a:pPr marL="0" indent="0" algn="ctr">
              <a:buNone/>
            </a:pPr>
            <a:r>
              <a:rPr lang="en-US" sz="3200" dirty="0"/>
              <a:t>Left Traveling Curve</a:t>
            </a:r>
          </a:p>
          <a:p>
            <a:pPr marL="0" indent="0" algn="ctr">
              <a:buNone/>
            </a:pPr>
            <a:r>
              <a:rPr lang="en-US" sz="2800" dirty="0"/>
              <a:t>Keep the front of the vehicle as close to the outer edge of the road as possible</a:t>
            </a:r>
          </a:p>
        </p:txBody>
      </p:sp>
      <p:sp>
        <p:nvSpPr>
          <p:cNvPr id="8" name="Content Placeholder 1">
            <a:extLst>
              <a:ext uri="{FF2B5EF4-FFF2-40B4-BE49-F238E27FC236}">
                <a16:creationId xmlns:a16="http://schemas.microsoft.com/office/drawing/2014/main" id="{A60CD5BA-5A3E-4776-B3BE-28AF731E9CC3}"/>
              </a:ext>
            </a:extLst>
          </p:cNvPr>
          <p:cNvSpPr txBox="1">
            <a:spLocks/>
          </p:cNvSpPr>
          <p:nvPr/>
        </p:nvSpPr>
        <p:spPr>
          <a:xfrm>
            <a:off x="4850296" y="9144"/>
            <a:ext cx="4293704" cy="2438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3200" dirty="0"/>
              <a:t>Right Traveling Curve</a:t>
            </a:r>
          </a:p>
          <a:p>
            <a:pPr marL="0" indent="0" algn="ctr">
              <a:buNone/>
            </a:pPr>
            <a:r>
              <a:rPr lang="en-US" sz="2800" dirty="0"/>
              <a:t>Keep the vehicle close </a:t>
            </a:r>
            <a:br>
              <a:rPr lang="en-US" sz="2800" dirty="0"/>
            </a:br>
            <a:r>
              <a:rPr lang="en-US" sz="2800" dirty="0"/>
              <a:t>to the center of the road without crossing the center line</a:t>
            </a:r>
          </a:p>
        </p:txBody>
      </p:sp>
    </p:spTree>
    <p:custDataLst>
      <p:tags r:id="rId1"/>
    </p:custDataLst>
    <p:extLst>
      <p:ext uri="{BB962C8B-B14F-4D97-AF65-F5344CB8AC3E}">
        <p14:creationId xmlns:p14="http://schemas.microsoft.com/office/powerpoint/2010/main" val="3425450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6F80E2-4D38-4972-B642-702EA99B03CC}"/>
              </a:ext>
            </a:extLst>
          </p:cNvPr>
          <p:cNvSpPr/>
          <p:nvPr/>
        </p:nvSpPr>
        <p:spPr>
          <a:xfrm>
            <a:off x="0" y="573659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2524FBB-2508-4B18-B546-6D85FAD0FA96}"/>
              </a:ext>
            </a:extLst>
          </p:cNvPr>
          <p:cNvSpPr txBox="1">
            <a:spLocks/>
          </p:cNvSpPr>
          <p:nvPr/>
        </p:nvSpPr>
        <p:spPr>
          <a:xfrm>
            <a:off x="0" y="562706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Roundabouts</a:t>
            </a:r>
          </a:p>
        </p:txBody>
      </p:sp>
      <p:pic>
        <p:nvPicPr>
          <p:cNvPr id="6" name="Picture 5">
            <a:extLst>
              <a:ext uri="{FF2B5EF4-FFF2-40B4-BE49-F238E27FC236}">
                <a16:creationId xmlns:a16="http://schemas.microsoft.com/office/drawing/2014/main" id="{15D4CF2A-7986-4988-8E76-81780B3447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46135"/>
            <a:ext cx="914400" cy="912987"/>
          </a:xfrm>
          <a:prstGeom prst="rect">
            <a:avLst/>
          </a:prstGeom>
        </p:spPr>
      </p:pic>
    </p:spTree>
    <p:custDataLst>
      <p:tags r:id="rId1"/>
    </p:custDataLst>
    <p:extLst>
      <p:ext uri="{BB962C8B-B14F-4D97-AF65-F5344CB8AC3E}">
        <p14:creationId xmlns:p14="http://schemas.microsoft.com/office/powerpoint/2010/main" val="3631186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27E357-625D-4094-B7D5-DE7F62FE25E0}"/>
              </a:ext>
            </a:extLst>
          </p:cNvPr>
          <p:cNvSpPr/>
          <p:nvPr/>
        </p:nvSpPr>
        <p:spPr>
          <a:xfrm>
            <a:off x="0" y="573659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0BFA0F20-7D84-48A3-BEDF-B95EE915B1F2}"/>
              </a:ext>
            </a:extLst>
          </p:cNvPr>
          <p:cNvSpPr txBox="1">
            <a:spLocks/>
          </p:cNvSpPr>
          <p:nvPr/>
        </p:nvSpPr>
        <p:spPr>
          <a:xfrm>
            <a:off x="0" y="562706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Restricted Areas</a:t>
            </a:r>
          </a:p>
        </p:txBody>
      </p:sp>
    </p:spTree>
    <p:custDataLst>
      <p:tags r:id="rId1"/>
    </p:custDataLst>
    <p:extLst>
      <p:ext uri="{BB962C8B-B14F-4D97-AF65-F5344CB8AC3E}">
        <p14:creationId xmlns:p14="http://schemas.microsoft.com/office/powerpoint/2010/main" val="61556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7D5919-E522-48E2-AD66-B4AE988E8E24}"/>
              </a:ext>
            </a:extLst>
          </p:cNvPr>
          <p:cNvSpPr/>
          <p:nvPr/>
        </p:nvSpPr>
        <p:spPr>
          <a:xfrm>
            <a:off x="0" y="573659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9B46FC40-D0B3-4313-A579-C2434C0EF9EE}"/>
              </a:ext>
            </a:extLst>
          </p:cNvPr>
          <p:cNvSpPr txBox="1">
            <a:spLocks/>
          </p:cNvSpPr>
          <p:nvPr/>
        </p:nvSpPr>
        <p:spPr>
          <a:xfrm>
            <a:off x="0" y="562706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On Ramps/Off Ramps</a:t>
            </a:r>
          </a:p>
        </p:txBody>
      </p:sp>
      <p:pic>
        <p:nvPicPr>
          <p:cNvPr id="6" name="Picture 5">
            <a:extLst>
              <a:ext uri="{FF2B5EF4-FFF2-40B4-BE49-F238E27FC236}">
                <a16:creationId xmlns:a16="http://schemas.microsoft.com/office/drawing/2014/main" id="{A1446F88-0A6A-4BAB-9A7C-28B475D21D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46135"/>
            <a:ext cx="914400" cy="912987"/>
          </a:xfrm>
          <a:prstGeom prst="rect">
            <a:avLst/>
          </a:prstGeom>
        </p:spPr>
      </p:pic>
    </p:spTree>
    <p:custDataLst>
      <p:tags r:id="rId1"/>
    </p:custDataLst>
    <p:extLst>
      <p:ext uri="{BB962C8B-B14F-4D97-AF65-F5344CB8AC3E}">
        <p14:creationId xmlns:p14="http://schemas.microsoft.com/office/powerpoint/2010/main" val="2771082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7D77CFC6-D893-463B-85FC-30144CF22E51}"/>
              </a:ext>
            </a:extLst>
          </p:cNvPr>
          <p:cNvSpPr>
            <a:spLocks noGrp="1"/>
          </p:cNvSpPr>
          <p:nvPr>
            <p:ph type="title"/>
          </p:nvPr>
        </p:nvSpPr>
        <p:spPr>
          <a:xfrm>
            <a:off x="4419600" y="274638"/>
            <a:ext cx="4572000" cy="1143000"/>
          </a:xfrm>
        </p:spPr>
        <p:txBody>
          <a:bodyPr>
            <a:noAutofit/>
          </a:bodyPr>
          <a:lstStyle/>
          <a:p>
            <a:pPr algn="l"/>
            <a:r>
              <a:rPr lang="en-US" sz="3200" dirty="0"/>
              <a:t>When entering traffic:</a:t>
            </a:r>
          </a:p>
        </p:txBody>
      </p:sp>
      <p:sp>
        <p:nvSpPr>
          <p:cNvPr id="7" name="Content Placeholder 1">
            <a:extLst>
              <a:ext uri="{FF2B5EF4-FFF2-40B4-BE49-F238E27FC236}">
                <a16:creationId xmlns:a16="http://schemas.microsoft.com/office/drawing/2014/main" id="{73E22008-D5EE-4104-A160-485DCA0D874A}"/>
              </a:ext>
            </a:extLst>
          </p:cNvPr>
          <p:cNvSpPr>
            <a:spLocks noGrp="1"/>
          </p:cNvSpPr>
          <p:nvPr>
            <p:ph idx="1"/>
          </p:nvPr>
        </p:nvSpPr>
        <p:spPr>
          <a:xfrm>
            <a:off x="4419600" y="1600200"/>
            <a:ext cx="4572000" cy="5638800"/>
          </a:xfrm>
        </p:spPr>
        <p:txBody>
          <a:bodyPr/>
          <a:lstStyle/>
          <a:p>
            <a:r>
              <a:rPr lang="en-US" sz="2800" dirty="0"/>
              <a:t>Size up the traffic</a:t>
            </a:r>
          </a:p>
          <a:p>
            <a:r>
              <a:rPr lang="en-US" sz="2800" dirty="0"/>
              <a:t>Signal early</a:t>
            </a:r>
          </a:p>
          <a:p>
            <a:r>
              <a:rPr lang="en-US" sz="2800" dirty="0"/>
              <a:t>Watch for an opening</a:t>
            </a:r>
          </a:p>
          <a:p>
            <a:r>
              <a:rPr lang="en-US" sz="2800" dirty="0"/>
              <a:t>Build up speed to merge smoothly</a:t>
            </a:r>
          </a:p>
          <a:p>
            <a:r>
              <a:rPr lang="en-US" sz="2800" dirty="0"/>
              <a:t>Watch all mirrors</a:t>
            </a:r>
          </a:p>
          <a:p>
            <a:r>
              <a:rPr lang="en-US" sz="2800" dirty="0"/>
              <a:t>Watch for </a:t>
            </a:r>
            <a:br>
              <a:rPr lang="en-US" sz="2800" dirty="0"/>
            </a:br>
            <a:r>
              <a:rPr lang="en-US" sz="2800" dirty="0"/>
              <a:t>oncoming traffic</a:t>
            </a:r>
          </a:p>
        </p:txBody>
      </p:sp>
      <p:pic>
        <p:nvPicPr>
          <p:cNvPr id="8" name="Picture 7">
            <a:extLst>
              <a:ext uri="{FF2B5EF4-FFF2-40B4-BE49-F238E27FC236}">
                <a16:creationId xmlns:a16="http://schemas.microsoft.com/office/drawing/2014/main" id="{9DDDE879-400A-48C0-814A-763A6A0AFF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74" y="0"/>
            <a:ext cx="4114800" cy="6858000"/>
          </a:xfrm>
          <a:prstGeom prst="rect">
            <a:avLst/>
          </a:prstGeom>
        </p:spPr>
      </p:pic>
    </p:spTree>
    <p:custDataLst>
      <p:tags r:id="rId1"/>
    </p:custDataLst>
    <p:extLst>
      <p:ext uri="{BB962C8B-B14F-4D97-AF65-F5344CB8AC3E}">
        <p14:creationId xmlns:p14="http://schemas.microsoft.com/office/powerpoint/2010/main" val="2881556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0EF418C6-C0F5-40ED-AC93-866399721781}"/>
              </a:ext>
            </a:extLst>
          </p:cNvPr>
          <p:cNvSpPr>
            <a:spLocks noGrp="1"/>
          </p:cNvSpPr>
          <p:nvPr>
            <p:ph idx="1"/>
          </p:nvPr>
        </p:nvSpPr>
        <p:spPr>
          <a:xfrm>
            <a:off x="152400" y="2590800"/>
            <a:ext cx="4572000" cy="4267200"/>
          </a:xfrm>
        </p:spPr>
        <p:txBody>
          <a:bodyPr/>
          <a:lstStyle/>
          <a:p>
            <a:r>
              <a:rPr lang="en-US" sz="2800" dirty="0"/>
              <a:t>Signal and get into </a:t>
            </a:r>
            <a:br>
              <a:rPr lang="en-US" sz="2800" dirty="0"/>
            </a:br>
            <a:r>
              <a:rPr lang="en-US" sz="2800" dirty="0"/>
              <a:t>the exit lane as soon </a:t>
            </a:r>
            <a:br>
              <a:rPr lang="en-US" sz="2800" dirty="0"/>
            </a:br>
            <a:r>
              <a:rPr lang="en-US" sz="2800" dirty="0"/>
              <a:t>as possible</a:t>
            </a:r>
          </a:p>
          <a:p>
            <a:r>
              <a:rPr lang="en-US" sz="2800" dirty="0"/>
              <a:t>Check your mirrors to monitor the speed of traffic behind</a:t>
            </a:r>
          </a:p>
          <a:p>
            <a:r>
              <a:rPr lang="en-US" sz="2800" dirty="0"/>
              <a:t>Shift down to a lower gear and make the exit</a:t>
            </a:r>
          </a:p>
        </p:txBody>
      </p:sp>
      <p:pic>
        <p:nvPicPr>
          <p:cNvPr id="8" name="Picture 7">
            <a:extLst>
              <a:ext uri="{FF2B5EF4-FFF2-40B4-BE49-F238E27FC236}">
                <a16:creationId xmlns:a16="http://schemas.microsoft.com/office/drawing/2014/main" id="{E9F56769-9ECF-4DDC-8D3B-7E2BDC4CBF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0"/>
            <a:ext cx="4114800" cy="6858000"/>
          </a:xfrm>
          <a:prstGeom prst="rect">
            <a:avLst/>
          </a:prstGeom>
        </p:spPr>
      </p:pic>
      <p:sp>
        <p:nvSpPr>
          <p:cNvPr id="10" name="Title 2">
            <a:extLst>
              <a:ext uri="{FF2B5EF4-FFF2-40B4-BE49-F238E27FC236}">
                <a16:creationId xmlns:a16="http://schemas.microsoft.com/office/drawing/2014/main" id="{A2EF6E68-58CE-4A9D-9F64-00D31F6A34FC}"/>
              </a:ext>
            </a:extLst>
          </p:cNvPr>
          <p:cNvSpPr txBox="1">
            <a:spLocks/>
          </p:cNvSpPr>
          <p:nvPr/>
        </p:nvSpPr>
        <p:spPr>
          <a:xfrm>
            <a:off x="152400" y="274320"/>
            <a:ext cx="4419600" cy="230919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sz="3200" dirty="0"/>
              <a:t>When leaving the interstate or </a:t>
            </a:r>
            <a:br>
              <a:rPr lang="en-US" sz="3200" dirty="0"/>
            </a:br>
            <a:r>
              <a:rPr lang="en-US" sz="3200" dirty="0"/>
              <a:t>closed-access highway:</a:t>
            </a:r>
          </a:p>
        </p:txBody>
      </p:sp>
    </p:spTree>
    <p:custDataLst>
      <p:tags r:id="rId1"/>
    </p:custDataLst>
    <p:extLst>
      <p:ext uri="{BB962C8B-B14F-4D97-AF65-F5344CB8AC3E}">
        <p14:creationId xmlns:p14="http://schemas.microsoft.com/office/powerpoint/2010/main" val="1660433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8A803D3B-300F-42C1-840A-B4F21020703A}"/>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857250" lvl="1" indent="-457200">
              <a:buFont typeface="+mj-lt"/>
              <a:buAutoNum type="arabicPeriod"/>
            </a:pPr>
            <a:r>
              <a:rPr lang="en-US" sz="2200" dirty="0"/>
              <a:t>Discuss how to start up and shut down the engine of a tractor-trailer</a:t>
            </a:r>
          </a:p>
          <a:p>
            <a:pPr marL="857250" lvl="1" indent="-457200">
              <a:buFont typeface="+mj-lt"/>
              <a:buAutoNum type="arabicPeriod"/>
            </a:pPr>
            <a:r>
              <a:rPr lang="en-US" sz="2200" dirty="0"/>
              <a:t>Describe how to put a tractor-trailer in motion and come to a complete stop</a:t>
            </a:r>
          </a:p>
          <a:p>
            <a:pPr marL="857250" lvl="1" indent="-457200">
              <a:buFont typeface="+mj-lt"/>
              <a:buAutoNum type="arabicPeriod"/>
            </a:pPr>
            <a:r>
              <a:rPr lang="en-US" sz="2200" dirty="0"/>
              <a:t>Identify ways to maneuver through turns, curves, and roundabouts, and enter/exit highways safely</a:t>
            </a:r>
          </a:p>
          <a:p>
            <a:pPr marL="857250" lvl="1" indent="-457200">
              <a:buFont typeface="+mj-lt"/>
              <a:buAutoNum type="arabicPeriod"/>
            </a:pPr>
            <a:r>
              <a:rPr lang="en-US" sz="2200" dirty="0"/>
              <a:t>Explain how to successfully straight line back a tractor-trailer</a:t>
            </a:r>
          </a:p>
          <a:p>
            <a:pPr marL="0" indent="0">
              <a:buNone/>
            </a:pPr>
            <a:endParaRPr lang="en-US" dirty="0"/>
          </a:p>
        </p:txBody>
      </p:sp>
      <p:sp>
        <p:nvSpPr>
          <p:cNvPr id="5" name="Title 2">
            <a:extLst>
              <a:ext uri="{FF2B5EF4-FFF2-40B4-BE49-F238E27FC236}">
                <a16:creationId xmlns:a16="http://schemas.microsoft.com/office/drawing/2014/main" id="{7E9F2FEF-8770-4A14-9F3B-0444AC8B0F66}"/>
              </a:ext>
            </a:extLst>
          </p:cNvPr>
          <p:cNvSpPr>
            <a:spLocks noGrp="1"/>
          </p:cNvSpPr>
          <p:nvPr>
            <p:ph type="title"/>
          </p:nvPr>
        </p:nvSpPr>
        <p:spPr>
          <a:xfrm>
            <a:off x="457200" y="274638"/>
            <a:ext cx="8229600" cy="1143000"/>
          </a:xfrm>
        </p:spPr>
        <p:txBody>
          <a:bodyPr/>
          <a:lstStyle/>
          <a:p>
            <a:r>
              <a:rPr lang="en-US" dirty="0"/>
              <a:t>Objectives Review</a:t>
            </a:r>
          </a:p>
        </p:txBody>
      </p:sp>
      <p:sp>
        <p:nvSpPr>
          <p:cNvPr id="6" name="TextBox 5">
            <a:extLst>
              <a:ext uri="{FF2B5EF4-FFF2-40B4-BE49-F238E27FC236}">
                <a16:creationId xmlns:a16="http://schemas.microsoft.com/office/drawing/2014/main" id="{2516EC13-C347-403A-A5DD-570173AC875A}"/>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3" name="Picture 2">
            <a:extLst>
              <a:ext uri="{FF2B5EF4-FFF2-40B4-BE49-F238E27FC236}">
                <a16:creationId xmlns:a16="http://schemas.microsoft.com/office/drawing/2014/main" id="{EC0C7C4A-61F9-45F4-BA23-67330121AF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28541457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PROJECT_OPEN" val="0"/>
  <p:tag name="ARTICULATE_SLIDE_COUNT" val="43"/>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1127</TotalTime>
  <Words>3241</Words>
  <Application>Microsoft Office PowerPoint</Application>
  <PresentationFormat>On-screen Show (4:3)</PresentationFormat>
  <Paragraphs>519</Paragraphs>
  <Slides>43</Slides>
  <Notes>41</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PowerPoint® Instructions</vt:lpstr>
      <vt:lpstr>PowerPoint Presentation</vt:lpstr>
      <vt:lpstr>Basic Control</vt:lpstr>
      <vt:lpstr>Introduction</vt:lpstr>
      <vt:lpstr>Objectives</vt:lpstr>
      <vt:lpstr>Starting, Warming Up,  and Shutting Down </vt:lpstr>
      <vt:lpstr>Engine Start-Up</vt:lpstr>
      <vt:lpstr>Engine Warm-Up</vt:lpstr>
      <vt:lpstr>Engine Shutdown</vt:lpstr>
      <vt:lpstr>Putting the Vehicle in  Motion &amp; Stopping</vt:lpstr>
      <vt:lpstr>Putting a Tractor-Trailer in Motion</vt:lpstr>
      <vt:lpstr>Putting a Tractor-Trailer in Motion</vt:lpstr>
      <vt:lpstr>PowerPoint Presentation</vt:lpstr>
      <vt:lpstr>Stopping a Tractor-Trailer</vt:lpstr>
      <vt:lpstr>Stopping a Tractor-Trailer</vt:lpstr>
      <vt:lpstr>Testing the Tractor-Trailer Hook-Up</vt:lpstr>
      <vt:lpstr>Testing the Tractor-Trailer Hook-Up</vt:lpstr>
      <vt:lpstr>PowerPoint Presentation</vt:lpstr>
      <vt:lpstr>Position the vehicle properly</vt:lpstr>
      <vt:lpstr>Clear the area</vt:lpstr>
      <vt:lpstr>Watch speed</vt:lpstr>
      <vt:lpstr>Check behind</vt:lpstr>
      <vt:lpstr>Steering</vt:lpstr>
      <vt:lpstr>Pull up and start again</vt:lpstr>
      <vt:lpstr>PowerPoint Presentation</vt:lpstr>
      <vt:lpstr>Turning Radius</vt:lpstr>
      <vt:lpstr>Off-Tracking</vt:lpstr>
      <vt:lpstr>Visibility</vt:lpstr>
      <vt:lpstr>Planning</vt:lpstr>
      <vt:lpstr>PowerPoint Presentation</vt:lpstr>
      <vt:lpstr>PowerPoint Presentation</vt:lpstr>
      <vt:lpstr>  Button Hook           Jug Handle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entering traffic:</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109</cp:revision>
  <dcterms:created xsi:type="dcterms:W3CDTF">2016-04-05T19:25:42Z</dcterms:created>
  <dcterms:modified xsi:type="dcterms:W3CDTF">2019-05-10T16:00:11Z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