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notesSlides/notesSlide18.xml" ContentType="application/vnd.openxmlformats-officedocument.presentationml.notesSlide+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notesSlides/notesSlide20.xml" ContentType="application/vnd.openxmlformats-officedocument.presentationml.notesSlide+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notesSlides/notesSlide24.xml" ContentType="application/vnd.openxmlformats-officedocument.presentationml.notesSlide+xml"/>
  <Override PartName="/ppt/tags/tag40.xml" ContentType="application/vnd.openxmlformats-officedocument.presentationml.tags+xml"/>
  <Override PartName="/ppt/notesSlides/notesSlide25.xml" ContentType="application/vnd.openxmlformats-officedocument.presentationml.notesSlide+xml"/>
  <Override PartName="/ppt/tags/tag41.xml" ContentType="application/vnd.openxmlformats-officedocument.presentationml.tags+xml"/>
  <Override PartName="/ppt/notesSlides/notesSlide26.xml" ContentType="application/vnd.openxmlformats-officedocument.presentationml.notesSlide+xml"/>
  <Override PartName="/ppt/tags/tag42.xml" ContentType="application/vnd.openxmlformats-officedocument.presentationml.tags+xml"/>
  <Override PartName="/ppt/notesSlides/notesSlide27.xml" ContentType="application/vnd.openxmlformats-officedocument.presentationml.notesSlide+xml"/>
  <Override PartName="/ppt/tags/tag43.xml" ContentType="application/vnd.openxmlformats-officedocument.presentationml.tags+xml"/>
  <Override PartName="/ppt/notesSlides/notesSlide28.xml" ContentType="application/vnd.openxmlformats-officedocument.presentationml.notesSlide+xml"/>
  <Override PartName="/ppt/tags/tag44.xml" ContentType="application/vnd.openxmlformats-officedocument.presentationml.tags+xml"/>
  <Override PartName="/ppt/notesSlides/notesSlide29.xml" ContentType="application/vnd.openxmlformats-officedocument.presentationml.notesSlide+xml"/>
  <Override PartName="/ppt/tags/tag45.xml" ContentType="application/vnd.openxmlformats-officedocument.presentationml.tags+xml"/>
  <Override PartName="/ppt/notesSlides/notesSlide30.xml" ContentType="application/vnd.openxmlformats-officedocument.presentationml.notesSlide+xml"/>
  <Override PartName="/ppt/tags/tag46.xml" ContentType="application/vnd.openxmlformats-officedocument.presentationml.tags+xml"/>
  <Override PartName="/ppt/notesSlides/notesSlide31.xml" ContentType="application/vnd.openxmlformats-officedocument.presentationml.notesSlide+xml"/>
  <Override PartName="/ppt/tags/tag47.xml" ContentType="application/vnd.openxmlformats-officedocument.presentationml.tags+xml"/>
  <Override PartName="/ppt/notesSlides/notesSlide32.xml" ContentType="application/vnd.openxmlformats-officedocument.presentationml.notesSlide+xml"/>
  <Override PartName="/ppt/tags/tag48.xml" ContentType="application/vnd.openxmlformats-officedocument.presentationml.tags+xml"/>
  <Override PartName="/ppt/notesSlides/notesSlide33.xml" ContentType="application/vnd.openxmlformats-officedocument.presentationml.notesSlide+xml"/>
  <Override PartName="/ppt/tags/tag49.xml" ContentType="application/vnd.openxmlformats-officedocument.presentationml.tags+xml"/>
  <Override PartName="/ppt/notesSlides/notesSlide34.xml" ContentType="application/vnd.openxmlformats-officedocument.presentationml.notesSlide+xml"/>
  <Override PartName="/ppt/tags/tag50.xml" ContentType="application/vnd.openxmlformats-officedocument.presentationml.tags+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32" r:id="rId2"/>
    <p:sldId id="334" r:id="rId3"/>
    <p:sldId id="259" r:id="rId4"/>
    <p:sldId id="260" r:id="rId5"/>
    <p:sldId id="262" r:id="rId6"/>
    <p:sldId id="263" r:id="rId7"/>
    <p:sldId id="265" r:id="rId8"/>
    <p:sldId id="294" r:id="rId9"/>
    <p:sldId id="266" r:id="rId10"/>
    <p:sldId id="267" r:id="rId11"/>
    <p:sldId id="268" r:id="rId12"/>
    <p:sldId id="269" r:id="rId13"/>
    <p:sldId id="270" r:id="rId14"/>
    <p:sldId id="271" r:id="rId15"/>
    <p:sldId id="296" r:id="rId16"/>
    <p:sldId id="273" r:id="rId17"/>
    <p:sldId id="274" r:id="rId18"/>
    <p:sldId id="295" r:id="rId19"/>
    <p:sldId id="302" r:id="rId20"/>
    <p:sldId id="275" r:id="rId21"/>
    <p:sldId id="276" r:id="rId22"/>
    <p:sldId id="303" r:id="rId23"/>
    <p:sldId id="304" r:id="rId24"/>
    <p:sldId id="305" r:id="rId25"/>
    <p:sldId id="277" r:id="rId26"/>
    <p:sldId id="284" r:id="rId27"/>
    <p:sldId id="297" r:id="rId28"/>
    <p:sldId id="298" r:id="rId29"/>
    <p:sldId id="286" r:id="rId30"/>
    <p:sldId id="299" r:id="rId31"/>
    <p:sldId id="300" r:id="rId32"/>
    <p:sldId id="301" r:id="rId33"/>
    <p:sldId id="288" r:id="rId34"/>
    <p:sldId id="290" r:id="rId35"/>
    <p:sldId id="291" r:id="rId36"/>
    <p:sldId id="292" r:id="rId37"/>
    <p:sldId id="336" r:id="rId38"/>
  </p:sldIdLst>
  <p:sldSz cx="9144000" cy="6858000" type="screen4x3"/>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7638"/>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303" autoAdjust="0"/>
  </p:normalViewPr>
  <p:slideViewPr>
    <p:cSldViewPr>
      <p:cViewPr varScale="1">
        <p:scale>
          <a:sx n="73" d="100"/>
          <a:sy n="73" d="100"/>
        </p:scale>
        <p:origin x="2694"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DB0943-440F-4051-AB65-342DB5BDACCA}" type="datetimeFigureOut">
              <a:rPr lang="en-US" smtClean="0"/>
              <a:t>5/13/2019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7EE9EA-4A4D-4A1F-B477-D23406B73FDC}" type="slidenum">
              <a:rPr lang="en-US" smtClean="0"/>
              <a:t>‹#›</a:t>
            </a:fld>
            <a:endParaRPr lang="en-US"/>
          </a:p>
        </p:txBody>
      </p:sp>
    </p:spTree>
    <p:extLst>
      <p:ext uri="{BB962C8B-B14F-4D97-AF65-F5344CB8AC3E}">
        <p14:creationId xmlns:p14="http://schemas.microsoft.com/office/powerpoint/2010/main" val="11126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Unit A1.2.1 Visual Search</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unit must teach driver-trainees to visually search the road for potential hazards and critical objects, including instruction on recognizing distracted pedestrians or distracted drivers.</a:t>
            </a:r>
          </a:p>
          <a:p>
            <a:endParaRPr lang="en-US" dirty="0"/>
          </a:p>
        </p:txBody>
      </p:sp>
      <p:sp>
        <p:nvSpPr>
          <p:cNvPr id="4" name="Slide Number Placeholder 3"/>
          <p:cNvSpPr>
            <a:spLocks noGrp="1"/>
          </p:cNvSpPr>
          <p:nvPr>
            <p:ph type="sldNum" sz="quarter" idx="10"/>
          </p:nvPr>
        </p:nvSpPr>
        <p:spPr/>
        <p:txBody>
          <a:bodyPr/>
          <a:lstStyle/>
          <a:p>
            <a:fld id="{397EE9EA-4A4D-4A1F-B477-D23406B73FDC}" type="slidenum">
              <a:rPr lang="en-US" smtClean="0"/>
              <a:t>3</a:t>
            </a:fld>
            <a:endParaRPr lang="en-US"/>
          </a:p>
        </p:txBody>
      </p:sp>
    </p:spTree>
    <p:extLst>
      <p:ext uri="{BB962C8B-B14F-4D97-AF65-F5344CB8AC3E}">
        <p14:creationId xmlns:p14="http://schemas.microsoft.com/office/powerpoint/2010/main" val="1014821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safe driver is aware of what is going on around his or her vehicle. In this chapter you will be introduced to the skills required to conduct an effective visual search.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CLASSROOM RECOMMENDATION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This is the first of a series of chapters designed to get your students ready to operate on the road. Discuss the importance of mastering the skills that will be covered when it comes to safe operations.</a:t>
            </a:r>
          </a:p>
        </p:txBody>
      </p:sp>
      <p:sp>
        <p:nvSpPr>
          <p:cNvPr id="4" name="Slide Number Placeholder 3"/>
          <p:cNvSpPr>
            <a:spLocks noGrp="1"/>
          </p:cNvSpPr>
          <p:nvPr>
            <p:ph type="sldNum" sz="quarter" idx="10"/>
          </p:nvPr>
        </p:nvSpPr>
        <p:spPr/>
        <p:txBody>
          <a:bodyPr/>
          <a:lstStyle/>
          <a:p>
            <a:fld id="{397EE9EA-4A4D-4A1F-B477-D23406B73FDC}" type="slidenum">
              <a:rPr lang="en-US" smtClean="0"/>
              <a:t>4</a:t>
            </a:fld>
            <a:endParaRPr lang="en-US"/>
          </a:p>
        </p:txBody>
      </p:sp>
    </p:spTree>
    <p:extLst>
      <p:ext uri="{BB962C8B-B14F-4D97-AF65-F5344CB8AC3E}">
        <p14:creationId xmlns:p14="http://schemas.microsoft.com/office/powerpoint/2010/main" val="2317652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Upon completion of this lesson, you will be able to:</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sz="1200" kern="1200" dirty="0">
                <a:solidFill>
                  <a:schemeClr val="tx1"/>
                </a:solidFill>
                <a:effectLst/>
                <a:latin typeface="+mn-lt"/>
                <a:ea typeface="+mn-ea"/>
                <a:cs typeface="+mn-cs"/>
              </a:rPr>
              <a:t>Explain the importance of continuously scanning your surroundings</a:t>
            </a:r>
          </a:p>
          <a:p>
            <a:pPr marL="685800" lvl="1" indent="-228600">
              <a:buFont typeface="+mj-lt"/>
              <a:buAutoNum type="arabicPeriod"/>
            </a:pPr>
            <a:r>
              <a:rPr lang="en-US" sz="1200" kern="1200" dirty="0">
                <a:solidFill>
                  <a:schemeClr val="tx1"/>
                </a:solidFill>
                <a:effectLst/>
                <a:latin typeface="+mn-lt"/>
                <a:ea typeface="+mn-ea"/>
                <a:cs typeface="+mn-cs"/>
              </a:rPr>
              <a:t>Discuss how to perform a proper visual scan in front of, to the sides, and behind your vehicle</a:t>
            </a:r>
          </a:p>
          <a:p>
            <a:pPr marL="685800" lvl="1" indent="-228600">
              <a:buFont typeface="+mj-lt"/>
              <a:buAutoNum type="arabicPeriod"/>
            </a:pPr>
            <a:r>
              <a:rPr lang="en-US" sz="1200" kern="1200" dirty="0">
                <a:solidFill>
                  <a:schemeClr val="tx1"/>
                </a:solidFill>
                <a:effectLst/>
                <a:latin typeface="+mn-lt"/>
                <a:ea typeface="+mn-ea"/>
                <a:cs typeface="+mn-cs"/>
              </a:rPr>
              <a:t>Recognize potential hazards you must be aware of and react to while driving</a:t>
            </a:r>
          </a:p>
          <a:p>
            <a:pPr marL="685800" lvl="1" indent="-228600">
              <a:buFont typeface="+mj-lt"/>
              <a:buAutoNum type="arabicPeriod"/>
            </a:pPr>
            <a:r>
              <a:rPr lang="en-US" sz="1200" kern="1200" dirty="0">
                <a:solidFill>
                  <a:schemeClr val="tx1"/>
                </a:solidFill>
                <a:effectLst/>
                <a:latin typeface="+mn-lt"/>
                <a:ea typeface="+mn-ea"/>
                <a:cs typeface="+mn-cs"/>
              </a:rPr>
              <a:t>Identify signs of a distracted driver and pedestrian</a:t>
            </a:r>
          </a:p>
          <a:p>
            <a:pPr marL="685800" lvl="1" indent="-228600">
              <a:buFont typeface="+mj-lt"/>
              <a:buAutoNum type="arabicPeriod"/>
            </a:pPr>
            <a:r>
              <a:rPr lang="en-US" sz="1200" kern="1200" dirty="0">
                <a:solidFill>
                  <a:schemeClr val="tx1"/>
                </a:solidFill>
                <a:effectLst/>
                <a:latin typeface="+mn-lt"/>
                <a:ea typeface="+mn-ea"/>
                <a:cs typeface="+mn-cs"/>
              </a:rPr>
              <a:t>Describe the different types of mirrors and what each is designed for</a:t>
            </a:r>
          </a:p>
          <a:p>
            <a:pPr marL="685800" lvl="1" indent="-228600">
              <a:buFont typeface="+mj-lt"/>
              <a:buAutoNum type="arabicPeriod"/>
            </a:pPr>
            <a:r>
              <a:rPr lang="en-US" sz="1200" kern="1200" dirty="0">
                <a:solidFill>
                  <a:schemeClr val="tx1"/>
                </a:solidFill>
                <a:effectLst/>
                <a:latin typeface="+mn-lt"/>
                <a:ea typeface="+mn-ea"/>
                <a:cs typeface="+mn-cs"/>
              </a:rPr>
              <a:t>Explain how to properly adjust your mirrors and use them while driving</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5</a:t>
            </a:fld>
            <a:endParaRPr lang="en-US"/>
          </a:p>
        </p:txBody>
      </p:sp>
    </p:spTree>
    <p:extLst>
      <p:ext uri="{BB962C8B-B14F-4D97-AF65-F5344CB8AC3E}">
        <p14:creationId xmlns:p14="http://schemas.microsoft.com/office/powerpoint/2010/main" val="3948305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tractor-trailer covers more distance than your car or truck when stopping, changing lanes, or reacting to problems on the road. Because of this, it’s important that you continually scan your entire sight area. This includes focusing on:</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road, vehicles, and other hazards straight ahead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Vehicles and other hazards to the left and right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Vehicles behind you</a:t>
            </a:r>
          </a:p>
          <a:p>
            <a:endParaRPr lang="en-US" dirty="0"/>
          </a:p>
        </p:txBody>
      </p:sp>
      <p:sp>
        <p:nvSpPr>
          <p:cNvPr id="4" name="Slide Number Placeholder 3"/>
          <p:cNvSpPr>
            <a:spLocks noGrp="1"/>
          </p:cNvSpPr>
          <p:nvPr>
            <p:ph type="sldNum" sz="quarter" idx="10"/>
          </p:nvPr>
        </p:nvSpPr>
        <p:spPr/>
        <p:txBody>
          <a:bodyPr/>
          <a:lstStyle/>
          <a:p>
            <a:fld id="{397EE9EA-4A4D-4A1F-B477-D23406B73FDC}" type="slidenum">
              <a:rPr lang="en-US" smtClean="0"/>
              <a:t>6</a:t>
            </a:fld>
            <a:endParaRPr lang="en-US"/>
          </a:p>
        </p:txBody>
      </p:sp>
    </p:spTree>
    <p:extLst>
      <p:ext uri="{BB962C8B-B14F-4D97-AF65-F5344CB8AC3E}">
        <p14:creationId xmlns:p14="http://schemas.microsoft.com/office/powerpoint/2010/main" val="1536141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Distance scanning helps you identify hazards early, providing adequate time to react/respond to avoid a potentially dangerous situation. Distance scanning also helps you avoid abrupt stops and radical speed changes caused by the driving behaviors of other motorists.</a:t>
            </a:r>
          </a:p>
          <a:p>
            <a:endParaRPr lang="en-US" dirty="0"/>
          </a:p>
          <a:p>
            <a:r>
              <a:rPr lang="en-US" dirty="0"/>
              <a:t>It’s not enough to keep your eyes on the vehicle in front of you. If you’re not scanning at least five cars ahead, you may not be able to anticipate and react to changes in traffic. Watch road signs that warn of curves in the road, changes in traffic patterns, or construction zones.</a:t>
            </a:r>
          </a:p>
          <a:p>
            <a:endParaRPr lang="en-US" dirty="0"/>
          </a:p>
          <a:p>
            <a:r>
              <a:rPr lang="en-US" dirty="0"/>
              <a:t>CALLOUT: Effective scanning can help reduce fatigue since your eyes are continually moving and not fixed on a single object.</a:t>
            </a:r>
          </a:p>
          <a:p>
            <a:endParaRPr lang="en-US" dirty="0"/>
          </a:p>
          <a:p>
            <a:endParaRPr lang="en-US" dirty="0"/>
          </a:p>
          <a:p>
            <a:endParaRPr lang="en-US" dirty="0"/>
          </a:p>
          <a:p>
            <a:r>
              <a:rPr lang="en-US" b="1" dirty="0"/>
              <a:t>VIDEO</a:t>
            </a:r>
          </a:p>
          <a:p>
            <a:r>
              <a:rPr lang="en-US" b="1" dirty="0"/>
              <a:t>8.1 </a:t>
            </a:r>
            <a:r>
              <a:rPr lang="en-US" b="0" dirty="0"/>
              <a:t>– Distance Scanning</a:t>
            </a:r>
            <a:endParaRPr lang="en-US" b="1"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97EE9EA-4A4D-4A1F-B477-D23406B73FDC}" type="slidenum">
              <a:rPr lang="en-US" smtClean="0"/>
              <a:t>7</a:t>
            </a:fld>
            <a:endParaRPr lang="en-US"/>
          </a:p>
        </p:txBody>
      </p:sp>
    </p:spTree>
    <p:extLst>
      <p:ext uri="{BB962C8B-B14F-4D97-AF65-F5344CB8AC3E}">
        <p14:creationId xmlns:p14="http://schemas.microsoft.com/office/powerpoint/2010/main" val="256762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a general rule, look about </a:t>
            </a:r>
            <a:r>
              <a:rPr lang="en-US" sz="1200" b="1" kern="1200" dirty="0">
                <a:solidFill>
                  <a:schemeClr val="tx1"/>
                </a:solidFill>
                <a:effectLst/>
                <a:latin typeface="+mn-lt"/>
                <a:ea typeface="+mn-ea"/>
                <a:cs typeface="+mn-cs"/>
              </a:rPr>
              <a:t>12 to 15 seconds </a:t>
            </a:r>
            <a:r>
              <a:rPr lang="en-US" sz="1200" kern="1200" dirty="0">
                <a:solidFill>
                  <a:schemeClr val="tx1"/>
                </a:solidFill>
                <a:effectLst/>
                <a:latin typeface="+mn-lt"/>
                <a:ea typeface="+mn-ea"/>
                <a:cs typeface="+mn-cs"/>
              </a:rPr>
              <a:t>ahead of your vehicle. In the city, 12 to 15 seconds is equal to about two to three blocks. On the highway, 12 to 15 seconds is equal to just over one quarter of a mile. If you can’t see that far ahead because of weather conditions or low-visibility, reduce your speed. If there is a problem up ahead, slowing down gives you time to:</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Spot the problem</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Decide on the best way to avoid the problem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Maneuver safely away from the problem</a:t>
            </a:r>
          </a:p>
          <a:p>
            <a:endParaRPr lang="en-US" dirty="0"/>
          </a:p>
        </p:txBody>
      </p:sp>
      <p:sp>
        <p:nvSpPr>
          <p:cNvPr id="4" name="Slide Number Placeholder 3"/>
          <p:cNvSpPr>
            <a:spLocks noGrp="1"/>
          </p:cNvSpPr>
          <p:nvPr>
            <p:ph type="sldNum" sz="quarter" idx="10"/>
          </p:nvPr>
        </p:nvSpPr>
        <p:spPr/>
        <p:txBody>
          <a:bodyPr/>
          <a:lstStyle/>
          <a:p>
            <a:fld id="{397EE9EA-4A4D-4A1F-B477-D23406B73FDC}" type="slidenum">
              <a:rPr lang="en-US" smtClean="0"/>
              <a:t>8</a:t>
            </a:fld>
            <a:endParaRPr lang="en-US"/>
          </a:p>
        </p:txBody>
      </p:sp>
    </p:spTree>
    <p:extLst>
      <p:ext uri="{BB962C8B-B14F-4D97-AF65-F5344CB8AC3E}">
        <p14:creationId xmlns:p14="http://schemas.microsoft.com/office/powerpoint/2010/main" val="1397249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scanning ahead, pay special attention to anything that could affect your path of travel including:</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Other vehicles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Distracted or aggressive drivers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Pedestrians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Road signs and traffic signals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Debris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Animals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Weather-related hazards (ice, rain, snow)</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Intersections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Work/construction zones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Stopped vehicles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Emergency vehicles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Accidents</a:t>
            </a:r>
          </a:p>
          <a:p>
            <a:endParaRPr lang="en-US" dirty="0"/>
          </a:p>
          <a:p>
            <a:endParaRPr lang="en-US" dirty="0"/>
          </a:p>
          <a:p>
            <a:endParaRPr lang="en-US" dirty="0"/>
          </a:p>
          <a:p>
            <a:endParaRPr lang="en-US" b="0" dirty="0"/>
          </a:p>
        </p:txBody>
      </p:sp>
      <p:sp>
        <p:nvSpPr>
          <p:cNvPr id="4" name="Slide Number Placeholder 3"/>
          <p:cNvSpPr>
            <a:spLocks noGrp="1"/>
          </p:cNvSpPr>
          <p:nvPr>
            <p:ph type="sldNum" sz="quarter" idx="10"/>
          </p:nvPr>
        </p:nvSpPr>
        <p:spPr/>
        <p:txBody>
          <a:bodyPr/>
          <a:lstStyle/>
          <a:p>
            <a:fld id="{397EE9EA-4A4D-4A1F-B477-D23406B73FDC}" type="slidenum">
              <a:rPr lang="en-US" smtClean="0"/>
              <a:t>9</a:t>
            </a:fld>
            <a:endParaRPr lang="en-US"/>
          </a:p>
        </p:txBody>
      </p:sp>
    </p:spTree>
    <p:extLst>
      <p:ext uri="{BB962C8B-B14F-4D97-AF65-F5344CB8AC3E}">
        <p14:creationId xmlns:p14="http://schemas.microsoft.com/office/powerpoint/2010/main" val="255338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well as looking ahead, you should be periodically scanning to the sides of your vehicle. Use your mirrors to check for vehicles in your blind spot and beside your tractor and trailer. Be alert. Know what is going on at all times.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are certain situations where scanning to the sides is critical including crosswalks, intersections, roundabouts, school zones, and railroad crossings.</a:t>
            </a:r>
            <a:endParaRPr lang="en-US" dirty="0"/>
          </a:p>
        </p:txBody>
      </p:sp>
      <p:sp>
        <p:nvSpPr>
          <p:cNvPr id="4" name="Slide Number Placeholder 3"/>
          <p:cNvSpPr>
            <a:spLocks noGrp="1"/>
          </p:cNvSpPr>
          <p:nvPr>
            <p:ph type="sldNum" sz="quarter" idx="10"/>
          </p:nvPr>
        </p:nvSpPr>
        <p:spPr/>
        <p:txBody>
          <a:bodyPr/>
          <a:lstStyle/>
          <a:p>
            <a:fld id="{397EE9EA-4A4D-4A1F-B477-D23406B73FDC}" type="slidenum">
              <a:rPr lang="en-US" smtClean="0"/>
              <a:t>10</a:t>
            </a:fld>
            <a:endParaRPr lang="en-US"/>
          </a:p>
        </p:txBody>
      </p:sp>
    </p:spTree>
    <p:extLst>
      <p:ext uri="{BB962C8B-B14F-4D97-AF65-F5344CB8AC3E}">
        <p14:creationId xmlns:p14="http://schemas.microsoft.com/office/powerpoint/2010/main" val="3948223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At </a:t>
            </a:r>
            <a:r>
              <a:rPr lang="en-US" sz="1200" b="1" kern="1200" dirty="0">
                <a:solidFill>
                  <a:schemeClr val="tx1"/>
                </a:solidFill>
                <a:effectLst/>
                <a:latin typeface="+mn-lt"/>
                <a:ea typeface="+mn-ea"/>
                <a:cs typeface="+mn-cs"/>
              </a:rPr>
              <a:t>crosswalks</a:t>
            </a:r>
            <a:r>
              <a:rPr lang="en-US" sz="1200" kern="1200" dirty="0">
                <a:solidFill>
                  <a:schemeClr val="tx1"/>
                </a:solidFill>
                <a:effectLst/>
                <a:latin typeface="+mn-lt"/>
                <a:ea typeface="+mn-ea"/>
                <a:cs typeface="+mn-cs"/>
              </a:rPr>
              <a:t> you should use extra caution. Watch the entire area, but pay additional attention to what is happening to your right. Pedestrians, bicycles, etc. are often hidden from your line of sight when closest to your vehicle. Also, remember to always yield the right of way to pedestrians when turning on green.</a:t>
            </a:r>
          </a:p>
        </p:txBody>
      </p:sp>
      <p:sp>
        <p:nvSpPr>
          <p:cNvPr id="4" name="Slide Number Placeholder 3"/>
          <p:cNvSpPr>
            <a:spLocks noGrp="1"/>
          </p:cNvSpPr>
          <p:nvPr>
            <p:ph type="sldNum" sz="quarter" idx="10"/>
          </p:nvPr>
        </p:nvSpPr>
        <p:spPr/>
        <p:txBody>
          <a:bodyPr/>
          <a:lstStyle/>
          <a:p>
            <a:fld id="{397EE9EA-4A4D-4A1F-B477-D23406B73FDC}" type="slidenum">
              <a:rPr lang="en-US" smtClean="0"/>
              <a:t>11</a:t>
            </a:fld>
            <a:endParaRPr lang="en-US"/>
          </a:p>
        </p:txBody>
      </p:sp>
    </p:spTree>
    <p:extLst>
      <p:ext uri="{BB962C8B-B14F-4D97-AF65-F5344CB8AC3E}">
        <p14:creationId xmlns:p14="http://schemas.microsoft.com/office/powerpoint/2010/main" val="19620732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t>
            </a:r>
            <a:r>
              <a:rPr lang="en-US" b="1" dirty="0"/>
              <a:t>intersections</a:t>
            </a:r>
            <a:r>
              <a:rPr lang="en-US" dirty="0"/>
              <a:t>, you may not have a clear view of traffic and may pull into the intersection or roadway. Always be prepared to stop. When approaching an intersection, move your vehicle forward slowly. Look left, right, and left again. Start to pull into the intersection, continuing to scan as you pull through. Be ready to yield, stop, or take evasive action.</a:t>
            </a:r>
          </a:p>
          <a:p>
            <a:endParaRPr lang="en-US" dirty="0"/>
          </a:p>
          <a:p>
            <a:r>
              <a:rPr lang="en-US" dirty="0"/>
              <a:t>Additional caution must be used when turning at an intersection. When making a </a:t>
            </a:r>
            <a:r>
              <a:rPr lang="en-US" i="1" dirty="0"/>
              <a:t>right turn</a:t>
            </a:r>
            <a:r>
              <a:rPr lang="en-US" dirty="0"/>
              <a:t>, continue to scan the road ahead and to the sides, and pay special attention to your right-side mirrors. Doing so will help you avoid troublesome situations, like when an impatient driver tries to move into the right lane before you complete your turn.</a:t>
            </a:r>
          </a:p>
          <a:p>
            <a:endParaRPr lang="en-US" dirty="0"/>
          </a:p>
          <a:p>
            <a:r>
              <a:rPr lang="en-US" dirty="0"/>
              <a:t>When making a </a:t>
            </a:r>
            <a:r>
              <a:rPr lang="en-US" i="1" dirty="0"/>
              <a:t>left turn</a:t>
            </a:r>
            <a:r>
              <a:rPr lang="en-US" dirty="0"/>
              <a:t>, scan the road ahead and to the sides, and pay special attention to your left-side mirrors as you turn. Be sure to look over your left shoulder—this might help you see things before your mirrors do.</a:t>
            </a:r>
          </a:p>
          <a:p>
            <a:endParaRPr lang="en-US" dirty="0"/>
          </a:p>
          <a:p>
            <a:endParaRPr lang="en-US" dirty="0"/>
          </a:p>
          <a:p>
            <a:endParaRPr lang="en-US" dirty="0"/>
          </a:p>
          <a:p>
            <a:r>
              <a:rPr lang="en-US" b="1" dirty="0"/>
              <a:t>VIDEO</a:t>
            </a:r>
          </a:p>
          <a:p>
            <a:r>
              <a:rPr lang="en-US" b="1" dirty="0"/>
              <a:t>8.2 </a:t>
            </a:r>
            <a:r>
              <a:rPr lang="en-US" b="0" dirty="0"/>
              <a:t>– Turning at Intersections</a:t>
            </a:r>
            <a:endParaRPr lang="en-US" b="1" dirty="0"/>
          </a:p>
          <a:p>
            <a:endParaRPr lang="en-US" dirty="0"/>
          </a:p>
        </p:txBody>
      </p:sp>
      <p:sp>
        <p:nvSpPr>
          <p:cNvPr id="4" name="Slide Number Placeholder 3"/>
          <p:cNvSpPr>
            <a:spLocks noGrp="1"/>
          </p:cNvSpPr>
          <p:nvPr>
            <p:ph type="sldNum" sz="quarter" idx="10"/>
          </p:nvPr>
        </p:nvSpPr>
        <p:spPr/>
        <p:txBody>
          <a:bodyPr/>
          <a:lstStyle/>
          <a:p>
            <a:fld id="{397EE9EA-4A4D-4A1F-B477-D23406B73FDC}" type="slidenum">
              <a:rPr lang="en-US" smtClean="0"/>
              <a:t>12</a:t>
            </a:fld>
            <a:endParaRPr lang="en-US"/>
          </a:p>
        </p:txBody>
      </p:sp>
    </p:spTree>
    <p:extLst>
      <p:ext uri="{BB962C8B-B14F-4D97-AF65-F5344CB8AC3E}">
        <p14:creationId xmlns:p14="http://schemas.microsoft.com/office/powerpoint/2010/main" val="18417311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driving in a </a:t>
            </a:r>
            <a:r>
              <a:rPr lang="en-US" b="1" dirty="0"/>
              <a:t>roundabout</a:t>
            </a:r>
            <a:r>
              <a:rPr lang="en-US" dirty="0"/>
              <a:t>, watch your mirrors, keep your eyes on traffic around you, and take it slow to ensure you come out of the roundabout safely.</a:t>
            </a:r>
          </a:p>
          <a:p>
            <a:endParaRPr lang="en-US" dirty="0"/>
          </a:p>
          <a:p>
            <a:endParaRPr lang="en-US" dirty="0"/>
          </a:p>
          <a:p>
            <a:endParaRPr lang="en-US" dirty="0"/>
          </a:p>
          <a:p>
            <a:r>
              <a:rPr lang="en-US" b="1" dirty="0"/>
              <a:t>VIDEO</a:t>
            </a:r>
          </a:p>
          <a:p>
            <a:r>
              <a:rPr lang="en-US" b="1" dirty="0"/>
              <a:t>8.3 </a:t>
            </a:r>
            <a:r>
              <a:rPr lang="en-US" b="0" dirty="0"/>
              <a:t>– Roundabouts</a:t>
            </a:r>
            <a:endParaRPr lang="en-US" b="1" dirty="0"/>
          </a:p>
          <a:p>
            <a:endParaRPr lang="en-US" dirty="0"/>
          </a:p>
        </p:txBody>
      </p:sp>
      <p:sp>
        <p:nvSpPr>
          <p:cNvPr id="4" name="Slide Number Placeholder 3"/>
          <p:cNvSpPr>
            <a:spLocks noGrp="1"/>
          </p:cNvSpPr>
          <p:nvPr>
            <p:ph type="sldNum" sz="quarter" idx="10"/>
          </p:nvPr>
        </p:nvSpPr>
        <p:spPr/>
        <p:txBody>
          <a:bodyPr/>
          <a:lstStyle/>
          <a:p>
            <a:fld id="{397EE9EA-4A4D-4A1F-B477-D23406B73FDC}" type="slidenum">
              <a:rPr lang="en-US" smtClean="0"/>
              <a:t>13</a:t>
            </a:fld>
            <a:endParaRPr lang="en-US"/>
          </a:p>
        </p:txBody>
      </p:sp>
    </p:spTree>
    <p:extLst>
      <p:ext uri="{BB962C8B-B14F-4D97-AF65-F5344CB8AC3E}">
        <p14:creationId xmlns:p14="http://schemas.microsoft.com/office/powerpoint/2010/main" val="2601814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School zones </a:t>
            </a:r>
            <a:r>
              <a:rPr lang="en-US" sz="1200" kern="1200" dirty="0">
                <a:solidFill>
                  <a:schemeClr val="tx1"/>
                </a:solidFill>
                <a:effectLst/>
                <a:latin typeface="+mn-lt"/>
                <a:ea typeface="+mn-ea"/>
                <a:cs typeface="+mn-cs"/>
              </a:rPr>
              <a:t>are another place where you need to be especially careful. Children aren’t always aware of their environment. They may run into the road or between parked vehicles to retrieve a ball or chase another child. Pay extra attention when traveling near parks, trails, school zones, and at bus stops.</a:t>
            </a:r>
          </a:p>
        </p:txBody>
      </p:sp>
      <p:sp>
        <p:nvSpPr>
          <p:cNvPr id="4" name="Slide Number Placeholder 3"/>
          <p:cNvSpPr>
            <a:spLocks noGrp="1"/>
          </p:cNvSpPr>
          <p:nvPr>
            <p:ph type="sldNum" sz="quarter" idx="10"/>
          </p:nvPr>
        </p:nvSpPr>
        <p:spPr/>
        <p:txBody>
          <a:bodyPr/>
          <a:lstStyle/>
          <a:p>
            <a:fld id="{397EE9EA-4A4D-4A1F-B477-D23406B73FDC}" type="slidenum">
              <a:rPr lang="en-US" smtClean="0"/>
              <a:t>14</a:t>
            </a:fld>
            <a:endParaRPr lang="en-US"/>
          </a:p>
        </p:txBody>
      </p:sp>
    </p:spTree>
    <p:extLst>
      <p:ext uri="{BB962C8B-B14F-4D97-AF65-F5344CB8AC3E}">
        <p14:creationId xmlns:p14="http://schemas.microsoft.com/office/powerpoint/2010/main" val="7626051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cities, scanning to the sides is especially crucial to your safety and the safety of others. Cars parked along the shoulder create increased hazards that may not be seen if you are not constantly scanning. Often, people will walk between cars or will open their door into traffic without even looking. By scanning you can avoid a possible accident or injury caused by the inattentiveness of others.</a:t>
            </a:r>
          </a:p>
        </p:txBody>
      </p:sp>
      <p:sp>
        <p:nvSpPr>
          <p:cNvPr id="4" name="Slide Number Placeholder 3"/>
          <p:cNvSpPr>
            <a:spLocks noGrp="1"/>
          </p:cNvSpPr>
          <p:nvPr>
            <p:ph type="sldNum" sz="quarter" idx="10"/>
          </p:nvPr>
        </p:nvSpPr>
        <p:spPr/>
        <p:txBody>
          <a:bodyPr/>
          <a:lstStyle/>
          <a:p>
            <a:fld id="{397EE9EA-4A4D-4A1F-B477-D23406B73FDC}" type="slidenum">
              <a:rPr lang="en-US" smtClean="0"/>
              <a:t>15</a:t>
            </a:fld>
            <a:endParaRPr lang="en-US"/>
          </a:p>
        </p:txBody>
      </p:sp>
    </p:spTree>
    <p:extLst>
      <p:ext uri="{BB962C8B-B14F-4D97-AF65-F5344CB8AC3E}">
        <p14:creationId xmlns:p14="http://schemas.microsoft.com/office/powerpoint/2010/main" val="4220066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approach a </a:t>
            </a:r>
            <a:r>
              <a:rPr lang="en-US" b="1" dirty="0"/>
              <a:t>railroad crossing</a:t>
            </a:r>
            <a:r>
              <a:rPr lang="en-US" dirty="0"/>
              <a:t>, slow down and look as far down the tracks as you can in both directions. If your visibility is limited for any reason, slow down enough that you could make a complete stop before reaching the tracks if you needed to.</a:t>
            </a:r>
          </a:p>
        </p:txBody>
      </p:sp>
      <p:sp>
        <p:nvSpPr>
          <p:cNvPr id="4" name="Slide Number Placeholder 3"/>
          <p:cNvSpPr>
            <a:spLocks noGrp="1"/>
          </p:cNvSpPr>
          <p:nvPr>
            <p:ph type="sldNum" sz="quarter" idx="10"/>
          </p:nvPr>
        </p:nvSpPr>
        <p:spPr/>
        <p:txBody>
          <a:bodyPr/>
          <a:lstStyle/>
          <a:p>
            <a:fld id="{397EE9EA-4A4D-4A1F-B477-D23406B73FDC}" type="slidenum">
              <a:rPr lang="en-US" smtClean="0"/>
              <a:t>16</a:t>
            </a:fld>
            <a:endParaRPr lang="en-US"/>
          </a:p>
        </p:txBody>
      </p:sp>
    </p:spTree>
    <p:extLst>
      <p:ext uri="{BB962C8B-B14F-4D97-AF65-F5344CB8AC3E}">
        <p14:creationId xmlns:p14="http://schemas.microsoft.com/office/powerpoint/2010/main" val="1355506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always keep an eye out for </a:t>
            </a:r>
            <a:r>
              <a:rPr lang="en-US" b="1" dirty="0"/>
              <a:t>pedestrians</a:t>
            </a:r>
            <a:r>
              <a:rPr lang="en-US" dirty="0"/>
              <a:t> and </a:t>
            </a:r>
            <a:r>
              <a:rPr lang="en-US" b="1" dirty="0"/>
              <a:t>animals</a:t>
            </a:r>
            <a:r>
              <a:rPr lang="en-US" dirty="0"/>
              <a:t>.</a:t>
            </a:r>
          </a:p>
          <a:p>
            <a:endParaRPr lang="en-US" dirty="0"/>
          </a:p>
          <a:p>
            <a:r>
              <a:rPr lang="en-US" dirty="0"/>
              <a:t>People walking or riding bikes wearing low-visibility clothing can be difficult to see until they are very close, so be extra vigilant in urban and suburban areas.</a:t>
            </a:r>
          </a:p>
          <a:p>
            <a:endParaRPr lang="en-US" dirty="0"/>
          </a:p>
          <a:p>
            <a:r>
              <a:rPr lang="en-US" dirty="0"/>
              <a:t>Some may also be wearing headphones. They may be completely unaware of your presence and dart out into your path unexpectedly. Or they may underestimate your speed and try to cross before you reach them. Noticing them early and being prepared to stop is your best defense.</a:t>
            </a:r>
          </a:p>
        </p:txBody>
      </p:sp>
      <p:sp>
        <p:nvSpPr>
          <p:cNvPr id="4" name="Slide Number Placeholder 3"/>
          <p:cNvSpPr>
            <a:spLocks noGrp="1"/>
          </p:cNvSpPr>
          <p:nvPr>
            <p:ph type="sldNum" sz="quarter" idx="10"/>
          </p:nvPr>
        </p:nvSpPr>
        <p:spPr/>
        <p:txBody>
          <a:bodyPr/>
          <a:lstStyle/>
          <a:p>
            <a:fld id="{397EE9EA-4A4D-4A1F-B477-D23406B73FDC}" type="slidenum">
              <a:rPr lang="en-US" smtClean="0"/>
              <a:t>17</a:t>
            </a:fld>
            <a:endParaRPr lang="en-US"/>
          </a:p>
        </p:txBody>
      </p:sp>
    </p:spTree>
    <p:extLst>
      <p:ext uri="{BB962C8B-B14F-4D97-AF65-F5344CB8AC3E}">
        <p14:creationId xmlns:p14="http://schemas.microsoft.com/office/powerpoint/2010/main" val="4051507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many parts of the country, animals may be on the move at night so there’s a chance you’ll see some of them on the road. When driving in wooded areas or areas near tall grass, be sure not to overdrive your visibility and keep an eye on both shoulders ahead. As part of your visual scan, look for reflections of animals’ eyes or movement along the sides of the road.</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b="0" dirty="0"/>
          </a:p>
        </p:txBody>
      </p:sp>
      <p:sp>
        <p:nvSpPr>
          <p:cNvPr id="4" name="Slide Number Placeholder 3"/>
          <p:cNvSpPr>
            <a:spLocks noGrp="1"/>
          </p:cNvSpPr>
          <p:nvPr>
            <p:ph type="sldNum" sz="quarter" idx="10"/>
          </p:nvPr>
        </p:nvSpPr>
        <p:spPr/>
        <p:txBody>
          <a:bodyPr/>
          <a:lstStyle/>
          <a:p>
            <a:fld id="{397EE9EA-4A4D-4A1F-B477-D23406B73FDC}" type="slidenum">
              <a:rPr lang="en-US" smtClean="0"/>
              <a:t>18</a:t>
            </a:fld>
            <a:endParaRPr lang="en-US"/>
          </a:p>
        </p:txBody>
      </p:sp>
    </p:spTree>
    <p:extLst>
      <p:ext uri="{BB962C8B-B14F-4D97-AF65-F5344CB8AC3E}">
        <p14:creationId xmlns:p14="http://schemas.microsoft.com/office/powerpoint/2010/main" val="12876099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effective visual search includes being able to recognize the signs of a distracted driver. This includes observing a driver taking part in a distracting activity (like talking on a cell phone, texting, eating, or drinking). </a:t>
            </a:r>
          </a:p>
          <a:p>
            <a:endParaRPr lang="en-US" dirty="0"/>
          </a:p>
          <a:p>
            <a:r>
              <a:rPr lang="en-US" dirty="0"/>
              <a:t>CALLOUT: Pay attention to where other drivers are looking. If their eyes are on something other than the road, they may not see you.</a:t>
            </a:r>
          </a:p>
        </p:txBody>
      </p:sp>
      <p:sp>
        <p:nvSpPr>
          <p:cNvPr id="4" name="Slide Number Placeholder 3"/>
          <p:cNvSpPr>
            <a:spLocks noGrp="1"/>
          </p:cNvSpPr>
          <p:nvPr>
            <p:ph type="sldNum" sz="quarter" idx="10"/>
          </p:nvPr>
        </p:nvSpPr>
        <p:spPr/>
        <p:txBody>
          <a:bodyPr/>
          <a:lstStyle/>
          <a:p>
            <a:fld id="{397EE9EA-4A4D-4A1F-B477-D23406B73FDC}" type="slidenum">
              <a:rPr lang="en-US" smtClean="0"/>
              <a:t>19</a:t>
            </a:fld>
            <a:endParaRPr lang="en-US"/>
          </a:p>
        </p:txBody>
      </p:sp>
    </p:spTree>
    <p:extLst>
      <p:ext uri="{BB962C8B-B14F-4D97-AF65-F5344CB8AC3E}">
        <p14:creationId xmlns:p14="http://schemas.microsoft.com/office/powerpoint/2010/main" val="16039297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driver behaviors that can signal a lack of attention include:</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Not being able to remain within a single lane of travel</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Unexplained slowing or speeding up of the vehicle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Not driving with the flow of traffic</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Cutting off other drivers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Tailgating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Breaking traffic rules (running a red light/stop sign, passing in a no passing zone, etc.)</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397EE9EA-4A4D-4A1F-B477-D23406B73FDC}" type="slidenum">
              <a:rPr lang="en-US" smtClean="0"/>
              <a:t>20</a:t>
            </a:fld>
            <a:endParaRPr lang="en-US"/>
          </a:p>
        </p:txBody>
      </p:sp>
    </p:spTree>
    <p:extLst>
      <p:ext uri="{BB962C8B-B14F-4D97-AF65-F5344CB8AC3E}">
        <p14:creationId xmlns:p14="http://schemas.microsoft.com/office/powerpoint/2010/main" val="40199819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Scan your mirrors (and gauges) every four seconds. </a:t>
            </a:r>
          </a:p>
          <a:p>
            <a:endParaRPr lang="en-US" dirty="0"/>
          </a:p>
        </p:txBody>
      </p:sp>
      <p:sp>
        <p:nvSpPr>
          <p:cNvPr id="4" name="Slide Number Placeholder 3"/>
          <p:cNvSpPr>
            <a:spLocks noGrp="1"/>
          </p:cNvSpPr>
          <p:nvPr>
            <p:ph type="sldNum" sz="quarter" idx="10"/>
          </p:nvPr>
        </p:nvSpPr>
        <p:spPr/>
        <p:txBody>
          <a:bodyPr/>
          <a:lstStyle/>
          <a:p>
            <a:fld id="{397EE9EA-4A4D-4A1F-B477-D23406B73FDC}" type="slidenum">
              <a:rPr lang="en-US" smtClean="0"/>
              <a:t>21</a:t>
            </a:fld>
            <a:endParaRPr lang="en-US"/>
          </a:p>
        </p:txBody>
      </p:sp>
    </p:spTree>
    <p:extLst>
      <p:ext uri="{BB962C8B-B14F-4D97-AF65-F5344CB8AC3E}">
        <p14:creationId xmlns:p14="http://schemas.microsoft.com/office/powerpoint/2010/main" val="2469498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Check load and cargo security. Watch for loose or falling cargo. If operating a flatbed, watch for loose straps, ropes, chains, or tarps.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97EE9EA-4A4D-4A1F-B477-D23406B73FDC}" type="slidenum">
              <a:rPr lang="en-US" smtClean="0"/>
              <a:t>22</a:t>
            </a:fld>
            <a:endParaRPr lang="en-US"/>
          </a:p>
        </p:txBody>
      </p:sp>
    </p:spTree>
    <p:extLst>
      <p:ext uri="{BB962C8B-B14F-4D97-AF65-F5344CB8AC3E}">
        <p14:creationId xmlns:p14="http://schemas.microsoft.com/office/powerpoint/2010/main" val="5489911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Keep an eye on your tires. Look for potential problems including flat or damaged tires or tire fires.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97EE9EA-4A4D-4A1F-B477-D23406B73FDC}" type="slidenum">
              <a:rPr lang="en-US" smtClean="0"/>
              <a:t>23</a:t>
            </a:fld>
            <a:endParaRPr lang="en-US"/>
          </a:p>
        </p:txBody>
      </p:sp>
    </p:spTree>
    <p:extLst>
      <p:ext uri="{BB962C8B-B14F-4D97-AF65-F5344CB8AC3E}">
        <p14:creationId xmlns:p14="http://schemas.microsoft.com/office/powerpoint/2010/main" val="4151466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Use your mirrors when changing lanes. Check your mirrors:</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Before you change lanes (making sure there’s room to change lanes)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After you signal (making sure no one/nothing moved into your blind spot)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Right after you begin the lane change (making sure your path is still clear)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After you complete the lane change</a:t>
            </a:r>
          </a:p>
          <a:p>
            <a:endParaRPr lang="en-US" sz="1200" kern="1200" dirty="0">
              <a:solidFill>
                <a:schemeClr val="tx1"/>
              </a:solidFill>
              <a:effectLst/>
              <a:latin typeface="+mn-lt"/>
              <a:ea typeface="+mn-ea"/>
              <a:cs typeface="+mn-cs"/>
            </a:endParaRPr>
          </a:p>
          <a:p>
            <a:r>
              <a:rPr lang="en-US" dirty="0"/>
              <a:t>Also check your mirrors when you slow down, merge, or turn. Use of mirrors is also important when approaching alleys and intersections. Mirrors must be used more frequently when in traffic tie-ups and when approaching or driving alongside parked or stopped vehicles.</a:t>
            </a:r>
          </a:p>
        </p:txBody>
      </p:sp>
      <p:sp>
        <p:nvSpPr>
          <p:cNvPr id="4" name="Slide Number Placeholder 3"/>
          <p:cNvSpPr>
            <a:spLocks noGrp="1"/>
          </p:cNvSpPr>
          <p:nvPr>
            <p:ph type="sldNum" sz="quarter" idx="10"/>
          </p:nvPr>
        </p:nvSpPr>
        <p:spPr/>
        <p:txBody>
          <a:bodyPr/>
          <a:lstStyle/>
          <a:p>
            <a:fld id="{397EE9EA-4A4D-4A1F-B477-D23406B73FDC}" type="slidenum">
              <a:rPr lang="en-US" smtClean="0"/>
              <a:t>24</a:t>
            </a:fld>
            <a:endParaRPr lang="en-US"/>
          </a:p>
        </p:txBody>
      </p:sp>
    </p:spTree>
    <p:extLst>
      <p:ext uri="{BB962C8B-B14F-4D97-AF65-F5344CB8AC3E}">
        <p14:creationId xmlns:p14="http://schemas.microsoft.com/office/powerpoint/2010/main" val="27322287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Mirrors provide your only view of the rear of your vehicle. You should check your mirrors about every four seconds, and always use them before changing speeds or your position in traffic. Also, use mirrors to assist in checking your vehicle’s blind spots. Tractors are equipped with the following types of mirrors:</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Plane (west coast)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Convex</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Fender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b="1" dirty="0"/>
              <a:t>LAB/RANGE RECOMMENDATION</a:t>
            </a:r>
          </a:p>
          <a:p>
            <a:r>
              <a:rPr lang="en-US" b="0" dirty="0"/>
              <a:t>This lesson is intended to help the student understand proper mirror adjustment. </a:t>
            </a:r>
          </a:p>
          <a:p>
            <a:endParaRPr lang="en-US" b="0" dirty="0"/>
          </a:p>
          <a:p>
            <a:r>
              <a:rPr lang="en-US" b="0" dirty="0"/>
              <a:t>Prior to beginning the lesson, position the tractor-trailer in a straight line with an unobstructed view to the rear. Also place the mirrors out of adjustment. </a:t>
            </a:r>
          </a:p>
          <a:p>
            <a:endParaRPr lang="en-US" b="0" dirty="0"/>
          </a:p>
          <a:p>
            <a:r>
              <a:rPr lang="en-US" b="0" dirty="0"/>
              <a:t>Divide your students into groups of three or four. One student should sit behind the wheel. Two other students should act as reference objects for proper mirror adjustment: </a:t>
            </a:r>
          </a:p>
          <a:p>
            <a:endParaRPr lang="en-US" b="0" dirty="0"/>
          </a:p>
          <a:p>
            <a:pPr marL="628650" lvl="1" indent="-171450">
              <a:buFont typeface="Arial" panose="020B0604020202020204" pitchFamily="34" charset="0"/>
              <a:buChar char="•"/>
            </a:pPr>
            <a:r>
              <a:rPr lang="en-US" b="0" dirty="0"/>
              <a:t>One should stand 100 feet to the rear and 15 feet to the left side of the trailer </a:t>
            </a:r>
          </a:p>
          <a:p>
            <a:pPr marL="628650" lvl="1" indent="-171450">
              <a:buFont typeface="Arial" panose="020B0604020202020204" pitchFamily="34" charset="0"/>
              <a:buChar char="•"/>
            </a:pPr>
            <a:r>
              <a:rPr lang="en-US" b="0" dirty="0"/>
              <a:t>One should stand 100 feet to the rear and 15 feet to the right side of the trailer </a:t>
            </a:r>
          </a:p>
          <a:p>
            <a:endParaRPr lang="en-US" b="0" dirty="0"/>
          </a:p>
          <a:p>
            <a:r>
              <a:rPr lang="en-US" b="0" dirty="0"/>
              <a:t>Each student should take at least two turns behind the wheel adjusting the mirrors and making judgments about the distance of the objects in each mirror’s field of view. </a:t>
            </a:r>
          </a:p>
          <a:p>
            <a:endParaRPr lang="en-US" b="0" dirty="0"/>
          </a:p>
          <a:p>
            <a:r>
              <a:rPr lang="en-US" b="0" dirty="0"/>
              <a:t>At the conclusion of this exercise, ask your students to share any challenges or issues they may have had in properly adjusting the mirrors.</a:t>
            </a:r>
          </a:p>
          <a:p>
            <a:endParaRPr lang="en-US" b="0" dirty="0"/>
          </a:p>
          <a:p>
            <a:endParaRPr lang="en-US" b="1" dirty="0"/>
          </a:p>
          <a:p>
            <a:r>
              <a:rPr lang="en-US" b="1" dirty="0"/>
              <a:t>VIDEO</a:t>
            </a:r>
          </a:p>
          <a:p>
            <a:r>
              <a:rPr lang="en-US" b="1" dirty="0"/>
              <a:t>8.4 </a:t>
            </a:r>
            <a:r>
              <a:rPr lang="en-US" b="0" dirty="0"/>
              <a:t>– Mirrors</a:t>
            </a:r>
            <a:endParaRPr lang="en-US" b="1" dirty="0"/>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397EE9EA-4A4D-4A1F-B477-D23406B73FDC}" type="slidenum">
              <a:rPr lang="en-US" smtClean="0"/>
              <a:t>25</a:t>
            </a:fld>
            <a:endParaRPr lang="en-US"/>
          </a:p>
        </p:txBody>
      </p:sp>
    </p:spTree>
    <p:extLst>
      <p:ext uri="{BB962C8B-B14F-4D97-AF65-F5344CB8AC3E}">
        <p14:creationId xmlns:p14="http://schemas.microsoft.com/office/powerpoint/2010/main" val="10592644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a:t>
            </a:r>
            <a:r>
              <a:rPr lang="en-US" sz="1200" b="1" kern="1200" dirty="0">
                <a:solidFill>
                  <a:schemeClr val="tx1"/>
                </a:solidFill>
                <a:effectLst/>
                <a:latin typeface="+mn-lt"/>
                <a:ea typeface="+mn-ea"/>
                <a:cs typeface="+mn-cs"/>
              </a:rPr>
              <a:t>plane mirror </a:t>
            </a:r>
            <a:r>
              <a:rPr lang="en-US" sz="1200" kern="1200" dirty="0">
                <a:solidFill>
                  <a:schemeClr val="tx1"/>
                </a:solidFill>
                <a:effectLst/>
                <a:latin typeface="+mn-lt"/>
                <a:ea typeface="+mn-ea"/>
                <a:cs typeface="+mn-cs"/>
              </a:rPr>
              <a:t>enables you in seeing down the sides and toward the rear of your trailer and the roadway behind. It doesn’t give as wide a view as the convex mirror does, but it does allow for better visibility down the length of the trailer. The left mirror is closer and reflects a larger image, which means you have a greater field of view from that mirror.</a:t>
            </a:r>
          </a:p>
        </p:txBody>
      </p:sp>
      <p:sp>
        <p:nvSpPr>
          <p:cNvPr id="4" name="Slide Number Placeholder 3"/>
          <p:cNvSpPr>
            <a:spLocks noGrp="1"/>
          </p:cNvSpPr>
          <p:nvPr>
            <p:ph type="sldNum" sz="quarter" idx="10"/>
          </p:nvPr>
        </p:nvSpPr>
        <p:spPr/>
        <p:txBody>
          <a:bodyPr/>
          <a:lstStyle/>
          <a:p>
            <a:fld id="{397EE9EA-4A4D-4A1F-B477-D23406B73FDC}" type="slidenum">
              <a:rPr lang="en-US" smtClean="0"/>
              <a:t>26</a:t>
            </a:fld>
            <a:endParaRPr lang="en-US"/>
          </a:p>
        </p:txBody>
      </p:sp>
    </p:spTree>
    <p:extLst>
      <p:ext uri="{BB962C8B-B14F-4D97-AF65-F5344CB8AC3E}">
        <p14:creationId xmlns:p14="http://schemas.microsoft.com/office/powerpoint/2010/main" val="13611019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Remember that mirrors do not allow you to see everything. There are blind spots on both sides of your vehicle. This makes lane changes, passing, and other maneuvers challenging. Tight turns can also pose a problem. You can’t see smaller vehicles or pedestrians that are next to the vehicle. Along with using your mirrors, signal and wait a moment before changing direction or lanes.</a:t>
            </a:r>
          </a:p>
        </p:txBody>
      </p:sp>
      <p:sp>
        <p:nvSpPr>
          <p:cNvPr id="4" name="Slide Number Placeholder 3"/>
          <p:cNvSpPr>
            <a:spLocks noGrp="1"/>
          </p:cNvSpPr>
          <p:nvPr>
            <p:ph type="sldNum" sz="quarter" idx="10"/>
          </p:nvPr>
        </p:nvSpPr>
        <p:spPr/>
        <p:txBody>
          <a:bodyPr/>
          <a:lstStyle/>
          <a:p>
            <a:fld id="{397EE9EA-4A4D-4A1F-B477-D23406B73FDC}" type="slidenum">
              <a:rPr lang="en-US" smtClean="0"/>
              <a:t>27</a:t>
            </a:fld>
            <a:endParaRPr lang="en-US"/>
          </a:p>
        </p:txBody>
      </p:sp>
    </p:spTree>
    <p:extLst>
      <p:ext uri="{BB962C8B-B14F-4D97-AF65-F5344CB8AC3E}">
        <p14:creationId xmlns:p14="http://schemas.microsoft.com/office/powerpoint/2010/main" val="40319719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Images in your side mirror will appear to be similar to those when you are driving your car or truck. When using your plane mirror in this situation, you should be able to judge the speed and distance of overtaking vehicles.</a:t>
            </a:r>
          </a:p>
        </p:txBody>
      </p:sp>
      <p:sp>
        <p:nvSpPr>
          <p:cNvPr id="4" name="Slide Number Placeholder 3"/>
          <p:cNvSpPr>
            <a:spLocks noGrp="1"/>
          </p:cNvSpPr>
          <p:nvPr>
            <p:ph type="sldNum" sz="quarter" idx="10"/>
          </p:nvPr>
        </p:nvSpPr>
        <p:spPr/>
        <p:txBody>
          <a:bodyPr/>
          <a:lstStyle/>
          <a:p>
            <a:fld id="{397EE9EA-4A4D-4A1F-B477-D23406B73FDC}" type="slidenum">
              <a:rPr lang="en-US" smtClean="0"/>
              <a:t>28</a:t>
            </a:fld>
            <a:endParaRPr lang="en-US"/>
          </a:p>
        </p:txBody>
      </p:sp>
    </p:spTree>
    <p:extLst>
      <p:ext uri="{BB962C8B-B14F-4D97-AF65-F5344CB8AC3E}">
        <p14:creationId xmlns:p14="http://schemas.microsoft.com/office/powerpoint/2010/main" val="15073838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Convex mirrors</a:t>
            </a:r>
            <a:r>
              <a:rPr lang="en-US" sz="1200" kern="1200" dirty="0">
                <a:solidFill>
                  <a:schemeClr val="tx1"/>
                </a:solidFill>
                <a:effectLst/>
                <a:latin typeface="+mn-lt"/>
                <a:ea typeface="+mn-ea"/>
                <a:cs typeface="+mn-cs"/>
              </a:rPr>
              <a:t>  are designed with an outward curvature to provide a wide-angle view. Convex mirrors provide the best close-up view of the sides of your vehicle.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97EE9EA-4A4D-4A1F-B477-D23406B73FDC}" type="slidenum">
              <a:rPr lang="en-US" smtClean="0"/>
              <a:t>29</a:t>
            </a:fld>
            <a:endParaRPr lang="en-US"/>
          </a:p>
        </p:txBody>
      </p:sp>
    </p:spTree>
    <p:extLst>
      <p:ext uri="{BB962C8B-B14F-4D97-AF65-F5344CB8AC3E}">
        <p14:creationId xmlns:p14="http://schemas.microsoft.com/office/powerpoint/2010/main" val="6451609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They give a broader view than plane mirrors and, if adjusted correctly, eliminate much of the blind area. </a:t>
            </a:r>
            <a:endParaRPr lang="en-US" dirty="0"/>
          </a:p>
        </p:txBody>
      </p:sp>
      <p:sp>
        <p:nvSpPr>
          <p:cNvPr id="4" name="Slide Number Placeholder 3"/>
          <p:cNvSpPr>
            <a:spLocks noGrp="1"/>
          </p:cNvSpPr>
          <p:nvPr>
            <p:ph type="sldNum" sz="quarter" idx="10"/>
          </p:nvPr>
        </p:nvSpPr>
        <p:spPr/>
        <p:txBody>
          <a:bodyPr/>
          <a:lstStyle/>
          <a:p>
            <a:fld id="{397EE9EA-4A4D-4A1F-B477-D23406B73FDC}" type="slidenum">
              <a:rPr lang="en-US" smtClean="0"/>
              <a:t>30</a:t>
            </a:fld>
            <a:endParaRPr lang="en-US"/>
          </a:p>
        </p:txBody>
      </p:sp>
    </p:spTree>
    <p:extLst>
      <p:ext uri="{BB962C8B-B14F-4D97-AF65-F5344CB8AC3E}">
        <p14:creationId xmlns:p14="http://schemas.microsoft.com/office/powerpoint/2010/main" val="26210053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negative aspect of convex mirrors is that they show a distorted image. Overtaking vehicles appear smaller and farther away than they really are. When using this mirror, you need to gain a solid understanding of what you are looking at. This will take practice as this view is not something you are used to in your personal vehicle.</a:t>
            </a:r>
          </a:p>
        </p:txBody>
      </p:sp>
      <p:sp>
        <p:nvSpPr>
          <p:cNvPr id="4" name="Slide Number Placeholder 3"/>
          <p:cNvSpPr>
            <a:spLocks noGrp="1"/>
          </p:cNvSpPr>
          <p:nvPr>
            <p:ph type="sldNum" sz="quarter" idx="10"/>
          </p:nvPr>
        </p:nvSpPr>
        <p:spPr/>
        <p:txBody>
          <a:bodyPr/>
          <a:lstStyle/>
          <a:p>
            <a:fld id="{397EE9EA-4A4D-4A1F-B477-D23406B73FDC}" type="slidenum">
              <a:rPr lang="en-US" smtClean="0"/>
              <a:t>31</a:t>
            </a:fld>
            <a:endParaRPr lang="en-US"/>
          </a:p>
        </p:txBody>
      </p:sp>
    </p:spTree>
    <p:extLst>
      <p:ext uri="{BB962C8B-B14F-4D97-AF65-F5344CB8AC3E}">
        <p14:creationId xmlns:p14="http://schemas.microsoft.com/office/powerpoint/2010/main" val="777648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combination of plane and convex mirrors works best. They provide maximum side and rear vision. The drawback is that the combination can be a bit confusing at first. In addition to making sure your mirrors are properly adjusted, it is important that you keep them clean. Dirty mirrors may not affect your visibility much in the daylight, but when they’re lit up at night by another driver’s headlights or by a setting or rising sun, even a little dirt can cause a distractingly dangerous glare.</a:t>
            </a:r>
          </a:p>
          <a:p>
            <a:endParaRPr lang="en-US" dirty="0"/>
          </a:p>
          <a:p>
            <a:r>
              <a:rPr lang="en-US" dirty="0"/>
              <a:t>CALLOUT: Some trucks are equipped with hood-mounted convex tri-pod mirrors, which provide the most visibility down the side of the truck.</a:t>
            </a:r>
          </a:p>
        </p:txBody>
      </p:sp>
      <p:sp>
        <p:nvSpPr>
          <p:cNvPr id="4" name="Slide Number Placeholder 3"/>
          <p:cNvSpPr>
            <a:spLocks noGrp="1"/>
          </p:cNvSpPr>
          <p:nvPr>
            <p:ph type="sldNum" sz="quarter" idx="10"/>
          </p:nvPr>
        </p:nvSpPr>
        <p:spPr/>
        <p:txBody>
          <a:bodyPr/>
          <a:lstStyle/>
          <a:p>
            <a:fld id="{397EE9EA-4A4D-4A1F-B477-D23406B73FDC}" type="slidenum">
              <a:rPr lang="en-US" smtClean="0"/>
              <a:t>32</a:t>
            </a:fld>
            <a:endParaRPr lang="en-US"/>
          </a:p>
        </p:txBody>
      </p:sp>
    </p:spTree>
    <p:extLst>
      <p:ext uri="{BB962C8B-B14F-4D97-AF65-F5344CB8AC3E}">
        <p14:creationId xmlns:p14="http://schemas.microsoft.com/office/powerpoint/2010/main" val="16556138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vehicles also make use of </a:t>
            </a:r>
            <a:r>
              <a:rPr lang="en-US" b="1" dirty="0"/>
              <a:t>fender mirrors</a:t>
            </a:r>
            <a:r>
              <a:rPr lang="en-US" dirty="0"/>
              <a:t>, which are mounted on the right and left corners of the front fenders. Fender mirrors help you see areas behind and to the sides of your vehicle, including some blind spots around your vehicle. While not on every commercial motor vehicle, they do provide an additional level of sight around the vehicle which adds to safer driving operations in many instances.</a:t>
            </a:r>
          </a:p>
        </p:txBody>
      </p:sp>
      <p:sp>
        <p:nvSpPr>
          <p:cNvPr id="4" name="Slide Number Placeholder 3"/>
          <p:cNvSpPr>
            <a:spLocks noGrp="1"/>
          </p:cNvSpPr>
          <p:nvPr>
            <p:ph type="sldNum" sz="quarter" idx="10"/>
          </p:nvPr>
        </p:nvSpPr>
        <p:spPr/>
        <p:txBody>
          <a:bodyPr/>
          <a:lstStyle/>
          <a:p>
            <a:fld id="{397EE9EA-4A4D-4A1F-B477-D23406B73FDC}" type="slidenum">
              <a:rPr lang="en-US" smtClean="0"/>
              <a:t>33</a:t>
            </a:fld>
            <a:endParaRPr lang="en-US"/>
          </a:p>
        </p:txBody>
      </p:sp>
    </p:spTree>
    <p:extLst>
      <p:ext uri="{BB962C8B-B14F-4D97-AF65-F5344CB8AC3E}">
        <p14:creationId xmlns:p14="http://schemas.microsoft.com/office/powerpoint/2010/main" val="5398920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Proper adjustment of your vehicle’s mirrors is important. It ensures that you have the best view possible to the sides and rear of your vehicle.</a:t>
            </a:r>
          </a:p>
          <a:p>
            <a:endParaRPr lang="en-US" dirty="0"/>
          </a:p>
          <a:p>
            <a:r>
              <a:rPr lang="en-US" dirty="0"/>
              <a:t>CALLOUT: Check mirror adjustment regularly. Your vehicle should be straight before making adjustments.</a:t>
            </a:r>
          </a:p>
        </p:txBody>
      </p:sp>
      <p:sp>
        <p:nvSpPr>
          <p:cNvPr id="4" name="Slide Number Placeholder 3"/>
          <p:cNvSpPr>
            <a:spLocks noGrp="1"/>
          </p:cNvSpPr>
          <p:nvPr>
            <p:ph type="sldNum" sz="quarter" idx="10"/>
          </p:nvPr>
        </p:nvSpPr>
        <p:spPr/>
        <p:txBody>
          <a:bodyPr/>
          <a:lstStyle/>
          <a:p>
            <a:fld id="{397EE9EA-4A4D-4A1F-B477-D23406B73FDC}" type="slidenum">
              <a:rPr lang="en-US" smtClean="0"/>
              <a:t>34</a:t>
            </a:fld>
            <a:endParaRPr lang="en-US"/>
          </a:p>
        </p:txBody>
      </p:sp>
    </p:spTree>
    <p:extLst>
      <p:ext uri="{BB962C8B-B14F-4D97-AF65-F5344CB8AC3E}">
        <p14:creationId xmlns:p14="http://schemas.microsoft.com/office/powerpoint/2010/main" val="36169569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Left side. </a:t>
            </a:r>
            <a:r>
              <a:rPr lang="en-US" dirty="0"/>
              <a:t>You should see the trailer body on the inside vertical edge of the mirror. The rest of the mirror should show what is next to and behind the trailer. You should be able to see a point on the ground about 30 feet away on the bottom, horizontal edge of the mirror.</a:t>
            </a:r>
          </a:p>
          <a:p>
            <a:endParaRPr lang="en-US" dirty="0"/>
          </a:p>
          <a:p>
            <a:r>
              <a:rPr lang="en-US" b="1" dirty="0"/>
              <a:t>Right side. </a:t>
            </a:r>
            <a:r>
              <a:rPr lang="en-US" dirty="0"/>
              <a:t>You should see the trailer body on the inside vertical edge of the mirror. The rest of the mirror should show what is next to and behind the trailer. You should be able to see a point on the ground about 60 feet away on </a:t>
            </a:r>
            <a:r>
              <a:rPr lang="en-US" dirty="0" err="1"/>
              <a:t>thebottom</a:t>
            </a:r>
            <a:r>
              <a:rPr lang="en-US" dirty="0"/>
              <a:t>, horizontal edge of the mirror.</a:t>
            </a:r>
          </a:p>
        </p:txBody>
      </p:sp>
      <p:sp>
        <p:nvSpPr>
          <p:cNvPr id="4" name="Slide Number Placeholder 3"/>
          <p:cNvSpPr>
            <a:spLocks noGrp="1"/>
          </p:cNvSpPr>
          <p:nvPr>
            <p:ph type="sldNum" sz="quarter" idx="10"/>
          </p:nvPr>
        </p:nvSpPr>
        <p:spPr/>
        <p:txBody>
          <a:bodyPr/>
          <a:lstStyle/>
          <a:p>
            <a:fld id="{397EE9EA-4A4D-4A1F-B477-D23406B73FDC}" type="slidenum">
              <a:rPr lang="en-US" smtClean="0"/>
              <a:t>35</a:t>
            </a:fld>
            <a:endParaRPr lang="en-US"/>
          </a:p>
        </p:txBody>
      </p:sp>
    </p:spTree>
    <p:extLst>
      <p:ext uri="{BB962C8B-B14F-4D97-AF65-F5344CB8AC3E}">
        <p14:creationId xmlns:p14="http://schemas.microsoft.com/office/powerpoint/2010/main" val="17922106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Left side. </a:t>
            </a:r>
            <a:r>
              <a:rPr lang="en-US" dirty="0"/>
              <a:t>You should see part of the trailer on the inside vertical edge of the mirror. The top, horizontal edge of the mirror should show a point on the ground that is about 35 feet away. The bottom, horizontal edge should show a point on the ground that is about seven feet away.</a:t>
            </a:r>
          </a:p>
          <a:p>
            <a:endParaRPr lang="en-US" dirty="0"/>
          </a:p>
          <a:p>
            <a:r>
              <a:rPr lang="en-US" b="1" dirty="0"/>
              <a:t>Right side. </a:t>
            </a:r>
            <a:r>
              <a:rPr lang="en-US" dirty="0"/>
              <a:t>You should see part of the trailer on the inside vertical edge of the mirror. The top, horizontal edge of the mirror should show a point on the ground that is about 65 feet away. The bottom, horizontal edge of the mirror should show a point on the ground that is about eight feet away.</a:t>
            </a:r>
          </a:p>
        </p:txBody>
      </p:sp>
      <p:sp>
        <p:nvSpPr>
          <p:cNvPr id="4" name="Slide Number Placeholder 3"/>
          <p:cNvSpPr>
            <a:spLocks noGrp="1"/>
          </p:cNvSpPr>
          <p:nvPr>
            <p:ph type="sldNum" sz="quarter" idx="10"/>
          </p:nvPr>
        </p:nvSpPr>
        <p:spPr/>
        <p:txBody>
          <a:bodyPr/>
          <a:lstStyle/>
          <a:p>
            <a:fld id="{397EE9EA-4A4D-4A1F-B477-D23406B73FDC}" type="slidenum">
              <a:rPr lang="en-US" smtClean="0"/>
              <a:t>36</a:t>
            </a:fld>
            <a:endParaRPr lang="en-US"/>
          </a:p>
        </p:txBody>
      </p:sp>
    </p:spTree>
    <p:extLst>
      <p:ext uri="{BB962C8B-B14F-4D97-AF65-F5344CB8AC3E}">
        <p14:creationId xmlns:p14="http://schemas.microsoft.com/office/powerpoint/2010/main" val="41423959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sz="1200" kern="1200" dirty="0">
                <a:solidFill>
                  <a:schemeClr val="tx1"/>
                </a:solidFill>
                <a:effectLst/>
                <a:latin typeface="+mn-lt"/>
                <a:ea typeface="+mn-ea"/>
                <a:cs typeface="+mn-cs"/>
              </a:rPr>
              <a:t>Explain the importance of continuously scanning your surroundings</a:t>
            </a:r>
          </a:p>
          <a:p>
            <a:pPr marL="685800" lvl="1" indent="-228600">
              <a:buFont typeface="+mj-lt"/>
              <a:buAutoNum type="arabicPeriod"/>
            </a:pPr>
            <a:r>
              <a:rPr lang="en-US" sz="1200" kern="1200" dirty="0">
                <a:solidFill>
                  <a:schemeClr val="tx1"/>
                </a:solidFill>
                <a:effectLst/>
                <a:latin typeface="+mn-lt"/>
                <a:ea typeface="+mn-ea"/>
                <a:cs typeface="+mn-cs"/>
              </a:rPr>
              <a:t>Discuss how to perform a proper visual scan in front of, to the sides, and behind your vehicle</a:t>
            </a:r>
          </a:p>
          <a:p>
            <a:pPr marL="685800" lvl="1" indent="-228600">
              <a:buFont typeface="+mj-lt"/>
              <a:buAutoNum type="arabicPeriod"/>
            </a:pPr>
            <a:r>
              <a:rPr lang="en-US" sz="1200" kern="1200" dirty="0">
                <a:solidFill>
                  <a:schemeClr val="tx1"/>
                </a:solidFill>
                <a:effectLst/>
                <a:latin typeface="+mn-lt"/>
                <a:ea typeface="+mn-ea"/>
                <a:cs typeface="+mn-cs"/>
              </a:rPr>
              <a:t>Recognize potential hazards you must be aware of and react to while driving</a:t>
            </a:r>
          </a:p>
          <a:p>
            <a:pPr marL="685800" lvl="1" indent="-228600">
              <a:buFont typeface="+mj-lt"/>
              <a:buAutoNum type="arabicPeriod"/>
            </a:pPr>
            <a:r>
              <a:rPr lang="en-US" sz="1200" kern="1200" dirty="0">
                <a:solidFill>
                  <a:schemeClr val="tx1"/>
                </a:solidFill>
                <a:effectLst/>
                <a:latin typeface="+mn-lt"/>
                <a:ea typeface="+mn-ea"/>
                <a:cs typeface="+mn-cs"/>
              </a:rPr>
              <a:t>Identify signs of a distracted driver and pedestrian</a:t>
            </a:r>
          </a:p>
          <a:p>
            <a:pPr marL="685800" lvl="1" indent="-228600">
              <a:buFont typeface="+mj-lt"/>
              <a:buAutoNum type="arabicPeriod"/>
            </a:pPr>
            <a:r>
              <a:rPr lang="en-US" sz="1200" kern="1200" dirty="0">
                <a:solidFill>
                  <a:schemeClr val="tx1"/>
                </a:solidFill>
                <a:effectLst/>
                <a:latin typeface="+mn-lt"/>
                <a:ea typeface="+mn-ea"/>
                <a:cs typeface="+mn-cs"/>
              </a:rPr>
              <a:t>Describe the different types of mirrors and what each is designed for</a:t>
            </a:r>
          </a:p>
          <a:p>
            <a:pPr marL="685800" lvl="1" indent="-228600">
              <a:buFont typeface="+mj-lt"/>
              <a:buAutoNum type="arabicPeriod"/>
            </a:pPr>
            <a:r>
              <a:rPr lang="en-US" sz="1200" kern="1200" dirty="0">
                <a:solidFill>
                  <a:schemeClr val="tx1"/>
                </a:solidFill>
                <a:effectLst/>
                <a:latin typeface="+mn-lt"/>
                <a:ea typeface="+mn-ea"/>
                <a:cs typeface="+mn-cs"/>
              </a:rPr>
              <a:t>Explain how to properly adjust your mirrors and use them while driving</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ROAD RECOMMENDATION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Below is the outline for a commentary driving exercise. In commentary driving, the student should be able to identify (out loud) obstacles and potential obstacles while driving. The following are general rules: </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sz="1200" kern="1200" dirty="0">
                <a:solidFill>
                  <a:schemeClr val="tx1"/>
                </a:solidFill>
                <a:effectLst/>
                <a:latin typeface="+mn-lt"/>
                <a:ea typeface="+mn-ea"/>
                <a:cs typeface="+mn-cs"/>
              </a:rPr>
              <a:t>Identify obstacles by using short phrases such as: </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Stop sign </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Upcoming stop light, or </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Vehicle passing ahead </a:t>
            </a:r>
          </a:p>
          <a:p>
            <a:pPr marL="685800" lvl="1" indent="-228600">
              <a:buFont typeface="+mj-lt"/>
              <a:buAutoNum type="arabicPeriod" startAt="2"/>
            </a:pPr>
            <a:r>
              <a:rPr lang="en-US" sz="1200" kern="1200" dirty="0">
                <a:solidFill>
                  <a:schemeClr val="tx1"/>
                </a:solidFill>
                <a:effectLst/>
                <a:latin typeface="+mn-lt"/>
                <a:ea typeface="+mn-ea"/>
                <a:cs typeface="+mn-cs"/>
              </a:rPr>
              <a:t>Identify only the most important/critical obstacles. It’s impossible to point out all obstacles without becoming distracted. </a:t>
            </a:r>
          </a:p>
          <a:p>
            <a:pPr marL="685800" lvl="1" indent="-228600">
              <a:buFont typeface="+mj-lt"/>
              <a:buAutoNum type="arabicPeriod" startAt="2"/>
            </a:pPr>
            <a:r>
              <a:rPr lang="en-US" sz="1200" kern="1200" dirty="0">
                <a:solidFill>
                  <a:schemeClr val="tx1"/>
                </a:solidFill>
                <a:effectLst/>
                <a:latin typeface="+mn-lt"/>
                <a:ea typeface="+mn-ea"/>
                <a:cs typeface="+mn-cs"/>
              </a:rPr>
              <a:t>Students shouldn’t look at the instructor while talking. </a:t>
            </a:r>
          </a:p>
          <a:p>
            <a:pPr marL="685800" lvl="1" indent="-228600">
              <a:buFont typeface="+mj-lt"/>
              <a:buAutoNum type="arabicPeriod" startAt="2"/>
            </a:pPr>
            <a:r>
              <a:rPr lang="en-US" sz="1200" kern="1200" dirty="0">
                <a:solidFill>
                  <a:schemeClr val="tx1"/>
                </a:solidFill>
                <a:effectLst/>
                <a:latin typeface="+mn-lt"/>
                <a:ea typeface="+mn-ea"/>
                <a:cs typeface="+mn-cs"/>
              </a:rPr>
              <a:t>Identify, don’t explain.</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Visual search exercise </a:t>
            </a:r>
          </a:p>
          <a:p>
            <a:r>
              <a:rPr lang="en-US" sz="1200" kern="1200" dirty="0">
                <a:solidFill>
                  <a:schemeClr val="tx1"/>
                </a:solidFill>
                <a:effectLst/>
                <a:latin typeface="+mn-lt"/>
                <a:ea typeface="+mn-ea"/>
                <a:cs typeface="+mn-cs"/>
              </a:rPr>
              <a:t>The purpose of this session is to allow students to practice visual search under highway conditions.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with other exercises, break your class into groups of three students per instructor. Each student should have two to three hours behind the wheel.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route you select for this session should expose the student to a broad range of roadways under low density traffic conditions. When selecting a route, keep in mind that this may be the student’s first experience driving a tractor-trailer on a public roadway. That alone could cause anxiety for the student and could pose a distraction. It isn’t necessary to select a route with a large volume of traffic. The route you select should include the following: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Path obstructions that force a change in speed or direction that are observable from a distance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Intersections at which left and right turns may be made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Blind intersections at which the student must yield the right-of-way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Multi-lane streets that permit lane changes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Freeway interchanges, including weave-type interchanges that are used to enter, exit, and traverse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Lane control signs and signals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Tight turns (alleys, driveways, etc.)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Follow these procedures during the session: </a:t>
            </a:r>
          </a:p>
          <a:p>
            <a:pPr marL="685800" lvl="1" indent="-228600">
              <a:buFont typeface="+mj-lt"/>
              <a:buAutoNum type="arabicPeriod"/>
            </a:pPr>
            <a:r>
              <a:rPr lang="en-US" sz="1200" kern="1200" dirty="0">
                <a:solidFill>
                  <a:schemeClr val="tx1"/>
                </a:solidFill>
                <a:effectLst/>
                <a:latin typeface="+mn-lt"/>
                <a:ea typeface="+mn-ea"/>
                <a:cs typeface="+mn-cs"/>
              </a:rPr>
              <a:t>Each student should spend a maximum of 20 minutes behind the wheel. As this is probably the student’s first on-the-road experience, the intensity and stress of the activity can cause fatigue within a short period of time. </a:t>
            </a:r>
          </a:p>
          <a:p>
            <a:pPr marL="685800" lvl="1" indent="-228600">
              <a:buFont typeface="+mj-lt"/>
              <a:buAutoNum type="arabicPeriod"/>
            </a:pPr>
            <a:r>
              <a:rPr lang="en-US" sz="1200" kern="1200" dirty="0">
                <a:solidFill>
                  <a:schemeClr val="tx1"/>
                </a:solidFill>
                <a:effectLst/>
                <a:latin typeface="+mn-lt"/>
                <a:ea typeface="+mn-ea"/>
                <a:cs typeface="+mn-cs"/>
              </a:rPr>
              <a:t>The student should use commentary driving techniques for up to one-half of the time he or she is behind the wheel. If this seems to be too distracting to the student at first, discontinue the use of commentary driving until the student is more confident. </a:t>
            </a:r>
          </a:p>
          <a:p>
            <a:pPr marL="685800" lvl="1" indent="-228600">
              <a:buFont typeface="+mj-lt"/>
              <a:buAutoNum type="arabicPeriod"/>
            </a:pPr>
            <a:r>
              <a:rPr lang="en-US" sz="1200" kern="1200" dirty="0">
                <a:solidFill>
                  <a:schemeClr val="tx1"/>
                </a:solidFill>
                <a:effectLst/>
                <a:latin typeface="+mn-lt"/>
                <a:ea typeface="+mn-ea"/>
                <a:cs typeface="+mn-cs"/>
              </a:rPr>
              <a:t>As the instructor, you should give directions involving changes in speed or direction well in advance. </a:t>
            </a:r>
          </a:p>
          <a:p>
            <a:pPr marL="685800" lvl="1" indent="-228600">
              <a:buFont typeface="+mj-lt"/>
              <a:buAutoNum type="arabicPeriod"/>
            </a:pPr>
            <a:r>
              <a:rPr lang="en-US" sz="1200" kern="1200" dirty="0">
                <a:solidFill>
                  <a:schemeClr val="tx1"/>
                </a:solidFill>
                <a:effectLst/>
                <a:latin typeface="+mn-lt"/>
                <a:ea typeface="+mn-ea"/>
                <a:cs typeface="+mn-cs"/>
              </a:rPr>
              <a:t>Make sure your students perform the following maneuvers at some point during the session: lane changes, right and left turns, and entering, exiting, and traveling through a freeway interchange.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you are confident that the students have had sufficient practice under low-density traffic conditions, additional practice should be taken in moderate traffic conditions, but avoid high density traffic situations.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37</a:t>
            </a:fld>
            <a:endParaRPr lang="en-US"/>
          </a:p>
        </p:txBody>
      </p:sp>
    </p:spTree>
    <p:extLst>
      <p:ext uri="{BB962C8B-B14F-4D97-AF65-F5344CB8AC3E}">
        <p14:creationId xmlns:p14="http://schemas.microsoft.com/office/powerpoint/2010/main" val="16878983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002D72"/>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DA170D-0E74-4B8F-90C4-30931160DF6E}" type="datetimeFigureOut">
              <a:rPr lang="en-US" smtClean="0"/>
              <a:t>5/13/2019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dirty="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002D72"/>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70DA170D-0E74-4B8F-90C4-30931160DF6E}" type="datetimeFigureOut">
              <a:rPr lang="en-US" smtClean="0"/>
              <a:t>5/13/2019</a:t>
            </a:fld>
            <a:endParaRPr lang="en-US"/>
          </a:p>
        </p:txBody>
      </p:sp>
      <p:sp>
        <p:nvSpPr>
          <p:cNvPr id="11" name="Footer Placeholder 10"/>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12" name="Slide Number Placeholder 11"/>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DA170D-0E74-4B8F-90C4-30931160DF6E}" type="datetimeFigureOut">
              <a:rPr lang="en-US" smtClean="0"/>
              <a:t>5/13/2019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DA170D-0E74-4B8F-90C4-30931160DF6E}" type="datetimeFigureOut">
              <a:rPr lang="en-US" smtClean="0"/>
              <a:t>5/13/2019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DA170D-0E74-4B8F-90C4-30931160DF6E}" type="datetimeFigureOut">
              <a:rPr lang="en-US" smtClean="0"/>
              <a:t>5/13/2019</a:t>
            </a:fld>
            <a:endParaRPr lang="en-US"/>
          </a:p>
        </p:txBody>
      </p:sp>
      <p:sp>
        <p:nvSpPr>
          <p:cNvPr id="8" name="Footer Placeholder 7"/>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70DA170D-0E74-4B8F-90C4-30931160DF6E}" type="datetimeFigureOut">
              <a:rPr lang="en-US" smtClean="0"/>
              <a:t>5/13/2019</a:t>
            </a:fld>
            <a:endParaRPr lang="en-US"/>
          </a:p>
        </p:txBody>
      </p:sp>
      <p:sp>
        <p:nvSpPr>
          <p:cNvPr id="4" name="Footer Placeholder 3"/>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A170D-0E74-4B8F-90C4-30931160DF6E}" type="datetimeFigureOut">
              <a:rPr lang="en-US" smtClean="0"/>
              <a:t>5/13/2019</a:t>
            </a:fld>
            <a:endParaRPr lang="en-US"/>
          </a:p>
        </p:txBody>
      </p:sp>
      <p:sp>
        <p:nvSpPr>
          <p:cNvPr id="3" name="Footer Placeholder 2"/>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5/13/2019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5/13/2019</a:t>
            </a:fld>
            <a:endParaRPr lang="en-US"/>
          </a:p>
        </p:txBody>
      </p:sp>
      <p:sp>
        <p:nvSpPr>
          <p:cNvPr id="6" name="Footer Placeholder 5"/>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Copyright 2018 J. J. Keller &amp; Associates, Inc.</a:t>
            </a: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A170D-0E74-4B8F-90C4-30931160DF6E}" type="datetimeFigureOut">
              <a:rPr lang="en-US" smtClean="0"/>
              <a:t>5/13/2019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1.pn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9.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5.png"/><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17.jpg"/><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notesSlide" Target="../notesSlides/notesSlide7.xml"/><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slideLayout" Target="../slideLayouts/slideLayout2.xml"/><Relationship Id="rId16" Type="http://schemas.openxmlformats.org/officeDocument/2006/relationships/image" Target="../media/image30.png"/><Relationship Id="rId1" Type="http://schemas.openxmlformats.org/officeDocument/2006/relationships/tags" Target="../tags/tag2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31.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32.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5.png"/><Relationship Id="rId4" Type="http://schemas.openxmlformats.org/officeDocument/2006/relationships/image" Target="../media/image33.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5.png"/><Relationship Id="rId4" Type="http://schemas.openxmlformats.org/officeDocument/2006/relationships/image" Target="../media/image34.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35.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36.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37.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38.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39.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42.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43.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44.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45.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tags" Target="../tags/tag38.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6.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49.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52.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45.xml"/><Relationship Id="rId4" Type="http://schemas.openxmlformats.org/officeDocument/2006/relationships/image" Target="../media/image53.jp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54.jp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ags" Target="../tags/tag47.xml"/><Relationship Id="rId4" Type="http://schemas.openxmlformats.org/officeDocument/2006/relationships/image" Target="../media/image55.jp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image" Target="../media/image56.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50.xml"/><Relationship Id="rId5" Type="http://schemas.openxmlformats.org/officeDocument/2006/relationships/image" Target="../media/image4.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0165DD1-4EF9-4A4B-A8A6-A575014C74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121400" cy="6858000"/>
          </a:xfrm>
          <a:prstGeom prst="rect">
            <a:avLst/>
          </a:prstGeom>
        </p:spPr>
      </p:pic>
      <p:sp>
        <p:nvSpPr>
          <p:cNvPr id="9" name="Title 1">
            <a:extLst>
              <a:ext uri="{FF2B5EF4-FFF2-40B4-BE49-F238E27FC236}">
                <a16:creationId xmlns:a16="http://schemas.microsoft.com/office/drawing/2014/main" id="{7DC94326-51D9-4A90-866D-792CCBDDC598}"/>
              </a:ext>
            </a:extLst>
          </p:cNvPr>
          <p:cNvSpPr>
            <a:spLocks noGrp="1"/>
          </p:cNvSpPr>
          <p:nvPr>
            <p:ph type="ctrTitle"/>
          </p:nvPr>
        </p:nvSpPr>
        <p:spPr>
          <a:xfrm>
            <a:off x="137273" y="5029376"/>
            <a:ext cx="6060140" cy="1470025"/>
          </a:xfrm>
        </p:spPr>
        <p:txBody>
          <a:bodyPr>
            <a:noAutofit/>
          </a:bodyPr>
          <a:lstStyle/>
          <a:p>
            <a:pPr algn="l"/>
            <a:r>
              <a:rPr lang="en-US" sz="6600" dirty="0">
                <a:solidFill>
                  <a:schemeClr val="bg1"/>
                </a:solidFill>
                <a:effectLst>
                  <a:outerShdw blurRad="38100" dist="38100" dir="2700000" algn="tl">
                    <a:srgbClr val="000000">
                      <a:alpha val="43137"/>
                    </a:srgbClr>
                  </a:outerShdw>
                </a:effectLst>
              </a:rPr>
              <a:t>Visual Search</a:t>
            </a:r>
          </a:p>
        </p:txBody>
      </p:sp>
      <p:sp>
        <p:nvSpPr>
          <p:cNvPr id="10" name="TextBox 9">
            <a:extLst>
              <a:ext uri="{FF2B5EF4-FFF2-40B4-BE49-F238E27FC236}">
                <a16:creationId xmlns:a16="http://schemas.microsoft.com/office/drawing/2014/main" id="{BBD0F14E-5DC5-482C-8071-8F9631C08A79}"/>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
        <p:nvSpPr>
          <p:cNvPr id="11" name="TextBox 10">
            <a:extLst>
              <a:ext uri="{FF2B5EF4-FFF2-40B4-BE49-F238E27FC236}">
                <a16:creationId xmlns:a16="http://schemas.microsoft.com/office/drawing/2014/main" id="{3D6C4133-9B03-4B83-A9F3-1D8A025AABFF}"/>
              </a:ext>
            </a:extLst>
          </p:cNvPr>
          <p:cNvSpPr txBox="1"/>
          <p:nvPr/>
        </p:nvSpPr>
        <p:spPr>
          <a:xfrm>
            <a:off x="7086600" y="3551376"/>
            <a:ext cx="1611339" cy="3170099"/>
          </a:xfrm>
          <a:prstGeom prst="rect">
            <a:avLst/>
          </a:prstGeom>
          <a:noFill/>
        </p:spPr>
        <p:txBody>
          <a:bodyPr wrap="none" rtlCol="0">
            <a:spAutoFit/>
          </a:bodyPr>
          <a:lstStyle/>
          <a:p>
            <a:r>
              <a:rPr lang="en-US" sz="20000" dirty="0">
                <a:solidFill>
                  <a:schemeClr val="bg1"/>
                </a:solidFill>
              </a:rPr>
              <a:t>8</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6F9A7D-7FB4-42A3-AB11-F6831452B2FC}"/>
              </a:ext>
            </a:extLst>
          </p:cNvPr>
          <p:cNvSpPr>
            <a:spLocks noGrp="1"/>
          </p:cNvSpPr>
          <p:nvPr>
            <p:ph type="title"/>
          </p:nvPr>
        </p:nvSpPr>
        <p:spPr/>
        <p:txBody>
          <a:bodyPr/>
          <a:lstStyle/>
          <a:p>
            <a:r>
              <a:rPr lang="en-US" dirty="0"/>
              <a:t>Introduction</a:t>
            </a:r>
          </a:p>
        </p:txBody>
      </p:sp>
      <p:pic>
        <p:nvPicPr>
          <p:cNvPr id="4" name="Picture 3">
            <a:extLst>
              <a:ext uri="{FF2B5EF4-FFF2-40B4-BE49-F238E27FC236}">
                <a16:creationId xmlns:a16="http://schemas.microsoft.com/office/drawing/2014/main" id="{AECD2BE8-56DB-4176-AEFE-157337B16F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4" y="1609344"/>
            <a:ext cx="7539113" cy="2971799"/>
          </a:xfrm>
          <a:prstGeom prst="rect">
            <a:avLst/>
          </a:prstGeom>
          <a:ln w="12700">
            <a:solidFill>
              <a:schemeClr val="tx1"/>
            </a:solidFill>
          </a:ln>
          <a:effectLst>
            <a:outerShdw blurRad="50800" dist="38100" dir="5400000" algn="t" rotWithShape="0">
              <a:prstClr val="black">
                <a:alpha val="40000"/>
              </a:prstClr>
            </a:outerShdw>
          </a:effectLst>
        </p:spPr>
      </p:pic>
      <p:sp>
        <p:nvSpPr>
          <p:cNvPr id="5" name="Content Placeholder 1">
            <a:extLst>
              <a:ext uri="{FF2B5EF4-FFF2-40B4-BE49-F238E27FC236}">
                <a16:creationId xmlns:a16="http://schemas.microsoft.com/office/drawing/2014/main" id="{C7910B8A-8E7E-430B-9F67-840C9391D64F}"/>
              </a:ext>
            </a:extLst>
          </p:cNvPr>
          <p:cNvSpPr>
            <a:spLocks noGrp="1"/>
          </p:cNvSpPr>
          <p:nvPr>
            <p:ph idx="1"/>
          </p:nvPr>
        </p:nvSpPr>
        <p:spPr>
          <a:xfrm>
            <a:off x="914400" y="4727448"/>
            <a:ext cx="7433698" cy="1630363"/>
          </a:xfrm>
        </p:spPr>
        <p:txBody>
          <a:bodyPr/>
          <a:lstStyle/>
          <a:p>
            <a:pPr marL="0" indent="0">
              <a:buNone/>
            </a:pPr>
            <a:r>
              <a:rPr lang="en-US" sz="3200" dirty="0"/>
              <a:t>We’ll introduce you to the skills required to conduct an effective visual search</a:t>
            </a:r>
          </a:p>
          <a:p>
            <a:pPr marL="0" indent="0">
              <a:buNone/>
            </a:pPr>
            <a:endParaRPr lang="en-US" sz="3200" dirty="0"/>
          </a:p>
        </p:txBody>
      </p:sp>
      <p:pic>
        <p:nvPicPr>
          <p:cNvPr id="7" name="Picture 6">
            <a:extLst>
              <a:ext uri="{FF2B5EF4-FFF2-40B4-BE49-F238E27FC236}">
                <a16:creationId xmlns:a16="http://schemas.microsoft.com/office/drawing/2014/main" id="{F61C21FE-E9EA-40C4-B804-EB45B7EDA0F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2986" cy="914400"/>
          </a:xfrm>
          <a:prstGeom prst="rect">
            <a:avLst/>
          </a:prstGeom>
        </p:spPr>
      </p:pic>
    </p:spTree>
    <p:custDataLst>
      <p:tags r:id="rId1"/>
    </p:custDataLst>
    <p:extLst>
      <p:ext uri="{BB962C8B-B14F-4D97-AF65-F5344CB8AC3E}">
        <p14:creationId xmlns:p14="http://schemas.microsoft.com/office/powerpoint/2010/main" val="690969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7467600" cy="5257800"/>
          </a:xfrm>
        </p:spPr>
        <p:txBody>
          <a:bodyPr/>
          <a:lstStyle/>
          <a:p>
            <a:pPr marL="0" indent="0">
              <a:buNone/>
            </a:pPr>
            <a:r>
              <a:rPr lang="en-US" sz="2400" dirty="0"/>
              <a:t>Upon completion of this lesson, you will be able to: </a:t>
            </a:r>
          </a:p>
          <a:p>
            <a:pPr marL="857250" lvl="1" indent="-457200">
              <a:buFont typeface="+mj-lt"/>
              <a:buAutoNum type="arabicPeriod"/>
            </a:pPr>
            <a:r>
              <a:rPr lang="en-US" sz="2200" dirty="0"/>
              <a:t>Explain the importance of continuously scanning your surroundings </a:t>
            </a:r>
          </a:p>
          <a:p>
            <a:pPr marL="857250" lvl="1" indent="-457200">
              <a:buFont typeface="+mj-lt"/>
              <a:buAutoNum type="arabicPeriod"/>
            </a:pPr>
            <a:r>
              <a:rPr lang="en-US" sz="2200" dirty="0"/>
              <a:t>Discuss how to perform a proper visual scan in front of, to the sides, and behind your vehicle</a:t>
            </a:r>
          </a:p>
          <a:p>
            <a:pPr marL="857250" lvl="1" indent="-457200">
              <a:buFont typeface="+mj-lt"/>
              <a:buAutoNum type="arabicPeriod"/>
            </a:pPr>
            <a:r>
              <a:rPr lang="en-US" sz="2200" dirty="0"/>
              <a:t>Recognize potential hazards you must be aware of and react to while driving</a:t>
            </a:r>
          </a:p>
          <a:p>
            <a:pPr marL="857250" lvl="1" indent="-457200">
              <a:buFont typeface="+mj-lt"/>
              <a:buAutoNum type="arabicPeriod"/>
            </a:pPr>
            <a:r>
              <a:rPr lang="en-US" sz="2200" dirty="0"/>
              <a:t>Identify signs of a distracted driver and pedestrian</a:t>
            </a:r>
          </a:p>
          <a:p>
            <a:pPr marL="857250" lvl="1" indent="-457200">
              <a:buFont typeface="+mj-lt"/>
              <a:buAutoNum type="arabicPeriod"/>
            </a:pPr>
            <a:r>
              <a:rPr lang="en-US" sz="2200" dirty="0"/>
              <a:t>Describe the different types of mirrors and what each is designed for</a:t>
            </a:r>
          </a:p>
          <a:p>
            <a:pPr marL="857250" lvl="1" indent="-457200">
              <a:buFont typeface="+mj-lt"/>
              <a:buAutoNum type="arabicPeriod"/>
            </a:pPr>
            <a:r>
              <a:rPr lang="en-US" sz="2200" dirty="0"/>
              <a:t>Explain how to properly adjust your mirrors and use them while driving</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a:t>
            </a:r>
          </a:p>
        </p:txBody>
      </p:sp>
    </p:spTree>
    <p:custDataLst>
      <p:tags r:id="rId1"/>
    </p:custDataLst>
    <p:extLst>
      <p:ext uri="{BB962C8B-B14F-4D97-AF65-F5344CB8AC3E}">
        <p14:creationId xmlns:p14="http://schemas.microsoft.com/office/powerpoint/2010/main" val="2132815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AFDEC6-6601-46E7-896A-26D161FEB9BC}"/>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43D93868-AD2E-4ACA-986F-F7323DF6B519}"/>
              </a:ext>
            </a:extLst>
          </p:cNvPr>
          <p:cNvSpPr>
            <a:spLocks noGrp="1"/>
          </p:cNvSpPr>
          <p:nvPr>
            <p:ph type="title"/>
          </p:nvPr>
        </p:nvSpPr>
        <p:spPr>
          <a:xfrm>
            <a:off x="0" y="4406900"/>
            <a:ext cx="9144000" cy="1362075"/>
          </a:xfrm>
        </p:spPr>
        <p:txBody>
          <a:bodyPr/>
          <a:lstStyle/>
          <a:p>
            <a:r>
              <a:rPr lang="en-US" dirty="0"/>
              <a:t>Scanning Your Entire Sight Area</a:t>
            </a:r>
          </a:p>
        </p:txBody>
      </p:sp>
    </p:spTree>
    <p:custDataLst>
      <p:tags r:id="rId1"/>
    </p:custDataLst>
    <p:extLst>
      <p:ext uri="{BB962C8B-B14F-4D97-AF65-F5344CB8AC3E}">
        <p14:creationId xmlns:p14="http://schemas.microsoft.com/office/powerpoint/2010/main" val="1285418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6470EA5-0A20-496C-BBFB-58C051212144}"/>
              </a:ext>
            </a:extLst>
          </p:cNvPr>
          <p:cNvSpPr>
            <a:spLocks noGrp="1"/>
          </p:cNvSpPr>
          <p:nvPr>
            <p:ph type="title"/>
          </p:nvPr>
        </p:nvSpPr>
        <p:spPr/>
        <p:txBody>
          <a:bodyPr/>
          <a:lstStyle/>
          <a:p>
            <a:r>
              <a:rPr lang="en-US" dirty="0"/>
              <a:t>Distance Scanning</a:t>
            </a:r>
          </a:p>
        </p:txBody>
      </p:sp>
      <p:pic>
        <p:nvPicPr>
          <p:cNvPr id="4" name="Picture 3">
            <a:extLst>
              <a:ext uri="{FF2B5EF4-FFF2-40B4-BE49-F238E27FC236}">
                <a16:creationId xmlns:a16="http://schemas.microsoft.com/office/drawing/2014/main" id="{5C844ABA-BF6B-4653-B8C8-D979C799F7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4" y="1609344"/>
            <a:ext cx="7539113" cy="2971799"/>
          </a:xfrm>
          <a:prstGeom prst="rect">
            <a:avLst/>
          </a:prstGeom>
          <a:ln w="12700">
            <a:solidFill>
              <a:schemeClr val="tx1"/>
            </a:solidFill>
          </a:ln>
          <a:effectLst>
            <a:outerShdw blurRad="50800" dist="38100" dir="5400000" algn="t" rotWithShape="0">
              <a:prstClr val="black">
                <a:alpha val="40000"/>
              </a:prstClr>
            </a:outerShdw>
          </a:effectLst>
        </p:spPr>
      </p:pic>
      <p:sp>
        <p:nvSpPr>
          <p:cNvPr id="5" name="Content Placeholder 1">
            <a:extLst>
              <a:ext uri="{FF2B5EF4-FFF2-40B4-BE49-F238E27FC236}">
                <a16:creationId xmlns:a16="http://schemas.microsoft.com/office/drawing/2014/main" id="{020F6A5A-49B5-4563-900C-14362742531F}"/>
              </a:ext>
            </a:extLst>
          </p:cNvPr>
          <p:cNvSpPr txBox="1">
            <a:spLocks/>
          </p:cNvSpPr>
          <p:nvPr/>
        </p:nvSpPr>
        <p:spPr>
          <a:xfrm>
            <a:off x="533400" y="4727448"/>
            <a:ext cx="8077200" cy="21305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Distance scanning helps you identify hazards early &amp; helps you avoid abrupt stops and radical speed changes caused by the driving behaviors of other motorists</a:t>
            </a:r>
          </a:p>
          <a:p>
            <a:pPr marL="0" indent="0">
              <a:buFont typeface="Arial" panose="020B0604020202020204" pitchFamily="34" charset="0"/>
              <a:buNone/>
            </a:pPr>
            <a:endParaRPr lang="en-US" sz="3200" dirty="0"/>
          </a:p>
        </p:txBody>
      </p:sp>
      <p:pic>
        <p:nvPicPr>
          <p:cNvPr id="6" name="Picture 5">
            <a:extLst>
              <a:ext uri="{FF2B5EF4-FFF2-40B4-BE49-F238E27FC236}">
                <a16:creationId xmlns:a16="http://schemas.microsoft.com/office/drawing/2014/main" id="{AF2E3BC0-C429-47E6-A60E-3CA527EF34C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5815" cy="914400"/>
          </a:xfrm>
          <a:prstGeom prst="rect">
            <a:avLst/>
          </a:prstGeom>
        </p:spPr>
      </p:pic>
    </p:spTree>
    <p:custDataLst>
      <p:tags r:id="rId1"/>
    </p:custDataLst>
    <p:extLst>
      <p:ext uri="{BB962C8B-B14F-4D97-AF65-F5344CB8AC3E}">
        <p14:creationId xmlns:p14="http://schemas.microsoft.com/office/powerpoint/2010/main" val="469897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129735F-F6AB-4B8E-A3DC-31B05EA97F25}"/>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0"/>
            <a:ext cx="9144000" cy="3429000"/>
          </a:xfrm>
        </p:spPr>
      </p:pic>
      <p:pic>
        <p:nvPicPr>
          <p:cNvPr id="7" name="Picture 6">
            <a:extLst>
              <a:ext uri="{FF2B5EF4-FFF2-40B4-BE49-F238E27FC236}">
                <a16:creationId xmlns:a16="http://schemas.microsoft.com/office/drawing/2014/main" id="{5C0E1D80-2F18-45C5-833F-9A304B3ACF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35275"/>
            <a:ext cx="9144000" cy="3429000"/>
          </a:xfrm>
          <a:prstGeom prst="rect">
            <a:avLst/>
          </a:prstGeom>
        </p:spPr>
      </p:pic>
      <p:sp>
        <p:nvSpPr>
          <p:cNvPr id="13" name="Rectangle 12">
            <a:extLst>
              <a:ext uri="{FF2B5EF4-FFF2-40B4-BE49-F238E27FC236}">
                <a16:creationId xmlns:a16="http://schemas.microsoft.com/office/drawing/2014/main" id="{20B5238A-E32F-412C-A9A7-B7E79486931E}"/>
              </a:ext>
            </a:extLst>
          </p:cNvPr>
          <p:cNvSpPr/>
          <p:nvPr/>
        </p:nvSpPr>
        <p:spPr>
          <a:xfrm>
            <a:off x="0" y="3407484"/>
            <a:ext cx="914400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D72"/>
              </a:solidFill>
            </a:endParaRPr>
          </a:p>
        </p:txBody>
      </p:sp>
      <p:sp>
        <p:nvSpPr>
          <p:cNvPr id="14" name="TextBox 13">
            <a:extLst>
              <a:ext uri="{FF2B5EF4-FFF2-40B4-BE49-F238E27FC236}">
                <a16:creationId xmlns:a16="http://schemas.microsoft.com/office/drawing/2014/main" id="{46238197-8CFF-4C96-B657-A6D8CC61AF0A}"/>
              </a:ext>
            </a:extLst>
          </p:cNvPr>
          <p:cNvSpPr txBox="1"/>
          <p:nvPr/>
        </p:nvSpPr>
        <p:spPr>
          <a:xfrm>
            <a:off x="0" y="2136338"/>
            <a:ext cx="4267200" cy="1292662"/>
          </a:xfrm>
          <a:prstGeom prst="rect">
            <a:avLst/>
          </a:prstGeom>
          <a:noFill/>
        </p:spPr>
        <p:txBody>
          <a:bodyPr wrap="square" rtlCol="0">
            <a:spAutoFit/>
          </a:bodyPr>
          <a:lstStyle/>
          <a:p>
            <a:r>
              <a:rPr lang="en-US" sz="2600" dirty="0">
                <a:solidFill>
                  <a:schemeClr val="bg1"/>
                </a:solidFill>
              </a:rPr>
              <a:t>Look about </a:t>
            </a:r>
            <a:br>
              <a:rPr lang="en-US" sz="2600" dirty="0">
                <a:solidFill>
                  <a:schemeClr val="bg1"/>
                </a:solidFill>
              </a:rPr>
            </a:br>
            <a:r>
              <a:rPr lang="en-US" sz="2600" dirty="0">
                <a:solidFill>
                  <a:schemeClr val="bg1"/>
                </a:solidFill>
              </a:rPr>
              <a:t>12 to 15 seconds </a:t>
            </a:r>
            <a:br>
              <a:rPr lang="en-US" sz="2600" dirty="0">
                <a:solidFill>
                  <a:schemeClr val="bg1"/>
                </a:solidFill>
              </a:rPr>
            </a:br>
            <a:r>
              <a:rPr lang="en-US" sz="2600" dirty="0">
                <a:solidFill>
                  <a:schemeClr val="bg1"/>
                </a:solidFill>
              </a:rPr>
              <a:t>ahead of your vehicle</a:t>
            </a:r>
          </a:p>
        </p:txBody>
      </p:sp>
    </p:spTree>
    <p:custDataLst>
      <p:tags r:id="rId1"/>
    </p:custDataLst>
    <p:extLst>
      <p:ext uri="{BB962C8B-B14F-4D97-AF65-F5344CB8AC3E}">
        <p14:creationId xmlns:p14="http://schemas.microsoft.com/office/powerpoint/2010/main" val="2189053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95CC52-767F-4232-A621-F17B0EE50B61}"/>
              </a:ext>
            </a:extLst>
          </p:cNvPr>
          <p:cNvSpPr>
            <a:spLocks noGrp="1"/>
          </p:cNvSpPr>
          <p:nvPr>
            <p:ph type="title"/>
          </p:nvPr>
        </p:nvSpPr>
        <p:spPr/>
        <p:txBody>
          <a:bodyPr/>
          <a:lstStyle/>
          <a:p>
            <a:r>
              <a:rPr lang="en-US" dirty="0"/>
              <a:t>Distance Scanning</a:t>
            </a:r>
          </a:p>
        </p:txBody>
      </p:sp>
      <p:grpSp>
        <p:nvGrpSpPr>
          <p:cNvPr id="49" name="Group 48">
            <a:extLst>
              <a:ext uri="{FF2B5EF4-FFF2-40B4-BE49-F238E27FC236}">
                <a16:creationId xmlns:a16="http://schemas.microsoft.com/office/drawing/2014/main" id="{FAC89458-6567-4FAE-93A5-6CE9974BBDE5}"/>
              </a:ext>
            </a:extLst>
          </p:cNvPr>
          <p:cNvGrpSpPr/>
          <p:nvPr/>
        </p:nvGrpSpPr>
        <p:grpSpPr>
          <a:xfrm rot="20871517">
            <a:off x="860465" y="1554316"/>
            <a:ext cx="3289503" cy="1828800"/>
            <a:chOff x="-3365492" y="3293721"/>
            <a:chExt cx="3289503" cy="1828800"/>
          </a:xfrm>
        </p:grpSpPr>
        <p:pic>
          <p:nvPicPr>
            <p:cNvPr id="33" name="Picture 32">
              <a:extLst>
                <a:ext uri="{FF2B5EF4-FFF2-40B4-BE49-F238E27FC236}">
                  <a16:creationId xmlns:a16="http://schemas.microsoft.com/office/drawing/2014/main" id="{96571846-BFD8-4C58-8D7B-2D9573D4E1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5492" y="3293721"/>
              <a:ext cx="3289503"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1" name="TextBox 40">
              <a:extLst>
                <a:ext uri="{FF2B5EF4-FFF2-40B4-BE49-F238E27FC236}">
                  <a16:creationId xmlns:a16="http://schemas.microsoft.com/office/drawing/2014/main" id="{A412E2A5-DD23-4D65-9190-5CFCB435A514}"/>
                </a:ext>
              </a:extLst>
            </p:cNvPr>
            <p:cNvSpPr txBox="1"/>
            <p:nvPr/>
          </p:nvSpPr>
          <p:spPr>
            <a:xfrm>
              <a:off x="-2752829" y="3415268"/>
              <a:ext cx="2198038" cy="369332"/>
            </a:xfrm>
            <a:prstGeom prst="rect">
              <a:avLst/>
            </a:prstGeom>
            <a:solidFill>
              <a:schemeClr val="bg1">
                <a:alpha val="80000"/>
              </a:schemeClr>
            </a:solidFill>
          </p:spPr>
          <p:txBody>
            <a:bodyPr wrap="none" rtlCol="0">
              <a:spAutoFit/>
            </a:bodyPr>
            <a:lstStyle/>
            <a:p>
              <a:r>
                <a:rPr lang="en-US" dirty="0">
                  <a:solidFill>
                    <a:srgbClr val="002D72"/>
                  </a:solidFill>
                </a:rPr>
                <a:t>OTHER VEHICLES</a:t>
              </a:r>
            </a:p>
          </p:txBody>
        </p:sp>
      </p:grpSp>
      <p:grpSp>
        <p:nvGrpSpPr>
          <p:cNvPr id="50" name="Group 49">
            <a:extLst>
              <a:ext uri="{FF2B5EF4-FFF2-40B4-BE49-F238E27FC236}">
                <a16:creationId xmlns:a16="http://schemas.microsoft.com/office/drawing/2014/main" id="{7E428C6E-A4E8-47FE-AA89-3EAB0068D6F2}"/>
              </a:ext>
            </a:extLst>
          </p:cNvPr>
          <p:cNvGrpSpPr/>
          <p:nvPr/>
        </p:nvGrpSpPr>
        <p:grpSpPr>
          <a:xfrm rot="579811">
            <a:off x="3566039" y="1948014"/>
            <a:ext cx="3264060" cy="1828800"/>
            <a:chOff x="-3008265" y="1004222"/>
            <a:chExt cx="3264060" cy="1828800"/>
          </a:xfrm>
        </p:grpSpPr>
        <p:pic>
          <p:nvPicPr>
            <p:cNvPr id="35" name="Picture 34">
              <a:extLst>
                <a:ext uri="{FF2B5EF4-FFF2-40B4-BE49-F238E27FC236}">
                  <a16:creationId xmlns:a16="http://schemas.microsoft.com/office/drawing/2014/main" id="{0B245600-7BA8-4A6F-91F8-34B81A29E7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08265" y="1004222"/>
              <a:ext cx="3264060"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4" name="TextBox 43">
              <a:extLst>
                <a:ext uri="{FF2B5EF4-FFF2-40B4-BE49-F238E27FC236}">
                  <a16:creationId xmlns:a16="http://schemas.microsoft.com/office/drawing/2014/main" id="{96176FDB-D7F9-4915-ADAC-912837F4BB80}"/>
                </a:ext>
              </a:extLst>
            </p:cNvPr>
            <p:cNvSpPr txBox="1"/>
            <p:nvPr/>
          </p:nvSpPr>
          <p:spPr>
            <a:xfrm>
              <a:off x="-2766760" y="2344509"/>
              <a:ext cx="2749471" cy="369332"/>
            </a:xfrm>
            <a:prstGeom prst="rect">
              <a:avLst/>
            </a:prstGeom>
            <a:solidFill>
              <a:schemeClr val="bg1">
                <a:alpha val="80000"/>
              </a:schemeClr>
            </a:solidFill>
          </p:spPr>
          <p:txBody>
            <a:bodyPr wrap="none" rtlCol="0">
              <a:spAutoFit/>
            </a:bodyPr>
            <a:lstStyle/>
            <a:p>
              <a:r>
                <a:rPr lang="en-US" dirty="0">
                  <a:solidFill>
                    <a:srgbClr val="002D72"/>
                  </a:solidFill>
                </a:rPr>
                <a:t>DISTRACTED DRIVERS</a:t>
              </a:r>
            </a:p>
          </p:txBody>
        </p:sp>
      </p:grpSp>
      <p:grpSp>
        <p:nvGrpSpPr>
          <p:cNvPr id="56" name="Group 55">
            <a:extLst>
              <a:ext uri="{FF2B5EF4-FFF2-40B4-BE49-F238E27FC236}">
                <a16:creationId xmlns:a16="http://schemas.microsoft.com/office/drawing/2014/main" id="{836D0A5E-9A87-4F94-9EA2-A6C8316AFBC4}"/>
              </a:ext>
            </a:extLst>
          </p:cNvPr>
          <p:cNvGrpSpPr/>
          <p:nvPr/>
        </p:nvGrpSpPr>
        <p:grpSpPr>
          <a:xfrm rot="21041988">
            <a:off x="6086691" y="3393331"/>
            <a:ext cx="2743200" cy="1828800"/>
            <a:chOff x="10083186" y="3605775"/>
            <a:chExt cx="2743200" cy="1828800"/>
          </a:xfrm>
        </p:grpSpPr>
        <p:pic>
          <p:nvPicPr>
            <p:cNvPr id="31" name="Picture 30">
              <a:extLst>
                <a:ext uri="{FF2B5EF4-FFF2-40B4-BE49-F238E27FC236}">
                  <a16:creationId xmlns:a16="http://schemas.microsoft.com/office/drawing/2014/main" id="{10C0CD89-3E12-4EFA-99C0-BBE2E4EA5F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83186" y="3605775"/>
              <a:ext cx="2743200"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3" name="TextBox 42">
              <a:extLst>
                <a:ext uri="{FF2B5EF4-FFF2-40B4-BE49-F238E27FC236}">
                  <a16:creationId xmlns:a16="http://schemas.microsoft.com/office/drawing/2014/main" id="{72BDE4FF-9C10-4657-BCC1-37A10309B9F9}"/>
                </a:ext>
              </a:extLst>
            </p:cNvPr>
            <p:cNvSpPr txBox="1"/>
            <p:nvPr/>
          </p:nvSpPr>
          <p:spPr>
            <a:xfrm>
              <a:off x="10525961" y="4965789"/>
              <a:ext cx="1813317" cy="369332"/>
            </a:xfrm>
            <a:prstGeom prst="rect">
              <a:avLst/>
            </a:prstGeom>
            <a:solidFill>
              <a:schemeClr val="bg1">
                <a:alpha val="80000"/>
              </a:schemeClr>
            </a:solidFill>
          </p:spPr>
          <p:txBody>
            <a:bodyPr wrap="none" rtlCol="0">
              <a:spAutoFit/>
            </a:bodyPr>
            <a:lstStyle/>
            <a:p>
              <a:r>
                <a:rPr lang="en-US" dirty="0">
                  <a:solidFill>
                    <a:srgbClr val="002D72"/>
                  </a:solidFill>
                </a:rPr>
                <a:t>PEDESTRIANS</a:t>
              </a:r>
            </a:p>
          </p:txBody>
        </p:sp>
      </p:grpSp>
      <p:grpSp>
        <p:nvGrpSpPr>
          <p:cNvPr id="52" name="Group 51">
            <a:extLst>
              <a:ext uri="{FF2B5EF4-FFF2-40B4-BE49-F238E27FC236}">
                <a16:creationId xmlns:a16="http://schemas.microsoft.com/office/drawing/2014/main" id="{8839463D-F1F7-454F-B972-46CA192660CD}"/>
              </a:ext>
            </a:extLst>
          </p:cNvPr>
          <p:cNvGrpSpPr/>
          <p:nvPr/>
        </p:nvGrpSpPr>
        <p:grpSpPr>
          <a:xfrm rot="21291618">
            <a:off x="777477" y="3690146"/>
            <a:ext cx="3301188" cy="1828800"/>
            <a:chOff x="730724" y="4025989"/>
            <a:chExt cx="3301188" cy="1828800"/>
          </a:xfrm>
        </p:grpSpPr>
        <p:pic>
          <p:nvPicPr>
            <p:cNvPr id="27" name="Picture 26">
              <a:extLst>
                <a:ext uri="{FF2B5EF4-FFF2-40B4-BE49-F238E27FC236}">
                  <a16:creationId xmlns:a16="http://schemas.microsoft.com/office/drawing/2014/main" id="{8F3E1747-BBF9-43C8-AF3A-92F6FDD263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0724" y="4025989"/>
              <a:ext cx="3301188"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0" name="TextBox 39">
              <a:extLst>
                <a:ext uri="{FF2B5EF4-FFF2-40B4-BE49-F238E27FC236}">
                  <a16:creationId xmlns:a16="http://schemas.microsoft.com/office/drawing/2014/main" id="{74E1BEDC-6DEF-465D-8F18-81AAF75A6D65}"/>
                </a:ext>
              </a:extLst>
            </p:cNvPr>
            <p:cNvSpPr txBox="1"/>
            <p:nvPr/>
          </p:nvSpPr>
          <p:spPr>
            <a:xfrm>
              <a:off x="1279306" y="5384431"/>
              <a:ext cx="2223686" cy="369332"/>
            </a:xfrm>
            <a:prstGeom prst="rect">
              <a:avLst/>
            </a:prstGeom>
            <a:solidFill>
              <a:schemeClr val="bg1">
                <a:alpha val="80000"/>
              </a:schemeClr>
            </a:solidFill>
          </p:spPr>
          <p:txBody>
            <a:bodyPr wrap="none" rtlCol="0">
              <a:spAutoFit/>
            </a:bodyPr>
            <a:lstStyle/>
            <a:p>
              <a:r>
                <a:rPr lang="en-US" dirty="0">
                  <a:solidFill>
                    <a:srgbClr val="002D72"/>
                  </a:solidFill>
                </a:rPr>
                <a:t>TRAFFIC SIGNALS</a:t>
              </a:r>
            </a:p>
          </p:txBody>
        </p:sp>
      </p:grpSp>
      <p:grpSp>
        <p:nvGrpSpPr>
          <p:cNvPr id="61" name="Group 60">
            <a:extLst>
              <a:ext uri="{FF2B5EF4-FFF2-40B4-BE49-F238E27FC236}">
                <a16:creationId xmlns:a16="http://schemas.microsoft.com/office/drawing/2014/main" id="{608D380E-80C5-452E-AE58-2A9487450F70}"/>
              </a:ext>
            </a:extLst>
          </p:cNvPr>
          <p:cNvGrpSpPr/>
          <p:nvPr/>
        </p:nvGrpSpPr>
        <p:grpSpPr>
          <a:xfrm rot="382394">
            <a:off x="3381864" y="4302642"/>
            <a:ext cx="3294184" cy="1828800"/>
            <a:chOff x="-2026348" y="-931221"/>
            <a:chExt cx="3294184" cy="1828800"/>
          </a:xfrm>
        </p:grpSpPr>
        <p:pic>
          <p:nvPicPr>
            <p:cNvPr id="29" name="Picture 28">
              <a:extLst>
                <a:ext uri="{FF2B5EF4-FFF2-40B4-BE49-F238E27FC236}">
                  <a16:creationId xmlns:a16="http://schemas.microsoft.com/office/drawing/2014/main" id="{A724EAE7-04AB-4362-8728-0A34AC0D69A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26348" y="-931221"/>
              <a:ext cx="3294184"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2" name="TextBox 41">
              <a:extLst>
                <a:ext uri="{FF2B5EF4-FFF2-40B4-BE49-F238E27FC236}">
                  <a16:creationId xmlns:a16="http://schemas.microsoft.com/office/drawing/2014/main" id="{AC7B979B-7E4E-428B-9CA5-945A26ED114B}"/>
                </a:ext>
              </a:extLst>
            </p:cNvPr>
            <p:cNvSpPr txBox="1"/>
            <p:nvPr/>
          </p:nvSpPr>
          <p:spPr>
            <a:xfrm>
              <a:off x="-1255511" y="446080"/>
              <a:ext cx="1633781" cy="369332"/>
            </a:xfrm>
            <a:prstGeom prst="rect">
              <a:avLst/>
            </a:prstGeom>
            <a:solidFill>
              <a:schemeClr val="bg1">
                <a:alpha val="80000"/>
              </a:schemeClr>
            </a:solidFill>
          </p:spPr>
          <p:txBody>
            <a:bodyPr wrap="none" rtlCol="0">
              <a:spAutoFit/>
            </a:bodyPr>
            <a:lstStyle/>
            <a:p>
              <a:r>
                <a:rPr lang="en-US" dirty="0">
                  <a:solidFill>
                    <a:srgbClr val="002D72"/>
                  </a:solidFill>
                </a:rPr>
                <a:t>ROAD SIGNS</a:t>
              </a:r>
            </a:p>
          </p:txBody>
        </p:sp>
      </p:grpSp>
      <p:grpSp>
        <p:nvGrpSpPr>
          <p:cNvPr id="57" name="Group 56">
            <a:extLst>
              <a:ext uri="{FF2B5EF4-FFF2-40B4-BE49-F238E27FC236}">
                <a16:creationId xmlns:a16="http://schemas.microsoft.com/office/drawing/2014/main" id="{B090AB14-79EB-4477-B4C6-88AA6FF70373}"/>
              </a:ext>
            </a:extLst>
          </p:cNvPr>
          <p:cNvGrpSpPr/>
          <p:nvPr/>
        </p:nvGrpSpPr>
        <p:grpSpPr>
          <a:xfrm rot="21191931">
            <a:off x="208485" y="2334630"/>
            <a:ext cx="3248526" cy="1828800"/>
            <a:chOff x="4954507" y="3736652"/>
            <a:chExt cx="3248526" cy="1828800"/>
          </a:xfrm>
        </p:grpSpPr>
        <p:pic>
          <p:nvPicPr>
            <p:cNvPr id="25" name="Picture 24">
              <a:extLst>
                <a:ext uri="{FF2B5EF4-FFF2-40B4-BE49-F238E27FC236}">
                  <a16:creationId xmlns:a16="http://schemas.microsoft.com/office/drawing/2014/main" id="{864BAD10-3AE2-4AD0-A8E0-B98CBF913C5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54507" y="3736652"/>
              <a:ext cx="3248526"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9" name="TextBox 38">
              <a:extLst>
                <a:ext uri="{FF2B5EF4-FFF2-40B4-BE49-F238E27FC236}">
                  <a16:creationId xmlns:a16="http://schemas.microsoft.com/office/drawing/2014/main" id="{1EA0A8A2-42C4-4C97-BFF9-7332867A34C8}"/>
                </a:ext>
              </a:extLst>
            </p:cNvPr>
            <p:cNvSpPr txBox="1"/>
            <p:nvPr/>
          </p:nvSpPr>
          <p:spPr>
            <a:xfrm>
              <a:off x="5067300" y="5109821"/>
              <a:ext cx="1043876" cy="369332"/>
            </a:xfrm>
            <a:prstGeom prst="rect">
              <a:avLst/>
            </a:prstGeom>
            <a:solidFill>
              <a:schemeClr val="bg1">
                <a:alpha val="80000"/>
              </a:schemeClr>
            </a:solidFill>
          </p:spPr>
          <p:txBody>
            <a:bodyPr wrap="none" rtlCol="0">
              <a:spAutoFit/>
            </a:bodyPr>
            <a:lstStyle/>
            <a:p>
              <a:r>
                <a:rPr lang="en-US" dirty="0">
                  <a:solidFill>
                    <a:srgbClr val="002D72"/>
                  </a:solidFill>
                </a:rPr>
                <a:t>DEBRIS</a:t>
              </a:r>
            </a:p>
          </p:txBody>
        </p:sp>
      </p:grpSp>
      <p:grpSp>
        <p:nvGrpSpPr>
          <p:cNvPr id="62" name="Group 61">
            <a:extLst>
              <a:ext uri="{FF2B5EF4-FFF2-40B4-BE49-F238E27FC236}">
                <a16:creationId xmlns:a16="http://schemas.microsoft.com/office/drawing/2014/main" id="{FDDB8D83-F5F3-474D-A115-AB73CA486AB1}"/>
              </a:ext>
            </a:extLst>
          </p:cNvPr>
          <p:cNvGrpSpPr/>
          <p:nvPr/>
        </p:nvGrpSpPr>
        <p:grpSpPr>
          <a:xfrm>
            <a:off x="4608345" y="1371600"/>
            <a:ext cx="3124439" cy="1828800"/>
            <a:chOff x="5369686" y="1401136"/>
            <a:chExt cx="3124439" cy="1828800"/>
          </a:xfrm>
        </p:grpSpPr>
        <p:pic>
          <p:nvPicPr>
            <p:cNvPr id="23" name="Picture 22">
              <a:extLst>
                <a:ext uri="{FF2B5EF4-FFF2-40B4-BE49-F238E27FC236}">
                  <a16:creationId xmlns:a16="http://schemas.microsoft.com/office/drawing/2014/main" id="{7FEB21C2-5483-4436-B08D-DB343B0C29D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353289">
              <a:off x="5369686" y="1401136"/>
              <a:ext cx="3124439"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8" name="TextBox 37">
              <a:extLst>
                <a:ext uri="{FF2B5EF4-FFF2-40B4-BE49-F238E27FC236}">
                  <a16:creationId xmlns:a16="http://schemas.microsoft.com/office/drawing/2014/main" id="{D05766E2-EBE2-4FC5-B9DA-AF6B949F29A4}"/>
                </a:ext>
              </a:extLst>
            </p:cNvPr>
            <p:cNvSpPr txBox="1"/>
            <p:nvPr/>
          </p:nvSpPr>
          <p:spPr>
            <a:xfrm rot="329223">
              <a:off x="7105822" y="2825020"/>
              <a:ext cx="1197764" cy="369332"/>
            </a:xfrm>
            <a:prstGeom prst="rect">
              <a:avLst/>
            </a:prstGeom>
            <a:solidFill>
              <a:schemeClr val="bg1">
                <a:alpha val="80000"/>
              </a:schemeClr>
            </a:solidFill>
          </p:spPr>
          <p:txBody>
            <a:bodyPr wrap="none" rtlCol="0">
              <a:spAutoFit/>
            </a:bodyPr>
            <a:lstStyle/>
            <a:p>
              <a:r>
                <a:rPr lang="en-US" dirty="0">
                  <a:solidFill>
                    <a:srgbClr val="002D72"/>
                  </a:solidFill>
                </a:rPr>
                <a:t>ANIMALS</a:t>
              </a:r>
            </a:p>
          </p:txBody>
        </p:sp>
      </p:grpSp>
      <p:grpSp>
        <p:nvGrpSpPr>
          <p:cNvPr id="60" name="Group 59">
            <a:extLst>
              <a:ext uri="{FF2B5EF4-FFF2-40B4-BE49-F238E27FC236}">
                <a16:creationId xmlns:a16="http://schemas.microsoft.com/office/drawing/2014/main" id="{CA0B6B59-DBD6-4B8F-B9F0-4A01425E5B31}"/>
              </a:ext>
            </a:extLst>
          </p:cNvPr>
          <p:cNvGrpSpPr/>
          <p:nvPr/>
        </p:nvGrpSpPr>
        <p:grpSpPr>
          <a:xfrm rot="179075">
            <a:off x="3454506" y="2934958"/>
            <a:ext cx="3271974" cy="1828800"/>
            <a:chOff x="2006230" y="-1013388"/>
            <a:chExt cx="3271974" cy="1828800"/>
          </a:xfrm>
        </p:grpSpPr>
        <p:pic>
          <p:nvPicPr>
            <p:cNvPr id="21" name="Picture 20">
              <a:extLst>
                <a:ext uri="{FF2B5EF4-FFF2-40B4-BE49-F238E27FC236}">
                  <a16:creationId xmlns:a16="http://schemas.microsoft.com/office/drawing/2014/main" id="{A5C819A1-C4A2-43F3-9A52-967B5D72ABD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06230" y="-1013388"/>
              <a:ext cx="3271974"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7" name="TextBox 36">
              <a:extLst>
                <a:ext uri="{FF2B5EF4-FFF2-40B4-BE49-F238E27FC236}">
                  <a16:creationId xmlns:a16="http://schemas.microsoft.com/office/drawing/2014/main" id="{12F1D082-B3FD-4D41-A708-3D1272A64AA5}"/>
                </a:ext>
              </a:extLst>
            </p:cNvPr>
            <p:cNvSpPr txBox="1"/>
            <p:nvPr/>
          </p:nvSpPr>
          <p:spPr>
            <a:xfrm>
              <a:off x="2119403" y="345588"/>
              <a:ext cx="1321708" cy="369332"/>
            </a:xfrm>
            <a:prstGeom prst="rect">
              <a:avLst/>
            </a:prstGeom>
            <a:solidFill>
              <a:schemeClr val="bg1">
                <a:alpha val="80000"/>
              </a:schemeClr>
            </a:solidFill>
          </p:spPr>
          <p:txBody>
            <a:bodyPr wrap="none" rtlCol="0">
              <a:spAutoFit/>
            </a:bodyPr>
            <a:lstStyle/>
            <a:p>
              <a:r>
                <a:rPr lang="en-US" dirty="0">
                  <a:solidFill>
                    <a:srgbClr val="002D72"/>
                  </a:solidFill>
                </a:rPr>
                <a:t>WEATHER</a:t>
              </a:r>
            </a:p>
          </p:txBody>
        </p:sp>
      </p:grpSp>
      <p:grpSp>
        <p:nvGrpSpPr>
          <p:cNvPr id="55" name="Group 54">
            <a:extLst>
              <a:ext uri="{FF2B5EF4-FFF2-40B4-BE49-F238E27FC236}">
                <a16:creationId xmlns:a16="http://schemas.microsoft.com/office/drawing/2014/main" id="{D9B8788D-2F95-43C8-A949-A5FE3473514B}"/>
              </a:ext>
            </a:extLst>
          </p:cNvPr>
          <p:cNvGrpSpPr/>
          <p:nvPr/>
        </p:nvGrpSpPr>
        <p:grpSpPr>
          <a:xfrm rot="21173095">
            <a:off x="5299807" y="4183379"/>
            <a:ext cx="3257006" cy="1828800"/>
            <a:chOff x="9082272" y="947280"/>
            <a:chExt cx="3257006" cy="1828800"/>
          </a:xfrm>
        </p:grpSpPr>
        <p:pic>
          <p:nvPicPr>
            <p:cNvPr id="19" name="Picture 18">
              <a:extLst>
                <a:ext uri="{FF2B5EF4-FFF2-40B4-BE49-F238E27FC236}">
                  <a16:creationId xmlns:a16="http://schemas.microsoft.com/office/drawing/2014/main" id="{C38CD001-C4AA-44E6-800C-651B78DB7E6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082272" y="947280"/>
              <a:ext cx="3257006"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7" name="TextBox 46">
              <a:extLst>
                <a:ext uri="{FF2B5EF4-FFF2-40B4-BE49-F238E27FC236}">
                  <a16:creationId xmlns:a16="http://schemas.microsoft.com/office/drawing/2014/main" id="{149F2F2B-7FBB-4C00-A636-B6EA45162959}"/>
                </a:ext>
              </a:extLst>
            </p:cNvPr>
            <p:cNvSpPr txBox="1"/>
            <p:nvPr/>
          </p:nvSpPr>
          <p:spPr>
            <a:xfrm>
              <a:off x="9805163" y="2301385"/>
              <a:ext cx="2056973" cy="369332"/>
            </a:xfrm>
            <a:prstGeom prst="rect">
              <a:avLst/>
            </a:prstGeom>
            <a:solidFill>
              <a:schemeClr val="bg1">
                <a:alpha val="80000"/>
              </a:schemeClr>
            </a:solidFill>
          </p:spPr>
          <p:txBody>
            <a:bodyPr wrap="none" rtlCol="0">
              <a:spAutoFit/>
            </a:bodyPr>
            <a:lstStyle/>
            <a:p>
              <a:r>
                <a:rPr lang="en-US" dirty="0">
                  <a:solidFill>
                    <a:srgbClr val="002D72"/>
                  </a:solidFill>
                </a:rPr>
                <a:t>INTERSECTIONS</a:t>
              </a:r>
            </a:p>
          </p:txBody>
        </p:sp>
      </p:grpSp>
      <p:grpSp>
        <p:nvGrpSpPr>
          <p:cNvPr id="54" name="Group 53">
            <a:extLst>
              <a:ext uri="{FF2B5EF4-FFF2-40B4-BE49-F238E27FC236}">
                <a16:creationId xmlns:a16="http://schemas.microsoft.com/office/drawing/2014/main" id="{C2A20DBE-C345-4ED0-920A-E1F96B883992}"/>
              </a:ext>
            </a:extLst>
          </p:cNvPr>
          <p:cNvGrpSpPr/>
          <p:nvPr/>
        </p:nvGrpSpPr>
        <p:grpSpPr>
          <a:xfrm>
            <a:off x="960784" y="4625694"/>
            <a:ext cx="3288379" cy="1828800"/>
            <a:chOff x="5329711" y="3555631"/>
            <a:chExt cx="3288379" cy="1828800"/>
          </a:xfrm>
        </p:grpSpPr>
        <p:pic>
          <p:nvPicPr>
            <p:cNvPr id="17" name="Picture 16">
              <a:extLst>
                <a:ext uri="{FF2B5EF4-FFF2-40B4-BE49-F238E27FC236}">
                  <a16:creationId xmlns:a16="http://schemas.microsoft.com/office/drawing/2014/main" id="{9728EBC6-3E13-45C1-BBA3-96EAFEF42BF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29711" y="3555631"/>
              <a:ext cx="3288379"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5" name="TextBox 44">
              <a:extLst>
                <a:ext uri="{FF2B5EF4-FFF2-40B4-BE49-F238E27FC236}">
                  <a16:creationId xmlns:a16="http://schemas.microsoft.com/office/drawing/2014/main" id="{A0E7EBE2-7C69-4591-A387-7838C360C2CD}"/>
                </a:ext>
              </a:extLst>
            </p:cNvPr>
            <p:cNvSpPr txBox="1"/>
            <p:nvPr/>
          </p:nvSpPr>
          <p:spPr>
            <a:xfrm>
              <a:off x="5435454" y="4940389"/>
              <a:ext cx="2044149" cy="369332"/>
            </a:xfrm>
            <a:prstGeom prst="rect">
              <a:avLst/>
            </a:prstGeom>
            <a:solidFill>
              <a:schemeClr val="bg1">
                <a:alpha val="80000"/>
              </a:schemeClr>
            </a:solidFill>
          </p:spPr>
          <p:txBody>
            <a:bodyPr wrap="none" rtlCol="0">
              <a:spAutoFit/>
            </a:bodyPr>
            <a:lstStyle/>
            <a:p>
              <a:r>
                <a:rPr lang="en-US" dirty="0">
                  <a:solidFill>
                    <a:srgbClr val="002D72"/>
                  </a:solidFill>
                </a:rPr>
                <a:t>CONSTRUCTION</a:t>
              </a:r>
            </a:p>
          </p:txBody>
        </p:sp>
      </p:grpSp>
      <p:grpSp>
        <p:nvGrpSpPr>
          <p:cNvPr id="53" name="Group 52">
            <a:extLst>
              <a:ext uri="{FF2B5EF4-FFF2-40B4-BE49-F238E27FC236}">
                <a16:creationId xmlns:a16="http://schemas.microsoft.com/office/drawing/2014/main" id="{E03B992B-0400-49EB-AF04-7303A8A2FFFC}"/>
              </a:ext>
            </a:extLst>
          </p:cNvPr>
          <p:cNvGrpSpPr/>
          <p:nvPr/>
        </p:nvGrpSpPr>
        <p:grpSpPr>
          <a:xfrm rot="20692447">
            <a:off x="1798402" y="2628283"/>
            <a:ext cx="3228975" cy="1828800"/>
            <a:chOff x="5970305" y="1498682"/>
            <a:chExt cx="3228975" cy="1828800"/>
          </a:xfrm>
        </p:grpSpPr>
        <p:pic>
          <p:nvPicPr>
            <p:cNvPr id="15" name="Picture 14">
              <a:extLst>
                <a:ext uri="{FF2B5EF4-FFF2-40B4-BE49-F238E27FC236}">
                  <a16:creationId xmlns:a16="http://schemas.microsoft.com/office/drawing/2014/main" id="{9B3B7DFF-FC45-48A4-92B0-26F187D9FE5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970305" y="1498682"/>
              <a:ext cx="3228975"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6" name="TextBox 45">
              <a:extLst>
                <a:ext uri="{FF2B5EF4-FFF2-40B4-BE49-F238E27FC236}">
                  <a16:creationId xmlns:a16="http://schemas.microsoft.com/office/drawing/2014/main" id="{E11C9E6F-5DD5-4FBE-809F-F19973CA4119}"/>
                </a:ext>
              </a:extLst>
            </p:cNvPr>
            <p:cNvSpPr txBox="1"/>
            <p:nvPr/>
          </p:nvSpPr>
          <p:spPr>
            <a:xfrm>
              <a:off x="6081770" y="2844733"/>
              <a:ext cx="2488823" cy="369332"/>
            </a:xfrm>
            <a:prstGeom prst="rect">
              <a:avLst/>
            </a:prstGeom>
            <a:solidFill>
              <a:schemeClr val="bg1">
                <a:alpha val="80000"/>
              </a:schemeClr>
            </a:solidFill>
          </p:spPr>
          <p:txBody>
            <a:bodyPr wrap="none" rtlCol="0">
              <a:spAutoFit/>
            </a:bodyPr>
            <a:lstStyle/>
            <a:p>
              <a:r>
                <a:rPr lang="en-US" dirty="0">
                  <a:solidFill>
                    <a:srgbClr val="002D72"/>
                  </a:solidFill>
                </a:rPr>
                <a:t>STOPPED VEHICLES</a:t>
              </a:r>
            </a:p>
          </p:txBody>
        </p:sp>
      </p:grpSp>
      <p:grpSp>
        <p:nvGrpSpPr>
          <p:cNvPr id="59" name="Group 58">
            <a:extLst>
              <a:ext uri="{FF2B5EF4-FFF2-40B4-BE49-F238E27FC236}">
                <a16:creationId xmlns:a16="http://schemas.microsoft.com/office/drawing/2014/main" id="{DE53D70F-D8B0-4BF1-BBA7-AC36E228E114}"/>
              </a:ext>
            </a:extLst>
          </p:cNvPr>
          <p:cNvGrpSpPr/>
          <p:nvPr/>
        </p:nvGrpSpPr>
        <p:grpSpPr>
          <a:xfrm rot="230743">
            <a:off x="5669621" y="1736199"/>
            <a:ext cx="3108960" cy="2061125"/>
            <a:chOff x="9161466" y="4424290"/>
            <a:chExt cx="3108960" cy="2061125"/>
          </a:xfrm>
        </p:grpSpPr>
        <p:pic>
          <p:nvPicPr>
            <p:cNvPr id="13" name="Picture 12">
              <a:extLst>
                <a:ext uri="{FF2B5EF4-FFF2-40B4-BE49-F238E27FC236}">
                  <a16:creationId xmlns:a16="http://schemas.microsoft.com/office/drawing/2014/main" id="{D56EEA4B-5061-405F-A0A0-A50F57D8D15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161466" y="4424290"/>
              <a:ext cx="3108960" cy="20611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8" name="TextBox 57">
              <a:extLst>
                <a:ext uri="{FF2B5EF4-FFF2-40B4-BE49-F238E27FC236}">
                  <a16:creationId xmlns:a16="http://schemas.microsoft.com/office/drawing/2014/main" id="{B822C8A4-AF9E-4441-A625-A217B0D35D95}"/>
                </a:ext>
              </a:extLst>
            </p:cNvPr>
            <p:cNvSpPr txBox="1"/>
            <p:nvPr/>
          </p:nvSpPr>
          <p:spPr>
            <a:xfrm>
              <a:off x="9274003" y="6039455"/>
              <a:ext cx="2873544" cy="369332"/>
            </a:xfrm>
            <a:prstGeom prst="rect">
              <a:avLst/>
            </a:prstGeom>
            <a:solidFill>
              <a:schemeClr val="bg1">
                <a:alpha val="80000"/>
              </a:schemeClr>
            </a:solidFill>
          </p:spPr>
          <p:txBody>
            <a:bodyPr wrap="none" rtlCol="0">
              <a:spAutoFit/>
            </a:bodyPr>
            <a:lstStyle/>
            <a:p>
              <a:r>
                <a:rPr lang="en-US" dirty="0"/>
                <a:t>EMERGENCY VEHICLES</a:t>
              </a:r>
            </a:p>
          </p:txBody>
        </p:sp>
      </p:grpSp>
      <p:grpSp>
        <p:nvGrpSpPr>
          <p:cNvPr id="51" name="Group 50">
            <a:extLst>
              <a:ext uri="{FF2B5EF4-FFF2-40B4-BE49-F238E27FC236}">
                <a16:creationId xmlns:a16="http://schemas.microsoft.com/office/drawing/2014/main" id="{2F47E222-8522-465C-983D-837C11391EA2}"/>
              </a:ext>
            </a:extLst>
          </p:cNvPr>
          <p:cNvGrpSpPr/>
          <p:nvPr/>
        </p:nvGrpSpPr>
        <p:grpSpPr>
          <a:xfrm rot="21314195">
            <a:off x="3517852" y="3294363"/>
            <a:ext cx="3289426" cy="1828800"/>
            <a:chOff x="1631122" y="1249494"/>
            <a:chExt cx="3289426" cy="1828800"/>
          </a:xfrm>
        </p:grpSpPr>
        <p:pic>
          <p:nvPicPr>
            <p:cNvPr id="11" name="Picture 10">
              <a:extLst>
                <a:ext uri="{FF2B5EF4-FFF2-40B4-BE49-F238E27FC236}">
                  <a16:creationId xmlns:a16="http://schemas.microsoft.com/office/drawing/2014/main" id="{603F0E5E-1083-47B6-9A4F-EB6903D203F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631122" y="1249494"/>
              <a:ext cx="3289426"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6" name="TextBox 35">
              <a:extLst>
                <a:ext uri="{FF2B5EF4-FFF2-40B4-BE49-F238E27FC236}">
                  <a16:creationId xmlns:a16="http://schemas.microsoft.com/office/drawing/2014/main" id="{4C074983-4C1B-4208-92A1-CF6A59770852}"/>
                </a:ext>
              </a:extLst>
            </p:cNvPr>
            <p:cNvSpPr txBox="1"/>
            <p:nvPr/>
          </p:nvSpPr>
          <p:spPr>
            <a:xfrm>
              <a:off x="3268992" y="2591414"/>
              <a:ext cx="1518364" cy="369332"/>
            </a:xfrm>
            <a:prstGeom prst="rect">
              <a:avLst/>
            </a:prstGeom>
            <a:solidFill>
              <a:schemeClr val="bg1">
                <a:alpha val="80000"/>
              </a:schemeClr>
            </a:solidFill>
          </p:spPr>
          <p:txBody>
            <a:bodyPr wrap="none" rtlCol="0">
              <a:spAutoFit/>
            </a:bodyPr>
            <a:lstStyle/>
            <a:p>
              <a:r>
                <a:rPr lang="en-US" dirty="0">
                  <a:solidFill>
                    <a:srgbClr val="002D72"/>
                  </a:solidFill>
                </a:rPr>
                <a:t>ACCIDENTS</a:t>
              </a:r>
            </a:p>
          </p:txBody>
        </p:sp>
      </p:grpSp>
    </p:spTree>
    <p:custDataLst>
      <p:tags r:id="rId1"/>
    </p:custDataLst>
    <p:extLst>
      <p:ext uri="{BB962C8B-B14F-4D97-AF65-F5344CB8AC3E}">
        <p14:creationId xmlns:p14="http://schemas.microsoft.com/office/powerpoint/2010/main" val="844502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0-#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ppt_x"/>
                                          </p:val>
                                        </p:tav>
                                        <p:tav tm="100000">
                                          <p:val>
                                            <p:strVal val="#ppt_x"/>
                                          </p:val>
                                        </p:tav>
                                      </p:tavLst>
                                    </p:anim>
                                    <p:anim calcmode="lin" valueType="num">
                                      <p:cBhvr additive="base">
                                        <p:cTn id="14" dur="500" fill="hold"/>
                                        <p:tgtEl>
                                          <p:spTgt spid="50"/>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fill="hold"/>
                                        <p:tgtEl>
                                          <p:spTgt spid="56"/>
                                        </p:tgtEl>
                                        <p:attrNameLst>
                                          <p:attrName>ppt_x</p:attrName>
                                        </p:attrNameLst>
                                      </p:cBhvr>
                                      <p:tavLst>
                                        <p:tav tm="0">
                                          <p:val>
                                            <p:strVal val="#ppt_x"/>
                                          </p:val>
                                        </p:tav>
                                        <p:tav tm="100000">
                                          <p:val>
                                            <p:strVal val="#ppt_x"/>
                                          </p:val>
                                        </p:tav>
                                      </p:tavLst>
                                    </p:anim>
                                    <p:anim calcmode="lin" valueType="num">
                                      <p:cBhvr additive="base">
                                        <p:cTn id="20"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nodeType="click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additive="base">
                                        <p:cTn id="25" dur="500" fill="hold"/>
                                        <p:tgtEl>
                                          <p:spTgt spid="52"/>
                                        </p:tgtEl>
                                        <p:attrNameLst>
                                          <p:attrName>ppt_x</p:attrName>
                                        </p:attrNameLst>
                                      </p:cBhvr>
                                      <p:tavLst>
                                        <p:tav tm="0">
                                          <p:val>
                                            <p:strVal val="1+#ppt_w/2"/>
                                          </p:val>
                                        </p:tav>
                                        <p:tav tm="100000">
                                          <p:val>
                                            <p:strVal val="#ppt_x"/>
                                          </p:val>
                                        </p:tav>
                                      </p:tavLst>
                                    </p:anim>
                                    <p:anim calcmode="lin" valueType="num">
                                      <p:cBhvr additive="base">
                                        <p:cTn id="26"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additive="base">
                                        <p:cTn id="31" dur="500" fill="hold"/>
                                        <p:tgtEl>
                                          <p:spTgt spid="61"/>
                                        </p:tgtEl>
                                        <p:attrNameLst>
                                          <p:attrName>ppt_x</p:attrName>
                                        </p:attrNameLst>
                                      </p:cBhvr>
                                      <p:tavLst>
                                        <p:tav tm="0">
                                          <p:val>
                                            <p:strVal val="#ppt_x"/>
                                          </p:val>
                                        </p:tav>
                                        <p:tav tm="100000">
                                          <p:val>
                                            <p:strVal val="#ppt_x"/>
                                          </p:val>
                                        </p:tav>
                                      </p:tavLst>
                                    </p:anim>
                                    <p:anim calcmode="lin" valueType="num">
                                      <p:cBhvr additive="base">
                                        <p:cTn id="32"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500" fill="hold"/>
                                        <p:tgtEl>
                                          <p:spTgt spid="57"/>
                                        </p:tgtEl>
                                        <p:attrNameLst>
                                          <p:attrName>ppt_x</p:attrName>
                                        </p:attrNameLst>
                                      </p:cBhvr>
                                      <p:tavLst>
                                        <p:tav tm="0">
                                          <p:val>
                                            <p:strVal val="0-#ppt_w/2"/>
                                          </p:val>
                                        </p:tav>
                                        <p:tav tm="100000">
                                          <p:val>
                                            <p:strVal val="#ppt_x"/>
                                          </p:val>
                                        </p:tav>
                                      </p:tavLst>
                                    </p:anim>
                                    <p:anim calcmode="lin" valueType="num">
                                      <p:cBhvr additive="base">
                                        <p:cTn id="38"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62"/>
                                        </p:tgtEl>
                                        <p:attrNameLst>
                                          <p:attrName>style.visibility</p:attrName>
                                        </p:attrNameLst>
                                      </p:cBhvr>
                                      <p:to>
                                        <p:strVal val="visible"/>
                                      </p:to>
                                    </p:set>
                                    <p:anim calcmode="lin" valueType="num">
                                      <p:cBhvr additive="base">
                                        <p:cTn id="43" dur="500" fill="hold"/>
                                        <p:tgtEl>
                                          <p:spTgt spid="62"/>
                                        </p:tgtEl>
                                        <p:attrNameLst>
                                          <p:attrName>ppt_x</p:attrName>
                                        </p:attrNameLst>
                                      </p:cBhvr>
                                      <p:tavLst>
                                        <p:tav tm="0">
                                          <p:val>
                                            <p:strVal val="1+#ppt_w/2"/>
                                          </p:val>
                                        </p:tav>
                                        <p:tav tm="100000">
                                          <p:val>
                                            <p:strVal val="#ppt_x"/>
                                          </p:val>
                                        </p:tav>
                                      </p:tavLst>
                                    </p:anim>
                                    <p:anim calcmode="lin" valueType="num">
                                      <p:cBhvr additive="base">
                                        <p:cTn id="44"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0"/>
                                        </p:tgtEl>
                                        <p:attrNameLst>
                                          <p:attrName>style.visibility</p:attrName>
                                        </p:attrNameLst>
                                      </p:cBhvr>
                                      <p:to>
                                        <p:strVal val="visible"/>
                                      </p:to>
                                    </p:set>
                                    <p:anim calcmode="lin" valueType="num">
                                      <p:cBhvr additive="base">
                                        <p:cTn id="49" dur="500" fill="hold"/>
                                        <p:tgtEl>
                                          <p:spTgt spid="60"/>
                                        </p:tgtEl>
                                        <p:attrNameLst>
                                          <p:attrName>ppt_x</p:attrName>
                                        </p:attrNameLst>
                                      </p:cBhvr>
                                      <p:tavLst>
                                        <p:tav tm="0">
                                          <p:val>
                                            <p:strVal val="#ppt_x"/>
                                          </p:val>
                                        </p:tav>
                                        <p:tav tm="100000">
                                          <p:val>
                                            <p:strVal val="#ppt_x"/>
                                          </p:val>
                                        </p:tav>
                                      </p:tavLst>
                                    </p:anim>
                                    <p:anim calcmode="lin" valueType="num">
                                      <p:cBhvr additive="base">
                                        <p:cTn id="50"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nodeType="click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additive="base">
                                        <p:cTn id="55" dur="500" fill="hold"/>
                                        <p:tgtEl>
                                          <p:spTgt spid="55"/>
                                        </p:tgtEl>
                                        <p:attrNameLst>
                                          <p:attrName>ppt_x</p:attrName>
                                        </p:attrNameLst>
                                      </p:cBhvr>
                                      <p:tavLst>
                                        <p:tav tm="0">
                                          <p:val>
                                            <p:strVal val="#ppt_x"/>
                                          </p:val>
                                        </p:tav>
                                        <p:tav tm="100000">
                                          <p:val>
                                            <p:strVal val="#ppt_x"/>
                                          </p:val>
                                        </p:tav>
                                      </p:tavLst>
                                    </p:anim>
                                    <p:anim calcmode="lin" valueType="num">
                                      <p:cBhvr additive="base">
                                        <p:cTn id="56" dur="500" fill="hold"/>
                                        <p:tgtEl>
                                          <p:spTgt spid="55"/>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9" fill="hold" nodeType="click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additive="base">
                                        <p:cTn id="61" dur="500" fill="hold"/>
                                        <p:tgtEl>
                                          <p:spTgt spid="54"/>
                                        </p:tgtEl>
                                        <p:attrNameLst>
                                          <p:attrName>ppt_x</p:attrName>
                                        </p:attrNameLst>
                                      </p:cBhvr>
                                      <p:tavLst>
                                        <p:tav tm="0">
                                          <p:val>
                                            <p:strVal val="0-#ppt_w/2"/>
                                          </p:val>
                                        </p:tav>
                                        <p:tav tm="100000">
                                          <p:val>
                                            <p:strVal val="#ppt_x"/>
                                          </p:val>
                                        </p:tav>
                                      </p:tavLst>
                                    </p:anim>
                                    <p:anim calcmode="lin" valueType="num">
                                      <p:cBhvr additive="base">
                                        <p:cTn id="62" dur="500" fill="hold"/>
                                        <p:tgtEl>
                                          <p:spTgt spid="54"/>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9" fill="hold" nodeType="clickEffect">
                                  <p:stCondLst>
                                    <p:cond delay="0"/>
                                  </p:stCondLst>
                                  <p:childTnLst>
                                    <p:set>
                                      <p:cBhvr>
                                        <p:cTn id="66" dur="1" fill="hold">
                                          <p:stCondLst>
                                            <p:cond delay="0"/>
                                          </p:stCondLst>
                                        </p:cTn>
                                        <p:tgtEl>
                                          <p:spTgt spid="53"/>
                                        </p:tgtEl>
                                        <p:attrNameLst>
                                          <p:attrName>style.visibility</p:attrName>
                                        </p:attrNameLst>
                                      </p:cBhvr>
                                      <p:to>
                                        <p:strVal val="visible"/>
                                      </p:to>
                                    </p:set>
                                    <p:anim calcmode="lin" valueType="num">
                                      <p:cBhvr additive="base">
                                        <p:cTn id="67" dur="500" fill="hold"/>
                                        <p:tgtEl>
                                          <p:spTgt spid="53"/>
                                        </p:tgtEl>
                                        <p:attrNameLst>
                                          <p:attrName>ppt_x</p:attrName>
                                        </p:attrNameLst>
                                      </p:cBhvr>
                                      <p:tavLst>
                                        <p:tav tm="0">
                                          <p:val>
                                            <p:strVal val="0-#ppt_w/2"/>
                                          </p:val>
                                        </p:tav>
                                        <p:tav tm="100000">
                                          <p:val>
                                            <p:strVal val="#ppt_x"/>
                                          </p:val>
                                        </p:tav>
                                      </p:tavLst>
                                    </p:anim>
                                    <p:anim calcmode="lin" valueType="num">
                                      <p:cBhvr additive="base">
                                        <p:cTn id="68" dur="500" fill="hold"/>
                                        <p:tgtEl>
                                          <p:spTgt spid="53"/>
                                        </p:tgtEl>
                                        <p:attrNameLst>
                                          <p:attrName>ppt_y</p:attrName>
                                        </p:attrNameLst>
                                      </p:cBhvr>
                                      <p:tavLst>
                                        <p:tav tm="0">
                                          <p:val>
                                            <p:strVal val="0-#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6" fill="hold" nodeType="clickEffect">
                                  <p:stCondLst>
                                    <p:cond delay="0"/>
                                  </p:stCondLst>
                                  <p:childTnLst>
                                    <p:set>
                                      <p:cBhvr>
                                        <p:cTn id="72" dur="1" fill="hold">
                                          <p:stCondLst>
                                            <p:cond delay="0"/>
                                          </p:stCondLst>
                                        </p:cTn>
                                        <p:tgtEl>
                                          <p:spTgt spid="59"/>
                                        </p:tgtEl>
                                        <p:attrNameLst>
                                          <p:attrName>style.visibility</p:attrName>
                                        </p:attrNameLst>
                                      </p:cBhvr>
                                      <p:to>
                                        <p:strVal val="visible"/>
                                      </p:to>
                                    </p:set>
                                    <p:anim calcmode="lin" valueType="num">
                                      <p:cBhvr additive="base">
                                        <p:cTn id="73" dur="500" fill="hold"/>
                                        <p:tgtEl>
                                          <p:spTgt spid="59"/>
                                        </p:tgtEl>
                                        <p:attrNameLst>
                                          <p:attrName>ppt_x</p:attrName>
                                        </p:attrNameLst>
                                      </p:cBhvr>
                                      <p:tavLst>
                                        <p:tav tm="0">
                                          <p:val>
                                            <p:strVal val="1+#ppt_w/2"/>
                                          </p:val>
                                        </p:tav>
                                        <p:tav tm="100000">
                                          <p:val>
                                            <p:strVal val="#ppt_x"/>
                                          </p:val>
                                        </p:tav>
                                      </p:tavLst>
                                    </p:anim>
                                    <p:anim calcmode="lin" valueType="num">
                                      <p:cBhvr additive="base">
                                        <p:cTn id="74"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51"/>
                                        </p:tgtEl>
                                        <p:attrNameLst>
                                          <p:attrName>style.visibility</p:attrName>
                                        </p:attrNameLst>
                                      </p:cBhvr>
                                      <p:to>
                                        <p:strVal val="visible"/>
                                      </p:to>
                                    </p:set>
                                    <p:anim calcmode="lin" valueType="num">
                                      <p:cBhvr additive="base">
                                        <p:cTn id="79" dur="500" fill="hold"/>
                                        <p:tgtEl>
                                          <p:spTgt spid="51"/>
                                        </p:tgtEl>
                                        <p:attrNameLst>
                                          <p:attrName>ppt_x</p:attrName>
                                        </p:attrNameLst>
                                      </p:cBhvr>
                                      <p:tavLst>
                                        <p:tav tm="0">
                                          <p:val>
                                            <p:strVal val="#ppt_x"/>
                                          </p:val>
                                        </p:tav>
                                        <p:tav tm="100000">
                                          <p:val>
                                            <p:strVal val="#ppt_x"/>
                                          </p:val>
                                        </p:tav>
                                      </p:tavLst>
                                    </p:anim>
                                    <p:anim calcmode="lin" valueType="num">
                                      <p:cBhvr additive="base">
                                        <p:cTn id="80"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3CF055-DE61-4A1E-9CA4-C29D72BC4266}"/>
              </a:ext>
            </a:extLst>
          </p:cNvPr>
          <p:cNvSpPr>
            <a:spLocks noGrp="1"/>
          </p:cNvSpPr>
          <p:nvPr>
            <p:ph type="title"/>
          </p:nvPr>
        </p:nvSpPr>
        <p:spPr/>
        <p:txBody>
          <a:bodyPr/>
          <a:lstStyle/>
          <a:p>
            <a:r>
              <a:rPr lang="en-US" dirty="0"/>
              <a:t>Scanning to the Sides</a:t>
            </a:r>
          </a:p>
        </p:txBody>
      </p:sp>
      <p:pic>
        <p:nvPicPr>
          <p:cNvPr id="4" name="Picture 3">
            <a:extLst>
              <a:ext uri="{FF2B5EF4-FFF2-40B4-BE49-F238E27FC236}">
                <a16:creationId xmlns:a16="http://schemas.microsoft.com/office/drawing/2014/main" id="{B808FC18-086B-4368-80FC-99E7BFF64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09344"/>
            <a:ext cx="7539115" cy="2971799"/>
          </a:xfrm>
          <a:prstGeom prst="rect">
            <a:avLst/>
          </a:prstGeom>
          <a:ln w="12700">
            <a:solidFill>
              <a:schemeClr val="tx1"/>
            </a:solidFill>
          </a:ln>
          <a:effectLst>
            <a:outerShdw blurRad="50800" dist="38100" dir="5400000" algn="t" rotWithShape="0">
              <a:prstClr val="black">
                <a:alpha val="40000"/>
              </a:prstClr>
            </a:outerShdw>
          </a:effectLst>
        </p:spPr>
      </p:pic>
      <p:sp>
        <p:nvSpPr>
          <p:cNvPr id="5" name="Content Placeholder 1">
            <a:extLst>
              <a:ext uri="{FF2B5EF4-FFF2-40B4-BE49-F238E27FC236}">
                <a16:creationId xmlns:a16="http://schemas.microsoft.com/office/drawing/2014/main" id="{27BDDF86-3C39-4CE1-A67D-20AE5738AD52}"/>
              </a:ext>
            </a:extLst>
          </p:cNvPr>
          <p:cNvSpPr txBox="1">
            <a:spLocks/>
          </p:cNvSpPr>
          <p:nvPr/>
        </p:nvSpPr>
        <p:spPr>
          <a:xfrm>
            <a:off x="914400" y="4727448"/>
            <a:ext cx="7772400" cy="1630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Use your mirrors to check for vehicles </a:t>
            </a:r>
            <a:br>
              <a:rPr lang="en-US" sz="3200" dirty="0"/>
            </a:br>
            <a:r>
              <a:rPr lang="en-US" sz="3200" dirty="0"/>
              <a:t>in your blind spot and beside your tractor and trailer </a:t>
            </a:r>
          </a:p>
        </p:txBody>
      </p:sp>
    </p:spTree>
    <p:custDataLst>
      <p:tags r:id="rId1"/>
    </p:custDataLst>
    <p:extLst>
      <p:ext uri="{BB962C8B-B14F-4D97-AF65-F5344CB8AC3E}">
        <p14:creationId xmlns:p14="http://schemas.microsoft.com/office/powerpoint/2010/main" val="206977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2991406-9E78-44D1-BBCD-2817D5E75E33}"/>
              </a:ext>
            </a:extLst>
          </p:cNvPr>
          <p:cNvSpPr/>
          <p:nvPr/>
        </p:nvSpPr>
        <p:spPr>
          <a:xfrm>
            <a:off x="0" y="5715000"/>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2">
            <a:extLst>
              <a:ext uri="{FF2B5EF4-FFF2-40B4-BE49-F238E27FC236}">
                <a16:creationId xmlns:a16="http://schemas.microsoft.com/office/drawing/2014/main" id="{AF652DD5-BD02-4C98-90C4-C7117EBB2689}"/>
              </a:ext>
            </a:extLst>
          </p:cNvPr>
          <p:cNvSpPr txBox="1">
            <a:spLocks/>
          </p:cNvSpPr>
          <p:nvPr/>
        </p:nvSpPr>
        <p:spPr>
          <a:xfrm>
            <a:off x="0" y="5715000"/>
            <a:ext cx="91440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Crosswalks</a:t>
            </a:r>
          </a:p>
        </p:txBody>
      </p:sp>
    </p:spTree>
    <p:custDataLst>
      <p:tags r:id="rId1"/>
    </p:custDataLst>
    <p:extLst>
      <p:ext uri="{BB962C8B-B14F-4D97-AF65-F5344CB8AC3E}">
        <p14:creationId xmlns:p14="http://schemas.microsoft.com/office/powerpoint/2010/main" val="2300312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7FC667F-39E4-4A3A-918B-7BE472C7614C}"/>
              </a:ext>
            </a:extLst>
          </p:cNvPr>
          <p:cNvSpPr/>
          <p:nvPr/>
        </p:nvSpPr>
        <p:spPr>
          <a:xfrm>
            <a:off x="0" y="5715000"/>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2">
            <a:extLst>
              <a:ext uri="{FF2B5EF4-FFF2-40B4-BE49-F238E27FC236}">
                <a16:creationId xmlns:a16="http://schemas.microsoft.com/office/drawing/2014/main" id="{8D47BBB1-D9F6-422C-AAAB-77F9FFBE8C7F}"/>
              </a:ext>
            </a:extLst>
          </p:cNvPr>
          <p:cNvSpPr txBox="1">
            <a:spLocks/>
          </p:cNvSpPr>
          <p:nvPr/>
        </p:nvSpPr>
        <p:spPr>
          <a:xfrm>
            <a:off x="0" y="5715000"/>
            <a:ext cx="91440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Intersections</a:t>
            </a:r>
          </a:p>
        </p:txBody>
      </p:sp>
      <p:pic>
        <p:nvPicPr>
          <p:cNvPr id="3" name="Picture 2">
            <a:extLst>
              <a:ext uri="{FF2B5EF4-FFF2-40B4-BE49-F238E27FC236}">
                <a16:creationId xmlns:a16="http://schemas.microsoft.com/office/drawing/2014/main" id="{C8D1735E-598C-4FB1-B5ED-727CCC56F8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5841274"/>
            <a:ext cx="915815" cy="914400"/>
          </a:xfrm>
          <a:prstGeom prst="rect">
            <a:avLst/>
          </a:prstGeom>
        </p:spPr>
      </p:pic>
    </p:spTree>
    <p:custDataLst>
      <p:tags r:id="rId1"/>
    </p:custDataLst>
    <p:extLst>
      <p:ext uri="{BB962C8B-B14F-4D97-AF65-F5344CB8AC3E}">
        <p14:creationId xmlns:p14="http://schemas.microsoft.com/office/powerpoint/2010/main" val="1028937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852942E-6DA2-4E2C-B2BE-5FADC6367AB3}"/>
              </a:ext>
            </a:extLst>
          </p:cNvPr>
          <p:cNvSpPr/>
          <p:nvPr/>
        </p:nvSpPr>
        <p:spPr>
          <a:xfrm>
            <a:off x="0" y="5715000"/>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2">
            <a:extLst>
              <a:ext uri="{FF2B5EF4-FFF2-40B4-BE49-F238E27FC236}">
                <a16:creationId xmlns:a16="http://schemas.microsoft.com/office/drawing/2014/main" id="{A8EAACE4-1801-4560-8714-814E8D013ECC}"/>
              </a:ext>
            </a:extLst>
          </p:cNvPr>
          <p:cNvSpPr>
            <a:spLocks noGrp="1"/>
          </p:cNvSpPr>
          <p:nvPr>
            <p:ph type="title"/>
          </p:nvPr>
        </p:nvSpPr>
        <p:spPr>
          <a:xfrm>
            <a:off x="0" y="5715000"/>
            <a:ext cx="9144000" cy="1143000"/>
          </a:xfrm>
        </p:spPr>
        <p:txBody>
          <a:bodyPr/>
          <a:lstStyle/>
          <a:p>
            <a:r>
              <a:rPr lang="en-US" dirty="0"/>
              <a:t>Roundabout</a:t>
            </a:r>
          </a:p>
        </p:txBody>
      </p:sp>
      <p:pic>
        <p:nvPicPr>
          <p:cNvPr id="4" name="Picture 3">
            <a:extLst>
              <a:ext uri="{FF2B5EF4-FFF2-40B4-BE49-F238E27FC236}">
                <a16:creationId xmlns:a16="http://schemas.microsoft.com/office/drawing/2014/main" id="{4F5A9871-325D-41A3-9990-2DFF96B634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5843016"/>
            <a:ext cx="915815" cy="914400"/>
          </a:xfrm>
          <a:prstGeom prst="rect">
            <a:avLst/>
          </a:prstGeom>
        </p:spPr>
      </p:pic>
    </p:spTree>
    <p:custDataLst>
      <p:tags r:id="rId1"/>
    </p:custDataLst>
    <p:extLst>
      <p:ext uri="{BB962C8B-B14F-4D97-AF65-F5344CB8AC3E}">
        <p14:creationId xmlns:p14="http://schemas.microsoft.com/office/powerpoint/2010/main" val="3648990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1B6056C-A974-4D2F-9A92-6E43175DF413}"/>
              </a:ext>
            </a:extLst>
          </p:cNvPr>
          <p:cNvSpPr/>
          <p:nvPr/>
        </p:nvSpPr>
        <p:spPr>
          <a:xfrm>
            <a:off x="0" y="5715000"/>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443AC558-5EFE-4B23-A6FC-4ADCF6E99BFF}"/>
              </a:ext>
            </a:extLst>
          </p:cNvPr>
          <p:cNvSpPr>
            <a:spLocks noGrp="1"/>
          </p:cNvSpPr>
          <p:nvPr>
            <p:ph type="title"/>
          </p:nvPr>
        </p:nvSpPr>
        <p:spPr>
          <a:xfrm>
            <a:off x="0" y="5715000"/>
            <a:ext cx="9144000" cy="1143000"/>
          </a:xfrm>
        </p:spPr>
        <p:txBody>
          <a:bodyPr/>
          <a:lstStyle/>
          <a:p>
            <a:r>
              <a:rPr lang="en-US" dirty="0"/>
              <a:t>School Zones</a:t>
            </a:r>
          </a:p>
        </p:txBody>
      </p:sp>
    </p:spTree>
    <p:custDataLst>
      <p:tags r:id="rId1"/>
    </p:custDataLst>
    <p:extLst>
      <p:ext uri="{BB962C8B-B14F-4D97-AF65-F5344CB8AC3E}">
        <p14:creationId xmlns:p14="http://schemas.microsoft.com/office/powerpoint/2010/main" val="845442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BA0AEDD-2A1B-4746-9DC0-BC1983F83B96}"/>
              </a:ext>
            </a:extLst>
          </p:cNvPr>
          <p:cNvSpPr/>
          <p:nvPr/>
        </p:nvSpPr>
        <p:spPr>
          <a:xfrm>
            <a:off x="0" y="5715000"/>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2">
            <a:extLst>
              <a:ext uri="{FF2B5EF4-FFF2-40B4-BE49-F238E27FC236}">
                <a16:creationId xmlns:a16="http://schemas.microsoft.com/office/drawing/2014/main" id="{0D969E4F-E0E4-42B1-8316-7A84C42DB8FD}"/>
              </a:ext>
            </a:extLst>
          </p:cNvPr>
          <p:cNvSpPr>
            <a:spLocks noGrp="1"/>
          </p:cNvSpPr>
          <p:nvPr>
            <p:ph type="title"/>
          </p:nvPr>
        </p:nvSpPr>
        <p:spPr>
          <a:xfrm>
            <a:off x="0" y="5715000"/>
            <a:ext cx="9144000" cy="1143000"/>
          </a:xfrm>
        </p:spPr>
        <p:txBody>
          <a:bodyPr/>
          <a:lstStyle/>
          <a:p>
            <a:r>
              <a:rPr lang="en-US" dirty="0"/>
              <a:t>School Zones</a:t>
            </a:r>
          </a:p>
        </p:txBody>
      </p:sp>
    </p:spTree>
    <p:custDataLst>
      <p:tags r:id="rId1"/>
    </p:custDataLst>
    <p:extLst>
      <p:ext uri="{BB962C8B-B14F-4D97-AF65-F5344CB8AC3E}">
        <p14:creationId xmlns:p14="http://schemas.microsoft.com/office/powerpoint/2010/main" val="4034314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5374CCC-CC78-4738-B3B6-1BCA9308E25E}"/>
              </a:ext>
            </a:extLst>
          </p:cNvPr>
          <p:cNvSpPr/>
          <p:nvPr/>
        </p:nvSpPr>
        <p:spPr>
          <a:xfrm>
            <a:off x="0" y="5715000"/>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2">
            <a:extLst>
              <a:ext uri="{FF2B5EF4-FFF2-40B4-BE49-F238E27FC236}">
                <a16:creationId xmlns:a16="http://schemas.microsoft.com/office/drawing/2014/main" id="{C35832FF-B5D4-4E3A-8403-297824ED6BC0}"/>
              </a:ext>
            </a:extLst>
          </p:cNvPr>
          <p:cNvSpPr txBox="1">
            <a:spLocks/>
          </p:cNvSpPr>
          <p:nvPr/>
        </p:nvSpPr>
        <p:spPr>
          <a:xfrm>
            <a:off x="0" y="5715000"/>
            <a:ext cx="91440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Railroad Crossing</a:t>
            </a:r>
          </a:p>
        </p:txBody>
      </p:sp>
    </p:spTree>
    <p:custDataLst>
      <p:tags r:id="rId1"/>
    </p:custDataLst>
    <p:extLst>
      <p:ext uri="{BB962C8B-B14F-4D97-AF65-F5344CB8AC3E}">
        <p14:creationId xmlns:p14="http://schemas.microsoft.com/office/powerpoint/2010/main" val="2448618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5244616-92EE-4060-A6BB-0E1C32704663}"/>
              </a:ext>
            </a:extLst>
          </p:cNvPr>
          <p:cNvSpPr/>
          <p:nvPr/>
        </p:nvSpPr>
        <p:spPr>
          <a:xfrm>
            <a:off x="0" y="5715000"/>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2">
            <a:extLst>
              <a:ext uri="{FF2B5EF4-FFF2-40B4-BE49-F238E27FC236}">
                <a16:creationId xmlns:a16="http://schemas.microsoft.com/office/drawing/2014/main" id="{C6B09B3E-507D-4DCA-A339-94F144BDC2C1}"/>
              </a:ext>
            </a:extLst>
          </p:cNvPr>
          <p:cNvSpPr txBox="1">
            <a:spLocks/>
          </p:cNvSpPr>
          <p:nvPr/>
        </p:nvSpPr>
        <p:spPr>
          <a:xfrm>
            <a:off x="0" y="5715000"/>
            <a:ext cx="91440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Pedestrians</a:t>
            </a:r>
          </a:p>
        </p:txBody>
      </p:sp>
    </p:spTree>
    <p:custDataLst>
      <p:tags r:id="rId1"/>
    </p:custDataLst>
    <p:extLst>
      <p:ext uri="{BB962C8B-B14F-4D97-AF65-F5344CB8AC3E}">
        <p14:creationId xmlns:p14="http://schemas.microsoft.com/office/powerpoint/2010/main" val="1950310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F7C05D-D235-40C6-A4C3-C26683E9DA60}"/>
              </a:ext>
            </a:extLst>
          </p:cNvPr>
          <p:cNvSpPr/>
          <p:nvPr/>
        </p:nvSpPr>
        <p:spPr>
          <a:xfrm>
            <a:off x="0" y="5715000"/>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2">
            <a:extLst>
              <a:ext uri="{FF2B5EF4-FFF2-40B4-BE49-F238E27FC236}">
                <a16:creationId xmlns:a16="http://schemas.microsoft.com/office/drawing/2014/main" id="{69390709-911F-4BD7-A48E-B3BFB4A93A3F}"/>
              </a:ext>
            </a:extLst>
          </p:cNvPr>
          <p:cNvSpPr txBox="1">
            <a:spLocks/>
          </p:cNvSpPr>
          <p:nvPr/>
        </p:nvSpPr>
        <p:spPr>
          <a:xfrm>
            <a:off x="0" y="5715000"/>
            <a:ext cx="91440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Animals</a:t>
            </a:r>
          </a:p>
        </p:txBody>
      </p:sp>
    </p:spTree>
    <p:custDataLst>
      <p:tags r:id="rId1"/>
    </p:custDataLst>
    <p:extLst>
      <p:ext uri="{BB962C8B-B14F-4D97-AF65-F5344CB8AC3E}">
        <p14:creationId xmlns:p14="http://schemas.microsoft.com/office/powerpoint/2010/main" val="4030950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DCC12D-68D8-4DFB-AF6E-7B273076EC7F}"/>
              </a:ext>
            </a:extLst>
          </p:cNvPr>
          <p:cNvSpPr>
            <a:spLocks noGrp="1"/>
          </p:cNvSpPr>
          <p:nvPr>
            <p:ph type="title"/>
          </p:nvPr>
        </p:nvSpPr>
        <p:spPr/>
        <p:txBody>
          <a:bodyPr/>
          <a:lstStyle/>
          <a:p>
            <a:r>
              <a:rPr lang="en-US" dirty="0"/>
              <a:t>Distracted Drivers</a:t>
            </a:r>
          </a:p>
        </p:txBody>
      </p:sp>
      <p:pic>
        <p:nvPicPr>
          <p:cNvPr id="6" name="Picture 5">
            <a:extLst>
              <a:ext uri="{FF2B5EF4-FFF2-40B4-BE49-F238E27FC236}">
                <a16:creationId xmlns:a16="http://schemas.microsoft.com/office/drawing/2014/main" id="{8564FFCE-D21C-4F48-8F24-D0174ACEEFA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500" r="7500"/>
          <a:stretch/>
        </p:blipFill>
        <p:spPr>
          <a:xfrm>
            <a:off x="512064" y="1600200"/>
            <a:ext cx="4898136" cy="4238771"/>
          </a:xfrm>
          <a:prstGeom prst="rect">
            <a:avLst/>
          </a:prstGeom>
          <a:ln w="12700">
            <a:solidFill>
              <a:schemeClr val="tx1"/>
            </a:solidFill>
          </a:ln>
          <a:effectLst>
            <a:outerShdw blurRad="50800" dist="38100" dir="5400000" algn="t" rotWithShape="0">
              <a:prstClr val="black">
                <a:alpha val="40000"/>
              </a:prstClr>
            </a:outerShdw>
          </a:effectLst>
        </p:spPr>
      </p:pic>
      <p:sp>
        <p:nvSpPr>
          <p:cNvPr id="7" name="Content Placeholder 1">
            <a:extLst>
              <a:ext uri="{FF2B5EF4-FFF2-40B4-BE49-F238E27FC236}">
                <a16:creationId xmlns:a16="http://schemas.microsoft.com/office/drawing/2014/main" id="{73458D69-63E3-4E33-B361-617AA79DAF82}"/>
              </a:ext>
            </a:extLst>
          </p:cNvPr>
          <p:cNvSpPr txBox="1">
            <a:spLocks/>
          </p:cNvSpPr>
          <p:nvPr/>
        </p:nvSpPr>
        <p:spPr>
          <a:xfrm>
            <a:off x="5638800" y="1600200"/>
            <a:ext cx="37338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t>Talk on phone</a:t>
            </a:r>
          </a:p>
          <a:p>
            <a:r>
              <a:rPr lang="en-US" sz="3200" dirty="0"/>
              <a:t>Text</a:t>
            </a:r>
          </a:p>
          <a:p>
            <a:r>
              <a:rPr lang="en-US" sz="3200" dirty="0"/>
              <a:t>Eat </a:t>
            </a:r>
          </a:p>
          <a:p>
            <a:r>
              <a:rPr lang="en-US" sz="3200" dirty="0"/>
              <a:t>Drink</a:t>
            </a:r>
          </a:p>
        </p:txBody>
      </p:sp>
    </p:spTree>
    <p:custDataLst>
      <p:tags r:id="rId1"/>
    </p:custDataLst>
    <p:extLst>
      <p:ext uri="{BB962C8B-B14F-4D97-AF65-F5344CB8AC3E}">
        <p14:creationId xmlns:p14="http://schemas.microsoft.com/office/powerpoint/2010/main" val="621166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DCC12D-68D8-4DFB-AF6E-7B273076EC7F}"/>
              </a:ext>
            </a:extLst>
          </p:cNvPr>
          <p:cNvSpPr>
            <a:spLocks noGrp="1"/>
          </p:cNvSpPr>
          <p:nvPr>
            <p:ph type="title"/>
          </p:nvPr>
        </p:nvSpPr>
        <p:spPr/>
        <p:txBody>
          <a:bodyPr/>
          <a:lstStyle/>
          <a:p>
            <a:r>
              <a:rPr lang="en-US" dirty="0"/>
              <a:t>Distracted Drivers</a:t>
            </a:r>
          </a:p>
        </p:txBody>
      </p:sp>
      <p:sp>
        <p:nvSpPr>
          <p:cNvPr id="7" name="Content Placeholder 1">
            <a:extLst>
              <a:ext uri="{FF2B5EF4-FFF2-40B4-BE49-F238E27FC236}">
                <a16:creationId xmlns:a16="http://schemas.microsoft.com/office/drawing/2014/main" id="{73458D69-63E3-4E33-B361-617AA79DAF82}"/>
              </a:ext>
            </a:extLst>
          </p:cNvPr>
          <p:cNvSpPr txBox="1">
            <a:spLocks/>
          </p:cNvSpPr>
          <p:nvPr/>
        </p:nvSpPr>
        <p:spPr>
          <a:xfrm>
            <a:off x="3200400" y="1600200"/>
            <a:ext cx="64770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3200" dirty="0"/>
          </a:p>
          <a:p>
            <a:r>
              <a:rPr lang="en-US" sz="3200" dirty="0"/>
              <a:t>Slow/Speed up for no reason</a:t>
            </a:r>
          </a:p>
          <a:p>
            <a:r>
              <a:rPr lang="en-US" sz="3200" dirty="0"/>
              <a:t>Don’t drive with flow of traffic</a:t>
            </a:r>
          </a:p>
        </p:txBody>
      </p:sp>
      <p:pic>
        <p:nvPicPr>
          <p:cNvPr id="9" name="Picture 8">
            <a:extLst>
              <a:ext uri="{FF2B5EF4-FFF2-40B4-BE49-F238E27FC236}">
                <a16:creationId xmlns:a16="http://schemas.microsoft.com/office/drawing/2014/main" id="{7F030949-C598-440E-9DB3-D7ECA04708B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555" t="6666" r="4445" b="13877"/>
          <a:stretch/>
        </p:blipFill>
        <p:spPr>
          <a:xfrm>
            <a:off x="-569300" y="1646237"/>
            <a:ext cx="5903300" cy="5211763"/>
          </a:xfrm>
          <a:prstGeom prst="rect">
            <a:avLst/>
          </a:prstGeom>
        </p:spPr>
      </p:pic>
      <p:sp>
        <p:nvSpPr>
          <p:cNvPr id="10" name="Content Placeholder 1">
            <a:extLst>
              <a:ext uri="{FF2B5EF4-FFF2-40B4-BE49-F238E27FC236}">
                <a16:creationId xmlns:a16="http://schemas.microsoft.com/office/drawing/2014/main" id="{C8F1C41B-9BC5-4152-A7E1-F46587C004D9}"/>
              </a:ext>
            </a:extLst>
          </p:cNvPr>
          <p:cNvSpPr txBox="1">
            <a:spLocks/>
          </p:cNvSpPr>
          <p:nvPr/>
        </p:nvSpPr>
        <p:spPr>
          <a:xfrm>
            <a:off x="4495800" y="3955097"/>
            <a:ext cx="6477000" cy="99790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t>Tailgate</a:t>
            </a:r>
          </a:p>
        </p:txBody>
      </p:sp>
      <p:sp>
        <p:nvSpPr>
          <p:cNvPr id="11" name="Content Placeholder 1">
            <a:extLst>
              <a:ext uri="{FF2B5EF4-FFF2-40B4-BE49-F238E27FC236}">
                <a16:creationId xmlns:a16="http://schemas.microsoft.com/office/drawing/2014/main" id="{03A21B57-EDD6-41E5-ADBE-281CBEF814E2}"/>
              </a:ext>
            </a:extLst>
          </p:cNvPr>
          <p:cNvSpPr txBox="1">
            <a:spLocks/>
          </p:cNvSpPr>
          <p:nvPr/>
        </p:nvSpPr>
        <p:spPr>
          <a:xfrm>
            <a:off x="4800600" y="4495800"/>
            <a:ext cx="6477000" cy="990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t>Break traffic rules</a:t>
            </a:r>
          </a:p>
        </p:txBody>
      </p:sp>
      <p:sp>
        <p:nvSpPr>
          <p:cNvPr id="12" name="Content Placeholder 1">
            <a:extLst>
              <a:ext uri="{FF2B5EF4-FFF2-40B4-BE49-F238E27FC236}">
                <a16:creationId xmlns:a16="http://schemas.microsoft.com/office/drawing/2014/main" id="{C85AFCE9-CA7D-4864-9764-E91BDCCFDE56}"/>
              </a:ext>
            </a:extLst>
          </p:cNvPr>
          <p:cNvSpPr txBox="1">
            <a:spLocks/>
          </p:cNvSpPr>
          <p:nvPr/>
        </p:nvSpPr>
        <p:spPr>
          <a:xfrm>
            <a:off x="2971800" y="1600517"/>
            <a:ext cx="6477000" cy="868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t>Unable to remain in lane</a:t>
            </a:r>
          </a:p>
        </p:txBody>
      </p:sp>
      <p:sp>
        <p:nvSpPr>
          <p:cNvPr id="13" name="Content Placeholder 1">
            <a:extLst>
              <a:ext uri="{FF2B5EF4-FFF2-40B4-BE49-F238E27FC236}">
                <a16:creationId xmlns:a16="http://schemas.microsoft.com/office/drawing/2014/main" id="{DF41298C-3011-4DBE-BF37-313D5C7BA71D}"/>
              </a:ext>
            </a:extLst>
          </p:cNvPr>
          <p:cNvSpPr txBox="1">
            <a:spLocks/>
          </p:cNvSpPr>
          <p:nvPr/>
        </p:nvSpPr>
        <p:spPr>
          <a:xfrm>
            <a:off x="3429000" y="3360897"/>
            <a:ext cx="6477000" cy="990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t>Cut off drivers</a:t>
            </a:r>
          </a:p>
        </p:txBody>
      </p:sp>
    </p:spTree>
    <p:custDataLst>
      <p:tags r:id="rId1"/>
    </p:custDataLst>
    <p:extLst>
      <p:ext uri="{BB962C8B-B14F-4D97-AF65-F5344CB8AC3E}">
        <p14:creationId xmlns:p14="http://schemas.microsoft.com/office/powerpoint/2010/main" val="727767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0EEDCC-889A-403E-8224-4B544C20271B}"/>
              </a:ext>
            </a:extLst>
          </p:cNvPr>
          <p:cNvSpPr>
            <a:spLocks noGrp="1"/>
          </p:cNvSpPr>
          <p:nvPr>
            <p:ph type="title"/>
          </p:nvPr>
        </p:nvSpPr>
        <p:spPr/>
        <p:txBody>
          <a:bodyPr/>
          <a:lstStyle/>
          <a:p>
            <a:r>
              <a:rPr lang="en-US" dirty="0"/>
              <a:t>Seeing to the Rear</a:t>
            </a:r>
          </a:p>
        </p:txBody>
      </p:sp>
      <p:sp>
        <p:nvSpPr>
          <p:cNvPr id="4" name="Content Placeholder 1">
            <a:extLst>
              <a:ext uri="{FF2B5EF4-FFF2-40B4-BE49-F238E27FC236}">
                <a16:creationId xmlns:a16="http://schemas.microsoft.com/office/drawing/2014/main" id="{0B49E640-FE52-41BD-A53B-2B90F4478BA4}"/>
              </a:ext>
            </a:extLst>
          </p:cNvPr>
          <p:cNvSpPr txBox="1">
            <a:spLocks/>
          </p:cNvSpPr>
          <p:nvPr/>
        </p:nvSpPr>
        <p:spPr>
          <a:xfrm>
            <a:off x="457200" y="1609344"/>
            <a:ext cx="3581400" cy="4343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Scan your mirrors (and gauges) every four seconds</a:t>
            </a:r>
          </a:p>
        </p:txBody>
      </p:sp>
      <p:pic>
        <p:nvPicPr>
          <p:cNvPr id="6" name="Picture 5">
            <a:extLst>
              <a:ext uri="{FF2B5EF4-FFF2-40B4-BE49-F238E27FC236}">
                <a16:creationId xmlns:a16="http://schemas.microsoft.com/office/drawing/2014/main" id="{05145CF4-2678-41CD-A192-C4806161C8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1609344"/>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512078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0EEDCC-889A-403E-8224-4B544C20271B}"/>
              </a:ext>
            </a:extLst>
          </p:cNvPr>
          <p:cNvSpPr>
            <a:spLocks noGrp="1"/>
          </p:cNvSpPr>
          <p:nvPr>
            <p:ph type="title"/>
          </p:nvPr>
        </p:nvSpPr>
        <p:spPr/>
        <p:txBody>
          <a:bodyPr/>
          <a:lstStyle/>
          <a:p>
            <a:r>
              <a:rPr lang="en-US" dirty="0"/>
              <a:t>Seeing to the Rear</a:t>
            </a:r>
          </a:p>
        </p:txBody>
      </p:sp>
      <p:sp>
        <p:nvSpPr>
          <p:cNvPr id="4" name="Content Placeholder 1">
            <a:extLst>
              <a:ext uri="{FF2B5EF4-FFF2-40B4-BE49-F238E27FC236}">
                <a16:creationId xmlns:a16="http://schemas.microsoft.com/office/drawing/2014/main" id="{0B49E640-FE52-41BD-A53B-2B90F4478BA4}"/>
              </a:ext>
            </a:extLst>
          </p:cNvPr>
          <p:cNvSpPr txBox="1">
            <a:spLocks/>
          </p:cNvSpPr>
          <p:nvPr/>
        </p:nvSpPr>
        <p:spPr>
          <a:xfrm>
            <a:off x="457200" y="1609344"/>
            <a:ext cx="3581400" cy="4343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Check load and cargo security</a:t>
            </a:r>
          </a:p>
        </p:txBody>
      </p:sp>
      <p:pic>
        <p:nvPicPr>
          <p:cNvPr id="6" name="Picture 5">
            <a:extLst>
              <a:ext uri="{FF2B5EF4-FFF2-40B4-BE49-F238E27FC236}">
                <a16:creationId xmlns:a16="http://schemas.microsoft.com/office/drawing/2014/main" id="{05145CF4-2678-41CD-A192-C4806161C8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1609344"/>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529670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0EEDCC-889A-403E-8224-4B544C20271B}"/>
              </a:ext>
            </a:extLst>
          </p:cNvPr>
          <p:cNvSpPr>
            <a:spLocks noGrp="1"/>
          </p:cNvSpPr>
          <p:nvPr>
            <p:ph type="title"/>
          </p:nvPr>
        </p:nvSpPr>
        <p:spPr/>
        <p:txBody>
          <a:bodyPr/>
          <a:lstStyle/>
          <a:p>
            <a:r>
              <a:rPr lang="en-US" dirty="0"/>
              <a:t>Seeing to the Rear</a:t>
            </a:r>
          </a:p>
        </p:txBody>
      </p:sp>
      <p:sp>
        <p:nvSpPr>
          <p:cNvPr id="4" name="Content Placeholder 1">
            <a:extLst>
              <a:ext uri="{FF2B5EF4-FFF2-40B4-BE49-F238E27FC236}">
                <a16:creationId xmlns:a16="http://schemas.microsoft.com/office/drawing/2014/main" id="{0B49E640-FE52-41BD-A53B-2B90F4478BA4}"/>
              </a:ext>
            </a:extLst>
          </p:cNvPr>
          <p:cNvSpPr txBox="1">
            <a:spLocks/>
          </p:cNvSpPr>
          <p:nvPr/>
        </p:nvSpPr>
        <p:spPr>
          <a:xfrm>
            <a:off x="457200" y="1609344"/>
            <a:ext cx="3200400" cy="4343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Keep an eye on your tires </a:t>
            </a:r>
          </a:p>
        </p:txBody>
      </p:sp>
      <p:pic>
        <p:nvPicPr>
          <p:cNvPr id="6" name="Picture 5">
            <a:extLst>
              <a:ext uri="{FF2B5EF4-FFF2-40B4-BE49-F238E27FC236}">
                <a16:creationId xmlns:a16="http://schemas.microsoft.com/office/drawing/2014/main" id="{05145CF4-2678-41CD-A192-C4806161C8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1609344"/>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527857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0EEDCC-889A-403E-8224-4B544C20271B}"/>
              </a:ext>
            </a:extLst>
          </p:cNvPr>
          <p:cNvSpPr>
            <a:spLocks noGrp="1"/>
          </p:cNvSpPr>
          <p:nvPr>
            <p:ph type="title"/>
          </p:nvPr>
        </p:nvSpPr>
        <p:spPr/>
        <p:txBody>
          <a:bodyPr/>
          <a:lstStyle/>
          <a:p>
            <a:r>
              <a:rPr lang="en-US" dirty="0"/>
              <a:t>Seeing to the Rear</a:t>
            </a:r>
          </a:p>
        </p:txBody>
      </p:sp>
      <p:sp>
        <p:nvSpPr>
          <p:cNvPr id="4" name="Content Placeholder 1">
            <a:extLst>
              <a:ext uri="{FF2B5EF4-FFF2-40B4-BE49-F238E27FC236}">
                <a16:creationId xmlns:a16="http://schemas.microsoft.com/office/drawing/2014/main" id="{0B49E640-FE52-41BD-A53B-2B90F4478BA4}"/>
              </a:ext>
            </a:extLst>
          </p:cNvPr>
          <p:cNvSpPr txBox="1">
            <a:spLocks/>
          </p:cNvSpPr>
          <p:nvPr/>
        </p:nvSpPr>
        <p:spPr>
          <a:xfrm>
            <a:off x="457200" y="1609344"/>
            <a:ext cx="4114800" cy="4343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Use your mirrors when changing lanes</a:t>
            </a:r>
          </a:p>
          <a:p>
            <a:pPr marL="0" indent="0">
              <a:buNone/>
            </a:pPr>
            <a:endParaRPr lang="en-US" sz="2800" dirty="0"/>
          </a:p>
          <a:p>
            <a:pPr marL="0" indent="0">
              <a:buNone/>
            </a:pPr>
            <a:r>
              <a:rPr lang="en-US" sz="2800" dirty="0"/>
              <a:t>Check your mirrors when you slow down, merge, or turn</a:t>
            </a:r>
          </a:p>
        </p:txBody>
      </p:sp>
      <p:pic>
        <p:nvPicPr>
          <p:cNvPr id="6" name="Picture 5">
            <a:extLst>
              <a:ext uri="{FF2B5EF4-FFF2-40B4-BE49-F238E27FC236}">
                <a16:creationId xmlns:a16="http://schemas.microsoft.com/office/drawing/2014/main" id="{05145CF4-2678-41CD-A192-C4806161C8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1609344"/>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4206394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F39F74-F7F5-406B-B23A-88D094082E18}"/>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AB21F0C0-3903-408B-8C0E-6882770CB7D8}"/>
              </a:ext>
            </a:extLst>
          </p:cNvPr>
          <p:cNvSpPr>
            <a:spLocks noGrp="1"/>
          </p:cNvSpPr>
          <p:nvPr>
            <p:ph type="title"/>
          </p:nvPr>
        </p:nvSpPr>
        <p:spPr/>
        <p:txBody>
          <a:bodyPr/>
          <a:lstStyle/>
          <a:p>
            <a:r>
              <a:rPr lang="en-US" dirty="0"/>
              <a:t>Types of Mirrors</a:t>
            </a:r>
          </a:p>
        </p:txBody>
      </p:sp>
      <p:pic>
        <p:nvPicPr>
          <p:cNvPr id="6" name="Picture 5">
            <a:extLst>
              <a:ext uri="{FF2B5EF4-FFF2-40B4-BE49-F238E27FC236}">
                <a16:creationId xmlns:a16="http://schemas.microsoft.com/office/drawing/2014/main" id="{38892226-A5BA-4F96-BE5F-16339D548A2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5815" cy="914400"/>
          </a:xfrm>
          <a:prstGeom prst="rect">
            <a:avLst/>
          </a:prstGeom>
        </p:spPr>
      </p:pic>
      <p:pic>
        <p:nvPicPr>
          <p:cNvPr id="8" name="Picture 7">
            <a:extLst>
              <a:ext uri="{FF2B5EF4-FFF2-40B4-BE49-F238E27FC236}">
                <a16:creationId xmlns:a16="http://schemas.microsoft.com/office/drawing/2014/main" id="{A2A5987E-6EA6-4089-80F6-C67FE88583B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7754" y="182880"/>
            <a:ext cx="912987" cy="914400"/>
          </a:xfrm>
          <a:prstGeom prst="rect">
            <a:avLst/>
          </a:prstGeom>
        </p:spPr>
      </p:pic>
      <p:pic>
        <p:nvPicPr>
          <p:cNvPr id="10" name="Picture 9">
            <a:extLst>
              <a:ext uri="{FF2B5EF4-FFF2-40B4-BE49-F238E27FC236}">
                <a16:creationId xmlns:a16="http://schemas.microsoft.com/office/drawing/2014/main" id="{FF0F8AAF-B088-4927-8065-8030DE0A698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09800" y="182880"/>
            <a:ext cx="915815" cy="914400"/>
          </a:xfrm>
          <a:prstGeom prst="rect">
            <a:avLst/>
          </a:prstGeom>
        </p:spPr>
      </p:pic>
    </p:spTree>
    <p:custDataLst>
      <p:tags r:id="rId1"/>
    </p:custDataLst>
    <p:extLst>
      <p:ext uri="{BB962C8B-B14F-4D97-AF65-F5344CB8AC3E}">
        <p14:creationId xmlns:p14="http://schemas.microsoft.com/office/powerpoint/2010/main" val="2920581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EE46B64-1E1D-495F-ABF2-3ADFF34A01CB}"/>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6096000" y="302135"/>
            <a:ext cx="3200400" cy="6281227"/>
          </a:xfrm>
        </p:spPr>
      </p:pic>
      <p:sp>
        <p:nvSpPr>
          <p:cNvPr id="3" name="Title 2">
            <a:extLst>
              <a:ext uri="{FF2B5EF4-FFF2-40B4-BE49-F238E27FC236}">
                <a16:creationId xmlns:a16="http://schemas.microsoft.com/office/drawing/2014/main" id="{EABA36B2-8183-4B48-8305-13C1DA294F0B}"/>
              </a:ext>
            </a:extLst>
          </p:cNvPr>
          <p:cNvSpPr>
            <a:spLocks noGrp="1"/>
          </p:cNvSpPr>
          <p:nvPr>
            <p:ph type="title"/>
          </p:nvPr>
        </p:nvSpPr>
        <p:spPr/>
        <p:txBody>
          <a:bodyPr/>
          <a:lstStyle/>
          <a:p>
            <a:pPr algn="l"/>
            <a:r>
              <a:rPr lang="en-US" dirty="0"/>
              <a:t>Plane (West Coast) Mirrors</a:t>
            </a:r>
          </a:p>
        </p:txBody>
      </p:sp>
      <p:sp>
        <p:nvSpPr>
          <p:cNvPr id="6" name="Content Placeholder 1">
            <a:extLst>
              <a:ext uri="{FF2B5EF4-FFF2-40B4-BE49-F238E27FC236}">
                <a16:creationId xmlns:a16="http://schemas.microsoft.com/office/drawing/2014/main" id="{F3C02A8F-3356-4E90-B79F-4B64CB2BE7C6}"/>
              </a:ext>
            </a:extLst>
          </p:cNvPr>
          <p:cNvSpPr txBox="1">
            <a:spLocks/>
          </p:cNvSpPr>
          <p:nvPr/>
        </p:nvSpPr>
        <p:spPr>
          <a:xfrm>
            <a:off x="457200" y="1600200"/>
            <a:ext cx="50292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Enable you to see down the sides and toward the rear of your trailer and the roadway behind it</a:t>
            </a:r>
          </a:p>
        </p:txBody>
      </p:sp>
    </p:spTree>
    <p:custDataLst>
      <p:tags r:id="rId1"/>
    </p:custDataLst>
    <p:extLst>
      <p:ext uri="{BB962C8B-B14F-4D97-AF65-F5344CB8AC3E}">
        <p14:creationId xmlns:p14="http://schemas.microsoft.com/office/powerpoint/2010/main" val="1355612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BA36B2-8183-4B48-8305-13C1DA294F0B}"/>
              </a:ext>
            </a:extLst>
          </p:cNvPr>
          <p:cNvSpPr>
            <a:spLocks noGrp="1"/>
          </p:cNvSpPr>
          <p:nvPr>
            <p:ph type="title"/>
          </p:nvPr>
        </p:nvSpPr>
        <p:spPr/>
        <p:txBody>
          <a:bodyPr/>
          <a:lstStyle/>
          <a:p>
            <a:r>
              <a:rPr lang="en-US" dirty="0"/>
              <a:t>Plane (West Coast) Mirrors</a:t>
            </a:r>
          </a:p>
        </p:txBody>
      </p:sp>
      <p:pic>
        <p:nvPicPr>
          <p:cNvPr id="4" name="Picture 5">
            <a:extLst>
              <a:ext uri="{FF2B5EF4-FFF2-40B4-BE49-F238E27FC236}">
                <a16:creationId xmlns:a16="http://schemas.microsoft.com/office/drawing/2014/main" id="{6CA6BCC4-3C08-4A9F-9B7C-06A9EF9FDD33}"/>
              </a:ext>
            </a:extLst>
          </p:cNvPr>
          <p:cNvPicPr>
            <a:picLocks noGrp="1" noChangeAspect="1" noChangeArrowheads="1"/>
          </p:cNvPicPr>
          <p:nvPr>
            <p:ph idx="1"/>
          </p:nvPr>
        </p:nvPicPr>
        <p:blipFill>
          <a:blip r:embed="rId4"/>
          <a:srcRect/>
          <a:stretch>
            <a:fillRect/>
          </a:stretch>
        </p:blipFill>
        <p:spPr>
          <a:xfrm>
            <a:off x="461890" y="1752601"/>
            <a:ext cx="8229600" cy="3934839"/>
          </a:xfrm>
          <a:ln w="12700" cap="flat" algn="ctr">
            <a:solidFill>
              <a:schemeClr val="tx1"/>
            </a:solidFill>
            <a:miter lim="800000"/>
            <a:headEnd type="none" w="med" len="med"/>
            <a:tailEnd type="none" w="med" len="med"/>
          </a:ln>
          <a:effectLst>
            <a:outerShdw blurRad="50800" dist="38100" dir="5400000" algn="t"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394415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BA36B2-8183-4B48-8305-13C1DA294F0B}"/>
              </a:ext>
            </a:extLst>
          </p:cNvPr>
          <p:cNvSpPr>
            <a:spLocks noGrp="1"/>
          </p:cNvSpPr>
          <p:nvPr>
            <p:ph type="title"/>
          </p:nvPr>
        </p:nvSpPr>
        <p:spPr>
          <a:xfrm>
            <a:off x="457200" y="274638"/>
            <a:ext cx="3810000" cy="1401762"/>
          </a:xfrm>
        </p:spPr>
        <p:txBody>
          <a:bodyPr/>
          <a:lstStyle/>
          <a:p>
            <a:pPr algn="l"/>
            <a:r>
              <a:rPr lang="en-US" dirty="0"/>
              <a:t>Plane Mirrors</a:t>
            </a:r>
          </a:p>
        </p:txBody>
      </p:sp>
      <p:sp>
        <p:nvSpPr>
          <p:cNvPr id="5" name="Content Placeholder 1">
            <a:extLst>
              <a:ext uri="{FF2B5EF4-FFF2-40B4-BE49-F238E27FC236}">
                <a16:creationId xmlns:a16="http://schemas.microsoft.com/office/drawing/2014/main" id="{57939504-7138-4BC8-90AA-5345B98666F2}"/>
              </a:ext>
            </a:extLst>
          </p:cNvPr>
          <p:cNvSpPr txBox="1">
            <a:spLocks/>
          </p:cNvSpPr>
          <p:nvPr/>
        </p:nvSpPr>
        <p:spPr>
          <a:xfrm>
            <a:off x="533400" y="1600200"/>
            <a:ext cx="4038600" cy="3581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Images appear similar to those in your personal vehicle</a:t>
            </a:r>
          </a:p>
        </p:txBody>
      </p:sp>
      <p:pic>
        <p:nvPicPr>
          <p:cNvPr id="8" name="Picture 7">
            <a:extLst>
              <a:ext uri="{FF2B5EF4-FFF2-40B4-BE49-F238E27FC236}">
                <a16:creationId xmlns:a16="http://schemas.microsoft.com/office/drawing/2014/main" id="{C90A889B-9959-47B7-ACB8-DD2CEB6F7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custDataLst>
      <p:tags r:id="rId1"/>
    </p:custDataLst>
    <p:extLst>
      <p:ext uri="{BB962C8B-B14F-4D97-AF65-F5344CB8AC3E}">
        <p14:creationId xmlns:p14="http://schemas.microsoft.com/office/powerpoint/2010/main" val="24587571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F6035C-9C19-4350-822D-48B7A1BEFEBB}"/>
              </a:ext>
            </a:extLst>
          </p:cNvPr>
          <p:cNvSpPr>
            <a:spLocks noGrp="1"/>
          </p:cNvSpPr>
          <p:nvPr>
            <p:ph type="title"/>
          </p:nvPr>
        </p:nvSpPr>
        <p:spPr/>
        <p:txBody>
          <a:bodyPr/>
          <a:lstStyle/>
          <a:p>
            <a:r>
              <a:rPr lang="en-US" dirty="0"/>
              <a:t>Convex Mirrors</a:t>
            </a:r>
          </a:p>
        </p:txBody>
      </p:sp>
      <p:pic>
        <p:nvPicPr>
          <p:cNvPr id="5" name="Picture 4">
            <a:extLst>
              <a:ext uri="{FF2B5EF4-FFF2-40B4-BE49-F238E27FC236}">
                <a16:creationId xmlns:a16="http://schemas.microsoft.com/office/drawing/2014/main" id="{C855421E-D2C0-4CD5-873D-404B19EA43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9048" y="301752"/>
            <a:ext cx="3200759" cy="6281928"/>
          </a:xfrm>
          <a:prstGeom prst="rect">
            <a:avLst/>
          </a:prstGeom>
        </p:spPr>
      </p:pic>
      <p:sp>
        <p:nvSpPr>
          <p:cNvPr id="8" name="Content Placeholder 1">
            <a:extLst>
              <a:ext uri="{FF2B5EF4-FFF2-40B4-BE49-F238E27FC236}">
                <a16:creationId xmlns:a16="http://schemas.microsoft.com/office/drawing/2014/main" id="{977373ED-EDD2-442F-A271-54620D7F1057}"/>
              </a:ext>
            </a:extLst>
          </p:cNvPr>
          <p:cNvSpPr txBox="1">
            <a:spLocks/>
          </p:cNvSpPr>
          <p:nvPr/>
        </p:nvSpPr>
        <p:spPr>
          <a:xfrm>
            <a:off x="457200" y="1600200"/>
            <a:ext cx="50292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Designed with an outward curvature to provide a wide-angle view</a:t>
            </a:r>
          </a:p>
          <a:p>
            <a:pPr marL="0" indent="0">
              <a:buNone/>
            </a:pPr>
            <a:endParaRPr lang="en-US" sz="3200" dirty="0"/>
          </a:p>
          <a:p>
            <a:pPr marL="0" indent="0">
              <a:buNone/>
            </a:pPr>
            <a:endParaRPr lang="en-US" sz="3200" dirty="0"/>
          </a:p>
          <a:p>
            <a:pPr marL="0" indent="0">
              <a:buNone/>
            </a:pPr>
            <a:r>
              <a:rPr lang="en-US" sz="3200" dirty="0"/>
              <a:t>Provide the best close-up view of the sides of </a:t>
            </a:r>
            <a:br>
              <a:rPr lang="en-US" sz="3200" dirty="0"/>
            </a:br>
            <a:r>
              <a:rPr lang="en-US" sz="3200" dirty="0"/>
              <a:t>your vehicle</a:t>
            </a:r>
          </a:p>
        </p:txBody>
      </p:sp>
    </p:spTree>
    <p:custDataLst>
      <p:tags r:id="rId1"/>
    </p:custDataLst>
    <p:extLst>
      <p:ext uri="{BB962C8B-B14F-4D97-AF65-F5344CB8AC3E}">
        <p14:creationId xmlns:p14="http://schemas.microsoft.com/office/powerpoint/2010/main" val="42580571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F6035C-9C19-4350-822D-48B7A1BEFEBB}"/>
              </a:ext>
            </a:extLst>
          </p:cNvPr>
          <p:cNvSpPr>
            <a:spLocks noGrp="1"/>
          </p:cNvSpPr>
          <p:nvPr>
            <p:ph type="title"/>
          </p:nvPr>
        </p:nvSpPr>
        <p:spPr/>
        <p:txBody>
          <a:bodyPr/>
          <a:lstStyle/>
          <a:p>
            <a:r>
              <a:rPr lang="en-US" dirty="0"/>
              <a:t>Convex Mirrors</a:t>
            </a:r>
          </a:p>
        </p:txBody>
      </p:sp>
      <p:pic>
        <p:nvPicPr>
          <p:cNvPr id="4" name="Picture 5">
            <a:extLst>
              <a:ext uri="{FF2B5EF4-FFF2-40B4-BE49-F238E27FC236}">
                <a16:creationId xmlns:a16="http://schemas.microsoft.com/office/drawing/2014/main" id="{20BCFAED-0DA9-450E-AFF0-EFBDF4459D79}"/>
              </a:ext>
            </a:extLst>
          </p:cNvPr>
          <p:cNvPicPr>
            <a:picLocks noGrp="1" noChangeAspect="1" noChangeArrowheads="1"/>
          </p:cNvPicPr>
          <p:nvPr>
            <p:ph idx="1"/>
          </p:nvPr>
        </p:nvPicPr>
        <p:blipFill>
          <a:blip r:embed="rId4"/>
          <a:srcRect/>
          <a:stretch>
            <a:fillRect/>
          </a:stretch>
        </p:blipFill>
        <p:spPr>
          <a:xfrm>
            <a:off x="457200" y="1524000"/>
            <a:ext cx="8229600" cy="4584562"/>
          </a:xfrm>
          <a:ln w="25400" cap="flat" algn="ctr">
            <a:solidFill>
              <a:schemeClr val="accent3">
                <a:lumMod val="50000"/>
              </a:schemeClr>
            </a:solidFill>
            <a:miter lim="800000"/>
            <a:headEnd type="none" w="med" len="med"/>
            <a:tailEnd type="none" w="med" len="me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6684364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F6035C-9C19-4350-822D-48B7A1BEFEBB}"/>
              </a:ext>
            </a:extLst>
          </p:cNvPr>
          <p:cNvSpPr>
            <a:spLocks noGrp="1"/>
          </p:cNvSpPr>
          <p:nvPr>
            <p:ph type="title"/>
          </p:nvPr>
        </p:nvSpPr>
        <p:spPr/>
        <p:txBody>
          <a:bodyPr/>
          <a:lstStyle/>
          <a:p>
            <a:pPr algn="r"/>
            <a:r>
              <a:rPr lang="en-US" dirty="0"/>
              <a:t>Convex Mirrors</a:t>
            </a:r>
          </a:p>
        </p:txBody>
      </p:sp>
      <p:pic>
        <p:nvPicPr>
          <p:cNvPr id="7" name="Picture 6">
            <a:extLst>
              <a:ext uri="{FF2B5EF4-FFF2-40B4-BE49-F238E27FC236}">
                <a16:creationId xmlns:a16="http://schemas.microsoft.com/office/drawing/2014/main" id="{D339F6E2-1F86-4BAA-B1B0-7C7B5591C90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539" r="45833"/>
          <a:stretch/>
        </p:blipFill>
        <p:spPr>
          <a:xfrm>
            <a:off x="0" y="0"/>
            <a:ext cx="4572000" cy="6858000"/>
          </a:xfrm>
          <a:prstGeom prst="rect">
            <a:avLst/>
          </a:prstGeom>
        </p:spPr>
      </p:pic>
      <p:sp>
        <p:nvSpPr>
          <p:cNvPr id="10" name="Content Placeholder 1">
            <a:extLst>
              <a:ext uri="{FF2B5EF4-FFF2-40B4-BE49-F238E27FC236}">
                <a16:creationId xmlns:a16="http://schemas.microsoft.com/office/drawing/2014/main" id="{09B7698C-DB76-4FA0-8D45-D93C5AA63464}"/>
              </a:ext>
            </a:extLst>
          </p:cNvPr>
          <p:cNvSpPr txBox="1">
            <a:spLocks/>
          </p:cNvSpPr>
          <p:nvPr/>
        </p:nvSpPr>
        <p:spPr>
          <a:xfrm>
            <a:off x="4800600" y="1600200"/>
            <a:ext cx="38862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Show a </a:t>
            </a:r>
            <a:br>
              <a:rPr lang="en-US" sz="3200" dirty="0"/>
            </a:br>
            <a:r>
              <a:rPr lang="en-US" sz="3200" dirty="0"/>
              <a:t>distorted image</a:t>
            </a:r>
          </a:p>
          <a:p>
            <a:pPr marL="0" indent="0">
              <a:buNone/>
            </a:pPr>
            <a:endParaRPr lang="en-US" sz="3200" dirty="0"/>
          </a:p>
          <a:p>
            <a:pPr marL="0" indent="0">
              <a:buNone/>
            </a:pPr>
            <a:r>
              <a:rPr lang="en-US" sz="3200" dirty="0"/>
              <a:t>Vehicles appear smaller and farther away than they really are</a:t>
            </a:r>
          </a:p>
        </p:txBody>
      </p:sp>
    </p:spTree>
    <p:custDataLst>
      <p:tags r:id="rId1"/>
    </p:custDataLst>
    <p:extLst>
      <p:ext uri="{BB962C8B-B14F-4D97-AF65-F5344CB8AC3E}">
        <p14:creationId xmlns:p14="http://schemas.microsoft.com/office/powerpoint/2010/main" val="30147044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74B2227-B4F3-4F85-8568-4D106B67900B}"/>
              </a:ext>
            </a:extLst>
          </p:cNvPr>
          <p:cNvSpPr/>
          <p:nvPr/>
        </p:nvSpPr>
        <p:spPr>
          <a:xfrm>
            <a:off x="0" y="0"/>
            <a:ext cx="4953000" cy="6857999"/>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ntent Placeholder 1">
            <a:extLst>
              <a:ext uri="{FF2B5EF4-FFF2-40B4-BE49-F238E27FC236}">
                <a16:creationId xmlns:a16="http://schemas.microsoft.com/office/drawing/2014/main" id="{DDBAB1A1-4743-4520-9EC4-91D1ECD81F7C}"/>
              </a:ext>
            </a:extLst>
          </p:cNvPr>
          <p:cNvSpPr txBox="1">
            <a:spLocks/>
          </p:cNvSpPr>
          <p:nvPr/>
        </p:nvSpPr>
        <p:spPr>
          <a:xfrm>
            <a:off x="228600" y="1150937"/>
            <a:ext cx="4343400" cy="57451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4000" dirty="0"/>
              <a:t>A combination of plane and convex mirrors works best</a:t>
            </a:r>
          </a:p>
        </p:txBody>
      </p:sp>
    </p:spTree>
    <p:custDataLst>
      <p:tags r:id="rId1"/>
    </p:custDataLst>
    <p:extLst>
      <p:ext uri="{BB962C8B-B14F-4D97-AF65-F5344CB8AC3E}">
        <p14:creationId xmlns:p14="http://schemas.microsoft.com/office/powerpoint/2010/main" val="18875865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FC99D7-01D5-4E66-86CD-829FBDE33CF2}"/>
              </a:ext>
            </a:extLst>
          </p:cNvPr>
          <p:cNvSpPr>
            <a:spLocks noGrp="1"/>
          </p:cNvSpPr>
          <p:nvPr>
            <p:ph type="title"/>
          </p:nvPr>
        </p:nvSpPr>
        <p:spPr/>
        <p:txBody>
          <a:bodyPr/>
          <a:lstStyle/>
          <a:p>
            <a:r>
              <a:rPr lang="en-US" dirty="0"/>
              <a:t>Fender Mirrors</a:t>
            </a:r>
          </a:p>
        </p:txBody>
      </p:sp>
      <p:sp>
        <p:nvSpPr>
          <p:cNvPr id="4" name="Content Placeholder 1">
            <a:extLst>
              <a:ext uri="{FF2B5EF4-FFF2-40B4-BE49-F238E27FC236}">
                <a16:creationId xmlns:a16="http://schemas.microsoft.com/office/drawing/2014/main" id="{2B413934-6114-452E-8DF2-C577E93DB3E9}"/>
              </a:ext>
            </a:extLst>
          </p:cNvPr>
          <p:cNvSpPr txBox="1">
            <a:spLocks/>
          </p:cNvSpPr>
          <p:nvPr/>
        </p:nvSpPr>
        <p:spPr>
          <a:xfrm>
            <a:off x="4876799" y="1600200"/>
            <a:ext cx="4107515" cy="3581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Help you see areas behind and to the sides of your vehicle, including some blind spots around your vehicle</a:t>
            </a:r>
          </a:p>
        </p:txBody>
      </p:sp>
      <p:pic>
        <p:nvPicPr>
          <p:cNvPr id="5" name="Picture 4">
            <a:extLst>
              <a:ext uri="{FF2B5EF4-FFF2-40B4-BE49-F238E27FC236}">
                <a16:creationId xmlns:a16="http://schemas.microsoft.com/office/drawing/2014/main" id="{F196BE26-3556-4813-8F1A-C093C8A585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817891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603135-DFBD-4AAF-A022-637736439B5C}"/>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4FA51B07-8D3E-4BF4-A9A0-70121DB32FE8}"/>
              </a:ext>
            </a:extLst>
          </p:cNvPr>
          <p:cNvSpPr>
            <a:spLocks noGrp="1"/>
          </p:cNvSpPr>
          <p:nvPr>
            <p:ph type="title"/>
          </p:nvPr>
        </p:nvSpPr>
        <p:spPr/>
        <p:txBody>
          <a:bodyPr/>
          <a:lstStyle/>
          <a:p>
            <a:r>
              <a:rPr lang="en-US" dirty="0"/>
              <a:t>Adjusting Mirrors</a:t>
            </a:r>
          </a:p>
        </p:txBody>
      </p:sp>
    </p:spTree>
    <p:custDataLst>
      <p:tags r:id="rId1"/>
    </p:custDataLst>
    <p:extLst>
      <p:ext uri="{BB962C8B-B14F-4D97-AF65-F5344CB8AC3E}">
        <p14:creationId xmlns:p14="http://schemas.microsoft.com/office/powerpoint/2010/main" val="6013863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35DA02-E3DA-426E-83AA-B1E2A99EC332}"/>
              </a:ext>
            </a:extLst>
          </p:cNvPr>
          <p:cNvSpPr>
            <a:spLocks noGrp="1"/>
          </p:cNvSpPr>
          <p:nvPr>
            <p:ph type="title"/>
          </p:nvPr>
        </p:nvSpPr>
        <p:spPr/>
        <p:txBody>
          <a:bodyPr/>
          <a:lstStyle/>
          <a:p>
            <a:r>
              <a:rPr lang="en-US" dirty="0"/>
              <a:t>Plane Mirrors</a:t>
            </a:r>
          </a:p>
        </p:txBody>
      </p:sp>
      <p:sp>
        <p:nvSpPr>
          <p:cNvPr id="8" name="Content Placeholder 1">
            <a:extLst>
              <a:ext uri="{FF2B5EF4-FFF2-40B4-BE49-F238E27FC236}">
                <a16:creationId xmlns:a16="http://schemas.microsoft.com/office/drawing/2014/main" id="{C41A06A1-CE6D-4D8C-808E-6FB152B95624}"/>
              </a:ext>
            </a:extLst>
          </p:cNvPr>
          <p:cNvSpPr txBox="1">
            <a:spLocks/>
          </p:cNvSpPr>
          <p:nvPr/>
        </p:nvSpPr>
        <p:spPr>
          <a:xfrm>
            <a:off x="457200" y="1600200"/>
            <a:ext cx="5867400" cy="4343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b="1" dirty="0"/>
              <a:t>Left side. </a:t>
            </a:r>
            <a:r>
              <a:rPr lang="en-US" sz="2800" dirty="0"/>
              <a:t>You should see the trailer body on the inside vertical edge of the mirror. </a:t>
            </a:r>
          </a:p>
          <a:p>
            <a:pPr marL="0" indent="0">
              <a:buNone/>
            </a:pPr>
            <a:endParaRPr lang="en-US" sz="2800" dirty="0"/>
          </a:p>
          <a:p>
            <a:pPr marL="0" indent="0">
              <a:buNone/>
            </a:pPr>
            <a:r>
              <a:rPr lang="en-US" sz="2800" b="1" dirty="0"/>
              <a:t>Right side. </a:t>
            </a:r>
            <a:r>
              <a:rPr lang="en-US" sz="2800" dirty="0"/>
              <a:t>You should see the trailer body on the inside vertical edge of the mirror. </a:t>
            </a:r>
          </a:p>
        </p:txBody>
      </p:sp>
      <p:pic>
        <p:nvPicPr>
          <p:cNvPr id="4" name="Picture 3">
            <a:extLst>
              <a:ext uri="{FF2B5EF4-FFF2-40B4-BE49-F238E27FC236}">
                <a16:creationId xmlns:a16="http://schemas.microsoft.com/office/drawing/2014/main" id="{0343977C-FADB-4FE2-8F85-091FAADC4A5B}"/>
              </a:ext>
            </a:extLst>
          </p:cNvPr>
          <p:cNvPicPr>
            <a:picLocks noChangeAspect="1"/>
          </p:cNvPicPr>
          <p:nvPr/>
        </p:nvPicPr>
        <p:blipFill rotWithShape="1">
          <a:blip r:embed="rId4">
            <a:extLst>
              <a:ext uri="{28A0092B-C50C-407E-A947-70E740481C1C}">
                <a14:useLocalDpi xmlns:a14="http://schemas.microsoft.com/office/drawing/2010/main" val="0"/>
              </a:ext>
            </a:extLst>
          </a:blip>
          <a:srcRect r="11116"/>
          <a:stretch/>
        </p:blipFill>
        <p:spPr>
          <a:xfrm>
            <a:off x="7250136" y="0"/>
            <a:ext cx="1886244" cy="6858000"/>
          </a:xfrm>
          <a:prstGeom prst="rect">
            <a:avLst/>
          </a:prstGeom>
        </p:spPr>
      </p:pic>
    </p:spTree>
    <p:custDataLst>
      <p:tags r:id="rId1"/>
    </p:custDataLst>
    <p:extLst>
      <p:ext uri="{BB962C8B-B14F-4D97-AF65-F5344CB8AC3E}">
        <p14:creationId xmlns:p14="http://schemas.microsoft.com/office/powerpoint/2010/main" val="26598160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C94639-23B0-44A6-92E0-9A207F1C9F8C}"/>
              </a:ext>
            </a:extLst>
          </p:cNvPr>
          <p:cNvSpPr>
            <a:spLocks noGrp="1"/>
          </p:cNvSpPr>
          <p:nvPr>
            <p:ph type="title"/>
          </p:nvPr>
        </p:nvSpPr>
        <p:spPr/>
        <p:txBody>
          <a:bodyPr/>
          <a:lstStyle/>
          <a:p>
            <a:r>
              <a:rPr lang="en-US" dirty="0"/>
              <a:t>Convex Mirrors</a:t>
            </a:r>
          </a:p>
        </p:txBody>
      </p:sp>
      <p:sp>
        <p:nvSpPr>
          <p:cNvPr id="7" name="Content Placeholder 1">
            <a:extLst>
              <a:ext uri="{FF2B5EF4-FFF2-40B4-BE49-F238E27FC236}">
                <a16:creationId xmlns:a16="http://schemas.microsoft.com/office/drawing/2014/main" id="{77379169-AA58-460C-992D-BFF9F6242ACD}"/>
              </a:ext>
            </a:extLst>
          </p:cNvPr>
          <p:cNvSpPr txBox="1">
            <a:spLocks/>
          </p:cNvSpPr>
          <p:nvPr/>
        </p:nvSpPr>
        <p:spPr>
          <a:xfrm>
            <a:off x="457200" y="1600200"/>
            <a:ext cx="5943600" cy="4343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b="1" dirty="0"/>
              <a:t>Left side. </a:t>
            </a:r>
            <a:r>
              <a:rPr lang="en-US" sz="2800" dirty="0"/>
              <a:t>You should see part of the trailer on the inside vertical edge of the mirror. </a:t>
            </a:r>
          </a:p>
          <a:p>
            <a:pPr marL="0" indent="0">
              <a:buNone/>
            </a:pPr>
            <a:endParaRPr lang="en-US" sz="2800" dirty="0"/>
          </a:p>
          <a:p>
            <a:pPr marL="0" indent="0">
              <a:buNone/>
            </a:pPr>
            <a:r>
              <a:rPr lang="en-US" sz="2800" b="1" dirty="0"/>
              <a:t>Right side. </a:t>
            </a:r>
            <a:r>
              <a:rPr lang="en-US" sz="2800" dirty="0"/>
              <a:t>You should see part of the trailer on the inside vertical edge of the mirror. </a:t>
            </a:r>
          </a:p>
        </p:txBody>
      </p:sp>
      <p:pic>
        <p:nvPicPr>
          <p:cNvPr id="11" name="Picture 10">
            <a:extLst>
              <a:ext uri="{FF2B5EF4-FFF2-40B4-BE49-F238E27FC236}">
                <a16:creationId xmlns:a16="http://schemas.microsoft.com/office/drawing/2014/main" id="{84AE55C2-A8C3-446C-8E6A-01758CC2A158}"/>
              </a:ext>
            </a:extLst>
          </p:cNvPr>
          <p:cNvPicPr>
            <a:picLocks noChangeAspect="1"/>
          </p:cNvPicPr>
          <p:nvPr/>
        </p:nvPicPr>
        <p:blipFill rotWithShape="1">
          <a:blip r:embed="rId4">
            <a:extLst>
              <a:ext uri="{28A0092B-C50C-407E-A947-70E740481C1C}">
                <a14:useLocalDpi xmlns:a14="http://schemas.microsoft.com/office/drawing/2010/main" val="0"/>
              </a:ext>
            </a:extLst>
          </a:blip>
          <a:srcRect r="11116"/>
          <a:stretch/>
        </p:blipFill>
        <p:spPr>
          <a:xfrm>
            <a:off x="7250136" y="0"/>
            <a:ext cx="1886244" cy="6858000"/>
          </a:xfrm>
          <a:prstGeom prst="rect">
            <a:avLst/>
          </a:prstGeom>
        </p:spPr>
      </p:pic>
    </p:spTree>
    <p:custDataLst>
      <p:tags r:id="rId1"/>
    </p:custDataLst>
    <p:extLst>
      <p:ext uri="{BB962C8B-B14F-4D97-AF65-F5344CB8AC3E}">
        <p14:creationId xmlns:p14="http://schemas.microsoft.com/office/powerpoint/2010/main" val="17564336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7467600" cy="5257800"/>
          </a:xfrm>
        </p:spPr>
        <p:txBody>
          <a:bodyPr/>
          <a:lstStyle/>
          <a:p>
            <a:pPr marL="0" indent="0">
              <a:buNone/>
            </a:pPr>
            <a:r>
              <a:rPr lang="en-US" sz="2400" dirty="0"/>
              <a:t>You should now be able to: </a:t>
            </a:r>
          </a:p>
          <a:p>
            <a:pPr marL="857250" lvl="1" indent="-457200">
              <a:buFont typeface="+mj-lt"/>
              <a:buAutoNum type="arabicPeriod"/>
            </a:pPr>
            <a:r>
              <a:rPr lang="en-US" sz="2200" dirty="0"/>
              <a:t>Explain the importance of continuously scanning your surroundings </a:t>
            </a:r>
          </a:p>
          <a:p>
            <a:pPr marL="857250" lvl="1" indent="-457200">
              <a:buFont typeface="+mj-lt"/>
              <a:buAutoNum type="arabicPeriod"/>
            </a:pPr>
            <a:r>
              <a:rPr lang="en-US" sz="2200" dirty="0"/>
              <a:t>Discuss how to perform a proper visual scan in front of, to the sides, and behind your vehicle</a:t>
            </a:r>
          </a:p>
          <a:p>
            <a:pPr marL="857250" lvl="1" indent="-457200">
              <a:buFont typeface="+mj-lt"/>
              <a:buAutoNum type="arabicPeriod"/>
            </a:pPr>
            <a:r>
              <a:rPr lang="en-US" sz="2200" dirty="0"/>
              <a:t>Recognize potential hazards you must be aware of and react to while driving</a:t>
            </a:r>
          </a:p>
          <a:p>
            <a:pPr marL="857250" lvl="1" indent="-457200">
              <a:buFont typeface="+mj-lt"/>
              <a:buAutoNum type="arabicPeriod"/>
            </a:pPr>
            <a:r>
              <a:rPr lang="en-US" sz="2200" dirty="0"/>
              <a:t>Identify signs of a distracted driver and pedestrian</a:t>
            </a:r>
          </a:p>
          <a:p>
            <a:pPr marL="857250" lvl="1" indent="-457200">
              <a:buFont typeface="+mj-lt"/>
              <a:buAutoNum type="arabicPeriod"/>
            </a:pPr>
            <a:r>
              <a:rPr lang="en-US" sz="2200" dirty="0"/>
              <a:t>Describe the different types of mirrors and what each is designed for</a:t>
            </a:r>
          </a:p>
          <a:p>
            <a:pPr marL="857250" lvl="1" indent="-457200">
              <a:buFont typeface="+mj-lt"/>
              <a:buAutoNum type="arabicPeriod"/>
            </a:pPr>
            <a:r>
              <a:rPr lang="en-US" sz="2200" dirty="0"/>
              <a:t>Explain how to properly adjust your mirrors and use them while driving</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 Review</a:t>
            </a:r>
          </a:p>
        </p:txBody>
      </p:sp>
      <p:sp>
        <p:nvSpPr>
          <p:cNvPr id="4" name="TextBox 3">
            <a:extLst>
              <a:ext uri="{FF2B5EF4-FFF2-40B4-BE49-F238E27FC236}">
                <a16:creationId xmlns:a16="http://schemas.microsoft.com/office/drawing/2014/main" id="{F5C1DFC6-7FD9-412C-9187-4E2D641C8DE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5" name="Picture 4">
            <a:extLst>
              <a:ext uri="{FF2B5EF4-FFF2-40B4-BE49-F238E27FC236}">
                <a16:creationId xmlns:a16="http://schemas.microsoft.com/office/drawing/2014/main" id="{89BFBEAB-AAD6-4656-974A-AB33E6DC61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2986" cy="914400"/>
          </a:xfrm>
          <a:prstGeom prst="rect">
            <a:avLst/>
          </a:prstGeom>
        </p:spPr>
      </p:pic>
      <p:pic>
        <p:nvPicPr>
          <p:cNvPr id="7" name="Picture 6">
            <a:extLst>
              <a:ext uri="{FF2B5EF4-FFF2-40B4-BE49-F238E27FC236}">
                <a16:creationId xmlns:a16="http://schemas.microsoft.com/office/drawing/2014/main" id="{2C8DC026-5CC1-4928-B8F7-1B71641C21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9200" y="182880"/>
            <a:ext cx="914400" cy="914400"/>
          </a:xfrm>
          <a:prstGeom prst="rect">
            <a:avLst/>
          </a:prstGeom>
        </p:spPr>
      </p:pic>
    </p:spTree>
    <p:custDataLst>
      <p:tags r:id="rId1"/>
    </p:custDataLst>
    <p:extLst>
      <p:ext uri="{BB962C8B-B14F-4D97-AF65-F5344CB8AC3E}">
        <p14:creationId xmlns:p14="http://schemas.microsoft.com/office/powerpoint/2010/main" val="27206136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3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1124</TotalTime>
  <Words>3924</Words>
  <Application>Microsoft Office PowerPoint</Application>
  <PresentationFormat>On-screen Show (4:3)</PresentationFormat>
  <Paragraphs>351</Paragraphs>
  <Slides>37</Slides>
  <Notes>35</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PowerPoint® Instructions</vt:lpstr>
      <vt:lpstr>PowerPoint Presentation</vt:lpstr>
      <vt:lpstr>Visual Search</vt:lpstr>
      <vt:lpstr>Introduction</vt:lpstr>
      <vt:lpstr>Objectives</vt:lpstr>
      <vt:lpstr>Scanning Your Entire Sight Area</vt:lpstr>
      <vt:lpstr>Distance Scanning</vt:lpstr>
      <vt:lpstr>PowerPoint Presentation</vt:lpstr>
      <vt:lpstr>Distance Scanning</vt:lpstr>
      <vt:lpstr>Scanning to the Sides</vt:lpstr>
      <vt:lpstr>PowerPoint Presentation</vt:lpstr>
      <vt:lpstr>PowerPoint Presentation</vt:lpstr>
      <vt:lpstr>Roundabout</vt:lpstr>
      <vt:lpstr>School Zones</vt:lpstr>
      <vt:lpstr>School Zones</vt:lpstr>
      <vt:lpstr>PowerPoint Presentation</vt:lpstr>
      <vt:lpstr>PowerPoint Presentation</vt:lpstr>
      <vt:lpstr>PowerPoint Presentation</vt:lpstr>
      <vt:lpstr>Distracted Drivers</vt:lpstr>
      <vt:lpstr>Distracted Drivers</vt:lpstr>
      <vt:lpstr>Seeing to the Rear</vt:lpstr>
      <vt:lpstr>Seeing to the Rear</vt:lpstr>
      <vt:lpstr>Seeing to the Rear</vt:lpstr>
      <vt:lpstr>Seeing to the Rear</vt:lpstr>
      <vt:lpstr>Types of Mirrors</vt:lpstr>
      <vt:lpstr>Plane (West Coast) Mirrors</vt:lpstr>
      <vt:lpstr>Plane (West Coast) Mirrors</vt:lpstr>
      <vt:lpstr>Plane Mirrors</vt:lpstr>
      <vt:lpstr>Convex Mirrors</vt:lpstr>
      <vt:lpstr>Convex Mirrors</vt:lpstr>
      <vt:lpstr>Convex Mirrors</vt:lpstr>
      <vt:lpstr>PowerPoint Presentation</vt:lpstr>
      <vt:lpstr>Fender Mirrors</vt:lpstr>
      <vt:lpstr>Adjusting Mirrors</vt:lpstr>
      <vt:lpstr>Plane Mirrors</vt:lpstr>
      <vt:lpstr>Convex Mirrors</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127</cp:revision>
  <dcterms:created xsi:type="dcterms:W3CDTF">2016-04-05T19:25:42Z</dcterms:created>
  <dcterms:modified xsi:type="dcterms:W3CDTF">2019-05-13T13:53:08Z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