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32" r:id="rId2"/>
    <p:sldId id="334" r:id="rId3"/>
    <p:sldId id="259" r:id="rId4"/>
    <p:sldId id="258" r:id="rId5"/>
    <p:sldId id="262" r:id="rId6"/>
    <p:sldId id="264" r:id="rId7"/>
    <p:sldId id="266" r:id="rId8"/>
    <p:sldId id="267" r:id="rId9"/>
    <p:sldId id="270" r:id="rId10"/>
    <p:sldId id="272" r:id="rId11"/>
    <p:sldId id="274" r:id="rId12"/>
    <p:sldId id="336" r:id="rId13"/>
  </p:sldIdLst>
  <p:sldSz cx="9144000" cy="6858000" type="screen4x3"/>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64" d="100"/>
          <a:sy n="64" d="100"/>
        </p:scale>
        <p:origin x="28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4/22/2019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30   Medical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 A1.5.10 Medical Requirements   </a:t>
            </a:r>
            <a:r>
              <a:rPr lang="en-US" sz="1200" kern="1200" dirty="0">
                <a:solidFill>
                  <a:schemeClr val="tx1"/>
                </a:solidFill>
                <a:effectLst/>
                <a:latin typeface="+mn-lt"/>
                <a:ea typeface="+mn-ea"/>
                <a:cs typeface="+mn-cs"/>
              </a:rPr>
              <a:t>This unit must teach driver-trainees the Federal rules on medical certification, medical examination procedures, general qualifications, responsibilities, and disqualifications based on various offenses, orders, and loss of driving privileges (49 CFR part 391, subparts B and 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There’s more to becoming a professional driver than just obtaining an operator’s license and hitting the road. This chapter covers some of the regulatory requirements you must meet in order to be qualified to operate a commercial motor vehicle (CMV).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chapter introduces the student to basic regulatory requirements related to qualification and disqualification in Part 391 of the Federal Motor Carrier Safety Regulations. If a driver cannot meet the requirements he or she is not qualified to operate a commercial motor vehicle in interstate commerce.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Distribute a copy of the regulations being covered and discuss how non-compliance can lead to a disruption in a driver’s career, and in some cases an end to a driver’s career.</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Upon completion of this lesson, you will be able to:</a:t>
            </a:r>
          </a:p>
          <a:p>
            <a:pPr marL="685800" lvl="1" indent="-228600">
              <a:buFont typeface="+mj-lt"/>
              <a:buAutoNum type="arabicPeriod"/>
            </a:pPr>
            <a:r>
              <a:rPr lang="en-US" sz="1200" kern="1200" dirty="0">
                <a:solidFill>
                  <a:schemeClr val="tx1"/>
                </a:solidFill>
                <a:effectLst/>
                <a:latin typeface="+mn-lt"/>
                <a:ea typeface="+mn-ea"/>
                <a:cs typeface="+mn-cs"/>
              </a:rPr>
              <a:t>List the general and physical qualifications drivers must meet in order to operate a commercial motor vehicle (CMV)</a:t>
            </a:r>
          </a:p>
          <a:p>
            <a:pPr marL="685800" lvl="1" indent="-228600">
              <a:buFont typeface="+mj-lt"/>
              <a:buAutoNum type="arabicPeriod"/>
            </a:pPr>
            <a:r>
              <a:rPr lang="en-US" sz="1200" kern="1200" dirty="0">
                <a:solidFill>
                  <a:schemeClr val="tx1"/>
                </a:solidFill>
                <a:effectLst/>
                <a:latin typeface="+mn-lt"/>
                <a:ea typeface="+mn-ea"/>
                <a:cs typeface="+mn-cs"/>
              </a:rPr>
              <a:t>Explain the process of obtaining a medical examiner’s certificate  </a:t>
            </a:r>
          </a:p>
          <a:p>
            <a:pPr marL="685800" lvl="1" indent="-228600">
              <a:buFont typeface="+mj-lt"/>
              <a:buAutoNum type="arabicPeriod"/>
            </a:pPr>
            <a:r>
              <a:rPr lang="en-US" sz="1200" kern="1200" dirty="0">
                <a:solidFill>
                  <a:schemeClr val="tx1"/>
                </a:solidFill>
                <a:effectLst/>
                <a:latin typeface="+mn-lt"/>
                <a:ea typeface="+mn-ea"/>
                <a:cs typeface="+mn-cs"/>
              </a:rPr>
              <a:t>Identify how a driver can become disqualified from driving a CMV</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General Qualifications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person is qualified to drive a CMV in interstate commerce if he or she</a:t>
            </a:r>
            <a:r>
              <a:rPr lang="en-US" sz="9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Is 21 years of age or older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Can read and speak the English language well enough to:</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Speak with the general public</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Understand highway traffic signs and signals</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Respond to official inquiries</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Make entries on reports and records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Can safely operate a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Is physically qualified to drive a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one valid CMV operator’s license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given his or her motor carrier a list of violations from the past 12 months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not been disqualified to drive a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successfully completed a road test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In addition, the driver should be familiar with the methods and procedures for securing cargo. All drivers should be able to determine if the cargo they are hauling is properly secured and its weight evenly distributed on the trailer.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CALLOUT: See Sections 391.11 and 391.13 of the Federal Motor Carrier Safety Regulations (FMCSRs) for complete details.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General Disqualifications</a:t>
            </a:r>
          </a:p>
          <a:p>
            <a:r>
              <a:rPr lang="en-US" sz="1200" b="0" i="0" u="none" strike="noStrike" kern="1200" baseline="0" dirty="0">
                <a:solidFill>
                  <a:schemeClr val="tx1"/>
                </a:solidFill>
                <a:latin typeface="+mn-lt"/>
                <a:ea typeface="+mn-ea"/>
                <a:cs typeface="+mn-cs"/>
              </a:rPr>
              <a:t>Section 391.15 of the FMCSRs addresses disqualification for drivers operating a CMV as defined in Section 390.5. This definition includes a vehicle or combination of vehicles weighing or rated at 10,001 pounds or more, a vehicle of any size transporting </a:t>
            </a:r>
            <a:r>
              <a:rPr lang="en-US" sz="1200" b="0" i="0" u="none" strike="noStrike" kern="1200" baseline="0" dirty="0" err="1">
                <a:solidFill>
                  <a:schemeClr val="tx1"/>
                </a:solidFill>
                <a:latin typeface="+mn-lt"/>
                <a:ea typeface="+mn-ea"/>
                <a:cs typeface="+mn-cs"/>
              </a:rPr>
              <a:t>placardable</a:t>
            </a:r>
            <a:r>
              <a:rPr lang="en-US" sz="1200" b="0" i="0" u="none" strike="noStrike" kern="1200" baseline="0" dirty="0">
                <a:solidFill>
                  <a:schemeClr val="tx1"/>
                </a:solidFill>
                <a:latin typeface="+mn-lt"/>
                <a:ea typeface="+mn-ea"/>
                <a:cs typeface="+mn-cs"/>
              </a:rPr>
              <a:t> hazardous materials, and certain types of passenger‑carrying vehicles. </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A driver may be disqualified from driving a CMV if he or she: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Drove a CMV while under the influence of alcohol or drugs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Used a CMV to transport drugs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Left the scene of an accident with a CMV</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Committed a felony offence involving a CMV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The disqualification period ranges from six months to three years depending on the severity of the offense and the driver’s previous disqualification record.</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CALLOUT: </a:t>
            </a:r>
            <a:r>
              <a:rPr lang="en-US" sz="1200" b="0" i="1" u="none" strike="noStrike" kern="1200" baseline="0" dirty="0">
                <a:solidFill>
                  <a:schemeClr val="tx1"/>
                </a:solidFill>
                <a:latin typeface="+mn-lt"/>
                <a:ea typeface="+mn-ea"/>
                <a:cs typeface="+mn-cs"/>
              </a:rPr>
              <a:t>This section addresses the disqualification provisions in Sec. 391.15. Additional disqualification provisions, applying to CDL holders (Sec. 383.51) are covered in </a:t>
            </a:r>
            <a:r>
              <a:rPr lang="en-US" sz="1200" b="1" i="0" u="none" strike="noStrike" kern="1200" baseline="0" dirty="0">
                <a:solidFill>
                  <a:schemeClr val="tx1"/>
                </a:solidFill>
                <a:latin typeface="+mn-lt"/>
                <a:ea typeface="+mn-ea"/>
                <a:cs typeface="+mn-cs"/>
              </a:rPr>
              <a:t>chapter 1</a:t>
            </a:r>
            <a:r>
              <a:rPr lang="en-US" sz="1200" b="0" i="1" u="none" strike="noStrike" kern="1200" baseline="0" dirty="0">
                <a:solidFill>
                  <a:schemeClr val="tx1"/>
                </a:solidFill>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Texting and hand-held phone violations</a:t>
            </a:r>
          </a:p>
          <a:p>
            <a:r>
              <a:rPr lang="en-US" sz="1200" b="0" i="0" u="none" strike="noStrike" kern="1200" baseline="0" dirty="0">
                <a:solidFill>
                  <a:schemeClr val="tx1"/>
                </a:solidFill>
                <a:latin typeface="+mn-lt"/>
                <a:ea typeface="+mn-ea"/>
                <a:cs typeface="+mn-cs"/>
              </a:rPr>
              <a:t>A driver must not text or use a hand-held mobile telephone while driving a CMV. The disqualification period is 60 days for a second violation in a three‑year period and 120 days for a third violation in a three-year period. </a:t>
            </a:r>
          </a:p>
          <a:p>
            <a:endParaRPr lang="en-US" dirty="0"/>
          </a:p>
          <a:p>
            <a:r>
              <a:rPr lang="en-US" sz="1200" b="1" kern="1200" dirty="0">
                <a:solidFill>
                  <a:schemeClr val="tx1"/>
                </a:solidFill>
                <a:effectLst/>
                <a:latin typeface="+mn-lt"/>
                <a:ea typeface="+mn-ea"/>
                <a:cs typeface="+mn-cs"/>
              </a:rPr>
              <a:t>Out-of-Service Order Violations</a:t>
            </a:r>
          </a:p>
          <a:p>
            <a:r>
              <a:rPr lang="en-US" sz="1200" b="0" i="0" u="none" strike="noStrike" kern="1200" baseline="0" dirty="0">
                <a:solidFill>
                  <a:schemeClr val="tx1"/>
                </a:solidFill>
                <a:latin typeface="+mn-lt"/>
                <a:ea typeface="+mn-ea"/>
                <a:cs typeface="+mn-cs"/>
              </a:rPr>
              <a:t>During a trip, a driver may be placed out of service by an enforcement officer for a certain period of time or until a given problem has been corrected.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driver convicted of violating such an out-of-service order will be subject to a fine and disqualification period of 90 days to five years depending on the severity of the offense and previous disqualification record.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Physical Qualifications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Because a driver’s health is critical to his or her own safety and the safety of those he or she shares the road with, the Federal Motor Carrier Safety Administration (FMCSA) requires all drivers to undergo a formal medical examination. </a:t>
            </a:r>
          </a:p>
          <a:p>
            <a:endParaRPr lang="en-US" b="1" dirty="0"/>
          </a:p>
          <a:p>
            <a:r>
              <a:rPr lang="en-US" sz="1200" b="1" kern="1200" dirty="0">
                <a:solidFill>
                  <a:schemeClr val="tx1"/>
                </a:solidFill>
                <a:effectLst/>
                <a:latin typeface="+mn-lt"/>
                <a:ea typeface="+mn-ea"/>
                <a:cs typeface="+mn-cs"/>
              </a:rPr>
              <a:t>Physical Requirements</a:t>
            </a:r>
            <a:br>
              <a:rPr lang="en-US" sz="1200" kern="1200" dirty="0">
                <a:solidFill>
                  <a:schemeClr val="tx1"/>
                </a:solidFill>
                <a:effectLst/>
                <a:latin typeface="+mn-lt"/>
                <a:ea typeface="+mn-ea"/>
                <a:cs typeface="+mn-cs"/>
              </a:rPr>
            </a:br>
            <a:r>
              <a:rPr lang="en-US" sz="1200" b="0" i="0" u="none" strike="noStrike" kern="1200" baseline="0" dirty="0">
                <a:solidFill>
                  <a:schemeClr val="tx1"/>
                </a:solidFill>
                <a:latin typeface="+mn-lt"/>
                <a:ea typeface="+mn-ea"/>
                <a:cs typeface="+mn-cs"/>
              </a:rPr>
              <a:t>The medical examination must be conducted by a certified medical examiner listed on the FMCSA </a:t>
            </a:r>
            <a:r>
              <a:rPr lang="en-US" sz="1200" b="1" i="0" u="none" strike="noStrike" kern="1200" baseline="0" dirty="0">
                <a:solidFill>
                  <a:schemeClr val="tx1"/>
                </a:solidFill>
                <a:latin typeface="+mn-lt"/>
                <a:ea typeface="+mn-ea"/>
                <a:cs typeface="+mn-cs"/>
              </a:rPr>
              <a:t>National Registry of Certified Medical Examiners (NRCME)</a:t>
            </a:r>
            <a:r>
              <a:rPr lang="en-US" sz="1200" b="0" i="0" u="none" strike="noStrike" kern="1200" baseline="0" dirty="0">
                <a:solidFill>
                  <a:schemeClr val="tx1"/>
                </a:solidFill>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driver is required to have an exam if: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 or she has never been certified before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 or she has not been certified during the previous 24 months or since his or her last medical certificate expired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His or her ability to perform normal duties has been impaired</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medical examiner will issue a medical examiner’s certificate and classify a driver as being “qualified” if he or she does not have any health conditions that would negatively impact his or her ability to safely operate a CMV. Such conditions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Missing limb</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Impairment of any fingers, hands, arms, legs, or feet</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Insulin-treated diabetes mellitus (unless the requirements in Section 391.46 are met)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Heart attack or any other cardiovascular disorders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Respiratory dysfunction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High blood pressure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Rheumatic, arthritic, orthopedic, muscular, neuromuscular, or vascular disease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Epilepsy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Mental disorders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Vision impairment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Hearing impairment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Drug use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Alcoholism</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Medical examiners have a great deal of discretion to certify drivers — even those with a potentially problematic medical condition. Also, some drivers who would otherwise be medically unqualified have the option to apply for a special variance or exemption that allows them to receive a medical certificate. If that’s the case, the driver must have — and carry — proof of the exemption.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if a driver has a missing or impaired limb but wears a fitted prosthetic device, a medical examiner may conduct a </a:t>
            </a:r>
            <a:r>
              <a:rPr lang="en-US" sz="1200" b="1" i="0" u="none" strike="noStrike" kern="1200" baseline="0" dirty="0">
                <a:solidFill>
                  <a:schemeClr val="tx1"/>
                </a:solidFill>
                <a:latin typeface="+mn-lt"/>
                <a:ea typeface="+mn-ea"/>
                <a:cs typeface="+mn-cs"/>
              </a:rPr>
              <a:t>skill performance evaluation (SPE) </a:t>
            </a:r>
            <a:r>
              <a:rPr lang="en-US" sz="1200" b="0" i="0" u="none" strike="noStrike" kern="1200" baseline="0" dirty="0">
                <a:solidFill>
                  <a:schemeClr val="tx1"/>
                </a:solidFill>
                <a:latin typeface="+mn-lt"/>
                <a:ea typeface="+mn-ea"/>
                <a:cs typeface="+mn-cs"/>
              </a:rPr>
              <a:t>to grant him or her permission to drive a CMV. During the SPE, the driver must demonstrate the ability to operate a CMV safely by completing on-and off-road activities in order to receive an SPE certificate.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A driver with diabetes mellitus that is treated with insulin for control, is physically qualified to drive a commercial motor vehicle if he or she: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Meets all of the other physical qualification standards in Section 391.41, or has an exemption or skill performance evaluation (SPE) certificate and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Has an evaluation by a treating clinician and a medical examination, performed by a medical examiner.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Medical Examiner’s Report and Certificate</a:t>
            </a:r>
            <a:br>
              <a:rPr lang="en-US" sz="1200" kern="1200" dirty="0">
                <a:solidFill>
                  <a:schemeClr val="tx1"/>
                </a:solidFill>
                <a:effectLst/>
                <a:latin typeface="+mn-lt"/>
                <a:ea typeface="+mn-ea"/>
                <a:cs typeface="+mn-cs"/>
              </a:rPr>
            </a:br>
            <a:r>
              <a:rPr lang="en-US" sz="1200" b="0" i="0" u="none" strike="noStrike" kern="1200" baseline="0" dirty="0">
                <a:solidFill>
                  <a:schemeClr val="tx1"/>
                </a:solidFill>
                <a:latin typeface="+mn-lt"/>
                <a:ea typeface="+mn-ea"/>
                <a:cs typeface="+mn-cs"/>
              </a:rPr>
              <a:t>Each driver must undergo a physical examination at least once every 24 months (if no health conditions arise before then).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driver will complete section one of the required </a:t>
            </a:r>
            <a:r>
              <a:rPr lang="en-US" sz="1200" b="1" i="0" u="none" strike="noStrike" kern="1200" baseline="0" dirty="0">
                <a:solidFill>
                  <a:schemeClr val="tx1"/>
                </a:solidFill>
                <a:latin typeface="+mn-lt"/>
                <a:ea typeface="+mn-ea"/>
                <a:cs typeface="+mn-cs"/>
              </a:rPr>
              <a:t>Medical Examination Report</a:t>
            </a:r>
            <a:r>
              <a:rPr lang="en-US" sz="1200" b="0" i="0" u="none" strike="noStrike" kern="1200" baseline="0" dirty="0">
                <a:solidFill>
                  <a:schemeClr val="tx1"/>
                </a:solidFill>
                <a:latin typeface="+mn-lt"/>
                <a:ea typeface="+mn-ea"/>
                <a:cs typeface="+mn-cs"/>
              </a:rPr>
              <a:t>. During the exam, the medical examiner will fill out and sign the report, which will then be maintained for at least three years at the medical examiner’s office.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medical examiner confirms the person is physically qualified to operate a CMV, he or she will issue the driver a </a:t>
            </a:r>
            <a:r>
              <a:rPr lang="en-US" sz="1200" b="1" i="0" u="none" strike="noStrike" kern="1200" baseline="0" dirty="0">
                <a:solidFill>
                  <a:schemeClr val="tx1"/>
                </a:solidFill>
                <a:latin typeface="+mn-lt"/>
                <a:ea typeface="+mn-ea"/>
                <a:cs typeface="+mn-cs"/>
              </a:rPr>
              <a:t>medical examiner’s certificate</a:t>
            </a:r>
            <a:r>
              <a:rPr lang="en-US" sz="1200" b="0" i="0" u="none" strike="noStrike" kern="1200" baseline="0" dirty="0">
                <a:solidFill>
                  <a:schemeClr val="tx1"/>
                </a:solidFill>
                <a:latin typeface="+mn-lt"/>
                <a:ea typeface="+mn-ea"/>
                <a:cs typeface="+mn-cs"/>
              </a:rPr>
              <a:t>. The driver will fill in his or her driver’s license number, state, and address, and sign the certificate. The medical examiner will complete the rest, sign it, and give the original to the driver.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Medically Unqualified</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Any driver who does not meet one or more of the physical qualification standards in Sec. 391.41 of the FMCSRs is considered medically unqualified. When a driver is medically unqualified, the examiner should: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Complete the physical exam of the driver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Discuss the reason(s) for not certifying the driver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Discuss any steps that can be taken to meet the certification standards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medical examiner must not medically certify any driver who: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Fails to meet a physical qualification requirement cited in the standards (e.g., vision, hearing, or epilepsy),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a medical condition that endangers the health and safety of the driver and the public</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someone is found medically unqualified, the examiner must document the details behind the decision on the Medical Examination Report form by: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Marking the “Does not meet standards” box</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Noting the reason for not certifying the driver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Documenting the discussion with the driver explaining the rationale for the decision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Before a medically unqualified driver can return to CMV driving, a medical examiner must find the driver to be medically fit for duty.</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914400" lvl="1" indent="-457200">
              <a:buFont typeface="+mj-lt"/>
              <a:buAutoNum type="arabicPeriod"/>
            </a:pPr>
            <a:r>
              <a:rPr lang="en-US" sz="1200" dirty="0"/>
              <a:t>List the general and physical qualifications drivers must meet in order to operate a commercial motor vehicle (CMV)</a:t>
            </a:r>
          </a:p>
          <a:p>
            <a:pPr marL="914400" lvl="1" indent="-457200">
              <a:buFont typeface="+mj-lt"/>
              <a:buAutoNum type="arabicPeriod"/>
            </a:pPr>
            <a:r>
              <a:rPr lang="en-US" sz="1200" dirty="0"/>
              <a:t>Explain the process of obtaining a medical examiner’s certificate</a:t>
            </a:r>
          </a:p>
          <a:p>
            <a:pPr marL="914400" lvl="1" indent="-457200">
              <a:buFont typeface="+mj-lt"/>
              <a:buAutoNum type="arabicPeriod"/>
            </a:pPr>
            <a:r>
              <a:rPr lang="en-US" sz="1200" dirty="0"/>
              <a:t>Identify how a driver can become disqualified from driving a CMV</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12</a:t>
            </a:fld>
            <a:endParaRPr lang="en-US"/>
          </a:p>
        </p:txBody>
      </p:sp>
    </p:spTree>
    <p:extLst>
      <p:ext uri="{BB962C8B-B14F-4D97-AF65-F5344CB8AC3E}">
        <p14:creationId xmlns:p14="http://schemas.microsoft.com/office/powerpoint/2010/main" val="1384543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791EC38-E962-4668-B28D-CAC606F6AA6B}" type="datetime1">
              <a:rPr lang="en-US" smtClean="0"/>
              <a:t>4/22/2019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C353A54F-5518-438D-B029-C854501C11BB}" type="datetime1">
              <a:rPr lang="en-US" smtClean="0"/>
              <a:t>4/22/2019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257857-178C-4A5B-8E3B-7B3B9C35B04B}" type="datetime1">
              <a:rPr lang="en-US" smtClean="0"/>
              <a:t>4/22/2019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AEF7A0-2443-4432-AFFD-62045161DB0A}" type="datetime1">
              <a:rPr lang="en-US" smtClean="0"/>
              <a:t>4/22/2019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4B51B7-017F-4361-B572-BFA04C0A538D}" type="datetime1">
              <a:rPr lang="en-US" smtClean="0"/>
              <a:t>4/22/2019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63B3A332-0729-4BF1-85C3-B54B562BA35E}" type="datetime1">
              <a:rPr lang="en-US" smtClean="0"/>
              <a:t>4/22/2019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01E2E-0F7C-4DDF-BE19-03E269FF6C7C}" type="datetime1">
              <a:rPr lang="en-US" smtClean="0"/>
              <a:t>4/22/2019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D2F5CA-1C12-40DF-BE1D-952B65C601DB}" type="datetime1">
              <a:rPr lang="en-US" smtClean="0"/>
              <a:t>4/22/2019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83BC66-6C76-4443-8E77-070F40D25379}" type="datetime1">
              <a:rPr lang="en-US" smtClean="0"/>
              <a:t>4/22/2019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69F44-7DCB-4116-83CC-B1038ED78C02}" type="datetime1">
              <a:rPr lang="en-US" smtClean="0"/>
              <a:t>4/22/2019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285A63-5A31-4EAE-AD9C-CE45B972464D}" type="datetime1">
              <a:rPr lang="en-US" smtClean="0"/>
              <a:t>4/22/2019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40989-3648-4783-B287-A6EC1F35FED0}" type="datetime1">
              <a:rPr lang="en-US" smtClean="0"/>
              <a:t>4/22/2019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30CDF1D-B220-4F26-964B-0790272726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 y="0"/>
            <a:ext cx="6300216" cy="6858000"/>
          </a:xfrm>
          <a:prstGeom prst="rect">
            <a:avLst/>
          </a:prstGeom>
        </p:spPr>
      </p:pic>
      <p:sp>
        <p:nvSpPr>
          <p:cNvPr id="4" name="Footer Placeholder 3">
            <a:extLst>
              <a:ext uri="{FF2B5EF4-FFF2-40B4-BE49-F238E27FC236}">
                <a16:creationId xmlns:a16="http://schemas.microsoft.com/office/drawing/2014/main" id="{3AE6D901-6E53-4913-83F5-E642A0CBC5CC}"/>
              </a:ext>
            </a:extLst>
          </p:cNvPr>
          <p:cNvSpPr>
            <a:spLocks noGrp="1"/>
          </p:cNvSpPr>
          <p:nvPr>
            <p:ph type="ftr" sz="quarter" idx="11"/>
          </p:nvPr>
        </p:nvSpPr>
        <p:spPr>
          <a:xfrm>
            <a:off x="6036036" y="6445406"/>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sp>
        <p:nvSpPr>
          <p:cNvPr id="9" name="Title 1">
            <a:extLst>
              <a:ext uri="{FF2B5EF4-FFF2-40B4-BE49-F238E27FC236}">
                <a16:creationId xmlns:a16="http://schemas.microsoft.com/office/drawing/2014/main" id="{14569BA1-41C5-4F14-A805-110074BDBB02}"/>
              </a:ext>
            </a:extLst>
          </p:cNvPr>
          <p:cNvSpPr txBox="1">
            <a:spLocks/>
          </p:cNvSpPr>
          <p:nvPr/>
        </p:nvSpPr>
        <p:spPr>
          <a:xfrm>
            <a:off x="137273" y="3886200"/>
            <a:ext cx="5898763"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Medical Requirements</a:t>
            </a:r>
          </a:p>
        </p:txBody>
      </p:sp>
      <p:sp>
        <p:nvSpPr>
          <p:cNvPr id="10" name="TextBox 9">
            <a:extLst>
              <a:ext uri="{FF2B5EF4-FFF2-40B4-BE49-F238E27FC236}">
                <a16:creationId xmlns:a16="http://schemas.microsoft.com/office/drawing/2014/main" id="{1D7F2C25-7D6D-4EAB-8407-55C6E3D24C60}"/>
              </a:ext>
            </a:extLst>
          </p:cNvPr>
          <p:cNvSpPr txBox="1"/>
          <p:nvPr/>
        </p:nvSpPr>
        <p:spPr>
          <a:xfrm>
            <a:off x="6193431" y="3611701"/>
            <a:ext cx="3038011" cy="3170099"/>
          </a:xfrm>
          <a:prstGeom prst="rect">
            <a:avLst/>
          </a:prstGeom>
          <a:noFill/>
        </p:spPr>
        <p:txBody>
          <a:bodyPr wrap="none" rtlCol="0">
            <a:spAutoFit/>
          </a:bodyPr>
          <a:lstStyle/>
          <a:p>
            <a:r>
              <a:rPr lang="en-US" sz="20000" dirty="0">
                <a:solidFill>
                  <a:schemeClr val="bg1"/>
                </a:solidFill>
              </a:rPr>
              <a:t>30</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A48C60-3632-4586-95EF-830E2A4722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F69A80E0-77CE-45B0-ADCA-BB5DACEBF1E7}"/>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0454651F-EEAB-44F9-ABC6-A3571AD3C1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381000"/>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dirty="0"/>
              <a:t>Upon completion of this lesson, you will be able to:</a:t>
            </a:r>
          </a:p>
          <a:p>
            <a:pPr marL="914400" lvl="1" indent="-457200">
              <a:buFont typeface="+mj-lt"/>
              <a:buAutoNum type="arabicPeriod"/>
            </a:pPr>
            <a:r>
              <a:rPr lang="en-US" sz="2200" dirty="0"/>
              <a:t>List the general and physical qualifications drivers must meet in order to operate a commercial motor </a:t>
            </a:r>
            <a:br>
              <a:rPr lang="en-US" sz="2200" dirty="0"/>
            </a:br>
            <a:r>
              <a:rPr lang="en-US" sz="2200" dirty="0"/>
              <a:t>vehicle (CMV)</a:t>
            </a:r>
          </a:p>
          <a:p>
            <a:pPr marL="914400" lvl="1" indent="-457200">
              <a:buFont typeface="+mj-lt"/>
              <a:buAutoNum type="arabicPeriod"/>
            </a:pPr>
            <a:r>
              <a:rPr lang="en-US" sz="2200" dirty="0"/>
              <a:t>Explain the process of obtaining a medical </a:t>
            </a:r>
            <a:br>
              <a:rPr lang="en-US" sz="2200" dirty="0"/>
            </a:br>
            <a:r>
              <a:rPr lang="en-US" sz="2200" dirty="0"/>
              <a:t>examiner’s certificate</a:t>
            </a:r>
          </a:p>
          <a:p>
            <a:pPr marL="914400" lvl="1" indent="-457200">
              <a:buFont typeface="+mj-lt"/>
              <a:buAutoNum type="arabicPeriod"/>
            </a:pPr>
            <a:r>
              <a:rPr lang="en-US" sz="2200" dirty="0"/>
              <a:t>Identify how a driver can become disqualified from driving a CMV</a:t>
            </a:r>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842B5F-FEAC-47FB-AEBC-89844B7F90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089"/>
            <a:ext cx="9144000" cy="6853821"/>
          </a:xfrm>
          <a:prstGeom prst="rect">
            <a:avLst/>
          </a:prstGeom>
        </p:spPr>
      </p:pic>
      <p:sp>
        <p:nvSpPr>
          <p:cNvPr id="5" name="Rectangle 4">
            <a:extLst>
              <a:ext uri="{FF2B5EF4-FFF2-40B4-BE49-F238E27FC236}">
                <a16:creationId xmlns:a16="http://schemas.microsoft.com/office/drawing/2014/main" id="{AF267ED0-8931-4C52-A723-A306B6A03304}"/>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General Qualifications</a:t>
            </a:r>
          </a:p>
        </p:txBody>
      </p:sp>
    </p:spTree>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ED94C4-E49A-46CE-BDD1-1E2A6FB238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5" y="0"/>
            <a:ext cx="9132849" cy="6858000"/>
          </a:xfrm>
          <a:prstGeom prst="rect">
            <a:avLst/>
          </a:prstGeom>
        </p:spPr>
      </p:pic>
      <p:sp>
        <p:nvSpPr>
          <p:cNvPr id="5" name="Rectangle 4">
            <a:extLst>
              <a:ext uri="{FF2B5EF4-FFF2-40B4-BE49-F238E27FC236}">
                <a16:creationId xmlns:a16="http://schemas.microsoft.com/office/drawing/2014/main" id="{EC7F09C8-CB9F-453F-B579-5C788384A05B}"/>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424FD7F-C435-4F32-A651-3A81383DFD8C}"/>
              </a:ext>
            </a:extLst>
          </p:cNvPr>
          <p:cNvSpPr>
            <a:spLocks noGrp="1"/>
          </p:cNvSpPr>
          <p:nvPr>
            <p:ph type="title"/>
          </p:nvPr>
        </p:nvSpPr>
        <p:spPr/>
        <p:txBody>
          <a:bodyPr/>
          <a:lstStyle/>
          <a:p>
            <a:r>
              <a:rPr lang="en-US" dirty="0">
                <a:solidFill>
                  <a:srgbClr val="002D72"/>
                </a:solidFill>
              </a:rPr>
              <a:t>General Disqualifications</a:t>
            </a:r>
          </a:p>
        </p:txBody>
      </p:sp>
    </p:spTree>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04CDC1-82F6-4658-AFEF-742B2AE63E98}"/>
              </a:ext>
            </a:extLst>
          </p:cNvPr>
          <p:cNvSpPr>
            <a:spLocks noGrp="1"/>
          </p:cNvSpPr>
          <p:nvPr>
            <p:ph idx="1"/>
          </p:nvPr>
        </p:nvSpPr>
        <p:spPr>
          <a:xfrm>
            <a:off x="762000" y="2286000"/>
            <a:ext cx="2895600" cy="1828800"/>
          </a:xfrm>
        </p:spPr>
        <p:txBody>
          <a:bodyPr/>
          <a:lstStyle/>
          <a:p>
            <a:pPr marL="0" indent="0">
              <a:buNone/>
            </a:pPr>
            <a:r>
              <a:rPr lang="en-US" dirty="0"/>
              <a:t>You can be disqualified for </a:t>
            </a:r>
            <a:r>
              <a:rPr lang="en-US" dirty="0">
                <a:solidFill>
                  <a:srgbClr val="002D72"/>
                </a:solidFill>
              </a:rPr>
              <a:t>texting</a:t>
            </a:r>
            <a:r>
              <a:rPr lang="en-US" dirty="0"/>
              <a:t> or using a </a:t>
            </a:r>
            <a:r>
              <a:rPr lang="en-US" dirty="0">
                <a:solidFill>
                  <a:srgbClr val="002D72"/>
                </a:solidFill>
              </a:rPr>
              <a:t>hand-held mobile telephone</a:t>
            </a:r>
            <a:r>
              <a:rPr lang="en-US" dirty="0"/>
              <a:t>.</a:t>
            </a:r>
          </a:p>
        </p:txBody>
      </p:sp>
      <p:pic>
        <p:nvPicPr>
          <p:cNvPr id="6" name="Picture 5">
            <a:extLst>
              <a:ext uri="{FF2B5EF4-FFF2-40B4-BE49-F238E27FC236}">
                <a16:creationId xmlns:a16="http://schemas.microsoft.com/office/drawing/2014/main" id="{072EAD4F-ED0C-4407-AC49-3F2F9C526A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0451" y="0"/>
            <a:ext cx="4563549" cy="6858000"/>
          </a:xfrm>
          <a:prstGeom prst="rect">
            <a:avLst/>
          </a:prstGeom>
        </p:spPr>
      </p:pic>
    </p:spTree>
    <p:extLst>
      <p:ext uri="{BB962C8B-B14F-4D97-AF65-F5344CB8AC3E}">
        <p14:creationId xmlns:p14="http://schemas.microsoft.com/office/powerpoint/2010/main" val="56099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7D6AA9-9DDA-44CF-AAD8-9B7963258F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979" y="0"/>
            <a:ext cx="9173980" cy="6858000"/>
          </a:xfrm>
          <a:prstGeom prst="rect">
            <a:avLst/>
          </a:prstGeom>
        </p:spPr>
      </p:pic>
      <p:sp>
        <p:nvSpPr>
          <p:cNvPr id="5" name="Rectangle 4">
            <a:extLst>
              <a:ext uri="{FF2B5EF4-FFF2-40B4-BE49-F238E27FC236}">
                <a16:creationId xmlns:a16="http://schemas.microsoft.com/office/drawing/2014/main" id="{D9698BF7-E1DA-4F69-9EDA-8952A1F2C275}"/>
              </a:ext>
            </a:extLst>
          </p:cNvPr>
          <p:cNvSpPr/>
          <p:nvPr/>
        </p:nvSpPr>
        <p:spPr>
          <a:xfrm>
            <a:off x="-29980" y="274638"/>
            <a:ext cx="917398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5B9928C-7DFC-483F-9254-C90F2AFF5CA9}"/>
              </a:ext>
            </a:extLst>
          </p:cNvPr>
          <p:cNvSpPr>
            <a:spLocks noGrp="1"/>
          </p:cNvSpPr>
          <p:nvPr>
            <p:ph type="title"/>
          </p:nvPr>
        </p:nvSpPr>
        <p:spPr/>
        <p:txBody>
          <a:bodyPr/>
          <a:lstStyle/>
          <a:p>
            <a:r>
              <a:rPr lang="en-US" dirty="0">
                <a:solidFill>
                  <a:srgbClr val="002D72"/>
                </a:solidFill>
              </a:rPr>
              <a:t>Physical Qualifications</a:t>
            </a:r>
          </a:p>
        </p:txBody>
      </p:sp>
    </p:spTree>
    <p:extLst>
      <p:ext uri="{BB962C8B-B14F-4D97-AF65-F5344CB8AC3E}">
        <p14:creationId xmlns:p14="http://schemas.microsoft.com/office/powerpoint/2010/main" val="383022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28C609-C271-44BA-B287-89E034EBE6DE}"/>
              </a:ext>
            </a:extLst>
          </p:cNvPr>
          <p:cNvSpPr>
            <a:spLocks noGrp="1"/>
          </p:cNvSpPr>
          <p:nvPr>
            <p:ph idx="1"/>
          </p:nvPr>
        </p:nvSpPr>
        <p:spPr>
          <a:xfrm>
            <a:off x="6172200" y="2628900"/>
            <a:ext cx="3124200" cy="1600200"/>
          </a:xfrm>
        </p:spPr>
        <p:txBody>
          <a:bodyPr/>
          <a:lstStyle/>
          <a:p>
            <a:pPr marL="0" indent="0">
              <a:buNone/>
            </a:pPr>
            <a:r>
              <a:rPr lang="en-US" dirty="0"/>
              <a:t>Each driver must undergo a </a:t>
            </a:r>
            <a:r>
              <a:rPr lang="en-US" dirty="0">
                <a:solidFill>
                  <a:srgbClr val="002D72"/>
                </a:solidFill>
              </a:rPr>
              <a:t>physical exam </a:t>
            </a:r>
            <a:r>
              <a:rPr lang="en-US" dirty="0"/>
              <a:t>at least once every 24 months.</a:t>
            </a:r>
          </a:p>
        </p:txBody>
      </p:sp>
      <p:pic>
        <p:nvPicPr>
          <p:cNvPr id="8" name="Picture 7">
            <a:extLst>
              <a:ext uri="{FF2B5EF4-FFF2-40B4-BE49-F238E27FC236}">
                <a16:creationId xmlns:a16="http://schemas.microsoft.com/office/drawing/2014/main" id="{BD0A39AB-4ABE-4719-BF2C-308BE5B90FA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878626" cy="6858000"/>
          </a:xfrm>
          <a:prstGeom prst="rect">
            <a:avLst/>
          </a:prstGeom>
        </p:spPr>
      </p:pic>
    </p:spTree>
    <p:extLst>
      <p:ext uri="{BB962C8B-B14F-4D97-AF65-F5344CB8AC3E}">
        <p14:creationId xmlns:p14="http://schemas.microsoft.com/office/powerpoint/2010/main" val="283800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6708B7A-E9EC-439C-BBD0-7F0BCC8706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472"/>
            <a:ext cx="9144000" cy="6851056"/>
          </a:xfrm>
          <a:prstGeom prst="rect">
            <a:avLst/>
          </a:prstGeom>
        </p:spPr>
      </p:pic>
      <p:sp>
        <p:nvSpPr>
          <p:cNvPr id="5" name="Rectangle 4">
            <a:extLst>
              <a:ext uri="{FF2B5EF4-FFF2-40B4-BE49-F238E27FC236}">
                <a16:creationId xmlns:a16="http://schemas.microsoft.com/office/drawing/2014/main" id="{45B5BDB8-5C7D-4900-989E-9C815B3CE98D}"/>
              </a:ext>
            </a:extLst>
          </p:cNvPr>
          <p:cNvSpPr/>
          <p:nvPr/>
        </p:nvSpPr>
        <p:spPr>
          <a:xfrm>
            <a:off x="0" y="49530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a:xfrm>
            <a:off x="457200" y="4953000"/>
            <a:ext cx="8229600" cy="1143000"/>
          </a:xfrm>
        </p:spPr>
        <p:txBody>
          <a:bodyPr/>
          <a:lstStyle/>
          <a:p>
            <a:r>
              <a:rPr lang="en-US" dirty="0">
                <a:solidFill>
                  <a:srgbClr val="002D72"/>
                </a:solidFill>
              </a:rPr>
              <a:t>Medically Unqualified</a:t>
            </a:r>
          </a:p>
        </p:txBody>
      </p:sp>
      <p:sp>
        <p:nvSpPr>
          <p:cNvPr id="4" name="Footer Placeholder 3">
            <a:extLst>
              <a:ext uri="{FF2B5EF4-FFF2-40B4-BE49-F238E27FC236}">
                <a16:creationId xmlns:a16="http://schemas.microsoft.com/office/drawing/2014/main" id="{F5BEED46-0858-4851-8BDF-F8094824C0C7}"/>
              </a:ext>
            </a:extLst>
          </p:cNvPr>
          <p:cNvSpPr>
            <a:spLocks noGrp="1"/>
          </p:cNvSpPr>
          <p:nvPr>
            <p:ph type="ftr" sz="quarter" idx="11"/>
          </p:nvPr>
        </p:nvSpPr>
        <p:spPr>
          <a:xfrm>
            <a:off x="3124200" y="6492875"/>
            <a:ext cx="2895600" cy="365125"/>
          </a:xfrm>
        </p:spPr>
        <p:txBody>
          <a:bodyPr/>
          <a:lstStyle/>
          <a:p>
            <a:r>
              <a:rPr lang="en-US" dirty="0">
                <a:latin typeface="Arial" panose="020B0604020202020204" pitchFamily="34" charset="0"/>
                <a:cs typeface="Arial" panose="020B0604020202020204" pitchFamily="34" charset="0"/>
              </a:rPr>
              <a:t>Copyright 2019 J. J. Keller &amp; Associates, Inc.</a:t>
            </a:r>
          </a:p>
        </p:txBody>
      </p:sp>
    </p:spTree>
    <p:extLst>
      <p:ext uri="{BB962C8B-B14F-4D97-AF65-F5344CB8AC3E}">
        <p14:creationId xmlns:p14="http://schemas.microsoft.com/office/powerpoint/2010/main" val="363069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914400" lvl="1" indent="-457200">
              <a:buFont typeface="+mj-lt"/>
              <a:buAutoNum type="arabicPeriod"/>
            </a:pPr>
            <a:r>
              <a:rPr lang="en-US" sz="2200" dirty="0"/>
              <a:t>List the general and physical qualifications drivers must meet in order to operate a commercial motor </a:t>
            </a:r>
            <a:br>
              <a:rPr lang="en-US" sz="2200" dirty="0"/>
            </a:br>
            <a:r>
              <a:rPr lang="en-US" sz="2200" dirty="0"/>
              <a:t>vehicle (CMV)</a:t>
            </a:r>
          </a:p>
          <a:p>
            <a:pPr marL="914400" lvl="1" indent="-457200">
              <a:buFont typeface="+mj-lt"/>
              <a:buAutoNum type="arabicPeriod"/>
            </a:pPr>
            <a:r>
              <a:rPr lang="en-US" sz="2200" dirty="0"/>
              <a:t>Explain the process of obtaining a medical </a:t>
            </a:r>
            <a:br>
              <a:rPr lang="en-US" sz="2200" dirty="0"/>
            </a:br>
            <a:r>
              <a:rPr lang="en-US" sz="2200" dirty="0"/>
              <a:t>examiner’s certificate</a:t>
            </a:r>
          </a:p>
          <a:p>
            <a:pPr marL="914400" lvl="1" indent="-457200">
              <a:buFont typeface="+mj-lt"/>
              <a:buAutoNum type="arabicPeriod"/>
            </a:pPr>
            <a:r>
              <a:rPr lang="en-US" sz="2200" dirty="0"/>
              <a:t>Identify how a driver can become disqualified from driving a CMV</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PROJECT_OPEN" val="0"/>
  <p:tag name="ARTICULATE_SLIDE_THUMBNAIL_REFRESH" val="1"/>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412</TotalTime>
  <Words>1205</Words>
  <Application>Microsoft Office PowerPoint</Application>
  <PresentationFormat>On-screen Show (4:3)</PresentationFormat>
  <Paragraphs>168</Paragraphs>
  <Slides>12</Slides>
  <Notes>10</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Instructions</vt:lpstr>
      <vt:lpstr>PowerPoint Presentation</vt:lpstr>
      <vt:lpstr>PowerPoint Presentation</vt:lpstr>
      <vt:lpstr>Introduction</vt:lpstr>
      <vt:lpstr>Objectives</vt:lpstr>
      <vt:lpstr>General Qualifications</vt:lpstr>
      <vt:lpstr>General Disqualifications</vt:lpstr>
      <vt:lpstr>PowerPoint Presentation</vt:lpstr>
      <vt:lpstr>Physical Qualifications</vt:lpstr>
      <vt:lpstr>PowerPoint Presentation</vt:lpstr>
      <vt:lpstr>Medically Unqualified</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Fuller, Kim</cp:lastModifiedBy>
  <cp:revision>48</cp:revision>
  <dcterms:created xsi:type="dcterms:W3CDTF">2016-04-05T19:25:42Z</dcterms:created>
  <dcterms:modified xsi:type="dcterms:W3CDTF">2019-04-22T19:37:50Z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