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8.xml" ContentType="application/vnd.openxmlformats-officedocument.presentationml.notesSlide+xml"/>
  <Override PartName="/ppt/tags/tag35.xml" ContentType="application/vnd.openxmlformats-officedocument.presentationml.tags+xml"/>
  <Override PartName="/ppt/notesSlides/notesSlide19.xml" ContentType="application/vnd.openxmlformats-officedocument.presentationml.notesSlide+xml"/>
  <Override PartName="/ppt/tags/tag36.xml" ContentType="application/vnd.openxmlformats-officedocument.presentationml.tags+xml"/>
  <Override PartName="/ppt/notesSlides/notesSlide20.xml" ContentType="application/vnd.openxmlformats-officedocument.presentationml.notesSlide+xml"/>
  <Override PartName="/ppt/tags/tag37.xml" ContentType="application/vnd.openxmlformats-officedocument.presentationml.tags+xml"/>
  <Override PartName="/ppt/notesSlides/notesSlide21.xml" ContentType="application/vnd.openxmlformats-officedocument.presentationml.notesSlide+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notesSlides/notesSlide23.xml" ContentType="application/vnd.openxmlformats-officedocument.presentationml.notesSlide+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notesSlides/notesSlide25.xml" ContentType="application/vnd.openxmlformats-officedocument.presentationml.notesSlide+xml"/>
  <Override PartName="/ppt/tags/tag42.xml" ContentType="application/vnd.openxmlformats-officedocument.presentationml.tags+xml"/>
  <Override PartName="/ppt/notesSlides/notesSlide26.xml" ContentType="application/vnd.openxmlformats-officedocument.presentationml.notesSlide+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notesSlides/notesSlide28.xml" ContentType="application/vnd.openxmlformats-officedocument.presentationml.notesSlide+xml"/>
  <Override PartName="/ppt/tags/tag45.xml" ContentType="application/vnd.openxmlformats-officedocument.presentationml.tags+xml"/>
  <Override PartName="/ppt/notesSlides/notesSlide29.xml" ContentType="application/vnd.openxmlformats-officedocument.presentationml.notesSlide+xml"/>
  <Override PartName="/ppt/tags/tag46.xml" ContentType="application/vnd.openxmlformats-officedocument.presentationml.tags+xml"/>
  <Override PartName="/ppt/notesSlides/notesSlide30.xml" ContentType="application/vnd.openxmlformats-officedocument.presentationml.notesSlide+xml"/>
  <Override PartName="/ppt/tags/tag47.xml" ContentType="application/vnd.openxmlformats-officedocument.presentationml.tags+xml"/>
  <Override PartName="/ppt/notesSlides/notesSlide31.xml" ContentType="application/vnd.openxmlformats-officedocument.presentationml.notesSlide+xml"/>
  <Override PartName="/ppt/tags/tag48.xml" ContentType="application/vnd.openxmlformats-officedocument.presentationml.tags+xml"/>
  <Override PartName="/ppt/notesSlides/notesSlide32.xml" ContentType="application/vnd.openxmlformats-officedocument.presentationml.notesSlide+xml"/>
  <Override PartName="/ppt/tags/tag49.xml" ContentType="application/vnd.openxmlformats-officedocument.presentationml.tags+xml"/>
  <Override PartName="/ppt/notesSlides/notesSlide33.xml" ContentType="application/vnd.openxmlformats-officedocument.presentationml.notesSlide+xml"/>
  <Override PartName="/ppt/tags/tag50.xml" ContentType="application/vnd.openxmlformats-officedocument.presentationml.tags+xml"/>
  <Override PartName="/ppt/notesSlides/notesSlide34.xml" ContentType="application/vnd.openxmlformats-officedocument.presentationml.notesSlide+xml"/>
  <Override PartName="/ppt/tags/tag51.xml" ContentType="application/vnd.openxmlformats-officedocument.presentationml.tags+xml"/>
  <Override PartName="/ppt/notesSlides/notesSlide35.xml" ContentType="application/vnd.openxmlformats-officedocument.presentationml.notesSlide+xml"/>
  <Override PartName="/ppt/tags/tag52.xml" ContentType="application/vnd.openxmlformats-officedocument.presentationml.tags+xml"/>
  <Override PartName="/ppt/notesSlides/notesSlide36.xml" ContentType="application/vnd.openxmlformats-officedocument.presentationml.notesSlide+xml"/>
  <Override PartName="/ppt/tags/tag53.xml" ContentType="application/vnd.openxmlformats-officedocument.presentationml.tags+xml"/>
  <Override PartName="/ppt/notesSlides/notesSlide37.xml" ContentType="application/vnd.openxmlformats-officedocument.presentationml.notesSlide+xml"/>
  <Override PartName="/ppt/tags/tag54.xml" ContentType="application/vnd.openxmlformats-officedocument.presentationml.tags+xml"/>
  <Override PartName="/ppt/notesSlides/notesSlide38.xml" ContentType="application/vnd.openxmlformats-officedocument.presentationml.notesSlide+xml"/>
  <Override PartName="/ppt/tags/tag55.xml" ContentType="application/vnd.openxmlformats-officedocument.presentationml.tags+xml"/>
  <Override PartName="/ppt/notesSlides/notesSlide39.xml" ContentType="application/vnd.openxmlformats-officedocument.presentationml.notesSlide+xml"/>
  <Override PartName="/ppt/tags/tag56.xml" ContentType="application/vnd.openxmlformats-officedocument.presentationml.tags+xml"/>
  <Override PartName="/ppt/notesSlides/notesSlide40.xml" ContentType="application/vnd.openxmlformats-officedocument.presentationml.notesSlide+xml"/>
  <Override PartName="/ppt/tags/tag57.xml" ContentType="application/vnd.openxmlformats-officedocument.presentationml.tags+xml"/>
  <Override PartName="/ppt/notesSlides/notesSlide41.xml" ContentType="application/vnd.openxmlformats-officedocument.presentationml.notesSlide+xml"/>
  <Override PartName="/ppt/tags/tag58.xml" ContentType="application/vnd.openxmlformats-officedocument.presentationml.tags+xml"/>
  <Override PartName="/ppt/notesSlides/notesSlide42.xml" ContentType="application/vnd.openxmlformats-officedocument.presentationml.notesSlide+xml"/>
  <Override PartName="/ppt/tags/tag59.xml" ContentType="application/vnd.openxmlformats-officedocument.presentationml.tags+xml"/>
  <Override PartName="/ppt/notesSlides/notesSlide43.xml" ContentType="application/vnd.openxmlformats-officedocument.presentationml.notesSlide+xml"/>
  <Override PartName="/ppt/tags/tag60.xml" ContentType="application/vnd.openxmlformats-officedocument.presentationml.tags+xml"/>
  <Override PartName="/ppt/notesSlides/notesSlide44.xml" ContentType="application/vnd.openxmlformats-officedocument.presentationml.notesSlide+xml"/>
  <Override PartName="/ppt/tags/tag61.xml" ContentType="application/vnd.openxmlformats-officedocument.presentationml.tags+xml"/>
  <Override PartName="/ppt/notesSlides/notesSlide45.xml" ContentType="application/vnd.openxmlformats-officedocument.presentationml.notesSlide+xml"/>
  <Override PartName="/ppt/tags/tag62.xml" ContentType="application/vnd.openxmlformats-officedocument.presentationml.tags+xml"/>
  <Override PartName="/ppt/notesSlides/notesSlide46.xml" ContentType="application/vnd.openxmlformats-officedocument.presentationml.notesSlide+xml"/>
  <Override PartName="/ppt/tags/tag63.xml" ContentType="application/vnd.openxmlformats-officedocument.presentationml.tags+xml"/>
  <Override PartName="/ppt/notesSlides/notesSlide47.xml" ContentType="application/vnd.openxmlformats-officedocument.presentationml.notesSlide+xml"/>
  <Override PartName="/ppt/tags/tag64.xml" ContentType="application/vnd.openxmlformats-officedocument.presentationml.tags+xml"/>
  <Override PartName="/ppt/notesSlides/notesSlide48.xml" ContentType="application/vnd.openxmlformats-officedocument.presentationml.notesSlide+xml"/>
  <Override PartName="/ppt/tags/tag65.xml" ContentType="application/vnd.openxmlformats-officedocument.presentationml.tags+xml"/>
  <Override PartName="/ppt/notesSlides/notesSlide49.xml" ContentType="application/vnd.openxmlformats-officedocument.presentationml.notesSlide+xml"/>
  <Override PartName="/ppt/tags/tag66.xml" ContentType="application/vnd.openxmlformats-officedocument.presentationml.tags+xml"/>
  <Override PartName="/ppt/notesSlides/notesSlide50.xml" ContentType="application/vnd.openxmlformats-officedocument.presentationml.notesSlide+xml"/>
  <Override PartName="/ppt/tags/tag67.xml" ContentType="application/vnd.openxmlformats-officedocument.presentationml.tags+xml"/>
  <Override PartName="/ppt/notesSlides/notesSlide51.xml" ContentType="application/vnd.openxmlformats-officedocument.presentationml.notesSlide+xml"/>
  <Override PartName="/ppt/tags/tag68.xml" ContentType="application/vnd.openxmlformats-officedocument.presentationml.tags+xml"/>
  <Override PartName="/ppt/notesSlides/notesSlide52.xml" ContentType="application/vnd.openxmlformats-officedocument.presentationml.notesSlide+xml"/>
  <Override PartName="/ppt/tags/tag69.xml" ContentType="application/vnd.openxmlformats-officedocument.presentationml.tags+xml"/>
  <Override PartName="/ppt/notesSlides/notesSlide53.xml" ContentType="application/vnd.openxmlformats-officedocument.presentationml.notesSlide+xml"/>
  <Override PartName="/ppt/tags/tag70.xml" ContentType="application/vnd.openxmlformats-officedocument.presentationml.tags+xml"/>
  <Override PartName="/ppt/notesSlides/notesSlide54.xml" ContentType="application/vnd.openxmlformats-officedocument.presentationml.notesSlide+xml"/>
  <Override PartName="/ppt/tags/tag71.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32" r:id="rId2"/>
    <p:sldId id="334" r:id="rId3"/>
    <p:sldId id="259" r:id="rId4"/>
    <p:sldId id="258" r:id="rId5"/>
    <p:sldId id="260" r:id="rId6"/>
    <p:sldId id="261" r:id="rId7"/>
    <p:sldId id="268" r:id="rId8"/>
    <p:sldId id="262" r:id="rId9"/>
    <p:sldId id="269" r:id="rId10"/>
    <p:sldId id="270" r:id="rId11"/>
    <p:sldId id="271" r:id="rId12"/>
    <p:sldId id="272" r:id="rId13"/>
    <p:sldId id="273" r:id="rId14"/>
    <p:sldId id="264" r:id="rId15"/>
    <p:sldId id="274" r:id="rId16"/>
    <p:sldId id="275" r:id="rId17"/>
    <p:sldId id="276" r:id="rId18"/>
    <p:sldId id="277" r:id="rId19"/>
    <p:sldId id="278" r:id="rId20"/>
    <p:sldId id="263" r:id="rId21"/>
    <p:sldId id="279" r:id="rId22"/>
    <p:sldId id="280" r:id="rId23"/>
    <p:sldId id="265" r:id="rId24"/>
    <p:sldId id="310" r:id="rId25"/>
    <p:sldId id="282" r:id="rId26"/>
    <p:sldId id="311" r:id="rId27"/>
    <p:sldId id="283" r:id="rId28"/>
    <p:sldId id="284" r:id="rId29"/>
    <p:sldId id="286" r:id="rId30"/>
    <p:sldId id="287" r:id="rId31"/>
    <p:sldId id="288" r:id="rId32"/>
    <p:sldId id="298" r:id="rId33"/>
    <p:sldId id="289" r:id="rId34"/>
    <p:sldId id="312" r:id="rId35"/>
    <p:sldId id="291" r:id="rId36"/>
    <p:sldId id="299" r:id="rId37"/>
    <p:sldId id="300" r:id="rId38"/>
    <p:sldId id="301" r:id="rId39"/>
    <p:sldId id="302" r:id="rId40"/>
    <p:sldId id="313" r:id="rId41"/>
    <p:sldId id="292" r:id="rId42"/>
    <p:sldId id="303" r:id="rId43"/>
    <p:sldId id="304" r:id="rId44"/>
    <p:sldId id="305" r:id="rId45"/>
    <p:sldId id="306" r:id="rId46"/>
    <p:sldId id="314" r:id="rId47"/>
    <p:sldId id="293" r:id="rId48"/>
    <p:sldId id="307" r:id="rId49"/>
    <p:sldId id="308" r:id="rId50"/>
    <p:sldId id="309" r:id="rId51"/>
    <p:sldId id="281" r:id="rId52"/>
    <p:sldId id="294" r:id="rId53"/>
    <p:sldId id="315" r:id="rId54"/>
    <p:sldId id="266" r:id="rId55"/>
    <p:sldId id="295" r:id="rId56"/>
    <p:sldId id="296" r:id="rId57"/>
    <p:sldId id="297" r:id="rId58"/>
    <p:sldId id="335" r:id="rId59"/>
  </p:sldIdLst>
  <p:sldSz cx="9144000" cy="6858000" type="screen4x3"/>
  <p:notesSz cx="6858000" cy="9144000"/>
  <p:custDataLst>
    <p:tags r:id="rId6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A7C"/>
    <a:srgbClr val="002D72"/>
    <a:srgbClr val="E5E6E7"/>
    <a:srgbClr val="E7E7E9"/>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697" autoAdjust="0"/>
  </p:normalViewPr>
  <p:slideViewPr>
    <p:cSldViewPr>
      <p:cViewPr varScale="1">
        <p:scale>
          <a:sx n="86" d="100"/>
          <a:sy n="86" d="100"/>
        </p:scale>
        <p:origin x="161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D709F-4B8C-4EA6-88C8-CF3C8FD7B134}" type="datetimeFigureOut">
              <a:rPr lang="en-US" smtClean="0"/>
              <a:t>5/14/2019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1A862D-6432-4FBA-87B8-DCEFBE46BF1B}" type="slidenum">
              <a:rPr lang="en-US" smtClean="0"/>
              <a:t>‹#›</a:t>
            </a:fld>
            <a:endParaRPr lang="en-US"/>
          </a:p>
        </p:txBody>
      </p:sp>
    </p:spTree>
    <p:extLst>
      <p:ext uri="{BB962C8B-B14F-4D97-AF65-F5344CB8AC3E}">
        <p14:creationId xmlns:p14="http://schemas.microsoft.com/office/powerpoint/2010/main" val="1652502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A1.1.6 Backing and Docking </a:t>
            </a:r>
          </a:p>
          <a:p>
            <a:r>
              <a:rPr lang="en-US" sz="1200" kern="1200" dirty="0">
                <a:solidFill>
                  <a:schemeClr val="tx1"/>
                </a:solidFill>
                <a:effectLst/>
                <a:latin typeface="+mn-lt"/>
                <a:ea typeface="+mn-ea"/>
                <a:cs typeface="+mn-cs"/>
              </a:rPr>
              <a:t>This unit must teach driver-trainees to back and dock the combination vehicle safely. This unit must cover “Get Out and Look” (GOAL), evaluation of backing/loading facilities, knowledge of backing set ups, as well as instruction in how to back with the use of spotters.</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a:t>
            </a:fld>
            <a:endParaRPr lang="en-US"/>
          </a:p>
        </p:txBody>
      </p:sp>
    </p:spTree>
    <p:extLst>
      <p:ext uri="{BB962C8B-B14F-4D97-AF65-F5344CB8AC3E}">
        <p14:creationId xmlns:p14="http://schemas.microsoft.com/office/powerpoint/2010/main" val="774262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Backing is one of the most difficult maneuvers a professional driver performs. Successfully backing a tractor-trailer requires skill, practice, patience, and good judgment. Improper or inattentive backing can result in lost time, lost wages, additional paperwork, damage to trailers, buildings or other equipment, and even personal injury.</a:t>
            </a:r>
          </a:p>
          <a:p>
            <a:endParaRPr lang="en-US" dirty="0"/>
          </a:p>
          <a:p>
            <a:r>
              <a:rPr lang="en-US" dirty="0"/>
              <a:t>This chapter focuses on the basics of backing including safe backing and the types of backing maneuvers commonly used.</a:t>
            </a:r>
          </a:p>
          <a:p>
            <a:endParaRPr lang="en-US" dirty="0"/>
          </a:p>
          <a:p>
            <a:endParaRPr lang="en-US" dirty="0"/>
          </a:p>
          <a:p>
            <a:r>
              <a:rPr lang="en-US" b="1" dirty="0"/>
              <a:t>CLASSROOM RECOMMENDATION</a:t>
            </a:r>
          </a:p>
          <a:p>
            <a:r>
              <a:rPr lang="en-US" b="0" dirty="0"/>
              <a:t>Focus on the importance of steering while backing, the types of backing maneuvers your students will encounter, and the rules for backing safely. Much of this lesson will be taught on the driving range.</a:t>
            </a:r>
          </a:p>
        </p:txBody>
      </p:sp>
      <p:sp>
        <p:nvSpPr>
          <p:cNvPr id="4" name="Slide Number Placeholder 3"/>
          <p:cNvSpPr>
            <a:spLocks noGrp="1"/>
          </p:cNvSpPr>
          <p:nvPr>
            <p:ph type="sldNum" sz="quarter" idx="10"/>
          </p:nvPr>
        </p:nvSpPr>
        <p:spPr/>
        <p:txBody>
          <a:bodyPr/>
          <a:lstStyle/>
          <a:p>
            <a:fld id="{5F1A862D-6432-4FBA-87B8-DCEFBE46BF1B}" type="slidenum">
              <a:rPr lang="en-US" smtClean="0"/>
              <a:t>4</a:t>
            </a:fld>
            <a:endParaRPr lang="en-US"/>
          </a:p>
        </p:txBody>
      </p:sp>
    </p:spTree>
    <p:extLst>
      <p:ext uri="{BB962C8B-B14F-4D97-AF65-F5344CB8AC3E}">
        <p14:creationId xmlns:p14="http://schemas.microsoft.com/office/powerpoint/2010/main" val="257800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lesson, you will be able to: </a:t>
            </a:r>
          </a:p>
          <a:p>
            <a:endParaRPr lang="en-US" dirty="0"/>
          </a:p>
          <a:p>
            <a:pPr marL="628650" lvl="1" indent="-171450">
              <a:buFont typeface="Arial" panose="020B0604020202020204" pitchFamily="34" charset="0"/>
              <a:buChar char="•"/>
            </a:pPr>
            <a:r>
              <a:rPr lang="en-US" dirty="0"/>
              <a:t>Recognize the steering principles required for successfully backing your tractor-trailer </a:t>
            </a:r>
          </a:p>
          <a:p>
            <a:pPr marL="628650" lvl="1" indent="-171450">
              <a:buFont typeface="Arial" panose="020B0604020202020204" pitchFamily="34" charset="0"/>
              <a:buChar char="•"/>
            </a:pPr>
            <a:r>
              <a:rPr lang="en-US" dirty="0"/>
              <a:t>Recall general guidelines to stay safe while backing your tractor-trailer </a:t>
            </a:r>
          </a:p>
          <a:p>
            <a:pPr marL="628650" lvl="1" indent="-171450">
              <a:buFont typeface="Arial" panose="020B0604020202020204" pitchFamily="34" charset="0"/>
              <a:buChar char="•"/>
            </a:pPr>
            <a:r>
              <a:rPr lang="en-US" dirty="0"/>
              <a:t>Describe the appropriate backing maneuver to use based on the situation </a:t>
            </a:r>
          </a:p>
          <a:p>
            <a:pPr marL="628650" lvl="1" indent="-171450">
              <a:buFont typeface="Arial" panose="020B0604020202020204" pitchFamily="34" charset="0"/>
              <a:buChar char="•"/>
            </a:pPr>
            <a:r>
              <a:rPr lang="en-US" dirty="0"/>
              <a:t>Explain additional precautions to take when backing in parking lots and loading dock areas </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a:t>
            </a:fld>
            <a:endParaRPr lang="en-US"/>
          </a:p>
        </p:txBody>
      </p:sp>
    </p:spTree>
    <p:extLst>
      <p:ext uri="{BB962C8B-B14F-4D97-AF65-F5344CB8AC3E}">
        <p14:creationId xmlns:p14="http://schemas.microsoft.com/office/powerpoint/2010/main" val="1700309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future, when you park your vehicle at a truck stop, wayside, or other location, do it so you can drive forward whenever possible, even if it means parking a little farther away.</a:t>
            </a:r>
          </a:p>
        </p:txBody>
      </p:sp>
      <p:sp>
        <p:nvSpPr>
          <p:cNvPr id="4" name="Slide Number Placeholder 3"/>
          <p:cNvSpPr>
            <a:spLocks noGrp="1"/>
          </p:cNvSpPr>
          <p:nvPr>
            <p:ph type="sldNum" sz="quarter" idx="10"/>
          </p:nvPr>
        </p:nvSpPr>
        <p:spPr/>
        <p:txBody>
          <a:bodyPr/>
          <a:lstStyle/>
          <a:p>
            <a:fld id="{5F1A862D-6432-4FBA-87B8-DCEFBE46BF1B}" type="slidenum">
              <a:rPr lang="en-US" smtClean="0"/>
              <a:t>6</a:t>
            </a:fld>
            <a:endParaRPr lang="en-US"/>
          </a:p>
        </p:txBody>
      </p:sp>
    </p:spTree>
    <p:extLst>
      <p:ext uri="{BB962C8B-B14F-4D97-AF65-F5344CB8AC3E}">
        <p14:creationId xmlns:p14="http://schemas.microsoft.com/office/powerpoint/2010/main" val="93663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never back if you don’t have to for two reasons: </a:t>
            </a:r>
          </a:p>
          <a:p>
            <a:endParaRPr lang="en-US" dirty="0"/>
          </a:p>
          <a:p>
            <a:pPr marL="685800" lvl="1" indent="-228600">
              <a:buFont typeface="+mj-lt"/>
              <a:buAutoNum type="arabicPeriod"/>
            </a:pPr>
            <a:r>
              <a:rPr lang="en-US" dirty="0"/>
              <a:t>Backing gives you limited visibility. You will always have a blind spot and that blind spot will constantly shift as you back. </a:t>
            </a:r>
          </a:p>
          <a:p>
            <a:pPr marL="685800" lvl="1" indent="-228600">
              <a:buFont typeface="+mj-lt"/>
              <a:buAutoNum type="arabicPeriod"/>
            </a:pPr>
            <a:r>
              <a:rPr lang="en-US" dirty="0"/>
              <a:t>When backing, your tractor and trailer will each follow a different path. </a:t>
            </a:r>
          </a:p>
        </p:txBody>
      </p:sp>
      <p:sp>
        <p:nvSpPr>
          <p:cNvPr id="4" name="Slide Number Placeholder 3"/>
          <p:cNvSpPr>
            <a:spLocks noGrp="1"/>
          </p:cNvSpPr>
          <p:nvPr>
            <p:ph type="sldNum" sz="quarter" idx="10"/>
          </p:nvPr>
        </p:nvSpPr>
        <p:spPr/>
        <p:txBody>
          <a:bodyPr/>
          <a:lstStyle/>
          <a:p>
            <a:fld id="{5F1A862D-6432-4FBA-87B8-DCEFBE46BF1B}" type="slidenum">
              <a:rPr lang="en-US" smtClean="0"/>
              <a:t>7</a:t>
            </a:fld>
            <a:endParaRPr lang="en-US"/>
          </a:p>
        </p:txBody>
      </p:sp>
    </p:spTree>
    <p:extLst>
      <p:ext uri="{BB962C8B-B14F-4D97-AF65-F5344CB8AC3E}">
        <p14:creationId xmlns:p14="http://schemas.microsoft.com/office/powerpoint/2010/main" val="2525507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backing maneuvers have the potential to become dangerous. In most backing situations, even a second or two is enough time for someone or something to get in the path of a vehicle. Backing safely requires that you take certain precautions every time you prepare to back your tractor-trailer.</a:t>
            </a:r>
          </a:p>
          <a:p>
            <a:endParaRPr lang="en-US" dirty="0"/>
          </a:p>
          <a:p>
            <a:endParaRPr lang="en-US" dirty="0"/>
          </a:p>
          <a:p>
            <a:r>
              <a:rPr lang="en-US" b="1" dirty="0"/>
              <a:t>RANGE RECOMMENDATION</a:t>
            </a:r>
          </a:p>
          <a:p>
            <a:r>
              <a:rPr lang="en-US" dirty="0"/>
              <a:t>Divide students into groups of three or four. Start by explaining the backing maneuver that will be covered in the day’s lesson. Then walk through the appropriate safety checks and demonstrate the maneuver. After the instructor-led demonstration, each student should take a turn performing the appropriate safety checks and the actual backing maneuver. </a:t>
            </a:r>
          </a:p>
          <a:p>
            <a:endParaRPr lang="en-US" dirty="0"/>
          </a:p>
          <a:p>
            <a:r>
              <a:rPr lang="en-US" dirty="0"/>
              <a:t>Walk next to the cab door so you can coach, correct, and assist each student. Use the following criteria to evaluate student performance: </a:t>
            </a:r>
          </a:p>
          <a:p>
            <a:endParaRPr lang="en-US" dirty="0"/>
          </a:p>
          <a:p>
            <a:pPr marL="628650" lvl="1" indent="-171450">
              <a:buFont typeface="Arial" panose="020B0604020202020204" pitchFamily="34" charset="0"/>
              <a:buChar char="•"/>
            </a:pPr>
            <a:r>
              <a:rPr lang="en-US" dirty="0"/>
              <a:t>The student doesn’t hit any course markers or cross any marked boundaries. </a:t>
            </a:r>
          </a:p>
          <a:p>
            <a:pPr marL="628650" lvl="1" indent="-171450">
              <a:buFont typeface="Arial" panose="020B0604020202020204" pitchFamily="34" charset="0"/>
              <a:buChar char="•"/>
            </a:pPr>
            <a:r>
              <a:rPr lang="en-US" dirty="0"/>
              <a:t>The student doesn’t need more than three pull-ups when performing a specific backing maneuver. </a:t>
            </a:r>
          </a:p>
          <a:p>
            <a:pPr marL="628650" lvl="1" indent="-171450">
              <a:buFont typeface="Arial" panose="020B0604020202020204" pitchFamily="34" charset="0"/>
              <a:buChar char="•"/>
            </a:pPr>
            <a:r>
              <a:rPr lang="en-US" dirty="0"/>
              <a:t>The vehicle ends up parked where and how directed.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8</a:t>
            </a:fld>
            <a:endParaRPr lang="en-US"/>
          </a:p>
        </p:txBody>
      </p:sp>
    </p:spTree>
    <p:extLst>
      <p:ext uri="{BB962C8B-B14F-4D97-AF65-F5344CB8AC3E}">
        <p14:creationId xmlns:p14="http://schemas.microsoft.com/office/powerpoint/2010/main" val="108212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Eliminate noise and other distractions so you can concentrate on backing without interruption. Shut off anything that makes sound such as your radio, CB, cab fans, and phone. Roll down your window. Your ears will help you back safely.</a:t>
            </a:r>
          </a:p>
        </p:txBody>
      </p:sp>
      <p:sp>
        <p:nvSpPr>
          <p:cNvPr id="4" name="Slide Number Placeholder 3"/>
          <p:cNvSpPr>
            <a:spLocks noGrp="1"/>
          </p:cNvSpPr>
          <p:nvPr>
            <p:ph type="sldNum" sz="quarter" idx="10"/>
          </p:nvPr>
        </p:nvSpPr>
        <p:spPr/>
        <p:txBody>
          <a:bodyPr/>
          <a:lstStyle/>
          <a:p>
            <a:fld id="{5F1A862D-6432-4FBA-87B8-DCEFBE46BF1B}" type="slidenum">
              <a:rPr lang="en-US" smtClean="0"/>
              <a:t>9</a:t>
            </a:fld>
            <a:endParaRPr lang="en-US"/>
          </a:p>
        </p:txBody>
      </p:sp>
    </p:spTree>
    <p:extLst>
      <p:ext uri="{BB962C8B-B14F-4D97-AF65-F5344CB8AC3E}">
        <p14:creationId xmlns:p14="http://schemas.microsoft.com/office/powerpoint/2010/main" val="2530572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the truck. Secure your vehicle by setting the parking brakes and turning on the four-way flashers. If you shut off the engine, pocket the keys. Next, walk around and check all sides of your vehicle. Are there any people or equipment, parked vehicles, or debris? It is a good idea to walk all the way to the loading dock to ensure a clear path. While surveying the area around you, don’t forget to look up. Overhead obstructions can include wires, pipes, tree limbs, awnings, even window air conditioners. In addition, you will also want to be aware of underside “snags” such as steep dock approaches. Also, make sure you warn others that the truck is backing.</a:t>
            </a:r>
          </a:p>
          <a:p>
            <a:endParaRPr lang="en-US" dirty="0"/>
          </a:p>
          <a:p>
            <a:r>
              <a:rPr lang="en-US" dirty="0"/>
              <a:t>If you have any doubt about backing at all—either before or during—get out and look as many times as necessary to ensure you can back safely. There is no such thing as being too cautious.</a:t>
            </a:r>
          </a:p>
          <a:p>
            <a:endParaRPr lang="en-US" dirty="0"/>
          </a:p>
          <a:p>
            <a:r>
              <a:rPr lang="en-US" dirty="0"/>
              <a:t>Once the safety checks have been made, don’t delay in moving the vehicle. Any delay could allow time for another potential hazard. If there is a delay, conduct the safety checks a second time.</a:t>
            </a:r>
          </a:p>
        </p:txBody>
      </p:sp>
      <p:sp>
        <p:nvSpPr>
          <p:cNvPr id="4" name="Slide Number Placeholder 3"/>
          <p:cNvSpPr>
            <a:spLocks noGrp="1"/>
          </p:cNvSpPr>
          <p:nvPr>
            <p:ph type="sldNum" sz="quarter" idx="10"/>
          </p:nvPr>
        </p:nvSpPr>
        <p:spPr/>
        <p:txBody>
          <a:bodyPr/>
          <a:lstStyle/>
          <a:p>
            <a:fld id="{5F1A862D-6432-4FBA-87B8-DCEFBE46BF1B}" type="slidenum">
              <a:rPr lang="en-US" smtClean="0"/>
              <a:t>10</a:t>
            </a:fld>
            <a:endParaRPr lang="en-US"/>
          </a:p>
        </p:txBody>
      </p:sp>
    </p:spTree>
    <p:extLst>
      <p:ext uri="{BB962C8B-B14F-4D97-AF65-F5344CB8AC3E}">
        <p14:creationId xmlns:p14="http://schemas.microsoft.com/office/powerpoint/2010/main" val="4076191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an eye on your mirrors and always back as slowly as possible. Make sure you are in the lowest gear, and don’t ride the clutch. Use your four-way flashers and your backup alarm. If you don’t have a backup alarm, periodically tap your horn.</a:t>
            </a:r>
          </a:p>
        </p:txBody>
      </p:sp>
      <p:sp>
        <p:nvSpPr>
          <p:cNvPr id="4" name="Slide Number Placeholder 3"/>
          <p:cNvSpPr>
            <a:spLocks noGrp="1"/>
          </p:cNvSpPr>
          <p:nvPr>
            <p:ph type="sldNum" sz="quarter" idx="10"/>
          </p:nvPr>
        </p:nvSpPr>
        <p:spPr/>
        <p:txBody>
          <a:bodyPr/>
          <a:lstStyle/>
          <a:p>
            <a:fld id="{5F1A862D-6432-4FBA-87B8-DCEFBE46BF1B}" type="slidenum">
              <a:rPr lang="en-US" smtClean="0"/>
              <a:t>11</a:t>
            </a:fld>
            <a:endParaRPr lang="en-US"/>
          </a:p>
        </p:txBody>
      </p:sp>
    </p:spTree>
    <p:extLst>
      <p:ext uri="{BB962C8B-B14F-4D97-AF65-F5344CB8AC3E}">
        <p14:creationId xmlns:p14="http://schemas.microsoft.com/office/powerpoint/2010/main" val="1081969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possible, use a spotter. Backing can be a lot easier with the help of a qualified and experienced spotter. You and your spotter should agree on the hand signals he or she will use—the most important signal being stop. Since docking areas can be noisy, you never want to depend on voice signals alone.</a:t>
            </a:r>
          </a:p>
          <a:p>
            <a:endParaRPr lang="en-US" dirty="0"/>
          </a:p>
          <a:p>
            <a:r>
              <a:rPr lang="en-US" dirty="0"/>
              <a:t>Ideally, the spotter should wear a reflective vest or other bright clothing to increase his or her visibility. If, at any time, you can’t see the spotter in your mirrors, stop immediately. The spotter needs to be positioned where you can see him or her, and where he or she has a clear view of your vehicle’s path.</a:t>
            </a:r>
          </a:p>
          <a:p>
            <a:endParaRPr lang="en-US" dirty="0"/>
          </a:p>
          <a:p>
            <a:r>
              <a:rPr lang="en-US" dirty="0"/>
              <a:t>It is important to note that you, the driver, are ultimately responsible if anything does go wrong during backing.</a:t>
            </a:r>
          </a:p>
          <a:p>
            <a:endParaRPr lang="en-US" dirty="0"/>
          </a:p>
          <a:p>
            <a:r>
              <a:rPr lang="en-US" dirty="0"/>
              <a:t>CALLOUT: Some motor carriers have a policy on the use of spotters. Know your motor carrier’s policy before using a spotter.</a:t>
            </a:r>
          </a:p>
          <a:p>
            <a:endParaRPr lang="en-US" dirty="0"/>
          </a:p>
          <a:p>
            <a:endParaRPr lang="en-US" dirty="0"/>
          </a:p>
          <a:p>
            <a:r>
              <a:rPr lang="en-US" b="1" dirty="0"/>
              <a:t>VIDEO</a:t>
            </a:r>
          </a:p>
          <a:p>
            <a:r>
              <a:rPr lang="en-US" dirty="0"/>
              <a:t>6.1 — Spotter</a:t>
            </a:r>
          </a:p>
        </p:txBody>
      </p:sp>
      <p:sp>
        <p:nvSpPr>
          <p:cNvPr id="4" name="Slide Number Placeholder 3"/>
          <p:cNvSpPr>
            <a:spLocks noGrp="1"/>
          </p:cNvSpPr>
          <p:nvPr>
            <p:ph type="sldNum" sz="quarter" idx="10"/>
          </p:nvPr>
        </p:nvSpPr>
        <p:spPr/>
        <p:txBody>
          <a:bodyPr/>
          <a:lstStyle/>
          <a:p>
            <a:fld id="{5F1A862D-6432-4FBA-87B8-DCEFBE46BF1B}" type="slidenum">
              <a:rPr lang="en-US" smtClean="0"/>
              <a:t>12</a:t>
            </a:fld>
            <a:endParaRPr lang="en-US"/>
          </a:p>
        </p:txBody>
      </p:sp>
    </p:spTree>
    <p:extLst>
      <p:ext uri="{BB962C8B-B14F-4D97-AF65-F5344CB8AC3E}">
        <p14:creationId xmlns:p14="http://schemas.microsoft.com/office/powerpoint/2010/main" val="2858835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backing up to a loading dock with a trailer that has cargo doors that open out, make sure they’re secured in the open position. This will prevent you from having to pull forward, open the doors, and back again. Securing the doors will ensure they will not swing open and cause damage or break off during your approach to the dock.</a:t>
            </a:r>
          </a:p>
          <a:p>
            <a:endParaRPr lang="en-US" dirty="0"/>
          </a:p>
          <a:p>
            <a:r>
              <a:rPr lang="en-US" dirty="0"/>
              <a:t>When you reach your target, chock your wheels.</a:t>
            </a:r>
          </a:p>
        </p:txBody>
      </p:sp>
      <p:sp>
        <p:nvSpPr>
          <p:cNvPr id="4" name="Slide Number Placeholder 3"/>
          <p:cNvSpPr>
            <a:spLocks noGrp="1"/>
          </p:cNvSpPr>
          <p:nvPr>
            <p:ph type="sldNum" sz="quarter" idx="10"/>
          </p:nvPr>
        </p:nvSpPr>
        <p:spPr/>
        <p:txBody>
          <a:bodyPr/>
          <a:lstStyle/>
          <a:p>
            <a:fld id="{5F1A862D-6432-4FBA-87B8-DCEFBE46BF1B}" type="slidenum">
              <a:rPr lang="en-US" smtClean="0"/>
              <a:t>13</a:t>
            </a:fld>
            <a:endParaRPr lang="en-US"/>
          </a:p>
        </p:txBody>
      </p:sp>
    </p:spTree>
    <p:extLst>
      <p:ext uri="{BB962C8B-B14F-4D97-AF65-F5344CB8AC3E}">
        <p14:creationId xmlns:p14="http://schemas.microsoft.com/office/powerpoint/2010/main" val="4219411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techniques/procedures used for backing a tractor-trailer are very different from those used to back your personal vehicle. In most personal vehicles, the front axle serves as the steering axle. In the case of a tractor-trailer, the rear tractor axle steers the trailer.</a:t>
            </a:r>
          </a:p>
          <a:p>
            <a:endParaRPr lang="en-US" dirty="0"/>
          </a:p>
          <a:p>
            <a:r>
              <a:rPr lang="en-US" dirty="0"/>
              <a:t>The amount of turning or movement of the trailer is proportional to the angle between the tractor and trailer. The greater the angle, the more the trailer will pivot and the less rearward movement there will be.</a:t>
            </a:r>
          </a:p>
          <a:p>
            <a:endParaRPr lang="en-US" dirty="0"/>
          </a:p>
          <a:p>
            <a:endParaRPr lang="en-US" dirty="0"/>
          </a:p>
          <a:p>
            <a:r>
              <a:rPr lang="en-US" b="1" dirty="0"/>
              <a:t>VIDEO</a:t>
            </a:r>
          </a:p>
          <a:p>
            <a:r>
              <a:rPr lang="en-US" dirty="0"/>
              <a:t>6.2 — Steering Techniques</a:t>
            </a:r>
          </a:p>
        </p:txBody>
      </p:sp>
      <p:sp>
        <p:nvSpPr>
          <p:cNvPr id="4" name="Slide Number Placeholder 3"/>
          <p:cNvSpPr>
            <a:spLocks noGrp="1"/>
          </p:cNvSpPr>
          <p:nvPr>
            <p:ph type="sldNum" sz="quarter" idx="10"/>
          </p:nvPr>
        </p:nvSpPr>
        <p:spPr/>
        <p:txBody>
          <a:bodyPr/>
          <a:lstStyle/>
          <a:p>
            <a:fld id="{5F1A862D-6432-4FBA-87B8-DCEFBE46BF1B}" type="slidenum">
              <a:rPr lang="en-US" smtClean="0"/>
              <a:t>14</a:t>
            </a:fld>
            <a:endParaRPr lang="en-US"/>
          </a:p>
        </p:txBody>
      </p:sp>
    </p:spTree>
    <p:extLst>
      <p:ext uri="{BB962C8B-B14F-4D97-AF65-F5344CB8AC3E}">
        <p14:creationId xmlns:p14="http://schemas.microsoft.com/office/powerpoint/2010/main" val="4033772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Steering is a technique, and while it seems like a simple activity, some drivers may struggle with this. There are two basic principles you must understand in order to back correctly:</a:t>
            </a:r>
          </a:p>
          <a:p>
            <a:endParaRPr lang="en-US" dirty="0"/>
          </a:p>
          <a:p>
            <a:pPr marL="685800" lvl="1" indent="-228600">
              <a:buFont typeface="+mj-lt"/>
              <a:buAutoNum type="arabicPeriod"/>
            </a:pPr>
            <a:r>
              <a:rPr lang="en-US" dirty="0"/>
              <a:t>Always steer in the opposite direction you want the trailer to move. If you want the trailer to go to the right, turn the steering wheel to the left, and vice versa.</a:t>
            </a:r>
          </a:p>
          <a:p>
            <a:pPr marL="685800" lvl="1" indent="-228600">
              <a:buFont typeface="+mj-lt"/>
              <a:buAutoNum type="arabicPeriod"/>
            </a:pPr>
            <a:r>
              <a:rPr lang="en-US" dirty="0"/>
              <a:t>Changing the tractor’s direction of travel changes the trailer’s direction of travel.</a:t>
            </a:r>
          </a:p>
        </p:txBody>
      </p:sp>
      <p:sp>
        <p:nvSpPr>
          <p:cNvPr id="4" name="Slide Number Placeholder 3"/>
          <p:cNvSpPr>
            <a:spLocks noGrp="1"/>
          </p:cNvSpPr>
          <p:nvPr>
            <p:ph type="sldNum" sz="quarter" idx="10"/>
          </p:nvPr>
        </p:nvSpPr>
        <p:spPr/>
        <p:txBody>
          <a:bodyPr/>
          <a:lstStyle/>
          <a:p>
            <a:fld id="{5F1A862D-6432-4FBA-87B8-DCEFBE46BF1B}" type="slidenum">
              <a:rPr lang="en-US" smtClean="0"/>
              <a:t>15</a:t>
            </a:fld>
            <a:endParaRPr lang="en-US"/>
          </a:p>
        </p:txBody>
      </p:sp>
    </p:spTree>
    <p:extLst>
      <p:ext uri="{BB962C8B-B14F-4D97-AF65-F5344CB8AC3E}">
        <p14:creationId xmlns:p14="http://schemas.microsoft.com/office/powerpoint/2010/main" val="2868208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Backing involves a combination of steering techniques—jacking, chasing, following and push-pull.</a:t>
            </a:r>
          </a:p>
          <a:p>
            <a:endParaRPr lang="en-US" dirty="0"/>
          </a:p>
          <a:p>
            <a:r>
              <a:rPr lang="en-US" b="1" dirty="0"/>
              <a:t>Jacking </a:t>
            </a:r>
            <a:r>
              <a:rPr lang="en-US" dirty="0"/>
              <a:t>refers to the change in trailer direction that you want to create. The trailer will “jack,” or move in the opposite direction of the way you turn the steering wheel. If you want the trailer to jack to the right, turn the steering wheel to the left.</a:t>
            </a:r>
          </a:p>
        </p:txBody>
      </p:sp>
      <p:sp>
        <p:nvSpPr>
          <p:cNvPr id="4" name="Slide Number Placeholder 3"/>
          <p:cNvSpPr>
            <a:spLocks noGrp="1"/>
          </p:cNvSpPr>
          <p:nvPr>
            <p:ph type="sldNum" sz="quarter" idx="10"/>
          </p:nvPr>
        </p:nvSpPr>
        <p:spPr/>
        <p:txBody>
          <a:bodyPr/>
          <a:lstStyle/>
          <a:p>
            <a:fld id="{5F1A862D-6432-4FBA-87B8-DCEFBE46BF1B}" type="slidenum">
              <a:rPr lang="en-US" smtClean="0"/>
              <a:t>16</a:t>
            </a:fld>
            <a:endParaRPr lang="en-US"/>
          </a:p>
        </p:txBody>
      </p:sp>
    </p:spTree>
    <p:extLst>
      <p:ext uri="{BB962C8B-B14F-4D97-AF65-F5344CB8AC3E}">
        <p14:creationId xmlns:p14="http://schemas.microsoft.com/office/powerpoint/2010/main" val="2626216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Chasing</a:t>
            </a:r>
            <a:r>
              <a:rPr lang="en-US" dirty="0"/>
              <a:t> means steering just enough for the tractor to follow the path of the trailer. If the trailer drifts off path, just turn the steering wheel in the direction of the drift to correct the trailer’s path.</a:t>
            </a:r>
          </a:p>
        </p:txBody>
      </p:sp>
      <p:sp>
        <p:nvSpPr>
          <p:cNvPr id="4" name="Slide Number Placeholder 3"/>
          <p:cNvSpPr>
            <a:spLocks noGrp="1"/>
          </p:cNvSpPr>
          <p:nvPr>
            <p:ph type="sldNum" sz="quarter" idx="10"/>
          </p:nvPr>
        </p:nvSpPr>
        <p:spPr/>
        <p:txBody>
          <a:bodyPr/>
          <a:lstStyle/>
          <a:p>
            <a:fld id="{5F1A862D-6432-4FBA-87B8-DCEFBE46BF1B}" type="slidenum">
              <a:rPr lang="en-US" smtClean="0"/>
              <a:t>17</a:t>
            </a:fld>
            <a:endParaRPr lang="en-US"/>
          </a:p>
        </p:txBody>
      </p:sp>
    </p:spTree>
    <p:extLst>
      <p:ext uri="{BB962C8B-B14F-4D97-AF65-F5344CB8AC3E}">
        <p14:creationId xmlns:p14="http://schemas.microsoft.com/office/powerpoint/2010/main" val="2921256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Following</a:t>
            </a:r>
            <a:r>
              <a:rPr lang="en-US" dirty="0"/>
              <a:t> involves turning the steering wheel toward the trailer until the tractor/trailer angle remains constant. If the trailer needs to turn more, the driver turns the wheel away from the trailer. If the trailer needs to turn less, the driver turns the wheel toward the trailer. When the trailer is back on course, the driver </a:t>
            </a:r>
            <a:r>
              <a:rPr lang="en-US" dirty="0" err="1"/>
              <a:t>countersteers</a:t>
            </a:r>
            <a:r>
              <a:rPr lang="en-US" dirty="0"/>
              <a:t> to follow the trailer.</a:t>
            </a:r>
          </a:p>
        </p:txBody>
      </p:sp>
      <p:sp>
        <p:nvSpPr>
          <p:cNvPr id="4" name="Slide Number Placeholder 3"/>
          <p:cNvSpPr>
            <a:spLocks noGrp="1"/>
          </p:cNvSpPr>
          <p:nvPr>
            <p:ph type="sldNum" sz="quarter" idx="10"/>
          </p:nvPr>
        </p:nvSpPr>
        <p:spPr/>
        <p:txBody>
          <a:bodyPr/>
          <a:lstStyle/>
          <a:p>
            <a:fld id="{5F1A862D-6432-4FBA-87B8-DCEFBE46BF1B}" type="slidenum">
              <a:rPr lang="en-US" smtClean="0"/>
              <a:t>18</a:t>
            </a:fld>
            <a:endParaRPr lang="en-US"/>
          </a:p>
        </p:txBody>
      </p:sp>
    </p:spTree>
    <p:extLst>
      <p:ext uri="{BB962C8B-B14F-4D97-AF65-F5344CB8AC3E}">
        <p14:creationId xmlns:p14="http://schemas.microsoft.com/office/powerpoint/2010/main" val="1885055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a:t>
            </a:r>
            <a:r>
              <a:rPr lang="en-US" b="1" dirty="0"/>
              <a:t>push-pull </a:t>
            </a:r>
            <a:r>
              <a:rPr lang="en-US" dirty="0"/>
              <a:t>steering technique to stay on path. That is, when the trailer gets bigger in one mirror, you’re off track. Just push the steering wheel toward that mirror to correct your drift.</a:t>
            </a:r>
          </a:p>
        </p:txBody>
      </p:sp>
      <p:sp>
        <p:nvSpPr>
          <p:cNvPr id="4" name="Slide Number Placeholder 3"/>
          <p:cNvSpPr>
            <a:spLocks noGrp="1"/>
          </p:cNvSpPr>
          <p:nvPr>
            <p:ph type="sldNum" sz="quarter" idx="10"/>
          </p:nvPr>
        </p:nvSpPr>
        <p:spPr/>
        <p:txBody>
          <a:bodyPr/>
          <a:lstStyle/>
          <a:p>
            <a:fld id="{5F1A862D-6432-4FBA-87B8-DCEFBE46BF1B}" type="slidenum">
              <a:rPr lang="en-US" smtClean="0"/>
              <a:t>19</a:t>
            </a:fld>
            <a:endParaRPr lang="en-US"/>
          </a:p>
        </p:txBody>
      </p:sp>
    </p:spTree>
    <p:extLst>
      <p:ext uri="{BB962C8B-B14F-4D97-AF65-F5344CB8AC3E}">
        <p14:creationId xmlns:p14="http://schemas.microsoft.com/office/powerpoint/2010/main" val="2692109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Sight side backing </a:t>
            </a:r>
            <a:r>
              <a:rPr lang="en-US" dirty="0"/>
              <a:t>means you are backing toward the left side of the vehicle. You can see along the intended path of the trailer. Sight side backing is preferred, as you have maximum visibility.</a:t>
            </a:r>
          </a:p>
        </p:txBody>
      </p:sp>
      <p:sp>
        <p:nvSpPr>
          <p:cNvPr id="4" name="Slide Number Placeholder 3"/>
          <p:cNvSpPr>
            <a:spLocks noGrp="1"/>
          </p:cNvSpPr>
          <p:nvPr>
            <p:ph type="sldNum" sz="quarter" idx="10"/>
          </p:nvPr>
        </p:nvSpPr>
        <p:spPr/>
        <p:txBody>
          <a:bodyPr/>
          <a:lstStyle/>
          <a:p>
            <a:fld id="{5F1A862D-6432-4FBA-87B8-DCEFBE46BF1B}" type="slidenum">
              <a:rPr lang="en-US" smtClean="0"/>
              <a:t>21</a:t>
            </a:fld>
            <a:endParaRPr lang="en-US"/>
          </a:p>
        </p:txBody>
      </p:sp>
    </p:spTree>
    <p:extLst>
      <p:ext uri="{BB962C8B-B14F-4D97-AF65-F5344CB8AC3E}">
        <p14:creationId xmlns:p14="http://schemas.microsoft.com/office/powerpoint/2010/main" val="3957096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Blind side backing </a:t>
            </a:r>
            <a:r>
              <a:rPr lang="en-US" dirty="0"/>
              <a:t>means you are backing toward the right side of the vehicle. You can only see where you are going in your rear-view mirrors. Blind side backing is more difficult and dangerous than sight side backing. You have limited visibility and have more of a chance of hitting something. Blind side backing should be avoided when possible. But, if you must, use a spotter and stop every few feet to check your clearance.</a:t>
            </a:r>
          </a:p>
        </p:txBody>
      </p:sp>
      <p:sp>
        <p:nvSpPr>
          <p:cNvPr id="4" name="Slide Number Placeholder 3"/>
          <p:cNvSpPr>
            <a:spLocks noGrp="1"/>
          </p:cNvSpPr>
          <p:nvPr>
            <p:ph type="sldNum" sz="quarter" idx="10"/>
          </p:nvPr>
        </p:nvSpPr>
        <p:spPr/>
        <p:txBody>
          <a:bodyPr/>
          <a:lstStyle/>
          <a:p>
            <a:fld id="{5F1A862D-6432-4FBA-87B8-DCEFBE46BF1B}" type="slidenum">
              <a:rPr lang="en-US" smtClean="0"/>
              <a:t>22</a:t>
            </a:fld>
            <a:endParaRPr lang="en-US"/>
          </a:p>
        </p:txBody>
      </p:sp>
    </p:spTree>
    <p:extLst>
      <p:ext uri="{BB962C8B-B14F-4D97-AF65-F5344CB8AC3E}">
        <p14:creationId xmlns:p14="http://schemas.microsoft.com/office/powerpoint/2010/main" val="142794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the basic backing maneuvers you need to master in order to safely perform your job: </a:t>
            </a:r>
          </a:p>
          <a:p>
            <a:endParaRPr lang="en-US" dirty="0"/>
          </a:p>
          <a:p>
            <a:pPr marL="628650" lvl="1" indent="-171450">
              <a:buFont typeface="Arial" panose="020B0604020202020204" pitchFamily="34" charset="0"/>
              <a:buChar char="•"/>
            </a:pPr>
            <a:r>
              <a:rPr lang="en-US" dirty="0"/>
              <a:t>Straight line backing </a:t>
            </a:r>
          </a:p>
          <a:p>
            <a:pPr marL="628650" lvl="1" indent="-171450">
              <a:buFont typeface="Arial" panose="020B0604020202020204" pitchFamily="34" charset="0"/>
              <a:buChar char="•"/>
            </a:pPr>
            <a:r>
              <a:rPr lang="en-US" dirty="0"/>
              <a:t>Alley dock or curved backing </a:t>
            </a:r>
          </a:p>
          <a:p>
            <a:pPr marL="628650" lvl="1" indent="-171450">
              <a:buFont typeface="Arial" panose="020B0604020202020204" pitchFamily="34" charset="0"/>
              <a:buChar char="•"/>
            </a:pPr>
            <a:r>
              <a:rPr lang="en-US" dirty="0"/>
              <a:t>Sight side jackknife backing </a:t>
            </a:r>
          </a:p>
          <a:p>
            <a:pPr marL="628650" lvl="1" indent="-171450">
              <a:buFont typeface="Arial" panose="020B0604020202020204" pitchFamily="34" charset="0"/>
              <a:buChar char="•"/>
            </a:pPr>
            <a:r>
              <a:rPr lang="en-US" dirty="0"/>
              <a:t>Blind side jackknife backing </a:t>
            </a:r>
          </a:p>
          <a:p>
            <a:pPr marL="628650" lvl="1" indent="-171450">
              <a:buFont typeface="Arial" panose="020B0604020202020204" pitchFamily="34" charset="0"/>
              <a:buChar char="•"/>
            </a:pPr>
            <a:r>
              <a:rPr lang="en-US" dirty="0"/>
              <a:t>Offset backing, sometimes referred to as parallel parking</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23</a:t>
            </a:fld>
            <a:endParaRPr lang="en-US"/>
          </a:p>
        </p:txBody>
      </p:sp>
    </p:spTree>
    <p:extLst>
      <p:ext uri="{BB962C8B-B14F-4D97-AF65-F5344CB8AC3E}">
        <p14:creationId xmlns:p14="http://schemas.microsoft.com/office/powerpoint/2010/main" val="2330273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Straight line backing is the simplest of the backing techniques and is fundamental in learning all other backing maneuvers. Straight line backing should be mastered before attempting other backing maneuvers.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6.3 — Straight Line Backing</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24</a:t>
            </a:fld>
            <a:endParaRPr lang="en-US"/>
          </a:p>
        </p:txBody>
      </p:sp>
    </p:spTree>
    <p:extLst>
      <p:ext uri="{BB962C8B-B14F-4D97-AF65-F5344CB8AC3E}">
        <p14:creationId xmlns:p14="http://schemas.microsoft.com/office/powerpoint/2010/main" val="3216859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perform a straight line backing maneuver: </a:t>
            </a:r>
          </a:p>
          <a:p>
            <a:endParaRPr lang="en-US" dirty="0"/>
          </a:p>
          <a:p>
            <a:pPr marL="628650" lvl="1" indent="-171450">
              <a:buFont typeface="Arial" panose="020B0604020202020204" pitchFamily="34" charset="0"/>
              <a:buChar char="•"/>
            </a:pPr>
            <a:r>
              <a:rPr lang="en-US" dirty="0"/>
              <a:t>Line up so you have as straight a shot as possible </a:t>
            </a:r>
          </a:p>
          <a:p>
            <a:pPr marL="628650" lvl="1" indent="-171450">
              <a:buFont typeface="Arial" panose="020B0604020202020204" pitchFamily="34" charset="0"/>
              <a:buChar char="•"/>
            </a:pPr>
            <a:r>
              <a:rPr lang="en-US" dirty="0"/>
              <a:t>Back slowly </a:t>
            </a:r>
          </a:p>
          <a:p>
            <a:pPr marL="628650" lvl="1" indent="-171450">
              <a:buFont typeface="Arial" panose="020B0604020202020204" pitchFamily="34" charset="0"/>
              <a:buChar char="•"/>
            </a:pPr>
            <a:r>
              <a:rPr lang="en-US" dirty="0"/>
              <a:t>Use both mirrors </a:t>
            </a:r>
          </a:p>
          <a:p>
            <a:pPr marL="628650" lvl="1" indent="-171450">
              <a:buFont typeface="Arial" panose="020B0604020202020204" pitchFamily="34" charset="0"/>
              <a:buChar char="•"/>
            </a:pPr>
            <a:r>
              <a:rPr lang="en-US" dirty="0"/>
              <a:t>Stay on path by using push-pull steering </a:t>
            </a:r>
          </a:p>
          <a:p>
            <a:pPr marL="628650" lvl="1" indent="-171450">
              <a:buFont typeface="Arial" panose="020B0604020202020204" pitchFamily="34" charset="0"/>
              <a:buChar char="•"/>
            </a:pPr>
            <a:r>
              <a:rPr lang="en-US" dirty="0"/>
              <a:t>Don’t over steer </a:t>
            </a:r>
          </a:p>
          <a:p>
            <a:pPr marL="628650" lvl="1" indent="-171450">
              <a:buFont typeface="Arial" panose="020B0604020202020204" pitchFamily="34" charset="0"/>
              <a:buChar char="•"/>
            </a:pPr>
            <a:r>
              <a:rPr lang="en-US" dirty="0"/>
              <a:t>If you drift too far, pull up, re-position the trailer, and start over</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25</a:t>
            </a:fld>
            <a:endParaRPr lang="en-US"/>
          </a:p>
        </p:txBody>
      </p:sp>
    </p:spTree>
    <p:extLst>
      <p:ext uri="{BB962C8B-B14F-4D97-AF65-F5344CB8AC3E}">
        <p14:creationId xmlns:p14="http://schemas.microsoft.com/office/powerpoint/2010/main" val="4116343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Alley dock backing combines sight side backing and straight-line backing. The maneuver involves backing while turning into a space that is 90 degrees to the truck. This occurs most often at loading docks when you must back in from off the street or between two vehicles. Alley dock backing requires patience and extreme caution.</a:t>
            </a:r>
          </a:p>
          <a:p>
            <a:endParaRPr lang="en-US" dirty="0"/>
          </a:p>
          <a:p>
            <a:endParaRPr lang="en-US" dirty="0"/>
          </a:p>
          <a:p>
            <a:r>
              <a:rPr lang="sv-SE" b="1" dirty="0"/>
              <a:t>VIDEO</a:t>
            </a:r>
          </a:p>
          <a:p>
            <a:r>
              <a:rPr lang="sv-SE" dirty="0"/>
              <a:t>6.4 — Alley Dock Backing</a:t>
            </a:r>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26</a:t>
            </a:fld>
            <a:endParaRPr lang="en-US"/>
          </a:p>
        </p:txBody>
      </p:sp>
    </p:spTree>
    <p:extLst>
      <p:ext uri="{BB962C8B-B14F-4D97-AF65-F5344CB8AC3E}">
        <p14:creationId xmlns:p14="http://schemas.microsoft.com/office/powerpoint/2010/main" val="3830494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a:t>
            </a:r>
          </a:p>
          <a:p>
            <a:endParaRPr lang="en-US" dirty="0"/>
          </a:p>
          <a:p>
            <a:pPr marL="628650" lvl="1" indent="-171450">
              <a:buFont typeface="Arial" panose="020B0604020202020204" pitchFamily="34" charset="0"/>
              <a:buChar char="•"/>
            </a:pPr>
            <a:r>
              <a:rPr lang="en-US" dirty="0"/>
              <a:t>Approach the alley at a right angle, with the dock area on your left </a:t>
            </a:r>
          </a:p>
          <a:p>
            <a:pPr marL="628650" lvl="1" indent="-171450">
              <a:buFont typeface="Arial" panose="020B0604020202020204" pitchFamily="34" charset="0"/>
              <a:buChar char="•"/>
            </a:pPr>
            <a:r>
              <a:rPr lang="en-US" dirty="0"/>
              <a:t>Check your left mirror for clearance </a:t>
            </a:r>
          </a:p>
          <a:p>
            <a:pPr marL="628650" lvl="1" indent="-171450">
              <a:buFont typeface="Arial" panose="020B0604020202020204" pitchFamily="34" charset="0"/>
              <a:buChar char="•"/>
            </a:pPr>
            <a:r>
              <a:rPr lang="en-US" dirty="0"/>
              <a:t>Turn left to get the rear of the trailer as close to the alley as possible </a:t>
            </a:r>
          </a:p>
        </p:txBody>
      </p:sp>
      <p:sp>
        <p:nvSpPr>
          <p:cNvPr id="4" name="Slide Number Placeholder 3"/>
          <p:cNvSpPr>
            <a:spLocks noGrp="1"/>
          </p:cNvSpPr>
          <p:nvPr>
            <p:ph type="sldNum" sz="quarter" idx="10"/>
          </p:nvPr>
        </p:nvSpPr>
        <p:spPr/>
        <p:txBody>
          <a:bodyPr/>
          <a:lstStyle/>
          <a:p>
            <a:fld id="{5F1A862D-6432-4FBA-87B8-DCEFBE46BF1B}" type="slidenum">
              <a:rPr lang="en-US" smtClean="0"/>
              <a:t>27</a:t>
            </a:fld>
            <a:endParaRPr lang="en-US"/>
          </a:p>
        </p:txBody>
      </p:sp>
    </p:spTree>
    <p:extLst>
      <p:ext uri="{BB962C8B-B14F-4D97-AF65-F5344CB8AC3E}">
        <p14:creationId xmlns:p14="http://schemas.microsoft.com/office/powerpoint/2010/main" val="168820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a:t>
            </a:r>
          </a:p>
          <a:p>
            <a:endParaRPr lang="en-US" dirty="0"/>
          </a:p>
          <a:p>
            <a:pPr marL="628650" lvl="1" indent="-171450">
              <a:buFont typeface="Arial" panose="020B0604020202020204" pitchFamily="34" charset="0"/>
              <a:buChar char="•"/>
            </a:pPr>
            <a:r>
              <a:rPr lang="en-US" dirty="0"/>
              <a:t>Turn right to straighten out, getting as close to the alley as possible </a:t>
            </a:r>
          </a:p>
          <a:p>
            <a:pPr marL="628650" lvl="1" indent="-171450">
              <a:buFont typeface="Arial" panose="020B0604020202020204" pitchFamily="34" charset="0"/>
              <a:buChar char="•"/>
            </a:pPr>
            <a:endParaRPr lang="en-US" dirty="0"/>
          </a:p>
          <a:p>
            <a:r>
              <a:rPr lang="en-US" dirty="0"/>
              <a:t>Step 3</a:t>
            </a:r>
          </a:p>
          <a:p>
            <a:endParaRPr lang="en-US" dirty="0"/>
          </a:p>
          <a:p>
            <a:pPr marL="628650" lvl="1" indent="-171450">
              <a:buFont typeface="Arial" panose="020B0604020202020204" pitchFamily="34" charset="0"/>
              <a:buChar char="•"/>
            </a:pPr>
            <a:r>
              <a:rPr lang="en-US" dirty="0"/>
              <a:t>Check your right side for clearance </a:t>
            </a:r>
          </a:p>
          <a:p>
            <a:pPr marL="628650" lvl="1" indent="-171450">
              <a:buFont typeface="Arial" panose="020B0604020202020204" pitchFamily="34" charset="0"/>
              <a:buChar char="•"/>
            </a:pPr>
            <a:r>
              <a:rPr lang="en-US" dirty="0"/>
              <a:t>Turn your wheel to the right when the nose of the trailer passes the center of the alley </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28</a:t>
            </a:fld>
            <a:endParaRPr lang="en-US"/>
          </a:p>
        </p:txBody>
      </p:sp>
    </p:spTree>
    <p:extLst>
      <p:ext uri="{BB962C8B-B14F-4D97-AF65-F5344CB8AC3E}">
        <p14:creationId xmlns:p14="http://schemas.microsoft.com/office/powerpoint/2010/main" val="3691581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a:t>
            </a:r>
          </a:p>
          <a:p>
            <a:endParaRPr lang="en-US" dirty="0"/>
          </a:p>
          <a:p>
            <a:pPr marL="628650" lvl="1" indent="-171450">
              <a:buFont typeface="Arial" panose="020B0604020202020204" pitchFamily="34" charset="0"/>
              <a:buChar char="•"/>
            </a:pPr>
            <a:r>
              <a:rPr lang="en-US" dirty="0"/>
              <a:t>Turn hard left when the tractor has used ¾ of the forward space </a:t>
            </a:r>
          </a:p>
          <a:p>
            <a:pPr marL="628650" lvl="1" indent="-171450">
              <a:buFont typeface="Arial" panose="020B0604020202020204" pitchFamily="34" charset="0"/>
              <a:buChar char="•"/>
            </a:pPr>
            <a:r>
              <a:rPr lang="en-US" dirty="0"/>
              <a:t>Stop your rig when tractor is parallel to the starting position (tractor-trailer will be in an arc) </a:t>
            </a:r>
          </a:p>
          <a:p>
            <a:pPr marL="628650" lvl="1" indent="-171450">
              <a:buFont typeface="Arial" panose="020B0604020202020204" pitchFamily="34" charset="0"/>
              <a:buChar char="•"/>
            </a:pPr>
            <a:r>
              <a:rPr lang="en-US" dirty="0"/>
              <a:t>Get Out And Look (GOAL) </a:t>
            </a:r>
          </a:p>
        </p:txBody>
      </p:sp>
      <p:sp>
        <p:nvSpPr>
          <p:cNvPr id="4" name="Slide Number Placeholder 3"/>
          <p:cNvSpPr>
            <a:spLocks noGrp="1"/>
          </p:cNvSpPr>
          <p:nvPr>
            <p:ph type="sldNum" sz="quarter" idx="10"/>
          </p:nvPr>
        </p:nvSpPr>
        <p:spPr/>
        <p:txBody>
          <a:bodyPr/>
          <a:lstStyle/>
          <a:p>
            <a:fld id="{5F1A862D-6432-4FBA-87B8-DCEFBE46BF1B}" type="slidenum">
              <a:rPr lang="en-US" smtClean="0"/>
              <a:t>29</a:t>
            </a:fld>
            <a:endParaRPr lang="en-US"/>
          </a:p>
        </p:txBody>
      </p:sp>
    </p:spTree>
    <p:extLst>
      <p:ext uri="{BB962C8B-B14F-4D97-AF65-F5344CB8AC3E}">
        <p14:creationId xmlns:p14="http://schemas.microsoft.com/office/powerpoint/2010/main" val="2150668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a:t>
            </a:r>
          </a:p>
          <a:p>
            <a:endParaRPr lang="en-US" dirty="0"/>
          </a:p>
          <a:p>
            <a:pPr marL="628650" lvl="1" indent="-171450">
              <a:buFont typeface="Arial" panose="020B0604020202020204" pitchFamily="34" charset="0"/>
              <a:buChar char="•"/>
            </a:pPr>
            <a:r>
              <a:rPr lang="en-US" dirty="0"/>
              <a:t>Check to see the left rear corner of your trailer and your target </a:t>
            </a:r>
          </a:p>
          <a:p>
            <a:pPr marL="628650" lvl="1" indent="-171450">
              <a:buFont typeface="Arial" panose="020B0604020202020204" pitchFamily="34" charset="0"/>
              <a:buChar char="•"/>
            </a:pPr>
            <a:r>
              <a:rPr lang="en-US" dirty="0"/>
              <a:t>Check your clearance behind and between trailers or other obstacles </a:t>
            </a:r>
          </a:p>
          <a:p>
            <a:pPr marL="628650" lvl="1" indent="-171450">
              <a:buFont typeface="Arial" panose="020B0604020202020204" pitchFamily="34" charset="0"/>
              <a:buChar char="•"/>
            </a:pPr>
            <a:r>
              <a:rPr lang="en-US" dirty="0"/>
              <a:t>Map the path you want the trailer to run toward the dock </a:t>
            </a:r>
          </a:p>
          <a:p>
            <a:pPr marL="628650" lvl="1" indent="-171450">
              <a:buFont typeface="Arial" panose="020B0604020202020204" pitchFamily="34" charset="0"/>
              <a:buChar char="•"/>
            </a:pPr>
            <a:r>
              <a:rPr lang="en-US" dirty="0"/>
              <a:t>Open and secure your trailer doors </a:t>
            </a:r>
          </a:p>
        </p:txBody>
      </p:sp>
      <p:sp>
        <p:nvSpPr>
          <p:cNvPr id="4" name="Slide Number Placeholder 3"/>
          <p:cNvSpPr>
            <a:spLocks noGrp="1"/>
          </p:cNvSpPr>
          <p:nvPr>
            <p:ph type="sldNum" sz="quarter" idx="10"/>
          </p:nvPr>
        </p:nvSpPr>
        <p:spPr/>
        <p:txBody>
          <a:bodyPr/>
          <a:lstStyle/>
          <a:p>
            <a:fld id="{5F1A862D-6432-4FBA-87B8-DCEFBE46BF1B}" type="slidenum">
              <a:rPr lang="en-US" smtClean="0"/>
              <a:t>30</a:t>
            </a:fld>
            <a:endParaRPr lang="en-US"/>
          </a:p>
        </p:txBody>
      </p:sp>
    </p:spTree>
    <p:extLst>
      <p:ext uri="{BB962C8B-B14F-4D97-AF65-F5344CB8AC3E}">
        <p14:creationId xmlns:p14="http://schemas.microsoft.com/office/powerpoint/2010/main" val="28984254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a:t>
            </a:r>
          </a:p>
          <a:p>
            <a:endParaRPr lang="en-US" dirty="0"/>
          </a:p>
          <a:p>
            <a:pPr marL="628650" lvl="1" indent="-171450">
              <a:buFont typeface="Arial" panose="020B0604020202020204" pitchFamily="34" charset="0"/>
              <a:buChar char="•"/>
            </a:pPr>
            <a:r>
              <a:rPr lang="en-US" dirty="0"/>
              <a:t>Return to the vehicle and start backing with straight steering </a:t>
            </a:r>
          </a:p>
          <a:p>
            <a:pPr marL="628650" lvl="1" indent="-171450">
              <a:buFont typeface="Arial" panose="020B0604020202020204" pitchFamily="34" charset="0"/>
              <a:buChar char="•"/>
            </a:pPr>
            <a:r>
              <a:rPr lang="en-US" dirty="0"/>
              <a:t>Jack the steering if the trailer path is too wide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the wheels left to chase, if the trailer is turning too short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31</a:t>
            </a:fld>
            <a:endParaRPr lang="en-US"/>
          </a:p>
        </p:txBody>
      </p:sp>
    </p:spTree>
    <p:extLst>
      <p:ext uri="{BB962C8B-B14F-4D97-AF65-F5344CB8AC3E}">
        <p14:creationId xmlns:p14="http://schemas.microsoft.com/office/powerpoint/2010/main" val="4055687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a:t>
            </a:r>
          </a:p>
          <a:p>
            <a:endParaRPr lang="en-US" dirty="0"/>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the wheels hard left just before the trailer is on the target line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Straighten the tractor so the tractor and trailer finish in a straight line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Stop about three or four feet from the dock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32</a:t>
            </a:fld>
            <a:endParaRPr lang="en-US"/>
          </a:p>
        </p:txBody>
      </p:sp>
    </p:spTree>
    <p:extLst>
      <p:ext uri="{BB962C8B-B14F-4D97-AF65-F5344CB8AC3E}">
        <p14:creationId xmlns:p14="http://schemas.microsoft.com/office/powerpoint/2010/main" val="3333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7</a:t>
            </a:r>
          </a:p>
          <a:p>
            <a:endParaRPr lang="en-US" dirty="0"/>
          </a:p>
          <a:p>
            <a:pPr marL="628650" lvl="1" indent="-171450">
              <a:buFont typeface="Arial" panose="020B0604020202020204" pitchFamily="34" charset="0"/>
              <a:buChar char="•"/>
            </a:pPr>
            <a:r>
              <a:rPr lang="en-US" dirty="0"/>
              <a:t>Secure the vehicle </a:t>
            </a:r>
          </a:p>
          <a:p>
            <a:pPr marL="628650" lvl="1" indent="-171450">
              <a:buFont typeface="Arial" panose="020B0604020202020204" pitchFamily="34" charset="0"/>
              <a:buChar char="•"/>
            </a:pPr>
            <a:r>
              <a:rPr lang="en-US" dirty="0"/>
              <a:t>Get out and check the remaining space </a:t>
            </a:r>
          </a:p>
          <a:p>
            <a:pPr marL="628650" lvl="1" indent="-171450">
              <a:buFont typeface="Arial" panose="020B0604020202020204" pitchFamily="34" charset="0"/>
              <a:buChar char="•"/>
            </a:pPr>
            <a:r>
              <a:rPr lang="en-US" dirty="0"/>
              <a:t>Ease the trailer to the dock </a:t>
            </a:r>
          </a:p>
        </p:txBody>
      </p:sp>
      <p:sp>
        <p:nvSpPr>
          <p:cNvPr id="4" name="Slide Number Placeholder 3"/>
          <p:cNvSpPr>
            <a:spLocks noGrp="1"/>
          </p:cNvSpPr>
          <p:nvPr>
            <p:ph type="sldNum" sz="quarter" idx="10"/>
          </p:nvPr>
        </p:nvSpPr>
        <p:spPr/>
        <p:txBody>
          <a:bodyPr/>
          <a:lstStyle/>
          <a:p>
            <a:fld id="{5F1A862D-6432-4FBA-87B8-DCEFBE46BF1B}" type="slidenum">
              <a:rPr lang="en-US" smtClean="0"/>
              <a:t>33</a:t>
            </a:fld>
            <a:endParaRPr lang="en-US"/>
          </a:p>
        </p:txBody>
      </p:sp>
    </p:spTree>
    <p:extLst>
      <p:ext uri="{BB962C8B-B14F-4D97-AF65-F5344CB8AC3E}">
        <p14:creationId xmlns:p14="http://schemas.microsoft.com/office/powerpoint/2010/main" val="2426303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you won’t have the luxury of ending your maneuver with a straight-line back. You may need to use jackknife backing to position your tractor as close as possible to the side of the dock, so it doesn’t stick out into traffic.</a:t>
            </a:r>
          </a:p>
          <a:p>
            <a:endParaRPr lang="en-US" dirty="0"/>
          </a:p>
          <a:p>
            <a:r>
              <a:rPr lang="en-US" dirty="0"/>
              <a:t>When you need to back and turn toward the driver’s side—the sight-side backing maneuver—you have the advantage of being able to see your trailer’s path out of your left mirror. However, there’s a large area you cannot see—that’s the area to the right of your rig.</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34</a:t>
            </a:fld>
            <a:endParaRPr lang="en-US"/>
          </a:p>
        </p:txBody>
      </p:sp>
    </p:spTree>
    <p:extLst>
      <p:ext uri="{BB962C8B-B14F-4D97-AF65-F5344CB8AC3E}">
        <p14:creationId xmlns:p14="http://schemas.microsoft.com/office/powerpoint/2010/main" val="5977784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Make sure air and electrical lines are long enough and won’t be torn off or pinched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35</a:t>
            </a:fld>
            <a:endParaRPr lang="en-US"/>
          </a:p>
        </p:txBody>
      </p:sp>
    </p:spTree>
    <p:extLst>
      <p:ext uri="{BB962C8B-B14F-4D97-AF65-F5344CB8AC3E}">
        <p14:creationId xmlns:p14="http://schemas.microsoft.com/office/powerpoint/2010/main" val="330990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Pull past the dock while parallel to it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Check your clearance and think about the path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36</a:t>
            </a:fld>
            <a:endParaRPr lang="en-US"/>
          </a:p>
        </p:txBody>
      </p:sp>
    </p:spTree>
    <p:extLst>
      <p:ext uri="{BB962C8B-B14F-4D97-AF65-F5344CB8AC3E}">
        <p14:creationId xmlns:p14="http://schemas.microsoft.com/office/powerpoint/2010/main" val="4129292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Follow alley docking or offset backing steps until the rear wheels are four to eight feet from the turning point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37</a:t>
            </a:fld>
            <a:endParaRPr lang="en-US"/>
          </a:p>
        </p:txBody>
      </p:sp>
    </p:spTree>
    <p:extLst>
      <p:ext uri="{BB962C8B-B14F-4D97-AF65-F5344CB8AC3E}">
        <p14:creationId xmlns:p14="http://schemas.microsoft.com/office/powerpoint/2010/main" val="3140214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Turn your wheel to the right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38</a:t>
            </a:fld>
            <a:endParaRPr lang="en-US"/>
          </a:p>
        </p:txBody>
      </p:sp>
    </p:spTree>
    <p:extLst>
      <p:ext uri="{BB962C8B-B14F-4D97-AF65-F5344CB8AC3E}">
        <p14:creationId xmlns:p14="http://schemas.microsoft.com/office/powerpoint/2010/main" val="9283025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Give the wheel a sharp turn to the right when it’s about to reach the dock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Avoid over jacking and damaging the tractor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Lower the landing gear for stability when loading or unloading (remember to raise the gear before driving away)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39</a:t>
            </a:fld>
            <a:endParaRPr lang="en-US"/>
          </a:p>
        </p:txBody>
      </p:sp>
    </p:spTree>
    <p:extLst>
      <p:ext uri="{BB962C8B-B14F-4D97-AF65-F5344CB8AC3E}">
        <p14:creationId xmlns:p14="http://schemas.microsoft.com/office/powerpoint/2010/main" val="8916119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40</a:t>
            </a:fld>
            <a:endParaRPr lang="en-US"/>
          </a:p>
        </p:txBody>
      </p:sp>
    </p:spTree>
    <p:extLst>
      <p:ext uri="{BB962C8B-B14F-4D97-AF65-F5344CB8AC3E}">
        <p14:creationId xmlns:p14="http://schemas.microsoft.com/office/powerpoint/2010/main" val="617170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Use a qualified spotter (Keep the spotter in sight every second and stop every few feet to check clearances and ensure a clear path.)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41</a:t>
            </a:fld>
            <a:endParaRPr lang="en-US"/>
          </a:p>
        </p:txBody>
      </p:sp>
    </p:spTree>
    <p:extLst>
      <p:ext uri="{BB962C8B-B14F-4D97-AF65-F5344CB8AC3E}">
        <p14:creationId xmlns:p14="http://schemas.microsoft.com/office/powerpoint/2010/main" val="3103686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Position the vehicle </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42</a:t>
            </a:fld>
            <a:endParaRPr lang="en-US"/>
          </a:p>
        </p:txBody>
      </p:sp>
    </p:spTree>
    <p:extLst>
      <p:ext uri="{BB962C8B-B14F-4D97-AF65-F5344CB8AC3E}">
        <p14:creationId xmlns:p14="http://schemas.microsoft.com/office/powerpoint/2010/main" val="1469898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Turn the wheel to the left when the rear wheels reach the midpoint of the alley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43</a:t>
            </a:fld>
            <a:endParaRPr lang="en-US"/>
          </a:p>
        </p:txBody>
      </p:sp>
    </p:spTree>
    <p:extLst>
      <p:ext uri="{BB962C8B-B14F-4D97-AF65-F5344CB8AC3E}">
        <p14:creationId xmlns:p14="http://schemas.microsoft.com/office/powerpoint/2010/main" val="39874919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Keep the spotter in sight </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44</a:t>
            </a:fld>
            <a:endParaRPr lang="en-US"/>
          </a:p>
        </p:txBody>
      </p:sp>
    </p:spTree>
    <p:extLst>
      <p:ext uri="{BB962C8B-B14F-4D97-AF65-F5344CB8AC3E}">
        <p14:creationId xmlns:p14="http://schemas.microsoft.com/office/powerpoint/2010/main" val="2323556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Turn the wheel hard to the left when the trailer is almost to the dock </a:t>
            </a:r>
          </a:p>
          <a:p>
            <a:pPr marL="171450" indent="-171450">
              <a:buFont typeface="Arial" panose="020B0604020202020204" pitchFamily="34" charset="0"/>
              <a:buChar char="•"/>
            </a:pPr>
            <a:r>
              <a:rPr lang="en-US" dirty="0"/>
              <a:t>Avoid jacking at more than a 90-degree angle </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45</a:t>
            </a:fld>
            <a:endParaRPr lang="en-US"/>
          </a:p>
        </p:txBody>
      </p:sp>
    </p:spTree>
    <p:extLst>
      <p:ext uri="{BB962C8B-B14F-4D97-AF65-F5344CB8AC3E}">
        <p14:creationId xmlns:p14="http://schemas.microsoft.com/office/powerpoint/2010/main" val="2504637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Offset backing, sometimes referred to as parallel parking, is the most difficult backing maneuver to accomplish. Look for other options and use offset backing only when you must. This technique may also help if the trailer did not wind up directly in front of the target.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6.5 — Offset Backing</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46</a:t>
            </a:fld>
            <a:endParaRPr lang="en-US"/>
          </a:p>
        </p:txBody>
      </p:sp>
    </p:spTree>
    <p:extLst>
      <p:ext uri="{BB962C8B-B14F-4D97-AF65-F5344CB8AC3E}">
        <p14:creationId xmlns:p14="http://schemas.microsoft.com/office/powerpoint/2010/main" val="29098852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Drive past the spot, leaving three to eight feet from the end of your trailer to the opening </a:t>
            </a:r>
          </a:p>
          <a:p>
            <a:pPr marL="171450" lvl="0" indent="-171450">
              <a:buFont typeface="Arial" panose="020B0604020202020204" pitchFamily="34" charset="0"/>
              <a:buChar char="•"/>
            </a:pPr>
            <a:r>
              <a:rPr lang="en-US" dirty="0"/>
              <a:t>Check for clearances and obstructions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47</a:t>
            </a:fld>
            <a:endParaRPr lang="en-US"/>
          </a:p>
        </p:txBody>
      </p:sp>
    </p:spTree>
    <p:extLst>
      <p:ext uri="{BB962C8B-B14F-4D97-AF65-F5344CB8AC3E}">
        <p14:creationId xmlns:p14="http://schemas.microsoft.com/office/powerpoint/2010/main" val="2852000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Turn the wheel slightly to the left when backing </a:t>
            </a:r>
          </a:p>
          <a:p>
            <a:pPr marL="171450" lvl="0" indent="-171450">
              <a:buFont typeface="Arial" panose="020B0604020202020204" pitchFamily="34" charset="0"/>
              <a:buChar char="•"/>
            </a:pPr>
            <a:r>
              <a:rPr lang="en-US" dirty="0"/>
              <a:t>Increase the turn </a:t>
            </a:r>
          </a:p>
          <a:p>
            <a:pPr marL="171450" lvl="0" indent="-171450">
              <a:buFont typeface="Arial" panose="020B0604020202020204" pitchFamily="34" charset="0"/>
              <a:buChar char="•"/>
            </a:pPr>
            <a:r>
              <a:rPr lang="en-US" dirty="0"/>
              <a:t>Verify the back right side of the trailer is heading to the back right side of the parking space </a:t>
            </a:r>
          </a:p>
          <a:p>
            <a:pPr marL="171450" lvl="0" indent="-171450">
              <a:buFont typeface="Arial" panose="020B0604020202020204" pitchFamily="34" charset="0"/>
              <a:buChar char="•"/>
            </a:pPr>
            <a:r>
              <a:rPr lang="en-US" dirty="0"/>
              <a:t>Continue until the front of the trailer is even with the front of the space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48</a:t>
            </a:fld>
            <a:endParaRPr lang="en-US"/>
          </a:p>
        </p:txBody>
      </p:sp>
    </p:spTree>
    <p:extLst>
      <p:ext uri="{BB962C8B-B14F-4D97-AF65-F5344CB8AC3E}">
        <p14:creationId xmlns:p14="http://schemas.microsoft.com/office/powerpoint/2010/main" val="36749033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Turn the steering wheel hard to the right, so it jacks the tractor into position </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49</a:t>
            </a:fld>
            <a:endParaRPr lang="en-US"/>
          </a:p>
        </p:txBody>
      </p:sp>
    </p:spTree>
    <p:extLst>
      <p:ext uri="{BB962C8B-B14F-4D97-AF65-F5344CB8AC3E}">
        <p14:creationId xmlns:p14="http://schemas.microsoft.com/office/powerpoint/2010/main" val="21368315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Turn the wheel sharply to the left and back up until you are in the space </a:t>
            </a:r>
          </a:p>
          <a:p>
            <a:pPr marL="171450" lvl="0" indent="-171450">
              <a:buFont typeface="Arial" panose="020B0604020202020204" pitchFamily="34" charset="0"/>
              <a:buChar char="•"/>
            </a:pPr>
            <a:r>
              <a:rPr lang="en-US" dirty="0"/>
              <a:t>Pull forward to adjust your position and your clearance</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50</a:t>
            </a:fld>
            <a:endParaRPr lang="en-US"/>
          </a:p>
        </p:txBody>
      </p:sp>
    </p:spTree>
    <p:extLst>
      <p:ext uri="{BB962C8B-B14F-4D97-AF65-F5344CB8AC3E}">
        <p14:creationId xmlns:p14="http://schemas.microsoft.com/office/powerpoint/2010/main" val="15104117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position is essential to successful backing. The easiest and safest position to start from is straight. However, keep in mind that most backing situations do not give the room needed to line up in a completely straight manner.</a:t>
            </a:r>
          </a:p>
        </p:txBody>
      </p:sp>
      <p:sp>
        <p:nvSpPr>
          <p:cNvPr id="4" name="Slide Number Placeholder 3"/>
          <p:cNvSpPr>
            <a:spLocks noGrp="1"/>
          </p:cNvSpPr>
          <p:nvPr>
            <p:ph type="sldNum" sz="quarter" idx="10"/>
          </p:nvPr>
        </p:nvSpPr>
        <p:spPr/>
        <p:txBody>
          <a:bodyPr/>
          <a:lstStyle/>
          <a:p>
            <a:fld id="{5F1A862D-6432-4FBA-87B8-DCEFBE46BF1B}" type="slidenum">
              <a:rPr lang="en-US" smtClean="0"/>
              <a:t>51</a:t>
            </a:fld>
            <a:endParaRPr lang="en-US"/>
          </a:p>
        </p:txBody>
      </p:sp>
    </p:spTree>
    <p:extLst>
      <p:ext uri="{BB962C8B-B14F-4D97-AF65-F5344CB8AC3E}">
        <p14:creationId xmlns:p14="http://schemas.microsoft.com/office/powerpoint/2010/main" val="5880068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all backing maneuvers: </a:t>
            </a:r>
          </a:p>
          <a:p>
            <a:endParaRPr lang="en-US" dirty="0"/>
          </a:p>
          <a:p>
            <a:pPr marL="628650" lvl="1" indent="-171450">
              <a:buFont typeface="Arial" panose="020B0604020202020204" pitchFamily="34" charset="0"/>
              <a:buChar char="•"/>
            </a:pPr>
            <a:r>
              <a:rPr lang="en-US" dirty="0"/>
              <a:t>Be patient </a:t>
            </a:r>
          </a:p>
          <a:p>
            <a:pPr marL="628650" lvl="1" indent="-171450">
              <a:buFont typeface="Arial" panose="020B0604020202020204" pitchFamily="34" charset="0"/>
              <a:buChar char="•"/>
            </a:pPr>
            <a:r>
              <a:rPr lang="en-US" dirty="0"/>
              <a:t>Back as slowly as possible, using the lowest reverse gear </a:t>
            </a:r>
          </a:p>
          <a:p>
            <a:pPr marL="628650" lvl="1" indent="-171450">
              <a:buFont typeface="Arial" panose="020B0604020202020204" pitchFamily="34" charset="0"/>
              <a:buChar char="•"/>
            </a:pPr>
            <a:r>
              <a:rPr lang="en-US" dirty="0"/>
              <a:t>Don’t accelerate (use idle speed) or ride the clutch </a:t>
            </a:r>
          </a:p>
          <a:p>
            <a:pPr marL="628650" lvl="1" indent="-171450">
              <a:buFont typeface="Arial" panose="020B0604020202020204" pitchFamily="34" charset="0"/>
              <a:buChar char="•"/>
            </a:pPr>
            <a:r>
              <a:rPr lang="en-US" dirty="0"/>
              <a:t>Don’t over steer </a:t>
            </a:r>
          </a:p>
          <a:p>
            <a:pPr marL="628650" lvl="1" indent="-171450">
              <a:buFont typeface="Arial" panose="020B0604020202020204" pitchFamily="34" charset="0"/>
              <a:buChar char="•"/>
            </a:pPr>
            <a:r>
              <a:rPr lang="en-US" dirty="0"/>
              <a:t>Back to the left side (sight side) whenever possible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52</a:t>
            </a:fld>
            <a:endParaRPr lang="en-US"/>
          </a:p>
        </p:txBody>
      </p:sp>
    </p:spTree>
    <p:extLst>
      <p:ext uri="{BB962C8B-B14F-4D97-AF65-F5344CB8AC3E}">
        <p14:creationId xmlns:p14="http://schemas.microsoft.com/office/powerpoint/2010/main" val="26027907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all backing maneuvers: </a:t>
            </a:r>
          </a:p>
          <a:p>
            <a:endParaRPr lang="en-US" dirty="0"/>
          </a:p>
          <a:p>
            <a:pPr marL="628650" lvl="1" indent="-171450">
              <a:buFont typeface="Arial" panose="020B0604020202020204" pitchFamily="34" charset="0"/>
              <a:buChar char="•"/>
            </a:pPr>
            <a:r>
              <a:rPr lang="en-US" dirty="0"/>
              <a:t>Use your vehicle’s mirrors </a:t>
            </a:r>
          </a:p>
          <a:p>
            <a:pPr marL="628650" lvl="1" indent="-171450">
              <a:buFont typeface="Arial" panose="020B0604020202020204" pitchFamily="34" charset="0"/>
              <a:buChar char="•"/>
            </a:pPr>
            <a:r>
              <a:rPr lang="en-US" dirty="0"/>
              <a:t>Use your vehicle’s horn and flashers to alert others </a:t>
            </a:r>
          </a:p>
          <a:p>
            <a:pPr marL="628650" lvl="1" indent="-171450">
              <a:buFont typeface="Arial" panose="020B0604020202020204" pitchFamily="34" charset="0"/>
              <a:buChar char="•"/>
            </a:pPr>
            <a:r>
              <a:rPr lang="en-US" dirty="0"/>
              <a:t>Eliminate noise and keep the windows open to listen </a:t>
            </a:r>
          </a:p>
          <a:p>
            <a:pPr marL="628650" lvl="1" indent="-171450">
              <a:buFont typeface="Arial" panose="020B0604020202020204" pitchFamily="34" charset="0"/>
              <a:buChar char="•"/>
            </a:pPr>
            <a:r>
              <a:rPr lang="en-US" dirty="0"/>
              <a:t>Watch for fixed objects </a:t>
            </a:r>
          </a:p>
          <a:p>
            <a:pPr marL="628650" lvl="1" indent="-171450">
              <a:buFont typeface="Arial" panose="020B0604020202020204" pitchFamily="34" charset="0"/>
              <a:buChar char="•"/>
            </a:pPr>
            <a:r>
              <a:rPr lang="en-US" dirty="0"/>
              <a:t>Restart the backing maneuver instead of backing poorly</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53</a:t>
            </a:fld>
            <a:endParaRPr lang="en-US"/>
          </a:p>
        </p:txBody>
      </p:sp>
    </p:spTree>
    <p:extLst>
      <p:ext uri="{BB962C8B-B14F-4D97-AF65-F5344CB8AC3E}">
        <p14:creationId xmlns:p14="http://schemas.microsoft.com/office/powerpoint/2010/main" val="2241591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Loading docks and parking lots each present a different set of challenges for the professional driver. The following are a few tips for dealing with these situations.</a:t>
            </a:r>
          </a:p>
        </p:txBody>
      </p:sp>
      <p:sp>
        <p:nvSpPr>
          <p:cNvPr id="4" name="Slide Number Placeholder 3"/>
          <p:cNvSpPr>
            <a:spLocks noGrp="1"/>
          </p:cNvSpPr>
          <p:nvPr>
            <p:ph type="sldNum" sz="quarter" idx="10"/>
          </p:nvPr>
        </p:nvSpPr>
        <p:spPr/>
        <p:txBody>
          <a:bodyPr/>
          <a:lstStyle/>
          <a:p>
            <a:fld id="{5F1A862D-6432-4FBA-87B8-DCEFBE46BF1B}" type="slidenum">
              <a:rPr lang="en-US" smtClean="0"/>
              <a:t>54</a:t>
            </a:fld>
            <a:endParaRPr lang="en-US"/>
          </a:p>
        </p:txBody>
      </p:sp>
    </p:spTree>
    <p:extLst>
      <p:ext uri="{BB962C8B-B14F-4D97-AF65-F5344CB8AC3E}">
        <p14:creationId xmlns:p14="http://schemas.microsoft.com/office/powerpoint/2010/main" val="13284132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Evaluate the receiving area before backing into position. When making your usual check around your vehicle (GOAL) before starting to back, pay extra attention to: </a:t>
            </a:r>
          </a:p>
          <a:p>
            <a:endParaRPr lang="en-US" dirty="0"/>
          </a:p>
          <a:p>
            <a:pPr marL="628650" lvl="1" indent="-171450">
              <a:buFont typeface="Arial" panose="020B0604020202020204" pitchFamily="34" charset="0"/>
              <a:buChar char="•"/>
            </a:pPr>
            <a:r>
              <a:rPr lang="en-US" dirty="0"/>
              <a:t>Parked vehicles and stationary objects </a:t>
            </a:r>
          </a:p>
          <a:p>
            <a:pPr marL="628650" lvl="1" indent="-171450">
              <a:buFont typeface="Arial" panose="020B0604020202020204" pitchFamily="34" charset="0"/>
              <a:buChar char="•"/>
            </a:pPr>
            <a:r>
              <a:rPr lang="en-US" dirty="0"/>
              <a:t>Alleyways or driveways where vehicles could enter or exit your path of travel </a:t>
            </a:r>
          </a:p>
          <a:p>
            <a:pPr marL="628650" lvl="1" indent="-171450">
              <a:buFont typeface="Arial" panose="020B0604020202020204" pitchFamily="34" charset="0"/>
              <a:buChar char="•"/>
            </a:pPr>
            <a:r>
              <a:rPr lang="en-US" dirty="0"/>
              <a:t>Unusual clearances around the dock and any nearby barriers </a:t>
            </a:r>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55</a:t>
            </a:fld>
            <a:endParaRPr lang="en-US"/>
          </a:p>
        </p:txBody>
      </p:sp>
    </p:spTree>
    <p:extLst>
      <p:ext uri="{BB962C8B-B14F-4D97-AF65-F5344CB8AC3E}">
        <p14:creationId xmlns:p14="http://schemas.microsoft.com/office/powerpoint/2010/main" val="22296121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Carefully open your trailer doors before backing in to the loading dock. Secure the doors in the open position and make sure the cargo is secure and didn’t shift in transit. The last thing you want to have to deal with at a dock is an open trailer door swinging and being damaged or torn off, or cargo falling out of the trailer.</a:t>
            </a:r>
          </a:p>
          <a:p>
            <a:endParaRPr lang="en-US" dirty="0"/>
          </a:p>
          <a:p>
            <a:r>
              <a:rPr lang="en-US" dirty="0"/>
              <a:t>Slow and steady is key at the loading dock. It is acceptable to restart a backing maneuver. Your vehicle must be centered as you approach the dock. If your vehicle is not centered, you risk causing damage to both your vehicle and the dock.</a:t>
            </a:r>
          </a:p>
          <a:p>
            <a:endParaRPr lang="en-US" dirty="0"/>
          </a:p>
          <a:p>
            <a:r>
              <a:rPr lang="en-US" dirty="0"/>
              <a:t>Some shippers and receivers also require you to chock your tires. Wheel chocks are used (in addition to parking brakes) to ensure your vehicle will not roll forward during the loading or unloading process.</a:t>
            </a:r>
          </a:p>
        </p:txBody>
      </p:sp>
      <p:sp>
        <p:nvSpPr>
          <p:cNvPr id="4" name="Slide Number Placeholder 3"/>
          <p:cNvSpPr>
            <a:spLocks noGrp="1"/>
          </p:cNvSpPr>
          <p:nvPr>
            <p:ph type="sldNum" sz="quarter" idx="10"/>
          </p:nvPr>
        </p:nvSpPr>
        <p:spPr/>
        <p:txBody>
          <a:bodyPr/>
          <a:lstStyle/>
          <a:p>
            <a:fld id="{5F1A862D-6432-4FBA-87B8-DCEFBE46BF1B}" type="slidenum">
              <a:rPr lang="en-US" smtClean="0"/>
              <a:t>56</a:t>
            </a:fld>
            <a:endParaRPr lang="en-US"/>
          </a:p>
        </p:txBody>
      </p:sp>
    </p:spTree>
    <p:extLst>
      <p:ext uri="{BB962C8B-B14F-4D97-AF65-F5344CB8AC3E}">
        <p14:creationId xmlns:p14="http://schemas.microsoft.com/office/powerpoint/2010/main" val="18523620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driving through a parking lot, evaluate the:</a:t>
            </a:r>
          </a:p>
          <a:p>
            <a:endParaRPr lang="en-US" dirty="0"/>
          </a:p>
          <a:p>
            <a:pPr marL="628650" lvl="1" indent="-171450">
              <a:buFont typeface="Arial" panose="020B0604020202020204" pitchFamily="34" charset="0"/>
              <a:buChar char="•"/>
            </a:pPr>
            <a:r>
              <a:rPr lang="en-US" dirty="0"/>
              <a:t>Direction of traffic flow through the lot</a:t>
            </a:r>
          </a:p>
          <a:p>
            <a:pPr marL="628650" lvl="1" indent="-171450">
              <a:buFont typeface="Arial" panose="020B0604020202020204" pitchFamily="34" charset="0"/>
              <a:buChar char="•"/>
            </a:pPr>
            <a:r>
              <a:rPr lang="en-US" dirty="0"/>
              <a:t>Location of parking stalls</a:t>
            </a:r>
          </a:p>
          <a:p>
            <a:pPr marL="628650" lvl="1" indent="-171450">
              <a:buFont typeface="Arial" panose="020B0604020202020204" pitchFamily="34" charset="0"/>
              <a:buChar char="•"/>
            </a:pPr>
            <a:r>
              <a:rPr lang="en-US" dirty="0"/>
              <a:t>Positions of entrances and exits</a:t>
            </a:r>
          </a:p>
          <a:p>
            <a:endParaRPr lang="en-US" dirty="0"/>
          </a:p>
          <a:p>
            <a:r>
              <a:rPr lang="en-US" dirty="0"/>
              <a:t>Carefully position your vehicle so you do not strike a parked vehicle. Get out of the vehicle and determine clearances before you back. Because most parking lots have open access to the public, you need to be even more aware of the possibility of cars and pedestrians moving into your path.</a:t>
            </a:r>
          </a:p>
          <a:p>
            <a:endParaRPr lang="en-US" dirty="0"/>
          </a:p>
          <a:p>
            <a:r>
              <a:rPr lang="en-US" dirty="0"/>
              <a:t>If you have to stop your backing maneuver for any reason, conduct another check around your vehicle before restarting your backing maneuver.</a:t>
            </a:r>
          </a:p>
          <a:p>
            <a:endParaRPr lang="en-US" dirty="0"/>
          </a:p>
          <a:p>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57</a:t>
            </a:fld>
            <a:endParaRPr lang="en-US"/>
          </a:p>
        </p:txBody>
      </p:sp>
    </p:spTree>
    <p:extLst>
      <p:ext uri="{BB962C8B-B14F-4D97-AF65-F5344CB8AC3E}">
        <p14:creationId xmlns:p14="http://schemas.microsoft.com/office/powerpoint/2010/main" val="32560253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now be able to: </a:t>
            </a:r>
          </a:p>
          <a:p>
            <a:endParaRPr lang="en-US" dirty="0"/>
          </a:p>
          <a:p>
            <a:pPr marL="628650" lvl="1" indent="-171450">
              <a:buFont typeface="Arial" panose="020B0604020202020204" pitchFamily="34" charset="0"/>
              <a:buChar char="•"/>
            </a:pPr>
            <a:r>
              <a:rPr lang="en-US" dirty="0"/>
              <a:t>Recognize the steering principles required for successfully backing your tractor-trailer </a:t>
            </a:r>
          </a:p>
          <a:p>
            <a:pPr marL="628650" lvl="1" indent="-171450">
              <a:buFont typeface="Arial" panose="020B0604020202020204" pitchFamily="34" charset="0"/>
              <a:buChar char="•"/>
            </a:pPr>
            <a:r>
              <a:rPr lang="en-US" dirty="0"/>
              <a:t>Recall general guidelines to stay safe while backing your tractor-trailer </a:t>
            </a:r>
          </a:p>
          <a:p>
            <a:pPr marL="628650" lvl="1" indent="-171450">
              <a:buFont typeface="Arial" panose="020B0604020202020204" pitchFamily="34" charset="0"/>
              <a:buChar char="•"/>
            </a:pPr>
            <a:r>
              <a:rPr lang="en-US" dirty="0"/>
              <a:t>Describe the appropriate backing maneuver to use based on the situation </a:t>
            </a:r>
          </a:p>
          <a:p>
            <a:pPr marL="628650" lvl="1" indent="-171450">
              <a:buFont typeface="Arial" panose="020B0604020202020204" pitchFamily="34" charset="0"/>
              <a:buChar char="•"/>
            </a:pPr>
            <a:r>
              <a:rPr lang="en-US" dirty="0"/>
              <a:t>Explain additional precautions to take when backing in parking lots and loading dock areas </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endParaRPr lang="en-US" dirty="0"/>
          </a:p>
        </p:txBody>
      </p:sp>
      <p:sp>
        <p:nvSpPr>
          <p:cNvPr id="4" name="Slide Number Placeholder 3"/>
          <p:cNvSpPr>
            <a:spLocks noGrp="1"/>
          </p:cNvSpPr>
          <p:nvPr>
            <p:ph type="sldNum" sz="quarter" idx="10"/>
          </p:nvPr>
        </p:nvSpPr>
        <p:spPr/>
        <p:txBody>
          <a:bodyPr/>
          <a:lstStyle/>
          <a:p>
            <a:fld id="{5F1A862D-6432-4FBA-87B8-DCEFBE46BF1B}" type="slidenum">
              <a:rPr lang="en-US" smtClean="0"/>
              <a:t>58</a:t>
            </a:fld>
            <a:endParaRPr lang="en-US"/>
          </a:p>
        </p:txBody>
      </p:sp>
    </p:spTree>
    <p:extLst>
      <p:ext uri="{BB962C8B-B14F-4D97-AF65-F5344CB8AC3E}">
        <p14:creationId xmlns:p14="http://schemas.microsoft.com/office/powerpoint/2010/main" val="25514801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5/14/2019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5/14/2019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5/14/2019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5/14/2019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5/14/2019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5/14/2019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5/14/2019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5/14/2019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5/14/2019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4.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pn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6.pn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24.tif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29.pn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6.pn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9.xml"/><Relationship Id="rId5" Type="http://schemas.openxmlformats.org/officeDocument/2006/relationships/image" Target="../media/image6.png"/><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41.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42.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9.xml"/><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50.xml"/><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51.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52.xml"/><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3.xml"/><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4.xml"/><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5.xml"/><Relationship Id="rId4" Type="http://schemas.openxmlformats.org/officeDocument/2006/relationships/image" Target="../media/image47.tif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6.xml"/><Relationship Id="rId4" Type="http://schemas.openxmlformats.org/officeDocument/2006/relationships/image" Target="../media/image47.tif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57.xml"/><Relationship Id="rId4" Type="http://schemas.openxmlformats.org/officeDocument/2006/relationships/image" Target="../media/image47.tiff"/></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58.xml"/><Relationship Id="rId4" Type="http://schemas.openxmlformats.org/officeDocument/2006/relationships/image" Target="../media/image47.tif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59.xml"/><Relationship Id="rId5" Type="http://schemas.openxmlformats.org/officeDocument/2006/relationships/image" Target="../media/image6.png"/><Relationship Id="rId4" Type="http://schemas.openxmlformats.org/officeDocument/2006/relationships/image" Target="../media/image48.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49.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61.xml"/><Relationship Id="rId4" Type="http://schemas.openxmlformats.org/officeDocument/2006/relationships/image" Target="../media/image50.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50.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63.xml"/><Relationship Id="rId4" Type="http://schemas.openxmlformats.org/officeDocument/2006/relationships/image" Target="../media/image51.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64.xml"/><Relationship Id="rId4" Type="http://schemas.openxmlformats.org/officeDocument/2006/relationships/image" Target="../media/image52.jp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53.jp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54.jp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67.xml"/><Relationship Id="rId4" Type="http://schemas.openxmlformats.org/officeDocument/2006/relationships/image" Target="../media/image55.jp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tags" Target="../tags/tag68.xml"/><Relationship Id="rId5" Type="http://schemas.openxmlformats.org/officeDocument/2006/relationships/image" Target="../media/image57.png"/><Relationship Id="rId4" Type="http://schemas.openxmlformats.org/officeDocument/2006/relationships/image" Target="../media/image56.jp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tags" Target="../tags/tag69.xml"/><Relationship Id="rId4" Type="http://schemas.openxmlformats.org/officeDocument/2006/relationships/image" Target="../media/image58.jp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tags" Target="../tags/tag70.xml"/><Relationship Id="rId4" Type="http://schemas.openxmlformats.org/officeDocument/2006/relationships/image" Target="../media/image59.jp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F4DB73-9FF6-405D-9C07-8CC71AD7C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5" name="Title 1">
            <a:extLst>
              <a:ext uri="{FF2B5EF4-FFF2-40B4-BE49-F238E27FC236}">
                <a16:creationId xmlns:a16="http://schemas.microsoft.com/office/drawing/2014/main" id="{A8B6C8F0-2DAC-46BB-A637-63B9FCBA4B38}"/>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Backing </a:t>
            </a:r>
            <a:br>
              <a:rPr lang="en-US" sz="6600" dirty="0">
                <a:solidFill>
                  <a:schemeClr val="bg1"/>
                </a:solidFill>
                <a:effectLst>
                  <a:outerShdw blurRad="38100" dist="38100" dir="2700000" algn="tl">
                    <a:srgbClr val="000000">
                      <a:alpha val="43137"/>
                    </a:srgbClr>
                  </a:outerShdw>
                </a:effectLst>
              </a:rPr>
            </a:br>
            <a:r>
              <a:rPr lang="en-US" sz="6600" dirty="0">
                <a:solidFill>
                  <a:schemeClr val="bg1"/>
                </a:solidFill>
                <a:effectLst>
                  <a:outerShdw blurRad="38100" dist="38100" dir="2700000" algn="tl">
                    <a:srgbClr val="000000">
                      <a:alpha val="43137"/>
                    </a:srgbClr>
                  </a:outerShdw>
                </a:effectLst>
              </a:rPr>
              <a:t>and Docking</a:t>
            </a:r>
          </a:p>
        </p:txBody>
      </p:sp>
      <p:sp>
        <p:nvSpPr>
          <p:cNvPr id="6" name="TextBox 5">
            <a:extLst>
              <a:ext uri="{FF2B5EF4-FFF2-40B4-BE49-F238E27FC236}">
                <a16:creationId xmlns:a16="http://schemas.microsoft.com/office/drawing/2014/main" id="{9ED21F5E-73F0-4D72-90CA-DAA8D5FC8D2B}"/>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7" name="TextBox 6">
            <a:extLst>
              <a:ext uri="{FF2B5EF4-FFF2-40B4-BE49-F238E27FC236}">
                <a16:creationId xmlns:a16="http://schemas.microsoft.com/office/drawing/2014/main" id="{3CE9337F-F057-4E51-98F4-433E07EB6822}"/>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6</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6B0AB79-BD78-4AE7-BBA3-0D53F180C027}"/>
              </a:ext>
            </a:extLst>
          </p:cNvPr>
          <p:cNvSpPr>
            <a:spLocks noGrp="1"/>
          </p:cNvSpPr>
          <p:nvPr>
            <p:ph type="title"/>
          </p:nvPr>
        </p:nvSpPr>
        <p:spPr>
          <a:xfrm>
            <a:off x="457200" y="274638"/>
            <a:ext cx="8229600" cy="11430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263A7C"/>
                </a:solidFill>
              </a:rPr>
              <a:t>Introduction</a:t>
            </a:r>
          </a:p>
        </p:txBody>
      </p:sp>
      <p:pic>
        <p:nvPicPr>
          <p:cNvPr id="6" name="Picture 5">
            <a:extLst>
              <a:ext uri="{FF2B5EF4-FFF2-40B4-BE49-F238E27FC236}">
                <a16:creationId xmlns:a16="http://schemas.microsoft.com/office/drawing/2014/main" id="{4F0A873B-11D1-45C6-953D-05D778CA74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701870DE-4A58-42B2-845A-E58B672D318F}"/>
              </a:ext>
            </a:extLst>
          </p:cNvPr>
          <p:cNvSpPr>
            <a:spLocks noGrp="1"/>
          </p:cNvSpPr>
          <p:nvPr>
            <p:ph idx="1"/>
          </p:nvPr>
        </p:nvSpPr>
        <p:spPr>
          <a:xfrm>
            <a:off x="914400" y="4727448"/>
            <a:ext cx="7539114" cy="1630363"/>
          </a:xfrm>
        </p:spPr>
        <p:txBody>
          <a:bodyPr/>
          <a:lstStyle/>
          <a:p>
            <a:pPr marL="0" indent="0">
              <a:buNone/>
            </a:pPr>
            <a:r>
              <a:rPr lang="en-US" sz="3200" dirty="0"/>
              <a:t>We’ll focus on the basics of backing including safe backing and the types </a:t>
            </a:r>
            <a:br>
              <a:rPr lang="en-US" sz="3200" dirty="0"/>
            </a:br>
            <a:r>
              <a:rPr lang="en-US" sz="3200" dirty="0"/>
              <a:t>of backing maneuvers commonly used</a:t>
            </a:r>
          </a:p>
        </p:txBody>
      </p:sp>
      <p:pic>
        <p:nvPicPr>
          <p:cNvPr id="3" name="Picture 2">
            <a:extLst>
              <a:ext uri="{FF2B5EF4-FFF2-40B4-BE49-F238E27FC236}">
                <a16:creationId xmlns:a16="http://schemas.microsoft.com/office/drawing/2014/main" id="{89A0FE65-5059-4C3E-BFC8-5E8EA8DAC1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0DA141C9-BCE1-47BD-8CD1-4DBE8DDA0460}"/>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Upon completion of this lesson, you will be able to: </a:t>
            </a:r>
          </a:p>
          <a:p>
            <a:pPr marL="857250" lvl="1" indent="-457200">
              <a:buFont typeface="+mj-lt"/>
              <a:buAutoNum type="arabicPeriod"/>
            </a:pPr>
            <a:r>
              <a:rPr lang="en-US" sz="2200" dirty="0"/>
              <a:t>Recognize the steering principles required for successfully backing your tractor-trailer </a:t>
            </a:r>
          </a:p>
          <a:p>
            <a:pPr marL="857250" lvl="1" indent="-457200">
              <a:buFont typeface="+mj-lt"/>
              <a:buAutoNum type="arabicPeriod"/>
            </a:pPr>
            <a:r>
              <a:rPr lang="en-US" sz="2200" dirty="0"/>
              <a:t>Recall general guidelines to stay safe while backing your tractor-trailer </a:t>
            </a:r>
          </a:p>
          <a:p>
            <a:pPr marL="857250" lvl="1" indent="-457200">
              <a:buFont typeface="+mj-lt"/>
              <a:buAutoNum type="arabicPeriod"/>
            </a:pPr>
            <a:r>
              <a:rPr lang="en-US" sz="2200" dirty="0"/>
              <a:t>Describe the appropriate backing maneuver to use based on the situation </a:t>
            </a:r>
          </a:p>
          <a:p>
            <a:pPr marL="857250" lvl="1" indent="-457200">
              <a:buFont typeface="+mj-lt"/>
              <a:buAutoNum type="arabicPeriod"/>
            </a:pPr>
            <a:r>
              <a:rPr lang="en-US" sz="2200" dirty="0"/>
              <a:t>Explain additional precautions to take when backing in parking lots and loading dock areas </a:t>
            </a:r>
            <a:endParaRPr lang="en-US" dirty="0"/>
          </a:p>
        </p:txBody>
      </p:sp>
      <p:sp>
        <p:nvSpPr>
          <p:cNvPr id="5" name="Title 2">
            <a:extLst>
              <a:ext uri="{FF2B5EF4-FFF2-40B4-BE49-F238E27FC236}">
                <a16:creationId xmlns:a16="http://schemas.microsoft.com/office/drawing/2014/main" id="{F3A4CB02-C2B4-434C-B53B-698A92A7A30E}"/>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Objectives</a:t>
            </a:r>
          </a:p>
        </p:txBody>
      </p:sp>
    </p:spTree>
    <p:custDataLst>
      <p:tags r:id="rId1"/>
    </p:custDataLst>
    <p:extLst>
      <p:ext uri="{BB962C8B-B14F-4D97-AF65-F5344CB8AC3E}">
        <p14:creationId xmlns:p14="http://schemas.microsoft.com/office/powerpoint/2010/main" val="3045574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Backing Dangers</a:t>
            </a:r>
          </a:p>
        </p:txBody>
      </p:sp>
    </p:spTree>
    <p:custDataLst>
      <p:tags r:id="rId1"/>
    </p:custDataLst>
    <p:extLst>
      <p:ext uri="{BB962C8B-B14F-4D97-AF65-F5344CB8AC3E}">
        <p14:creationId xmlns:p14="http://schemas.microsoft.com/office/powerpoint/2010/main" val="2288539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CFC813-F644-4442-A5D8-287EAA4848FD}"/>
              </a:ext>
            </a:extLst>
          </p:cNvPr>
          <p:cNvSpPr/>
          <p:nvPr/>
        </p:nvSpPr>
        <p:spPr>
          <a:xfrm>
            <a:off x="0" y="3429000"/>
            <a:ext cx="9144000" cy="3429000"/>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3889C06-A273-41E7-A069-DA02A2CF9C00}"/>
              </a:ext>
            </a:extLst>
          </p:cNvPr>
          <p:cNvSpPr txBox="1"/>
          <p:nvPr/>
        </p:nvSpPr>
        <p:spPr>
          <a:xfrm>
            <a:off x="228600" y="3429000"/>
            <a:ext cx="8382000" cy="3385542"/>
          </a:xfrm>
          <a:prstGeom prst="rect">
            <a:avLst/>
          </a:prstGeom>
          <a:noFill/>
        </p:spPr>
        <p:txBody>
          <a:bodyPr wrap="square" rtlCol="0">
            <a:spAutoFit/>
          </a:bodyPr>
          <a:lstStyle/>
          <a:p>
            <a:r>
              <a:rPr lang="en-US" sz="3200" dirty="0">
                <a:solidFill>
                  <a:schemeClr val="bg1"/>
                </a:solidFill>
              </a:rPr>
              <a:t>You should never back if you don’t have to for two reasons: </a:t>
            </a:r>
          </a:p>
          <a:p>
            <a:endParaRPr lang="en-US" sz="1000" dirty="0">
              <a:solidFill>
                <a:schemeClr val="bg1"/>
              </a:solidFill>
            </a:endParaRPr>
          </a:p>
          <a:p>
            <a:pPr marL="800100" lvl="1" indent="-342900">
              <a:buFont typeface="+mj-lt"/>
              <a:buAutoNum type="arabicPeriod"/>
            </a:pPr>
            <a:r>
              <a:rPr lang="en-US" sz="2800" dirty="0">
                <a:solidFill>
                  <a:schemeClr val="bg1"/>
                </a:solidFill>
              </a:rPr>
              <a:t> Backing gives you limited visibility. You will always have a blind spot and that blind spot will constantly shift as you back. </a:t>
            </a:r>
          </a:p>
          <a:p>
            <a:pPr marL="800100" lvl="1" indent="-342900">
              <a:buFont typeface="+mj-lt"/>
              <a:buAutoNum type="arabicPeriod"/>
            </a:pPr>
            <a:r>
              <a:rPr lang="en-US" sz="2800" dirty="0">
                <a:solidFill>
                  <a:schemeClr val="bg1"/>
                </a:solidFill>
              </a:rPr>
              <a:t> When backing, your tractor and trailer will each follow a different path. </a:t>
            </a:r>
          </a:p>
        </p:txBody>
      </p:sp>
    </p:spTree>
    <p:custDataLst>
      <p:tags r:id="rId1"/>
    </p:custDataLst>
    <p:extLst>
      <p:ext uri="{BB962C8B-B14F-4D97-AF65-F5344CB8AC3E}">
        <p14:creationId xmlns:p14="http://schemas.microsoft.com/office/powerpoint/2010/main" val="965639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50292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152400" y="536398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r"/>
            <a:r>
              <a:rPr lang="en-US" dirty="0"/>
              <a:t>General Backing Guidelines</a:t>
            </a:r>
          </a:p>
        </p:txBody>
      </p:sp>
      <p:pic>
        <p:nvPicPr>
          <p:cNvPr id="5" name="Picture 4">
            <a:extLst>
              <a:ext uri="{FF2B5EF4-FFF2-40B4-BE49-F238E27FC236}">
                <a16:creationId xmlns:a16="http://schemas.microsoft.com/office/drawing/2014/main" id="{DA582B35-83B6-4693-A6A3-0DC66856F6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257800"/>
            <a:ext cx="914400" cy="915815"/>
          </a:xfrm>
          <a:prstGeom prst="rect">
            <a:avLst/>
          </a:prstGeom>
        </p:spPr>
      </p:pic>
    </p:spTree>
    <p:custDataLst>
      <p:tags r:id="rId1"/>
    </p:custDataLst>
    <p:extLst>
      <p:ext uri="{BB962C8B-B14F-4D97-AF65-F5344CB8AC3E}">
        <p14:creationId xmlns:p14="http://schemas.microsoft.com/office/powerpoint/2010/main" val="691081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8D1324-647A-4DCC-A821-12EF3D69CB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4" name="TextBox 3">
            <a:extLst>
              <a:ext uri="{FF2B5EF4-FFF2-40B4-BE49-F238E27FC236}">
                <a16:creationId xmlns:a16="http://schemas.microsoft.com/office/drawing/2014/main" id="{B064CD4A-495F-4630-8D25-35D8AB484EF8}"/>
              </a:ext>
            </a:extLst>
          </p:cNvPr>
          <p:cNvSpPr txBox="1"/>
          <p:nvPr/>
        </p:nvSpPr>
        <p:spPr>
          <a:xfrm>
            <a:off x="4724400" y="447556"/>
            <a:ext cx="4267200" cy="5724644"/>
          </a:xfrm>
          <a:prstGeom prst="rect">
            <a:avLst/>
          </a:prstGeom>
          <a:noFill/>
        </p:spPr>
        <p:txBody>
          <a:bodyPr wrap="square" rtlCol="0">
            <a:spAutoFit/>
          </a:bodyPr>
          <a:lstStyle/>
          <a:p>
            <a:r>
              <a:rPr lang="en-US" sz="3200" b="1" dirty="0">
                <a:solidFill>
                  <a:srgbClr val="263A7C"/>
                </a:solidFill>
              </a:rPr>
              <a:t>Eliminate Noise </a:t>
            </a:r>
          </a:p>
          <a:p>
            <a:endParaRPr lang="en-US" sz="1000" b="1" dirty="0">
              <a:solidFill>
                <a:srgbClr val="263A7C"/>
              </a:solidFill>
            </a:endParaRPr>
          </a:p>
          <a:p>
            <a:r>
              <a:rPr lang="en-US" sz="3200" dirty="0"/>
              <a:t>Eliminate noise and other distractions so you can concentrate on backing without interruption. Shut off anything that makes sound such as your radio, CB, cab fans, and phone. Roll down your window.</a:t>
            </a:r>
          </a:p>
        </p:txBody>
      </p:sp>
    </p:spTree>
    <p:custDataLst>
      <p:tags r:id="rId1"/>
    </p:custDataLst>
    <p:extLst>
      <p:ext uri="{BB962C8B-B14F-4D97-AF65-F5344CB8AC3E}">
        <p14:creationId xmlns:p14="http://schemas.microsoft.com/office/powerpoint/2010/main" val="283344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6ADD36-5B78-441B-A4E9-264B908E95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625DC8EF-4737-43D3-9FFA-8A66EC99581E}"/>
              </a:ext>
            </a:extLst>
          </p:cNvPr>
          <p:cNvSpPr txBox="1"/>
          <p:nvPr/>
        </p:nvSpPr>
        <p:spPr>
          <a:xfrm>
            <a:off x="0" y="4114800"/>
            <a:ext cx="9144000" cy="2708434"/>
          </a:xfrm>
          <a:prstGeom prst="rect">
            <a:avLst/>
          </a:prstGeom>
          <a:noFill/>
        </p:spPr>
        <p:txBody>
          <a:bodyPr wrap="square" rtlCol="0">
            <a:spAutoFit/>
          </a:bodyPr>
          <a:lstStyle/>
          <a:p>
            <a:pPr algn="r"/>
            <a:r>
              <a:rPr lang="en-US" sz="3200" b="1" dirty="0">
                <a:solidFill>
                  <a:schemeClr val="bg1"/>
                </a:solidFill>
              </a:rPr>
              <a:t>Get Out and Look (GOAL)</a:t>
            </a:r>
          </a:p>
          <a:p>
            <a:pPr algn="r"/>
            <a:endParaRPr lang="en-US" sz="1000" dirty="0">
              <a:solidFill>
                <a:schemeClr val="bg1"/>
              </a:solidFill>
            </a:endParaRPr>
          </a:p>
          <a:p>
            <a:pPr algn="r"/>
            <a:r>
              <a:rPr lang="en-US" sz="3200" dirty="0">
                <a:solidFill>
                  <a:schemeClr val="bg1"/>
                </a:solidFill>
              </a:rPr>
              <a:t>Stop the truck. </a:t>
            </a:r>
            <a:br>
              <a:rPr lang="en-US" sz="3200" dirty="0">
                <a:solidFill>
                  <a:schemeClr val="bg1"/>
                </a:solidFill>
              </a:rPr>
            </a:br>
            <a:r>
              <a:rPr lang="en-US" sz="3200" dirty="0">
                <a:solidFill>
                  <a:schemeClr val="bg1"/>
                </a:solidFill>
              </a:rPr>
              <a:t>Secure your vehicle. </a:t>
            </a:r>
            <a:br>
              <a:rPr lang="en-US" sz="3200" dirty="0">
                <a:solidFill>
                  <a:schemeClr val="bg1"/>
                </a:solidFill>
              </a:rPr>
            </a:br>
            <a:r>
              <a:rPr lang="en-US" sz="3200" dirty="0">
                <a:solidFill>
                  <a:schemeClr val="bg1"/>
                </a:solidFill>
              </a:rPr>
              <a:t>If you shut off the engine, pocket the keys. </a:t>
            </a:r>
            <a:br>
              <a:rPr lang="en-US" sz="3200" dirty="0">
                <a:solidFill>
                  <a:schemeClr val="bg1"/>
                </a:solidFill>
              </a:rPr>
            </a:br>
            <a:r>
              <a:rPr lang="en-US" sz="3200" dirty="0">
                <a:solidFill>
                  <a:schemeClr val="bg1"/>
                </a:solidFill>
              </a:rPr>
              <a:t>Walk around and check all sides of your vehicle. </a:t>
            </a:r>
          </a:p>
        </p:txBody>
      </p:sp>
    </p:spTree>
    <p:custDataLst>
      <p:tags r:id="rId1"/>
    </p:custDataLst>
    <p:extLst>
      <p:ext uri="{BB962C8B-B14F-4D97-AF65-F5344CB8AC3E}">
        <p14:creationId xmlns:p14="http://schemas.microsoft.com/office/powerpoint/2010/main" val="2775514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FC94AE-21DA-4B7A-AE92-DD17991C5335}"/>
              </a:ext>
            </a:extLst>
          </p:cNvPr>
          <p:cNvSpPr/>
          <p:nvPr/>
        </p:nvSpPr>
        <p:spPr>
          <a:xfrm>
            <a:off x="4800600" y="-3746"/>
            <a:ext cx="436088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FB9349E-AAC6-434F-9D4A-3CDCA6C19416}"/>
              </a:ext>
            </a:extLst>
          </p:cNvPr>
          <p:cNvSpPr txBox="1"/>
          <p:nvPr/>
        </p:nvSpPr>
        <p:spPr>
          <a:xfrm>
            <a:off x="4953000" y="579620"/>
            <a:ext cx="4191000" cy="5663089"/>
          </a:xfrm>
          <a:prstGeom prst="rect">
            <a:avLst/>
          </a:prstGeom>
          <a:noFill/>
        </p:spPr>
        <p:txBody>
          <a:bodyPr wrap="square" rtlCol="0">
            <a:spAutoFit/>
          </a:bodyPr>
          <a:lstStyle/>
          <a:p>
            <a:r>
              <a:rPr lang="en-US" sz="3200" b="1" dirty="0">
                <a:solidFill>
                  <a:srgbClr val="263A7C"/>
                </a:solidFill>
              </a:rPr>
              <a:t>Back Slowly</a:t>
            </a:r>
          </a:p>
          <a:p>
            <a:endParaRPr lang="en-US" sz="1000" dirty="0"/>
          </a:p>
          <a:p>
            <a:r>
              <a:rPr lang="en-US" sz="3200" dirty="0"/>
              <a:t>Keep an eye on your mirrors and always back as slowly as possible. Make sure you are in the lowest gear, and don’t ride the clutch. Use your four-way flashers and your backup alarm. </a:t>
            </a:r>
          </a:p>
          <a:p>
            <a:endParaRPr lang="en-US" sz="3200" dirty="0"/>
          </a:p>
        </p:txBody>
      </p:sp>
    </p:spTree>
    <p:custDataLst>
      <p:tags r:id="rId1"/>
    </p:custDataLst>
    <p:extLst>
      <p:ext uri="{BB962C8B-B14F-4D97-AF65-F5344CB8AC3E}">
        <p14:creationId xmlns:p14="http://schemas.microsoft.com/office/powerpoint/2010/main" val="75539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D87A96-18B3-4175-80B4-F5E6B3B817AF}"/>
              </a:ext>
            </a:extLst>
          </p:cNvPr>
          <p:cNvSpPr/>
          <p:nvPr/>
        </p:nvSpPr>
        <p:spPr>
          <a:xfrm>
            <a:off x="-17489" y="0"/>
            <a:ext cx="458948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0F15A66-9369-4E06-83D1-47A3A3D49C53}"/>
              </a:ext>
            </a:extLst>
          </p:cNvPr>
          <p:cNvSpPr txBox="1"/>
          <p:nvPr/>
        </p:nvSpPr>
        <p:spPr>
          <a:xfrm>
            <a:off x="152400" y="457200"/>
            <a:ext cx="4419600" cy="5663089"/>
          </a:xfrm>
          <a:prstGeom prst="rect">
            <a:avLst/>
          </a:prstGeom>
          <a:noFill/>
        </p:spPr>
        <p:txBody>
          <a:bodyPr wrap="square" rtlCol="0">
            <a:spAutoFit/>
          </a:bodyPr>
          <a:lstStyle/>
          <a:p>
            <a:r>
              <a:rPr lang="en-US" sz="3200" b="1" dirty="0">
                <a:solidFill>
                  <a:srgbClr val="263A7C"/>
                </a:solidFill>
              </a:rPr>
              <a:t>         Use a Spotter</a:t>
            </a:r>
          </a:p>
          <a:p>
            <a:endParaRPr lang="en-US" sz="1000" dirty="0"/>
          </a:p>
          <a:p>
            <a:r>
              <a:rPr lang="en-US" sz="3200" dirty="0"/>
              <a:t>Backing can be a lot easier with the help of a qualified and experienced spotter. You and your spotter should agree on the hand signals he or she will use—the most important signal </a:t>
            </a:r>
            <a:br>
              <a:rPr lang="en-US" sz="3200" dirty="0"/>
            </a:br>
            <a:r>
              <a:rPr lang="en-US" sz="3200" dirty="0"/>
              <a:t>being stop. </a:t>
            </a:r>
          </a:p>
        </p:txBody>
      </p:sp>
      <p:pic>
        <p:nvPicPr>
          <p:cNvPr id="5" name="Picture 4">
            <a:extLst>
              <a:ext uri="{FF2B5EF4-FFF2-40B4-BE49-F238E27FC236}">
                <a16:creationId xmlns:a16="http://schemas.microsoft.com/office/drawing/2014/main" id="{6B973423-28E4-4716-9B51-E3DFD4FB51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2434481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D76FD1-9CCA-4889-AF37-7DAE2AC0BC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48"/>
            <a:ext cx="4563406" cy="6858000"/>
          </a:xfrm>
          <a:prstGeom prst="rect">
            <a:avLst/>
          </a:prstGeom>
        </p:spPr>
      </p:pic>
      <p:sp>
        <p:nvSpPr>
          <p:cNvPr id="4" name="TextBox 3">
            <a:extLst>
              <a:ext uri="{FF2B5EF4-FFF2-40B4-BE49-F238E27FC236}">
                <a16:creationId xmlns:a16="http://schemas.microsoft.com/office/drawing/2014/main" id="{1EA103B3-0BBB-407C-A8C4-7C566AE3008F}"/>
              </a:ext>
            </a:extLst>
          </p:cNvPr>
          <p:cNvSpPr txBox="1"/>
          <p:nvPr/>
        </p:nvSpPr>
        <p:spPr>
          <a:xfrm>
            <a:off x="4724400" y="362426"/>
            <a:ext cx="4114800" cy="6647974"/>
          </a:xfrm>
          <a:prstGeom prst="rect">
            <a:avLst/>
          </a:prstGeom>
          <a:noFill/>
        </p:spPr>
        <p:txBody>
          <a:bodyPr wrap="square" rtlCol="0">
            <a:spAutoFit/>
          </a:bodyPr>
          <a:lstStyle/>
          <a:p>
            <a:r>
              <a:rPr lang="en-US" sz="3200" b="1" dirty="0">
                <a:solidFill>
                  <a:srgbClr val="263A7C"/>
                </a:solidFill>
              </a:rPr>
              <a:t>Open Your Doors</a:t>
            </a:r>
          </a:p>
          <a:p>
            <a:endParaRPr lang="en-US" sz="1000" b="1" dirty="0">
              <a:solidFill>
                <a:srgbClr val="263A7C"/>
              </a:solidFill>
            </a:endParaRPr>
          </a:p>
          <a:p>
            <a:r>
              <a:rPr lang="en-US" sz="3200" dirty="0"/>
              <a:t>If you’re backing up to a loading dock with a trailer that has cargo doors that open out, make sure they’re secured in the open position. </a:t>
            </a:r>
          </a:p>
          <a:p>
            <a:endParaRPr lang="en-US" sz="3200" dirty="0"/>
          </a:p>
          <a:p>
            <a:r>
              <a:rPr lang="en-US" sz="3200" dirty="0"/>
              <a:t>When you reach </a:t>
            </a:r>
            <a:br>
              <a:rPr lang="en-US" sz="3200" dirty="0"/>
            </a:br>
            <a:r>
              <a:rPr lang="en-US" sz="3200" dirty="0"/>
              <a:t>your target, chock your wheels.</a:t>
            </a:r>
          </a:p>
          <a:p>
            <a:endParaRPr lang="en-US" sz="3200" dirty="0"/>
          </a:p>
        </p:txBody>
      </p:sp>
    </p:spTree>
    <p:custDataLst>
      <p:tags r:id="rId1"/>
    </p:custDataLst>
    <p:extLst>
      <p:ext uri="{BB962C8B-B14F-4D97-AF65-F5344CB8AC3E}">
        <p14:creationId xmlns:p14="http://schemas.microsoft.com/office/powerpoint/2010/main" val="346030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Steering Principles</a:t>
            </a:r>
          </a:p>
        </p:txBody>
      </p:sp>
      <p:pic>
        <p:nvPicPr>
          <p:cNvPr id="4" name="Picture 3">
            <a:extLst>
              <a:ext uri="{FF2B5EF4-FFF2-40B4-BE49-F238E27FC236}">
                <a16:creationId xmlns:a16="http://schemas.microsoft.com/office/drawing/2014/main" id="{698BC992-8D59-4F0B-BA7F-DD9E9F03CF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58613"/>
            <a:ext cx="914400" cy="912987"/>
          </a:xfrm>
          <a:prstGeom prst="rect">
            <a:avLst/>
          </a:prstGeom>
        </p:spPr>
      </p:pic>
    </p:spTree>
    <p:custDataLst>
      <p:tags r:id="rId1"/>
    </p:custDataLst>
    <p:extLst>
      <p:ext uri="{BB962C8B-B14F-4D97-AF65-F5344CB8AC3E}">
        <p14:creationId xmlns:p14="http://schemas.microsoft.com/office/powerpoint/2010/main" val="3940114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5E6E7"/>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0381AF-D8F6-483B-B957-3240A965D59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5007695" cy="6858000"/>
          </a:xfrm>
          <a:prstGeom prst="rect">
            <a:avLst/>
          </a:prstGeom>
        </p:spPr>
      </p:pic>
      <p:sp>
        <p:nvSpPr>
          <p:cNvPr id="4" name="TextBox 3">
            <a:extLst>
              <a:ext uri="{FF2B5EF4-FFF2-40B4-BE49-F238E27FC236}">
                <a16:creationId xmlns:a16="http://schemas.microsoft.com/office/drawing/2014/main" id="{59EC79A7-12F8-4E0F-BBD0-4DD9D48301CA}"/>
              </a:ext>
            </a:extLst>
          </p:cNvPr>
          <p:cNvSpPr txBox="1"/>
          <p:nvPr/>
        </p:nvSpPr>
        <p:spPr>
          <a:xfrm>
            <a:off x="4853809" y="338403"/>
            <a:ext cx="4137791" cy="5016758"/>
          </a:xfrm>
          <a:prstGeom prst="rect">
            <a:avLst/>
          </a:prstGeom>
          <a:noFill/>
        </p:spPr>
        <p:txBody>
          <a:bodyPr wrap="square" rtlCol="0">
            <a:spAutoFit/>
          </a:bodyPr>
          <a:lstStyle/>
          <a:p>
            <a:pPr marL="514350" indent="-514350">
              <a:buFont typeface="+mj-lt"/>
              <a:buAutoNum type="arabicPeriod"/>
            </a:pPr>
            <a:r>
              <a:rPr lang="en-US" sz="3200" dirty="0"/>
              <a:t>Always steer in the opposite direction you want the trailer to move. </a:t>
            </a:r>
          </a:p>
          <a:p>
            <a:pPr marL="514350" indent="-514350">
              <a:buFont typeface="+mj-lt"/>
              <a:buAutoNum type="arabicPeriod"/>
            </a:pPr>
            <a:endParaRPr lang="en-US" sz="3200" dirty="0"/>
          </a:p>
          <a:p>
            <a:pPr marL="514350" indent="-514350">
              <a:buFont typeface="+mj-lt"/>
              <a:buAutoNum type="arabicPeriod"/>
            </a:pPr>
            <a:r>
              <a:rPr lang="en-US" sz="3200" dirty="0"/>
              <a:t>Changing the tractor’s direction of travel changes the trailer’s direction of travel.</a:t>
            </a:r>
          </a:p>
        </p:txBody>
      </p:sp>
    </p:spTree>
    <p:custDataLst>
      <p:tags r:id="rId1"/>
    </p:custDataLst>
    <p:extLst>
      <p:ext uri="{BB962C8B-B14F-4D97-AF65-F5344CB8AC3E}">
        <p14:creationId xmlns:p14="http://schemas.microsoft.com/office/powerpoint/2010/main" val="4123383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FA48C5-0F76-4F83-A03E-8037F8BE9E4F}"/>
              </a:ext>
            </a:extLst>
          </p:cNvPr>
          <p:cNvSpPr txBox="1"/>
          <p:nvPr/>
        </p:nvSpPr>
        <p:spPr>
          <a:xfrm>
            <a:off x="457200" y="5668780"/>
            <a:ext cx="8229600" cy="1200329"/>
          </a:xfrm>
          <a:prstGeom prst="rect">
            <a:avLst/>
          </a:prstGeom>
          <a:noFill/>
        </p:spPr>
        <p:txBody>
          <a:bodyPr wrap="square" rtlCol="0">
            <a:spAutoFit/>
          </a:bodyPr>
          <a:lstStyle/>
          <a:p>
            <a:pPr algn="ctr"/>
            <a:r>
              <a:rPr lang="en-US" sz="2400" dirty="0"/>
              <a:t>The trailer will “jack,” or move in the opposite direction of the way you turn the steering wheel. If you want the trailer to jack to the right, turn the steering wheel to the left. </a:t>
            </a:r>
          </a:p>
        </p:txBody>
      </p:sp>
      <p:sp>
        <p:nvSpPr>
          <p:cNvPr id="3" name="TextBox 2">
            <a:extLst>
              <a:ext uri="{FF2B5EF4-FFF2-40B4-BE49-F238E27FC236}">
                <a16:creationId xmlns:a16="http://schemas.microsoft.com/office/drawing/2014/main" id="{6D0C0A9E-39F5-4487-A9DB-308495E4AFEA}"/>
              </a:ext>
            </a:extLst>
          </p:cNvPr>
          <p:cNvSpPr txBox="1"/>
          <p:nvPr/>
        </p:nvSpPr>
        <p:spPr>
          <a:xfrm>
            <a:off x="457200" y="0"/>
            <a:ext cx="8229600" cy="1077218"/>
          </a:xfrm>
          <a:prstGeom prst="rect">
            <a:avLst/>
          </a:prstGeom>
          <a:noFill/>
        </p:spPr>
        <p:txBody>
          <a:bodyPr wrap="square" rtlCol="0">
            <a:spAutoFit/>
          </a:bodyPr>
          <a:lstStyle/>
          <a:p>
            <a:pPr algn="ctr"/>
            <a:r>
              <a:rPr lang="en-US" sz="3200" b="1" dirty="0">
                <a:solidFill>
                  <a:srgbClr val="002D72"/>
                </a:solidFill>
              </a:rPr>
              <a:t>Jacking </a:t>
            </a:r>
            <a:r>
              <a:rPr lang="en-US" sz="3200" dirty="0"/>
              <a:t>refers to the change in trailer direction that you want to create. </a:t>
            </a:r>
          </a:p>
        </p:txBody>
      </p:sp>
      <p:pic>
        <p:nvPicPr>
          <p:cNvPr id="5" name="Picture 4">
            <a:extLst>
              <a:ext uri="{FF2B5EF4-FFF2-40B4-BE49-F238E27FC236}">
                <a16:creationId xmlns:a16="http://schemas.microsoft.com/office/drawing/2014/main" id="{2BF27AEB-6017-4669-92C9-8963562B77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1610" y="1201299"/>
            <a:ext cx="7721600" cy="4343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691020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B6CE5F-A0CE-484B-BE87-778799D574E9}"/>
              </a:ext>
            </a:extLst>
          </p:cNvPr>
          <p:cNvSpPr txBox="1"/>
          <p:nvPr/>
        </p:nvSpPr>
        <p:spPr>
          <a:xfrm>
            <a:off x="457200" y="6027003"/>
            <a:ext cx="8229600" cy="830997"/>
          </a:xfrm>
          <a:prstGeom prst="rect">
            <a:avLst/>
          </a:prstGeom>
          <a:noFill/>
        </p:spPr>
        <p:txBody>
          <a:bodyPr wrap="square" rtlCol="0">
            <a:spAutoFit/>
          </a:bodyPr>
          <a:lstStyle/>
          <a:p>
            <a:pPr algn="ctr"/>
            <a:r>
              <a:rPr lang="en-US" sz="2400" dirty="0"/>
              <a:t>If the trailer drifts off path, just turn the steering wheel in the direction of the drift to correct the trailer’s path.</a:t>
            </a:r>
          </a:p>
        </p:txBody>
      </p:sp>
      <p:sp>
        <p:nvSpPr>
          <p:cNvPr id="3" name="TextBox 2">
            <a:extLst>
              <a:ext uri="{FF2B5EF4-FFF2-40B4-BE49-F238E27FC236}">
                <a16:creationId xmlns:a16="http://schemas.microsoft.com/office/drawing/2014/main" id="{4662978B-6D6E-45A6-8D2F-778CF0756AF5}"/>
              </a:ext>
            </a:extLst>
          </p:cNvPr>
          <p:cNvSpPr txBox="1"/>
          <p:nvPr/>
        </p:nvSpPr>
        <p:spPr>
          <a:xfrm>
            <a:off x="457200" y="0"/>
            <a:ext cx="8229600" cy="1077218"/>
          </a:xfrm>
          <a:prstGeom prst="rect">
            <a:avLst/>
          </a:prstGeom>
          <a:noFill/>
        </p:spPr>
        <p:txBody>
          <a:bodyPr wrap="square" rtlCol="0">
            <a:spAutoFit/>
          </a:bodyPr>
          <a:lstStyle/>
          <a:p>
            <a:pPr algn="ctr"/>
            <a:r>
              <a:rPr lang="en-US" sz="3200" b="1" dirty="0">
                <a:solidFill>
                  <a:srgbClr val="002D72"/>
                </a:solidFill>
              </a:rPr>
              <a:t>Chasing </a:t>
            </a:r>
            <a:r>
              <a:rPr lang="en-US" sz="3200" dirty="0"/>
              <a:t>means steering just enough for the tractor to follow the path of the trailer. </a:t>
            </a:r>
          </a:p>
        </p:txBody>
      </p:sp>
      <p:pic>
        <p:nvPicPr>
          <p:cNvPr id="4" name="Picture 3">
            <a:extLst>
              <a:ext uri="{FF2B5EF4-FFF2-40B4-BE49-F238E27FC236}">
                <a16:creationId xmlns:a16="http://schemas.microsoft.com/office/drawing/2014/main" id="{0DC621BF-101D-4365-8D84-065E96CDB6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1610" y="1295400"/>
            <a:ext cx="7721600" cy="4343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925274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5B9E0B-9C96-4CA3-9FD4-A7C12332B3A9}"/>
              </a:ext>
            </a:extLst>
          </p:cNvPr>
          <p:cNvSpPr txBox="1"/>
          <p:nvPr/>
        </p:nvSpPr>
        <p:spPr>
          <a:xfrm>
            <a:off x="381000" y="5302770"/>
            <a:ext cx="8305800" cy="1569660"/>
          </a:xfrm>
          <a:prstGeom prst="rect">
            <a:avLst/>
          </a:prstGeom>
          <a:noFill/>
        </p:spPr>
        <p:txBody>
          <a:bodyPr wrap="square" rtlCol="0">
            <a:spAutoFit/>
          </a:bodyPr>
          <a:lstStyle/>
          <a:p>
            <a:pPr algn="ctr"/>
            <a:r>
              <a:rPr lang="en-US" sz="2400" dirty="0"/>
              <a:t>If the trailer needs to turn more, the driver turns the wheel away from the trailer. If the trailer needs to turn less, the driver turns the wheel toward the trailer. When the trailer is back on course, the driver </a:t>
            </a:r>
            <a:r>
              <a:rPr lang="en-US" sz="2400" dirty="0" err="1"/>
              <a:t>countersteers</a:t>
            </a:r>
            <a:r>
              <a:rPr lang="en-US" sz="2400" dirty="0"/>
              <a:t> to follow the trailer.</a:t>
            </a:r>
          </a:p>
        </p:txBody>
      </p:sp>
      <p:sp>
        <p:nvSpPr>
          <p:cNvPr id="3" name="TextBox 2">
            <a:extLst>
              <a:ext uri="{FF2B5EF4-FFF2-40B4-BE49-F238E27FC236}">
                <a16:creationId xmlns:a16="http://schemas.microsoft.com/office/drawing/2014/main" id="{A6CE548F-D540-4A5C-93E8-E48CA5B2367E}"/>
              </a:ext>
            </a:extLst>
          </p:cNvPr>
          <p:cNvSpPr txBox="1"/>
          <p:nvPr/>
        </p:nvSpPr>
        <p:spPr>
          <a:xfrm>
            <a:off x="425970" y="0"/>
            <a:ext cx="8305800" cy="1569660"/>
          </a:xfrm>
          <a:prstGeom prst="rect">
            <a:avLst/>
          </a:prstGeom>
          <a:noFill/>
        </p:spPr>
        <p:txBody>
          <a:bodyPr wrap="square" rtlCol="0">
            <a:spAutoFit/>
          </a:bodyPr>
          <a:lstStyle/>
          <a:p>
            <a:pPr algn="ctr"/>
            <a:r>
              <a:rPr lang="en-US" sz="3200" b="1" dirty="0">
                <a:solidFill>
                  <a:srgbClr val="002D72"/>
                </a:solidFill>
              </a:rPr>
              <a:t>Following </a:t>
            </a:r>
            <a:r>
              <a:rPr lang="en-US" sz="3200" dirty="0"/>
              <a:t>involves turning the steering wheel toward the trailer until the </a:t>
            </a:r>
            <a:br>
              <a:rPr lang="en-US" sz="3200" dirty="0"/>
            </a:br>
            <a:r>
              <a:rPr lang="en-US" sz="3200" dirty="0"/>
              <a:t>tractor/trailer angle remains constant. </a:t>
            </a:r>
          </a:p>
        </p:txBody>
      </p:sp>
      <p:pic>
        <p:nvPicPr>
          <p:cNvPr id="4" name="Picture 3">
            <a:extLst>
              <a:ext uri="{FF2B5EF4-FFF2-40B4-BE49-F238E27FC236}">
                <a16:creationId xmlns:a16="http://schemas.microsoft.com/office/drawing/2014/main" id="{38BB2821-65E9-45F6-85FC-B29852FB8E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62440" y="1569660"/>
            <a:ext cx="6441189" cy="3623169"/>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994055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1F54A2B-A265-4DCE-B7E6-33363495AB7E}"/>
              </a:ext>
            </a:extLst>
          </p:cNvPr>
          <p:cNvSpPr txBox="1"/>
          <p:nvPr/>
        </p:nvSpPr>
        <p:spPr>
          <a:xfrm>
            <a:off x="1081790" y="5681405"/>
            <a:ext cx="7010400" cy="1200329"/>
          </a:xfrm>
          <a:prstGeom prst="rect">
            <a:avLst/>
          </a:prstGeom>
          <a:noFill/>
        </p:spPr>
        <p:txBody>
          <a:bodyPr wrap="square" rtlCol="0">
            <a:spAutoFit/>
          </a:bodyPr>
          <a:lstStyle/>
          <a:p>
            <a:pPr algn="ctr"/>
            <a:r>
              <a:rPr lang="en-US" sz="2400" dirty="0"/>
              <a:t>That is, when the trailer gets bigger in one mirror, you’re off track. Just push the steering wheel toward that mirror to correct your drift.</a:t>
            </a:r>
          </a:p>
        </p:txBody>
      </p:sp>
      <p:sp>
        <p:nvSpPr>
          <p:cNvPr id="7" name="TextBox 6">
            <a:extLst>
              <a:ext uri="{FF2B5EF4-FFF2-40B4-BE49-F238E27FC236}">
                <a16:creationId xmlns:a16="http://schemas.microsoft.com/office/drawing/2014/main" id="{8B6635DF-0636-4EEB-9568-3FA49BC1DBEE}"/>
              </a:ext>
            </a:extLst>
          </p:cNvPr>
          <p:cNvSpPr txBox="1"/>
          <p:nvPr/>
        </p:nvSpPr>
        <p:spPr>
          <a:xfrm>
            <a:off x="1234190" y="0"/>
            <a:ext cx="6705600" cy="1077218"/>
          </a:xfrm>
          <a:prstGeom prst="rect">
            <a:avLst/>
          </a:prstGeom>
          <a:noFill/>
        </p:spPr>
        <p:txBody>
          <a:bodyPr wrap="square" rtlCol="0">
            <a:spAutoFit/>
          </a:bodyPr>
          <a:lstStyle/>
          <a:p>
            <a:pPr algn="ctr"/>
            <a:r>
              <a:rPr lang="en-US" sz="3200" dirty="0"/>
              <a:t>Use the </a:t>
            </a:r>
            <a:r>
              <a:rPr lang="en-US" sz="3200" b="1" dirty="0">
                <a:solidFill>
                  <a:srgbClr val="002D72"/>
                </a:solidFill>
              </a:rPr>
              <a:t>push-pull</a:t>
            </a:r>
            <a:r>
              <a:rPr lang="en-US" sz="3200" dirty="0"/>
              <a:t> steering technique to stay on path.</a:t>
            </a:r>
          </a:p>
        </p:txBody>
      </p:sp>
      <p:pic>
        <p:nvPicPr>
          <p:cNvPr id="9" name="Picture 8">
            <a:extLst>
              <a:ext uri="{FF2B5EF4-FFF2-40B4-BE49-F238E27FC236}">
                <a16:creationId xmlns:a16="http://schemas.microsoft.com/office/drawing/2014/main" id="{4815AF11-23FA-4F0A-A729-686BBFDB31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610" y="1201299"/>
            <a:ext cx="7721600" cy="4343400"/>
          </a:xfrm>
          <a:prstGeom prst="rect">
            <a:avLst/>
          </a:prstGeom>
          <a:ln w="12700">
            <a:solidFill>
              <a:schemeClr val="tx1"/>
            </a:solidFill>
          </a:ln>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8743CB29-082D-4B80-A54A-F7880F14BE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67200" y="1201782"/>
            <a:ext cx="180975" cy="4343400"/>
          </a:xfrm>
          <a:prstGeom prst="rect">
            <a:avLst/>
          </a:prstGeom>
        </p:spPr>
      </p:pic>
    </p:spTree>
    <p:custDataLst>
      <p:tags r:id="rId1"/>
    </p:custDataLst>
    <p:extLst>
      <p:ext uri="{BB962C8B-B14F-4D97-AF65-F5344CB8AC3E}">
        <p14:creationId xmlns:p14="http://schemas.microsoft.com/office/powerpoint/2010/main" val="54800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Sight Side &amp; Blind Side Backing</a:t>
            </a:r>
          </a:p>
        </p:txBody>
      </p:sp>
    </p:spTree>
    <p:custDataLst>
      <p:tags r:id="rId1"/>
    </p:custDataLst>
    <p:extLst>
      <p:ext uri="{BB962C8B-B14F-4D97-AF65-F5344CB8AC3E}">
        <p14:creationId xmlns:p14="http://schemas.microsoft.com/office/powerpoint/2010/main" val="2361025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F4F4B7-FD75-4DA4-BAE9-F84F7D3419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6478" y="1219200"/>
            <a:ext cx="6111043" cy="4572000"/>
          </a:xfrm>
          <a:prstGeom prst="rect">
            <a:avLst/>
          </a:prstGeom>
          <a:ln w="12700">
            <a:solidFill>
              <a:schemeClr val="tx1"/>
            </a:solidFill>
          </a:ln>
          <a:effectLst>
            <a:outerShdw blurRad="50800" dist="38100" dir="5400000" algn="t" rotWithShape="0">
              <a:prstClr val="black">
                <a:alpha val="40000"/>
              </a:prstClr>
            </a:outerShdw>
          </a:effectLst>
        </p:spPr>
      </p:pic>
      <p:sp>
        <p:nvSpPr>
          <p:cNvPr id="4" name="TextBox 3">
            <a:extLst>
              <a:ext uri="{FF2B5EF4-FFF2-40B4-BE49-F238E27FC236}">
                <a16:creationId xmlns:a16="http://schemas.microsoft.com/office/drawing/2014/main" id="{A7F89061-DB34-4C5C-A658-F1503606BFCB}"/>
              </a:ext>
            </a:extLst>
          </p:cNvPr>
          <p:cNvSpPr txBox="1"/>
          <p:nvPr/>
        </p:nvSpPr>
        <p:spPr>
          <a:xfrm>
            <a:off x="0" y="0"/>
            <a:ext cx="9144000" cy="1077218"/>
          </a:xfrm>
          <a:prstGeom prst="rect">
            <a:avLst/>
          </a:prstGeom>
          <a:noFill/>
        </p:spPr>
        <p:txBody>
          <a:bodyPr wrap="square" rtlCol="0">
            <a:spAutoFit/>
          </a:bodyPr>
          <a:lstStyle/>
          <a:p>
            <a:pPr algn="ctr"/>
            <a:r>
              <a:rPr lang="en-US" sz="3200" b="1" dirty="0">
                <a:solidFill>
                  <a:srgbClr val="002D72"/>
                </a:solidFill>
              </a:rPr>
              <a:t>Sight side backing</a:t>
            </a:r>
            <a:r>
              <a:rPr lang="en-US" sz="3200" dirty="0"/>
              <a:t> means you are backing toward the </a:t>
            </a:r>
            <a:r>
              <a:rPr lang="en-US" sz="3200" dirty="0">
                <a:solidFill>
                  <a:srgbClr val="263A7C"/>
                </a:solidFill>
              </a:rPr>
              <a:t>left</a:t>
            </a:r>
            <a:r>
              <a:rPr lang="en-US" sz="3200" dirty="0"/>
              <a:t> side of the vehicle. </a:t>
            </a:r>
          </a:p>
        </p:txBody>
      </p:sp>
      <p:sp>
        <p:nvSpPr>
          <p:cNvPr id="5" name="TextBox 4">
            <a:extLst>
              <a:ext uri="{FF2B5EF4-FFF2-40B4-BE49-F238E27FC236}">
                <a16:creationId xmlns:a16="http://schemas.microsoft.com/office/drawing/2014/main" id="{A7B8704D-3720-4B5C-A9EF-5D0495AC5519}"/>
              </a:ext>
            </a:extLst>
          </p:cNvPr>
          <p:cNvSpPr txBox="1"/>
          <p:nvPr/>
        </p:nvSpPr>
        <p:spPr>
          <a:xfrm>
            <a:off x="540895" y="6012013"/>
            <a:ext cx="8092190" cy="830997"/>
          </a:xfrm>
          <a:prstGeom prst="rect">
            <a:avLst/>
          </a:prstGeom>
          <a:noFill/>
        </p:spPr>
        <p:txBody>
          <a:bodyPr wrap="square" rtlCol="0">
            <a:spAutoFit/>
          </a:bodyPr>
          <a:lstStyle/>
          <a:p>
            <a:pPr algn="ctr"/>
            <a:r>
              <a:rPr lang="en-US" sz="2400" dirty="0"/>
              <a:t>You can see along the intended path of the trailer. Sight side backing is preferred, as you have maximum visibility.</a:t>
            </a:r>
          </a:p>
        </p:txBody>
      </p:sp>
    </p:spTree>
    <p:custDataLst>
      <p:tags r:id="rId1"/>
    </p:custDataLst>
    <p:extLst>
      <p:ext uri="{BB962C8B-B14F-4D97-AF65-F5344CB8AC3E}">
        <p14:creationId xmlns:p14="http://schemas.microsoft.com/office/powerpoint/2010/main" val="1666687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3B599-6EF7-4BAA-AC47-1DD1F42B39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23245" y="1219200"/>
            <a:ext cx="6097508" cy="4267200"/>
          </a:xfrm>
          <a:prstGeom prst="rect">
            <a:avLst/>
          </a:prstGeom>
          <a:ln w="12700">
            <a:solidFill>
              <a:schemeClr val="tx1"/>
            </a:solidFill>
          </a:ln>
          <a:effectLst>
            <a:outerShdw blurRad="50800" dist="38100" dir="5400000" algn="t" rotWithShape="0">
              <a:prstClr val="black">
                <a:alpha val="40000"/>
              </a:prstClr>
            </a:outerShdw>
          </a:effectLst>
        </p:spPr>
      </p:pic>
      <p:sp>
        <p:nvSpPr>
          <p:cNvPr id="5" name="TextBox 4">
            <a:extLst>
              <a:ext uri="{FF2B5EF4-FFF2-40B4-BE49-F238E27FC236}">
                <a16:creationId xmlns:a16="http://schemas.microsoft.com/office/drawing/2014/main" id="{311E1689-3CE6-4E8D-BD57-D7A7CF2306C8}"/>
              </a:ext>
            </a:extLst>
          </p:cNvPr>
          <p:cNvSpPr txBox="1"/>
          <p:nvPr/>
        </p:nvSpPr>
        <p:spPr>
          <a:xfrm>
            <a:off x="0" y="0"/>
            <a:ext cx="9144000" cy="1077218"/>
          </a:xfrm>
          <a:prstGeom prst="rect">
            <a:avLst/>
          </a:prstGeom>
          <a:noFill/>
        </p:spPr>
        <p:txBody>
          <a:bodyPr wrap="square" rtlCol="0">
            <a:spAutoFit/>
          </a:bodyPr>
          <a:lstStyle/>
          <a:p>
            <a:pPr algn="ctr"/>
            <a:r>
              <a:rPr lang="en-US" sz="3200" b="1" dirty="0">
                <a:solidFill>
                  <a:srgbClr val="002D72"/>
                </a:solidFill>
              </a:rPr>
              <a:t>Blind side backing</a:t>
            </a:r>
            <a:r>
              <a:rPr lang="en-US" sz="3200" dirty="0"/>
              <a:t> means you are backing toward the </a:t>
            </a:r>
            <a:r>
              <a:rPr lang="en-US" sz="3200" dirty="0">
                <a:solidFill>
                  <a:srgbClr val="263A7C"/>
                </a:solidFill>
              </a:rPr>
              <a:t>right</a:t>
            </a:r>
            <a:r>
              <a:rPr lang="en-US" sz="3200" dirty="0"/>
              <a:t> side of the vehicle. </a:t>
            </a:r>
          </a:p>
        </p:txBody>
      </p:sp>
      <p:sp>
        <p:nvSpPr>
          <p:cNvPr id="6" name="TextBox 5">
            <a:extLst>
              <a:ext uri="{FF2B5EF4-FFF2-40B4-BE49-F238E27FC236}">
                <a16:creationId xmlns:a16="http://schemas.microsoft.com/office/drawing/2014/main" id="{4B514CB2-BB4E-4511-83E1-D754791656B3}"/>
              </a:ext>
            </a:extLst>
          </p:cNvPr>
          <p:cNvSpPr txBox="1"/>
          <p:nvPr/>
        </p:nvSpPr>
        <p:spPr>
          <a:xfrm>
            <a:off x="342899" y="5657671"/>
            <a:ext cx="8458200" cy="1200329"/>
          </a:xfrm>
          <a:prstGeom prst="rect">
            <a:avLst/>
          </a:prstGeom>
          <a:noFill/>
        </p:spPr>
        <p:txBody>
          <a:bodyPr wrap="square" rtlCol="0">
            <a:spAutoFit/>
          </a:bodyPr>
          <a:lstStyle/>
          <a:p>
            <a:pPr algn="ctr"/>
            <a:r>
              <a:rPr lang="en-US" sz="2400" dirty="0"/>
              <a:t>You can only see where you are going in your rear-view mirrors. Blind side backing is more difficult and dangerous than sight side backing. You have limited visibility. </a:t>
            </a:r>
          </a:p>
        </p:txBody>
      </p:sp>
    </p:spTree>
    <p:custDataLst>
      <p:tags r:id="rId1"/>
    </p:custDataLst>
    <p:extLst>
      <p:ext uri="{BB962C8B-B14F-4D97-AF65-F5344CB8AC3E}">
        <p14:creationId xmlns:p14="http://schemas.microsoft.com/office/powerpoint/2010/main" val="754749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Basic Backing Maneuvers</a:t>
            </a:r>
          </a:p>
        </p:txBody>
      </p:sp>
    </p:spTree>
    <p:custDataLst>
      <p:tags r:id="rId1"/>
    </p:custDataLst>
    <p:extLst>
      <p:ext uri="{BB962C8B-B14F-4D97-AF65-F5344CB8AC3E}">
        <p14:creationId xmlns:p14="http://schemas.microsoft.com/office/powerpoint/2010/main" val="3382640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ED2D456-8002-4917-A04C-DDBA9DBC00E6}"/>
              </a:ext>
            </a:extLst>
          </p:cNvPr>
          <p:cNvSpPr txBox="1">
            <a:spLocks/>
          </p:cNvSpPr>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Straight Line Backing</a:t>
            </a:r>
          </a:p>
        </p:txBody>
      </p:sp>
      <p:pic>
        <p:nvPicPr>
          <p:cNvPr id="3" name="Picture 2">
            <a:extLst>
              <a:ext uri="{FF2B5EF4-FFF2-40B4-BE49-F238E27FC236}">
                <a16:creationId xmlns:a16="http://schemas.microsoft.com/office/drawing/2014/main" id="{B398BF5E-FF44-4C58-BDB1-0A00C8C3E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09330206-DCB8-467E-8EBC-A3DE7E2DB259}"/>
              </a:ext>
            </a:extLst>
          </p:cNvPr>
          <p:cNvSpPr txBox="1">
            <a:spLocks/>
          </p:cNvSpPr>
          <p:nvPr/>
        </p:nvSpPr>
        <p:spPr>
          <a:xfrm>
            <a:off x="914400" y="4727448"/>
            <a:ext cx="7539114"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t>Fundamental in learning all other backing maneuvers</a:t>
            </a:r>
          </a:p>
        </p:txBody>
      </p:sp>
      <p:pic>
        <p:nvPicPr>
          <p:cNvPr id="5" name="Picture 4">
            <a:extLst>
              <a:ext uri="{FF2B5EF4-FFF2-40B4-BE49-F238E27FC236}">
                <a16:creationId xmlns:a16="http://schemas.microsoft.com/office/drawing/2014/main" id="{45966380-90EF-4885-B4BA-2844F9A8FE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220578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DEE214-75DA-4354-AEA4-A5807CDB356F}"/>
              </a:ext>
            </a:extLst>
          </p:cNvPr>
          <p:cNvSpPr/>
          <p:nvPr/>
        </p:nvSpPr>
        <p:spPr>
          <a:xfrm>
            <a:off x="0" y="0"/>
            <a:ext cx="4572000" cy="6858000"/>
          </a:xfrm>
          <a:prstGeom prst="rect">
            <a:avLst/>
          </a:prstGeom>
          <a:solidFill>
            <a:srgbClr val="E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82206B5-B19D-459B-B2A8-2E8DF18643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990601"/>
            <a:ext cx="4572000" cy="4139739"/>
          </a:xfrm>
          <a:prstGeom prst="rect">
            <a:avLst/>
          </a:prstGeom>
        </p:spPr>
      </p:pic>
      <p:sp>
        <p:nvSpPr>
          <p:cNvPr id="4" name="TextBox 3">
            <a:extLst>
              <a:ext uri="{FF2B5EF4-FFF2-40B4-BE49-F238E27FC236}">
                <a16:creationId xmlns:a16="http://schemas.microsoft.com/office/drawing/2014/main" id="{60444309-F43E-4D09-8661-317763013425}"/>
              </a:ext>
            </a:extLst>
          </p:cNvPr>
          <p:cNvSpPr txBox="1"/>
          <p:nvPr/>
        </p:nvSpPr>
        <p:spPr>
          <a:xfrm>
            <a:off x="4800600" y="457200"/>
            <a:ext cx="4191000"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Line up so you have </a:t>
            </a:r>
            <a:br>
              <a:rPr lang="en-US" sz="2800" dirty="0"/>
            </a:br>
            <a:r>
              <a:rPr lang="en-US" sz="2800" dirty="0"/>
              <a:t>as straight a shot </a:t>
            </a:r>
            <a:br>
              <a:rPr lang="en-US" sz="2800" dirty="0"/>
            </a:br>
            <a:r>
              <a:rPr lang="en-US" sz="2800" dirty="0"/>
              <a:t>as possible </a:t>
            </a:r>
          </a:p>
          <a:p>
            <a:pPr marL="285750" indent="-285750">
              <a:buFont typeface="Arial" panose="020B0604020202020204" pitchFamily="34" charset="0"/>
              <a:buChar char="•"/>
            </a:pPr>
            <a:r>
              <a:rPr lang="en-US" sz="2800" dirty="0"/>
              <a:t>Back slowly </a:t>
            </a:r>
          </a:p>
          <a:p>
            <a:pPr marL="285750" indent="-285750">
              <a:buFont typeface="Arial" panose="020B0604020202020204" pitchFamily="34" charset="0"/>
              <a:buChar char="•"/>
            </a:pPr>
            <a:r>
              <a:rPr lang="en-US" sz="2800" dirty="0"/>
              <a:t>Use both mirrors </a:t>
            </a:r>
          </a:p>
          <a:p>
            <a:pPr marL="285750" indent="-285750">
              <a:buFont typeface="Arial" panose="020B0604020202020204" pitchFamily="34" charset="0"/>
              <a:buChar char="•"/>
            </a:pPr>
            <a:r>
              <a:rPr lang="en-US" sz="2800" dirty="0"/>
              <a:t>Stay on path by using push-pull steering </a:t>
            </a:r>
          </a:p>
          <a:p>
            <a:pPr marL="285750" indent="-285750">
              <a:buFont typeface="Arial" panose="020B0604020202020204" pitchFamily="34" charset="0"/>
              <a:buChar char="•"/>
            </a:pPr>
            <a:r>
              <a:rPr lang="en-US" sz="2800" dirty="0"/>
              <a:t>Don’t over steer </a:t>
            </a:r>
          </a:p>
          <a:p>
            <a:pPr marL="285750" indent="-285750">
              <a:buFont typeface="Arial" panose="020B0604020202020204" pitchFamily="34" charset="0"/>
              <a:buChar char="•"/>
            </a:pPr>
            <a:r>
              <a:rPr lang="en-US" sz="2800" dirty="0"/>
              <a:t>If you drift too far, pull up, re-position the trailer, and start over</a:t>
            </a:r>
          </a:p>
        </p:txBody>
      </p:sp>
    </p:spTree>
    <p:custDataLst>
      <p:tags r:id="rId1"/>
    </p:custDataLst>
    <p:extLst>
      <p:ext uri="{BB962C8B-B14F-4D97-AF65-F5344CB8AC3E}">
        <p14:creationId xmlns:p14="http://schemas.microsoft.com/office/powerpoint/2010/main" val="653359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ED2D456-8002-4917-A04C-DDBA9DBC00E6}"/>
              </a:ext>
            </a:extLst>
          </p:cNvPr>
          <p:cNvSpPr txBox="1">
            <a:spLocks/>
          </p:cNvSpPr>
          <p:nvPr/>
        </p:nvSpPr>
        <p:spPr>
          <a:xfrm>
            <a:off x="0" y="274638"/>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Alley Dock or Curved Backing</a:t>
            </a:r>
          </a:p>
        </p:txBody>
      </p:sp>
      <p:pic>
        <p:nvPicPr>
          <p:cNvPr id="3" name="Picture 2">
            <a:extLst>
              <a:ext uri="{FF2B5EF4-FFF2-40B4-BE49-F238E27FC236}">
                <a16:creationId xmlns:a16="http://schemas.microsoft.com/office/drawing/2014/main" id="{B398BF5E-FF44-4C58-BDB1-0A00C8C3E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09330206-DCB8-467E-8EBC-A3DE7E2DB259}"/>
              </a:ext>
            </a:extLst>
          </p:cNvPr>
          <p:cNvSpPr txBox="1">
            <a:spLocks/>
          </p:cNvSpPr>
          <p:nvPr/>
        </p:nvSpPr>
        <p:spPr>
          <a:xfrm>
            <a:off x="914400" y="4727448"/>
            <a:ext cx="7539114"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Alley dock backing combines sight side backing and straight-line backing </a:t>
            </a:r>
          </a:p>
        </p:txBody>
      </p:sp>
      <p:pic>
        <p:nvPicPr>
          <p:cNvPr id="5" name="Picture 4">
            <a:extLst>
              <a:ext uri="{FF2B5EF4-FFF2-40B4-BE49-F238E27FC236}">
                <a16:creationId xmlns:a16="http://schemas.microsoft.com/office/drawing/2014/main" id="{A4172CCD-616A-479A-8474-EA7467855D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5715000"/>
            <a:ext cx="914400" cy="912987"/>
          </a:xfrm>
          <a:prstGeom prst="rect">
            <a:avLst/>
          </a:prstGeom>
        </p:spPr>
      </p:pic>
    </p:spTree>
    <p:custDataLst>
      <p:tags r:id="rId1"/>
    </p:custDataLst>
    <p:extLst>
      <p:ext uri="{BB962C8B-B14F-4D97-AF65-F5344CB8AC3E}">
        <p14:creationId xmlns:p14="http://schemas.microsoft.com/office/powerpoint/2010/main" val="873975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EE689F-715B-42A8-A11B-E7113D00D6BF}"/>
              </a:ext>
            </a:extLst>
          </p:cNvPr>
          <p:cNvSpPr txBox="1"/>
          <p:nvPr/>
        </p:nvSpPr>
        <p:spPr>
          <a:xfrm>
            <a:off x="4724400" y="304800"/>
            <a:ext cx="4191000" cy="4462760"/>
          </a:xfrm>
          <a:prstGeom prst="rect">
            <a:avLst/>
          </a:prstGeom>
          <a:noFill/>
        </p:spPr>
        <p:txBody>
          <a:bodyPr wrap="square" rtlCol="0">
            <a:spAutoFit/>
          </a:bodyPr>
          <a:lstStyle/>
          <a:p>
            <a:r>
              <a:rPr lang="en-US" sz="3200" b="1" dirty="0">
                <a:solidFill>
                  <a:srgbClr val="263A7C"/>
                </a:solidFill>
              </a:rPr>
              <a:t>Step 1</a:t>
            </a:r>
          </a:p>
          <a:p>
            <a:endParaRPr lang="en-US" sz="2800" dirty="0"/>
          </a:p>
          <a:p>
            <a:pPr marL="285750" indent="-285750">
              <a:buFont typeface="Arial" panose="020B0604020202020204" pitchFamily="34" charset="0"/>
              <a:buChar char="•"/>
            </a:pPr>
            <a:r>
              <a:rPr lang="en-US" sz="2800" dirty="0"/>
              <a:t>Approach the alley at a right angle, with the dock area on your left </a:t>
            </a:r>
          </a:p>
          <a:p>
            <a:pPr marL="285750" indent="-285750">
              <a:buFont typeface="Arial" panose="020B0604020202020204" pitchFamily="34" charset="0"/>
              <a:buChar char="•"/>
            </a:pPr>
            <a:r>
              <a:rPr lang="en-US" sz="2800" dirty="0"/>
              <a:t>Check your left mirror for clearance </a:t>
            </a:r>
          </a:p>
          <a:p>
            <a:pPr marL="285750" indent="-285750">
              <a:buFont typeface="Arial" panose="020B0604020202020204" pitchFamily="34" charset="0"/>
              <a:buChar char="•"/>
            </a:pPr>
            <a:r>
              <a:rPr lang="en-US" sz="2800" dirty="0"/>
              <a:t>Turn left to get the rear of the trailer as close to the alley as possible  </a:t>
            </a:r>
          </a:p>
        </p:txBody>
      </p:sp>
      <p:pic>
        <p:nvPicPr>
          <p:cNvPr id="4" name="Picture 3">
            <a:extLst>
              <a:ext uri="{FF2B5EF4-FFF2-40B4-BE49-F238E27FC236}">
                <a16:creationId xmlns:a16="http://schemas.microsoft.com/office/drawing/2014/main" id="{674E6311-2C32-4CAB-B200-058B3EF608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0"/>
            <a:ext cx="3635567" cy="6858000"/>
          </a:xfrm>
          <a:prstGeom prst="rect">
            <a:avLst/>
          </a:prstGeom>
        </p:spPr>
      </p:pic>
    </p:spTree>
    <p:custDataLst>
      <p:tags r:id="rId1"/>
    </p:custDataLst>
    <p:extLst>
      <p:ext uri="{BB962C8B-B14F-4D97-AF65-F5344CB8AC3E}">
        <p14:creationId xmlns:p14="http://schemas.microsoft.com/office/powerpoint/2010/main" val="3703843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46ACD7-E7A9-4900-9BEC-1EEEC5B023D8}"/>
              </a:ext>
            </a:extLst>
          </p:cNvPr>
          <p:cNvSpPr txBox="1"/>
          <p:nvPr/>
        </p:nvSpPr>
        <p:spPr>
          <a:xfrm>
            <a:off x="4724400" y="304800"/>
            <a:ext cx="4191000" cy="6247864"/>
          </a:xfrm>
          <a:prstGeom prst="rect">
            <a:avLst/>
          </a:prstGeom>
          <a:noFill/>
        </p:spPr>
        <p:txBody>
          <a:bodyPr wrap="square" rtlCol="0">
            <a:spAutoFit/>
          </a:bodyPr>
          <a:lstStyle/>
          <a:p>
            <a:r>
              <a:rPr lang="en-US" sz="3200" b="1" dirty="0">
                <a:solidFill>
                  <a:srgbClr val="263A7C"/>
                </a:solidFill>
              </a:rPr>
              <a:t>Step 2</a:t>
            </a:r>
          </a:p>
          <a:p>
            <a:endParaRPr lang="en-US" sz="2800" dirty="0"/>
          </a:p>
          <a:p>
            <a:pPr marL="285750" indent="-285750">
              <a:buFont typeface="Arial" panose="020B0604020202020204" pitchFamily="34" charset="0"/>
              <a:buChar char="•"/>
            </a:pPr>
            <a:r>
              <a:rPr lang="en-US" sz="2800" dirty="0"/>
              <a:t>Turn right to straighten out, getting as close to the alley as possible </a:t>
            </a:r>
          </a:p>
          <a:p>
            <a:pPr marL="285750" indent="-285750">
              <a:buFont typeface="Arial" panose="020B0604020202020204" pitchFamily="34" charset="0"/>
              <a:buChar char="•"/>
            </a:pPr>
            <a:endParaRPr lang="en-US" sz="2800" dirty="0"/>
          </a:p>
          <a:p>
            <a:r>
              <a:rPr lang="en-US" sz="3200" b="1" dirty="0">
                <a:solidFill>
                  <a:srgbClr val="263A7C"/>
                </a:solidFill>
              </a:rPr>
              <a:t>Step 3</a:t>
            </a:r>
          </a:p>
          <a:p>
            <a:endParaRPr lang="en-US" sz="2800" dirty="0"/>
          </a:p>
          <a:p>
            <a:pPr marL="285750" indent="-285750">
              <a:buFont typeface="Arial" panose="020B0604020202020204" pitchFamily="34" charset="0"/>
              <a:buChar char="•"/>
            </a:pPr>
            <a:r>
              <a:rPr lang="en-US" sz="2800" dirty="0"/>
              <a:t>Check your right side for clearance </a:t>
            </a:r>
          </a:p>
          <a:p>
            <a:pPr marL="285750" indent="-285750">
              <a:buFont typeface="Arial" panose="020B0604020202020204" pitchFamily="34" charset="0"/>
              <a:buChar char="•"/>
            </a:pPr>
            <a:r>
              <a:rPr lang="en-US" sz="2800" dirty="0"/>
              <a:t>Turn your wheel to the right when the nose of the trailer passes the center of the alley</a:t>
            </a:r>
          </a:p>
        </p:txBody>
      </p:sp>
      <p:pic>
        <p:nvPicPr>
          <p:cNvPr id="5" name="Picture 4">
            <a:extLst>
              <a:ext uri="{FF2B5EF4-FFF2-40B4-BE49-F238E27FC236}">
                <a16:creationId xmlns:a16="http://schemas.microsoft.com/office/drawing/2014/main" id="{D44D4B9B-C8EB-4981-8124-74371CCA88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9810" y="0"/>
            <a:ext cx="3273758" cy="6858000"/>
          </a:xfrm>
          <a:prstGeom prst="rect">
            <a:avLst/>
          </a:prstGeom>
        </p:spPr>
      </p:pic>
    </p:spTree>
    <p:custDataLst>
      <p:tags r:id="rId1"/>
    </p:custDataLst>
    <p:extLst>
      <p:ext uri="{BB962C8B-B14F-4D97-AF65-F5344CB8AC3E}">
        <p14:creationId xmlns:p14="http://schemas.microsoft.com/office/powerpoint/2010/main" val="3314338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55DFD2-779F-4CCD-9EF0-9BB6310632C1}"/>
              </a:ext>
            </a:extLst>
          </p:cNvPr>
          <p:cNvSpPr txBox="1"/>
          <p:nvPr/>
        </p:nvSpPr>
        <p:spPr>
          <a:xfrm>
            <a:off x="4724400" y="304800"/>
            <a:ext cx="4191000" cy="5324535"/>
          </a:xfrm>
          <a:prstGeom prst="rect">
            <a:avLst/>
          </a:prstGeom>
          <a:noFill/>
        </p:spPr>
        <p:txBody>
          <a:bodyPr wrap="square" rtlCol="0">
            <a:spAutoFit/>
          </a:bodyPr>
          <a:lstStyle/>
          <a:p>
            <a:r>
              <a:rPr lang="en-US" sz="3200" b="1" dirty="0">
                <a:solidFill>
                  <a:srgbClr val="263A7C"/>
                </a:solidFill>
              </a:rPr>
              <a:t>Step 4</a:t>
            </a:r>
          </a:p>
          <a:p>
            <a:endParaRPr lang="en-US" sz="2800" dirty="0"/>
          </a:p>
          <a:p>
            <a:pPr marL="285750" indent="-285750">
              <a:buFont typeface="Arial" panose="020B0604020202020204" pitchFamily="34" charset="0"/>
              <a:buChar char="•"/>
            </a:pPr>
            <a:r>
              <a:rPr lang="en-US" sz="2800" dirty="0"/>
              <a:t>Turn hard left when the tractor has used ¾ of the forward space </a:t>
            </a:r>
          </a:p>
          <a:p>
            <a:pPr marL="285750" indent="-285750">
              <a:buFont typeface="Arial" panose="020B0604020202020204" pitchFamily="34" charset="0"/>
              <a:buChar char="•"/>
            </a:pPr>
            <a:r>
              <a:rPr lang="en-US" sz="2800" dirty="0"/>
              <a:t>Stop your rig when tractor is parallel to the starting position (tractor-trailer will be in an arc) </a:t>
            </a:r>
          </a:p>
          <a:p>
            <a:pPr marL="285750" indent="-285750">
              <a:buFont typeface="Arial" panose="020B0604020202020204" pitchFamily="34" charset="0"/>
              <a:buChar char="•"/>
            </a:pPr>
            <a:r>
              <a:rPr lang="en-US" sz="2800" dirty="0"/>
              <a:t>Get Out And Look (GOAL) </a:t>
            </a:r>
          </a:p>
        </p:txBody>
      </p:sp>
      <p:pic>
        <p:nvPicPr>
          <p:cNvPr id="5" name="Picture 4">
            <a:extLst>
              <a:ext uri="{FF2B5EF4-FFF2-40B4-BE49-F238E27FC236}">
                <a16:creationId xmlns:a16="http://schemas.microsoft.com/office/drawing/2014/main" id="{739BF570-8FD9-4A0B-8A45-2B6F8EFBC9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759" r="41667"/>
          <a:stretch/>
        </p:blipFill>
        <p:spPr>
          <a:xfrm>
            <a:off x="366010" y="0"/>
            <a:ext cx="3172579" cy="6858000"/>
          </a:xfrm>
          <a:prstGeom prst="rect">
            <a:avLst/>
          </a:prstGeom>
        </p:spPr>
      </p:pic>
    </p:spTree>
    <p:custDataLst>
      <p:tags r:id="rId1"/>
    </p:custDataLst>
    <p:extLst>
      <p:ext uri="{BB962C8B-B14F-4D97-AF65-F5344CB8AC3E}">
        <p14:creationId xmlns:p14="http://schemas.microsoft.com/office/powerpoint/2010/main" val="1551651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DFC6C3-2083-4883-8A1C-8B84A56DD3DE}"/>
              </a:ext>
            </a:extLst>
          </p:cNvPr>
          <p:cNvSpPr txBox="1"/>
          <p:nvPr/>
        </p:nvSpPr>
        <p:spPr>
          <a:xfrm>
            <a:off x="4724400" y="304800"/>
            <a:ext cx="4191000" cy="6186309"/>
          </a:xfrm>
          <a:prstGeom prst="rect">
            <a:avLst/>
          </a:prstGeom>
          <a:noFill/>
        </p:spPr>
        <p:txBody>
          <a:bodyPr wrap="square" rtlCol="0">
            <a:spAutoFit/>
          </a:bodyPr>
          <a:lstStyle/>
          <a:p>
            <a:r>
              <a:rPr lang="en-US" sz="3200" b="1" dirty="0">
                <a:solidFill>
                  <a:srgbClr val="263A7C"/>
                </a:solidFill>
              </a:rPr>
              <a:t>Step 5</a:t>
            </a:r>
          </a:p>
          <a:p>
            <a:endParaRPr lang="en-US" sz="2800" dirty="0"/>
          </a:p>
          <a:p>
            <a:pPr marL="285750" indent="-285750">
              <a:buFont typeface="Arial" panose="020B0604020202020204" pitchFamily="34" charset="0"/>
              <a:buChar char="•"/>
            </a:pPr>
            <a:r>
              <a:rPr lang="en-US" sz="2800" dirty="0"/>
              <a:t>Check to see the left rear corner of your trailer and your target </a:t>
            </a:r>
          </a:p>
          <a:p>
            <a:pPr marL="285750" indent="-285750">
              <a:buFont typeface="Arial" panose="020B0604020202020204" pitchFamily="34" charset="0"/>
              <a:buChar char="•"/>
            </a:pPr>
            <a:r>
              <a:rPr lang="en-US" sz="2800" dirty="0"/>
              <a:t>Check your clearance behind and between trailers or other obstacles </a:t>
            </a:r>
          </a:p>
          <a:p>
            <a:pPr marL="285750" indent="-285750">
              <a:buFont typeface="Arial" panose="020B0604020202020204" pitchFamily="34" charset="0"/>
              <a:buChar char="•"/>
            </a:pPr>
            <a:r>
              <a:rPr lang="en-US" sz="2800" dirty="0"/>
              <a:t>Map the path you want the trailer to run toward the dock </a:t>
            </a:r>
          </a:p>
          <a:p>
            <a:pPr marL="285750" indent="-285750">
              <a:buFont typeface="Arial" panose="020B0604020202020204" pitchFamily="34" charset="0"/>
              <a:buChar char="•"/>
            </a:pPr>
            <a:r>
              <a:rPr lang="en-US" sz="2800" dirty="0"/>
              <a:t>Open and secure your trailer doors </a:t>
            </a:r>
          </a:p>
        </p:txBody>
      </p:sp>
      <p:pic>
        <p:nvPicPr>
          <p:cNvPr id="3" name="Picture 2">
            <a:extLst>
              <a:ext uri="{FF2B5EF4-FFF2-40B4-BE49-F238E27FC236}">
                <a16:creationId xmlns:a16="http://schemas.microsoft.com/office/drawing/2014/main" id="{38F7D222-4759-490D-8528-55B495D4F5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759" r="41667"/>
          <a:stretch/>
        </p:blipFill>
        <p:spPr>
          <a:xfrm>
            <a:off x="366010" y="0"/>
            <a:ext cx="3172579" cy="6858000"/>
          </a:xfrm>
          <a:prstGeom prst="rect">
            <a:avLst/>
          </a:prstGeom>
        </p:spPr>
      </p:pic>
    </p:spTree>
    <p:custDataLst>
      <p:tags r:id="rId1"/>
    </p:custDataLst>
    <p:extLst>
      <p:ext uri="{BB962C8B-B14F-4D97-AF65-F5344CB8AC3E}">
        <p14:creationId xmlns:p14="http://schemas.microsoft.com/office/powerpoint/2010/main" val="1281728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9B3F98-FDBB-45ED-82E8-5E4DD70DC157}"/>
              </a:ext>
            </a:extLst>
          </p:cNvPr>
          <p:cNvSpPr txBox="1"/>
          <p:nvPr/>
        </p:nvSpPr>
        <p:spPr>
          <a:xfrm>
            <a:off x="4724400" y="304800"/>
            <a:ext cx="4191000" cy="4462760"/>
          </a:xfrm>
          <a:prstGeom prst="rect">
            <a:avLst/>
          </a:prstGeom>
          <a:noFill/>
        </p:spPr>
        <p:txBody>
          <a:bodyPr wrap="square" rtlCol="0">
            <a:spAutoFit/>
          </a:bodyPr>
          <a:lstStyle/>
          <a:p>
            <a:r>
              <a:rPr lang="en-US" sz="3200" b="1" dirty="0">
                <a:solidFill>
                  <a:srgbClr val="263A7C"/>
                </a:solidFill>
              </a:rPr>
              <a:t>Step 6</a:t>
            </a:r>
          </a:p>
          <a:p>
            <a:endParaRPr lang="en-US" sz="2800" dirty="0"/>
          </a:p>
          <a:p>
            <a:pPr marL="285750" indent="-285750">
              <a:buFont typeface="Arial" panose="020B0604020202020204" pitchFamily="34" charset="0"/>
              <a:buChar char="•"/>
            </a:pPr>
            <a:r>
              <a:rPr lang="en-US" sz="2800" dirty="0"/>
              <a:t>Return to the vehicle and start backing with straight steering </a:t>
            </a:r>
          </a:p>
          <a:p>
            <a:pPr marL="285750" indent="-285750">
              <a:buFont typeface="Arial" panose="020B0604020202020204" pitchFamily="34" charset="0"/>
              <a:buChar char="•"/>
            </a:pPr>
            <a:r>
              <a:rPr lang="en-US" sz="2800" dirty="0"/>
              <a:t>Jack the steering if the trailer path is too wide</a:t>
            </a:r>
          </a:p>
          <a:p>
            <a:pPr marL="285750" indent="-285750">
              <a:buFont typeface="Arial" panose="020B0604020202020204" pitchFamily="34" charset="0"/>
              <a:buChar char="•"/>
            </a:pPr>
            <a:r>
              <a:rPr lang="en-US" sz="2800" dirty="0"/>
              <a:t>Turn the wheels left to chase, if the trailer is turning too short </a:t>
            </a:r>
          </a:p>
        </p:txBody>
      </p:sp>
      <p:pic>
        <p:nvPicPr>
          <p:cNvPr id="5" name="Picture 4">
            <a:extLst>
              <a:ext uri="{FF2B5EF4-FFF2-40B4-BE49-F238E27FC236}">
                <a16:creationId xmlns:a16="http://schemas.microsoft.com/office/drawing/2014/main" id="{07B8B32D-753B-4EA8-BB49-20FBF4FC200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333" r="22500"/>
          <a:stretch/>
        </p:blipFill>
        <p:spPr>
          <a:xfrm>
            <a:off x="353362" y="0"/>
            <a:ext cx="3273758" cy="6858000"/>
          </a:xfrm>
          <a:prstGeom prst="rect">
            <a:avLst/>
          </a:prstGeom>
        </p:spPr>
      </p:pic>
    </p:spTree>
    <p:custDataLst>
      <p:tags r:id="rId1"/>
    </p:custDataLst>
    <p:extLst>
      <p:ext uri="{BB962C8B-B14F-4D97-AF65-F5344CB8AC3E}">
        <p14:creationId xmlns:p14="http://schemas.microsoft.com/office/powerpoint/2010/main" val="3477408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9B3F98-FDBB-45ED-82E8-5E4DD70DC157}"/>
              </a:ext>
            </a:extLst>
          </p:cNvPr>
          <p:cNvSpPr txBox="1"/>
          <p:nvPr/>
        </p:nvSpPr>
        <p:spPr>
          <a:xfrm>
            <a:off x="4724400" y="304800"/>
            <a:ext cx="4071707" cy="5324535"/>
          </a:xfrm>
          <a:prstGeom prst="rect">
            <a:avLst/>
          </a:prstGeom>
          <a:noFill/>
        </p:spPr>
        <p:txBody>
          <a:bodyPr wrap="square" rtlCol="0">
            <a:spAutoFit/>
          </a:bodyPr>
          <a:lstStyle/>
          <a:p>
            <a:r>
              <a:rPr lang="en-US" sz="3200" b="1" dirty="0">
                <a:solidFill>
                  <a:srgbClr val="263A7C"/>
                </a:solidFill>
              </a:rPr>
              <a:t>Step 6, (cont.)</a:t>
            </a:r>
          </a:p>
          <a:p>
            <a:endParaRPr lang="en-US" sz="2800" dirty="0"/>
          </a:p>
          <a:p>
            <a:pPr marL="285750" indent="-285750">
              <a:buFont typeface="Arial" panose="020B0604020202020204" pitchFamily="34" charset="0"/>
              <a:buChar char="•"/>
            </a:pPr>
            <a:r>
              <a:rPr lang="en-US" sz="2800" dirty="0"/>
              <a:t>Turn the wheels </a:t>
            </a:r>
            <a:br>
              <a:rPr lang="en-US" sz="2800" dirty="0"/>
            </a:br>
            <a:r>
              <a:rPr lang="en-US" sz="2800" dirty="0"/>
              <a:t>hard left just before the trailer is on the target line </a:t>
            </a:r>
          </a:p>
          <a:p>
            <a:pPr marL="285750" indent="-285750">
              <a:buFont typeface="Arial" panose="020B0604020202020204" pitchFamily="34" charset="0"/>
              <a:buChar char="•"/>
            </a:pPr>
            <a:r>
              <a:rPr lang="en-US" sz="2800" dirty="0"/>
              <a:t>Straighten the tractor so the tractor and trailer finish in a straight line </a:t>
            </a:r>
          </a:p>
          <a:p>
            <a:pPr marL="285750" indent="-285750">
              <a:buFont typeface="Arial" panose="020B0604020202020204" pitchFamily="34" charset="0"/>
              <a:buChar char="•"/>
            </a:pPr>
            <a:r>
              <a:rPr lang="en-US" sz="2800" dirty="0"/>
              <a:t>Stop about three or four feet from the dock </a:t>
            </a:r>
          </a:p>
        </p:txBody>
      </p:sp>
      <p:pic>
        <p:nvPicPr>
          <p:cNvPr id="4" name="Picture 3">
            <a:extLst>
              <a:ext uri="{FF2B5EF4-FFF2-40B4-BE49-F238E27FC236}">
                <a16:creationId xmlns:a16="http://schemas.microsoft.com/office/drawing/2014/main" id="{990C1047-22FE-469A-96FB-280FD098A0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500"/>
          <a:stretch/>
        </p:blipFill>
        <p:spPr>
          <a:xfrm>
            <a:off x="347893" y="0"/>
            <a:ext cx="3843107" cy="6858000"/>
          </a:xfrm>
          <a:prstGeom prst="rect">
            <a:avLst/>
          </a:prstGeom>
        </p:spPr>
      </p:pic>
    </p:spTree>
    <p:custDataLst>
      <p:tags r:id="rId1"/>
    </p:custDataLst>
    <p:extLst>
      <p:ext uri="{BB962C8B-B14F-4D97-AF65-F5344CB8AC3E}">
        <p14:creationId xmlns:p14="http://schemas.microsoft.com/office/powerpoint/2010/main" val="1399311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68608C-4AEC-42AA-BDF5-0A3320A072D5}"/>
              </a:ext>
            </a:extLst>
          </p:cNvPr>
          <p:cNvSpPr txBox="1"/>
          <p:nvPr/>
        </p:nvSpPr>
        <p:spPr>
          <a:xfrm>
            <a:off x="4727448" y="304800"/>
            <a:ext cx="3886200" cy="3170099"/>
          </a:xfrm>
          <a:prstGeom prst="rect">
            <a:avLst/>
          </a:prstGeom>
          <a:noFill/>
        </p:spPr>
        <p:txBody>
          <a:bodyPr wrap="square" rtlCol="0">
            <a:spAutoFit/>
          </a:bodyPr>
          <a:lstStyle/>
          <a:p>
            <a:r>
              <a:rPr lang="en-US" sz="3200" b="1" dirty="0">
                <a:solidFill>
                  <a:srgbClr val="263A7C"/>
                </a:solidFill>
              </a:rPr>
              <a:t>Step 7</a:t>
            </a:r>
          </a:p>
          <a:p>
            <a:endParaRPr lang="en-US" sz="2800" dirty="0"/>
          </a:p>
          <a:p>
            <a:pPr marL="285750" indent="-285750">
              <a:buFont typeface="Arial" panose="020B0604020202020204" pitchFamily="34" charset="0"/>
              <a:buChar char="•"/>
            </a:pPr>
            <a:r>
              <a:rPr lang="en-US" sz="2800" dirty="0"/>
              <a:t>Secure the vehicle </a:t>
            </a:r>
          </a:p>
          <a:p>
            <a:pPr marL="285750" indent="-285750">
              <a:buFont typeface="Arial" panose="020B0604020202020204" pitchFamily="34" charset="0"/>
              <a:buChar char="•"/>
            </a:pPr>
            <a:r>
              <a:rPr lang="en-US" sz="2800" dirty="0"/>
              <a:t>Get out and check the remaining space </a:t>
            </a:r>
          </a:p>
          <a:p>
            <a:pPr marL="285750" indent="-285750">
              <a:buFont typeface="Arial" panose="020B0604020202020204" pitchFamily="34" charset="0"/>
              <a:buChar char="•"/>
            </a:pPr>
            <a:r>
              <a:rPr lang="en-US" sz="2800" dirty="0"/>
              <a:t>Ease the trailer to </a:t>
            </a:r>
            <a:br>
              <a:rPr lang="en-US" sz="2800" dirty="0"/>
            </a:br>
            <a:r>
              <a:rPr lang="en-US" sz="2800" dirty="0"/>
              <a:t>the dock </a:t>
            </a:r>
          </a:p>
        </p:txBody>
      </p:sp>
      <p:pic>
        <p:nvPicPr>
          <p:cNvPr id="4" name="Picture 3">
            <a:extLst>
              <a:ext uri="{FF2B5EF4-FFF2-40B4-BE49-F238E27FC236}">
                <a16:creationId xmlns:a16="http://schemas.microsoft.com/office/drawing/2014/main" id="{701ABE92-AA78-4549-B221-7962D257F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 y="0"/>
            <a:ext cx="4572000" cy="6858000"/>
          </a:xfrm>
          <a:prstGeom prst="rect">
            <a:avLst/>
          </a:prstGeom>
        </p:spPr>
      </p:pic>
    </p:spTree>
    <p:custDataLst>
      <p:tags r:id="rId1"/>
    </p:custDataLst>
    <p:extLst>
      <p:ext uri="{BB962C8B-B14F-4D97-AF65-F5344CB8AC3E}">
        <p14:creationId xmlns:p14="http://schemas.microsoft.com/office/powerpoint/2010/main" val="2922814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ED2D456-8002-4917-A04C-DDBA9DBC00E6}"/>
              </a:ext>
            </a:extLst>
          </p:cNvPr>
          <p:cNvSpPr txBox="1">
            <a:spLocks/>
          </p:cNvSpPr>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Sight Side Jackknife Backing</a:t>
            </a:r>
          </a:p>
        </p:txBody>
      </p:sp>
      <p:pic>
        <p:nvPicPr>
          <p:cNvPr id="3" name="Picture 2">
            <a:extLst>
              <a:ext uri="{FF2B5EF4-FFF2-40B4-BE49-F238E27FC236}">
                <a16:creationId xmlns:a16="http://schemas.microsoft.com/office/drawing/2014/main" id="{B398BF5E-FF44-4C58-BDB1-0A00C8C3E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09330206-DCB8-467E-8EBC-A3DE7E2DB259}"/>
              </a:ext>
            </a:extLst>
          </p:cNvPr>
          <p:cNvSpPr txBox="1">
            <a:spLocks/>
          </p:cNvSpPr>
          <p:nvPr/>
        </p:nvSpPr>
        <p:spPr>
          <a:xfrm>
            <a:off x="685800" y="4727448"/>
            <a:ext cx="8153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Use jackknife backing to position your tractor as close as possible to the side of the dock, so it doesn’t stick out into traffic</a:t>
            </a:r>
          </a:p>
        </p:txBody>
      </p:sp>
    </p:spTree>
    <p:custDataLst>
      <p:tags r:id="rId1"/>
    </p:custDataLst>
    <p:extLst>
      <p:ext uri="{BB962C8B-B14F-4D97-AF65-F5344CB8AC3E}">
        <p14:creationId xmlns:p14="http://schemas.microsoft.com/office/powerpoint/2010/main" val="3542266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203CA16-90FE-4BB6-9AEE-8B62D7019510}"/>
              </a:ext>
            </a:extLst>
          </p:cNvPr>
          <p:cNvSpPr txBox="1"/>
          <p:nvPr/>
        </p:nvSpPr>
        <p:spPr>
          <a:xfrm>
            <a:off x="228600" y="304800"/>
            <a:ext cx="4343400"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Make sure air and electrical lines are long enough and won’t be torn off or pinched </a:t>
            </a:r>
          </a:p>
        </p:txBody>
      </p:sp>
      <p:pic>
        <p:nvPicPr>
          <p:cNvPr id="8" name="Picture 7">
            <a:extLst>
              <a:ext uri="{FF2B5EF4-FFF2-40B4-BE49-F238E27FC236}">
                <a16:creationId xmlns:a16="http://schemas.microsoft.com/office/drawing/2014/main" id="{8BD79020-D53A-4F3E-A76E-29F6E3977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2335903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AC010B-57D3-43AC-9854-11535E17CC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5000"/>
          <a:stretch/>
        </p:blipFill>
        <p:spPr>
          <a:xfrm>
            <a:off x="14990" y="13741"/>
            <a:ext cx="3810000" cy="6858000"/>
          </a:xfrm>
          <a:prstGeom prst="rect">
            <a:avLst/>
          </a:prstGeom>
        </p:spPr>
      </p:pic>
      <p:sp>
        <p:nvSpPr>
          <p:cNvPr id="4" name="TextBox 3">
            <a:extLst>
              <a:ext uri="{FF2B5EF4-FFF2-40B4-BE49-F238E27FC236}">
                <a16:creationId xmlns:a16="http://schemas.microsoft.com/office/drawing/2014/main" id="{E6B10C4D-34FE-4B63-80A5-CC189FE2D850}"/>
              </a:ext>
            </a:extLst>
          </p:cNvPr>
          <p:cNvSpPr txBox="1"/>
          <p:nvPr/>
        </p:nvSpPr>
        <p:spPr>
          <a:xfrm>
            <a:off x="4727448" y="304800"/>
            <a:ext cx="3886200"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t>Pull past the dock while parallel to it </a:t>
            </a:r>
          </a:p>
          <a:p>
            <a:pPr marL="285750" indent="-285750">
              <a:buFont typeface="Arial" panose="020B0604020202020204" pitchFamily="34" charset="0"/>
              <a:buChar char="•"/>
            </a:pPr>
            <a:r>
              <a:rPr lang="en-US" sz="2800" dirty="0"/>
              <a:t>Check your clearance and think about the path </a:t>
            </a:r>
          </a:p>
        </p:txBody>
      </p:sp>
    </p:spTree>
    <p:custDataLst>
      <p:tags r:id="rId1"/>
    </p:custDataLst>
    <p:extLst>
      <p:ext uri="{BB962C8B-B14F-4D97-AF65-F5344CB8AC3E}">
        <p14:creationId xmlns:p14="http://schemas.microsoft.com/office/powerpoint/2010/main" val="3137781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AC010B-57D3-43AC-9854-11535E17CC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667" r="52500"/>
          <a:stretch/>
        </p:blipFill>
        <p:spPr>
          <a:xfrm>
            <a:off x="528820" y="0"/>
            <a:ext cx="3175000" cy="6858000"/>
          </a:xfrm>
          <a:prstGeom prst="rect">
            <a:avLst/>
          </a:prstGeom>
        </p:spPr>
      </p:pic>
      <p:sp>
        <p:nvSpPr>
          <p:cNvPr id="4" name="TextBox 3">
            <a:extLst>
              <a:ext uri="{FF2B5EF4-FFF2-40B4-BE49-F238E27FC236}">
                <a16:creationId xmlns:a16="http://schemas.microsoft.com/office/drawing/2014/main" id="{CF67BD79-F5A9-4D15-8C02-7C34239EF26D}"/>
              </a:ext>
            </a:extLst>
          </p:cNvPr>
          <p:cNvSpPr txBox="1"/>
          <p:nvPr/>
        </p:nvSpPr>
        <p:spPr>
          <a:xfrm>
            <a:off x="4727448" y="304800"/>
            <a:ext cx="3886200"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a:t>Follow alley docking or offset backing steps until the rear wheels are four to eight feet from the turning point </a:t>
            </a:r>
          </a:p>
        </p:txBody>
      </p:sp>
    </p:spTree>
    <p:custDataLst>
      <p:tags r:id="rId1"/>
    </p:custDataLst>
    <p:extLst>
      <p:ext uri="{BB962C8B-B14F-4D97-AF65-F5344CB8AC3E}">
        <p14:creationId xmlns:p14="http://schemas.microsoft.com/office/powerpoint/2010/main" val="2896116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AC010B-57D3-43AC-9854-11535E17CC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27570" y="0"/>
            <a:ext cx="3175000" cy="6858000"/>
          </a:xfrm>
          <a:prstGeom prst="rect">
            <a:avLst/>
          </a:prstGeom>
        </p:spPr>
      </p:pic>
      <p:sp>
        <p:nvSpPr>
          <p:cNvPr id="4" name="TextBox 3">
            <a:extLst>
              <a:ext uri="{FF2B5EF4-FFF2-40B4-BE49-F238E27FC236}">
                <a16:creationId xmlns:a16="http://schemas.microsoft.com/office/drawing/2014/main" id="{ED826F6F-600D-4C96-9ABC-8EC19134AADB}"/>
              </a:ext>
            </a:extLst>
          </p:cNvPr>
          <p:cNvSpPr txBox="1"/>
          <p:nvPr/>
        </p:nvSpPr>
        <p:spPr>
          <a:xfrm>
            <a:off x="4727448" y="304800"/>
            <a:ext cx="388620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your wheel to the right</a:t>
            </a:r>
          </a:p>
        </p:txBody>
      </p:sp>
    </p:spTree>
    <p:custDataLst>
      <p:tags r:id="rId1"/>
    </p:custDataLst>
    <p:extLst>
      <p:ext uri="{BB962C8B-B14F-4D97-AF65-F5344CB8AC3E}">
        <p14:creationId xmlns:p14="http://schemas.microsoft.com/office/powerpoint/2010/main" val="29471471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AC010B-57D3-43AC-9854-11535E17CC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167"/>
          <a:stretch/>
        </p:blipFill>
        <p:spPr>
          <a:xfrm>
            <a:off x="548390" y="0"/>
            <a:ext cx="3937000" cy="6858000"/>
          </a:xfrm>
          <a:prstGeom prst="rect">
            <a:avLst/>
          </a:prstGeom>
        </p:spPr>
      </p:pic>
      <p:sp>
        <p:nvSpPr>
          <p:cNvPr id="4" name="TextBox 3">
            <a:extLst>
              <a:ext uri="{FF2B5EF4-FFF2-40B4-BE49-F238E27FC236}">
                <a16:creationId xmlns:a16="http://schemas.microsoft.com/office/drawing/2014/main" id="{916012BB-8640-440E-BB34-7C8120A7B851}"/>
              </a:ext>
            </a:extLst>
          </p:cNvPr>
          <p:cNvSpPr txBox="1"/>
          <p:nvPr/>
        </p:nvSpPr>
        <p:spPr>
          <a:xfrm>
            <a:off x="4727448" y="304800"/>
            <a:ext cx="3886200"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Give the wheel a sharp turn to the right when it’s about to reach the dock </a:t>
            </a:r>
          </a:p>
          <a:p>
            <a:pPr marL="285750" indent="-285750">
              <a:buFont typeface="Arial" panose="020B0604020202020204" pitchFamily="34" charset="0"/>
              <a:buChar char="•"/>
            </a:pPr>
            <a:r>
              <a:rPr lang="en-US" sz="2800" dirty="0"/>
              <a:t>Avoid over jacking and damaging </a:t>
            </a:r>
            <a:br>
              <a:rPr lang="en-US" sz="2800" dirty="0"/>
            </a:br>
            <a:r>
              <a:rPr lang="en-US" sz="2800" dirty="0"/>
              <a:t>the tractor </a:t>
            </a:r>
          </a:p>
          <a:p>
            <a:pPr marL="285750" indent="-285750">
              <a:buFont typeface="Arial" panose="020B0604020202020204" pitchFamily="34" charset="0"/>
              <a:buChar char="•"/>
            </a:pPr>
            <a:r>
              <a:rPr lang="en-US" sz="2800" dirty="0"/>
              <a:t>Lower the landing gear for stability when loading or unloading</a:t>
            </a:r>
          </a:p>
        </p:txBody>
      </p:sp>
    </p:spTree>
    <p:custDataLst>
      <p:tags r:id="rId1"/>
    </p:custDataLst>
    <p:extLst>
      <p:ext uri="{BB962C8B-B14F-4D97-AF65-F5344CB8AC3E}">
        <p14:creationId xmlns:p14="http://schemas.microsoft.com/office/powerpoint/2010/main" val="647480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ED2D456-8002-4917-A04C-DDBA9DBC00E6}"/>
              </a:ext>
            </a:extLst>
          </p:cNvPr>
          <p:cNvSpPr txBox="1">
            <a:spLocks/>
          </p:cNvSpPr>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Blind Side Jackknife Backing</a:t>
            </a:r>
          </a:p>
        </p:txBody>
      </p:sp>
      <p:pic>
        <p:nvPicPr>
          <p:cNvPr id="3" name="Picture 2">
            <a:extLst>
              <a:ext uri="{FF2B5EF4-FFF2-40B4-BE49-F238E27FC236}">
                <a16:creationId xmlns:a16="http://schemas.microsoft.com/office/drawing/2014/main" id="{B398BF5E-FF44-4C58-BDB1-0A00C8C3E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995084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D51A39E-4805-4B38-AA71-CE34E9E8F12B}"/>
              </a:ext>
            </a:extLst>
          </p:cNvPr>
          <p:cNvSpPr txBox="1"/>
          <p:nvPr/>
        </p:nvSpPr>
        <p:spPr>
          <a:xfrm>
            <a:off x="4727448" y="304800"/>
            <a:ext cx="388620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t>Use a qualified spotter</a:t>
            </a:r>
          </a:p>
        </p:txBody>
      </p:sp>
      <p:pic>
        <p:nvPicPr>
          <p:cNvPr id="8" name="Picture 7">
            <a:extLst>
              <a:ext uri="{FF2B5EF4-FFF2-40B4-BE49-F238E27FC236}">
                <a16:creationId xmlns:a16="http://schemas.microsoft.com/office/drawing/2014/main" id="{438B8E82-FB41-4566-BE12-E99BFF99A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2685723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53961E-7A4E-405B-B785-A5455A30DC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000"/>
          <a:stretch/>
        </p:blipFill>
        <p:spPr>
          <a:xfrm>
            <a:off x="0" y="14990"/>
            <a:ext cx="3810000" cy="6858000"/>
          </a:xfrm>
          <a:prstGeom prst="rect">
            <a:avLst/>
          </a:prstGeom>
        </p:spPr>
      </p:pic>
      <p:sp>
        <p:nvSpPr>
          <p:cNvPr id="4" name="TextBox 3">
            <a:extLst>
              <a:ext uri="{FF2B5EF4-FFF2-40B4-BE49-F238E27FC236}">
                <a16:creationId xmlns:a16="http://schemas.microsoft.com/office/drawing/2014/main" id="{0E3F95E7-C55C-4DF0-9823-0E551782DDAC}"/>
              </a:ext>
            </a:extLst>
          </p:cNvPr>
          <p:cNvSpPr txBox="1"/>
          <p:nvPr/>
        </p:nvSpPr>
        <p:spPr>
          <a:xfrm>
            <a:off x="4727448" y="304800"/>
            <a:ext cx="3886200" cy="523220"/>
          </a:xfrm>
          <a:prstGeom prst="rect">
            <a:avLst/>
          </a:prstGeom>
          <a:noFill/>
        </p:spPr>
        <p:txBody>
          <a:bodyPr wrap="square" rtlCol="0">
            <a:spAutoFit/>
          </a:bodyPr>
          <a:lstStyle/>
          <a:p>
            <a:pPr marL="285750" indent="-285750">
              <a:buFont typeface="Arial" panose="020B0604020202020204" pitchFamily="34" charset="0"/>
              <a:buChar char="•"/>
            </a:pPr>
            <a:r>
              <a:rPr lang="en-US" sz="2800" dirty="0"/>
              <a:t>Position the vehicle</a:t>
            </a:r>
          </a:p>
        </p:txBody>
      </p:sp>
    </p:spTree>
    <p:custDataLst>
      <p:tags r:id="rId1"/>
    </p:custDataLst>
    <p:extLst>
      <p:ext uri="{BB962C8B-B14F-4D97-AF65-F5344CB8AC3E}">
        <p14:creationId xmlns:p14="http://schemas.microsoft.com/office/powerpoint/2010/main" val="2515835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4CDEB0-AFC8-40A9-B32E-CE682E2D3B46}"/>
              </a:ext>
            </a:extLst>
          </p:cNvPr>
          <p:cNvSpPr txBox="1"/>
          <p:nvPr/>
        </p:nvSpPr>
        <p:spPr>
          <a:xfrm>
            <a:off x="4727448" y="304800"/>
            <a:ext cx="3886200"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the wheel to the left when the rear wheels reach the midpoint of the alley </a:t>
            </a:r>
          </a:p>
        </p:txBody>
      </p:sp>
      <p:pic>
        <p:nvPicPr>
          <p:cNvPr id="5" name="Picture 4">
            <a:extLst>
              <a:ext uri="{FF2B5EF4-FFF2-40B4-BE49-F238E27FC236}">
                <a16:creationId xmlns:a16="http://schemas.microsoft.com/office/drawing/2014/main" id="{0E4FB0A8-6766-4344-919E-112B3DC177F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500" r="26667"/>
          <a:stretch/>
        </p:blipFill>
        <p:spPr>
          <a:xfrm>
            <a:off x="116590" y="0"/>
            <a:ext cx="3175000" cy="6858000"/>
          </a:xfrm>
          <a:prstGeom prst="rect">
            <a:avLst/>
          </a:prstGeom>
        </p:spPr>
      </p:pic>
    </p:spTree>
    <p:custDataLst>
      <p:tags r:id="rId1"/>
    </p:custDataLst>
    <p:extLst>
      <p:ext uri="{BB962C8B-B14F-4D97-AF65-F5344CB8AC3E}">
        <p14:creationId xmlns:p14="http://schemas.microsoft.com/office/powerpoint/2010/main" val="3574306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BEE617-58EC-4DE3-B210-32D6C8F518AD}"/>
              </a:ext>
            </a:extLst>
          </p:cNvPr>
          <p:cNvSpPr txBox="1"/>
          <p:nvPr/>
        </p:nvSpPr>
        <p:spPr>
          <a:xfrm>
            <a:off x="4727448" y="304800"/>
            <a:ext cx="388620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t>Keep the spotter in sight</a:t>
            </a:r>
          </a:p>
        </p:txBody>
      </p:sp>
      <p:pic>
        <p:nvPicPr>
          <p:cNvPr id="5" name="Picture 4">
            <a:extLst>
              <a:ext uri="{FF2B5EF4-FFF2-40B4-BE49-F238E27FC236}">
                <a16:creationId xmlns:a16="http://schemas.microsoft.com/office/drawing/2014/main" id="{D1A9B13B-A5F4-470A-B568-2B17C04DDB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167" r="50000"/>
          <a:stretch/>
        </p:blipFill>
        <p:spPr>
          <a:xfrm>
            <a:off x="131580" y="0"/>
            <a:ext cx="3175000" cy="6858000"/>
          </a:xfrm>
          <a:prstGeom prst="rect">
            <a:avLst/>
          </a:prstGeom>
        </p:spPr>
      </p:pic>
    </p:spTree>
    <p:custDataLst>
      <p:tags r:id="rId1"/>
    </p:custDataLst>
    <p:extLst>
      <p:ext uri="{BB962C8B-B14F-4D97-AF65-F5344CB8AC3E}">
        <p14:creationId xmlns:p14="http://schemas.microsoft.com/office/powerpoint/2010/main" val="3537408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63EE8D-16DE-476E-B171-41E8E26ECE1A}"/>
              </a:ext>
            </a:extLst>
          </p:cNvPr>
          <p:cNvSpPr txBox="1"/>
          <p:nvPr/>
        </p:nvSpPr>
        <p:spPr>
          <a:xfrm>
            <a:off x="4727448" y="304800"/>
            <a:ext cx="3886200"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the wheel hard to the left when the trailer is almost to the dock </a:t>
            </a:r>
          </a:p>
          <a:p>
            <a:pPr marL="285750" indent="-285750">
              <a:buFont typeface="Arial" panose="020B0604020202020204" pitchFamily="34" charset="0"/>
              <a:buChar char="•"/>
            </a:pPr>
            <a:r>
              <a:rPr lang="en-US" sz="2800" dirty="0"/>
              <a:t>Avoid jacking at more than a 90-degree angle </a:t>
            </a:r>
          </a:p>
        </p:txBody>
      </p:sp>
      <p:pic>
        <p:nvPicPr>
          <p:cNvPr id="5" name="Picture 4">
            <a:extLst>
              <a:ext uri="{FF2B5EF4-FFF2-40B4-BE49-F238E27FC236}">
                <a16:creationId xmlns:a16="http://schemas.microsoft.com/office/drawing/2014/main" id="{120C878E-AE56-4E53-A1AE-12FB342F95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265" r="74734"/>
          <a:stretch/>
        </p:blipFill>
        <p:spPr>
          <a:xfrm>
            <a:off x="304800" y="0"/>
            <a:ext cx="2895600" cy="6858000"/>
          </a:xfrm>
          <a:prstGeom prst="rect">
            <a:avLst/>
          </a:prstGeom>
        </p:spPr>
      </p:pic>
    </p:spTree>
    <p:custDataLst>
      <p:tags r:id="rId1"/>
    </p:custDataLst>
    <p:extLst>
      <p:ext uri="{BB962C8B-B14F-4D97-AF65-F5344CB8AC3E}">
        <p14:creationId xmlns:p14="http://schemas.microsoft.com/office/powerpoint/2010/main" val="1330998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ED2D456-8002-4917-A04C-DDBA9DBC00E6}"/>
              </a:ext>
            </a:extLst>
          </p:cNvPr>
          <p:cNvSpPr txBox="1">
            <a:spLocks/>
          </p:cNvSpPr>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Offset Backing</a:t>
            </a:r>
          </a:p>
        </p:txBody>
      </p:sp>
      <p:pic>
        <p:nvPicPr>
          <p:cNvPr id="3" name="Picture 2">
            <a:extLst>
              <a:ext uri="{FF2B5EF4-FFF2-40B4-BE49-F238E27FC236}">
                <a16:creationId xmlns:a16="http://schemas.microsoft.com/office/drawing/2014/main" id="{B398BF5E-FF44-4C58-BDB1-0A00C8C3E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96A0EE70-CF36-44D4-8EEA-3985599A857C}"/>
              </a:ext>
            </a:extLst>
          </p:cNvPr>
          <p:cNvSpPr txBox="1">
            <a:spLocks/>
          </p:cNvSpPr>
          <p:nvPr/>
        </p:nvSpPr>
        <p:spPr>
          <a:xfrm>
            <a:off x="914400" y="4727448"/>
            <a:ext cx="70866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most difficult backing maneuver to accomplish</a:t>
            </a:r>
          </a:p>
        </p:txBody>
      </p:sp>
      <p:pic>
        <p:nvPicPr>
          <p:cNvPr id="6" name="Picture 5">
            <a:extLst>
              <a:ext uri="{FF2B5EF4-FFF2-40B4-BE49-F238E27FC236}">
                <a16:creationId xmlns:a16="http://schemas.microsoft.com/office/drawing/2014/main" id="{9B39D710-173C-4836-8DE7-7AFC15455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730005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505B1C-6711-4330-BF36-940697B6826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463"/>
          <a:stretch/>
        </p:blipFill>
        <p:spPr>
          <a:xfrm>
            <a:off x="0" y="0"/>
            <a:ext cx="4144780" cy="6858000"/>
          </a:xfrm>
          <a:prstGeom prst="rect">
            <a:avLst/>
          </a:prstGeom>
        </p:spPr>
      </p:pic>
      <p:sp>
        <p:nvSpPr>
          <p:cNvPr id="4" name="TextBox 3">
            <a:extLst>
              <a:ext uri="{FF2B5EF4-FFF2-40B4-BE49-F238E27FC236}">
                <a16:creationId xmlns:a16="http://schemas.microsoft.com/office/drawing/2014/main" id="{D5F55E88-611C-41CA-A587-FB5E865175B9}"/>
              </a:ext>
            </a:extLst>
          </p:cNvPr>
          <p:cNvSpPr txBox="1"/>
          <p:nvPr/>
        </p:nvSpPr>
        <p:spPr>
          <a:xfrm>
            <a:off x="4727448" y="304800"/>
            <a:ext cx="3886200"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Drive past the spot, leaving three to eight feet from the end of your trailer to the opening </a:t>
            </a:r>
          </a:p>
          <a:p>
            <a:pPr marL="285750" indent="-285750">
              <a:buFont typeface="Arial" panose="020B0604020202020204" pitchFamily="34" charset="0"/>
              <a:buChar char="•"/>
            </a:pPr>
            <a:r>
              <a:rPr lang="en-US" sz="2800" dirty="0"/>
              <a:t>Check for clearances and obstructions </a:t>
            </a:r>
          </a:p>
        </p:txBody>
      </p:sp>
    </p:spTree>
    <p:custDataLst>
      <p:tags r:id="rId1"/>
    </p:custDataLst>
    <p:extLst>
      <p:ext uri="{BB962C8B-B14F-4D97-AF65-F5344CB8AC3E}">
        <p14:creationId xmlns:p14="http://schemas.microsoft.com/office/powerpoint/2010/main" val="1380689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798DD9-427B-491E-A7CB-98BA0E54D646}"/>
              </a:ext>
            </a:extLst>
          </p:cNvPr>
          <p:cNvSpPr txBox="1"/>
          <p:nvPr/>
        </p:nvSpPr>
        <p:spPr>
          <a:xfrm>
            <a:off x="4727448" y="304800"/>
            <a:ext cx="3886200" cy="5693866"/>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the wheel slightly to the left when backing </a:t>
            </a:r>
          </a:p>
          <a:p>
            <a:pPr marL="285750" indent="-285750">
              <a:buFont typeface="Arial" panose="020B0604020202020204" pitchFamily="34" charset="0"/>
              <a:buChar char="•"/>
            </a:pPr>
            <a:r>
              <a:rPr lang="en-US" sz="2800" dirty="0"/>
              <a:t>Increase the turn </a:t>
            </a:r>
          </a:p>
          <a:p>
            <a:pPr marL="285750" indent="-285750">
              <a:buFont typeface="Arial" panose="020B0604020202020204" pitchFamily="34" charset="0"/>
              <a:buChar char="•"/>
            </a:pPr>
            <a:r>
              <a:rPr lang="en-US" sz="2800" dirty="0"/>
              <a:t>Verify the back right side of the trailer is heading to the back right side of the parking space </a:t>
            </a:r>
          </a:p>
          <a:p>
            <a:pPr marL="285750" indent="-285750">
              <a:buFont typeface="Arial" panose="020B0604020202020204" pitchFamily="34" charset="0"/>
              <a:buChar char="•"/>
            </a:pPr>
            <a:r>
              <a:rPr lang="en-US" sz="2800" dirty="0"/>
              <a:t>Continue until the front of the trailer is even with the front of the space </a:t>
            </a:r>
          </a:p>
        </p:txBody>
      </p:sp>
      <p:pic>
        <p:nvPicPr>
          <p:cNvPr id="3" name="Picture 2">
            <a:extLst>
              <a:ext uri="{FF2B5EF4-FFF2-40B4-BE49-F238E27FC236}">
                <a16:creationId xmlns:a16="http://schemas.microsoft.com/office/drawing/2014/main" id="{C0505B1C-6711-4330-BF36-940697B682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333" r="52500"/>
          <a:stretch/>
        </p:blipFill>
        <p:spPr>
          <a:xfrm>
            <a:off x="70735" y="0"/>
            <a:ext cx="3943350" cy="6858000"/>
          </a:xfrm>
          <a:prstGeom prst="rect">
            <a:avLst/>
          </a:prstGeom>
        </p:spPr>
      </p:pic>
    </p:spTree>
    <p:custDataLst>
      <p:tags r:id="rId1"/>
    </p:custDataLst>
    <p:extLst>
      <p:ext uri="{BB962C8B-B14F-4D97-AF65-F5344CB8AC3E}">
        <p14:creationId xmlns:p14="http://schemas.microsoft.com/office/powerpoint/2010/main" val="3419462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505B1C-6711-4330-BF36-940697B682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4167" r="26666"/>
          <a:stretch/>
        </p:blipFill>
        <p:spPr>
          <a:xfrm>
            <a:off x="141470" y="0"/>
            <a:ext cx="3943350" cy="6858000"/>
          </a:xfrm>
          <a:prstGeom prst="rect">
            <a:avLst/>
          </a:prstGeom>
        </p:spPr>
      </p:pic>
      <p:sp>
        <p:nvSpPr>
          <p:cNvPr id="4" name="TextBox 3">
            <a:extLst>
              <a:ext uri="{FF2B5EF4-FFF2-40B4-BE49-F238E27FC236}">
                <a16:creationId xmlns:a16="http://schemas.microsoft.com/office/drawing/2014/main" id="{A7DD8CA5-1BA5-4603-9D6F-5F1B9DE0BEAE}"/>
              </a:ext>
            </a:extLst>
          </p:cNvPr>
          <p:cNvSpPr txBox="1"/>
          <p:nvPr/>
        </p:nvSpPr>
        <p:spPr>
          <a:xfrm>
            <a:off x="4727448" y="304800"/>
            <a:ext cx="3886200"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the steering wheel hard to the right, so it jacks the tractor into position </a:t>
            </a:r>
          </a:p>
        </p:txBody>
      </p:sp>
    </p:spTree>
    <p:custDataLst>
      <p:tags r:id="rId1"/>
    </p:custDataLst>
    <p:extLst>
      <p:ext uri="{BB962C8B-B14F-4D97-AF65-F5344CB8AC3E}">
        <p14:creationId xmlns:p14="http://schemas.microsoft.com/office/powerpoint/2010/main" val="3846682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8D1F69-EE21-4DC5-826C-1F5000D2CE87}"/>
              </a:ext>
            </a:extLst>
          </p:cNvPr>
          <p:cNvSpPr txBox="1"/>
          <p:nvPr/>
        </p:nvSpPr>
        <p:spPr>
          <a:xfrm>
            <a:off x="4727448" y="304800"/>
            <a:ext cx="3886200"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t>Turn the wheel sharply to the left and back up until you are in the space </a:t>
            </a:r>
          </a:p>
          <a:p>
            <a:pPr marL="285750" indent="-285750">
              <a:buFont typeface="Arial" panose="020B0604020202020204" pitchFamily="34" charset="0"/>
              <a:buChar char="•"/>
            </a:pPr>
            <a:r>
              <a:rPr lang="en-US" sz="2800" dirty="0"/>
              <a:t>Pull forward to adjust your position and your clearance</a:t>
            </a:r>
          </a:p>
        </p:txBody>
      </p:sp>
      <p:pic>
        <p:nvPicPr>
          <p:cNvPr id="3" name="Picture 2">
            <a:extLst>
              <a:ext uri="{FF2B5EF4-FFF2-40B4-BE49-F238E27FC236}">
                <a16:creationId xmlns:a16="http://schemas.microsoft.com/office/drawing/2014/main" id="{C0505B1C-6711-4330-BF36-940697B6826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015"/>
          <a:stretch/>
        </p:blipFill>
        <p:spPr>
          <a:xfrm>
            <a:off x="152399" y="0"/>
            <a:ext cx="4189595" cy="6858000"/>
          </a:xfrm>
          <a:prstGeom prst="rect">
            <a:avLst/>
          </a:prstGeom>
        </p:spPr>
      </p:pic>
    </p:spTree>
    <p:custDataLst>
      <p:tags r:id="rId1"/>
    </p:custDataLst>
    <p:extLst>
      <p:ext uri="{BB962C8B-B14F-4D97-AF65-F5344CB8AC3E}">
        <p14:creationId xmlns:p14="http://schemas.microsoft.com/office/powerpoint/2010/main" val="2308909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Backing Safely</a:t>
            </a:r>
          </a:p>
        </p:txBody>
      </p:sp>
    </p:spTree>
    <p:custDataLst>
      <p:tags r:id="rId1"/>
    </p:custDataLst>
    <p:extLst>
      <p:ext uri="{BB962C8B-B14F-4D97-AF65-F5344CB8AC3E}">
        <p14:creationId xmlns:p14="http://schemas.microsoft.com/office/powerpoint/2010/main" val="29232565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C5AA53-5F2B-463A-86C8-C1A6696820F4}"/>
              </a:ext>
            </a:extLst>
          </p:cNvPr>
          <p:cNvSpPr txBox="1"/>
          <p:nvPr/>
        </p:nvSpPr>
        <p:spPr>
          <a:xfrm>
            <a:off x="152400" y="152400"/>
            <a:ext cx="4419600" cy="5262979"/>
          </a:xfrm>
          <a:prstGeom prst="rect">
            <a:avLst/>
          </a:prstGeom>
          <a:noFill/>
        </p:spPr>
        <p:txBody>
          <a:bodyPr wrap="square" rtlCol="0">
            <a:spAutoFit/>
          </a:bodyPr>
          <a:lstStyle/>
          <a:p>
            <a:pPr marL="457200" indent="-457200">
              <a:buFont typeface="Arial" panose="020B0604020202020204" pitchFamily="34" charset="0"/>
              <a:buChar char="•"/>
            </a:pPr>
            <a:r>
              <a:rPr lang="en-US" sz="2800" dirty="0"/>
              <a:t>Be patient </a:t>
            </a:r>
          </a:p>
          <a:p>
            <a:pPr marL="457200" indent="-457200">
              <a:buFont typeface="Arial" panose="020B0604020202020204" pitchFamily="34" charset="0"/>
              <a:buChar char="•"/>
            </a:pPr>
            <a:r>
              <a:rPr lang="en-US" sz="2800" dirty="0"/>
              <a:t>Back as slowly as possible, using the lowest reverse gear </a:t>
            </a:r>
          </a:p>
          <a:p>
            <a:pPr marL="457200" indent="-457200">
              <a:buFont typeface="Arial" panose="020B0604020202020204" pitchFamily="34" charset="0"/>
              <a:buChar char="•"/>
            </a:pPr>
            <a:r>
              <a:rPr lang="en-US" sz="2800" dirty="0"/>
              <a:t>Don’t accelerate </a:t>
            </a:r>
            <a:br>
              <a:rPr lang="en-US" sz="2800" dirty="0"/>
            </a:br>
            <a:r>
              <a:rPr lang="en-US" sz="2800" dirty="0"/>
              <a:t>(use idle speed) or </a:t>
            </a:r>
            <a:br>
              <a:rPr lang="en-US" sz="2800" dirty="0"/>
            </a:br>
            <a:r>
              <a:rPr lang="en-US" sz="2800" dirty="0"/>
              <a:t>ride the clutch </a:t>
            </a:r>
          </a:p>
          <a:p>
            <a:pPr marL="457200" indent="-457200">
              <a:buFont typeface="Arial" panose="020B0604020202020204" pitchFamily="34" charset="0"/>
              <a:buChar char="•"/>
            </a:pPr>
            <a:r>
              <a:rPr lang="en-US" sz="2800" dirty="0"/>
              <a:t>Don’t over steer </a:t>
            </a:r>
          </a:p>
          <a:p>
            <a:pPr marL="457200" indent="-457200">
              <a:buFont typeface="Arial" panose="020B0604020202020204" pitchFamily="34" charset="0"/>
              <a:buChar char="•"/>
            </a:pPr>
            <a:r>
              <a:rPr lang="en-US" sz="2800" dirty="0"/>
              <a:t>Back to the left </a:t>
            </a:r>
            <a:br>
              <a:rPr lang="en-US" sz="2800" dirty="0"/>
            </a:br>
            <a:r>
              <a:rPr lang="en-US" sz="2800" dirty="0"/>
              <a:t>side (sight side) whenever possible </a:t>
            </a:r>
          </a:p>
          <a:p>
            <a:pPr marL="457200" indent="-457200">
              <a:buFont typeface="Arial" panose="020B0604020202020204" pitchFamily="34" charset="0"/>
              <a:buChar char="•"/>
            </a:pPr>
            <a:endParaRPr lang="en-US" sz="2800" dirty="0"/>
          </a:p>
        </p:txBody>
      </p:sp>
      <p:pic>
        <p:nvPicPr>
          <p:cNvPr id="4" name="Picture 3">
            <a:extLst>
              <a:ext uri="{FF2B5EF4-FFF2-40B4-BE49-F238E27FC236}">
                <a16:creationId xmlns:a16="http://schemas.microsoft.com/office/drawing/2014/main" id="{9AD32BB4-48C5-4EED-B6B9-ED4A2FB7B3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27275435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C5AA53-5F2B-463A-86C8-C1A6696820F4}"/>
              </a:ext>
            </a:extLst>
          </p:cNvPr>
          <p:cNvSpPr txBox="1"/>
          <p:nvPr/>
        </p:nvSpPr>
        <p:spPr>
          <a:xfrm>
            <a:off x="4724400" y="152400"/>
            <a:ext cx="4419600" cy="5693866"/>
          </a:xfrm>
          <a:prstGeom prst="rect">
            <a:avLst/>
          </a:prstGeom>
          <a:noFill/>
        </p:spPr>
        <p:txBody>
          <a:bodyPr wrap="square" rtlCol="0">
            <a:spAutoFit/>
          </a:bodyPr>
          <a:lstStyle/>
          <a:p>
            <a:pPr marL="457200" indent="-457200">
              <a:buFont typeface="Arial" panose="020B0604020202020204" pitchFamily="34" charset="0"/>
              <a:buChar char="•"/>
            </a:pPr>
            <a:r>
              <a:rPr lang="en-US" sz="2800" dirty="0"/>
              <a:t>Use your </a:t>
            </a:r>
            <a:br>
              <a:rPr lang="en-US" sz="2800" dirty="0"/>
            </a:br>
            <a:r>
              <a:rPr lang="en-US" sz="2800" dirty="0"/>
              <a:t>vehicle’s mirrors </a:t>
            </a:r>
          </a:p>
          <a:p>
            <a:pPr marL="457200" indent="-457200">
              <a:buFont typeface="Arial" panose="020B0604020202020204" pitchFamily="34" charset="0"/>
              <a:buChar char="•"/>
            </a:pPr>
            <a:r>
              <a:rPr lang="en-US" sz="2800" dirty="0"/>
              <a:t>Use your vehicle’s </a:t>
            </a:r>
            <a:br>
              <a:rPr lang="en-US" sz="2800" dirty="0"/>
            </a:br>
            <a:r>
              <a:rPr lang="en-US" sz="2800" dirty="0"/>
              <a:t>horn and flashers to alert others </a:t>
            </a:r>
          </a:p>
          <a:p>
            <a:pPr marL="457200" indent="-457200">
              <a:buFont typeface="Arial" panose="020B0604020202020204" pitchFamily="34" charset="0"/>
              <a:buChar char="•"/>
            </a:pPr>
            <a:r>
              <a:rPr lang="en-US" sz="2800" dirty="0"/>
              <a:t>Eliminate noise and keep the windows </a:t>
            </a:r>
            <a:br>
              <a:rPr lang="en-US" sz="2800" dirty="0"/>
            </a:br>
            <a:r>
              <a:rPr lang="en-US" sz="2800" dirty="0"/>
              <a:t>open to listen </a:t>
            </a:r>
          </a:p>
          <a:p>
            <a:pPr marL="457200" indent="-457200">
              <a:buFont typeface="Arial" panose="020B0604020202020204" pitchFamily="34" charset="0"/>
              <a:buChar char="•"/>
            </a:pPr>
            <a:r>
              <a:rPr lang="en-US" sz="2800" dirty="0"/>
              <a:t>Watch for fixed objects </a:t>
            </a:r>
          </a:p>
          <a:p>
            <a:pPr marL="457200" indent="-457200">
              <a:buFont typeface="Arial" panose="020B0604020202020204" pitchFamily="34" charset="0"/>
              <a:buChar char="•"/>
            </a:pPr>
            <a:r>
              <a:rPr lang="en-US" sz="2800" dirty="0"/>
              <a:t>Restart the backing maneuver instead of backing poorly</a:t>
            </a:r>
          </a:p>
          <a:p>
            <a:pPr marL="457200" indent="-457200">
              <a:buFont typeface="Arial" panose="020B0604020202020204" pitchFamily="34" charset="0"/>
              <a:buChar char="•"/>
            </a:pPr>
            <a:endParaRPr lang="en-US" sz="2800" dirty="0"/>
          </a:p>
        </p:txBody>
      </p:sp>
      <p:pic>
        <p:nvPicPr>
          <p:cNvPr id="4" name="Picture 3">
            <a:extLst>
              <a:ext uri="{FF2B5EF4-FFF2-40B4-BE49-F238E27FC236}">
                <a16:creationId xmlns:a16="http://schemas.microsoft.com/office/drawing/2014/main" id="{09432A26-453E-4442-8763-E2DA1521A6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0350542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2471AE-4CC9-4DA0-BDA0-CC933E1C2547}"/>
              </a:ext>
            </a:extLst>
          </p:cNvPr>
          <p:cNvSpPr/>
          <p:nvPr/>
        </p:nvSpPr>
        <p:spPr>
          <a:xfrm>
            <a:off x="0" y="2286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743E178-B217-4294-A6F3-E5AD683367DD}"/>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Loading Docks &amp; Parking Lots</a:t>
            </a:r>
          </a:p>
        </p:txBody>
      </p:sp>
    </p:spTree>
    <p:custDataLst>
      <p:tags r:id="rId1"/>
    </p:custDataLst>
    <p:extLst>
      <p:ext uri="{BB962C8B-B14F-4D97-AF65-F5344CB8AC3E}">
        <p14:creationId xmlns:p14="http://schemas.microsoft.com/office/powerpoint/2010/main" val="3185090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C9B485-4473-49BF-93F7-3EF037B7B0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41FE1107-71B8-4040-8567-9D283369F151}"/>
              </a:ext>
            </a:extLst>
          </p:cNvPr>
          <p:cNvSpPr txBox="1"/>
          <p:nvPr/>
        </p:nvSpPr>
        <p:spPr>
          <a:xfrm>
            <a:off x="228600" y="152400"/>
            <a:ext cx="8153400" cy="2062103"/>
          </a:xfrm>
          <a:prstGeom prst="rect">
            <a:avLst/>
          </a:prstGeom>
          <a:noFill/>
        </p:spPr>
        <p:txBody>
          <a:bodyPr wrap="square" rtlCol="0">
            <a:spAutoFit/>
          </a:bodyPr>
          <a:lstStyle/>
          <a:p>
            <a:r>
              <a:rPr lang="en-US" sz="3200" dirty="0"/>
              <a:t>When making your usual check around your vehicle (GOAL) before starting to back, pay extra attention to: </a:t>
            </a:r>
          </a:p>
          <a:p>
            <a:endParaRPr lang="en-US" sz="3200" dirty="0"/>
          </a:p>
        </p:txBody>
      </p:sp>
      <p:sp>
        <p:nvSpPr>
          <p:cNvPr id="3" name="TextBox 2">
            <a:extLst>
              <a:ext uri="{FF2B5EF4-FFF2-40B4-BE49-F238E27FC236}">
                <a16:creationId xmlns:a16="http://schemas.microsoft.com/office/drawing/2014/main" id="{0F9DEEF9-7E81-460A-9A81-B6623E29FA67}"/>
              </a:ext>
            </a:extLst>
          </p:cNvPr>
          <p:cNvSpPr txBox="1"/>
          <p:nvPr/>
        </p:nvSpPr>
        <p:spPr>
          <a:xfrm>
            <a:off x="266075" y="1828800"/>
            <a:ext cx="4343400"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Parked vehicles and stationary objects </a:t>
            </a:r>
          </a:p>
          <a:p>
            <a:pPr marL="285750" indent="-285750">
              <a:buFont typeface="Arial" panose="020B0604020202020204" pitchFamily="34" charset="0"/>
              <a:buChar char="•"/>
            </a:pPr>
            <a:r>
              <a:rPr lang="en-US" sz="2800" dirty="0"/>
              <a:t>Alleyways or driveways where vehicles could enter or exit your path </a:t>
            </a:r>
            <a:br>
              <a:rPr lang="en-US" sz="2800" dirty="0"/>
            </a:br>
            <a:r>
              <a:rPr lang="en-US" sz="2800" dirty="0"/>
              <a:t>of travel </a:t>
            </a:r>
          </a:p>
          <a:p>
            <a:pPr marL="285750" indent="-285750">
              <a:buFont typeface="Arial" panose="020B0604020202020204" pitchFamily="34" charset="0"/>
              <a:buChar char="•"/>
            </a:pPr>
            <a:r>
              <a:rPr lang="en-US" sz="2800" dirty="0"/>
              <a:t>Unusual clearances around the dock and any nearby barriers </a:t>
            </a:r>
          </a:p>
          <a:p>
            <a:pPr marL="285750" indent="-285750">
              <a:buFont typeface="Arial" panose="020B0604020202020204" pitchFamily="34" charset="0"/>
              <a:buChar char="•"/>
            </a:pPr>
            <a:endParaRPr lang="en-US" sz="2800" dirty="0"/>
          </a:p>
        </p:txBody>
      </p:sp>
    </p:spTree>
    <p:custDataLst>
      <p:tags r:id="rId1"/>
    </p:custDataLst>
    <p:extLst>
      <p:ext uri="{BB962C8B-B14F-4D97-AF65-F5344CB8AC3E}">
        <p14:creationId xmlns:p14="http://schemas.microsoft.com/office/powerpoint/2010/main" val="6261679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ECEDCA-4ED3-46B0-BD56-836788934B90}"/>
              </a:ext>
            </a:extLst>
          </p:cNvPr>
          <p:cNvSpPr/>
          <p:nvPr/>
        </p:nvSpPr>
        <p:spPr>
          <a:xfrm>
            <a:off x="0" y="4538272"/>
            <a:ext cx="9144000" cy="231972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2D226CD-5183-45E5-B22A-E89FA15393DE}"/>
              </a:ext>
            </a:extLst>
          </p:cNvPr>
          <p:cNvSpPr txBox="1"/>
          <p:nvPr/>
        </p:nvSpPr>
        <p:spPr>
          <a:xfrm>
            <a:off x="152400" y="4572000"/>
            <a:ext cx="9144000" cy="2062103"/>
          </a:xfrm>
          <a:prstGeom prst="rect">
            <a:avLst/>
          </a:prstGeom>
          <a:noFill/>
        </p:spPr>
        <p:txBody>
          <a:bodyPr wrap="square" rtlCol="0">
            <a:spAutoFit/>
          </a:bodyPr>
          <a:lstStyle/>
          <a:p>
            <a:r>
              <a:rPr lang="en-US" sz="3200" dirty="0"/>
              <a:t>Carefully open your trailer doors before backing in to the loading dock. Secure the doors in the open position and make sure the cargo is secure and didn’t shift in transit. </a:t>
            </a:r>
          </a:p>
        </p:txBody>
      </p:sp>
    </p:spTree>
    <p:custDataLst>
      <p:tags r:id="rId1"/>
    </p:custDataLst>
    <p:extLst>
      <p:ext uri="{BB962C8B-B14F-4D97-AF65-F5344CB8AC3E}">
        <p14:creationId xmlns:p14="http://schemas.microsoft.com/office/powerpoint/2010/main" val="105357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7350A6-9498-4EF6-BC61-7BBAA11E41F7}"/>
              </a:ext>
            </a:extLst>
          </p:cNvPr>
          <p:cNvSpPr/>
          <p:nvPr/>
        </p:nvSpPr>
        <p:spPr>
          <a:xfrm>
            <a:off x="0" y="4724400"/>
            <a:ext cx="9144000" cy="2133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C176C0C-AA4A-4C0E-A126-5E42C2C59024}"/>
              </a:ext>
            </a:extLst>
          </p:cNvPr>
          <p:cNvSpPr txBox="1"/>
          <p:nvPr/>
        </p:nvSpPr>
        <p:spPr>
          <a:xfrm>
            <a:off x="76200" y="4724400"/>
            <a:ext cx="8991600" cy="2031325"/>
          </a:xfrm>
          <a:prstGeom prst="rect">
            <a:avLst/>
          </a:prstGeom>
          <a:noFill/>
        </p:spPr>
        <p:txBody>
          <a:bodyPr wrap="square" rtlCol="0">
            <a:spAutoFit/>
          </a:bodyPr>
          <a:lstStyle/>
          <a:p>
            <a:r>
              <a:rPr lang="en-US" sz="3200" dirty="0"/>
              <a:t>When driving through a parking lot, evaluate the:</a:t>
            </a:r>
          </a:p>
          <a:p>
            <a:endParaRPr lang="en-US" sz="1000" dirty="0"/>
          </a:p>
          <a:p>
            <a:pPr marL="742950" lvl="1" indent="-285750">
              <a:buFont typeface="Arial" panose="020B0604020202020204" pitchFamily="34" charset="0"/>
              <a:buChar char="•"/>
            </a:pPr>
            <a:r>
              <a:rPr lang="en-US" sz="2800" dirty="0"/>
              <a:t>Direction of traffic flow through the lot</a:t>
            </a:r>
          </a:p>
          <a:p>
            <a:pPr marL="742950" lvl="1" indent="-285750">
              <a:buFont typeface="Arial" panose="020B0604020202020204" pitchFamily="34" charset="0"/>
              <a:buChar char="•"/>
            </a:pPr>
            <a:r>
              <a:rPr lang="en-US" sz="2800" dirty="0"/>
              <a:t>Location of parking stalls</a:t>
            </a:r>
          </a:p>
          <a:p>
            <a:pPr marL="742950" lvl="1" indent="-285750">
              <a:buFont typeface="Arial" panose="020B0604020202020204" pitchFamily="34" charset="0"/>
              <a:buChar char="•"/>
            </a:pPr>
            <a:r>
              <a:rPr lang="en-US" sz="2800" dirty="0"/>
              <a:t>Positions of entrances and exits</a:t>
            </a:r>
          </a:p>
        </p:txBody>
      </p:sp>
    </p:spTree>
    <p:custDataLst>
      <p:tags r:id="rId1"/>
    </p:custDataLst>
    <p:extLst>
      <p:ext uri="{BB962C8B-B14F-4D97-AF65-F5344CB8AC3E}">
        <p14:creationId xmlns:p14="http://schemas.microsoft.com/office/powerpoint/2010/main" val="2321773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0DA141C9-BCE1-47BD-8CD1-4DBE8DDA0460}"/>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You should now be able to: </a:t>
            </a:r>
          </a:p>
          <a:p>
            <a:pPr marL="857250" lvl="1" indent="-457200">
              <a:buFont typeface="+mj-lt"/>
              <a:buAutoNum type="arabicPeriod"/>
            </a:pPr>
            <a:r>
              <a:rPr lang="en-US" sz="2200" dirty="0"/>
              <a:t>Recognize the steering principles required for successfully backing your tractor-trailer </a:t>
            </a:r>
          </a:p>
          <a:p>
            <a:pPr marL="857250" lvl="1" indent="-457200">
              <a:buFont typeface="+mj-lt"/>
              <a:buAutoNum type="arabicPeriod"/>
            </a:pPr>
            <a:r>
              <a:rPr lang="en-US" sz="2200" dirty="0"/>
              <a:t>Recall general guidelines to stay safe while backing your tractor-trailer </a:t>
            </a:r>
          </a:p>
          <a:p>
            <a:pPr marL="857250" lvl="1" indent="-457200">
              <a:buFont typeface="+mj-lt"/>
              <a:buAutoNum type="arabicPeriod"/>
            </a:pPr>
            <a:r>
              <a:rPr lang="en-US" sz="2200" dirty="0"/>
              <a:t>Describe the appropriate backing maneuver to use based on the situation </a:t>
            </a:r>
          </a:p>
          <a:p>
            <a:pPr marL="857250" lvl="1" indent="-457200">
              <a:buFont typeface="+mj-lt"/>
              <a:buAutoNum type="arabicPeriod"/>
            </a:pPr>
            <a:r>
              <a:rPr lang="en-US" sz="2200" dirty="0"/>
              <a:t>Explain additional precautions to take when backing in parking lots and loading dock areas </a:t>
            </a:r>
            <a:endParaRPr lang="en-US" dirty="0"/>
          </a:p>
        </p:txBody>
      </p:sp>
      <p:sp>
        <p:nvSpPr>
          <p:cNvPr id="5" name="Title 2">
            <a:extLst>
              <a:ext uri="{FF2B5EF4-FFF2-40B4-BE49-F238E27FC236}">
                <a16:creationId xmlns:a16="http://schemas.microsoft.com/office/drawing/2014/main" id="{F3A4CB02-C2B4-434C-B53B-698A92A7A30E}"/>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Objectives Review</a:t>
            </a:r>
          </a:p>
        </p:txBody>
      </p:sp>
      <p:sp>
        <p:nvSpPr>
          <p:cNvPr id="6" name="TextBox 5">
            <a:extLst>
              <a:ext uri="{FF2B5EF4-FFF2-40B4-BE49-F238E27FC236}">
                <a16:creationId xmlns:a16="http://schemas.microsoft.com/office/drawing/2014/main" id="{EC5EF637-ADE3-4CE3-8B00-BC1965BC4D34}"/>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3" name="Picture 2">
            <a:extLst>
              <a:ext uri="{FF2B5EF4-FFF2-40B4-BE49-F238E27FC236}">
                <a16:creationId xmlns:a16="http://schemas.microsoft.com/office/drawing/2014/main" id="{1E6629A5-A6DA-49D2-BB2B-AC9DAC667A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23604787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58"/>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TotalTime>
  <Words>4673</Words>
  <Application>Microsoft Office PowerPoint</Application>
  <PresentationFormat>On-screen Show (4:3)</PresentationFormat>
  <Paragraphs>451</Paragraphs>
  <Slides>58</Slides>
  <Notes>55</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PowerPoint® Instructions</vt:lpstr>
      <vt:lpstr>PowerPoint Presentation</vt:lpstr>
      <vt:lpstr>Backing  and Docking</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79</cp:revision>
  <dcterms:created xsi:type="dcterms:W3CDTF">2016-04-05T19:25:42Z</dcterms:created>
  <dcterms:modified xsi:type="dcterms:W3CDTF">2019-05-14T14:58:11Z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