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0.xml" ContentType="application/vnd.openxmlformats-officedocument.presentationml.tags+xml"/>
  <Override PartName="/ppt/notesSlides/notesSlide26.xml" ContentType="application/vnd.openxmlformats-officedocument.presentationml.notesSlide+xml"/>
  <Override PartName="/ppt/tags/tag2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2.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3.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32" r:id="rId2"/>
    <p:sldId id="334" r:id="rId3"/>
    <p:sldId id="259" r:id="rId4"/>
    <p:sldId id="258" r:id="rId5"/>
    <p:sldId id="262" r:id="rId6"/>
    <p:sldId id="263" r:id="rId7"/>
    <p:sldId id="264" r:id="rId8"/>
    <p:sldId id="265" r:id="rId9"/>
    <p:sldId id="266" r:id="rId10"/>
    <p:sldId id="294" r:id="rId11"/>
    <p:sldId id="295" r:id="rId12"/>
    <p:sldId id="267" r:id="rId13"/>
    <p:sldId id="268" r:id="rId14"/>
    <p:sldId id="269" r:id="rId15"/>
    <p:sldId id="270" r:id="rId16"/>
    <p:sldId id="271" r:id="rId17"/>
    <p:sldId id="272" r:id="rId18"/>
    <p:sldId id="273" r:id="rId19"/>
    <p:sldId id="274" r:id="rId20"/>
    <p:sldId id="275" r:id="rId21"/>
    <p:sldId id="278" r:id="rId22"/>
    <p:sldId id="276" r:id="rId23"/>
    <p:sldId id="277" r:id="rId24"/>
    <p:sldId id="279" r:id="rId25"/>
    <p:sldId id="280" r:id="rId26"/>
    <p:sldId id="281" r:id="rId27"/>
    <p:sldId id="282" r:id="rId28"/>
    <p:sldId id="283" r:id="rId29"/>
    <p:sldId id="284" r:id="rId30"/>
    <p:sldId id="285" r:id="rId31"/>
    <p:sldId id="286" r:id="rId32"/>
    <p:sldId id="288" r:id="rId33"/>
    <p:sldId id="289" r:id="rId34"/>
    <p:sldId id="290" r:id="rId35"/>
    <p:sldId id="291" r:id="rId36"/>
    <p:sldId id="293" r:id="rId37"/>
    <p:sldId id="336" r:id="rId38"/>
  </p:sldIdLst>
  <p:sldSz cx="9144000" cy="6858000" type="screen4x3"/>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6E6E6"/>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2" autoAdjust="0"/>
    <p:restoredTop sz="62182" autoAdjust="0"/>
  </p:normalViewPr>
  <p:slideViewPr>
    <p:cSldViewPr>
      <p:cViewPr varScale="1">
        <p:scale>
          <a:sx n="68" d="100"/>
          <a:sy n="68" d="100"/>
        </p:scale>
        <p:origin x="270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4603-7495-49B9-A20F-24D934C684DC}" type="datetimeFigureOut">
              <a:rPr lang="en-US" smtClean="0"/>
              <a:t>5/15/2019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319A-A24C-4259-81CD-896D5E934358}" type="slidenum">
              <a:rPr lang="en-US" smtClean="0"/>
              <a:t>‹#›</a:t>
            </a:fld>
            <a:endParaRPr lang="en-US"/>
          </a:p>
        </p:txBody>
      </p:sp>
    </p:spTree>
    <p:extLst>
      <p:ext uri="{BB962C8B-B14F-4D97-AF65-F5344CB8AC3E}">
        <p14:creationId xmlns:p14="http://schemas.microsoft.com/office/powerpoint/2010/main" val="386361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24: Fatigue and Wellness Awareness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A1.5.4 Fatigue and Wellness Awareness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teach driver-trainees about the issues and consequences of chronic and acute driver fatigue and the importance of staying alert. The training providers must teach driver-trainees wellness and basic health maintenance information that affect a driver's ability to safely operate a CMV.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a:t>
            </a:fld>
            <a:endParaRPr lang="en-US"/>
          </a:p>
        </p:txBody>
      </p:sp>
    </p:spTree>
    <p:extLst>
      <p:ext uri="{BB962C8B-B14F-4D97-AF65-F5344CB8AC3E}">
        <p14:creationId xmlns:p14="http://schemas.microsoft.com/office/powerpoint/2010/main" val="2978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 healthy driver is a safe and alert driver. Achieving a healthy and safe lifestyle can be challenging when done on the road, but it can be done. This chapter will focus on several of the factors that contribute to driver health and wellness.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healthy driver is a safe and alert driver. This chapter focuses on several of the factors that contribute to driver health and wellness—from safe lifting practices to personal safety and security. It’s essential that students finish this section with a clear understanding of the subject.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Discuss how a healthy lifestyle is possible while on the road, but that is takes discipline to achieve. Cover the importance of a healthy diet, exercise, and sleep.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4</a:t>
            </a:fld>
            <a:endParaRPr lang="en-US"/>
          </a:p>
        </p:txBody>
      </p:sp>
    </p:spTree>
    <p:extLst>
      <p:ext uri="{BB962C8B-B14F-4D97-AF65-F5344CB8AC3E}">
        <p14:creationId xmlns:p14="http://schemas.microsoft.com/office/powerpoint/2010/main" val="315359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pPr marL="228600" lvl="0" indent="-228600">
              <a:buFont typeface="+mj-lt"/>
              <a:buAutoNum type="arabicPeriod"/>
            </a:pPr>
            <a:r>
              <a:rPr lang="en-US" sz="1200" kern="1200" dirty="0">
                <a:solidFill>
                  <a:schemeClr val="tx1"/>
                </a:solidFill>
                <a:effectLst/>
                <a:latin typeface="+mn-lt"/>
                <a:ea typeface="+mn-ea"/>
                <a:cs typeface="+mn-cs"/>
              </a:rPr>
              <a:t>Describe ways you can maintain a healthy diet and good exercise habits while on the road</a:t>
            </a:r>
          </a:p>
          <a:p>
            <a:pPr marL="228600" lvl="0" indent="-228600">
              <a:buFont typeface="+mj-lt"/>
              <a:buAutoNum type="arabicPeriod"/>
            </a:pPr>
            <a:r>
              <a:rPr lang="en-US" sz="1200" kern="1200" dirty="0">
                <a:solidFill>
                  <a:schemeClr val="tx1"/>
                </a:solidFill>
                <a:effectLst/>
                <a:latin typeface="+mn-lt"/>
                <a:ea typeface="+mn-ea"/>
                <a:cs typeface="+mn-cs"/>
              </a:rPr>
              <a:t>Discuss what stress is along with ways you can manage stress</a:t>
            </a:r>
          </a:p>
          <a:p>
            <a:pPr marL="228600" lvl="0" indent="-228600">
              <a:buFont typeface="+mj-lt"/>
              <a:buAutoNum type="arabicPeriod"/>
            </a:pPr>
            <a:r>
              <a:rPr lang="en-US" sz="1200" kern="1200" dirty="0">
                <a:solidFill>
                  <a:schemeClr val="tx1"/>
                </a:solidFill>
                <a:effectLst/>
                <a:latin typeface="+mn-lt"/>
                <a:ea typeface="+mn-ea"/>
                <a:cs typeface="+mn-cs"/>
              </a:rPr>
              <a:t>Identify signs of driver fatigue </a:t>
            </a:r>
          </a:p>
          <a:p>
            <a:pPr marL="228600" lvl="0" indent="-228600">
              <a:buFont typeface="+mj-lt"/>
              <a:buAutoNum type="arabicPeriod"/>
            </a:pPr>
            <a:r>
              <a:rPr lang="en-US" sz="1200" kern="1200" dirty="0">
                <a:solidFill>
                  <a:schemeClr val="tx1"/>
                </a:solidFill>
                <a:effectLst/>
                <a:latin typeface="+mn-lt"/>
                <a:ea typeface="+mn-ea"/>
                <a:cs typeface="+mn-cs"/>
              </a:rPr>
              <a:t>List safe work practices </a:t>
            </a:r>
          </a:p>
          <a:p>
            <a:pPr marL="228600" lvl="0" indent="-228600">
              <a:buFont typeface="+mj-lt"/>
              <a:buAutoNum type="arabicPeriod"/>
            </a:pPr>
            <a:r>
              <a:rPr lang="en-US" sz="1200" kern="1200" dirty="0">
                <a:solidFill>
                  <a:schemeClr val="tx1"/>
                </a:solidFill>
                <a:effectLst/>
                <a:latin typeface="+mn-lt"/>
                <a:ea typeface="+mn-ea"/>
                <a:cs typeface="+mn-cs"/>
              </a:rPr>
              <a:t>Describe back safety and proper lifting</a:t>
            </a:r>
          </a:p>
          <a:p>
            <a:pPr marL="228600" lvl="0" indent="-228600">
              <a:buFont typeface="+mj-lt"/>
              <a:buAutoNum type="arabicPeriod"/>
            </a:pPr>
            <a:r>
              <a:rPr lang="en-US" sz="1200" kern="1200" dirty="0">
                <a:solidFill>
                  <a:schemeClr val="tx1"/>
                </a:solidFill>
                <a:effectLst/>
                <a:latin typeface="+mn-lt"/>
                <a:ea typeface="+mn-ea"/>
                <a:cs typeface="+mn-cs"/>
              </a:rPr>
              <a:t>List steps you can take to ensure your personal security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a:t>
            </a:fld>
            <a:endParaRPr lang="en-US"/>
          </a:p>
        </p:txBody>
      </p:sp>
    </p:spTree>
    <p:extLst>
      <p:ext uri="{BB962C8B-B14F-4D97-AF65-F5344CB8AC3E}">
        <p14:creationId xmlns:p14="http://schemas.microsoft.com/office/powerpoint/2010/main" val="401117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Personal Health and Driving</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6</a:t>
            </a:fld>
            <a:endParaRPr lang="en-US"/>
          </a:p>
        </p:txBody>
      </p:sp>
    </p:spTree>
    <p:extLst>
      <p:ext uri="{BB962C8B-B14F-4D97-AF65-F5344CB8AC3E}">
        <p14:creationId xmlns:p14="http://schemas.microsoft.com/office/powerpoint/2010/main" val="419741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24.1 </a:t>
            </a:r>
            <a:r>
              <a:rPr lang="en-US" sz="1200" b="0" i="0" u="none" strike="noStrike" kern="1200" baseline="0" dirty="0">
                <a:solidFill>
                  <a:schemeClr val="tx1"/>
                </a:solidFill>
                <a:latin typeface="+mn-lt"/>
                <a:ea typeface="+mn-ea"/>
                <a:cs typeface="+mn-cs"/>
              </a:rPr>
              <a:t>— Personal Health &amp; Driving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Life on the road can lead to a lot of bad habits, including: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Minimal exercise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Unhealthy eating habits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consumption of caffeine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Smoking</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It is important to incorporate good habits, including eating well, getting plenty of rest, and having an exercise routine. Remember, a healthy driver is an alert, safe driver. Weight, diet, and exercise all work together when it comes to your health.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7</a:t>
            </a:fld>
            <a:endParaRPr lang="en-US"/>
          </a:p>
        </p:txBody>
      </p:sp>
    </p:spTree>
    <p:extLst>
      <p:ext uri="{BB962C8B-B14F-4D97-AF65-F5344CB8AC3E}">
        <p14:creationId xmlns:p14="http://schemas.microsoft.com/office/powerpoint/2010/main" val="1798984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Weight</a:t>
            </a:r>
          </a:p>
          <a:p>
            <a:r>
              <a:rPr lang="en-US" sz="1200" b="0" i="0" u="none" strike="noStrike" kern="1200" baseline="0" dirty="0">
                <a:solidFill>
                  <a:schemeClr val="tx1"/>
                </a:solidFill>
                <a:latin typeface="+mn-lt"/>
                <a:ea typeface="+mn-ea"/>
                <a:cs typeface="+mn-cs"/>
              </a:rPr>
              <a:t>Being overweight can contribute to various health problems including unhealthy cholesterol levels, high blood pressure, diabetes, back pain, and joint stress. It can also cause you to feel fatigued. A healthy diet and physical activity can help control your weight, and in turn, prevent certain health problems.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8</a:t>
            </a:fld>
            <a:endParaRPr lang="en-US"/>
          </a:p>
        </p:txBody>
      </p:sp>
    </p:spTree>
    <p:extLst>
      <p:ext uri="{BB962C8B-B14F-4D97-AF65-F5344CB8AC3E}">
        <p14:creationId xmlns:p14="http://schemas.microsoft.com/office/powerpoint/2010/main" val="1082276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Diet</a:t>
            </a:r>
          </a:p>
          <a:p>
            <a:r>
              <a:rPr lang="en-US" sz="1200" b="0" i="0" u="none" strike="noStrike" kern="1200" baseline="0" dirty="0">
                <a:solidFill>
                  <a:schemeClr val="tx1"/>
                </a:solidFill>
                <a:latin typeface="+mn-lt"/>
                <a:ea typeface="+mn-ea"/>
                <a:cs typeface="+mn-cs"/>
              </a:rPr>
              <a:t>Whether at home or on the road, it is important to maintain a healthy diet. A healthy diet includes eating a variety of foods on a daily basis that are rich in nutrients and low in calories. This includes vegetables and fruits, whole grains, low-fat dairy, and lean protein.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Vegetables and fruits. </a:t>
            </a:r>
            <a:r>
              <a:rPr lang="en-US" sz="1200" b="0" i="0" u="none" strike="noStrike" kern="1200" baseline="0" dirty="0">
                <a:solidFill>
                  <a:schemeClr val="tx1"/>
                </a:solidFill>
                <a:latin typeface="+mn-lt"/>
                <a:ea typeface="+mn-ea"/>
                <a:cs typeface="+mn-cs"/>
              </a:rPr>
              <a:t>Vegetables and fruits are full of nutrients that help in promoting good health. Select vegetables and fruits of various colors and varieties. Choose red, orange, and dark green vegetables such as tomatoes, sweet potatoes, and broccoli with meals.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select a variety of fruits and vegetables as snacks such as apples, pears, berries, and carrots.</a:t>
            </a:r>
          </a:p>
          <a:p>
            <a:endParaRPr lang="en-US" sz="1200" b="1"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Whole grains. </a:t>
            </a:r>
            <a:r>
              <a:rPr lang="en-US" sz="1200" b="0" i="0" u="none" strike="noStrike" kern="1200" baseline="0" dirty="0">
                <a:solidFill>
                  <a:schemeClr val="tx1"/>
                </a:solidFill>
                <a:latin typeface="+mn-lt"/>
                <a:ea typeface="+mn-ea"/>
                <a:cs typeface="+mn-cs"/>
              </a:rPr>
              <a:t>When selecting bread, rice, or pasta, try to select whole grains. Whole grains provide more nutrients than refined grains.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Examples of whole grains include oatmeal, brown rice, and whole wheat pasta. At least half of the grains consumed on a daily basis should be whole grains.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Low-fat dairy. </a:t>
            </a:r>
            <a:r>
              <a:rPr lang="en-US" sz="1200" b="0" i="0" u="none" strike="noStrike" kern="1200" baseline="0" dirty="0">
                <a:solidFill>
                  <a:schemeClr val="tx1"/>
                </a:solidFill>
                <a:latin typeface="+mn-lt"/>
                <a:ea typeface="+mn-ea"/>
                <a:cs typeface="+mn-cs"/>
              </a:rPr>
              <a:t>Milk, cheese, and yogurt are included in the dairy group. Select fat-free (skim) or low-fat (one percent) milk, cheese, and yogurt.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Lean protein. </a:t>
            </a:r>
            <a:r>
              <a:rPr lang="en-US" sz="1200" b="0" i="0" u="none" strike="noStrike" kern="1200" baseline="0" dirty="0">
                <a:solidFill>
                  <a:schemeClr val="tx1"/>
                </a:solidFill>
                <a:latin typeface="+mn-lt"/>
                <a:ea typeface="+mn-ea"/>
                <a:cs typeface="+mn-cs"/>
              </a:rPr>
              <a:t>Meat, poultry, seafood, eggs, nuts, and seeds are considered part of the protein group. Select lean cuts of meat or low-fat meat and poultry. </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9</a:t>
            </a:fld>
            <a:endParaRPr lang="en-US"/>
          </a:p>
        </p:txBody>
      </p:sp>
    </p:spTree>
    <p:extLst>
      <p:ext uri="{BB962C8B-B14F-4D97-AF65-F5344CB8AC3E}">
        <p14:creationId xmlns:p14="http://schemas.microsoft.com/office/powerpoint/2010/main" val="3842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Limit fat, oil, added sugar, salt. </a:t>
            </a:r>
            <a:r>
              <a:rPr lang="en-US" sz="1200" b="0" i="0" u="none" strike="noStrike" kern="1200" baseline="0" dirty="0">
                <a:solidFill>
                  <a:schemeClr val="tx1"/>
                </a:solidFill>
                <a:latin typeface="+mn-lt"/>
                <a:ea typeface="+mn-ea"/>
                <a:cs typeface="+mn-cs"/>
              </a:rPr>
              <a:t>Limiting fats, oils, and added sugars is also important when it comes to a healthy diet as these foods provide calories, but little in nutritional value. Too much sodium (salt) can increase blood pressure.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CALLOUT: Oils low in saturated fats are a much healthier choice. Use olive, avocado, or peanut oils for cooking or creating salad dressings and sauces.</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10</a:t>
            </a:fld>
            <a:endParaRPr lang="en-US"/>
          </a:p>
        </p:txBody>
      </p:sp>
    </p:spTree>
    <p:extLst>
      <p:ext uri="{BB962C8B-B14F-4D97-AF65-F5344CB8AC3E}">
        <p14:creationId xmlns:p14="http://schemas.microsoft.com/office/powerpoint/2010/main" val="1654609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Drink water. </a:t>
            </a:r>
            <a:r>
              <a:rPr lang="en-US" sz="1200" b="0" i="0" u="none" strike="noStrike" kern="1200" baseline="0" dirty="0">
                <a:solidFill>
                  <a:schemeClr val="tx1"/>
                </a:solidFill>
                <a:latin typeface="+mn-lt"/>
                <a:ea typeface="+mn-ea"/>
                <a:cs typeface="+mn-cs"/>
              </a:rPr>
              <a:t>Water is a key ingredient to health and wellness. You need water to process the nutrients you eat, cleanse your body of toxins and impurities, and replenish you after exercise or physical exertion, especially in extreme heat.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Normally, you should drink at least eight 8-ounce glasses of water every day. If you are working in extreme heat, you will need to drink at least 8 ounces of cool water every 15 to 20 minutes.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11</a:t>
            </a:fld>
            <a:endParaRPr lang="en-US"/>
          </a:p>
        </p:txBody>
      </p:sp>
    </p:spTree>
    <p:extLst>
      <p:ext uri="{BB962C8B-B14F-4D97-AF65-F5344CB8AC3E}">
        <p14:creationId xmlns:p14="http://schemas.microsoft.com/office/powerpoint/2010/main" val="3606926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Eating Healthy on the Road </a:t>
            </a:r>
          </a:p>
          <a:p>
            <a:r>
              <a:rPr lang="en-US" sz="1200" b="0" i="0" u="none" strike="noStrike" kern="1200" baseline="0" dirty="0">
                <a:solidFill>
                  <a:schemeClr val="tx1"/>
                </a:solidFill>
                <a:latin typeface="+mn-lt"/>
                <a:ea typeface="+mn-ea"/>
                <a:cs typeface="+mn-cs"/>
              </a:rPr>
              <a:t>Being on the road can present additional challenges when it comes to healthy eating. Your options can be limited when it comes to the menu at a truck stop or fast food outlet. Planning ahead and packing healthy foods before starting a trip is one way to combat this problem.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are lots of healthy choices that can be purchased from the grocery store before leaving on a trip. They can be carried in a small cooler in the vehicle. These choices include fresh fruit, cut up vegetables, and string cheese. Ready‑to-eat cereals and unsalted nuts are other healthy foods that can be taken on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Making healthy food choices can be a challenge when stopping at a restaurant or truck stop. Being an informed diner is half the battle when it comes to being a healthy diner.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Many restaurant and fast food chains are offering healthy choices and starting to post calories on their menus. Also, many post nutritional information on their websites. If possible, this information should be checked out before ordering. If this isn’t possible, look for key words such as grilled, whole grain, and low fat to help in making informed mealtime decisions.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For breakfast, skip the sweet rolls and pancakes. Items such as oatmeal, whole grain cereals, and fresh fruit are healthier selections.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it comes to lunch and dinner, look for terms such as grilled, steamed, or broiled when selecting meat, whole grain when selecting breads, buns, and pasta, and low fat when choosing dairy products.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a salad bar, select vegetables and fruit and use salad dressing sparingly. Avoid prepared salads such as potato or pasta salads as they often contain dressings or sauces that are high in fat or sugar.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Beverages are another issue to consider. Sodas and sweetened coffees are full of sugars and calories. Low-fat milk and unsweetened tea or coffee are better choices.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12</a:t>
            </a:fld>
            <a:endParaRPr lang="en-US"/>
          </a:p>
        </p:txBody>
      </p:sp>
    </p:spTree>
    <p:extLst>
      <p:ext uri="{BB962C8B-B14F-4D97-AF65-F5344CB8AC3E}">
        <p14:creationId xmlns:p14="http://schemas.microsoft.com/office/powerpoint/2010/main" val="2035327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Exercise</a:t>
            </a:r>
          </a:p>
          <a:p>
            <a:r>
              <a:rPr lang="en-US" sz="1200" kern="1200" dirty="0">
                <a:solidFill>
                  <a:schemeClr val="tx1"/>
                </a:solidFill>
                <a:effectLst/>
                <a:latin typeface="+mn-lt"/>
                <a:ea typeface="+mn-ea"/>
                <a:cs typeface="+mn-cs"/>
              </a:rPr>
              <a:t>Regular physical activity is important to overall health and fitness. Being physically active can help with: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Losing weight or maintaining a healthy weight (when combined with proper diet)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Well-being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Sleep</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Strengthening muscles and bones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Beneficial physical activity includes: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Aerobic activities, including brisk walking, jogging, bicycling, and swimming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Resistance, strength building, and weight-bearing activities, including lifting weights and push-ups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Balance and stretching activities, including gentle stretching, dancing, yoga, and martial arts</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So how much physical activity is necessary? The U.S. Department of Agriculture (USDA) recommends that adults do at least two and a half hours of moderate physical activity each week . This activity can be broken down into increments of as little as 10 minutes at a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Moderate physical activities include brisk walking, bicycling, and golf (when walking and carrying clubs). It is also recommended that muscle-strengthening activities such as push-ups, sit-ups, and lifting weights be done two or more days a week.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Moderate physical activity for 30 minutes a day can help improve your well-being.</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13</a:t>
            </a:fld>
            <a:endParaRPr lang="en-US"/>
          </a:p>
        </p:txBody>
      </p:sp>
    </p:spTree>
    <p:extLst>
      <p:ext uri="{BB962C8B-B14F-4D97-AF65-F5344CB8AC3E}">
        <p14:creationId xmlns:p14="http://schemas.microsoft.com/office/powerpoint/2010/main" val="1461139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Exercise on the Road</a:t>
            </a:r>
          </a:p>
          <a:p>
            <a:r>
              <a:rPr lang="en-US" sz="1200" b="0" i="0" u="none" strike="noStrike" kern="1200" baseline="0" dirty="0">
                <a:solidFill>
                  <a:schemeClr val="tx1"/>
                </a:solidFill>
                <a:latin typeface="+mn-lt"/>
                <a:ea typeface="+mn-ea"/>
                <a:cs typeface="+mn-cs"/>
              </a:rPr>
              <a:t>Being on the road can present challenges when it comes to getting in some physical activity on a regular basis, but it is important you make it a priority. Professional drivers spend many hours behind the wheel, and a lack of movement can take its toll. Sitting for long periods of time can lead to fatigue, back pain, and even blood clots. Having a “game plan” can help in getting in some form of physical activity.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“game plan” may include making time during a stop to take a walk or planning to stop at a facility that includes exercise equipment.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drivers carry exercise equipment such as hand weights or resistance bands to do simple exercises in their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stopped for deliveries, pickups, or a break, take a quick walk—even if it’s just around your rig.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14</a:t>
            </a:fld>
            <a:endParaRPr lang="en-US"/>
          </a:p>
        </p:txBody>
      </p:sp>
    </p:spTree>
    <p:extLst>
      <p:ext uri="{BB962C8B-B14F-4D97-AF65-F5344CB8AC3E}">
        <p14:creationId xmlns:p14="http://schemas.microsoft.com/office/powerpoint/2010/main" val="2987977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Stress</a:t>
            </a:r>
          </a:p>
          <a:p>
            <a:r>
              <a:rPr lang="en-US" sz="1200" b="0" i="0" u="none" strike="noStrike" kern="1200" baseline="0" dirty="0">
                <a:solidFill>
                  <a:schemeClr val="tx1"/>
                </a:solidFill>
                <a:latin typeface="+mn-lt"/>
                <a:ea typeface="+mn-ea"/>
                <a:cs typeface="+mn-cs"/>
              </a:rPr>
              <a:t>Stress is a physical or mental response to the pressures of an event or factors of living in general. Though we tend to speak of it in a negative context, stress can be positive or negative.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Biologically, when stress occurs, your body releases hormones which accelerate your breathing and heart rate, increase your blood sugar levels and blood pressure, and improve blood clotting. Your body gets into a survival mode, readying itself for a physical emergency.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stress continues, your body temporarily adjusts to the stress. If stress is removed during this adjustment period, your body returns to normal. However, if stress goes on for prolonged periods of time, your body fails to adjust and wears out. This can weaken your defenses and lead to disease.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Medically, stress can cause you to suffer headaches, high blood pressure, pain, breathing trouble, digestive disorders, obesity, insomnia, and fatigue.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Psychologically, you may suffer frustration, irritability, anger, impatience, worry, and/or a lack of self-confidence. To compound matters, your job can be affected too. Stress can lead to accidents, a loss of priorities, rushing, and anger or inappropriate behavior.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one or more of the following stress-reduction techniques to help you deal with stress: </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Take breaks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Exercise</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Maintain a balanced diet</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Get proper rest</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Practice deep breathing or yoga</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Manage your time and set priorities to do the most important things first</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Laugh and cry to release tension</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Talk to a friend or counselor</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15</a:t>
            </a:fld>
            <a:endParaRPr lang="en-US"/>
          </a:p>
        </p:txBody>
      </p:sp>
    </p:spTree>
    <p:extLst>
      <p:ext uri="{BB962C8B-B14F-4D97-AF65-F5344CB8AC3E}">
        <p14:creationId xmlns:p14="http://schemas.microsoft.com/office/powerpoint/2010/main" val="3787355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Fatigue </a:t>
            </a:r>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16</a:t>
            </a:fld>
            <a:endParaRPr lang="en-US"/>
          </a:p>
        </p:txBody>
      </p:sp>
    </p:spTree>
    <p:extLst>
      <p:ext uri="{BB962C8B-B14F-4D97-AF65-F5344CB8AC3E}">
        <p14:creationId xmlns:p14="http://schemas.microsoft.com/office/powerpoint/2010/main" val="1152358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Fatigue is a generic term used to describe anything from being sleepy to exhausted. Two major causes of fatigue are sleep loss and changes to the body’s circadian rhythm (internal clock).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Sleep loss. </a:t>
            </a:r>
            <a:r>
              <a:rPr lang="en-US" sz="1200" b="0" i="0" u="none" strike="noStrike" kern="1200" baseline="0" dirty="0">
                <a:solidFill>
                  <a:schemeClr val="tx1"/>
                </a:solidFill>
                <a:latin typeface="+mn-lt"/>
                <a:ea typeface="+mn-ea"/>
                <a:cs typeface="+mn-cs"/>
              </a:rPr>
              <a:t>Sleep, like food and water, is necessary for human survival. Depriving your body of sleep is like starving yourself or not drinking water.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general, most adults need seven to eight hours of uninterrupted sleep to feel well-rested. Sleep loss of as little as two hours can negatively affect alertness and performance. This can include reduced judgment, slowed reaction time, lack of coordination, and poor attitude/mood.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addition, sleep-deprived people also tend to eat more and crave food with simple carbohydrates, which are high in sugar.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is a regulation that prohibits a driver from driving (or a carrier from allowing a driver to drive) a commercial motor vehicle (CMV) when ill or fatigued, or while the driver’s ability or alertness is so impaired (or so likely to become impaired) that it makes it unsafe for him or her to operate a CMV. </a:t>
            </a:r>
          </a:p>
          <a:p>
            <a:endParaRPr lang="en-US" sz="1200" b="1"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Circadian rhythm. </a:t>
            </a:r>
            <a:r>
              <a:rPr lang="en-US" sz="1200" b="0" i="0" u="none" strike="noStrike" kern="1200" baseline="0" dirty="0">
                <a:solidFill>
                  <a:schemeClr val="tx1"/>
                </a:solidFill>
                <a:latin typeface="+mn-lt"/>
                <a:ea typeface="+mn-ea"/>
                <a:cs typeface="+mn-cs"/>
              </a:rPr>
              <a:t>Put simply, circadian rhythm is your body’s internal or biological clock. For most people, their clock runs on a 24-hour cycle with times when they feel energized and awake (high points) and other times when they feel sleepy and lethargic (low points).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Time cues, such as sunlight and darkness and your work/rest schedule, keep your body clock set to a certain schedule.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Most everyone’s clock is set for two low points. One is between 2:00 a.m. and 6:00 a.m. The other is between 1:00 p.m. and 5:00 p.m. The more dangerous of the two is between 2:00 a.m. and 6:00 a.m., since most people are programmed to sleep when it is dark out. This makes fighting fatigue difficult when driving at night.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person’s low point is generally 12 hours after the mid-point of their last sleep cycle. In other words, if you were asleep from 10:00 p.m. to 6:00 a.m. your low point in the afternoon would occur at 2:00 p.m. Knowing this, you could intentionally plan for a break during that time to help stay fresh.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your body’s internal clock is moved to a different schedule (because of a change in time zones, or changing from day to night shift), your body needs time to adjust.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See Section 392.3 of the Federal Motor Carrier Safety Regulations (FMCSRs) for complete details.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24.2 </a:t>
            </a:r>
            <a:r>
              <a:rPr lang="en-US" sz="1200" b="0" i="0" u="none" strike="noStrike" kern="1200" baseline="0" dirty="0">
                <a:solidFill>
                  <a:schemeClr val="tx1"/>
                </a:solidFill>
                <a:latin typeface="+mn-lt"/>
                <a:ea typeface="+mn-ea"/>
                <a:cs typeface="+mn-cs"/>
              </a:rPr>
              <a:t>— Fatigue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17</a:t>
            </a:fld>
            <a:endParaRPr lang="en-US"/>
          </a:p>
        </p:txBody>
      </p:sp>
    </p:spTree>
    <p:extLst>
      <p:ext uri="{BB962C8B-B14F-4D97-AF65-F5344CB8AC3E}">
        <p14:creationId xmlns:p14="http://schemas.microsoft.com/office/powerpoint/2010/main" val="442853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Signs of Fatigue </a:t>
            </a:r>
          </a:p>
          <a:p>
            <a:r>
              <a:rPr lang="en-US" sz="1200" kern="1200" dirty="0">
                <a:solidFill>
                  <a:schemeClr val="tx1"/>
                </a:solidFill>
                <a:effectLst/>
                <a:latin typeface="+mn-lt"/>
                <a:ea typeface="+mn-ea"/>
                <a:cs typeface="+mn-cs"/>
              </a:rPr>
              <a:t>An alert driver is a safe driver. Being fatigued: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Makes you less able to pay attention to the road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Slows your reaction time if you have to brake or steer suddenly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Affects your ability to make good decisions.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several signs that indicate you are fatigued, including: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Lack of alertness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Drowsiness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Yawning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Trouble focusing eyes/trying to keep them open</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Head drooping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Reduced reaction time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Erratic shifting, intermittent braking, following vehicles too closely</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Lane deviations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Bad driving decisions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18</a:t>
            </a:fld>
            <a:endParaRPr lang="en-US"/>
          </a:p>
        </p:txBody>
      </p:sp>
    </p:spTree>
    <p:extLst>
      <p:ext uri="{BB962C8B-B14F-4D97-AF65-F5344CB8AC3E}">
        <p14:creationId xmlns:p14="http://schemas.microsoft.com/office/powerpoint/2010/main" val="2760420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Fighting Fatigue </a:t>
            </a:r>
          </a:p>
          <a:p>
            <a:r>
              <a:rPr lang="en-US" sz="1200" b="0" i="0" u="none" strike="noStrike" kern="1200" baseline="0" dirty="0">
                <a:solidFill>
                  <a:schemeClr val="tx1"/>
                </a:solidFill>
                <a:latin typeface="+mn-lt"/>
                <a:ea typeface="+mn-ea"/>
                <a:cs typeface="+mn-cs"/>
              </a:rPr>
              <a:t>To help fight fatigue, you should get a solid eight hours of sleep, try to establish a regular sleep and waking schedule, and avoid driving during low points.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19</a:t>
            </a:fld>
            <a:endParaRPr lang="en-US"/>
          </a:p>
        </p:txBody>
      </p:sp>
    </p:spTree>
    <p:extLst>
      <p:ext uri="{BB962C8B-B14F-4D97-AF65-F5344CB8AC3E}">
        <p14:creationId xmlns:p14="http://schemas.microsoft.com/office/powerpoint/2010/main" val="3467252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Sleep Apnea</a:t>
            </a:r>
          </a:p>
          <a:p>
            <a:r>
              <a:rPr lang="en-US" sz="1200" b="0" i="0" u="none" strike="noStrike" kern="1200" baseline="0" dirty="0">
                <a:solidFill>
                  <a:schemeClr val="tx1"/>
                </a:solidFill>
                <a:latin typeface="+mn-lt"/>
                <a:ea typeface="+mn-ea"/>
                <a:cs typeface="+mn-cs"/>
              </a:rPr>
              <a:t>Sleep disorders can also contribute to fatigue. One of the more common sleep disorders is sleep apnea.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Sleep apnea is a breathing disorder characterized by brief pauses of breathing during sleep. When this happens, the person who is sleeping gasps for air, wakes up enough to get back into a normal breathing pattern, then falls back to sleep. Often, this happens in such a short period of time the person sleeping doesn’t realize what just occurred.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process can repeat itself up to 600 times a night. Though the person suffering from sleep apnea doesn’t fully wake up during these breathing episodes, his or her sleep pattern is disrupted enough that the sleep period isn’t refreshing, causing daytime sleepiness and poor concentration.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Early detection and treatment for sleep apnea is important because sleep apnea may be linked with serious medical conditions, including irregular heartbeat, high blood pressure, heart attack, and stroke.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20</a:t>
            </a:fld>
            <a:endParaRPr lang="en-US"/>
          </a:p>
        </p:txBody>
      </p:sp>
    </p:spTree>
    <p:extLst>
      <p:ext uri="{BB962C8B-B14F-4D97-AF65-F5344CB8AC3E}">
        <p14:creationId xmlns:p14="http://schemas.microsoft.com/office/powerpoint/2010/main" val="4008793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Alcohol Use and Drug Abuse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21</a:t>
            </a:fld>
            <a:endParaRPr lang="en-US"/>
          </a:p>
        </p:txBody>
      </p:sp>
    </p:spTree>
    <p:extLst>
      <p:ext uri="{BB962C8B-B14F-4D97-AF65-F5344CB8AC3E}">
        <p14:creationId xmlns:p14="http://schemas.microsoft.com/office/powerpoint/2010/main" val="3520949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Driving, drugs, and drinking are a deadly mix. Alcohol and/or drug use can decrease your skill and thinking abilities. It can reduce coordination, slow your reaction rate, and dull mental processes.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should never use alcohol or drugs to help you stay awake or remain alert. Part of being a professional driver is knowing when it is safe to drive.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your responsibility to comply with the applicable alcohol and drug regulations as well as your company’s policy on this subject.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This section addresses the alcohol and drug prohibitions in Part 392 of the FMCSRs.</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22</a:t>
            </a:fld>
            <a:endParaRPr lang="en-US"/>
          </a:p>
        </p:txBody>
      </p:sp>
    </p:spTree>
    <p:extLst>
      <p:ext uri="{BB962C8B-B14F-4D97-AF65-F5344CB8AC3E}">
        <p14:creationId xmlns:p14="http://schemas.microsoft.com/office/powerpoint/2010/main" val="3292630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Prohibitions </a:t>
            </a:r>
          </a:p>
          <a:p>
            <a:r>
              <a:rPr lang="en-US" sz="1200" b="0" i="0" u="none" strike="noStrike" kern="1200" baseline="0" dirty="0">
                <a:solidFill>
                  <a:schemeClr val="tx1"/>
                </a:solidFill>
                <a:latin typeface="+mn-lt"/>
                <a:ea typeface="+mn-ea"/>
                <a:cs typeface="+mn-cs"/>
              </a:rPr>
              <a:t>The FMCSRs address the use of alcohol by commercial drivers. Prohibited behaviors, as listed in Sec. 392.5 of the FMCSRs include: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Alcohol consumption four hours prior to coming on duty, or while having physical control of, or operating a commercial motor vehicle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Alcohol use, being under the influence of alcohol, or having any measurable amount of alcohol concentration or detected presence of alcohol while on duty, operating, or in physical control of a commercial motor vehicle,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Being on duty or operating a commercial motor vehicle with alcohol in possession, with the exception of transporting a manifested shipment of alcoholic beverages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FMCSRs also address the use of drugs by commercial drivers. Section 392.4 of the FMCSRs states that drivers may not be on duty and possess, be under the influence of, or use any of the following drugs or substances: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Any 21 CFR 1308.11 Schedule I substance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amphetamine or any formulation thereof (including, but not limited, to ‘‘pep pills’’ and ‘‘bennies’’)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narcotic drug or any derivative thereof,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Any other substance, to a degree which renders the driver incapable of safely operating a motor vehicle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23</a:t>
            </a:fld>
            <a:endParaRPr lang="en-US"/>
          </a:p>
        </p:txBody>
      </p:sp>
    </p:spTree>
    <p:extLst>
      <p:ext uri="{BB962C8B-B14F-4D97-AF65-F5344CB8AC3E}">
        <p14:creationId xmlns:p14="http://schemas.microsoft.com/office/powerpoint/2010/main" val="982997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 Disqualification</a:t>
            </a:r>
          </a:p>
          <a:p>
            <a:r>
              <a:rPr lang="en-US" sz="1200" b="0" i="0" u="none" strike="noStrike" kern="1200" baseline="0" dirty="0">
                <a:solidFill>
                  <a:schemeClr val="tx1"/>
                </a:solidFill>
                <a:latin typeface="+mn-lt"/>
                <a:ea typeface="+mn-ea"/>
                <a:cs typeface="+mn-cs"/>
              </a:rPr>
              <a:t>Under Sec. 383.51 of the FMCSRs, certain offenses committed in any kind of vehicle (work or personal) will be held against a driver who possesses a CDL. This means that any CDL driver who is convicted of being under the influence of alcohol or drugs (in any kind of vehicle) as prescribed by state law will be disqualified from operating a vehicle requiring a CDL for a period of one year for a first offense. If the offense occurred in a vehicle hauling hazardous materials, the penalty is stiffer with a three-year disqualification. Any subsequent offenses in any kind of vehicle will lead to a lifetime disqualification.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24</a:t>
            </a:fld>
            <a:endParaRPr lang="en-US"/>
          </a:p>
        </p:txBody>
      </p:sp>
    </p:spTree>
    <p:extLst>
      <p:ext uri="{BB962C8B-B14F-4D97-AF65-F5344CB8AC3E}">
        <p14:creationId xmlns:p14="http://schemas.microsoft.com/office/powerpoint/2010/main" val="2357996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Safe Work Practices</a:t>
            </a:r>
          </a:p>
          <a:p>
            <a:r>
              <a:rPr lang="en-US" sz="1200" b="0" i="0" u="none" strike="noStrike" kern="1200" baseline="0" dirty="0">
                <a:solidFill>
                  <a:schemeClr val="tx1"/>
                </a:solidFill>
                <a:latin typeface="+mn-lt"/>
                <a:ea typeface="+mn-ea"/>
                <a:cs typeface="+mn-cs"/>
              </a:rPr>
              <a:t>Safety on the job includes more than a general knowledge of the regulations. It includes common sense and following your motor carrier’s policies and procedures related to safe workplace practices.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Accidents often occur when you face a new job or a change at work. When something in your workplace changes, think about your safety. If you are not sure about how to proceed, ask questions. If you discover a hazard, report it.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25</a:t>
            </a:fld>
            <a:endParaRPr lang="en-US"/>
          </a:p>
        </p:txBody>
      </p:sp>
    </p:spTree>
    <p:extLst>
      <p:ext uri="{BB962C8B-B14F-4D97-AF65-F5344CB8AC3E}">
        <p14:creationId xmlns:p14="http://schemas.microsoft.com/office/powerpoint/2010/main" val="1420349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 Entry and Exit </a:t>
            </a:r>
          </a:p>
          <a:p>
            <a:r>
              <a:rPr lang="en-US" sz="1200" b="0" i="0" u="none" strike="noStrike" kern="1200" baseline="0" dirty="0">
                <a:solidFill>
                  <a:schemeClr val="tx1"/>
                </a:solidFill>
                <a:latin typeface="+mn-lt"/>
                <a:ea typeface="+mn-ea"/>
                <a:cs typeface="+mn-cs"/>
              </a:rPr>
              <a:t>Believe it or not, there are proper ways of climbing up, getting into and out of cabs and seats, and getting down from motor vehicles: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use handrails, face the ladder or steps, and maintain three points of contact (two feet and one hand, or one foot and two hands) at all times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use anti-slip surfaces for climbing or stepping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jump from or to ladders, steps, or walkways </a:t>
            </a:r>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24.3 </a:t>
            </a:r>
            <a:r>
              <a:rPr lang="en-US" sz="1200" b="0" i="0" u="none" strike="noStrike" kern="1200" baseline="0" dirty="0">
                <a:solidFill>
                  <a:schemeClr val="tx1"/>
                </a:solidFill>
                <a:latin typeface="+mn-lt"/>
                <a:ea typeface="+mn-ea"/>
                <a:cs typeface="+mn-cs"/>
              </a:rPr>
              <a:t>— Vehicle Entry &amp; Exit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26</a:t>
            </a:fld>
            <a:endParaRPr lang="en-US"/>
          </a:p>
        </p:txBody>
      </p:sp>
    </p:spTree>
    <p:extLst>
      <p:ext uri="{BB962C8B-B14F-4D97-AF65-F5344CB8AC3E}">
        <p14:creationId xmlns:p14="http://schemas.microsoft.com/office/powerpoint/2010/main" val="4016538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Proper Seated Position</a:t>
            </a:r>
          </a:p>
          <a:p>
            <a:r>
              <a:rPr lang="en-US" sz="1200" b="0" i="0" u="none" strike="noStrike" kern="1200" baseline="0" dirty="0">
                <a:solidFill>
                  <a:schemeClr val="tx1"/>
                </a:solidFill>
                <a:latin typeface="+mn-lt"/>
                <a:ea typeface="+mn-ea"/>
                <a:cs typeface="+mn-cs"/>
              </a:rPr>
              <a:t>The key to staying comfortable and productive behind the wheel starts with a proper seated position. When you’re in the right position, all of your joints should work easily rather than be stressed while you drive.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Develop a routine so every time you enter your cab you set your driving position properly. Sit upright with your lower back in a position that allows the seat to support your lower back area, also known as your lumbar.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hands should rest on the wheel comfortably without having to stretch. Position your hands at the recommended 9- and -3 or 8-and-4 positions so you can use the large muscles of your shoulders and upper arms to do the work of steering. This position should also give you straight-forward access to shift gears without stretching or stressing your arm or wrist.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driving, avoid slouching or sitting with a lean, and try not to rest your left arm on the door arm rest for long periods of time. Change positions regularly to help keep from getting stiff.</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27</a:t>
            </a:fld>
            <a:endParaRPr lang="en-US"/>
          </a:p>
        </p:txBody>
      </p:sp>
    </p:spTree>
    <p:extLst>
      <p:ext uri="{BB962C8B-B14F-4D97-AF65-F5344CB8AC3E}">
        <p14:creationId xmlns:p14="http://schemas.microsoft.com/office/powerpoint/2010/main" val="1590930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Stopping on the Side of the Road</a:t>
            </a:r>
          </a:p>
          <a:p>
            <a:r>
              <a:rPr lang="en-US" sz="1200" b="0" i="0" u="none" strike="noStrike" kern="1200" baseline="0" dirty="0">
                <a:solidFill>
                  <a:schemeClr val="tx1"/>
                </a:solidFill>
                <a:latin typeface="+mn-lt"/>
                <a:ea typeface="+mn-ea"/>
                <a:cs typeface="+mn-cs"/>
              </a:rPr>
              <a:t>Because it is so dangerous, you should only stop on the side of the road if it’s an emergency situation. The most common injuries are sustained when drivers are struck by other vehicles.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have no choice but to stop on the side of the road, try to avoid small or “soft” shoulders—especially after periods of heavy rain or during the spring thaw.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must stop at the side of the road: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your blinker when pulling to the side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your four-way flashers while pulled over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Face traffic when walking around your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Wear a bright colored, reflective vest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Place warning devices as required by the regulations </a:t>
            </a:r>
          </a:p>
          <a:p>
            <a:endParaRPr lang="en-US" dirty="0"/>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24.4 </a:t>
            </a:r>
            <a:r>
              <a:rPr lang="en-US" sz="1200" b="0" i="0" u="none" strike="noStrike" kern="1200" baseline="0" dirty="0">
                <a:solidFill>
                  <a:schemeClr val="tx1"/>
                </a:solidFill>
                <a:latin typeface="+mn-lt"/>
                <a:ea typeface="+mn-ea"/>
                <a:cs typeface="+mn-cs"/>
              </a:rPr>
              <a:t>— Stopping on the Side of the Road</a:t>
            </a:r>
            <a:endParaRPr lang="en-US" sz="1200" kern="1200" dirty="0">
              <a:solidFill>
                <a:schemeClr val="tx1"/>
              </a:solidFill>
              <a:effectLst/>
              <a:latin typeface="+mn-lt"/>
              <a:ea typeface="+mn-ea"/>
              <a:cs typeface="+mn-cs"/>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28</a:t>
            </a:fld>
            <a:endParaRPr lang="en-US"/>
          </a:p>
        </p:txBody>
      </p:sp>
    </p:spTree>
    <p:extLst>
      <p:ext uri="{BB962C8B-B14F-4D97-AF65-F5344CB8AC3E}">
        <p14:creationId xmlns:p14="http://schemas.microsoft.com/office/powerpoint/2010/main" val="3872111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Personal Protective Equipment (PPE)</a:t>
            </a:r>
          </a:p>
          <a:p>
            <a:r>
              <a:rPr lang="en-US" sz="1200" b="0" i="0" u="none" strike="noStrike" kern="1200" baseline="0" dirty="0">
                <a:solidFill>
                  <a:schemeClr val="tx1"/>
                </a:solidFill>
                <a:latin typeface="+mn-lt"/>
                <a:ea typeface="+mn-ea"/>
                <a:cs typeface="+mn-cs"/>
              </a:rPr>
              <a:t>It is important that appropriate personal protective equipment (PPE) be used to prevent injury when loading or unloading your vehicle or working at a warehouse, dock, or other facility.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Occupational Safety and Health Administration (OSHA) regulations require that all PPE fit correctly, be in good shape, and be appropriate for the job. OSHA regulated PPE that may be used includes: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Hand protection (gloves)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Foot protection (steel-toed work shoes)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Eye protection (goggles)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Head protection (hard hat)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29</a:t>
            </a:fld>
            <a:endParaRPr lang="en-US"/>
          </a:p>
        </p:txBody>
      </p:sp>
    </p:spTree>
    <p:extLst>
      <p:ext uri="{BB962C8B-B14F-4D97-AF65-F5344CB8AC3E}">
        <p14:creationId xmlns:p14="http://schemas.microsoft.com/office/powerpoint/2010/main" val="705510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Back Safety</a:t>
            </a:r>
          </a:p>
          <a:p>
            <a:r>
              <a:rPr lang="en-US" sz="1200" b="0" i="0" u="none" strike="noStrike" kern="1200" baseline="0" dirty="0">
                <a:solidFill>
                  <a:schemeClr val="tx1"/>
                </a:solidFill>
                <a:latin typeface="+mn-lt"/>
                <a:ea typeface="+mn-ea"/>
                <a:cs typeface="+mn-cs"/>
              </a:rPr>
              <a:t>Whether you’re at home or at work, a healthy back impacts every aspect of your life. Knowing more about how your back works will help you understand how to use it properly.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backbone—otherwise known as your spine—has three main jobs: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To support your upper body and keep it movable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To protect your spinal cord and nervous system </a:t>
            </a:r>
          </a:p>
          <a:p>
            <a:pPr marL="685800" lvl="1" indent="-228600">
              <a:buFont typeface="+mj-lt"/>
              <a:buAutoNum type="arabicPeriod"/>
            </a:pPr>
            <a:r>
              <a:rPr lang="en-US" sz="1200" b="0" i="0" u="none" strike="noStrike" kern="1200" baseline="0" dirty="0">
                <a:solidFill>
                  <a:schemeClr val="tx1"/>
                </a:solidFill>
                <a:latin typeface="+mn-lt"/>
                <a:ea typeface="+mn-ea"/>
                <a:cs typeface="+mn-cs"/>
              </a:rPr>
              <a:t>To absorb shock as you move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healthy spine has a slight S-shape to it, created by three continuous curves: The cervical (or neck and upper back) area, the thoracic (or middle back) area, and the lumbar (or lower back) area.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Most of your weight rests in the lumbar area so if an injury occurs, this will typically be the first area affected.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Back pain (that can ultimately lead to back injuries) usually doesn’t occur from a single, traumatic incident. Most back pain is self-inflicted due to a lifetime of bad habits and poor techniques. Over time, they can lead to a more serious back injury, sometimes even long before you develop any symptoms. Common causes of back pain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Poor posture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Poor physical fitness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Poor diet</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Awkward sleeping positions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Stress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Sudden movements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Improper lifting</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30</a:t>
            </a:fld>
            <a:endParaRPr lang="en-US"/>
          </a:p>
        </p:txBody>
      </p:sp>
    </p:spTree>
    <p:extLst>
      <p:ext uri="{BB962C8B-B14F-4D97-AF65-F5344CB8AC3E}">
        <p14:creationId xmlns:p14="http://schemas.microsoft.com/office/powerpoint/2010/main" val="1197375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Proper Lifting  </a:t>
            </a:r>
          </a:p>
          <a:p>
            <a:r>
              <a:rPr lang="en-US" sz="1200" b="0" i="0" u="none" strike="noStrike" kern="1200" baseline="0" dirty="0">
                <a:solidFill>
                  <a:schemeClr val="tx1"/>
                </a:solidFill>
                <a:latin typeface="+mn-lt"/>
                <a:ea typeface="+mn-ea"/>
                <a:cs typeface="+mn-cs"/>
              </a:rPr>
              <a:t>Injury to the back must be taken seriously, as it can cause a lifetime of pain and discomfort. There are five steps to a proper lifting technique: </a:t>
            </a:r>
          </a:p>
          <a:p>
            <a:endParaRPr lang="en-US" dirty="0"/>
          </a:p>
          <a:p>
            <a:r>
              <a:rPr lang="en-US" sz="1200" b="1" i="0" u="none" strike="noStrike" kern="1200" baseline="0" dirty="0">
                <a:solidFill>
                  <a:schemeClr val="tx1"/>
                </a:solidFill>
                <a:latin typeface="+mn-lt"/>
                <a:ea typeface="+mn-ea"/>
                <a:cs typeface="+mn-cs"/>
              </a:rPr>
              <a:t>Step 1: Make sure you can carry the load to its destination before attempting the lift.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Make sure your path is clear of all obstacles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can break up a long carry by stopping halfway to reposition your grasp</a:t>
            </a:r>
          </a:p>
          <a:p>
            <a:endParaRPr lang="en-US" dirty="0"/>
          </a:p>
          <a:p>
            <a:r>
              <a:rPr lang="en-US" sz="1400" b="1" i="0" u="none" strike="noStrike" kern="1200" baseline="0" dirty="0">
                <a:solidFill>
                  <a:schemeClr val="tx1"/>
                </a:solidFill>
                <a:latin typeface="+mn-lt"/>
                <a:ea typeface="+mn-ea"/>
                <a:cs typeface="+mn-cs"/>
              </a:rPr>
              <a:t>CLASSROOM RECOMMENDATIONS </a:t>
            </a:r>
            <a:endParaRPr lang="en-US" sz="14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Lifting technique (Interactive demonstration)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Back problems are one of the most common causes of lost work time for the professional driver. The nature of the job, including prolonged periods of sitting and lifting heavy objects can contribute to back pain and injury.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demonstration of proper lifting technique is one way to illustrate to your students what can be done to help ensure back health.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Once you have demonstrated proper lifting technique, have a volunteer from the class take a turn. Discuss how the student performed in the exercise, offering suggestions if steps were missing or done incorrectly.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31</a:t>
            </a:fld>
            <a:endParaRPr lang="en-US"/>
          </a:p>
        </p:txBody>
      </p:sp>
    </p:spTree>
    <p:extLst>
      <p:ext uri="{BB962C8B-B14F-4D97-AF65-F5344CB8AC3E}">
        <p14:creationId xmlns:p14="http://schemas.microsoft.com/office/powerpoint/2010/main" val="2177672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Step 2: Size up the load before trying to lift it. If it’s too heavy, get some help.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Stretch before you lift, and stretch out frequently during sessions of repeated lifting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Test the weight by lifting one of the corners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Anything over 50 pounds is considered a heavy lift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mechanical aids such as hoists, carts, or dollies as needed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Request help if you need it</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32</a:t>
            </a:fld>
            <a:endParaRPr lang="en-US"/>
          </a:p>
        </p:txBody>
      </p:sp>
    </p:spTree>
    <p:extLst>
      <p:ext uri="{BB962C8B-B14F-4D97-AF65-F5344CB8AC3E}">
        <p14:creationId xmlns:p14="http://schemas.microsoft.com/office/powerpoint/2010/main" val="1387186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Bend your knees. Let your legs do the work.</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Place your feet apart and close to the object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Center yourself over the load, bend your knees, and get a good handhold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Lift straight up, smoothly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Never bend at the waist, or lift with a rounded back</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33</a:t>
            </a:fld>
            <a:endParaRPr lang="en-US"/>
          </a:p>
        </p:txBody>
      </p:sp>
    </p:spTree>
    <p:extLst>
      <p:ext uri="{BB962C8B-B14F-4D97-AF65-F5344CB8AC3E}">
        <p14:creationId xmlns:p14="http://schemas.microsoft.com/office/powerpoint/2010/main" val="4484386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Never twist or turn your body once you have made the lift.</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Keep the load steady and close to your body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Never carry a load above your head or at your side</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34</a:t>
            </a:fld>
            <a:endParaRPr lang="en-US"/>
          </a:p>
        </p:txBody>
      </p:sp>
    </p:spTree>
    <p:extLst>
      <p:ext uri="{BB962C8B-B14F-4D97-AF65-F5344CB8AC3E}">
        <p14:creationId xmlns:p14="http://schemas.microsoft.com/office/powerpoint/2010/main" val="388649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5: Set the load down properly.</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Bend your knees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Keep your back upright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Let your legs do the work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Take your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Keep your head up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Tighten the abdominal muscles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Pivot your feet before you move another direction, do not twist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Always push, don’t pull an object. Pushing puts less strain on the back.</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35</a:t>
            </a:fld>
            <a:endParaRPr lang="en-US"/>
          </a:p>
        </p:txBody>
      </p:sp>
    </p:spTree>
    <p:extLst>
      <p:ext uri="{BB962C8B-B14F-4D97-AF65-F5344CB8AC3E}">
        <p14:creationId xmlns:p14="http://schemas.microsoft.com/office/powerpoint/2010/main" val="612688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Personal Security</a:t>
            </a:r>
          </a:p>
          <a:p>
            <a:r>
              <a:rPr lang="en-US" sz="1200" b="0" i="0" u="none" strike="noStrike" kern="1200" baseline="0" dirty="0">
                <a:solidFill>
                  <a:schemeClr val="tx1"/>
                </a:solidFill>
                <a:latin typeface="+mn-lt"/>
                <a:ea typeface="+mn-ea"/>
                <a:cs typeface="+mn-cs"/>
              </a:rPr>
              <a:t>It’s important that drivers protect themselves from physical attacks and the loss of personal items.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Steps that you can take to ensure your safety include: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Being conscious of vehicles that may be following you</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Being suspicious of anyone who asks about the load or its destination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Never sharing information about the load, pick-up and delivery schedules, or routing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Never leaving items of value in plain sight in your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Locking the vehicle when stopped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Parking in well-lit areas at night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Always being aware of your surroundings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Safeguarding your wallet, credit card(s), and receipts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Never pulling large amounts of cash out of your wallet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Being alert at all times when using an ATM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Inspecting the vehicle and its seals/locks at the end of each stop/rest period</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Safety and security (discussion)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Focus on the concept of awareness of surroundings and being alert at all times. Keep in mind that some students may not have experienced large cities, high security situations, and suspicious actions, as these situations are not typical to their home area. Because of this, added discussion about truck driving being a nationwide experience and the related challenges that each driver will face needs to take place.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Consider enlisting the assistance of an area law enforcement agency. Many have officers who specialize in this topic and/or offer the use of topic-related training materials. </a:t>
            </a:r>
            <a:endParaRPr lang="en-US" sz="1200" b="1" i="0" u="none" strike="noStrike" kern="1200" baseline="0" dirty="0">
              <a:solidFill>
                <a:schemeClr val="tx1"/>
              </a:solidFill>
              <a:latin typeface="+mn-lt"/>
              <a:ea typeface="+mn-ea"/>
              <a:cs typeface="+mn-cs"/>
            </a:endParaRP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24.5 </a:t>
            </a:r>
            <a:r>
              <a:rPr lang="en-US" sz="1200" b="0" i="0" u="none" strike="noStrike" kern="1200" baseline="0" dirty="0">
                <a:solidFill>
                  <a:schemeClr val="tx1"/>
                </a:solidFill>
                <a:latin typeface="+mn-lt"/>
                <a:ea typeface="+mn-ea"/>
                <a:cs typeface="+mn-cs"/>
              </a:rPr>
              <a:t>— Staying Safe When on the Road</a:t>
            </a:r>
            <a:endParaRPr lang="en-US" sz="1200" kern="1200" dirty="0">
              <a:solidFill>
                <a:schemeClr val="tx1"/>
              </a:solidFill>
              <a:effectLst/>
              <a:latin typeface="+mn-lt"/>
              <a:ea typeface="+mn-ea"/>
              <a:cs typeface="+mn-cs"/>
            </a:endParaRPr>
          </a:p>
          <a:p>
            <a:pPr marL="0" lvl="0" indent="0">
              <a:buFontTx/>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36</a:t>
            </a:fld>
            <a:endParaRPr lang="en-US"/>
          </a:p>
        </p:txBody>
      </p:sp>
    </p:spTree>
    <p:extLst>
      <p:ext uri="{BB962C8B-B14F-4D97-AF65-F5344CB8AC3E}">
        <p14:creationId xmlns:p14="http://schemas.microsoft.com/office/powerpoint/2010/main" val="38780077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Describe ways you can maintain a healthy diet and good exercise habits while on the road</a:t>
            </a:r>
          </a:p>
          <a:p>
            <a:pPr marL="857250" lvl="1" indent="-457200">
              <a:buFont typeface="+mj-lt"/>
              <a:buAutoNum type="arabicPeriod"/>
            </a:pPr>
            <a:r>
              <a:rPr lang="en-US" sz="1200" dirty="0"/>
              <a:t>Discuss what stress is along with ways you can manage stress</a:t>
            </a:r>
          </a:p>
          <a:p>
            <a:pPr marL="857250" lvl="1" indent="-457200">
              <a:buFont typeface="+mj-lt"/>
              <a:buAutoNum type="arabicPeriod"/>
            </a:pPr>
            <a:r>
              <a:rPr lang="en-US" sz="1200" dirty="0"/>
              <a:t>Identify signs of driver fatigue</a:t>
            </a:r>
          </a:p>
          <a:p>
            <a:pPr marL="857250" lvl="1" indent="-457200">
              <a:buFont typeface="+mj-lt"/>
              <a:buAutoNum type="arabicPeriod"/>
            </a:pPr>
            <a:r>
              <a:rPr lang="en-US" sz="1200" dirty="0"/>
              <a:t>List safe work practices</a:t>
            </a:r>
          </a:p>
          <a:p>
            <a:pPr marL="857250" lvl="1" indent="-457200">
              <a:buFont typeface="+mj-lt"/>
              <a:buAutoNum type="arabicPeriod"/>
            </a:pPr>
            <a:r>
              <a:rPr lang="en-US" sz="1200" dirty="0"/>
              <a:t>Describe back safety and proper lifting</a:t>
            </a:r>
          </a:p>
          <a:p>
            <a:pPr marL="857250" lvl="1" indent="-457200">
              <a:buFont typeface="+mj-lt"/>
              <a:buAutoNum type="arabicPeriod"/>
            </a:pPr>
            <a:r>
              <a:rPr lang="en-US" sz="1200" dirty="0"/>
              <a:t>List steps you can take to ensure your personal security</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37</a:t>
            </a:fld>
            <a:endParaRPr lang="en-US"/>
          </a:p>
        </p:txBody>
      </p:sp>
    </p:spTree>
    <p:extLst>
      <p:ext uri="{BB962C8B-B14F-4D97-AF65-F5344CB8AC3E}">
        <p14:creationId xmlns:p14="http://schemas.microsoft.com/office/powerpoint/2010/main" val="3824435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85CD5B-2DD7-498F-BEEF-37746D5464E9}" type="datetime1">
              <a:rPr lang="en-US" smtClean="0"/>
              <a:t>5/15/2019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FA9172DE-844D-41DE-9F5C-5B0E304E61DA}" type="datetime1">
              <a:rPr lang="en-US" smtClean="0"/>
              <a:t>5/15/2019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5BCC82-8015-4C2E-9A50-137B4B4406FA}" type="datetime1">
              <a:rPr lang="en-US" smtClean="0"/>
              <a:t>5/15/2019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4D8C56-DAE6-4794-86C6-9BC41ED4747B}" type="datetime1">
              <a:rPr lang="en-US" smtClean="0"/>
              <a:t>5/15/2019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EB2495-933A-45A3-ABF2-416B3545CFF0}" type="datetime1">
              <a:rPr lang="en-US" smtClean="0"/>
              <a:t>5/15/2019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4A7BDEE4-2444-464D-BF7E-B828AF144FF5}" type="datetime1">
              <a:rPr lang="en-US" smtClean="0"/>
              <a:t>5/15/2019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01273-E778-4F8B-8DA3-D8401816A342}" type="datetime1">
              <a:rPr lang="en-US" smtClean="0"/>
              <a:t>5/15/2019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9E0F52-3F31-428E-9EAC-0AD8D2C1343C}" type="datetime1">
              <a:rPr lang="en-US" smtClean="0"/>
              <a:t>5/15/2019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261549-8957-43AB-A170-E886FF534470}" type="datetime1">
              <a:rPr lang="en-US" smtClean="0"/>
              <a:t>5/15/2019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977AC5-B01C-4D57-8D14-A7079D22DF7A}" type="datetime1">
              <a:rPr lang="en-US" smtClean="0"/>
              <a:t>5/15/2019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1A1A23-9A6C-4CA7-A6DC-3404C23A3B4C}" type="datetime1">
              <a:rPr lang="en-US" smtClean="0"/>
              <a:t>5/15/2019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6BC1B3-AB0F-4684-AEDE-7DF382063DA7}" type="datetime1">
              <a:rPr lang="en-US" smtClean="0"/>
              <a:t>5/15/2019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6.png"/><Relationship Id="rId4" Type="http://schemas.openxmlformats.org/officeDocument/2006/relationships/image" Target="../media/image37.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D723E4C-7EC1-4AD9-9DF5-BEC18CBDE3D7}"/>
              </a:ext>
            </a:extLst>
          </p:cNvPr>
          <p:cNvSpPr>
            <a:spLocks noGrp="1"/>
          </p:cNvSpPr>
          <p:nvPr>
            <p:ph type="ftr" sz="quarter" idx="4294967295"/>
          </p:nvPr>
        </p:nvSpPr>
        <p:spPr>
          <a:xfrm>
            <a:off x="609600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pic>
        <p:nvPicPr>
          <p:cNvPr id="10" name="Picture 9">
            <a:extLst>
              <a:ext uri="{FF2B5EF4-FFF2-40B4-BE49-F238E27FC236}">
                <a16:creationId xmlns:a16="http://schemas.microsoft.com/office/drawing/2014/main" id="{450DF30D-DA91-47FC-97E3-F04FDD1A0C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324600" cy="6858000"/>
          </a:xfrm>
          <a:prstGeom prst="rect">
            <a:avLst/>
          </a:prstGeom>
        </p:spPr>
      </p:pic>
      <p:sp>
        <p:nvSpPr>
          <p:cNvPr id="11" name="Title 1">
            <a:extLst>
              <a:ext uri="{FF2B5EF4-FFF2-40B4-BE49-F238E27FC236}">
                <a16:creationId xmlns:a16="http://schemas.microsoft.com/office/drawing/2014/main" id="{E48818FF-08BC-4075-8124-6B88F2FFA6A5}"/>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Fatigue and Wellness Awareness</a:t>
            </a:r>
          </a:p>
        </p:txBody>
      </p:sp>
      <p:sp>
        <p:nvSpPr>
          <p:cNvPr id="12" name="TextBox 11">
            <a:extLst>
              <a:ext uri="{FF2B5EF4-FFF2-40B4-BE49-F238E27FC236}">
                <a16:creationId xmlns:a16="http://schemas.microsoft.com/office/drawing/2014/main" id="{AD07456C-6C06-4E0C-B956-8DF292D3DA52}"/>
              </a:ext>
            </a:extLst>
          </p:cNvPr>
          <p:cNvSpPr txBox="1"/>
          <p:nvPr/>
        </p:nvSpPr>
        <p:spPr>
          <a:xfrm>
            <a:off x="6245981" y="3611701"/>
            <a:ext cx="3038011" cy="3170099"/>
          </a:xfrm>
          <a:prstGeom prst="rect">
            <a:avLst/>
          </a:prstGeom>
          <a:noFill/>
        </p:spPr>
        <p:txBody>
          <a:bodyPr wrap="none" rtlCol="0">
            <a:spAutoFit/>
          </a:bodyPr>
          <a:lstStyle/>
          <a:p>
            <a:r>
              <a:rPr lang="en-US" sz="20000" dirty="0">
                <a:solidFill>
                  <a:schemeClr val="bg1"/>
                </a:solidFill>
              </a:rPr>
              <a:t>24</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3F216B1-E527-4473-8BF7-DC129821243E}"/>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3064" y="0"/>
            <a:ext cx="4564416" cy="6858000"/>
          </a:xfrm>
        </p:spPr>
      </p:pic>
      <p:sp>
        <p:nvSpPr>
          <p:cNvPr id="4" name="Title 3"/>
          <p:cNvSpPr>
            <a:spLocks noGrp="1"/>
          </p:cNvSpPr>
          <p:nvPr>
            <p:ph type="title"/>
          </p:nvPr>
        </p:nvSpPr>
        <p:spPr>
          <a:xfrm>
            <a:off x="4724400" y="274638"/>
            <a:ext cx="3962400" cy="11430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sp>
        <p:nvSpPr>
          <p:cNvPr id="6" name="TextBox 5">
            <a:extLst>
              <a:ext uri="{FF2B5EF4-FFF2-40B4-BE49-F238E27FC236}">
                <a16:creationId xmlns:a16="http://schemas.microsoft.com/office/drawing/2014/main" id="{3B3413F5-1732-4ED2-A3A9-DA1450EDE25F}"/>
              </a:ext>
            </a:extLst>
          </p:cNvPr>
          <p:cNvSpPr txBox="1"/>
          <p:nvPr/>
        </p:nvSpPr>
        <p:spPr>
          <a:xfrm>
            <a:off x="5105400" y="3044279"/>
            <a:ext cx="3505200" cy="769441"/>
          </a:xfrm>
          <a:prstGeom prst="rect">
            <a:avLst/>
          </a:prstGeom>
          <a:noFill/>
        </p:spPr>
        <p:txBody>
          <a:bodyPr wrap="square" rtlCol="0">
            <a:spAutoFit/>
          </a:bodyPr>
          <a:lstStyle/>
          <a:p>
            <a:r>
              <a:rPr lang="en-US" sz="2200" dirty="0"/>
              <a:t>A </a:t>
            </a:r>
            <a:r>
              <a:rPr lang="en-US" sz="2200" dirty="0">
                <a:solidFill>
                  <a:srgbClr val="002D72"/>
                </a:solidFill>
              </a:rPr>
              <a:t>healthy</a:t>
            </a:r>
            <a:r>
              <a:rPr lang="en-US" sz="2200" dirty="0"/>
              <a:t> driver is a </a:t>
            </a:r>
            <a:r>
              <a:rPr lang="en-US" sz="2200" dirty="0">
                <a:solidFill>
                  <a:srgbClr val="002D72"/>
                </a:solidFill>
              </a:rPr>
              <a:t>safe</a:t>
            </a:r>
            <a:r>
              <a:rPr lang="en-US" sz="2200" dirty="0"/>
              <a:t> and </a:t>
            </a:r>
            <a:r>
              <a:rPr lang="en-US" sz="2200" dirty="0">
                <a:solidFill>
                  <a:srgbClr val="002D72"/>
                </a:solidFill>
              </a:rPr>
              <a:t>alert</a:t>
            </a:r>
            <a:r>
              <a:rPr lang="en-US" sz="2200" dirty="0"/>
              <a:t> driver.</a:t>
            </a:r>
          </a:p>
        </p:txBody>
      </p:sp>
      <p:pic>
        <p:nvPicPr>
          <p:cNvPr id="7" name="Picture 6">
            <a:extLst>
              <a:ext uri="{FF2B5EF4-FFF2-40B4-BE49-F238E27FC236}">
                <a16:creationId xmlns:a16="http://schemas.microsoft.com/office/drawing/2014/main" id="{37A829F0-CFE1-4940-924C-A9CD713D66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76441" y="5668962"/>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9A85A4-6883-4259-862B-474ED356AF83}"/>
              </a:ext>
            </a:extLst>
          </p:cNvPr>
          <p:cNvSpPr>
            <a:spLocks noGrp="1"/>
          </p:cNvSpPr>
          <p:nvPr>
            <p:ph idx="1"/>
          </p:nvPr>
        </p:nvSpPr>
        <p:spPr/>
        <p:txBody>
          <a:bodyPr/>
          <a:lstStyle/>
          <a:p>
            <a:pPr marL="0" indent="0">
              <a:buNone/>
            </a:pPr>
            <a:r>
              <a:rPr lang="en-US" dirty="0">
                <a:latin typeface="+mn-lt"/>
              </a:rPr>
              <a:t>Upon completion of this lesson, you will be able to:</a:t>
            </a:r>
          </a:p>
          <a:p>
            <a:pPr marL="857250" lvl="1" indent="-457200">
              <a:buFont typeface="+mj-lt"/>
              <a:buAutoNum type="arabicPeriod"/>
            </a:pPr>
            <a:r>
              <a:rPr lang="en-US" sz="2200" dirty="0"/>
              <a:t>Describe ways you can maintain a healthy diet and good exercise habits while on the road</a:t>
            </a:r>
          </a:p>
          <a:p>
            <a:pPr marL="857250" lvl="1" indent="-457200">
              <a:buFont typeface="+mj-lt"/>
              <a:buAutoNum type="arabicPeriod"/>
            </a:pPr>
            <a:r>
              <a:rPr lang="en-US" sz="2200" dirty="0"/>
              <a:t>Discuss what stress is along with ways you can </a:t>
            </a:r>
            <a:br>
              <a:rPr lang="en-US" sz="2200" dirty="0"/>
            </a:br>
            <a:r>
              <a:rPr lang="en-US" sz="2200" dirty="0"/>
              <a:t>manage stress</a:t>
            </a:r>
          </a:p>
          <a:p>
            <a:pPr marL="857250" lvl="1" indent="-457200">
              <a:buFont typeface="+mj-lt"/>
              <a:buAutoNum type="arabicPeriod"/>
            </a:pPr>
            <a:r>
              <a:rPr lang="en-US" sz="2200" dirty="0"/>
              <a:t>Identify signs of driver fatigue</a:t>
            </a:r>
          </a:p>
          <a:p>
            <a:pPr marL="857250" lvl="1" indent="-457200">
              <a:buFont typeface="+mj-lt"/>
              <a:buAutoNum type="arabicPeriod"/>
            </a:pPr>
            <a:r>
              <a:rPr lang="en-US" sz="2200" dirty="0"/>
              <a:t>List safe work practices</a:t>
            </a:r>
          </a:p>
          <a:p>
            <a:pPr marL="857250" lvl="1" indent="-457200">
              <a:buFont typeface="+mj-lt"/>
              <a:buAutoNum type="arabicPeriod"/>
            </a:pPr>
            <a:r>
              <a:rPr lang="en-US" sz="2200" dirty="0"/>
              <a:t>Describe back safety and proper lifting</a:t>
            </a:r>
          </a:p>
          <a:p>
            <a:pPr marL="857250" lvl="1" indent="-457200">
              <a:buFont typeface="+mj-lt"/>
              <a:buAutoNum type="arabicPeriod"/>
            </a:pPr>
            <a:r>
              <a:rPr lang="en-US" sz="2200" dirty="0"/>
              <a:t>List steps you can take to ensure your personal security</a:t>
            </a:r>
          </a:p>
        </p:txBody>
      </p:sp>
      <p:sp>
        <p:nvSpPr>
          <p:cNvPr id="3" name="Title 2">
            <a:extLst>
              <a:ext uri="{FF2B5EF4-FFF2-40B4-BE49-F238E27FC236}">
                <a16:creationId xmlns:a16="http://schemas.microsoft.com/office/drawing/2014/main" id="{3E4B10D4-F3F2-4AF4-9156-8F15FC73A03D}"/>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2876335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B5A900A-6DD3-49C3-BCC1-10AEE34F80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574"/>
            <a:ext cx="9144000" cy="6828852"/>
          </a:xfrm>
          <a:prstGeom prst="rect">
            <a:avLst/>
          </a:prstGeom>
        </p:spPr>
      </p:pic>
      <p:sp>
        <p:nvSpPr>
          <p:cNvPr id="6" name="Rectangle 5">
            <a:extLst>
              <a:ext uri="{FF2B5EF4-FFF2-40B4-BE49-F238E27FC236}">
                <a16:creationId xmlns:a16="http://schemas.microsoft.com/office/drawing/2014/main" id="{4D927E02-3A8B-4F9B-94CC-EB3749AE0C6B}"/>
              </a:ext>
            </a:extLst>
          </p:cNvPr>
          <p:cNvSpPr/>
          <p:nvPr/>
        </p:nvSpPr>
        <p:spPr>
          <a:xfrm>
            <a:off x="-685800" y="4419600"/>
            <a:ext cx="10303726"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58F9254-3E94-4714-8AEA-6D252EE17CCF}"/>
              </a:ext>
            </a:extLst>
          </p:cNvPr>
          <p:cNvSpPr>
            <a:spLocks noGrp="1"/>
          </p:cNvSpPr>
          <p:nvPr>
            <p:ph type="title"/>
          </p:nvPr>
        </p:nvSpPr>
        <p:spPr>
          <a:xfrm>
            <a:off x="457200" y="4533900"/>
            <a:ext cx="8229600" cy="1143000"/>
          </a:xfrm>
        </p:spPr>
        <p:txBody>
          <a:bodyPr/>
          <a:lstStyle/>
          <a:p>
            <a:r>
              <a:rPr lang="en-US" dirty="0">
                <a:solidFill>
                  <a:srgbClr val="002D72"/>
                </a:solidFill>
              </a:rPr>
              <a:t>Personal Health &amp; Driving</a:t>
            </a:r>
          </a:p>
        </p:txBody>
      </p:sp>
    </p:spTree>
    <p:extLst>
      <p:ext uri="{BB962C8B-B14F-4D97-AF65-F5344CB8AC3E}">
        <p14:creationId xmlns:p14="http://schemas.microsoft.com/office/powerpoint/2010/main" val="614221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80FE5E3-15EF-4972-8C30-51648DAC25A2}"/>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10915"/>
            <a:ext cx="9144000" cy="6868915"/>
          </a:xfrm>
        </p:spPr>
      </p:pic>
      <p:sp>
        <p:nvSpPr>
          <p:cNvPr id="8" name="TextBox 7">
            <a:extLst>
              <a:ext uri="{FF2B5EF4-FFF2-40B4-BE49-F238E27FC236}">
                <a16:creationId xmlns:a16="http://schemas.microsoft.com/office/drawing/2014/main" id="{5AF2C0DF-1AA0-4CB9-BFB6-AA768381F0DE}"/>
              </a:ext>
            </a:extLst>
          </p:cNvPr>
          <p:cNvSpPr txBox="1"/>
          <p:nvPr/>
        </p:nvSpPr>
        <p:spPr>
          <a:xfrm>
            <a:off x="381000" y="152400"/>
            <a:ext cx="8001000" cy="1200329"/>
          </a:xfrm>
          <a:prstGeom prst="rect">
            <a:avLst/>
          </a:prstGeom>
          <a:noFill/>
        </p:spPr>
        <p:txBody>
          <a:bodyPr wrap="square" rtlCol="0">
            <a:spAutoFit/>
          </a:bodyPr>
          <a:lstStyle/>
          <a:p>
            <a:r>
              <a:rPr lang="en-US" sz="3600" dirty="0">
                <a:solidFill>
                  <a:schemeClr val="bg1"/>
                </a:solidFill>
              </a:rPr>
              <a:t>Life on the road can lead to </a:t>
            </a:r>
            <a:br>
              <a:rPr lang="en-US" sz="3600" dirty="0">
                <a:solidFill>
                  <a:schemeClr val="bg1"/>
                </a:solidFill>
              </a:rPr>
            </a:br>
            <a:r>
              <a:rPr lang="en-US" sz="3600" dirty="0">
                <a:solidFill>
                  <a:schemeClr val="bg1"/>
                </a:solidFill>
              </a:rPr>
              <a:t>bad habits…</a:t>
            </a:r>
          </a:p>
        </p:txBody>
      </p:sp>
      <p:pic>
        <p:nvPicPr>
          <p:cNvPr id="4" name="Picture 3">
            <a:extLst>
              <a:ext uri="{FF2B5EF4-FFF2-40B4-BE49-F238E27FC236}">
                <a16:creationId xmlns:a16="http://schemas.microsoft.com/office/drawing/2014/main" id="{2C069793-765E-4FD5-9047-7D07DC9C9F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0" y="5715000"/>
            <a:ext cx="915815" cy="914400"/>
          </a:xfrm>
          <a:prstGeom prst="rect">
            <a:avLst/>
          </a:prstGeom>
        </p:spPr>
      </p:pic>
    </p:spTree>
    <p:extLst>
      <p:ext uri="{BB962C8B-B14F-4D97-AF65-F5344CB8AC3E}">
        <p14:creationId xmlns:p14="http://schemas.microsoft.com/office/powerpoint/2010/main" val="1782672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A809C8-F759-4835-9A52-8ED27E2BA352}"/>
              </a:ext>
            </a:extLst>
          </p:cNvPr>
          <p:cNvSpPr>
            <a:spLocks noGrp="1"/>
          </p:cNvSpPr>
          <p:nvPr>
            <p:ph idx="1"/>
          </p:nvPr>
        </p:nvSpPr>
        <p:spPr>
          <a:xfrm>
            <a:off x="26276" y="3048000"/>
            <a:ext cx="2456793" cy="1447800"/>
          </a:xfrm>
        </p:spPr>
        <p:txBody>
          <a:bodyPr/>
          <a:lstStyle/>
          <a:p>
            <a:pPr marL="0" indent="0">
              <a:buNone/>
            </a:pPr>
            <a:r>
              <a:rPr lang="en-US" dirty="0"/>
              <a:t>Being </a:t>
            </a:r>
            <a:r>
              <a:rPr lang="en-US" dirty="0">
                <a:solidFill>
                  <a:srgbClr val="002D72"/>
                </a:solidFill>
              </a:rPr>
              <a:t>overweight</a:t>
            </a:r>
            <a:r>
              <a:rPr lang="en-US" dirty="0"/>
              <a:t> </a:t>
            </a:r>
            <a:br>
              <a:rPr lang="en-US" dirty="0"/>
            </a:br>
            <a:r>
              <a:rPr lang="en-US" dirty="0"/>
              <a:t>contributes to </a:t>
            </a:r>
            <a:br>
              <a:rPr lang="en-US" dirty="0"/>
            </a:br>
            <a:r>
              <a:rPr lang="en-US" dirty="0"/>
              <a:t>health problems.</a:t>
            </a:r>
          </a:p>
        </p:txBody>
      </p:sp>
      <p:pic>
        <p:nvPicPr>
          <p:cNvPr id="7" name="Picture 6">
            <a:extLst>
              <a:ext uri="{FF2B5EF4-FFF2-40B4-BE49-F238E27FC236}">
                <a16:creationId xmlns:a16="http://schemas.microsoft.com/office/drawing/2014/main" id="{3B15C049-A702-42C4-8830-C88321B082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5132" y="0"/>
            <a:ext cx="6588868" cy="6096000"/>
          </a:xfrm>
          <a:prstGeom prst="rect">
            <a:avLst/>
          </a:prstGeom>
        </p:spPr>
      </p:pic>
    </p:spTree>
    <p:extLst>
      <p:ext uri="{BB962C8B-B14F-4D97-AF65-F5344CB8AC3E}">
        <p14:creationId xmlns:p14="http://schemas.microsoft.com/office/powerpoint/2010/main" val="343177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5FCF5A-F8FF-4E41-AFF8-45B6CDBB63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828" y="120396"/>
            <a:ext cx="8848344" cy="6432804"/>
          </a:xfrm>
          <a:prstGeom prst="rect">
            <a:avLst/>
          </a:prstGeom>
        </p:spPr>
      </p:pic>
      <p:sp>
        <p:nvSpPr>
          <p:cNvPr id="6" name="Rectangle 5">
            <a:extLst>
              <a:ext uri="{FF2B5EF4-FFF2-40B4-BE49-F238E27FC236}">
                <a16:creationId xmlns:a16="http://schemas.microsoft.com/office/drawing/2014/main" id="{20BB15F0-E80F-45A8-B561-EA0CD9CEA0DC}"/>
              </a:ext>
            </a:extLst>
          </p:cNvPr>
          <p:cNvSpPr/>
          <p:nvPr/>
        </p:nvSpPr>
        <p:spPr>
          <a:xfrm>
            <a:off x="381000" y="3962400"/>
            <a:ext cx="3505200" cy="2133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08377688-6865-4F06-A869-6E693A1580DF}"/>
              </a:ext>
            </a:extLst>
          </p:cNvPr>
          <p:cNvSpPr>
            <a:spLocks noGrp="1"/>
          </p:cNvSpPr>
          <p:nvPr>
            <p:ph idx="1"/>
          </p:nvPr>
        </p:nvSpPr>
        <p:spPr>
          <a:xfrm>
            <a:off x="533400" y="4267200"/>
            <a:ext cx="3505200" cy="1981200"/>
          </a:xfrm>
        </p:spPr>
        <p:txBody>
          <a:bodyPr/>
          <a:lstStyle/>
          <a:p>
            <a:pPr marL="0" indent="0">
              <a:buNone/>
            </a:pPr>
            <a:r>
              <a:rPr lang="en-US" dirty="0"/>
              <a:t>Include fruits and vegetables, whole grains, low-fat dairy, and lean protein in your diet.</a:t>
            </a:r>
          </a:p>
        </p:txBody>
      </p:sp>
    </p:spTree>
    <p:extLst>
      <p:ext uri="{BB962C8B-B14F-4D97-AF65-F5344CB8AC3E}">
        <p14:creationId xmlns:p14="http://schemas.microsoft.com/office/powerpoint/2010/main" val="1086087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56772B-B336-43B9-8F7B-18ED7A9D34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93" y="533400"/>
            <a:ext cx="6317673" cy="5791200"/>
          </a:xfrm>
          <a:prstGeom prst="rect">
            <a:avLst/>
          </a:prstGeom>
        </p:spPr>
      </p:pic>
      <p:sp>
        <p:nvSpPr>
          <p:cNvPr id="2" name="Content Placeholder 1">
            <a:extLst>
              <a:ext uri="{FF2B5EF4-FFF2-40B4-BE49-F238E27FC236}">
                <a16:creationId xmlns:a16="http://schemas.microsoft.com/office/drawing/2014/main" id="{6F16D63C-72B2-4F0B-ACE1-9AC19770EA8D}"/>
              </a:ext>
            </a:extLst>
          </p:cNvPr>
          <p:cNvSpPr>
            <a:spLocks noGrp="1"/>
          </p:cNvSpPr>
          <p:nvPr>
            <p:ph idx="1"/>
          </p:nvPr>
        </p:nvSpPr>
        <p:spPr>
          <a:xfrm>
            <a:off x="5181600" y="2514600"/>
            <a:ext cx="3124200" cy="1219200"/>
          </a:xfrm>
        </p:spPr>
        <p:txBody>
          <a:bodyPr/>
          <a:lstStyle/>
          <a:p>
            <a:pPr marL="0" indent="0" algn="r">
              <a:buNone/>
            </a:pPr>
            <a:r>
              <a:rPr lang="en-US" dirty="0">
                <a:solidFill>
                  <a:schemeClr val="tx1"/>
                </a:solidFill>
              </a:rPr>
              <a:t>Limit</a:t>
            </a:r>
            <a:r>
              <a:rPr lang="en-US" dirty="0">
                <a:solidFill>
                  <a:srgbClr val="002D72"/>
                </a:solidFill>
              </a:rPr>
              <a:t> salt, fats, oils, </a:t>
            </a:r>
            <a:r>
              <a:rPr lang="en-US" dirty="0">
                <a:solidFill>
                  <a:schemeClr val="tx1"/>
                </a:solidFill>
              </a:rPr>
              <a:t>and</a:t>
            </a:r>
            <a:r>
              <a:rPr lang="en-US" dirty="0">
                <a:solidFill>
                  <a:srgbClr val="002D72"/>
                </a:solidFill>
              </a:rPr>
              <a:t> </a:t>
            </a:r>
            <a:r>
              <a:rPr lang="en-US" dirty="0">
                <a:solidFill>
                  <a:schemeClr val="tx1"/>
                </a:solidFill>
              </a:rPr>
              <a:t>added</a:t>
            </a:r>
            <a:r>
              <a:rPr lang="en-US" dirty="0">
                <a:solidFill>
                  <a:srgbClr val="002D72"/>
                </a:solidFill>
              </a:rPr>
              <a:t> sugars.</a:t>
            </a:r>
          </a:p>
        </p:txBody>
      </p:sp>
    </p:spTree>
    <p:extLst>
      <p:ext uri="{BB962C8B-B14F-4D97-AF65-F5344CB8AC3E}">
        <p14:creationId xmlns:p14="http://schemas.microsoft.com/office/powerpoint/2010/main" val="2117784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16D63C-72B2-4F0B-ACE1-9AC19770EA8D}"/>
              </a:ext>
            </a:extLst>
          </p:cNvPr>
          <p:cNvSpPr>
            <a:spLocks noGrp="1"/>
          </p:cNvSpPr>
          <p:nvPr>
            <p:ph idx="1"/>
          </p:nvPr>
        </p:nvSpPr>
        <p:spPr>
          <a:xfrm>
            <a:off x="533400" y="2286000"/>
            <a:ext cx="2743200" cy="1600199"/>
          </a:xfrm>
        </p:spPr>
        <p:txBody>
          <a:bodyPr/>
          <a:lstStyle/>
          <a:p>
            <a:pPr marL="0" indent="0">
              <a:buNone/>
            </a:pPr>
            <a:r>
              <a:rPr lang="en-US" dirty="0"/>
              <a:t>Drink at least eight 8-ounce glasses of </a:t>
            </a:r>
            <a:r>
              <a:rPr lang="en-US" dirty="0">
                <a:solidFill>
                  <a:srgbClr val="002D72"/>
                </a:solidFill>
              </a:rPr>
              <a:t>water </a:t>
            </a:r>
            <a:r>
              <a:rPr lang="en-US" dirty="0"/>
              <a:t>every day.</a:t>
            </a:r>
          </a:p>
        </p:txBody>
      </p:sp>
      <p:pic>
        <p:nvPicPr>
          <p:cNvPr id="6" name="Picture 5">
            <a:extLst>
              <a:ext uri="{FF2B5EF4-FFF2-40B4-BE49-F238E27FC236}">
                <a16:creationId xmlns:a16="http://schemas.microsoft.com/office/drawing/2014/main" id="{C4DEC95A-D22A-4142-A9E2-9949DD7C95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9275" y="13138"/>
            <a:ext cx="5034725" cy="6858000"/>
          </a:xfrm>
          <a:prstGeom prst="rect">
            <a:avLst/>
          </a:prstGeom>
        </p:spPr>
      </p:pic>
    </p:spTree>
    <p:extLst>
      <p:ext uri="{BB962C8B-B14F-4D97-AF65-F5344CB8AC3E}">
        <p14:creationId xmlns:p14="http://schemas.microsoft.com/office/powerpoint/2010/main" val="3068802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68BB48-A230-4712-B0E1-E9748D05CF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215545"/>
          </a:xfrm>
          <a:prstGeom prst="rect">
            <a:avLst/>
          </a:prstGeom>
        </p:spPr>
      </p:pic>
      <p:sp>
        <p:nvSpPr>
          <p:cNvPr id="7" name="Rectangle 6">
            <a:extLst>
              <a:ext uri="{FF2B5EF4-FFF2-40B4-BE49-F238E27FC236}">
                <a16:creationId xmlns:a16="http://schemas.microsoft.com/office/drawing/2014/main" id="{8FFBB9BC-4434-477C-A6B4-A7E8F9137DCE}"/>
              </a:ext>
            </a:extLst>
          </p:cNvPr>
          <p:cNvSpPr/>
          <p:nvPr/>
        </p:nvSpPr>
        <p:spPr>
          <a:xfrm>
            <a:off x="5791200" y="23648"/>
            <a:ext cx="3048000" cy="188135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D32713F2-4E15-4C68-9270-44087F9EB539}"/>
              </a:ext>
            </a:extLst>
          </p:cNvPr>
          <p:cNvSpPr>
            <a:spLocks noGrp="1"/>
          </p:cNvSpPr>
          <p:nvPr>
            <p:ph idx="1"/>
          </p:nvPr>
        </p:nvSpPr>
        <p:spPr>
          <a:xfrm>
            <a:off x="5905500" y="392824"/>
            <a:ext cx="2819400" cy="1143000"/>
          </a:xfrm>
        </p:spPr>
        <p:txBody>
          <a:bodyPr/>
          <a:lstStyle/>
          <a:p>
            <a:pPr marL="0" indent="0">
              <a:buNone/>
            </a:pPr>
            <a:r>
              <a:rPr lang="en-US" dirty="0"/>
              <a:t>Plan ahead and pack </a:t>
            </a:r>
            <a:r>
              <a:rPr lang="en-US" dirty="0">
                <a:solidFill>
                  <a:srgbClr val="002D72"/>
                </a:solidFill>
              </a:rPr>
              <a:t>healthy foods</a:t>
            </a:r>
            <a:r>
              <a:rPr lang="en-US" dirty="0"/>
              <a:t>.</a:t>
            </a:r>
          </a:p>
        </p:txBody>
      </p:sp>
    </p:spTree>
    <p:extLst>
      <p:ext uri="{BB962C8B-B14F-4D97-AF65-F5344CB8AC3E}">
        <p14:creationId xmlns:p14="http://schemas.microsoft.com/office/powerpoint/2010/main" val="2655278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0CB60D-6A61-4134-9884-4BBDA7D099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83" y="0"/>
            <a:ext cx="9140633" cy="6858000"/>
          </a:xfrm>
          <a:prstGeom prst="rect">
            <a:avLst/>
          </a:prstGeom>
        </p:spPr>
      </p:pic>
      <p:sp>
        <p:nvSpPr>
          <p:cNvPr id="2" name="Content Placeholder 1">
            <a:extLst>
              <a:ext uri="{FF2B5EF4-FFF2-40B4-BE49-F238E27FC236}">
                <a16:creationId xmlns:a16="http://schemas.microsoft.com/office/drawing/2014/main" id="{FC0D81E8-5180-4513-B099-32D0A36CBEDA}"/>
              </a:ext>
            </a:extLst>
          </p:cNvPr>
          <p:cNvSpPr>
            <a:spLocks noGrp="1"/>
          </p:cNvSpPr>
          <p:nvPr>
            <p:ph idx="1"/>
          </p:nvPr>
        </p:nvSpPr>
        <p:spPr>
          <a:xfrm>
            <a:off x="228600" y="4879537"/>
            <a:ext cx="4114800" cy="1978463"/>
          </a:xfrm>
        </p:spPr>
        <p:txBody>
          <a:bodyPr/>
          <a:lstStyle/>
          <a:p>
            <a:pPr marL="0" indent="0">
              <a:buNone/>
            </a:pPr>
            <a:r>
              <a:rPr lang="en-US" dirty="0"/>
              <a:t>Regular </a:t>
            </a:r>
            <a:r>
              <a:rPr lang="en-US" dirty="0">
                <a:solidFill>
                  <a:srgbClr val="002D72"/>
                </a:solidFill>
              </a:rPr>
              <a:t>physical activity </a:t>
            </a:r>
            <a:r>
              <a:rPr lang="en-US" dirty="0"/>
              <a:t>is important to your overall health and fitness.</a:t>
            </a:r>
          </a:p>
        </p:txBody>
      </p:sp>
    </p:spTree>
    <p:extLst>
      <p:ext uri="{BB962C8B-B14F-4D97-AF65-F5344CB8AC3E}">
        <p14:creationId xmlns:p14="http://schemas.microsoft.com/office/powerpoint/2010/main" val="3884846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51237F-E75F-4D63-8E8C-8F1368EA386B}"/>
              </a:ext>
            </a:extLst>
          </p:cNvPr>
          <p:cNvSpPr>
            <a:spLocks noGrp="1"/>
          </p:cNvSpPr>
          <p:nvPr>
            <p:ph idx="1"/>
          </p:nvPr>
        </p:nvSpPr>
        <p:spPr>
          <a:xfrm>
            <a:off x="4876800" y="2933700"/>
            <a:ext cx="3810000" cy="990600"/>
          </a:xfrm>
        </p:spPr>
        <p:txBody>
          <a:bodyPr/>
          <a:lstStyle/>
          <a:p>
            <a:pPr marL="0" indent="0">
              <a:buNone/>
            </a:pPr>
            <a:r>
              <a:rPr lang="en-US" dirty="0"/>
              <a:t>Some drivers carry </a:t>
            </a:r>
            <a:r>
              <a:rPr lang="en-US" dirty="0">
                <a:solidFill>
                  <a:srgbClr val="002D72"/>
                </a:solidFill>
              </a:rPr>
              <a:t>exercise equipment </a:t>
            </a:r>
            <a:r>
              <a:rPr lang="en-US" dirty="0"/>
              <a:t>with them.</a:t>
            </a:r>
          </a:p>
        </p:txBody>
      </p:sp>
      <p:pic>
        <p:nvPicPr>
          <p:cNvPr id="6" name="Picture 5">
            <a:extLst>
              <a:ext uri="{FF2B5EF4-FFF2-40B4-BE49-F238E27FC236}">
                <a16:creationId xmlns:a16="http://schemas.microsoft.com/office/drawing/2014/main" id="{BE33C303-5932-4FEE-A1A3-5A2273152D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3406" cy="6858000"/>
          </a:xfrm>
          <a:prstGeom prst="rect">
            <a:avLst/>
          </a:prstGeom>
        </p:spPr>
      </p:pic>
    </p:spTree>
    <p:extLst>
      <p:ext uri="{BB962C8B-B14F-4D97-AF65-F5344CB8AC3E}">
        <p14:creationId xmlns:p14="http://schemas.microsoft.com/office/powerpoint/2010/main" val="474162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ECEDC7-C4C9-403D-80F0-CFA1F33441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5945" y="0"/>
            <a:ext cx="7888055" cy="6858000"/>
          </a:xfrm>
          <a:prstGeom prst="rect">
            <a:avLst/>
          </a:prstGeom>
        </p:spPr>
      </p:pic>
      <p:sp>
        <p:nvSpPr>
          <p:cNvPr id="2" name="Content Placeholder 1">
            <a:extLst>
              <a:ext uri="{FF2B5EF4-FFF2-40B4-BE49-F238E27FC236}">
                <a16:creationId xmlns:a16="http://schemas.microsoft.com/office/drawing/2014/main" id="{0A52E05D-2E1F-49BA-B2DA-5985B5D65A6A}"/>
              </a:ext>
            </a:extLst>
          </p:cNvPr>
          <p:cNvSpPr>
            <a:spLocks noGrp="1"/>
          </p:cNvSpPr>
          <p:nvPr>
            <p:ph idx="1"/>
          </p:nvPr>
        </p:nvSpPr>
        <p:spPr>
          <a:xfrm>
            <a:off x="6783155" y="304800"/>
            <a:ext cx="2209800" cy="1828800"/>
          </a:xfrm>
        </p:spPr>
        <p:txBody>
          <a:bodyPr/>
          <a:lstStyle/>
          <a:p>
            <a:pPr marL="0" indent="0">
              <a:buNone/>
            </a:pPr>
            <a:r>
              <a:rPr lang="en-US" dirty="0"/>
              <a:t>Medically, </a:t>
            </a:r>
            <a:r>
              <a:rPr lang="en-US" dirty="0">
                <a:solidFill>
                  <a:srgbClr val="002D72"/>
                </a:solidFill>
              </a:rPr>
              <a:t>stress </a:t>
            </a:r>
            <a:r>
              <a:rPr lang="en-US" dirty="0"/>
              <a:t>can cause you </a:t>
            </a:r>
            <a:br>
              <a:rPr lang="en-US" dirty="0"/>
            </a:br>
            <a:r>
              <a:rPr lang="en-US" dirty="0"/>
              <a:t>to suffer.</a:t>
            </a:r>
          </a:p>
        </p:txBody>
      </p:sp>
      <p:sp>
        <p:nvSpPr>
          <p:cNvPr id="9" name="Rectangle 8">
            <a:extLst>
              <a:ext uri="{FF2B5EF4-FFF2-40B4-BE49-F238E27FC236}">
                <a16:creationId xmlns:a16="http://schemas.microsoft.com/office/drawing/2014/main" id="{6DB0A7B7-E23F-4944-8B64-1596FEEE62BD}"/>
              </a:ext>
            </a:extLst>
          </p:cNvPr>
          <p:cNvSpPr/>
          <p:nvPr/>
        </p:nvSpPr>
        <p:spPr>
          <a:xfrm>
            <a:off x="0" y="0"/>
            <a:ext cx="2057400" cy="6858000"/>
          </a:xfrm>
          <a:prstGeom prst="rect">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A4F4EB5-D8F8-4099-BC82-7E1C20E60D78}"/>
              </a:ext>
            </a:extLst>
          </p:cNvPr>
          <p:cNvSpPr txBox="1"/>
          <p:nvPr/>
        </p:nvSpPr>
        <p:spPr>
          <a:xfrm>
            <a:off x="152400" y="1752600"/>
            <a:ext cx="1905000" cy="3539430"/>
          </a:xfrm>
          <a:prstGeom prst="rect">
            <a:avLst/>
          </a:prstGeom>
          <a:noFill/>
        </p:spPr>
        <p:txBody>
          <a:bodyPr wrap="square" rtlCol="0">
            <a:spAutoFit/>
          </a:bodyPr>
          <a:lstStyle/>
          <a:p>
            <a:r>
              <a:rPr lang="en-US" sz="1400" dirty="0">
                <a:solidFill>
                  <a:schemeClr val="bg1"/>
                </a:solidFill>
              </a:rPr>
              <a:t>Headaches</a:t>
            </a:r>
          </a:p>
          <a:p>
            <a:endParaRPr lang="en-US" sz="1400" dirty="0">
              <a:solidFill>
                <a:schemeClr val="bg1"/>
              </a:solidFill>
            </a:endParaRPr>
          </a:p>
          <a:p>
            <a:r>
              <a:rPr lang="en-US" sz="1400" dirty="0">
                <a:solidFill>
                  <a:schemeClr val="bg1"/>
                </a:solidFill>
              </a:rPr>
              <a:t>High blood pressure</a:t>
            </a:r>
          </a:p>
          <a:p>
            <a:endParaRPr lang="en-US" sz="1400" dirty="0">
              <a:solidFill>
                <a:schemeClr val="bg1"/>
              </a:solidFill>
            </a:endParaRPr>
          </a:p>
          <a:p>
            <a:r>
              <a:rPr lang="en-US" sz="1400" dirty="0">
                <a:solidFill>
                  <a:schemeClr val="bg1"/>
                </a:solidFill>
              </a:rPr>
              <a:t>Pain</a:t>
            </a:r>
          </a:p>
          <a:p>
            <a:endParaRPr lang="en-US" sz="1400" dirty="0">
              <a:solidFill>
                <a:schemeClr val="bg1"/>
              </a:solidFill>
            </a:endParaRPr>
          </a:p>
          <a:p>
            <a:r>
              <a:rPr lang="en-US" sz="1400" dirty="0">
                <a:solidFill>
                  <a:schemeClr val="bg1"/>
                </a:solidFill>
              </a:rPr>
              <a:t>Breathing trouble</a:t>
            </a:r>
          </a:p>
          <a:p>
            <a:endParaRPr lang="en-US" sz="1400" dirty="0">
              <a:solidFill>
                <a:schemeClr val="bg1"/>
              </a:solidFill>
            </a:endParaRPr>
          </a:p>
          <a:p>
            <a:r>
              <a:rPr lang="en-US" sz="1400" dirty="0">
                <a:solidFill>
                  <a:schemeClr val="bg1"/>
                </a:solidFill>
              </a:rPr>
              <a:t>Digestive orders</a:t>
            </a:r>
          </a:p>
          <a:p>
            <a:endParaRPr lang="en-US" sz="1400" dirty="0">
              <a:solidFill>
                <a:schemeClr val="bg1"/>
              </a:solidFill>
            </a:endParaRPr>
          </a:p>
          <a:p>
            <a:r>
              <a:rPr lang="en-US" sz="1400" dirty="0">
                <a:solidFill>
                  <a:schemeClr val="bg1"/>
                </a:solidFill>
              </a:rPr>
              <a:t>Obesity</a:t>
            </a:r>
          </a:p>
          <a:p>
            <a:endParaRPr lang="en-US" sz="1400" dirty="0">
              <a:solidFill>
                <a:schemeClr val="bg1"/>
              </a:solidFill>
            </a:endParaRPr>
          </a:p>
          <a:p>
            <a:r>
              <a:rPr lang="en-US" sz="1400" dirty="0">
                <a:solidFill>
                  <a:schemeClr val="bg1"/>
                </a:solidFill>
              </a:rPr>
              <a:t>Insomnia</a:t>
            </a:r>
          </a:p>
          <a:p>
            <a:endParaRPr lang="en-US" sz="1400" dirty="0">
              <a:solidFill>
                <a:schemeClr val="bg1"/>
              </a:solidFill>
            </a:endParaRPr>
          </a:p>
          <a:p>
            <a:r>
              <a:rPr lang="en-US" sz="1400" dirty="0">
                <a:solidFill>
                  <a:schemeClr val="bg1"/>
                </a:solidFill>
              </a:rPr>
              <a:t>Fatigue</a:t>
            </a:r>
          </a:p>
          <a:p>
            <a:endParaRPr lang="en-US" sz="1400" dirty="0"/>
          </a:p>
        </p:txBody>
      </p:sp>
    </p:spTree>
    <p:extLst>
      <p:ext uri="{BB962C8B-B14F-4D97-AF65-F5344CB8AC3E}">
        <p14:creationId xmlns:p14="http://schemas.microsoft.com/office/powerpoint/2010/main" val="526639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9F4631-EA16-4652-A342-4B85D60242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3612F4E-34C9-4E0A-9644-FB9AD71F2573}"/>
              </a:ext>
            </a:extLst>
          </p:cNvPr>
          <p:cNvSpPr/>
          <p:nvPr/>
        </p:nvSpPr>
        <p:spPr>
          <a:xfrm>
            <a:off x="0" y="45720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5AC391E-F567-45DB-B6A7-5DEE22C02481}"/>
              </a:ext>
            </a:extLst>
          </p:cNvPr>
          <p:cNvSpPr>
            <a:spLocks noGrp="1"/>
          </p:cNvSpPr>
          <p:nvPr>
            <p:ph type="title"/>
          </p:nvPr>
        </p:nvSpPr>
        <p:spPr>
          <a:xfrm>
            <a:off x="457200" y="4692870"/>
            <a:ext cx="8229600" cy="1143000"/>
          </a:xfrm>
        </p:spPr>
        <p:txBody>
          <a:bodyPr/>
          <a:lstStyle/>
          <a:p>
            <a:r>
              <a:rPr lang="en-US" dirty="0">
                <a:solidFill>
                  <a:srgbClr val="002D72"/>
                </a:solidFill>
              </a:rPr>
              <a:t>Fatigue</a:t>
            </a:r>
          </a:p>
        </p:txBody>
      </p:sp>
    </p:spTree>
    <p:extLst>
      <p:ext uri="{BB962C8B-B14F-4D97-AF65-F5344CB8AC3E}">
        <p14:creationId xmlns:p14="http://schemas.microsoft.com/office/powerpoint/2010/main" val="1501730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0F547F-89AA-47B7-BD42-2AD3838DC0BC}"/>
              </a:ext>
            </a:extLst>
          </p:cNvPr>
          <p:cNvSpPr>
            <a:spLocks noGrp="1"/>
          </p:cNvSpPr>
          <p:nvPr>
            <p:ph idx="1"/>
          </p:nvPr>
        </p:nvSpPr>
        <p:spPr>
          <a:xfrm>
            <a:off x="713390" y="2590800"/>
            <a:ext cx="3124200" cy="1828800"/>
          </a:xfrm>
        </p:spPr>
        <p:txBody>
          <a:bodyPr/>
          <a:lstStyle/>
          <a:p>
            <a:pPr marL="0" indent="0">
              <a:buNone/>
            </a:pPr>
            <a:r>
              <a:rPr lang="en-US" dirty="0">
                <a:solidFill>
                  <a:srgbClr val="002D72"/>
                </a:solidFill>
              </a:rPr>
              <a:t>Sleep</a:t>
            </a:r>
            <a:r>
              <a:rPr lang="en-US" dirty="0"/>
              <a:t>, like food and water, is necessary for human survival.</a:t>
            </a:r>
          </a:p>
        </p:txBody>
      </p:sp>
      <p:pic>
        <p:nvPicPr>
          <p:cNvPr id="6" name="Picture 5">
            <a:extLst>
              <a:ext uri="{FF2B5EF4-FFF2-40B4-BE49-F238E27FC236}">
                <a16:creationId xmlns:a16="http://schemas.microsoft.com/office/drawing/2014/main" id="{9F71FA9A-BF5C-4BFF-9245-3CE2638785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9422" y="0"/>
            <a:ext cx="4564578" cy="6858000"/>
          </a:xfrm>
          <a:prstGeom prst="rect">
            <a:avLst/>
          </a:prstGeom>
        </p:spPr>
      </p:pic>
      <p:pic>
        <p:nvPicPr>
          <p:cNvPr id="4" name="Picture 3">
            <a:extLst>
              <a:ext uri="{FF2B5EF4-FFF2-40B4-BE49-F238E27FC236}">
                <a16:creationId xmlns:a16="http://schemas.microsoft.com/office/drawing/2014/main" id="{4A5C9AD2-6611-4B7B-ABD4-52BD7F940D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3390" y="5791200"/>
            <a:ext cx="915815" cy="914400"/>
          </a:xfrm>
          <a:prstGeom prst="rect">
            <a:avLst/>
          </a:prstGeom>
        </p:spPr>
      </p:pic>
    </p:spTree>
    <p:extLst>
      <p:ext uri="{BB962C8B-B14F-4D97-AF65-F5344CB8AC3E}">
        <p14:creationId xmlns:p14="http://schemas.microsoft.com/office/powerpoint/2010/main" val="132116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FD0BE4-B739-4669-9DAD-9C945C80DDFC}"/>
              </a:ext>
            </a:extLst>
          </p:cNvPr>
          <p:cNvSpPr>
            <a:spLocks noGrp="1"/>
          </p:cNvSpPr>
          <p:nvPr>
            <p:ph idx="1"/>
          </p:nvPr>
        </p:nvSpPr>
        <p:spPr>
          <a:xfrm>
            <a:off x="5791200" y="1203325"/>
            <a:ext cx="3352800" cy="5121275"/>
          </a:xfrm>
        </p:spPr>
        <p:txBody>
          <a:bodyPr/>
          <a:lstStyle/>
          <a:p>
            <a:pPr marL="0" indent="0">
              <a:buNone/>
            </a:pPr>
            <a:r>
              <a:rPr lang="en-US" dirty="0"/>
              <a:t>Signs of </a:t>
            </a:r>
            <a:r>
              <a:rPr lang="en-US" dirty="0">
                <a:solidFill>
                  <a:srgbClr val="002D72"/>
                </a:solidFill>
              </a:rPr>
              <a:t>fatigue</a:t>
            </a:r>
            <a:r>
              <a:rPr lang="en-US" dirty="0"/>
              <a:t>:</a:t>
            </a:r>
          </a:p>
          <a:p>
            <a:r>
              <a:rPr lang="en-US" sz="1800" dirty="0"/>
              <a:t>Lack of alertness</a:t>
            </a:r>
          </a:p>
          <a:p>
            <a:r>
              <a:rPr lang="en-US" sz="1800" dirty="0"/>
              <a:t>Drowsiness</a:t>
            </a:r>
          </a:p>
          <a:p>
            <a:r>
              <a:rPr lang="en-US" sz="1800" dirty="0"/>
              <a:t>Yawning </a:t>
            </a:r>
          </a:p>
          <a:p>
            <a:r>
              <a:rPr lang="en-US" sz="1800" dirty="0"/>
              <a:t>Trouble focusing eyes</a:t>
            </a:r>
          </a:p>
          <a:p>
            <a:r>
              <a:rPr lang="en-US" sz="1800" dirty="0"/>
              <a:t>Head drooping</a:t>
            </a:r>
          </a:p>
          <a:p>
            <a:r>
              <a:rPr lang="en-US" sz="1800" dirty="0"/>
              <a:t>Reduced reaction time</a:t>
            </a:r>
          </a:p>
          <a:p>
            <a:r>
              <a:rPr lang="en-US" sz="1800" dirty="0"/>
              <a:t>Erratic shifting</a:t>
            </a:r>
          </a:p>
          <a:p>
            <a:r>
              <a:rPr lang="en-US" sz="1800" dirty="0"/>
              <a:t>Intermittent braking</a:t>
            </a:r>
          </a:p>
          <a:p>
            <a:r>
              <a:rPr lang="en-US" sz="1800" dirty="0"/>
              <a:t>Following too closely</a:t>
            </a:r>
          </a:p>
          <a:p>
            <a:r>
              <a:rPr lang="en-US" sz="1800" dirty="0"/>
              <a:t>Lane deviations</a:t>
            </a:r>
          </a:p>
          <a:p>
            <a:r>
              <a:rPr lang="en-US" sz="1800" dirty="0"/>
              <a:t>Bad driving decisions</a:t>
            </a:r>
          </a:p>
          <a:p>
            <a:endParaRPr lang="en-US" dirty="0"/>
          </a:p>
        </p:txBody>
      </p:sp>
      <p:pic>
        <p:nvPicPr>
          <p:cNvPr id="6" name="Picture 5">
            <a:extLst>
              <a:ext uri="{FF2B5EF4-FFF2-40B4-BE49-F238E27FC236}">
                <a16:creationId xmlns:a16="http://schemas.microsoft.com/office/drawing/2014/main" id="{2EFBF2CB-E188-48BB-9E8E-4C56C85F77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93" y="0"/>
            <a:ext cx="5289543" cy="6858000"/>
          </a:xfrm>
          <a:prstGeom prst="rect">
            <a:avLst/>
          </a:prstGeom>
        </p:spPr>
      </p:pic>
    </p:spTree>
    <p:extLst>
      <p:ext uri="{BB962C8B-B14F-4D97-AF65-F5344CB8AC3E}">
        <p14:creationId xmlns:p14="http://schemas.microsoft.com/office/powerpoint/2010/main" val="1728126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78E030-083E-4371-9996-4E4063B341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9610" y="0"/>
            <a:ext cx="5854390" cy="6858000"/>
          </a:xfrm>
          <a:prstGeom prst="rect">
            <a:avLst/>
          </a:prstGeom>
        </p:spPr>
      </p:pic>
      <p:sp>
        <p:nvSpPr>
          <p:cNvPr id="2" name="Content Placeholder 1">
            <a:extLst>
              <a:ext uri="{FF2B5EF4-FFF2-40B4-BE49-F238E27FC236}">
                <a16:creationId xmlns:a16="http://schemas.microsoft.com/office/drawing/2014/main" id="{7C940653-CF66-436F-AF06-DA347FCB7AE0}"/>
              </a:ext>
            </a:extLst>
          </p:cNvPr>
          <p:cNvSpPr>
            <a:spLocks noGrp="1"/>
          </p:cNvSpPr>
          <p:nvPr>
            <p:ph idx="1"/>
          </p:nvPr>
        </p:nvSpPr>
        <p:spPr>
          <a:xfrm>
            <a:off x="331075" y="2133600"/>
            <a:ext cx="2643350" cy="2057400"/>
          </a:xfrm>
        </p:spPr>
        <p:txBody>
          <a:bodyPr/>
          <a:lstStyle/>
          <a:p>
            <a:pPr marL="0" indent="0">
              <a:buNone/>
            </a:pPr>
            <a:r>
              <a:rPr lang="en-US" dirty="0"/>
              <a:t>To help fight fatigue, get a solid </a:t>
            </a:r>
            <a:r>
              <a:rPr lang="en-US" dirty="0">
                <a:solidFill>
                  <a:srgbClr val="002D72"/>
                </a:solidFill>
              </a:rPr>
              <a:t>eight hours </a:t>
            </a:r>
            <a:br>
              <a:rPr lang="en-US" dirty="0">
                <a:solidFill>
                  <a:srgbClr val="002D72"/>
                </a:solidFill>
              </a:rPr>
            </a:br>
            <a:r>
              <a:rPr lang="en-US" dirty="0"/>
              <a:t>of sleep.</a:t>
            </a:r>
          </a:p>
        </p:txBody>
      </p:sp>
    </p:spTree>
    <p:extLst>
      <p:ext uri="{BB962C8B-B14F-4D97-AF65-F5344CB8AC3E}">
        <p14:creationId xmlns:p14="http://schemas.microsoft.com/office/powerpoint/2010/main" val="4764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4BA19B-2556-419C-8E59-D1999B7C2190}"/>
              </a:ext>
            </a:extLst>
          </p:cNvPr>
          <p:cNvSpPr>
            <a:spLocks noGrp="1"/>
          </p:cNvSpPr>
          <p:nvPr>
            <p:ph idx="1"/>
          </p:nvPr>
        </p:nvSpPr>
        <p:spPr>
          <a:xfrm>
            <a:off x="5352393" y="2057400"/>
            <a:ext cx="2745828" cy="2034382"/>
          </a:xfrm>
        </p:spPr>
        <p:txBody>
          <a:bodyPr/>
          <a:lstStyle/>
          <a:p>
            <a:pPr marL="0" indent="0">
              <a:buNone/>
            </a:pPr>
            <a:r>
              <a:rPr lang="en-US" dirty="0">
                <a:solidFill>
                  <a:srgbClr val="002D72"/>
                </a:solidFill>
              </a:rPr>
              <a:t>Sleep apnea </a:t>
            </a:r>
            <a:r>
              <a:rPr lang="en-US" dirty="0"/>
              <a:t>can cause daytime drowsiness and poor concentration.</a:t>
            </a:r>
          </a:p>
        </p:txBody>
      </p:sp>
      <p:pic>
        <p:nvPicPr>
          <p:cNvPr id="6" name="Picture 5">
            <a:extLst>
              <a:ext uri="{FF2B5EF4-FFF2-40B4-BE49-F238E27FC236}">
                <a16:creationId xmlns:a16="http://schemas.microsoft.com/office/drawing/2014/main" id="{1760EE10-5881-49BB-94C1-8C8AE44FDFD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9256" cy="6858000"/>
          </a:xfrm>
          <a:prstGeom prst="rect">
            <a:avLst/>
          </a:prstGeom>
        </p:spPr>
      </p:pic>
    </p:spTree>
    <p:extLst>
      <p:ext uri="{BB962C8B-B14F-4D97-AF65-F5344CB8AC3E}">
        <p14:creationId xmlns:p14="http://schemas.microsoft.com/office/powerpoint/2010/main" val="60383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7BFFC8-8E8E-4898-89A2-B23B16E1672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3716"/>
            <a:ext cx="9144000" cy="6885432"/>
          </a:xfrm>
          <a:prstGeom prst="rect">
            <a:avLst/>
          </a:prstGeom>
        </p:spPr>
      </p:pic>
      <p:sp>
        <p:nvSpPr>
          <p:cNvPr id="5" name="Rectangle 4">
            <a:extLst>
              <a:ext uri="{FF2B5EF4-FFF2-40B4-BE49-F238E27FC236}">
                <a16:creationId xmlns:a16="http://schemas.microsoft.com/office/drawing/2014/main" id="{6861A615-D598-4ED2-9BCA-B57E4A1C80F8}"/>
              </a:ext>
            </a:extLst>
          </p:cNvPr>
          <p:cNvSpPr/>
          <p:nvPr/>
        </p:nvSpPr>
        <p:spPr>
          <a:xfrm>
            <a:off x="0" y="274638"/>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0C0BE2B-334C-426A-900D-7BA97ED5C18E}"/>
              </a:ext>
            </a:extLst>
          </p:cNvPr>
          <p:cNvSpPr>
            <a:spLocks noGrp="1"/>
          </p:cNvSpPr>
          <p:nvPr>
            <p:ph type="title"/>
          </p:nvPr>
        </p:nvSpPr>
        <p:spPr>
          <a:xfrm>
            <a:off x="457200" y="381000"/>
            <a:ext cx="8229600" cy="1143000"/>
          </a:xfrm>
        </p:spPr>
        <p:txBody>
          <a:bodyPr/>
          <a:lstStyle/>
          <a:p>
            <a:r>
              <a:rPr lang="en-US" dirty="0">
                <a:solidFill>
                  <a:srgbClr val="002D72"/>
                </a:solidFill>
              </a:rPr>
              <a:t>Alcohol Use &amp; Drug Abuse</a:t>
            </a:r>
          </a:p>
        </p:txBody>
      </p:sp>
    </p:spTree>
    <p:extLst>
      <p:ext uri="{BB962C8B-B14F-4D97-AF65-F5344CB8AC3E}">
        <p14:creationId xmlns:p14="http://schemas.microsoft.com/office/powerpoint/2010/main" val="1824588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66A7DD-3F21-4C1D-9ABC-8D8A7BFC9E73}"/>
              </a:ext>
            </a:extLst>
          </p:cNvPr>
          <p:cNvSpPr>
            <a:spLocks noGrp="1"/>
          </p:cNvSpPr>
          <p:nvPr>
            <p:ph idx="1"/>
          </p:nvPr>
        </p:nvSpPr>
        <p:spPr>
          <a:xfrm>
            <a:off x="228600" y="2819400"/>
            <a:ext cx="2667000" cy="1219200"/>
          </a:xfrm>
        </p:spPr>
        <p:txBody>
          <a:bodyPr/>
          <a:lstStyle/>
          <a:p>
            <a:pPr marL="0" indent="0">
              <a:buNone/>
            </a:pPr>
            <a:r>
              <a:rPr lang="en-US" dirty="0"/>
              <a:t>Driving, drugs, and drinking are a </a:t>
            </a:r>
            <a:r>
              <a:rPr lang="en-US" dirty="0">
                <a:solidFill>
                  <a:srgbClr val="002D72"/>
                </a:solidFill>
              </a:rPr>
              <a:t>deadly</a:t>
            </a:r>
            <a:r>
              <a:rPr lang="en-US" dirty="0"/>
              <a:t> mix.</a:t>
            </a:r>
          </a:p>
        </p:txBody>
      </p:sp>
      <p:pic>
        <p:nvPicPr>
          <p:cNvPr id="6" name="Picture 5">
            <a:extLst>
              <a:ext uri="{FF2B5EF4-FFF2-40B4-BE49-F238E27FC236}">
                <a16:creationId xmlns:a16="http://schemas.microsoft.com/office/drawing/2014/main" id="{E35DE87A-9B2C-4739-BC63-79D1890C08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0183" y="0"/>
            <a:ext cx="6093817" cy="6858000"/>
          </a:xfrm>
          <a:prstGeom prst="rect">
            <a:avLst/>
          </a:prstGeom>
        </p:spPr>
      </p:pic>
    </p:spTree>
    <p:extLst>
      <p:ext uri="{BB962C8B-B14F-4D97-AF65-F5344CB8AC3E}">
        <p14:creationId xmlns:p14="http://schemas.microsoft.com/office/powerpoint/2010/main" val="86558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485105-C901-4E96-A25D-C20999157A3C}"/>
              </a:ext>
            </a:extLst>
          </p:cNvPr>
          <p:cNvSpPr>
            <a:spLocks noGrp="1"/>
          </p:cNvSpPr>
          <p:nvPr>
            <p:ph idx="1"/>
          </p:nvPr>
        </p:nvSpPr>
        <p:spPr>
          <a:xfrm>
            <a:off x="5257800" y="2819400"/>
            <a:ext cx="3352800" cy="1219200"/>
          </a:xfrm>
        </p:spPr>
        <p:txBody>
          <a:bodyPr/>
          <a:lstStyle/>
          <a:p>
            <a:pPr marL="0" indent="0">
              <a:buNone/>
            </a:pPr>
            <a:r>
              <a:rPr lang="en-US" dirty="0"/>
              <a:t>Laws </a:t>
            </a:r>
            <a:r>
              <a:rPr lang="en-US" dirty="0">
                <a:solidFill>
                  <a:srgbClr val="002D72"/>
                </a:solidFill>
              </a:rPr>
              <a:t>prohibit </a:t>
            </a:r>
            <a:r>
              <a:rPr lang="en-US" dirty="0"/>
              <a:t>driving under the influence of drugs or alcohol.</a:t>
            </a:r>
          </a:p>
        </p:txBody>
      </p:sp>
      <p:pic>
        <p:nvPicPr>
          <p:cNvPr id="6" name="Picture 5">
            <a:extLst>
              <a:ext uri="{FF2B5EF4-FFF2-40B4-BE49-F238E27FC236}">
                <a16:creationId xmlns:a16="http://schemas.microsoft.com/office/drawing/2014/main" id="{BF7E469D-5685-460C-B0D9-C1684331DF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737" y="0"/>
            <a:ext cx="4564578" cy="6858000"/>
          </a:xfrm>
          <a:prstGeom prst="rect">
            <a:avLst/>
          </a:prstGeom>
        </p:spPr>
      </p:pic>
    </p:spTree>
    <p:custDataLst>
      <p:tags r:id="rId1"/>
    </p:custDataLst>
    <p:extLst>
      <p:ext uri="{BB962C8B-B14F-4D97-AF65-F5344CB8AC3E}">
        <p14:creationId xmlns:p14="http://schemas.microsoft.com/office/powerpoint/2010/main" val="3383523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EAAE85-4E1E-42BF-811F-019F004089F6}"/>
              </a:ext>
            </a:extLst>
          </p:cNvPr>
          <p:cNvSpPr>
            <a:spLocks noGrp="1"/>
          </p:cNvSpPr>
          <p:nvPr>
            <p:ph idx="1"/>
          </p:nvPr>
        </p:nvSpPr>
        <p:spPr>
          <a:xfrm>
            <a:off x="533400" y="2514600"/>
            <a:ext cx="2667000" cy="1828799"/>
          </a:xfrm>
        </p:spPr>
        <p:txBody>
          <a:bodyPr/>
          <a:lstStyle/>
          <a:p>
            <a:pPr marL="0" indent="0">
              <a:buNone/>
            </a:pPr>
            <a:r>
              <a:rPr lang="en-US" dirty="0"/>
              <a:t>You will be </a:t>
            </a:r>
            <a:r>
              <a:rPr lang="en-US" dirty="0">
                <a:solidFill>
                  <a:srgbClr val="002D72"/>
                </a:solidFill>
              </a:rPr>
              <a:t>disqualified</a:t>
            </a:r>
            <a:r>
              <a:rPr lang="en-US" dirty="0"/>
              <a:t> if convicted of driving under the influence of drugs or alcohol.</a:t>
            </a:r>
          </a:p>
        </p:txBody>
      </p:sp>
      <p:pic>
        <p:nvPicPr>
          <p:cNvPr id="6" name="Picture 5">
            <a:extLst>
              <a:ext uri="{FF2B5EF4-FFF2-40B4-BE49-F238E27FC236}">
                <a16:creationId xmlns:a16="http://schemas.microsoft.com/office/drawing/2014/main" id="{3C28D090-9189-4867-9A47-9EC8067B45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24282" y="0"/>
            <a:ext cx="5389369" cy="6858000"/>
          </a:xfrm>
          <a:prstGeom prst="rect">
            <a:avLst/>
          </a:prstGeom>
        </p:spPr>
      </p:pic>
    </p:spTree>
    <p:custDataLst>
      <p:tags r:id="rId1"/>
    </p:custDataLst>
    <p:extLst>
      <p:ext uri="{BB962C8B-B14F-4D97-AF65-F5344CB8AC3E}">
        <p14:creationId xmlns:p14="http://schemas.microsoft.com/office/powerpoint/2010/main" val="474274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3DF5D9-BB38-45EC-9A7E-81D5A86649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9144"/>
            <a:ext cx="9156225" cy="6848856"/>
          </a:xfrm>
          <a:prstGeom prst="rect">
            <a:avLst/>
          </a:prstGeom>
        </p:spPr>
      </p:pic>
      <p:sp>
        <p:nvSpPr>
          <p:cNvPr id="7" name="Rectangle 6">
            <a:extLst>
              <a:ext uri="{FF2B5EF4-FFF2-40B4-BE49-F238E27FC236}">
                <a16:creationId xmlns:a16="http://schemas.microsoft.com/office/drawing/2014/main" id="{9649A8EA-5232-4D7B-95EF-4F8DDF5EECFE}"/>
              </a:ext>
            </a:extLst>
          </p:cNvPr>
          <p:cNvSpPr/>
          <p:nvPr/>
        </p:nvSpPr>
        <p:spPr>
          <a:xfrm>
            <a:off x="0" y="5486400"/>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17F99A2-9980-4330-A088-92FAF29DCAA2}"/>
              </a:ext>
            </a:extLst>
          </p:cNvPr>
          <p:cNvSpPr>
            <a:spLocks noGrp="1"/>
          </p:cNvSpPr>
          <p:nvPr>
            <p:ph type="title"/>
          </p:nvPr>
        </p:nvSpPr>
        <p:spPr>
          <a:xfrm>
            <a:off x="457200" y="5562600"/>
            <a:ext cx="8229600" cy="1143000"/>
          </a:xfrm>
        </p:spPr>
        <p:txBody>
          <a:bodyPr/>
          <a:lstStyle/>
          <a:p>
            <a:r>
              <a:rPr lang="en-US" dirty="0">
                <a:solidFill>
                  <a:srgbClr val="002D72"/>
                </a:solidFill>
              </a:rPr>
              <a:t>Safe Work Practices</a:t>
            </a:r>
          </a:p>
        </p:txBody>
      </p:sp>
    </p:spTree>
    <p:extLst>
      <p:ext uri="{BB962C8B-B14F-4D97-AF65-F5344CB8AC3E}">
        <p14:creationId xmlns:p14="http://schemas.microsoft.com/office/powerpoint/2010/main" val="1862545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319627-6FB5-4551-A74F-D7E80EA809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2314" cy="6858000"/>
          </a:xfrm>
          <a:prstGeom prst="rect">
            <a:avLst/>
          </a:prstGeom>
        </p:spPr>
      </p:pic>
      <p:sp>
        <p:nvSpPr>
          <p:cNvPr id="2" name="Content Placeholder 1">
            <a:extLst>
              <a:ext uri="{FF2B5EF4-FFF2-40B4-BE49-F238E27FC236}">
                <a16:creationId xmlns:a16="http://schemas.microsoft.com/office/drawing/2014/main" id="{AB93BECC-42BF-457A-B0B1-9F939E5B0D52}"/>
              </a:ext>
            </a:extLst>
          </p:cNvPr>
          <p:cNvSpPr>
            <a:spLocks noGrp="1"/>
          </p:cNvSpPr>
          <p:nvPr>
            <p:ph idx="1"/>
          </p:nvPr>
        </p:nvSpPr>
        <p:spPr>
          <a:xfrm>
            <a:off x="4800600" y="1577975"/>
            <a:ext cx="4114800" cy="3200400"/>
          </a:xfrm>
        </p:spPr>
        <p:txBody>
          <a:bodyPr/>
          <a:lstStyle/>
          <a:p>
            <a:pPr marL="0" indent="0">
              <a:buNone/>
            </a:pPr>
            <a:r>
              <a:rPr lang="en-US" dirty="0"/>
              <a:t>When </a:t>
            </a:r>
            <a:r>
              <a:rPr lang="en-US" dirty="0">
                <a:solidFill>
                  <a:srgbClr val="002D72"/>
                </a:solidFill>
              </a:rPr>
              <a:t>entering</a:t>
            </a:r>
            <a:r>
              <a:rPr lang="en-US" dirty="0"/>
              <a:t> or </a:t>
            </a:r>
            <a:r>
              <a:rPr lang="en-US" dirty="0">
                <a:solidFill>
                  <a:srgbClr val="002D72"/>
                </a:solidFill>
              </a:rPr>
              <a:t>exiting</a:t>
            </a:r>
            <a:r>
              <a:rPr lang="en-US" dirty="0"/>
              <a:t> your vehicle, always:</a:t>
            </a:r>
          </a:p>
          <a:p>
            <a:r>
              <a:rPr lang="en-US" dirty="0"/>
              <a:t>Use handrails</a:t>
            </a:r>
          </a:p>
          <a:p>
            <a:r>
              <a:rPr lang="en-US" dirty="0"/>
              <a:t>Face the steps</a:t>
            </a:r>
          </a:p>
          <a:p>
            <a:r>
              <a:rPr lang="en-US" dirty="0"/>
              <a:t>Maintain three points of contact</a:t>
            </a:r>
          </a:p>
        </p:txBody>
      </p:sp>
      <p:pic>
        <p:nvPicPr>
          <p:cNvPr id="4" name="Picture 3">
            <a:extLst>
              <a:ext uri="{FF2B5EF4-FFF2-40B4-BE49-F238E27FC236}">
                <a16:creationId xmlns:a16="http://schemas.microsoft.com/office/drawing/2014/main" id="{251CEE47-52F0-477F-8FC5-5EE30A9EC4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48600" y="5715000"/>
            <a:ext cx="915815" cy="914400"/>
          </a:xfrm>
          <a:prstGeom prst="rect">
            <a:avLst/>
          </a:prstGeom>
        </p:spPr>
      </p:pic>
    </p:spTree>
    <p:extLst>
      <p:ext uri="{BB962C8B-B14F-4D97-AF65-F5344CB8AC3E}">
        <p14:creationId xmlns:p14="http://schemas.microsoft.com/office/powerpoint/2010/main" val="469582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5B1023-6291-4B98-A2ED-2D93B0CC8A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6" y="0"/>
            <a:ext cx="9124627" cy="6858000"/>
          </a:xfrm>
          <a:prstGeom prst="rect">
            <a:avLst/>
          </a:prstGeom>
        </p:spPr>
      </p:pic>
      <p:sp>
        <p:nvSpPr>
          <p:cNvPr id="7" name="Rectangle 6">
            <a:extLst>
              <a:ext uri="{FF2B5EF4-FFF2-40B4-BE49-F238E27FC236}">
                <a16:creationId xmlns:a16="http://schemas.microsoft.com/office/drawing/2014/main" id="{C599CC96-04C3-438D-BA8C-D7313C3051FB}"/>
              </a:ext>
            </a:extLst>
          </p:cNvPr>
          <p:cNvSpPr/>
          <p:nvPr/>
        </p:nvSpPr>
        <p:spPr>
          <a:xfrm>
            <a:off x="3819687" y="23648"/>
            <a:ext cx="5181600" cy="188135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19C9A125-B393-4802-AADB-359CD40753C9}"/>
              </a:ext>
            </a:extLst>
          </p:cNvPr>
          <p:cNvSpPr>
            <a:spLocks noGrp="1"/>
          </p:cNvSpPr>
          <p:nvPr>
            <p:ph idx="1"/>
          </p:nvPr>
        </p:nvSpPr>
        <p:spPr>
          <a:xfrm>
            <a:off x="3886200" y="386199"/>
            <a:ext cx="5181600" cy="1857814"/>
          </a:xfrm>
        </p:spPr>
        <p:txBody>
          <a:bodyPr/>
          <a:lstStyle/>
          <a:p>
            <a:pPr marL="0" indent="0">
              <a:buNone/>
            </a:pPr>
            <a:r>
              <a:rPr lang="en-US" dirty="0"/>
              <a:t>The key to staying comfortable and productive behind the wheel starts with a </a:t>
            </a:r>
            <a:r>
              <a:rPr lang="en-US" dirty="0">
                <a:solidFill>
                  <a:srgbClr val="002D72"/>
                </a:solidFill>
              </a:rPr>
              <a:t>proper seated position</a:t>
            </a:r>
            <a:r>
              <a:rPr lang="en-US" dirty="0"/>
              <a:t>.</a:t>
            </a:r>
          </a:p>
        </p:txBody>
      </p:sp>
    </p:spTree>
    <p:extLst>
      <p:ext uri="{BB962C8B-B14F-4D97-AF65-F5344CB8AC3E}">
        <p14:creationId xmlns:p14="http://schemas.microsoft.com/office/powerpoint/2010/main" val="1385108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25EE9B-0A59-49B0-ABD8-1EAA5A6850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29962"/>
            <a:ext cx="9144000" cy="5647038"/>
          </a:xfrm>
          <a:prstGeom prst="rect">
            <a:avLst/>
          </a:prstGeom>
        </p:spPr>
      </p:pic>
      <p:sp>
        <p:nvSpPr>
          <p:cNvPr id="2" name="Content Placeholder 1">
            <a:extLst>
              <a:ext uri="{FF2B5EF4-FFF2-40B4-BE49-F238E27FC236}">
                <a16:creationId xmlns:a16="http://schemas.microsoft.com/office/drawing/2014/main" id="{55B518FA-EADD-4023-AA34-F02D0EE10F08}"/>
              </a:ext>
            </a:extLst>
          </p:cNvPr>
          <p:cNvSpPr>
            <a:spLocks noGrp="1"/>
          </p:cNvSpPr>
          <p:nvPr>
            <p:ph idx="1"/>
          </p:nvPr>
        </p:nvSpPr>
        <p:spPr>
          <a:xfrm>
            <a:off x="381000" y="153891"/>
            <a:ext cx="8686800" cy="608109"/>
          </a:xfrm>
        </p:spPr>
        <p:txBody>
          <a:bodyPr/>
          <a:lstStyle/>
          <a:p>
            <a:pPr marL="0" indent="0">
              <a:buNone/>
            </a:pPr>
            <a:r>
              <a:rPr lang="en-US" dirty="0"/>
              <a:t>Only stop on the side of the road if it’s an </a:t>
            </a:r>
            <a:r>
              <a:rPr lang="en-US" dirty="0">
                <a:solidFill>
                  <a:srgbClr val="002D72"/>
                </a:solidFill>
              </a:rPr>
              <a:t>emergency</a:t>
            </a:r>
            <a:r>
              <a:rPr lang="en-US" dirty="0"/>
              <a:t> situation.</a:t>
            </a:r>
          </a:p>
        </p:txBody>
      </p:sp>
      <p:pic>
        <p:nvPicPr>
          <p:cNvPr id="4" name="Picture 3">
            <a:extLst>
              <a:ext uri="{FF2B5EF4-FFF2-40B4-BE49-F238E27FC236}">
                <a16:creationId xmlns:a16="http://schemas.microsoft.com/office/drawing/2014/main" id="{27862E22-214E-45E4-9DC9-0713E711EB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75633" y="489476"/>
            <a:ext cx="915815" cy="914400"/>
          </a:xfrm>
          <a:prstGeom prst="rect">
            <a:avLst/>
          </a:prstGeom>
        </p:spPr>
      </p:pic>
    </p:spTree>
    <p:custDataLst>
      <p:tags r:id="rId1"/>
    </p:custDataLst>
    <p:extLst>
      <p:ext uri="{BB962C8B-B14F-4D97-AF65-F5344CB8AC3E}">
        <p14:creationId xmlns:p14="http://schemas.microsoft.com/office/powerpoint/2010/main" val="2647988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77DFD4-9BC4-4051-8A38-1957D18F88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16317" y="0"/>
            <a:ext cx="5927683" cy="6858000"/>
          </a:xfrm>
          <a:prstGeom prst="rect">
            <a:avLst/>
          </a:prstGeom>
        </p:spPr>
      </p:pic>
      <p:sp>
        <p:nvSpPr>
          <p:cNvPr id="2" name="Content Placeholder 1">
            <a:extLst>
              <a:ext uri="{FF2B5EF4-FFF2-40B4-BE49-F238E27FC236}">
                <a16:creationId xmlns:a16="http://schemas.microsoft.com/office/drawing/2014/main" id="{37EFA9C9-2008-4E7A-A84C-FE604D3EC0F6}"/>
              </a:ext>
            </a:extLst>
          </p:cNvPr>
          <p:cNvSpPr>
            <a:spLocks noGrp="1"/>
          </p:cNvSpPr>
          <p:nvPr>
            <p:ph idx="1"/>
          </p:nvPr>
        </p:nvSpPr>
        <p:spPr>
          <a:xfrm>
            <a:off x="152400" y="2914650"/>
            <a:ext cx="2895600" cy="1028700"/>
          </a:xfrm>
        </p:spPr>
        <p:txBody>
          <a:bodyPr/>
          <a:lstStyle/>
          <a:p>
            <a:pPr marL="0" indent="0">
              <a:buNone/>
            </a:pPr>
            <a:r>
              <a:rPr lang="en-US" dirty="0"/>
              <a:t>Wear your </a:t>
            </a:r>
            <a:r>
              <a:rPr lang="en-US" dirty="0">
                <a:solidFill>
                  <a:srgbClr val="002D72"/>
                </a:solidFill>
              </a:rPr>
              <a:t>personal protective equipment.</a:t>
            </a:r>
          </a:p>
        </p:txBody>
      </p:sp>
    </p:spTree>
    <p:custDataLst>
      <p:tags r:id="rId1"/>
    </p:custDataLst>
    <p:extLst>
      <p:ext uri="{BB962C8B-B14F-4D97-AF65-F5344CB8AC3E}">
        <p14:creationId xmlns:p14="http://schemas.microsoft.com/office/powerpoint/2010/main" val="2971618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A7DF10-B068-4DB9-8ACA-34459B9256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628"/>
            <a:ext cx="5930153" cy="6858000"/>
          </a:xfrm>
          <a:prstGeom prst="rect">
            <a:avLst/>
          </a:prstGeom>
        </p:spPr>
      </p:pic>
      <p:sp>
        <p:nvSpPr>
          <p:cNvPr id="2" name="Content Placeholder 1">
            <a:extLst>
              <a:ext uri="{FF2B5EF4-FFF2-40B4-BE49-F238E27FC236}">
                <a16:creationId xmlns:a16="http://schemas.microsoft.com/office/drawing/2014/main" id="{5945BA93-4B86-43F3-92B1-3C1A945DF78F}"/>
              </a:ext>
            </a:extLst>
          </p:cNvPr>
          <p:cNvSpPr>
            <a:spLocks noGrp="1"/>
          </p:cNvSpPr>
          <p:nvPr>
            <p:ph idx="1"/>
          </p:nvPr>
        </p:nvSpPr>
        <p:spPr>
          <a:xfrm>
            <a:off x="6127532" y="1376855"/>
            <a:ext cx="2829910" cy="2057400"/>
          </a:xfrm>
        </p:spPr>
        <p:txBody>
          <a:bodyPr/>
          <a:lstStyle/>
          <a:p>
            <a:pPr marL="0" indent="0">
              <a:buNone/>
            </a:pPr>
            <a:r>
              <a:rPr lang="en-US" dirty="0"/>
              <a:t>Most back pain is self-inflicted due to a lifetime of </a:t>
            </a:r>
            <a:r>
              <a:rPr lang="en-US" dirty="0">
                <a:solidFill>
                  <a:srgbClr val="002D72"/>
                </a:solidFill>
              </a:rPr>
              <a:t>bad habits </a:t>
            </a:r>
            <a:r>
              <a:rPr lang="en-US" dirty="0"/>
              <a:t>and </a:t>
            </a:r>
            <a:r>
              <a:rPr lang="en-US" dirty="0">
                <a:solidFill>
                  <a:srgbClr val="002D72"/>
                </a:solidFill>
              </a:rPr>
              <a:t>poor techniques</a:t>
            </a:r>
            <a:r>
              <a:rPr lang="en-US" dirty="0"/>
              <a:t>.</a:t>
            </a:r>
          </a:p>
        </p:txBody>
      </p:sp>
      <p:sp>
        <p:nvSpPr>
          <p:cNvPr id="8" name="TextBox 7">
            <a:extLst>
              <a:ext uri="{FF2B5EF4-FFF2-40B4-BE49-F238E27FC236}">
                <a16:creationId xmlns:a16="http://schemas.microsoft.com/office/drawing/2014/main" id="{70B0FAD5-453B-4D7D-9012-F42C4E5CCE3D}"/>
              </a:ext>
            </a:extLst>
          </p:cNvPr>
          <p:cNvSpPr txBox="1"/>
          <p:nvPr/>
        </p:nvSpPr>
        <p:spPr>
          <a:xfrm>
            <a:off x="6361387" y="3740874"/>
            <a:ext cx="2362200" cy="1754326"/>
          </a:xfrm>
          <a:prstGeom prst="rect">
            <a:avLst/>
          </a:prstGeom>
          <a:noFill/>
        </p:spPr>
        <p:txBody>
          <a:bodyPr wrap="square" rtlCol="0">
            <a:spAutoFit/>
          </a:bodyPr>
          <a:lstStyle/>
          <a:p>
            <a:r>
              <a:rPr lang="en-US" sz="1200" dirty="0">
                <a:solidFill>
                  <a:srgbClr val="002D72"/>
                </a:solidFill>
              </a:rPr>
              <a:t>Common causes of back </a:t>
            </a:r>
            <a:br>
              <a:rPr lang="en-US" sz="1200" dirty="0">
                <a:solidFill>
                  <a:srgbClr val="002D72"/>
                </a:solidFill>
              </a:rPr>
            </a:br>
            <a:r>
              <a:rPr lang="en-US" sz="1200" dirty="0">
                <a:solidFill>
                  <a:srgbClr val="002D72"/>
                </a:solidFill>
              </a:rPr>
              <a:t>pain include:</a:t>
            </a:r>
          </a:p>
          <a:p>
            <a:pPr marL="171450" indent="-171450">
              <a:buFont typeface="Arial" panose="020B0604020202020204" pitchFamily="34" charset="0"/>
              <a:buChar char="•"/>
            </a:pPr>
            <a:r>
              <a:rPr lang="en-US" sz="1200" dirty="0">
                <a:solidFill>
                  <a:srgbClr val="002D72"/>
                </a:solidFill>
              </a:rPr>
              <a:t>Poor posture</a:t>
            </a:r>
          </a:p>
          <a:p>
            <a:pPr marL="171450" indent="-171450">
              <a:buFont typeface="Arial" panose="020B0604020202020204" pitchFamily="34" charset="0"/>
              <a:buChar char="•"/>
            </a:pPr>
            <a:r>
              <a:rPr lang="en-US" sz="1200" dirty="0">
                <a:solidFill>
                  <a:srgbClr val="002D72"/>
                </a:solidFill>
              </a:rPr>
              <a:t>Poor physical fitness</a:t>
            </a:r>
          </a:p>
          <a:p>
            <a:pPr marL="171450" indent="-171450">
              <a:buFont typeface="Arial" panose="020B0604020202020204" pitchFamily="34" charset="0"/>
              <a:buChar char="•"/>
            </a:pPr>
            <a:r>
              <a:rPr lang="en-US" sz="1200" dirty="0">
                <a:solidFill>
                  <a:srgbClr val="002D72"/>
                </a:solidFill>
              </a:rPr>
              <a:t>Poor diet</a:t>
            </a:r>
          </a:p>
          <a:p>
            <a:pPr marL="171450" indent="-171450">
              <a:buFont typeface="Arial" panose="020B0604020202020204" pitchFamily="34" charset="0"/>
              <a:buChar char="•"/>
            </a:pPr>
            <a:r>
              <a:rPr lang="en-US" sz="1200" dirty="0">
                <a:solidFill>
                  <a:srgbClr val="002D72"/>
                </a:solidFill>
              </a:rPr>
              <a:t>Awkward sleeping positions</a:t>
            </a:r>
          </a:p>
          <a:p>
            <a:pPr marL="171450" indent="-171450">
              <a:buFont typeface="Arial" panose="020B0604020202020204" pitchFamily="34" charset="0"/>
              <a:buChar char="•"/>
            </a:pPr>
            <a:r>
              <a:rPr lang="en-US" sz="1200" dirty="0">
                <a:solidFill>
                  <a:srgbClr val="002D72"/>
                </a:solidFill>
              </a:rPr>
              <a:t>Stress</a:t>
            </a:r>
          </a:p>
          <a:p>
            <a:pPr marL="171450" indent="-171450">
              <a:buFont typeface="Arial" panose="020B0604020202020204" pitchFamily="34" charset="0"/>
              <a:buChar char="•"/>
            </a:pPr>
            <a:r>
              <a:rPr lang="en-US" sz="1200" dirty="0">
                <a:solidFill>
                  <a:srgbClr val="002D72"/>
                </a:solidFill>
              </a:rPr>
              <a:t>Sudden movements</a:t>
            </a:r>
          </a:p>
          <a:p>
            <a:pPr marL="171450" indent="-171450">
              <a:buFont typeface="Arial" panose="020B0604020202020204" pitchFamily="34" charset="0"/>
              <a:buChar char="•"/>
            </a:pPr>
            <a:r>
              <a:rPr lang="en-US" sz="1200" dirty="0">
                <a:solidFill>
                  <a:srgbClr val="002D72"/>
                </a:solidFill>
              </a:rPr>
              <a:t>Improper lifting</a:t>
            </a:r>
          </a:p>
        </p:txBody>
      </p:sp>
    </p:spTree>
    <p:extLst>
      <p:ext uri="{BB962C8B-B14F-4D97-AF65-F5344CB8AC3E}">
        <p14:creationId xmlns:p14="http://schemas.microsoft.com/office/powerpoint/2010/main" val="1544529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0ED977-E684-4CF1-A4A4-C7F44EFA8176}"/>
              </a:ext>
            </a:extLst>
          </p:cNvPr>
          <p:cNvSpPr>
            <a:spLocks noGrp="1"/>
          </p:cNvSpPr>
          <p:nvPr>
            <p:ph idx="1"/>
          </p:nvPr>
        </p:nvSpPr>
        <p:spPr>
          <a:xfrm>
            <a:off x="399807" y="1066800"/>
            <a:ext cx="2590800" cy="1295400"/>
          </a:xfrm>
        </p:spPr>
        <p:txBody>
          <a:bodyPr/>
          <a:lstStyle/>
          <a:p>
            <a:pPr marL="0" indent="0">
              <a:buNone/>
            </a:pPr>
            <a:r>
              <a:rPr lang="en-US" dirty="0"/>
              <a:t>There are five steps to a </a:t>
            </a:r>
            <a:r>
              <a:rPr lang="en-US" dirty="0">
                <a:solidFill>
                  <a:srgbClr val="002D72"/>
                </a:solidFill>
              </a:rPr>
              <a:t>proper lifting technique</a:t>
            </a:r>
            <a:r>
              <a:rPr lang="en-US" dirty="0"/>
              <a:t>.</a:t>
            </a:r>
          </a:p>
        </p:txBody>
      </p:sp>
      <p:sp>
        <p:nvSpPr>
          <p:cNvPr id="7" name="TextBox 6">
            <a:extLst>
              <a:ext uri="{FF2B5EF4-FFF2-40B4-BE49-F238E27FC236}">
                <a16:creationId xmlns:a16="http://schemas.microsoft.com/office/drawing/2014/main" id="{B3EC3243-F55F-4B10-B0CF-A6E711CE9130}"/>
              </a:ext>
            </a:extLst>
          </p:cNvPr>
          <p:cNvSpPr txBox="1"/>
          <p:nvPr/>
        </p:nvSpPr>
        <p:spPr>
          <a:xfrm>
            <a:off x="367863" y="3429000"/>
            <a:ext cx="2654689" cy="1785104"/>
          </a:xfrm>
          <a:prstGeom prst="rect">
            <a:avLst/>
          </a:prstGeom>
          <a:noFill/>
        </p:spPr>
        <p:txBody>
          <a:bodyPr wrap="square" rtlCol="0">
            <a:spAutoFit/>
          </a:bodyPr>
          <a:lstStyle/>
          <a:p>
            <a:r>
              <a:rPr lang="en-US" sz="2200" dirty="0"/>
              <a:t>Step 1: Make sure you can carry the load to its destination before attempting the lift.</a:t>
            </a:r>
          </a:p>
        </p:txBody>
      </p:sp>
      <p:pic>
        <p:nvPicPr>
          <p:cNvPr id="9" name="Picture 8">
            <a:extLst>
              <a:ext uri="{FF2B5EF4-FFF2-40B4-BE49-F238E27FC236}">
                <a16:creationId xmlns:a16="http://schemas.microsoft.com/office/drawing/2014/main" id="{9926277F-5E06-467A-B102-043199B190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95553" y="0"/>
            <a:ext cx="5848447" cy="6858000"/>
          </a:xfrm>
          <a:prstGeom prst="rect">
            <a:avLst/>
          </a:prstGeom>
        </p:spPr>
      </p:pic>
      <p:pic>
        <p:nvPicPr>
          <p:cNvPr id="5" name="Picture 4">
            <a:extLst>
              <a:ext uri="{FF2B5EF4-FFF2-40B4-BE49-F238E27FC236}">
                <a16:creationId xmlns:a16="http://schemas.microsoft.com/office/drawing/2014/main" id="{E79B52EC-BC8C-4859-9DD6-D7B2216279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9807" y="136634"/>
            <a:ext cx="912987" cy="914400"/>
          </a:xfrm>
          <a:prstGeom prst="rect">
            <a:avLst/>
          </a:prstGeom>
        </p:spPr>
      </p:pic>
    </p:spTree>
    <p:extLst>
      <p:ext uri="{BB962C8B-B14F-4D97-AF65-F5344CB8AC3E}">
        <p14:creationId xmlns:p14="http://schemas.microsoft.com/office/powerpoint/2010/main" val="1529491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56B005-AF9B-44CE-B799-2C79FF1C6C0A}"/>
              </a:ext>
            </a:extLst>
          </p:cNvPr>
          <p:cNvSpPr>
            <a:spLocks noGrp="1"/>
          </p:cNvSpPr>
          <p:nvPr>
            <p:ph idx="1"/>
          </p:nvPr>
        </p:nvSpPr>
        <p:spPr>
          <a:xfrm>
            <a:off x="5791200" y="2667000"/>
            <a:ext cx="2895600" cy="1600200"/>
          </a:xfrm>
        </p:spPr>
        <p:txBody>
          <a:bodyPr/>
          <a:lstStyle/>
          <a:p>
            <a:pPr marL="0" indent="0">
              <a:buNone/>
            </a:pPr>
            <a:r>
              <a:rPr lang="en-US" dirty="0"/>
              <a:t>Step 2: Size up the load before trying to lift it. It it’s too heavy, get some help.</a:t>
            </a:r>
          </a:p>
        </p:txBody>
      </p:sp>
      <p:pic>
        <p:nvPicPr>
          <p:cNvPr id="7" name="Picture 6">
            <a:extLst>
              <a:ext uri="{FF2B5EF4-FFF2-40B4-BE49-F238E27FC236}">
                <a16:creationId xmlns:a16="http://schemas.microsoft.com/office/drawing/2014/main" id="{80AE76C6-FBFC-4B86-ABBF-927F7DA73C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5209530" cy="6858000"/>
          </a:xfrm>
          <a:prstGeom prst="rect">
            <a:avLst/>
          </a:prstGeom>
        </p:spPr>
      </p:pic>
    </p:spTree>
    <p:custDataLst>
      <p:tags r:id="rId1"/>
    </p:custDataLst>
    <p:extLst>
      <p:ext uri="{BB962C8B-B14F-4D97-AF65-F5344CB8AC3E}">
        <p14:creationId xmlns:p14="http://schemas.microsoft.com/office/powerpoint/2010/main" val="3568623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843F8B-F2FC-43E1-B76D-83560A7EEBB9}"/>
              </a:ext>
            </a:extLst>
          </p:cNvPr>
          <p:cNvSpPr>
            <a:spLocks noGrp="1"/>
          </p:cNvSpPr>
          <p:nvPr>
            <p:ph idx="1"/>
          </p:nvPr>
        </p:nvSpPr>
        <p:spPr>
          <a:xfrm>
            <a:off x="483476" y="2286000"/>
            <a:ext cx="2667000" cy="1828800"/>
          </a:xfrm>
        </p:spPr>
        <p:txBody>
          <a:bodyPr/>
          <a:lstStyle/>
          <a:p>
            <a:pPr marL="0" indent="0">
              <a:buNone/>
            </a:pPr>
            <a:r>
              <a:rPr lang="en-US" dirty="0"/>
              <a:t>Step 3: Bend your knees. Let your legs do the work.</a:t>
            </a:r>
          </a:p>
        </p:txBody>
      </p:sp>
      <p:pic>
        <p:nvPicPr>
          <p:cNvPr id="6" name="Picture 5">
            <a:extLst>
              <a:ext uri="{FF2B5EF4-FFF2-40B4-BE49-F238E27FC236}">
                <a16:creationId xmlns:a16="http://schemas.microsoft.com/office/drawing/2014/main" id="{01568212-7B0A-4118-9AB3-A1870297C8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81449" y="0"/>
            <a:ext cx="5188827" cy="6858000"/>
          </a:xfrm>
          <a:prstGeom prst="rect">
            <a:avLst/>
          </a:prstGeom>
        </p:spPr>
      </p:pic>
    </p:spTree>
    <p:extLst>
      <p:ext uri="{BB962C8B-B14F-4D97-AF65-F5344CB8AC3E}">
        <p14:creationId xmlns:p14="http://schemas.microsoft.com/office/powerpoint/2010/main" val="3450144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D7DE2A-C442-46C8-9728-2BAA6D4633E8}"/>
              </a:ext>
            </a:extLst>
          </p:cNvPr>
          <p:cNvSpPr>
            <a:spLocks noGrp="1"/>
          </p:cNvSpPr>
          <p:nvPr>
            <p:ph idx="1"/>
          </p:nvPr>
        </p:nvSpPr>
        <p:spPr>
          <a:xfrm>
            <a:off x="5867400" y="2133600"/>
            <a:ext cx="2819400" cy="1828800"/>
          </a:xfrm>
        </p:spPr>
        <p:txBody>
          <a:bodyPr/>
          <a:lstStyle/>
          <a:p>
            <a:pPr marL="0" indent="0">
              <a:buNone/>
            </a:pPr>
            <a:r>
              <a:rPr lang="en-US" dirty="0"/>
              <a:t>Step 4: Never twist or turn your body once you have made the lift.</a:t>
            </a:r>
          </a:p>
        </p:txBody>
      </p:sp>
      <p:pic>
        <p:nvPicPr>
          <p:cNvPr id="6" name="Picture 5">
            <a:extLst>
              <a:ext uri="{FF2B5EF4-FFF2-40B4-BE49-F238E27FC236}">
                <a16:creationId xmlns:a16="http://schemas.microsoft.com/office/drawing/2014/main" id="{73C82A35-0D3D-4C22-B332-E54A923555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339674" cy="6858000"/>
          </a:xfrm>
          <a:prstGeom prst="rect">
            <a:avLst/>
          </a:prstGeom>
        </p:spPr>
      </p:pic>
    </p:spTree>
    <p:extLst>
      <p:ext uri="{BB962C8B-B14F-4D97-AF65-F5344CB8AC3E}">
        <p14:creationId xmlns:p14="http://schemas.microsoft.com/office/powerpoint/2010/main" val="1828445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8FEAD3-D673-4C0B-AC62-A255EEBCDD09}"/>
              </a:ext>
            </a:extLst>
          </p:cNvPr>
          <p:cNvSpPr>
            <a:spLocks noGrp="1"/>
          </p:cNvSpPr>
          <p:nvPr>
            <p:ph idx="1"/>
          </p:nvPr>
        </p:nvSpPr>
        <p:spPr>
          <a:xfrm>
            <a:off x="381000" y="2590800"/>
            <a:ext cx="2667000" cy="1524000"/>
          </a:xfrm>
        </p:spPr>
        <p:txBody>
          <a:bodyPr/>
          <a:lstStyle/>
          <a:p>
            <a:pPr marL="0" indent="0">
              <a:buNone/>
            </a:pPr>
            <a:r>
              <a:rPr lang="en-US" dirty="0"/>
              <a:t>Step 5: Set the load down properly.</a:t>
            </a:r>
          </a:p>
        </p:txBody>
      </p:sp>
      <p:pic>
        <p:nvPicPr>
          <p:cNvPr id="8" name="Picture 7">
            <a:extLst>
              <a:ext uri="{FF2B5EF4-FFF2-40B4-BE49-F238E27FC236}">
                <a16:creationId xmlns:a16="http://schemas.microsoft.com/office/drawing/2014/main" id="{282D127D-4AC8-4471-B86F-B2DBC8F81BB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85702" y="0"/>
            <a:ext cx="5658298" cy="6858000"/>
          </a:xfrm>
          <a:prstGeom prst="rect">
            <a:avLst/>
          </a:prstGeom>
        </p:spPr>
      </p:pic>
    </p:spTree>
    <p:extLst>
      <p:ext uri="{BB962C8B-B14F-4D97-AF65-F5344CB8AC3E}">
        <p14:creationId xmlns:p14="http://schemas.microsoft.com/office/powerpoint/2010/main" val="1919645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009E1E-894F-45F7-8CCB-970A26D4CB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54641"/>
            <a:ext cx="9144000" cy="7012641"/>
          </a:xfrm>
          <a:prstGeom prst="rect">
            <a:avLst/>
          </a:prstGeom>
        </p:spPr>
      </p:pic>
      <p:sp>
        <p:nvSpPr>
          <p:cNvPr id="7" name="Rectangle 6">
            <a:extLst>
              <a:ext uri="{FF2B5EF4-FFF2-40B4-BE49-F238E27FC236}">
                <a16:creationId xmlns:a16="http://schemas.microsoft.com/office/drawing/2014/main" id="{E132C9EF-ACC4-4C45-9A4B-936FDDF9A6F2}"/>
              </a:ext>
            </a:extLst>
          </p:cNvPr>
          <p:cNvSpPr/>
          <p:nvPr/>
        </p:nvSpPr>
        <p:spPr>
          <a:xfrm>
            <a:off x="5705313" y="2438401"/>
            <a:ext cx="3438687" cy="19812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48CFCF02-D668-4492-8121-CC9C6B30A3DE}"/>
              </a:ext>
            </a:extLst>
          </p:cNvPr>
          <p:cNvSpPr>
            <a:spLocks noGrp="1"/>
          </p:cNvSpPr>
          <p:nvPr>
            <p:ph idx="1"/>
          </p:nvPr>
        </p:nvSpPr>
        <p:spPr>
          <a:xfrm>
            <a:off x="5867400" y="2819400"/>
            <a:ext cx="3276600" cy="1447800"/>
          </a:xfrm>
        </p:spPr>
        <p:txBody>
          <a:bodyPr/>
          <a:lstStyle/>
          <a:p>
            <a:pPr marL="0" indent="0">
              <a:buNone/>
            </a:pPr>
            <a:r>
              <a:rPr lang="en-US" dirty="0">
                <a:solidFill>
                  <a:srgbClr val="002D72"/>
                </a:solidFill>
              </a:rPr>
              <a:t>Protect yourself </a:t>
            </a:r>
            <a:r>
              <a:rPr lang="en-US" dirty="0"/>
              <a:t>from physical attacks and the loss of personal items.</a:t>
            </a:r>
          </a:p>
        </p:txBody>
      </p:sp>
      <p:pic>
        <p:nvPicPr>
          <p:cNvPr id="5" name="Picture 4">
            <a:extLst>
              <a:ext uri="{FF2B5EF4-FFF2-40B4-BE49-F238E27FC236}">
                <a16:creationId xmlns:a16="http://schemas.microsoft.com/office/drawing/2014/main" id="{8DBE14E9-7B4A-4CF7-95C4-D3CBFD0EF9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0185" y="152400"/>
            <a:ext cx="915815" cy="914400"/>
          </a:xfrm>
          <a:prstGeom prst="rect">
            <a:avLst/>
          </a:prstGeom>
        </p:spPr>
      </p:pic>
      <p:pic>
        <p:nvPicPr>
          <p:cNvPr id="8" name="Picture 7">
            <a:extLst>
              <a:ext uri="{FF2B5EF4-FFF2-40B4-BE49-F238E27FC236}">
                <a16:creationId xmlns:a16="http://schemas.microsoft.com/office/drawing/2014/main" id="{929C4915-1477-4B6C-A1AA-3DAA198694F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9807" y="136634"/>
            <a:ext cx="912987" cy="914400"/>
          </a:xfrm>
          <a:prstGeom prst="rect">
            <a:avLst/>
          </a:prstGeom>
        </p:spPr>
      </p:pic>
    </p:spTree>
    <p:extLst>
      <p:ext uri="{BB962C8B-B14F-4D97-AF65-F5344CB8AC3E}">
        <p14:creationId xmlns:p14="http://schemas.microsoft.com/office/powerpoint/2010/main" val="4057518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153400" cy="5257800"/>
          </a:xfrm>
        </p:spPr>
        <p:txBody>
          <a:bodyPr/>
          <a:lstStyle/>
          <a:p>
            <a:pPr marL="0" indent="0">
              <a:buNone/>
            </a:pPr>
            <a:r>
              <a:rPr lang="en-US" sz="2400" dirty="0"/>
              <a:t>You should now be able to: </a:t>
            </a:r>
          </a:p>
          <a:p>
            <a:pPr marL="857250" lvl="1" indent="-457200">
              <a:buFont typeface="+mj-lt"/>
              <a:buAutoNum type="arabicPeriod"/>
            </a:pPr>
            <a:r>
              <a:rPr lang="en-US" sz="2200" dirty="0"/>
              <a:t>Describe ways you can maintain a healthy diet and good exercise habits while on the road</a:t>
            </a:r>
          </a:p>
          <a:p>
            <a:pPr marL="857250" lvl="1" indent="-457200">
              <a:buFont typeface="+mj-lt"/>
              <a:buAutoNum type="arabicPeriod"/>
            </a:pPr>
            <a:r>
              <a:rPr lang="en-US" sz="2200" dirty="0"/>
              <a:t>Discuss what stress is along with ways you can </a:t>
            </a:r>
            <a:br>
              <a:rPr lang="en-US" sz="2200" dirty="0"/>
            </a:br>
            <a:r>
              <a:rPr lang="en-US" sz="2200" dirty="0"/>
              <a:t>manage stress</a:t>
            </a:r>
          </a:p>
          <a:p>
            <a:pPr marL="857250" lvl="1" indent="-457200">
              <a:buFont typeface="+mj-lt"/>
              <a:buAutoNum type="arabicPeriod"/>
            </a:pPr>
            <a:r>
              <a:rPr lang="en-US" sz="2200" dirty="0"/>
              <a:t>Identify signs of driver fatigue</a:t>
            </a:r>
          </a:p>
          <a:p>
            <a:pPr marL="857250" lvl="1" indent="-457200">
              <a:buFont typeface="+mj-lt"/>
              <a:buAutoNum type="arabicPeriod"/>
            </a:pPr>
            <a:r>
              <a:rPr lang="en-US" sz="2200" dirty="0"/>
              <a:t>List safe work practices</a:t>
            </a:r>
          </a:p>
          <a:p>
            <a:pPr marL="857250" lvl="1" indent="-457200">
              <a:buFont typeface="+mj-lt"/>
              <a:buAutoNum type="arabicPeriod"/>
            </a:pPr>
            <a:r>
              <a:rPr lang="en-US" sz="2200" dirty="0"/>
              <a:t>Describe back safety and proper lifting</a:t>
            </a:r>
          </a:p>
          <a:p>
            <a:pPr marL="857250" lvl="1" indent="-457200">
              <a:buFont typeface="+mj-lt"/>
              <a:buAutoNum type="arabicPeriod"/>
            </a:pPr>
            <a:r>
              <a:rPr lang="en-US" sz="2200" dirty="0"/>
              <a:t>List steps you can take to ensure your personal security</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3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1489</TotalTime>
  <Words>5142</Words>
  <Application>Microsoft Office PowerPoint</Application>
  <PresentationFormat>On-screen Show (4:3)</PresentationFormat>
  <Paragraphs>495</Paragraphs>
  <Slides>37</Slides>
  <Notes>35</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PowerPoint® Instructions</vt:lpstr>
      <vt:lpstr>PowerPoint Presentation</vt:lpstr>
      <vt:lpstr>PowerPoint Presentation</vt:lpstr>
      <vt:lpstr>Introduction</vt:lpstr>
      <vt:lpstr>Objectives</vt:lpstr>
      <vt:lpstr>Personal Health &amp; Driving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Fatigue</vt:lpstr>
      <vt:lpstr>PowerPoint Presentation</vt:lpstr>
      <vt:lpstr>PowerPoint Presentation</vt:lpstr>
      <vt:lpstr>PowerPoint Presentation</vt:lpstr>
      <vt:lpstr>PowerPoint Presentation</vt:lpstr>
      <vt:lpstr>Alcohol Use &amp; Drug Abuse</vt:lpstr>
      <vt:lpstr>PowerPoint Presentation</vt:lpstr>
      <vt:lpstr>PowerPoint Presentation</vt:lpstr>
      <vt:lpstr>PowerPoint Presentation</vt:lpstr>
      <vt:lpstr>Safe Work Practices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117</cp:revision>
  <dcterms:created xsi:type="dcterms:W3CDTF">2016-04-05T19:25:42Z</dcterms:created>
  <dcterms:modified xsi:type="dcterms:W3CDTF">2019-05-15T13:05:48Z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