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tags/tag55.xml" ContentType="application/vnd.openxmlformats-officedocument.presentationml.tags+xml"/>
  <Override PartName="/ppt/notesSlides/notesSlide40.xml" ContentType="application/vnd.openxmlformats-officedocument.presentationml.notesSlide+xml"/>
  <Override PartName="/ppt/tags/tag56.xml" ContentType="application/vnd.openxmlformats-officedocument.presentationml.tags+xml"/>
  <Override PartName="/ppt/notesSlides/notesSlide41.xml" ContentType="application/vnd.openxmlformats-officedocument.presentationml.notesSlide+xml"/>
  <Override PartName="/ppt/tags/tag57.xml" ContentType="application/vnd.openxmlformats-officedocument.presentationml.tags+xml"/>
  <Override PartName="/ppt/notesSlides/notesSlide42.xml" ContentType="application/vnd.openxmlformats-officedocument.presentationml.notesSlide+xml"/>
  <Override PartName="/ppt/tags/tag58.xml" ContentType="application/vnd.openxmlformats-officedocument.presentationml.tags+xml"/>
  <Override PartName="/ppt/notesSlides/notesSlide43.xml" ContentType="application/vnd.openxmlformats-officedocument.presentationml.notesSlide+xml"/>
  <Override PartName="/ppt/tags/tag59.xml" ContentType="application/vnd.openxmlformats-officedocument.presentationml.tags+xml"/>
  <Override PartName="/ppt/notesSlides/notesSlide44.xml" ContentType="application/vnd.openxmlformats-officedocument.presentationml.notesSlide+xml"/>
  <Override PartName="/ppt/tags/tag60.xml" ContentType="application/vnd.openxmlformats-officedocument.presentationml.tags+xml"/>
  <Override PartName="/ppt/notesSlides/notesSlide45.xml" ContentType="application/vnd.openxmlformats-officedocument.presentationml.notesSlide+xml"/>
  <Override PartName="/ppt/tags/tag61.xml" ContentType="application/vnd.openxmlformats-officedocument.presentationml.tags+xml"/>
  <Override PartName="/ppt/notesSlides/notesSlide46.xml" ContentType="application/vnd.openxmlformats-officedocument.presentationml.notesSlide+xml"/>
  <Override PartName="/ppt/tags/tag62.xml" ContentType="application/vnd.openxmlformats-officedocument.presentationml.tags+xml"/>
  <Override PartName="/ppt/notesSlides/notesSlide47.xml" ContentType="application/vnd.openxmlformats-officedocument.presentationml.notesSlide+xml"/>
  <Override PartName="/ppt/tags/tag63.xml" ContentType="application/vnd.openxmlformats-officedocument.presentationml.tags+xml"/>
  <Override PartName="/ppt/notesSlides/notesSlide48.xml" ContentType="application/vnd.openxmlformats-officedocument.presentationml.notesSlide+xml"/>
  <Override PartName="/ppt/tags/tag64.xml" ContentType="application/vnd.openxmlformats-officedocument.presentationml.tags+xml"/>
  <Override PartName="/ppt/notesSlides/notesSlide49.xml" ContentType="application/vnd.openxmlformats-officedocument.presentationml.notesSlide+xml"/>
  <Override PartName="/ppt/tags/tag65.xml" ContentType="application/vnd.openxmlformats-officedocument.presentationml.tags+xml"/>
  <Override PartName="/ppt/notesSlides/notesSlide50.xml" ContentType="application/vnd.openxmlformats-officedocument.presentationml.notesSlide+xml"/>
  <Override PartName="/ppt/tags/tag66.xml" ContentType="application/vnd.openxmlformats-officedocument.presentationml.tags+xml"/>
  <Override PartName="/ppt/notesSlides/notesSlide51.xml" ContentType="application/vnd.openxmlformats-officedocument.presentationml.notesSlide+xml"/>
  <Override PartName="/ppt/tags/tag67.xml" ContentType="application/vnd.openxmlformats-officedocument.presentationml.tags+xml"/>
  <Override PartName="/ppt/notesSlides/notesSlide52.xml" ContentType="application/vnd.openxmlformats-officedocument.presentationml.notesSlide+xml"/>
  <Override PartName="/ppt/tags/tag68.xml" ContentType="application/vnd.openxmlformats-officedocument.presentationml.tags+xml"/>
  <Override PartName="/ppt/notesSlides/notesSlide53.xml" ContentType="application/vnd.openxmlformats-officedocument.presentationml.notesSlide+xml"/>
  <Override PartName="/ppt/tags/tag69.xml" ContentType="application/vnd.openxmlformats-officedocument.presentationml.tags+xml"/>
  <Override PartName="/ppt/notesSlides/notesSlide54.xml" ContentType="application/vnd.openxmlformats-officedocument.presentationml.notesSlide+xml"/>
  <Override PartName="/ppt/tags/tag70.xml" ContentType="application/vnd.openxmlformats-officedocument.presentationml.tags+xml"/>
  <Override PartName="/ppt/notesSlides/notesSlide55.xml" ContentType="application/vnd.openxmlformats-officedocument.presentationml.notesSlide+xml"/>
  <Override PartName="/ppt/tags/tag71.xml" ContentType="application/vnd.openxmlformats-officedocument.presentationml.tags+xml"/>
  <Override PartName="/ppt/notesSlides/notesSlide56.xml" ContentType="application/vnd.openxmlformats-officedocument.presentationml.notesSlide+xml"/>
  <Override PartName="/ppt/tags/tag72.xml" ContentType="application/vnd.openxmlformats-officedocument.presentationml.tags+xml"/>
  <Override PartName="/ppt/notesSlides/notesSlide57.xml" ContentType="application/vnd.openxmlformats-officedocument.presentationml.notesSlide+xml"/>
  <Override PartName="/ppt/tags/tag73.xml" ContentType="application/vnd.openxmlformats-officedocument.presentationml.tags+xml"/>
  <Override PartName="/ppt/notesSlides/notesSlide58.xml" ContentType="application/vnd.openxmlformats-officedocument.presentationml.notesSlide+xml"/>
  <Override PartName="/ppt/tags/tag74.xml" ContentType="application/vnd.openxmlformats-officedocument.presentationml.tags+xml"/>
  <Override PartName="/ppt/notesSlides/notesSlide59.xml" ContentType="application/vnd.openxmlformats-officedocument.presentationml.notesSlide+xml"/>
  <Override PartName="/ppt/tags/tag75.xml" ContentType="application/vnd.openxmlformats-officedocument.presentationml.tags+xml"/>
  <Override PartName="/ppt/notesSlides/notesSlide60.xml" ContentType="application/vnd.openxmlformats-officedocument.presentationml.notesSlide+xml"/>
  <Override PartName="/ppt/tags/tag76.xml" ContentType="application/vnd.openxmlformats-officedocument.presentationml.tags+xml"/>
  <Override PartName="/ppt/notesSlides/notesSlide61.xml" ContentType="application/vnd.openxmlformats-officedocument.presentationml.notesSlide+xml"/>
  <Override PartName="/ppt/tags/tag77.xml" ContentType="application/vnd.openxmlformats-officedocument.presentationml.tags+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332" r:id="rId2"/>
    <p:sldId id="334" r:id="rId3"/>
    <p:sldId id="259" r:id="rId4"/>
    <p:sldId id="258" r:id="rId5"/>
    <p:sldId id="260" r:id="rId6"/>
    <p:sldId id="261" r:id="rId7"/>
    <p:sldId id="262" r:id="rId8"/>
    <p:sldId id="263" r:id="rId9"/>
    <p:sldId id="264" r:id="rId10"/>
    <p:sldId id="265" r:id="rId11"/>
    <p:sldId id="266" r:id="rId12"/>
    <p:sldId id="267" r:id="rId13"/>
    <p:sldId id="268" r:id="rId14"/>
    <p:sldId id="277" r:id="rId15"/>
    <p:sldId id="276" r:id="rId16"/>
    <p:sldId id="269" r:id="rId17"/>
    <p:sldId id="270" r:id="rId18"/>
    <p:sldId id="271" r:id="rId19"/>
    <p:sldId id="278" r:id="rId20"/>
    <p:sldId id="272" r:id="rId21"/>
    <p:sldId id="273" r:id="rId22"/>
    <p:sldId id="274" r:id="rId23"/>
    <p:sldId id="279" r:id="rId24"/>
    <p:sldId id="288" r:id="rId25"/>
    <p:sldId id="289" r:id="rId26"/>
    <p:sldId id="290" r:id="rId27"/>
    <p:sldId id="291" r:id="rId28"/>
    <p:sldId id="293" r:id="rId29"/>
    <p:sldId id="295" r:id="rId30"/>
    <p:sldId id="296" r:id="rId31"/>
    <p:sldId id="280" r:id="rId32"/>
    <p:sldId id="297" r:id="rId33"/>
    <p:sldId id="298" r:id="rId34"/>
    <p:sldId id="299" r:id="rId35"/>
    <p:sldId id="300" r:id="rId36"/>
    <p:sldId id="301" r:id="rId37"/>
    <p:sldId id="303" r:id="rId38"/>
    <p:sldId id="302"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35" r:id="rId65"/>
  </p:sldIdLst>
  <p:sldSz cx="9144000" cy="6858000" type="screen4x3"/>
  <p:notesSz cx="6858000" cy="91440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0B0A2C"/>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42" autoAdjust="0"/>
  </p:normalViewPr>
  <p:slideViewPr>
    <p:cSldViewPr>
      <p:cViewPr varScale="1">
        <p:scale>
          <a:sx n="76" d="100"/>
          <a:sy n="76" d="100"/>
        </p:scale>
        <p:origin x="2028" y="78"/>
      </p:cViewPr>
      <p:guideLst>
        <p:guide orient="horz" pos="2160"/>
        <p:guide pos="2880"/>
      </p:guideLst>
    </p:cSldViewPr>
  </p:slideViewPr>
  <p:notesTextViewPr>
    <p:cViewPr>
      <p:scale>
        <a:sx n="1" d="1"/>
        <a:sy n="1" d="1"/>
      </p:scale>
      <p:origin x="0" y="0"/>
    </p:cViewPr>
  </p:notesTextViewPr>
  <p:sorterViewPr>
    <p:cViewPr>
      <p:scale>
        <a:sx n="100" d="100"/>
        <a:sy n="100" d="100"/>
      </p:scale>
      <p:origin x="0" y="-41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A2C5D-3C76-41D6-B2DD-DD236B0E5C1E}" type="datetimeFigureOut">
              <a:rPr lang="en-US" smtClean="0"/>
              <a:t>10/11/2019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AC3BC-CE1B-4934-AD71-EF55699CAD5D}" type="slidenum">
              <a:rPr lang="en-US" smtClean="0"/>
              <a:t>‹#›</a:t>
            </a:fld>
            <a:endParaRPr lang="en-US"/>
          </a:p>
        </p:txBody>
      </p:sp>
    </p:spTree>
    <p:extLst>
      <p:ext uri="{BB962C8B-B14F-4D97-AF65-F5344CB8AC3E}">
        <p14:creationId xmlns:p14="http://schemas.microsoft.com/office/powerpoint/2010/main" val="2260081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Unit A1.1.2 Control Systems/Dashboard </a:t>
            </a:r>
          </a:p>
          <a:p>
            <a:r>
              <a:rPr lang="en-US" dirty="0"/>
              <a:t>This unit must introduce driver-trainees to vehicle instruments, controls, and safety components. The training providers must teach driver-trainees to read gauges and instruments correctly and the proper use of vehicle safety components, including safety belts and mirrors. The training providers must teach driver-trainees to identify, locate, and explain the function of each of the primary and secondary controls including those required for steering, accelerating, shifting, braking systems (e.g., ABS, hydraulic, air), as applicable, and parking.</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3</a:t>
            </a:fld>
            <a:endParaRPr lang="en-US"/>
          </a:p>
        </p:txBody>
      </p:sp>
    </p:spTree>
    <p:extLst>
      <p:ext uri="{BB962C8B-B14F-4D97-AF65-F5344CB8AC3E}">
        <p14:creationId xmlns:p14="http://schemas.microsoft.com/office/powerpoint/2010/main" val="543375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professional driver, it is important that you understand the function of all controls and instruments of any vehicle you operate. Commercial motor vehicles (CMVs) are nothing like your personal vehicle. CMVs have numerous systems, controls, and instruments that you usually do not see in a personal vehicle.</a:t>
            </a:r>
          </a:p>
          <a:p>
            <a:endParaRPr lang="en-US" dirty="0"/>
          </a:p>
          <a:p>
            <a:r>
              <a:rPr lang="en-US" dirty="0"/>
              <a:t>This chapter will introduce you to the controls and instruments found in CMVs.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CLASSROOM RECOMMENDATION</a:t>
            </a:r>
          </a:p>
          <a:p>
            <a:r>
              <a:rPr lang="en-US" dirty="0"/>
              <a:t>Begin your session by stressing the importance of understanding vehicle controls and instruments. Make sure your students understand that vehicle controls are often the first (and sometimes only) indication that something is malfunctioning on the vehicle. </a:t>
            </a:r>
          </a:p>
          <a:p>
            <a:endParaRPr lang="en-US" dirty="0"/>
          </a:p>
          <a:p>
            <a:r>
              <a:rPr lang="en-US" dirty="0"/>
              <a:t>Students need to identify, locate, and explain the function of each of the primary and secondary controls.</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4</a:t>
            </a:fld>
            <a:endParaRPr lang="en-US"/>
          </a:p>
        </p:txBody>
      </p:sp>
    </p:spTree>
    <p:extLst>
      <p:ext uri="{BB962C8B-B14F-4D97-AF65-F5344CB8AC3E}">
        <p14:creationId xmlns:p14="http://schemas.microsoft.com/office/powerpoint/2010/main" val="1742147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lesson, you will be able to:</a:t>
            </a:r>
          </a:p>
          <a:p>
            <a:endParaRPr lang="en-US" dirty="0"/>
          </a:p>
          <a:p>
            <a:pPr marL="685800" lvl="1" indent="-228600">
              <a:buFont typeface="+mj-lt"/>
              <a:buAutoNum type="arabicPeriod"/>
            </a:pPr>
            <a:r>
              <a:rPr lang="en-US" dirty="0"/>
              <a:t>Explain the purpose of a CMV’s engine controls</a:t>
            </a:r>
          </a:p>
          <a:p>
            <a:pPr marL="685800" lvl="1" indent="-228600">
              <a:buFont typeface="+mj-lt"/>
              <a:buAutoNum type="arabicPeriod"/>
            </a:pPr>
            <a:r>
              <a:rPr lang="en-US" dirty="0"/>
              <a:t>Locate a CMV’s primary controls and discuss the function of each</a:t>
            </a:r>
          </a:p>
          <a:p>
            <a:pPr marL="685800" lvl="1" indent="-228600">
              <a:buFont typeface="+mj-lt"/>
              <a:buAutoNum type="arabicPeriod"/>
            </a:pPr>
            <a:r>
              <a:rPr lang="en-US" dirty="0"/>
              <a:t>Describe the purpose of a vehicle’s secondary controls and identify their locations</a:t>
            </a:r>
          </a:p>
          <a:p>
            <a:pPr marL="685800" lvl="1" indent="-228600">
              <a:buFont typeface="+mj-lt"/>
              <a:buAutoNum type="arabicPeriod"/>
            </a:pPr>
            <a:r>
              <a:rPr lang="en-US" dirty="0"/>
              <a:t>Recognize all vehicle instruments and explain the acceptable operating range for each</a:t>
            </a:r>
          </a:p>
          <a:p>
            <a:pPr marL="685800" lvl="1" indent="-228600">
              <a:buFont typeface="+mj-lt"/>
              <a:buAutoNum type="arabicPeriod"/>
            </a:pPr>
            <a:r>
              <a:rPr lang="en-US" dirty="0"/>
              <a:t>Identify warning devices commonly found on a CMV</a:t>
            </a:r>
          </a:p>
          <a:p>
            <a:endParaRPr lang="en-US" dirty="0"/>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5</a:t>
            </a:fld>
            <a:endParaRPr lang="en-US"/>
          </a:p>
        </p:txBody>
      </p:sp>
    </p:spTree>
    <p:extLst>
      <p:ext uri="{BB962C8B-B14F-4D97-AF65-F5344CB8AC3E}">
        <p14:creationId xmlns:p14="http://schemas.microsoft.com/office/powerpoint/2010/main" val="1517099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controls are what you use to start up and shut down your CMV’s engine. Though similar in most vehicles, engine controls do vary somewhat based on the type of engine and engine manufacturer. Never operate a CMV until you have familiarized yourself with its instruments and controls.</a:t>
            </a:r>
          </a:p>
        </p:txBody>
      </p:sp>
      <p:sp>
        <p:nvSpPr>
          <p:cNvPr id="4" name="Slide Number Placeholder 3"/>
          <p:cNvSpPr>
            <a:spLocks noGrp="1"/>
          </p:cNvSpPr>
          <p:nvPr>
            <p:ph type="sldNum" sz="quarter" idx="10"/>
          </p:nvPr>
        </p:nvSpPr>
        <p:spPr/>
        <p:txBody>
          <a:bodyPr/>
          <a:lstStyle/>
          <a:p>
            <a:fld id="{3E7AC3BC-CE1B-4934-AD71-EF55699CAD5D}" type="slidenum">
              <a:rPr lang="en-US" smtClean="0"/>
              <a:t>6</a:t>
            </a:fld>
            <a:endParaRPr lang="en-US"/>
          </a:p>
        </p:txBody>
      </p:sp>
    </p:spTree>
    <p:extLst>
      <p:ext uri="{BB962C8B-B14F-4D97-AF65-F5344CB8AC3E}">
        <p14:creationId xmlns:p14="http://schemas.microsoft.com/office/powerpoint/2010/main" val="1495649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engine control switch </a:t>
            </a:r>
            <a:r>
              <a:rPr lang="en-US" dirty="0"/>
              <a:t>starts the engine. It must be on to start the engine.</a:t>
            </a:r>
          </a:p>
        </p:txBody>
      </p:sp>
      <p:sp>
        <p:nvSpPr>
          <p:cNvPr id="4" name="Slide Number Placeholder 3"/>
          <p:cNvSpPr>
            <a:spLocks noGrp="1"/>
          </p:cNvSpPr>
          <p:nvPr>
            <p:ph type="sldNum" sz="quarter" idx="10"/>
          </p:nvPr>
        </p:nvSpPr>
        <p:spPr/>
        <p:txBody>
          <a:bodyPr/>
          <a:lstStyle/>
          <a:p>
            <a:fld id="{3E7AC3BC-CE1B-4934-AD71-EF55699CAD5D}" type="slidenum">
              <a:rPr lang="en-US" smtClean="0"/>
              <a:t>7</a:t>
            </a:fld>
            <a:endParaRPr lang="en-US"/>
          </a:p>
        </p:txBody>
      </p:sp>
    </p:spTree>
    <p:extLst>
      <p:ext uri="{BB962C8B-B14F-4D97-AF65-F5344CB8AC3E}">
        <p14:creationId xmlns:p14="http://schemas.microsoft.com/office/powerpoint/2010/main" val="3290599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trucks have a </a:t>
            </a:r>
            <a:r>
              <a:rPr lang="en-US" b="1" dirty="0"/>
              <a:t>starter button</a:t>
            </a:r>
            <a:r>
              <a:rPr lang="en-US" dirty="0"/>
              <a:t>. If the truck you are operating has a starter button, you must turn the engine key to the on position and then push the starter button. Normal cranking time should be about three to five seconds.</a:t>
            </a:r>
          </a:p>
        </p:txBody>
      </p:sp>
      <p:sp>
        <p:nvSpPr>
          <p:cNvPr id="4" name="Slide Number Placeholder 3"/>
          <p:cNvSpPr>
            <a:spLocks noGrp="1"/>
          </p:cNvSpPr>
          <p:nvPr>
            <p:ph type="sldNum" sz="quarter" idx="10"/>
          </p:nvPr>
        </p:nvSpPr>
        <p:spPr/>
        <p:txBody>
          <a:bodyPr/>
          <a:lstStyle/>
          <a:p>
            <a:fld id="{3E7AC3BC-CE1B-4934-AD71-EF55699CAD5D}" type="slidenum">
              <a:rPr lang="en-US" smtClean="0"/>
              <a:t>8</a:t>
            </a:fld>
            <a:endParaRPr lang="en-US"/>
          </a:p>
        </p:txBody>
      </p:sp>
    </p:spTree>
    <p:extLst>
      <p:ext uri="{BB962C8B-B14F-4D97-AF65-F5344CB8AC3E}">
        <p14:creationId xmlns:p14="http://schemas.microsoft.com/office/powerpoint/2010/main" val="2481612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Cruise control </a:t>
            </a:r>
            <a:r>
              <a:rPr lang="en-US" dirty="0"/>
              <a:t>allows the vehicle to maintain a steady, constant speed without depressing the accelerator.</a:t>
            </a:r>
          </a:p>
        </p:txBody>
      </p:sp>
      <p:sp>
        <p:nvSpPr>
          <p:cNvPr id="4" name="Slide Number Placeholder 3"/>
          <p:cNvSpPr>
            <a:spLocks noGrp="1"/>
          </p:cNvSpPr>
          <p:nvPr>
            <p:ph type="sldNum" sz="quarter" idx="10"/>
          </p:nvPr>
        </p:nvSpPr>
        <p:spPr/>
        <p:txBody>
          <a:bodyPr/>
          <a:lstStyle/>
          <a:p>
            <a:fld id="{3E7AC3BC-CE1B-4934-AD71-EF55699CAD5D}" type="slidenum">
              <a:rPr lang="en-US" smtClean="0"/>
              <a:t>9</a:t>
            </a:fld>
            <a:endParaRPr lang="en-US"/>
          </a:p>
        </p:txBody>
      </p:sp>
    </p:spTree>
    <p:extLst>
      <p:ext uri="{BB962C8B-B14F-4D97-AF65-F5344CB8AC3E}">
        <p14:creationId xmlns:p14="http://schemas.microsoft.com/office/powerpoint/2010/main" val="3820668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controls are the controls required for steering, accelerating, braking, and parking a CMV.</a:t>
            </a:r>
          </a:p>
        </p:txBody>
      </p:sp>
      <p:sp>
        <p:nvSpPr>
          <p:cNvPr id="4" name="Slide Number Placeholder 3"/>
          <p:cNvSpPr>
            <a:spLocks noGrp="1"/>
          </p:cNvSpPr>
          <p:nvPr>
            <p:ph type="sldNum" sz="quarter" idx="10"/>
          </p:nvPr>
        </p:nvSpPr>
        <p:spPr/>
        <p:txBody>
          <a:bodyPr/>
          <a:lstStyle/>
          <a:p>
            <a:fld id="{3E7AC3BC-CE1B-4934-AD71-EF55699CAD5D}" type="slidenum">
              <a:rPr lang="en-US" smtClean="0"/>
              <a:t>10</a:t>
            </a:fld>
            <a:endParaRPr lang="en-US"/>
          </a:p>
        </p:txBody>
      </p:sp>
    </p:spTree>
    <p:extLst>
      <p:ext uri="{BB962C8B-B14F-4D97-AF65-F5344CB8AC3E}">
        <p14:creationId xmlns:p14="http://schemas.microsoft.com/office/powerpoint/2010/main" val="131502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steering wheel </a:t>
            </a:r>
            <a:r>
              <a:rPr lang="en-US" dirty="0"/>
              <a:t>is used to steer the CMV. It has a larger diameter than your personal vehicle’s steering wheel.</a:t>
            </a:r>
          </a:p>
        </p:txBody>
      </p:sp>
      <p:sp>
        <p:nvSpPr>
          <p:cNvPr id="4" name="Slide Number Placeholder 3"/>
          <p:cNvSpPr>
            <a:spLocks noGrp="1"/>
          </p:cNvSpPr>
          <p:nvPr>
            <p:ph type="sldNum" sz="quarter" idx="10"/>
          </p:nvPr>
        </p:nvSpPr>
        <p:spPr/>
        <p:txBody>
          <a:bodyPr/>
          <a:lstStyle/>
          <a:p>
            <a:fld id="{3E7AC3BC-CE1B-4934-AD71-EF55699CAD5D}" type="slidenum">
              <a:rPr lang="en-US" smtClean="0"/>
              <a:t>11</a:t>
            </a:fld>
            <a:endParaRPr lang="en-US"/>
          </a:p>
        </p:txBody>
      </p:sp>
    </p:spTree>
    <p:extLst>
      <p:ext uri="{BB962C8B-B14F-4D97-AF65-F5344CB8AC3E}">
        <p14:creationId xmlns:p14="http://schemas.microsoft.com/office/powerpoint/2010/main" val="2842135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accelerator pedal </a:t>
            </a:r>
            <a:r>
              <a:rPr lang="en-US" dirty="0"/>
              <a:t>controls the CMV’s speed. It is operated the same way on a CMV as on a car. During your training, you may also hear this referred to as the </a:t>
            </a:r>
            <a:r>
              <a:rPr lang="en-US" b="1" dirty="0"/>
              <a:t>throttle. </a:t>
            </a:r>
          </a:p>
          <a:p>
            <a:endParaRPr lang="en-US" b="1" dirty="0"/>
          </a:p>
          <a:p>
            <a:r>
              <a:rPr lang="en-US" dirty="0"/>
              <a:t>You push the throttle down to increase speed and release it to reduce speed. Proper use of the throttle allows you to safely control the vehicle’s speed, avoiding excessive use of the vehicle’s service brakes.</a:t>
            </a:r>
          </a:p>
        </p:txBody>
      </p:sp>
      <p:sp>
        <p:nvSpPr>
          <p:cNvPr id="4" name="Slide Number Placeholder 3"/>
          <p:cNvSpPr>
            <a:spLocks noGrp="1"/>
          </p:cNvSpPr>
          <p:nvPr>
            <p:ph type="sldNum" sz="quarter" idx="10"/>
          </p:nvPr>
        </p:nvSpPr>
        <p:spPr/>
        <p:txBody>
          <a:bodyPr/>
          <a:lstStyle/>
          <a:p>
            <a:fld id="{3E7AC3BC-CE1B-4934-AD71-EF55699CAD5D}" type="slidenum">
              <a:rPr lang="en-US" smtClean="0"/>
              <a:t>12</a:t>
            </a:fld>
            <a:endParaRPr lang="en-US"/>
          </a:p>
        </p:txBody>
      </p:sp>
    </p:spTree>
    <p:extLst>
      <p:ext uri="{BB962C8B-B14F-4D97-AF65-F5344CB8AC3E}">
        <p14:creationId xmlns:p14="http://schemas.microsoft.com/office/powerpoint/2010/main" val="429230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clutch pedal </a:t>
            </a:r>
            <a:r>
              <a:rPr lang="en-US" dirty="0"/>
              <a:t>is used to engage and disengage the clutch and to shift gears. </a:t>
            </a:r>
          </a:p>
          <a:p>
            <a:endParaRPr lang="en-US" dirty="0"/>
          </a:p>
          <a:p>
            <a:r>
              <a:rPr lang="en-US" dirty="0"/>
              <a:t>Extensive damage can be caused to the transmission or drive train if the clutch isn’t operated properly.</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13</a:t>
            </a:fld>
            <a:endParaRPr lang="en-US"/>
          </a:p>
        </p:txBody>
      </p:sp>
    </p:spTree>
    <p:extLst>
      <p:ext uri="{BB962C8B-B14F-4D97-AF65-F5344CB8AC3E}">
        <p14:creationId xmlns:p14="http://schemas.microsoft.com/office/powerpoint/2010/main" val="3055666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basic clutch positions:</a:t>
            </a:r>
          </a:p>
          <a:p>
            <a:endParaRPr lang="en-US" dirty="0"/>
          </a:p>
          <a:p>
            <a:pPr marL="685800" lvl="1" indent="-228600">
              <a:buFont typeface="+mj-lt"/>
              <a:buAutoNum type="arabicPeriod"/>
            </a:pPr>
            <a:r>
              <a:rPr lang="en-US" sz="1200" b="1" kern="1200" dirty="0">
                <a:solidFill>
                  <a:schemeClr val="tx1"/>
                </a:solidFill>
                <a:effectLst/>
                <a:latin typeface="+mn-lt"/>
                <a:ea typeface="+mn-ea"/>
                <a:cs typeface="+mn-cs"/>
              </a:rPr>
              <a:t>Engaged. </a:t>
            </a:r>
            <a:r>
              <a:rPr lang="en-US" sz="1200" kern="1200" dirty="0">
                <a:solidFill>
                  <a:schemeClr val="tx1"/>
                </a:solidFill>
                <a:effectLst/>
                <a:latin typeface="+mn-lt"/>
                <a:ea typeface="+mn-ea"/>
                <a:cs typeface="+mn-cs"/>
              </a:rPr>
              <a:t>When the clutch is engaged, the pedal is fully released (your foot isn’t depressing the pedal). The engine and drive train are connected, if the vehicle is in gear. </a:t>
            </a:r>
          </a:p>
          <a:p>
            <a:pPr marL="685800" lvl="1" indent="-228600">
              <a:buFont typeface="+mj-lt"/>
              <a:buAutoNum type="arabicPeriod"/>
            </a:pPr>
            <a:r>
              <a:rPr lang="en-US" sz="1200" b="1" kern="1200" dirty="0">
                <a:solidFill>
                  <a:schemeClr val="tx1"/>
                </a:solidFill>
                <a:effectLst/>
                <a:latin typeface="+mn-lt"/>
                <a:ea typeface="+mn-ea"/>
                <a:cs typeface="+mn-cs"/>
              </a:rPr>
              <a:t>Free play. </a:t>
            </a:r>
            <a:r>
              <a:rPr lang="en-US" sz="1200" kern="1200" dirty="0">
                <a:solidFill>
                  <a:schemeClr val="tx1"/>
                </a:solidFill>
                <a:effectLst/>
                <a:latin typeface="+mn-lt"/>
                <a:ea typeface="+mn-ea"/>
                <a:cs typeface="+mn-cs"/>
              </a:rPr>
              <a:t>Free play is the amount of movement possible without engaging or disengaging the clutch. Free play is necessary to prevent excessive clutch wear. Normal free play is about one to two inches. </a:t>
            </a:r>
          </a:p>
          <a:p>
            <a:pPr marL="685800" lvl="1" indent="-228600">
              <a:buFont typeface="+mj-lt"/>
              <a:buAutoNum type="arabicPeriod"/>
            </a:pPr>
            <a:r>
              <a:rPr lang="en-US" sz="1200" b="1" kern="1200" dirty="0">
                <a:solidFill>
                  <a:schemeClr val="tx1"/>
                </a:solidFill>
                <a:effectLst/>
                <a:latin typeface="+mn-lt"/>
                <a:ea typeface="+mn-ea"/>
                <a:cs typeface="+mn-cs"/>
              </a:rPr>
              <a:t>Disengaged. </a:t>
            </a:r>
            <a:r>
              <a:rPr lang="en-US" sz="1200" kern="1200" dirty="0">
                <a:solidFill>
                  <a:schemeClr val="tx1"/>
                </a:solidFill>
                <a:effectLst/>
                <a:latin typeface="+mn-lt"/>
                <a:ea typeface="+mn-ea"/>
                <a:cs typeface="+mn-cs"/>
              </a:rPr>
              <a:t>The clutch is disengaged when the pedal is depressed about three to eight inches. In this position, the engine and drive train are separated. The clutch must be disengaged to start the engine or shift gears. </a:t>
            </a:r>
          </a:p>
          <a:p>
            <a:pPr marL="685800" lvl="1" indent="-228600">
              <a:buFont typeface="+mj-lt"/>
              <a:buAutoNum type="arabicPeriod"/>
            </a:pPr>
            <a:r>
              <a:rPr lang="en-US" sz="1200" b="1" kern="1200" dirty="0">
                <a:solidFill>
                  <a:schemeClr val="tx1"/>
                </a:solidFill>
                <a:effectLst/>
                <a:latin typeface="+mn-lt"/>
                <a:ea typeface="+mn-ea"/>
                <a:cs typeface="+mn-cs"/>
              </a:rPr>
              <a:t>Clutch brake. </a:t>
            </a:r>
            <a:r>
              <a:rPr lang="en-US" sz="1200" kern="1200" dirty="0">
                <a:solidFill>
                  <a:schemeClr val="tx1"/>
                </a:solidFill>
                <a:effectLst/>
                <a:latin typeface="+mn-lt"/>
                <a:ea typeface="+mn-ea"/>
                <a:cs typeface="+mn-cs"/>
              </a:rPr>
              <a:t>When disengaged, the transmission of a CMV spins. Because of this, the use of the clutch brake will stop the transmission from turning. This is done while at a stop, not while moving. By depressing the clutch pedal to the floor, the clutch brake will be engaged, bringing the transmission to a stop, which makes it possible to shift into the desired starting gear (forward or reverse). </a:t>
            </a: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14</a:t>
            </a:fld>
            <a:endParaRPr lang="en-US"/>
          </a:p>
        </p:txBody>
      </p:sp>
    </p:spTree>
    <p:extLst>
      <p:ext uri="{BB962C8B-B14F-4D97-AF65-F5344CB8AC3E}">
        <p14:creationId xmlns:p14="http://schemas.microsoft.com/office/powerpoint/2010/main" val="9095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transmission controls vary depending on the type of transmission in the truck.</a:t>
            </a:r>
          </a:p>
        </p:txBody>
      </p:sp>
      <p:sp>
        <p:nvSpPr>
          <p:cNvPr id="4" name="Slide Number Placeholder 3"/>
          <p:cNvSpPr>
            <a:spLocks noGrp="1"/>
          </p:cNvSpPr>
          <p:nvPr>
            <p:ph type="sldNum" sz="quarter" idx="10"/>
          </p:nvPr>
        </p:nvSpPr>
        <p:spPr/>
        <p:txBody>
          <a:bodyPr/>
          <a:lstStyle/>
          <a:p>
            <a:fld id="{3E7AC3BC-CE1B-4934-AD71-EF55699CAD5D}" type="slidenum">
              <a:rPr lang="en-US" smtClean="0"/>
              <a:t>15</a:t>
            </a:fld>
            <a:endParaRPr lang="en-US"/>
          </a:p>
        </p:txBody>
      </p:sp>
    </p:spTree>
    <p:extLst>
      <p:ext uri="{BB962C8B-B14F-4D97-AF65-F5344CB8AC3E}">
        <p14:creationId xmlns:p14="http://schemas.microsoft.com/office/powerpoint/2010/main" val="3555969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b="1" dirty="0"/>
              <a:t>manual transmission uses </a:t>
            </a:r>
            <a:r>
              <a:rPr lang="en-US" dirty="0"/>
              <a:t>a clutch and a gear shift lever. You have to manually change gears.</a:t>
            </a:r>
          </a:p>
          <a:p>
            <a:endParaRPr lang="en-US" dirty="0"/>
          </a:p>
          <a:p>
            <a:r>
              <a:rPr lang="en-US" dirty="0"/>
              <a:t>The gear shift lever may include a range selector lever, allowing you to switch between high and low ranges. The down position includes the low range of gears and the up position includes the high range of gears. A splitter valve or button allows you to split gears on 13 and 18 speed transmissions.</a:t>
            </a:r>
          </a:p>
        </p:txBody>
      </p:sp>
      <p:sp>
        <p:nvSpPr>
          <p:cNvPr id="4" name="Slide Number Placeholder 3"/>
          <p:cNvSpPr>
            <a:spLocks noGrp="1"/>
          </p:cNvSpPr>
          <p:nvPr>
            <p:ph type="sldNum" sz="quarter" idx="10"/>
          </p:nvPr>
        </p:nvSpPr>
        <p:spPr/>
        <p:txBody>
          <a:bodyPr/>
          <a:lstStyle/>
          <a:p>
            <a:fld id="{3E7AC3BC-CE1B-4934-AD71-EF55699CAD5D}" type="slidenum">
              <a:rPr lang="en-US" smtClean="0"/>
              <a:t>16</a:t>
            </a:fld>
            <a:endParaRPr lang="en-US"/>
          </a:p>
        </p:txBody>
      </p:sp>
    </p:spTree>
    <p:extLst>
      <p:ext uri="{BB962C8B-B14F-4D97-AF65-F5344CB8AC3E}">
        <p14:creationId xmlns:p14="http://schemas.microsoft.com/office/powerpoint/2010/main" val="1340117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b="1" dirty="0"/>
              <a:t>semiautomatic transmission </a:t>
            </a:r>
            <a:r>
              <a:rPr lang="en-US" dirty="0"/>
              <a:t>includes a clutch and gear shift lever. There could also be a control pad with push-buttons on it, instead of a gear shift lever. Some gear changes are done by an on-board computer and some are done manually.</a:t>
            </a:r>
          </a:p>
        </p:txBody>
      </p:sp>
      <p:sp>
        <p:nvSpPr>
          <p:cNvPr id="4" name="Slide Number Placeholder 3"/>
          <p:cNvSpPr>
            <a:spLocks noGrp="1"/>
          </p:cNvSpPr>
          <p:nvPr>
            <p:ph type="sldNum" sz="quarter" idx="10"/>
          </p:nvPr>
        </p:nvSpPr>
        <p:spPr/>
        <p:txBody>
          <a:bodyPr/>
          <a:lstStyle/>
          <a:p>
            <a:fld id="{3E7AC3BC-CE1B-4934-AD71-EF55699CAD5D}" type="slidenum">
              <a:rPr lang="en-US" smtClean="0"/>
              <a:t>17</a:t>
            </a:fld>
            <a:endParaRPr lang="en-US"/>
          </a:p>
        </p:txBody>
      </p:sp>
    </p:spTree>
    <p:extLst>
      <p:ext uri="{BB962C8B-B14F-4D97-AF65-F5344CB8AC3E}">
        <p14:creationId xmlns:p14="http://schemas.microsoft.com/office/powerpoint/2010/main" val="3408277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
            </a:r>
            <a:r>
              <a:rPr lang="en-US" b="1" dirty="0"/>
              <a:t>automatic transmission </a:t>
            </a:r>
            <a:r>
              <a:rPr lang="en-US" dirty="0"/>
              <a:t>only has a gear shift lever, or touch pad. A clutch may not be needed in some models. All gear changes are done by an on-board computer and hydraulics.</a:t>
            </a:r>
          </a:p>
        </p:txBody>
      </p:sp>
      <p:sp>
        <p:nvSpPr>
          <p:cNvPr id="4" name="Slide Number Placeholder 3"/>
          <p:cNvSpPr>
            <a:spLocks noGrp="1"/>
          </p:cNvSpPr>
          <p:nvPr>
            <p:ph type="sldNum" sz="quarter" idx="10"/>
          </p:nvPr>
        </p:nvSpPr>
        <p:spPr/>
        <p:txBody>
          <a:bodyPr/>
          <a:lstStyle/>
          <a:p>
            <a:fld id="{3E7AC3BC-CE1B-4934-AD71-EF55699CAD5D}" type="slidenum">
              <a:rPr lang="en-US" smtClean="0"/>
              <a:t>18</a:t>
            </a:fld>
            <a:endParaRPr lang="en-US"/>
          </a:p>
        </p:txBody>
      </p:sp>
    </p:spTree>
    <p:extLst>
      <p:ext uri="{BB962C8B-B14F-4D97-AF65-F5344CB8AC3E}">
        <p14:creationId xmlns:p14="http://schemas.microsoft.com/office/powerpoint/2010/main" val="2651005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brakes are used to slow or stop the vehicle. The air brake control system is complex and involves several separate controls.</a:t>
            </a:r>
          </a:p>
        </p:txBody>
      </p:sp>
      <p:sp>
        <p:nvSpPr>
          <p:cNvPr id="4" name="Slide Number Placeholder 3"/>
          <p:cNvSpPr>
            <a:spLocks noGrp="1"/>
          </p:cNvSpPr>
          <p:nvPr>
            <p:ph type="sldNum" sz="quarter" idx="10"/>
          </p:nvPr>
        </p:nvSpPr>
        <p:spPr/>
        <p:txBody>
          <a:bodyPr/>
          <a:lstStyle/>
          <a:p>
            <a:fld id="{3E7AC3BC-CE1B-4934-AD71-EF55699CAD5D}" type="slidenum">
              <a:rPr lang="en-US" smtClean="0"/>
              <a:t>19</a:t>
            </a:fld>
            <a:endParaRPr lang="en-US"/>
          </a:p>
        </p:txBody>
      </p:sp>
    </p:spTree>
    <p:extLst>
      <p:ext uri="{BB962C8B-B14F-4D97-AF65-F5344CB8AC3E}">
        <p14:creationId xmlns:p14="http://schemas.microsoft.com/office/powerpoint/2010/main" val="3592068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foot brake control valve </a:t>
            </a:r>
            <a:r>
              <a:rPr lang="en-US" dirty="0"/>
              <a:t>(also called the service brake, foot valve, or treadle valve) operates both the tractor’s and trailer’s service brakes. When depressed, it supplies air pressure to all brake chambers.</a:t>
            </a:r>
          </a:p>
        </p:txBody>
      </p:sp>
      <p:sp>
        <p:nvSpPr>
          <p:cNvPr id="4" name="Slide Number Placeholder 3"/>
          <p:cNvSpPr>
            <a:spLocks noGrp="1"/>
          </p:cNvSpPr>
          <p:nvPr>
            <p:ph type="sldNum" sz="quarter" idx="10"/>
          </p:nvPr>
        </p:nvSpPr>
        <p:spPr/>
        <p:txBody>
          <a:bodyPr/>
          <a:lstStyle/>
          <a:p>
            <a:fld id="{3E7AC3BC-CE1B-4934-AD71-EF55699CAD5D}" type="slidenum">
              <a:rPr lang="en-US" smtClean="0"/>
              <a:t>20</a:t>
            </a:fld>
            <a:endParaRPr lang="en-US"/>
          </a:p>
        </p:txBody>
      </p:sp>
    </p:spTree>
    <p:extLst>
      <p:ext uri="{BB962C8B-B14F-4D97-AF65-F5344CB8AC3E}">
        <p14:creationId xmlns:p14="http://schemas.microsoft.com/office/powerpoint/2010/main" val="1187299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trailer brake hand-control valve </a:t>
            </a:r>
            <a:r>
              <a:rPr lang="en-US" dirty="0"/>
              <a:t>(also called the hand valve, trolley valve, or independent trailer brake) operates the service brakes on the trailer </a:t>
            </a:r>
            <a:r>
              <a:rPr lang="en-US" i="1" dirty="0"/>
              <a:t>only</a:t>
            </a:r>
            <a:r>
              <a:rPr lang="en-US" dirty="0"/>
              <a:t>. It is only used in special situations. It shouldn’t be used to hold equipment in place while parked or to slow the vehicle. Improper use could cause the trailer to skid or jackknife.</a:t>
            </a:r>
          </a:p>
        </p:txBody>
      </p:sp>
      <p:sp>
        <p:nvSpPr>
          <p:cNvPr id="4" name="Slide Number Placeholder 3"/>
          <p:cNvSpPr>
            <a:spLocks noGrp="1"/>
          </p:cNvSpPr>
          <p:nvPr>
            <p:ph type="sldNum" sz="quarter" idx="10"/>
          </p:nvPr>
        </p:nvSpPr>
        <p:spPr/>
        <p:txBody>
          <a:bodyPr/>
          <a:lstStyle/>
          <a:p>
            <a:fld id="{3E7AC3BC-CE1B-4934-AD71-EF55699CAD5D}" type="slidenum">
              <a:rPr lang="en-US" smtClean="0"/>
              <a:t>21</a:t>
            </a:fld>
            <a:endParaRPr lang="en-US"/>
          </a:p>
        </p:txBody>
      </p:sp>
    </p:spTree>
    <p:extLst>
      <p:ext uri="{BB962C8B-B14F-4D97-AF65-F5344CB8AC3E}">
        <p14:creationId xmlns:p14="http://schemas.microsoft.com/office/powerpoint/2010/main" val="298030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parking brake control valve </a:t>
            </a:r>
            <a:r>
              <a:rPr lang="en-US" dirty="0"/>
              <a:t>is a yellow, diamond-shaped knob that allows the driver to activate the parking brake. The parking brake should only be used when the vehicle is completely stopped. The parking brake should always be engaged (pulled out) before you leave the driver’s seat or turn the engine off. Failure to engage (pull out) the parking brake could cause the vehicle to roll, even if it is assumed that the vehicle is on level ground.</a:t>
            </a:r>
          </a:p>
        </p:txBody>
      </p:sp>
      <p:sp>
        <p:nvSpPr>
          <p:cNvPr id="4" name="Slide Number Placeholder 3"/>
          <p:cNvSpPr>
            <a:spLocks noGrp="1"/>
          </p:cNvSpPr>
          <p:nvPr>
            <p:ph type="sldNum" sz="quarter" idx="10"/>
          </p:nvPr>
        </p:nvSpPr>
        <p:spPr/>
        <p:txBody>
          <a:bodyPr/>
          <a:lstStyle/>
          <a:p>
            <a:fld id="{3E7AC3BC-CE1B-4934-AD71-EF55699CAD5D}" type="slidenum">
              <a:rPr lang="en-US" smtClean="0"/>
              <a:t>22</a:t>
            </a:fld>
            <a:endParaRPr lang="en-US"/>
          </a:p>
        </p:txBody>
      </p:sp>
    </p:spTree>
    <p:extLst>
      <p:ext uri="{BB962C8B-B14F-4D97-AF65-F5344CB8AC3E}">
        <p14:creationId xmlns:p14="http://schemas.microsoft.com/office/powerpoint/2010/main" val="2782980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trailer air supply valve </a:t>
            </a:r>
            <a:r>
              <a:rPr lang="en-US" dirty="0"/>
              <a:t>is a red eight-sided button that controls air supply to the trailer brakes. It must be released (pushed in) for normal operation with a trailer and applied (pulled out) for operation on a tractor without a trailer. It closes automatically if the airlines to the trailer are broken.</a:t>
            </a:r>
          </a:p>
        </p:txBody>
      </p:sp>
      <p:sp>
        <p:nvSpPr>
          <p:cNvPr id="4" name="Slide Number Placeholder 3"/>
          <p:cNvSpPr>
            <a:spLocks noGrp="1"/>
          </p:cNvSpPr>
          <p:nvPr>
            <p:ph type="sldNum" sz="quarter" idx="10"/>
          </p:nvPr>
        </p:nvSpPr>
        <p:spPr/>
        <p:txBody>
          <a:bodyPr/>
          <a:lstStyle/>
          <a:p>
            <a:fld id="{3E7AC3BC-CE1B-4934-AD71-EF55699CAD5D}" type="slidenum">
              <a:rPr lang="en-US" smtClean="0"/>
              <a:t>23</a:t>
            </a:fld>
            <a:endParaRPr lang="en-US"/>
          </a:p>
        </p:txBody>
      </p:sp>
    </p:spTree>
    <p:extLst>
      <p:ext uri="{BB962C8B-B14F-4D97-AF65-F5344CB8AC3E}">
        <p14:creationId xmlns:p14="http://schemas.microsoft.com/office/powerpoint/2010/main" val="179500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1998, the National Highway Traffic Safety Administration (NHTSA) has required that all newly manufactured truck tractors be equipped with an antilock braking system (ABS). When used properly, antilock brakes help prevent wheels from locking and losing traction, which can cause a loss of vehicle control.</a:t>
            </a:r>
          </a:p>
          <a:p>
            <a:endParaRPr lang="en-US" dirty="0"/>
          </a:p>
          <a:p>
            <a:r>
              <a:rPr lang="en-US" dirty="0"/>
              <a:t>The biggest difference between ABS and other brake systems is how you use the brake pedal to stop the vehicle. With traditional brakes, you would pump the brake pedal should a wheel or wheels begin skidding. With ABS, firm and continuous pressure on the pedal is needed to make the brakes work properly.</a:t>
            </a:r>
          </a:p>
        </p:txBody>
      </p:sp>
      <p:sp>
        <p:nvSpPr>
          <p:cNvPr id="4" name="Slide Number Placeholder 3"/>
          <p:cNvSpPr>
            <a:spLocks noGrp="1"/>
          </p:cNvSpPr>
          <p:nvPr>
            <p:ph type="sldNum" sz="quarter" idx="10"/>
          </p:nvPr>
        </p:nvSpPr>
        <p:spPr/>
        <p:txBody>
          <a:bodyPr/>
          <a:lstStyle/>
          <a:p>
            <a:fld id="{3E7AC3BC-CE1B-4934-AD71-EF55699CAD5D}" type="slidenum">
              <a:rPr lang="en-US" smtClean="0"/>
              <a:t>24</a:t>
            </a:fld>
            <a:endParaRPr lang="en-US"/>
          </a:p>
        </p:txBody>
      </p:sp>
    </p:spTree>
    <p:extLst>
      <p:ext uri="{BB962C8B-B14F-4D97-AF65-F5344CB8AC3E}">
        <p14:creationId xmlns:p14="http://schemas.microsoft.com/office/powerpoint/2010/main" val="1318649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Auxiliary brakes and retarders reduce the vehicle’s speed without using the service brakes. They keep service brakes from being overused and becoming overheated. They should only be used on dry road surfaces. There are three basic classes of auxiliary brakes and retarders. Few trucks have all three types of auxiliary brake systems. Most have one. Know which type your truck has and how it operates.</a:t>
            </a:r>
          </a:p>
        </p:txBody>
      </p:sp>
      <p:sp>
        <p:nvSpPr>
          <p:cNvPr id="4" name="Slide Number Placeholder 3"/>
          <p:cNvSpPr>
            <a:spLocks noGrp="1"/>
          </p:cNvSpPr>
          <p:nvPr>
            <p:ph type="sldNum" sz="quarter" idx="10"/>
          </p:nvPr>
        </p:nvSpPr>
        <p:spPr/>
        <p:txBody>
          <a:bodyPr/>
          <a:lstStyle/>
          <a:p>
            <a:fld id="{3E7AC3BC-CE1B-4934-AD71-EF55699CAD5D}" type="slidenum">
              <a:rPr lang="en-US" smtClean="0"/>
              <a:t>25</a:t>
            </a:fld>
            <a:endParaRPr lang="en-US"/>
          </a:p>
        </p:txBody>
      </p:sp>
    </p:spTree>
    <p:extLst>
      <p:ext uri="{BB962C8B-B14F-4D97-AF65-F5344CB8AC3E}">
        <p14:creationId xmlns:p14="http://schemas.microsoft.com/office/powerpoint/2010/main" val="1341344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Exhaust brakes. </a:t>
            </a:r>
            <a:r>
              <a:rPr lang="en-US" b="0" dirty="0"/>
              <a:t>Exhaust brakes are considered the simplest form of heavy vehicle retarder. A valve is installed in the exhaust manifold that keeps exhaust gasses from escaping. This builds up back pressure in the engine, preventing it from increasing speed. Exhaust brakes are usually controlled by an on/off switch in the cab or an automatic control switch on the accelerator or clutch.</a:t>
            </a:r>
          </a:p>
        </p:txBody>
      </p:sp>
      <p:sp>
        <p:nvSpPr>
          <p:cNvPr id="4" name="Slide Number Placeholder 3"/>
          <p:cNvSpPr>
            <a:spLocks noGrp="1"/>
          </p:cNvSpPr>
          <p:nvPr>
            <p:ph type="sldNum" sz="quarter" idx="10"/>
          </p:nvPr>
        </p:nvSpPr>
        <p:spPr/>
        <p:txBody>
          <a:bodyPr/>
          <a:lstStyle/>
          <a:p>
            <a:fld id="{3E7AC3BC-CE1B-4934-AD71-EF55699CAD5D}" type="slidenum">
              <a:rPr lang="en-US" smtClean="0"/>
              <a:t>26</a:t>
            </a:fld>
            <a:endParaRPr lang="en-US"/>
          </a:p>
        </p:txBody>
      </p:sp>
    </p:spTree>
    <p:extLst>
      <p:ext uri="{BB962C8B-B14F-4D97-AF65-F5344CB8AC3E}">
        <p14:creationId xmlns:p14="http://schemas.microsoft.com/office/powerpoint/2010/main" val="1592002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Engine brakes. </a:t>
            </a:r>
            <a:r>
              <a:rPr lang="en-US" b="0" dirty="0"/>
              <a:t>Engine brakes are built into the head of the engine and alter valve timing, turning the engine into an air compressor. Engine brakes are operated using a switch mounted on the dashboard and when your foot leaves the accelerator and clutch.</a:t>
            </a:r>
          </a:p>
        </p:txBody>
      </p:sp>
      <p:sp>
        <p:nvSpPr>
          <p:cNvPr id="4" name="Slide Number Placeholder 3"/>
          <p:cNvSpPr>
            <a:spLocks noGrp="1"/>
          </p:cNvSpPr>
          <p:nvPr>
            <p:ph type="sldNum" sz="quarter" idx="10"/>
          </p:nvPr>
        </p:nvSpPr>
        <p:spPr/>
        <p:txBody>
          <a:bodyPr/>
          <a:lstStyle/>
          <a:p>
            <a:fld id="{3E7AC3BC-CE1B-4934-AD71-EF55699CAD5D}" type="slidenum">
              <a:rPr lang="en-US" smtClean="0"/>
              <a:t>27</a:t>
            </a:fld>
            <a:endParaRPr lang="en-US"/>
          </a:p>
        </p:txBody>
      </p:sp>
    </p:spTree>
    <p:extLst>
      <p:ext uri="{BB962C8B-B14F-4D97-AF65-F5344CB8AC3E}">
        <p14:creationId xmlns:p14="http://schemas.microsoft.com/office/powerpoint/2010/main" val="3988277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Electric retarders. </a:t>
            </a:r>
            <a:r>
              <a:rPr lang="en-US" b="0" dirty="0"/>
              <a:t>Electric retarders contain electromagnets which slow the rotors attached to the drive train. Electric retarders are operated by a switch in the cab.</a:t>
            </a:r>
          </a:p>
        </p:txBody>
      </p:sp>
      <p:sp>
        <p:nvSpPr>
          <p:cNvPr id="4" name="Slide Number Placeholder 3"/>
          <p:cNvSpPr>
            <a:spLocks noGrp="1"/>
          </p:cNvSpPr>
          <p:nvPr>
            <p:ph type="sldNum" sz="quarter" idx="10"/>
          </p:nvPr>
        </p:nvSpPr>
        <p:spPr/>
        <p:txBody>
          <a:bodyPr/>
          <a:lstStyle/>
          <a:p>
            <a:fld id="{3E7AC3BC-CE1B-4934-AD71-EF55699CAD5D}" type="slidenum">
              <a:rPr lang="en-US" smtClean="0"/>
              <a:t>28</a:t>
            </a:fld>
            <a:endParaRPr lang="en-US"/>
          </a:p>
        </p:txBody>
      </p:sp>
    </p:spTree>
    <p:extLst>
      <p:ext uri="{BB962C8B-B14F-4D97-AF65-F5344CB8AC3E}">
        <p14:creationId xmlns:p14="http://schemas.microsoft.com/office/powerpoint/2010/main" val="1854460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interaxle differential lock unlocks and locks the rear tandem axles. In the unlocked position, the axles turn independently of each other on a dry surface. In the locked position, power to the axles is equalized to prevent wheels lacking traction from spinning.</a:t>
            </a:r>
          </a:p>
          <a:p>
            <a:endParaRPr lang="en-US" dirty="0"/>
          </a:p>
          <a:p>
            <a:r>
              <a:rPr lang="en-US" dirty="0"/>
              <a:t>Interaxle differential locks should never be employed (locked in) any longer than is absolutely necessary.</a:t>
            </a:r>
          </a:p>
        </p:txBody>
      </p:sp>
      <p:sp>
        <p:nvSpPr>
          <p:cNvPr id="4" name="Slide Number Placeholder 3"/>
          <p:cNvSpPr>
            <a:spLocks noGrp="1"/>
          </p:cNvSpPr>
          <p:nvPr>
            <p:ph type="sldNum" sz="quarter" idx="10"/>
          </p:nvPr>
        </p:nvSpPr>
        <p:spPr/>
        <p:txBody>
          <a:bodyPr/>
          <a:lstStyle/>
          <a:p>
            <a:fld id="{3E7AC3BC-CE1B-4934-AD71-EF55699CAD5D}" type="slidenum">
              <a:rPr lang="en-US" smtClean="0"/>
              <a:t>29</a:t>
            </a:fld>
            <a:endParaRPr lang="en-US"/>
          </a:p>
        </p:txBody>
      </p:sp>
    </p:spTree>
    <p:extLst>
      <p:ext uri="{BB962C8B-B14F-4D97-AF65-F5344CB8AC3E}">
        <p14:creationId xmlns:p14="http://schemas.microsoft.com/office/powerpoint/2010/main" val="3724072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Secondary vehicle controls assist you in safely operating your vehicle. Some are similar to the secondary controls in your car, while others are unique to trucks. Make sure you are familiar with and know how to operate all secondary vehicle controls </a:t>
            </a:r>
            <a:r>
              <a:rPr lang="en-US" i="1" dirty="0"/>
              <a:t>before </a:t>
            </a:r>
            <a:r>
              <a:rPr lang="en-US" dirty="0"/>
              <a:t>you hit the road.</a:t>
            </a:r>
          </a:p>
          <a:p>
            <a:endParaRPr lang="en-US" dirty="0"/>
          </a:p>
          <a:p>
            <a:r>
              <a:rPr lang="en-US" dirty="0"/>
              <a:t>The number, type, and location of the controls vary from vehicle to vehicle, but typically fall within the following major categories: seeing, communication, climate/comfort controls, and driver safety.</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30</a:t>
            </a:fld>
            <a:endParaRPr lang="en-US"/>
          </a:p>
        </p:txBody>
      </p:sp>
    </p:spTree>
    <p:extLst>
      <p:ext uri="{BB962C8B-B14F-4D97-AF65-F5344CB8AC3E}">
        <p14:creationId xmlns:p14="http://schemas.microsoft.com/office/powerpoint/2010/main" val="3626675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Lights</a:t>
            </a:r>
            <a:r>
              <a:rPr lang="en-US" dirty="0"/>
              <a:t> allow you to see and be seen. They should be used from dusk to dawn and in adverse weather conditions. At night, in good weather, low-beam headlights allow you to see about 250 feet ahead. High-beam headlights allow you to see about 350 feet to 500 feet ahead.</a:t>
            </a:r>
          </a:p>
          <a:p>
            <a:endParaRPr lang="en-US" dirty="0"/>
          </a:p>
          <a:p>
            <a:r>
              <a:rPr lang="en-US" dirty="0"/>
              <a:t>CALLOUT: Make sure you know your company’s policy on light use.</a:t>
            </a:r>
          </a:p>
          <a:p>
            <a:endParaRPr lang="en-US" dirty="0"/>
          </a:p>
          <a:p>
            <a:endParaRPr lang="en-US" dirty="0"/>
          </a:p>
          <a:p>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2.1 — Lights </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31</a:t>
            </a:fld>
            <a:endParaRPr lang="en-US"/>
          </a:p>
        </p:txBody>
      </p:sp>
    </p:spTree>
    <p:extLst>
      <p:ext uri="{BB962C8B-B14F-4D97-AF65-F5344CB8AC3E}">
        <p14:creationId xmlns:p14="http://schemas.microsoft.com/office/powerpoint/2010/main" val="3187697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Mirrors</a:t>
            </a:r>
            <a:r>
              <a:rPr lang="en-US" dirty="0"/>
              <a:t> allow you to see to the sides and rear of your vehicle. Make sure your mirrors are clean and properly adjusted each time you get into your vehicle. This ensures you have the best view possible to the sides and rear of your vehicle.</a:t>
            </a:r>
          </a:p>
          <a:p>
            <a:endParaRPr lang="en-US" dirty="0"/>
          </a:p>
          <a:p>
            <a:r>
              <a:rPr lang="en-US" dirty="0"/>
              <a:t>When adjusting your mirrors, make sure you are seated in your vehicle, in your normal driving position, with your seat belt buckled. Your vehicle should be as straight as possible, and it should be stopped on a flat surface.</a:t>
            </a:r>
          </a:p>
          <a:p>
            <a:endParaRPr lang="en-US" dirty="0"/>
          </a:p>
          <a:p>
            <a:r>
              <a:rPr lang="en-US" dirty="0"/>
              <a:t>CALLOUT: Mirror requirements are located in Section 393.80 of the FMCSRs.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2.2 — Mirrors </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32</a:t>
            </a:fld>
            <a:endParaRPr lang="en-US"/>
          </a:p>
        </p:txBody>
      </p:sp>
    </p:spTree>
    <p:extLst>
      <p:ext uri="{BB962C8B-B14F-4D97-AF65-F5344CB8AC3E}">
        <p14:creationId xmlns:p14="http://schemas.microsoft.com/office/powerpoint/2010/main" val="334899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vehicles have </a:t>
            </a:r>
            <a:r>
              <a:rPr lang="en-US" b="1" dirty="0"/>
              <a:t>mirror heaters </a:t>
            </a:r>
            <a:r>
              <a:rPr lang="en-US" dirty="0"/>
              <a:t>that can be turned on to assist in keeping snow and ice from accumulating.</a:t>
            </a:r>
          </a:p>
        </p:txBody>
      </p:sp>
      <p:sp>
        <p:nvSpPr>
          <p:cNvPr id="4" name="Slide Number Placeholder 3"/>
          <p:cNvSpPr>
            <a:spLocks noGrp="1"/>
          </p:cNvSpPr>
          <p:nvPr>
            <p:ph type="sldNum" sz="quarter" idx="10"/>
          </p:nvPr>
        </p:nvSpPr>
        <p:spPr/>
        <p:txBody>
          <a:bodyPr/>
          <a:lstStyle/>
          <a:p>
            <a:fld id="{3E7AC3BC-CE1B-4934-AD71-EF55699CAD5D}" type="slidenum">
              <a:rPr lang="en-US" smtClean="0"/>
              <a:t>33</a:t>
            </a:fld>
            <a:endParaRPr lang="en-US"/>
          </a:p>
        </p:txBody>
      </p:sp>
    </p:spTree>
    <p:extLst>
      <p:ext uri="{BB962C8B-B14F-4D97-AF65-F5344CB8AC3E}">
        <p14:creationId xmlns:p14="http://schemas.microsoft.com/office/powerpoint/2010/main" val="368194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Windshield wipers and washers </a:t>
            </a:r>
            <a:r>
              <a:rPr lang="en-US" dirty="0"/>
              <a:t>help you keep your windshield clean and free of debris. Wiper blades should press against the windshield hard enough to wipe the windshield clean. The windshield washer should be in good condition (no cracks or damage) and filled with a washer fluid that will not freeze in cold weather.</a:t>
            </a:r>
          </a:p>
          <a:p>
            <a:endParaRPr lang="en-US" dirty="0"/>
          </a:p>
          <a:p>
            <a:r>
              <a:rPr lang="en-US" dirty="0"/>
              <a:t>CALLOUT: Windshield wiper and washer requirements are located in Section 393.78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34</a:t>
            </a:fld>
            <a:endParaRPr lang="en-US"/>
          </a:p>
        </p:txBody>
      </p:sp>
    </p:spTree>
    <p:extLst>
      <p:ext uri="{BB962C8B-B14F-4D97-AF65-F5344CB8AC3E}">
        <p14:creationId xmlns:p14="http://schemas.microsoft.com/office/powerpoint/2010/main" val="3274705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1" dirty="0"/>
              <a:t> defroster </a:t>
            </a:r>
            <a:r>
              <a:rPr lang="en-US" dirty="0"/>
              <a:t>keeps your windows from fogging-up or icing-up in cold weather. Temperature and fan controls allow you to select an appropriate temperature and air flow.</a:t>
            </a:r>
          </a:p>
        </p:txBody>
      </p:sp>
      <p:sp>
        <p:nvSpPr>
          <p:cNvPr id="4" name="Slide Number Placeholder 3"/>
          <p:cNvSpPr>
            <a:spLocks noGrp="1"/>
          </p:cNvSpPr>
          <p:nvPr>
            <p:ph type="sldNum" sz="quarter" idx="10"/>
          </p:nvPr>
        </p:nvSpPr>
        <p:spPr/>
        <p:txBody>
          <a:bodyPr/>
          <a:lstStyle/>
          <a:p>
            <a:fld id="{3E7AC3BC-CE1B-4934-AD71-EF55699CAD5D}" type="slidenum">
              <a:rPr lang="en-US" smtClean="0"/>
              <a:t>35</a:t>
            </a:fld>
            <a:endParaRPr lang="en-US"/>
          </a:p>
        </p:txBody>
      </p:sp>
    </p:spTree>
    <p:extLst>
      <p:ext uri="{BB962C8B-B14F-4D97-AF65-F5344CB8AC3E}">
        <p14:creationId xmlns:p14="http://schemas.microsoft.com/office/powerpoint/2010/main" val="2281654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vehicle’s </a:t>
            </a:r>
            <a:r>
              <a:rPr lang="en-US" b="1" dirty="0"/>
              <a:t>horn</a:t>
            </a:r>
            <a:r>
              <a:rPr lang="en-US" dirty="0"/>
              <a:t> communicates your presence and is used to warn others when a potentially dangerous situation arises. It should be used responsibly. </a:t>
            </a:r>
          </a:p>
          <a:p>
            <a:endParaRPr lang="en-US" dirty="0"/>
          </a:p>
          <a:p>
            <a:r>
              <a:rPr lang="en-US" dirty="0"/>
              <a:t>CALLOUT: Horn requirements are located in Section 393.81 of the FMCSRs.</a:t>
            </a:r>
          </a:p>
          <a:p>
            <a:endParaRPr lang="en-US" dirty="0"/>
          </a:p>
          <a:p>
            <a:endParaRPr lang="en-US" dirty="0"/>
          </a:p>
          <a:p>
            <a:r>
              <a:rPr lang="en-US" b="1" dirty="0"/>
              <a:t>VIDEO</a:t>
            </a:r>
          </a:p>
          <a:p>
            <a:r>
              <a:rPr lang="en-US" b="0" dirty="0"/>
              <a:t>2.3 — Horn </a:t>
            </a:r>
          </a:p>
        </p:txBody>
      </p:sp>
      <p:sp>
        <p:nvSpPr>
          <p:cNvPr id="4" name="Slide Number Placeholder 3"/>
          <p:cNvSpPr>
            <a:spLocks noGrp="1"/>
          </p:cNvSpPr>
          <p:nvPr>
            <p:ph type="sldNum" sz="quarter" idx="10"/>
          </p:nvPr>
        </p:nvSpPr>
        <p:spPr/>
        <p:txBody>
          <a:bodyPr/>
          <a:lstStyle/>
          <a:p>
            <a:fld id="{3E7AC3BC-CE1B-4934-AD71-EF55699CAD5D}" type="slidenum">
              <a:rPr lang="en-US" smtClean="0"/>
              <a:t>36</a:t>
            </a:fld>
            <a:endParaRPr lang="en-US"/>
          </a:p>
        </p:txBody>
      </p:sp>
    </p:spTree>
    <p:extLst>
      <p:ext uri="{BB962C8B-B14F-4D97-AF65-F5344CB8AC3E}">
        <p14:creationId xmlns:p14="http://schemas.microsoft.com/office/powerpoint/2010/main" val="3653941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Lights, turn signals, and four-way flashers </a:t>
            </a:r>
            <a:r>
              <a:rPr lang="en-US" dirty="0"/>
              <a:t>allow you to communicate with other motorists. Make sure you know where all controls are located and how to use them before you begin to operate your vehicle.</a:t>
            </a:r>
          </a:p>
          <a:p>
            <a:endParaRPr lang="en-US" dirty="0"/>
          </a:p>
          <a:p>
            <a:r>
              <a:rPr lang="en-US" dirty="0"/>
              <a:t>CALLOUT: Light requirements are located in Part 393, Subpart B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37</a:t>
            </a:fld>
            <a:endParaRPr lang="en-US"/>
          </a:p>
        </p:txBody>
      </p:sp>
    </p:spTree>
    <p:extLst>
      <p:ext uri="{BB962C8B-B14F-4D97-AF65-F5344CB8AC3E}">
        <p14:creationId xmlns:p14="http://schemas.microsoft.com/office/powerpoint/2010/main" val="2915218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heater</a:t>
            </a:r>
            <a:r>
              <a:rPr lang="en-US" dirty="0"/>
              <a:t> in your vehicle controls temperature for your comfort and safety in cold weather. Temperature and fan controls allow you to select a comfortable temperature and air flow. There are regulatory requirements for the manufacture, installation, and maintenance of the vehicle’s heater.</a:t>
            </a:r>
          </a:p>
          <a:p>
            <a:endParaRPr lang="en-US" dirty="0"/>
          </a:p>
          <a:p>
            <a:r>
              <a:rPr lang="en-US" dirty="0"/>
              <a:t>CALLOUT: Heater requirements are located in Section 393.77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38</a:t>
            </a:fld>
            <a:endParaRPr lang="en-US"/>
          </a:p>
        </p:txBody>
      </p:sp>
    </p:spTree>
    <p:extLst>
      <p:ext uri="{BB962C8B-B14F-4D97-AF65-F5344CB8AC3E}">
        <p14:creationId xmlns:p14="http://schemas.microsoft.com/office/powerpoint/2010/main" val="927181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air conditioner </a:t>
            </a:r>
            <a:r>
              <a:rPr lang="en-US" dirty="0"/>
              <a:t>in your vehicle controls temperature for your comfort and safety in hot weather. Temperature and fan controls allow you to select a comfortable temperature and air flow. There are no regulatory requirements related to air conditioners.</a:t>
            </a:r>
          </a:p>
        </p:txBody>
      </p:sp>
      <p:sp>
        <p:nvSpPr>
          <p:cNvPr id="4" name="Slide Number Placeholder 3"/>
          <p:cNvSpPr>
            <a:spLocks noGrp="1"/>
          </p:cNvSpPr>
          <p:nvPr>
            <p:ph type="sldNum" sz="quarter" idx="10"/>
          </p:nvPr>
        </p:nvSpPr>
        <p:spPr/>
        <p:txBody>
          <a:bodyPr/>
          <a:lstStyle/>
          <a:p>
            <a:fld id="{3E7AC3BC-CE1B-4934-AD71-EF55699CAD5D}" type="slidenum">
              <a:rPr lang="en-US" smtClean="0"/>
              <a:t>39</a:t>
            </a:fld>
            <a:endParaRPr lang="en-US"/>
          </a:p>
        </p:txBody>
      </p:sp>
    </p:spTree>
    <p:extLst>
      <p:ext uri="{BB962C8B-B14F-4D97-AF65-F5344CB8AC3E}">
        <p14:creationId xmlns:p14="http://schemas.microsoft.com/office/powerpoint/2010/main" val="40895041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Air vents </a:t>
            </a:r>
            <a:r>
              <a:rPr lang="en-US" dirty="0"/>
              <a:t>allow for a flow of fresh air in your vehicle. Temperature and fan controls allow you to select a comfortable temperature and air flow.</a:t>
            </a:r>
          </a:p>
        </p:txBody>
      </p:sp>
      <p:sp>
        <p:nvSpPr>
          <p:cNvPr id="4" name="Slide Number Placeholder 3"/>
          <p:cNvSpPr>
            <a:spLocks noGrp="1"/>
          </p:cNvSpPr>
          <p:nvPr>
            <p:ph type="sldNum" sz="quarter" idx="10"/>
          </p:nvPr>
        </p:nvSpPr>
        <p:spPr/>
        <p:txBody>
          <a:bodyPr/>
          <a:lstStyle/>
          <a:p>
            <a:fld id="{3E7AC3BC-CE1B-4934-AD71-EF55699CAD5D}" type="slidenum">
              <a:rPr lang="en-US" smtClean="0"/>
              <a:t>40</a:t>
            </a:fld>
            <a:endParaRPr lang="en-US"/>
          </a:p>
        </p:txBody>
      </p:sp>
    </p:spTree>
    <p:extLst>
      <p:ext uri="{BB962C8B-B14F-4D97-AF65-F5344CB8AC3E}">
        <p14:creationId xmlns:p14="http://schemas.microsoft.com/office/powerpoint/2010/main" val="29818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vehicles have a </a:t>
            </a:r>
            <a:r>
              <a:rPr lang="en-US" b="1" dirty="0"/>
              <a:t>steering wheel adjustment</a:t>
            </a:r>
            <a:r>
              <a:rPr lang="en-US" dirty="0"/>
              <a:t> control or switch that allows you to adjust the angle of your steering wheel. </a:t>
            </a:r>
          </a:p>
        </p:txBody>
      </p:sp>
      <p:sp>
        <p:nvSpPr>
          <p:cNvPr id="4" name="Slide Number Placeholder 3"/>
          <p:cNvSpPr>
            <a:spLocks noGrp="1"/>
          </p:cNvSpPr>
          <p:nvPr>
            <p:ph type="sldNum" sz="quarter" idx="10"/>
          </p:nvPr>
        </p:nvSpPr>
        <p:spPr/>
        <p:txBody>
          <a:bodyPr/>
          <a:lstStyle/>
          <a:p>
            <a:fld id="{3E7AC3BC-CE1B-4934-AD71-EF55699CAD5D}" type="slidenum">
              <a:rPr lang="en-US" smtClean="0"/>
              <a:t>41</a:t>
            </a:fld>
            <a:endParaRPr lang="en-US"/>
          </a:p>
        </p:txBody>
      </p:sp>
    </p:spTree>
    <p:extLst>
      <p:ext uri="{BB962C8B-B14F-4D97-AF65-F5344CB8AC3E}">
        <p14:creationId xmlns:p14="http://schemas.microsoft.com/office/powerpoint/2010/main" val="8081591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Seat position and adjustment control </a:t>
            </a:r>
            <a:r>
              <a:rPr lang="en-US" dirty="0"/>
              <a:t>allow you to position your seat so that you are able to comfortably reach the vehicle’s pedals and controls. A lever or switch is located either under or at the side of the seat, so you can make the appropriate adjustments. </a:t>
            </a:r>
          </a:p>
        </p:txBody>
      </p:sp>
      <p:sp>
        <p:nvSpPr>
          <p:cNvPr id="4" name="Slide Number Placeholder 3"/>
          <p:cNvSpPr>
            <a:spLocks noGrp="1"/>
          </p:cNvSpPr>
          <p:nvPr>
            <p:ph type="sldNum" sz="quarter" idx="10"/>
          </p:nvPr>
        </p:nvSpPr>
        <p:spPr/>
        <p:txBody>
          <a:bodyPr/>
          <a:lstStyle/>
          <a:p>
            <a:fld id="{3E7AC3BC-CE1B-4934-AD71-EF55699CAD5D}" type="slidenum">
              <a:rPr lang="en-US" smtClean="0"/>
              <a:t>42</a:t>
            </a:fld>
            <a:endParaRPr lang="en-US"/>
          </a:p>
        </p:txBody>
      </p:sp>
    </p:spTree>
    <p:extLst>
      <p:ext uri="{BB962C8B-B14F-4D97-AF65-F5344CB8AC3E}">
        <p14:creationId xmlns:p14="http://schemas.microsoft.com/office/powerpoint/2010/main" val="5313722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When team driving, and using your vehicle’s sleeper berth, </a:t>
            </a:r>
            <a:r>
              <a:rPr lang="en-US" b="1" dirty="0"/>
              <a:t>bunk restraints </a:t>
            </a:r>
            <a:r>
              <a:rPr lang="en-US" b="0" dirty="0"/>
              <a:t>are used in to prevent you from being ejected when your vehicle suddenly slows or stops. </a:t>
            </a:r>
          </a:p>
          <a:p>
            <a:endParaRPr lang="en-US" b="0" dirty="0"/>
          </a:p>
          <a:p>
            <a:r>
              <a:rPr lang="en-US" b="0" dirty="0"/>
              <a:t>CALLOUT: Sleeper-berth requirements are located in Section 393.76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43</a:t>
            </a:fld>
            <a:endParaRPr lang="en-US"/>
          </a:p>
        </p:txBody>
      </p:sp>
    </p:spTree>
    <p:extLst>
      <p:ext uri="{BB962C8B-B14F-4D97-AF65-F5344CB8AC3E}">
        <p14:creationId xmlns:p14="http://schemas.microsoft.com/office/powerpoint/2010/main" val="26069439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Seat belt </a:t>
            </a:r>
            <a:r>
              <a:rPr lang="en-US" b="0" dirty="0"/>
              <a:t>use remains one of the easiest and most important means of protection when on the road. </a:t>
            </a:r>
          </a:p>
          <a:p>
            <a:endParaRPr lang="en-US" b="0" dirty="0"/>
          </a:p>
          <a:p>
            <a:r>
              <a:rPr lang="en-US" b="0" dirty="0"/>
              <a:t>Studies have shown that if you are in a crash while using a seat belt, your chances of being hurt or killed are greatly reduced. A seat belt will move with you and lock up if a crash occurs. A seat belt keeps you from being thrown from the vehicle and against parts inside of your vehicle. In addition to protecting you from injury as a driver, a seat belt helps you keep control of the vehicle.</a:t>
            </a:r>
          </a:p>
          <a:p>
            <a:endParaRPr lang="en-US" b="0" dirty="0"/>
          </a:p>
          <a:p>
            <a:r>
              <a:rPr lang="en-US" b="0" dirty="0"/>
              <a:t>It is important to wear the seat belt correctly.</a:t>
            </a:r>
          </a:p>
          <a:p>
            <a:endParaRPr lang="en-US" b="0" dirty="0"/>
          </a:p>
          <a:p>
            <a:pPr marL="628650" lvl="1" indent="-171450">
              <a:buFont typeface="Arial" panose="020B0604020202020204" pitchFamily="34" charset="0"/>
              <a:buChar char="•"/>
            </a:pPr>
            <a:r>
              <a:rPr lang="en-US" b="0" dirty="0"/>
              <a:t>A shoulder harness is worn across the shoulder and chest with minimal, if any slack. The shoulder harness should not be worn under the arm or behind the back. Wearing the harness the wrong way could cause serious internal injuries in a crash.</a:t>
            </a:r>
          </a:p>
          <a:p>
            <a:pPr marL="628650" lvl="1" indent="-171450">
              <a:buFont typeface="Arial" panose="020B0604020202020204" pitchFamily="34" charset="0"/>
              <a:buChar char="•"/>
            </a:pPr>
            <a:endParaRPr lang="en-US" b="0" dirty="0"/>
          </a:p>
          <a:p>
            <a:pPr marL="628650" lvl="1" indent="-171450">
              <a:buFont typeface="Arial" panose="020B0604020202020204" pitchFamily="34" charset="0"/>
              <a:buChar char="•"/>
            </a:pPr>
            <a:r>
              <a:rPr lang="en-US" b="0" dirty="0"/>
              <a:t>The lap belt should be adjusted so that it is snug and lies low across your hips after fastening.</a:t>
            </a:r>
          </a:p>
          <a:p>
            <a:endParaRPr lang="en-US" b="0" dirty="0"/>
          </a:p>
          <a:p>
            <a:r>
              <a:rPr lang="en-US" b="0" dirty="0"/>
              <a:t>CALLOUT: If a seat belt assembly is installed, it must be used. (See Section 392.16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44</a:t>
            </a:fld>
            <a:endParaRPr lang="en-US"/>
          </a:p>
        </p:txBody>
      </p:sp>
    </p:spTree>
    <p:extLst>
      <p:ext uri="{BB962C8B-B14F-4D97-AF65-F5344CB8AC3E}">
        <p14:creationId xmlns:p14="http://schemas.microsoft.com/office/powerpoint/2010/main" val="8791897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Door locks </a:t>
            </a:r>
            <a:r>
              <a:rPr lang="en-US" b="0" dirty="0"/>
              <a:t>keep you and your possessions safe on the road and when stopped. Always make it a practice to lock your doors after you enter your truck, while on the road, and when you exit your truck. </a:t>
            </a:r>
          </a:p>
          <a:p>
            <a:endParaRPr lang="en-US" b="0" dirty="0"/>
          </a:p>
          <a:p>
            <a:endParaRPr lang="en-US" b="0" dirty="0"/>
          </a:p>
          <a:p>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2.4 — Door Locks </a:t>
            </a:r>
          </a:p>
          <a:p>
            <a:endParaRPr lang="en-US" b="1" dirty="0"/>
          </a:p>
        </p:txBody>
      </p:sp>
      <p:sp>
        <p:nvSpPr>
          <p:cNvPr id="4" name="Slide Number Placeholder 3"/>
          <p:cNvSpPr>
            <a:spLocks noGrp="1"/>
          </p:cNvSpPr>
          <p:nvPr>
            <p:ph type="sldNum" sz="quarter" idx="10"/>
          </p:nvPr>
        </p:nvSpPr>
        <p:spPr/>
        <p:txBody>
          <a:bodyPr/>
          <a:lstStyle/>
          <a:p>
            <a:fld id="{3E7AC3BC-CE1B-4934-AD71-EF55699CAD5D}" type="slidenum">
              <a:rPr lang="en-US" smtClean="0"/>
              <a:t>45</a:t>
            </a:fld>
            <a:endParaRPr lang="en-US"/>
          </a:p>
        </p:txBody>
      </p:sp>
    </p:spTree>
    <p:extLst>
      <p:ext uri="{BB962C8B-B14F-4D97-AF65-F5344CB8AC3E}">
        <p14:creationId xmlns:p14="http://schemas.microsoft.com/office/powerpoint/2010/main" val="167190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All CMVs must be equipped with at least one properly filled and readily accessible </a:t>
            </a:r>
            <a:r>
              <a:rPr lang="en-US" b="1" dirty="0"/>
              <a:t>fire extinguisher</a:t>
            </a:r>
            <a:r>
              <a:rPr lang="en-US" b="0" dirty="0"/>
              <a:t>. The extinguisher must be securely mounted on the vehicle and must be designed and maintained to visually show whether it is fully charged.</a:t>
            </a:r>
          </a:p>
          <a:p>
            <a:endParaRPr lang="en-US" b="0" dirty="0"/>
          </a:p>
          <a:p>
            <a:r>
              <a:rPr lang="en-US" b="0" dirty="0"/>
              <a:t>CALLOUT: Fire extinguisher requirements are located in Section 393.95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46</a:t>
            </a:fld>
            <a:endParaRPr lang="en-US"/>
          </a:p>
        </p:txBody>
      </p:sp>
    </p:spTree>
    <p:extLst>
      <p:ext uri="{BB962C8B-B14F-4D97-AF65-F5344CB8AC3E}">
        <p14:creationId xmlns:p14="http://schemas.microsoft.com/office/powerpoint/2010/main" val="19111232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Warning devices </a:t>
            </a:r>
            <a:r>
              <a:rPr lang="en-US" b="0" dirty="0"/>
              <a:t>are used to provide additional visibility and alert other drivers when stopped in the event of an accident or breakdown. All commercial motor vehicles must be equipped with three bidirectional emergency reflective triangles, six </a:t>
            </a:r>
            <a:r>
              <a:rPr lang="en-US" b="0" dirty="0" err="1"/>
              <a:t>fusees</a:t>
            </a:r>
            <a:r>
              <a:rPr lang="en-US" b="0" dirty="0"/>
              <a:t>, or three liquid burning flares. These devices must be set out within ten minutes of stopping.</a:t>
            </a:r>
          </a:p>
          <a:p>
            <a:endParaRPr lang="en-US" b="0" dirty="0"/>
          </a:p>
          <a:p>
            <a:r>
              <a:rPr lang="en-US" b="0" dirty="0"/>
              <a:t>CALLOUT: Warning device requirements are located in Part 392 and Section 393.95 of the FMCSRs.</a:t>
            </a:r>
          </a:p>
        </p:txBody>
      </p:sp>
      <p:sp>
        <p:nvSpPr>
          <p:cNvPr id="4" name="Slide Number Placeholder 3"/>
          <p:cNvSpPr>
            <a:spLocks noGrp="1"/>
          </p:cNvSpPr>
          <p:nvPr>
            <p:ph type="sldNum" sz="quarter" idx="10"/>
          </p:nvPr>
        </p:nvSpPr>
        <p:spPr/>
        <p:txBody>
          <a:bodyPr/>
          <a:lstStyle/>
          <a:p>
            <a:fld id="{3E7AC3BC-CE1B-4934-AD71-EF55699CAD5D}" type="slidenum">
              <a:rPr lang="en-US" smtClean="0"/>
              <a:t>47</a:t>
            </a:fld>
            <a:endParaRPr lang="en-US"/>
          </a:p>
        </p:txBody>
      </p:sp>
    </p:spTree>
    <p:extLst>
      <p:ext uri="{BB962C8B-B14F-4D97-AF65-F5344CB8AC3E}">
        <p14:creationId xmlns:p14="http://schemas.microsoft.com/office/powerpoint/2010/main" val="38903780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Vehicle instruments monitor and report on the operating condition of your vehicle. They warn you of potential problems.  Below is a representation of common instruments found in a CMV. There can be variations. Make sure you are familiar with the instruments in your vehicle. </a:t>
            </a:r>
          </a:p>
          <a:p>
            <a:endParaRPr lang="en-US" dirty="0"/>
          </a:p>
          <a:p>
            <a:endParaRPr lang="en-US" dirty="0"/>
          </a:p>
          <a:p>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2.5 — Vehicle Instruments</a:t>
            </a:r>
          </a:p>
          <a:p>
            <a:endParaRPr lang="en-US" b="1" dirty="0"/>
          </a:p>
        </p:txBody>
      </p:sp>
      <p:sp>
        <p:nvSpPr>
          <p:cNvPr id="4" name="Slide Number Placeholder 3"/>
          <p:cNvSpPr>
            <a:spLocks noGrp="1"/>
          </p:cNvSpPr>
          <p:nvPr>
            <p:ph type="sldNum" sz="quarter" idx="10"/>
          </p:nvPr>
        </p:nvSpPr>
        <p:spPr/>
        <p:txBody>
          <a:bodyPr/>
          <a:lstStyle/>
          <a:p>
            <a:fld id="{3E7AC3BC-CE1B-4934-AD71-EF55699CAD5D}" type="slidenum">
              <a:rPr lang="en-US" smtClean="0"/>
              <a:t>48</a:t>
            </a:fld>
            <a:endParaRPr lang="en-US"/>
          </a:p>
        </p:txBody>
      </p:sp>
    </p:spTree>
    <p:extLst>
      <p:ext uri="{BB962C8B-B14F-4D97-AF65-F5344CB8AC3E}">
        <p14:creationId xmlns:p14="http://schemas.microsoft.com/office/powerpoint/2010/main" val="12639111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t>
            </a:r>
            <a:r>
              <a:rPr lang="en-US" b="1" dirty="0"/>
              <a:t>speedometer </a:t>
            </a:r>
            <a:r>
              <a:rPr lang="en-US" b="0" dirty="0"/>
              <a:t>shows the speed of the vehicle in miles per hour (mph) and/or kilometers per hour (km/h). A speedometer is required on all CMVs. </a:t>
            </a:r>
          </a:p>
        </p:txBody>
      </p:sp>
      <p:sp>
        <p:nvSpPr>
          <p:cNvPr id="4" name="Slide Number Placeholder 3"/>
          <p:cNvSpPr>
            <a:spLocks noGrp="1"/>
          </p:cNvSpPr>
          <p:nvPr>
            <p:ph type="sldNum" sz="quarter" idx="10"/>
          </p:nvPr>
        </p:nvSpPr>
        <p:spPr/>
        <p:txBody>
          <a:bodyPr/>
          <a:lstStyle/>
          <a:p>
            <a:fld id="{3E7AC3BC-CE1B-4934-AD71-EF55699CAD5D}" type="slidenum">
              <a:rPr lang="en-US" smtClean="0"/>
              <a:t>49</a:t>
            </a:fld>
            <a:endParaRPr lang="en-US"/>
          </a:p>
        </p:txBody>
      </p:sp>
    </p:spTree>
    <p:extLst>
      <p:ext uri="{BB962C8B-B14F-4D97-AF65-F5344CB8AC3E}">
        <p14:creationId xmlns:p14="http://schemas.microsoft.com/office/powerpoint/2010/main" val="4978903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t>
            </a:r>
            <a:r>
              <a:rPr lang="en-US" b="1" dirty="0"/>
              <a:t>odometer</a:t>
            </a:r>
            <a:r>
              <a:rPr lang="en-US" b="0" dirty="0"/>
              <a:t> indicates the total number of miles (or kilometers) traveled by a vehicle.</a:t>
            </a:r>
          </a:p>
        </p:txBody>
      </p:sp>
      <p:sp>
        <p:nvSpPr>
          <p:cNvPr id="4" name="Slide Number Placeholder 3"/>
          <p:cNvSpPr>
            <a:spLocks noGrp="1"/>
          </p:cNvSpPr>
          <p:nvPr>
            <p:ph type="sldNum" sz="quarter" idx="10"/>
          </p:nvPr>
        </p:nvSpPr>
        <p:spPr/>
        <p:txBody>
          <a:bodyPr/>
          <a:lstStyle/>
          <a:p>
            <a:fld id="{3E7AC3BC-CE1B-4934-AD71-EF55699CAD5D}" type="slidenum">
              <a:rPr lang="en-US" smtClean="0"/>
              <a:t>50</a:t>
            </a:fld>
            <a:endParaRPr lang="en-US"/>
          </a:p>
        </p:txBody>
      </p:sp>
    </p:spTree>
    <p:extLst>
      <p:ext uri="{BB962C8B-B14F-4D97-AF65-F5344CB8AC3E}">
        <p14:creationId xmlns:p14="http://schemas.microsoft.com/office/powerpoint/2010/main" val="33656334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t>
            </a:r>
            <a:r>
              <a:rPr lang="en-US" b="1" dirty="0"/>
              <a:t>tachometer</a:t>
            </a:r>
            <a:r>
              <a:rPr lang="en-US" b="0" dirty="0"/>
              <a:t> shows engine speed in hundreds of revolutions per minute (RPM). It serves as a guide for shifting into the appropriate transmission gear. It also assists you in effectively using the engine and transmission when accelerating and decelerating and for fuel efficiency.</a:t>
            </a:r>
          </a:p>
        </p:txBody>
      </p:sp>
      <p:sp>
        <p:nvSpPr>
          <p:cNvPr id="4" name="Slide Number Placeholder 3"/>
          <p:cNvSpPr>
            <a:spLocks noGrp="1"/>
          </p:cNvSpPr>
          <p:nvPr>
            <p:ph type="sldNum" sz="quarter" idx="10"/>
          </p:nvPr>
        </p:nvSpPr>
        <p:spPr/>
        <p:txBody>
          <a:bodyPr/>
          <a:lstStyle/>
          <a:p>
            <a:fld id="{3E7AC3BC-CE1B-4934-AD71-EF55699CAD5D}" type="slidenum">
              <a:rPr lang="en-US" smtClean="0"/>
              <a:t>51</a:t>
            </a:fld>
            <a:endParaRPr lang="en-US"/>
          </a:p>
        </p:txBody>
      </p:sp>
    </p:spTree>
    <p:extLst>
      <p:ext uri="{BB962C8B-B14F-4D97-AF65-F5344CB8AC3E}">
        <p14:creationId xmlns:p14="http://schemas.microsoft.com/office/powerpoint/2010/main" val="2701908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a:t>
            </a:r>
            <a:r>
              <a:rPr lang="en-US" b="1" dirty="0"/>
              <a:t>fuel gauge </a:t>
            </a:r>
            <a:r>
              <a:rPr lang="en-US" b="0" dirty="0"/>
              <a:t>shows how much fuel is left in the vehicle’s fuel tank(s). Since fuel gauges aren’t always accurate, you should check the fuel tank(s) visually before you start a trip.</a:t>
            </a:r>
          </a:p>
        </p:txBody>
      </p:sp>
      <p:sp>
        <p:nvSpPr>
          <p:cNvPr id="4" name="Slide Number Placeholder 3"/>
          <p:cNvSpPr>
            <a:spLocks noGrp="1"/>
          </p:cNvSpPr>
          <p:nvPr>
            <p:ph type="sldNum" sz="quarter" idx="10"/>
          </p:nvPr>
        </p:nvSpPr>
        <p:spPr/>
        <p:txBody>
          <a:bodyPr/>
          <a:lstStyle/>
          <a:p>
            <a:fld id="{3E7AC3BC-CE1B-4934-AD71-EF55699CAD5D}" type="slidenum">
              <a:rPr lang="en-US" smtClean="0"/>
              <a:t>52</a:t>
            </a:fld>
            <a:endParaRPr lang="en-US"/>
          </a:p>
        </p:txBody>
      </p:sp>
    </p:spTree>
    <p:extLst>
      <p:ext uri="{BB962C8B-B14F-4D97-AF65-F5344CB8AC3E}">
        <p14:creationId xmlns:p14="http://schemas.microsoft.com/office/powerpoint/2010/main" val="31742284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voltmeter</a:t>
            </a:r>
            <a:r>
              <a:rPr lang="en-US" sz="1200" kern="1200" dirty="0">
                <a:solidFill>
                  <a:schemeClr val="tx1"/>
                </a:solidFill>
                <a:effectLst/>
                <a:latin typeface="+mn-lt"/>
                <a:ea typeface="+mn-ea"/>
                <a:cs typeface="+mn-cs"/>
              </a:rPr>
              <a:t> measures the voltage in the vehicle’s electrical system. Consult the vehicle’s operator’s manual to determine a normal reading for the vehicle you are operating. In most vehicles, a normal reading is between 13 and 14.5 volts during operation. Higher or lower than normal voltage can shorten the life of a battery.</a:t>
            </a:r>
          </a:p>
        </p:txBody>
      </p:sp>
      <p:sp>
        <p:nvSpPr>
          <p:cNvPr id="4" name="Slide Number Placeholder 3"/>
          <p:cNvSpPr>
            <a:spLocks noGrp="1"/>
          </p:cNvSpPr>
          <p:nvPr>
            <p:ph type="sldNum" sz="quarter" idx="10"/>
          </p:nvPr>
        </p:nvSpPr>
        <p:spPr/>
        <p:txBody>
          <a:bodyPr/>
          <a:lstStyle/>
          <a:p>
            <a:fld id="{3E7AC3BC-CE1B-4934-AD71-EF55699CAD5D}" type="slidenum">
              <a:rPr lang="en-US" smtClean="0"/>
              <a:t>53</a:t>
            </a:fld>
            <a:endParaRPr lang="en-US"/>
          </a:p>
        </p:txBody>
      </p:sp>
    </p:spTree>
    <p:extLst>
      <p:ext uri="{BB962C8B-B14F-4D97-AF65-F5344CB8AC3E}">
        <p14:creationId xmlns:p14="http://schemas.microsoft.com/office/powerpoint/2010/main" val="16039833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ammeter </a:t>
            </a:r>
            <a:r>
              <a:rPr lang="en-US" sz="1200" kern="1200" dirty="0">
                <a:solidFill>
                  <a:schemeClr val="tx1"/>
                </a:solidFill>
                <a:effectLst/>
                <a:latin typeface="+mn-lt"/>
                <a:ea typeface="+mn-ea"/>
                <a:cs typeface="+mn-cs"/>
              </a:rPr>
              <a:t>measures the amount of battery being charged or discharged. A normal reading is slightly to the charged side. A continuous high charge or continuous discharge are signs of problems.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Ammeters are not found on all CMVs. If your vehicle does not have one, refer to the voltmeter for charging issues.</a:t>
            </a:r>
          </a:p>
        </p:txBody>
      </p:sp>
      <p:sp>
        <p:nvSpPr>
          <p:cNvPr id="4" name="Slide Number Placeholder 3"/>
          <p:cNvSpPr>
            <a:spLocks noGrp="1"/>
          </p:cNvSpPr>
          <p:nvPr>
            <p:ph type="sldNum" sz="quarter" idx="10"/>
          </p:nvPr>
        </p:nvSpPr>
        <p:spPr/>
        <p:txBody>
          <a:bodyPr/>
          <a:lstStyle/>
          <a:p>
            <a:fld id="{3E7AC3BC-CE1B-4934-AD71-EF55699CAD5D}" type="slidenum">
              <a:rPr lang="en-US" smtClean="0"/>
              <a:t>54</a:t>
            </a:fld>
            <a:endParaRPr lang="en-US"/>
          </a:p>
        </p:txBody>
      </p:sp>
    </p:spTree>
    <p:extLst>
      <p:ext uri="{BB962C8B-B14F-4D97-AF65-F5344CB8AC3E}">
        <p14:creationId xmlns:p14="http://schemas.microsoft.com/office/powerpoint/2010/main" val="31011818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air pressure gauge </a:t>
            </a:r>
            <a:r>
              <a:rPr lang="en-US" sz="1200" kern="1200" dirty="0">
                <a:solidFill>
                  <a:schemeClr val="tx1"/>
                </a:solidFill>
                <a:effectLst/>
                <a:latin typeface="+mn-lt"/>
                <a:ea typeface="+mn-ea"/>
                <a:cs typeface="+mn-cs"/>
              </a:rPr>
              <a:t>measures pressure of air in the reservoir, or tanks in pounds per square inch (psi). A truck may be equipped with one or two air pressure gauges. These gauges are referred to as the primary and secondary air pressure gauges. The air pressure gauge is required on every CMV equipped with air brakes.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the engine starts, air pressure starts building. It continues to build until maximum pressure is reached (about 120 psi).</a:t>
            </a:r>
          </a:p>
        </p:txBody>
      </p:sp>
      <p:sp>
        <p:nvSpPr>
          <p:cNvPr id="4" name="Slide Number Placeholder 3"/>
          <p:cNvSpPr>
            <a:spLocks noGrp="1"/>
          </p:cNvSpPr>
          <p:nvPr>
            <p:ph type="sldNum" sz="quarter" idx="10"/>
          </p:nvPr>
        </p:nvSpPr>
        <p:spPr/>
        <p:txBody>
          <a:bodyPr/>
          <a:lstStyle/>
          <a:p>
            <a:fld id="{3E7AC3BC-CE1B-4934-AD71-EF55699CAD5D}" type="slidenum">
              <a:rPr lang="en-US" smtClean="0"/>
              <a:t>55</a:t>
            </a:fld>
            <a:endParaRPr lang="en-US"/>
          </a:p>
        </p:txBody>
      </p:sp>
    </p:spTree>
    <p:extLst>
      <p:ext uri="{BB962C8B-B14F-4D97-AF65-F5344CB8AC3E}">
        <p14:creationId xmlns:p14="http://schemas.microsoft.com/office/powerpoint/2010/main" val="31398666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oil pressure gauge </a:t>
            </a:r>
            <a:r>
              <a:rPr lang="en-US" sz="1200" kern="1200" dirty="0">
                <a:solidFill>
                  <a:schemeClr val="tx1"/>
                </a:solidFill>
                <a:effectLst/>
                <a:latin typeface="+mn-lt"/>
                <a:ea typeface="+mn-ea"/>
                <a:cs typeface="+mn-cs"/>
              </a:rPr>
              <a:t>tells you if the engine is being properly lubricated. In warm weather, oil pressure should register on the oil pressure gauge within a few seconds after the vehicle is started and gradually rise to normal operating range (30 psi to 50 psi). In cold weather it could take 30 to 60 seconds to get a reading.</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Normal range varies from vehicle to vehicle based on engine speed and oil viscosity. If pressure is low or doesn’t register, the engine isn’t being lubricated properly. This can cause the engine to be ruined within a short time period. Know the operating range of your vehicle and stop and investigate anytime there’s a loss in pressure or pressure doesn’t register.</a:t>
            </a:r>
          </a:p>
        </p:txBody>
      </p:sp>
      <p:sp>
        <p:nvSpPr>
          <p:cNvPr id="4" name="Slide Number Placeholder 3"/>
          <p:cNvSpPr>
            <a:spLocks noGrp="1"/>
          </p:cNvSpPr>
          <p:nvPr>
            <p:ph type="sldNum" sz="quarter" idx="10"/>
          </p:nvPr>
        </p:nvSpPr>
        <p:spPr/>
        <p:txBody>
          <a:bodyPr/>
          <a:lstStyle/>
          <a:p>
            <a:fld id="{3E7AC3BC-CE1B-4934-AD71-EF55699CAD5D}" type="slidenum">
              <a:rPr lang="en-US" smtClean="0"/>
              <a:t>56</a:t>
            </a:fld>
            <a:endParaRPr lang="en-US"/>
          </a:p>
        </p:txBody>
      </p:sp>
    </p:spTree>
    <p:extLst>
      <p:ext uri="{BB962C8B-B14F-4D97-AF65-F5344CB8AC3E}">
        <p14:creationId xmlns:p14="http://schemas.microsoft.com/office/powerpoint/2010/main" val="1144952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coolant temperature gauge </a:t>
            </a:r>
            <a:r>
              <a:rPr lang="en-US" sz="1200" kern="1200" dirty="0">
                <a:solidFill>
                  <a:schemeClr val="tx1"/>
                </a:solidFill>
                <a:effectLst/>
                <a:latin typeface="+mn-lt"/>
                <a:ea typeface="+mn-ea"/>
                <a:cs typeface="+mn-cs"/>
              </a:rPr>
              <a:t>measures the temperature of water and coolant in the engine block. The cooling system protects the engine from damage caused by heat.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Normally, an engine operates at about 170°-195° F. This can vary, so consult your vehicle’s operator’s manual for specifics. If the gauge registers above the normal range, the engine may be overheating. If that is the case, you should immediately turn off the engine.</a:t>
            </a:r>
          </a:p>
        </p:txBody>
      </p:sp>
      <p:sp>
        <p:nvSpPr>
          <p:cNvPr id="4" name="Slide Number Placeholder 3"/>
          <p:cNvSpPr>
            <a:spLocks noGrp="1"/>
          </p:cNvSpPr>
          <p:nvPr>
            <p:ph type="sldNum" sz="quarter" idx="10"/>
          </p:nvPr>
        </p:nvSpPr>
        <p:spPr/>
        <p:txBody>
          <a:bodyPr/>
          <a:lstStyle/>
          <a:p>
            <a:fld id="{3E7AC3BC-CE1B-4934-AD71-EF55699CAD5D}" type="slidenum">
              <a:rPr lang="en-US" smtClean="0"/>
              <a:t>57</a:t>
            </a:fld>
            <a:endParaRPr lang="en-US"/>
          </a:p>
        </p:txBody>
      </p:sp>
    </p:spTree>
    <p:extLst>
      <p:ext uri="{BB962C8B-B14F-4D97-AF65-F5344CB8AC3E}">
        <p14:creationId xmlns:p14="http://schemas.microsoft.com/office/powerpoint/2010/main" val="721450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oil temperature gauge </a:t>
            </a:r>
            <a:r>
              <a:rPr lang="en-US" sz="1200" kern="1200" dirty="0">
                <a:solidFill>
                  <a:schemeClr val="tx1"/>
                </a:solidFill>
                <a:effectLst/>
                <a:latin typeface="+mn-lt"/>
                <a:ea typeface="+mn-ea"/>
                <a:cs typeface="+mn-cs"/>
              </a:rPr>
              <a:t>indicates the temperature of the engine oil. The normal engine oil temperature is between 180° and 225° F. This can vary, so consult your vehicle’s operator’s manual for specifics.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high oil temperature can cause thinner oil, decreasing oil pressure. This can result in engine damage.</a:t>
            </a:r>
          </a:p>
        </p:txBody>
      </p:sp>
      <p:sp>
        <p:nvSpPr>
          <p:cNvPr id="4" name="Slide Number Placeholder 3"/>
          <p:cNvSpPr>
            <a:spLocks noGrp="1"/>
          </p:cNvSpPr>
          <p:nvPr>
            <p:ph type="sldNum" sz="quarter" idx="10"/>
          </p:nvPr>
        </p:nvSpPr>
        <p:spPr/>
        <p:txBody>
          <a:bodyPr/>
          <a:lstStyle/>
          <a:p>
            <a:fld id="{3E7AC3BC-CE1B-4934-AD71-EF55699CAD5D}" type="slidenum">
              <a:rPr lang="en-US" smtClean="0"/>
              <a:t>58</a:t>
            </a:fld>
            <a:endParaRPr lang="en-US"/>
          </a:p>
        </p:txBody>
      </p:sp>
    </p:spTree>
    <p:extLst>
      <p:ext uri="{BB962C8B-B14F-4D97-AF65-F5344CB8AC3E}">
        <p14:creationId xmlns:p14="http://schemas.microsoft.com/office/powerpoint/2010/main" val="10917225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exhaust pyrometer gauge </a:t>
            </a:r>
            <a:r>
              <a:rPr lang="en-US" sz="1200" kern="1200" dirty="0">
                <a:solidFill>
                  <a:schemeClr val="tx1"/>
                </a:solidFill>
                <a:effectLst/>
                <a:latin typeface="+mn-lt"/>
                <a:ea typeface="+mn-ea"/>
                <a:cs typeface="+mn-cs"/>
              </a:rPr>
              <a:t>shows the temperature of the exhaust gasses in the manifold. If the vehicle has an exhaust pyrometer, it could be used to determine when the vehicle has cooled enough to shut down the engine.</a:t>
            </a:r>
          </a:p>
        </p:txBody>
      </p:sp>
      <p:sp>
        <p:nvSpPr>
          <p:cNvPr id="4" name="Slide Number Placeholder 3"/>
          <p:cNvSpPr>
            <a:spLocks noGrp="1"/>
          </p:cNvSpPr>
          <p:nvPr>
            <p:ph type="sldNum" sz="quarter" idx="10"/>
          </p:nvPr>
        </p:nvSpPr>
        <p:spPr/>
        <p:txBody>
          <a:bodyPr/>
          <a:lstStyle/>
          <a:p>
            <a:fld id="{3E7AC3BC-CE1B-4934-AD71-EF55699CAD5D}" type="slidenum">
              <a:rPr lang="en-US" smtClean="0"/>
              <a:t>59</a:t>
            </a:fld>
            <a:endParaRPr lang="en-US"/>
          </a:p>
        </p:txBody>
      </p:sp>
    </p:spTree>
    <p:extLst>
      <p:ext uri="{BB962C8B-B14F-4D97-AF65-F5344CB8AC3E}">
        <p14:creationId xmlns:p14="http://schemas.microsoft.com/office/powerpoint/2010/main" val="37541024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axle temperature gauge </a:t>
            </a:r>
            <a:r>
              <a:rPr lang="en-US" sz="1200" kern="1200" dirty="0">
                <a:solidFill>
                  <a:schemeClr val="tx1"/>
                </a:solidFill>
                <a:effectLst/>
                <a:latin typeface="+mn-lt"/>
                <a:ea typeface="+mn-ea"/>
                <a:cs typeface="+mn-cs"/>
              </a:rPr>
              <a:t>measures the temperature of the front and rear drive axles. Above normal readings may indicate bad bearings.</a:t>
            </a:r>
          </a:p>
        </p:txBody>
      </p:sp>
      <p:sp>
        <p:nvSpPr>
          <p:cNvPr id="4" name="Slide Number Placeholder 3"/>
          <p:cNvSpPr>
            <a:spLocks noGrp="1"/>
          </p:cNvSpPr>
          <p:nvPr>
            <p:ph type="sldNum" sz="quarter" idx="10"/>
          </p:nvPr>
        </p:nvSpPr>
        <p:spPr/>
        <p:txBody>
          <a:bodyPr/>
          <a:lstStyle/>
          <a:p>
            <a:fld id="{3E7AC3BC-CE1B-4934-AD71-EF55699CAD5D}" type="slidenum">
              <a:rPr lang="en-US" smtClean="0"/>
              <a:t>60</a:t>
            </a:fld>
            <a:endParaRPr lang="en-US"/>
          </a:p>
        </p:txBody>
      </p:sp>
    </p:spTree>
    <p:extLst>
      <p:ext uri="{BB962C8B-B14F-4D97-AF65-F5344CB8AC3E}">
        <p14:creationId xmlns:p14="http://schemas.microsoft.com/office/powerpoint/2010/main" val="42476085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Warning devices let you know when pressures or temperatures reach a dangerous level.</a:t>
            </a:r>
          </a:p>
          <a:p>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important that you understand what these warning indicators mean, and what you should do if an indicator light, buzzer, or alarm comes on while driving.</a:t>
            </a:r>
          </a:p>
          <a:p>
            <a:endParaRPr lang="en-US" b="0" dirty="0"/>
          </a:p>
        </p:txBody>
      </p:sp>
      <p:sp>
        <p:nvSpPr>
          <p:cNvPr id="4" name="Slide Number Placeholder 3"/>
          <p:cNvSpPr>
            <a:spLocks noGrp="1"/>
          </p:cNvSpPr>
          <p:nvPr>
            <p:ph type="sldNum" sz="quarter" idx="10"/>
          </p:nvPr>
        </p:nvSpPr>
        <p:spPr/>
        <p:txBody>
          <a:bodyPr/>
          <a:lstStyle/>
          <a:p>
            <a:fld id="{3E7AC3BC-CE1B-4934-AD71-EF55699CAD5D}" type="slidenum">
              <a:rPr lang="en-US" smtClean="0"/>
              <a:t>61</a:t>
            </a:fld>
            <a:endParaRPr lang="en-US"/>
          </a:p>
        </p:txBody>
      </p:sp>
    </p:spTree>
    <p:extLst>
      <p:ext uri="{BB962C8B-B14F-4D97-AF65-F5344CB8AC3E}">
        <p14:creationId xmlns:p14="http://schemas.microsoft.com/office/powerpoint/2010/main" val="26454192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low-pressure warning alarm/light </a:t>
            </a:r>
            <a:r>
              <a:rPr lang="en-US" sz="1200" kern="1200" dirty="0">
                <a:solidFill>
                  <a:schemeClr val="tx1"/>
                </a:solidFill>
                <a:effectLst/>
                <a:latin typeface="+mn-lt"/>
                <a:ea typeface="+mn-ea"/>
                <a:cs typeface="+mn-cs"/>
              </a:rPr>
              <a:t>indicates when there is inadequate pressure in the air brake system. This warning will go off when the pressure drops below 60 psi. Continued operation of the vehicle is unsafe. At 20 to 45 psi, the tractor protection valve closes, completely shutting off the air supply to the trailer. A vehicle without sufficient air pressure should not be operated.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coolant level alarm </a:t>
            </a:r>
            <a:r>
              <a:rPr lang="en-US" sz="1200" kern="1200" dirty="0">
                <a:solidFill>
                  <a:schemeClr val="tx1"/>
                </a:solidFill>
                <a:effectLst/>
                <a:latin typeface="+mn-lt"/>
                <a:ea typeface="+mn-ea"/>
                <a:cs typeface="+mn-cs"/>
              </a:rPr>
              <a:t>lights up when the level starts dropping, indicating a probable leak.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oil level alarm lights </a:t>
            </a:r>
            <a:r>
              <a:rPr lang="en-US" sz="1200" kern="1200" dirty="0">
                <a:solidFill>
                  <a:schemeClr val="tx1"/>
                </a:solidFill>
                <a:effectLst/>
                <a:latin typeface="+mn-lt"/>
                <a:ea typeface="+mn-ea"/>
                <a:cs typeface="+mn-cs"/>
              </a:rPr>
              <a:t>up when the oil level drops below what is normal for operation.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oil pressure warning light </a:t>
            </a:r>
            <a:r>
              <a:rPr lang="en-US" sz="1200" kern="1200" dirty="0">
                <a:solidFill>
                  <a:schemeClr val="tx1"/>
                </a:solidFill>
                <a:effectLst/>
                <a:latin typeface="+mn-lt"/>
                <a:ea typeface="+mn-ea"/>
                <a:cs typeface="+mn-cs"/>
              </a:rPr>
              <a:t>indicates when oil pressure drops too low for safe operation.</a:t>
            </a:r>
          </a:p>
        </p:txBody>
      </p:sp>
      <p:sp>
        <p:nvSpPr>
          <p:cNvPr id="4" name="Slide Number Placeholder 3"/>
          <p:cNvSpPr>
            <a:spLocks noGrp="1"/>
          </p:cNvSpPr>
          <p:nvPr>
            <p:ph type="sldNum" sz="quarter" idx="10"/>
          </p:nvPr>
        </p:nvSpPr>
        <p:spPr/>
        <p:txBody>
          <a:bodyPr/>
          <a:lstStyle/>
          <a:p>
            <a:fld id="{3E7AC3BC-CE1B-4934-AD71-EF55699CAD5D}" type="slidenum">
              <a:rPr lang="en-US" smtClean="0"/>
              <a:t>62</a:t>
            </a:fld>
            <a:endParaRPr lang="en-US"/>
          </a:p>
        </p:txBody>
      </p:sp>
    </p:spTree>
    <p:extLst>
      <p:ext uri="{BB962C8B-B14F-4D97-AF65-F5344CB8AC3E}">
        <p14:creationId xmlns:p14="http://schemas.microsoft.com/office/powerpoint/2010/main" val="2560374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coolant temperature warning light </a:t>
            </a:r>
            <a:r>
              <a:rPr lang="en-US" sz="1200" kern="1200" dirty="0">
                <a:solidFill>
                  <a:schemeClr val="tx1"/>
                </a:solidFill>
                <a:effectLst/>
                <a:latin typeface="+mn-lt"/>
                <a:ea typeface="+mn-ea"/>
                <a:cs typeface="+mn-cs"/>
              </a:rPr>
              <a:t>indicates when the temperature is too high for normal operation.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pyrometer warning light </a:t>
            </a:r>
            <a:r>
              <a:rPr lang="en-US" sz="1200" kern="1200" dirty="0">
                <a:solidFill>
                  <a:schemeClr val="tx1"/>
                </a:solidFill>
                <a:effectLst/>
                <a:latin typeface="+mn-lt"/>
                <a:ea typeface="+mn-ea"/>
                <a:cs typeface="+mn-cs"/>
              </a:rPr>
              <a:t>indicates when exhaust temperatures are abnormal.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differential warning light </a:t>
            </a:r>
            <a:r>
              <a:rPr lang="en-US" sz="1200" kern="1200" dirty="0">
                <a:solidFill>
                  <a:schemeClr val="tx1"/>
                </a:solidFill>
                <a:effectLst/>
                <a:latin typeface="+mn-lt"/>
                <a:ea typeface="+mn-ea"/>
                <a:cs typeface="+mn-cs"/>
              </a:rPr>
              <a:t>may stay lit up when the interaxle differential is in the locked position.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ABS light </a:t>
            </a:r>
            <a:r>
              <a:rPr lang="en-US" sz="1200" kern="1200" dirty="0">
                <a:solidFill>
                  <a:schemeClr val="tx1"/>
                </a:solidFill>
                <a:effectLst/>
                <a:latin typeface="+mn-lt"/>
                <a:ea typeface="+mn-ea"/>
                <a:cs typeface="+mn-cs"/>
              </a:rPr>
              <a:t>indicates that the ABS function is not operating.</a:t>
            </a:r>
          </a:p>
        </p:txBody>
      </p:sp>
      <p:sp>
        <p:nvSpPr>
          <p:cNvPr id="4" name="Slide Number Placeholder 3"/>
          <p:cNvSpPr>
            <a:spLocks noGrp="1"/>
          </p:cNvSpPr>
          <p:nvPr>
            <p:ph type="sldNum" sz="quarter" idx="10"/>
          </p:nvPr>
        </p:nvSpPr>
        <p:spPr/>
        <p:txBody>
          <a:bodyPr/>
          <a:lstStyle/>
          <a:p>
            <a:fld id="{3E7AC3BC-CE1B-4934-AD71-EF55699CAD5D}" type="slidenum">
              <a:rPr lang="en-US" smtClean="0"/>
              <a:t>63</a:t>
            </a:fld>
            <a:endParaRPr lang="en-US"/>
          </a:p>
        </p:txBody>
      </p:sp>
    </p:spTree>
    <p:extLst>
      <p:ext uri="{BB962C8B-B14F-4D97-AF65-F5344CB8AC3E}">
        <p14:creationId xmlns:p14="http://schemas.microsoft.com/office/powerpoint/2010/main" val="38413268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now be able to:</a:t>
            </a:r>
          </a:p>
          <a:p>
            <a:endParaRPr lang="en-US" dirty="0"/>
          </a:p>
          <a:p>
            <a:pPr marL="685800" lvl="1" indent="-228600">
              <a:buFont typeface="+mj-lt"/>
              <a:buAutoNum type="arabicPeriod"/>
            </a:pPr>
            <a:r>
              <a:rPr lang="en-US" dirty="0"/>
              <a:t>Explain the purpose of a CMV’s engine controls</a:t>
            </a:r>
          </a:p>
          <a:p>
            <a:pPr marL="685800" lvl="1" indent="-228600">
              <a:buFont typeface="+mj-lt"/>
              <a:buAutoNum type="arabicPeriod"/>
            </a:pPr>
            <a:r>
              <a:rPr lang="en-US" dirty="0"/>
              <a:t>Locate a CMV’s primary controls and discuss the function of each</a:t>
            </a:r>
          </a:p>
          <a:p>
            <a:pPr marL="685800" lvl="1" indent="-228600">
              <a:buFont typeface="+mj-lt"/>
              <a:buAutoNum type="arabicPeriod"/>
            </a:pPr>
            <a:r>
              <a:rPr lang="en-US" dirty="0"/>
              <a:t>Describe the purpose of a vehicle’s secondary controls and identify their locations</a:t>
            </a:r>
          </a:p>
          <a:p>
            <a:pPr marL="685800" lvl="1" indent="-228600">
              <a:buFont typeface="+mj-lt"/>
              <a:buAutoNum type="arabicPeriod"/>
            </a:pPr>
            <a:r>
              <a:rPr lang="en-US" dirty="0"/>
              <a:t>Recognize all vehicle instruments and explain the acceptable operating range for each</a:t>
            </a:r>
          </a:p>
          <a:p>
            <a:pPr marL="685800" lvl="1" indent="-228600">
              <a:buFont typeface="+mj-lt"/>
              <a:buAutoNum type="arabicPeriod"/>
            </a:pPr>
            <a:r>
              <a:rPr lang="en-US" dirty="0"/>
              <a:t>Identify warning devices commonly found on a CMV</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LAB RECOMMENDATION</a:t>
            </a:r>
          </a:p>
          <a:p>
            <a:r>
              <a:rPr lang="en-US" sz="1200" b="0" kern="1200" dirty="0">
                <a:solidFill>
                  <a:schemeClr val="tx1"/>
                </a:solidFill>
                <a:effectLst/>
                <a:latin typeface="+mn-lt"/>
                <a:ea typeface="+mn-ea"/>
                <a:cs typeface="+mn-cs"/>
              </a:rPr>
              <a:t>From the driver’s seat of the tractor, point out all of the controls and instruments to your students. When doing this, have students break into groups of three or four so all are able to see everything clearly. Point out or demonstrate each of the controls and instruments. Start the engine so your drivers can see how each of the instruments should read.</a:t>
            </a:r>
          </a:p>
        </p:txBody>
      </p:sp>
      <p:sp>
        <p:nvSpPr>
          <p:cNvPr id="4" name="Slide Number Placeholder 3"/>
          <p:cNvSpPr>
            <a:spLocks noGrp="1"/>
          </p:cNvSpPr>
          <p:nvPr>
            <p:ph type="sldNum" sz="quarter" idx="10"/>
          </p:nvPr>
        </p:nvSpPr>
        <p:spPr/>
        <p:txBody>
          <a:bodyPr/>
          <a:lstStyle/>
          <a:p>
            <a:fld id="{3E7AC3BC-CE1B-4934-AD71-EF55699CAD5D}" type="slidenum">
              <a:rPr lang="en-US" smtClean="0"/>
              <a:t>64</a:t>
            </a:fld>
            <a:endParaRPr lang="en-US"/>
          </a:p>
        </p:txBody>
      </p:sp>
    </p:spTree>
    <p:extLst>
      <p:ext uri="{BB962C8B-B14F-4D97-AF65-F5344CB8AC3E}">
        <p14:creationId xmlns:p14="http://schemas.microsoft.com/office/powerpoint/2010/main" val="865785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002D72"/>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10/11/2019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10/11/2019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10/11/2019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10/11/2019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10/11/2019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10/11/2019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10/11/2019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solidFill>
                  <a:srgbClr val="002D72"/>
                </a:solidFill>
              </a:defRPr>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10/11/2019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solidFill>
                  <a:srgbClr val="002D72"/>
                </a:solidFill>
              </a:defRPr>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10/11/2019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solidFill>
                  <a:srgbClr val="002D72"/>
                </a:solidFill>
              </a:defRPr>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solidFill>
                  <a:srgbClr val="002D72"/>
                </a:solidFill>
              </a:defRPr>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10/11/2019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8.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32.xml"/><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37.xm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38.xml"/><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42.xml"/><Relationship Id="rId4" Type="http://schemas.openxmlformats.org/officeDocument/2006/relationships/image" Target="../media/image37.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8.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44.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image" Target="../media/image5.pn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43.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9.xml"/><Relationship Id="rId5" Type="http://schemas.openxmlformats.org/officeDocument/2006/relationships/image" Target="../media/image5.png"/><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50.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51.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2.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3.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4.xml"/><Relationship Id="rId4" Type="http://schemas.openxmlformats.org/officeDocument/2006/relationships/image" Target="../media/image50.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5.xml"/><Relationship Id="rId4" Type="http://schemas.openxmlformats.org/officeDocument/2006/relationships/image" Target="../media/image51.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56.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57.xml"/><Relationship Id="rId4" Type="http://schemas.openxmlformats.org/officeDocument/2006/relationships/image" Target="../media/image53.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58.xml"/><Relationship Id="rId5" Type="http://schemas.openxmlformats.org/officeDocument/2006/relationships/image" Target="../media/image5.png"/><Relationship Id="rId4" Type="http://schemas.openxmlformats.org/officeDocument/2006/relationships/image" Target="../media/image54.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59.xml"/><Relationship Id="rId4" Type="http://schemas.openxmlformats.org/officeDocument/2006/relationships/image" Target="../media/image55.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56.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tags" Target="../tags/tag61.xml"/><Relationship Id="rId5" Type="http://schemas.openxmlformats.org/officeDocument/2006/relationships/image" Target="../media/image5.png"/><Relationship Id="rId4" Type="http://schemas.openxmlformats.org/officeDocument/2006/relationships/image" Target="../media/image57.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63.xml"/><Relationship Id="rId4" Type="http://schemas.openxmlformats.org/officeDocument/2006/relationships/image" Target="../media/image59.jp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tags" Target="../tags/tag64.xml"/><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6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tags" Target="../tags/tag67.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tags" Target="../tags/tag68.xml"/><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tags" Target="../tags/tag69.xml"/><Relationship Id="rId4" Type="http://schemas.openxmlformats.org/officeDocument/2006/relationships/image" Target="../media/image65.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tags" Target="../tags/tag70.xml"/><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tags" Target="../tags/tag71.xml"/><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tags" Target="../tags/tag72.xml"/><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tags" Target="../tags/tag73.xml"/><Relationship Id="rId4" Type="http://schemas.openxmlformats.org/officeDocument/2006/relationships/image" Target="../media/image69.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tags" Target="../tags/tag74.xml"/><Relationship Id="rId4" Type="http://schemas.openxmlformats.org/officeDocument/2006/relationships/image" Target="../media/image70.jp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tags" Target="../tags/tag75.xml"/><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tags" Target="../tags/tag76.xml"/><Relationship Id="rId4" Type="http://schemas.openxmlformats.org/officeDocument/2006/relationships/image" Target="../media/image72.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tags" Target="../tags/tag77.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217E94-6C00-413C-95D4-6C26CE33AB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9" name="Title 1">
            <a:extLst>
              <a:ext uri="{FF2B5EF4-FFF2-40B4-BE49-F238E27FC236}">
                <a16:creationId xmlns:a16="http://schemas.microsoft.com/office/drawing/2014/main" id="{61610064-A562-4E65-887A-42A9F8B1E388}"/>
              </a:ext>
            </a:extLst>
          </p:cNvPr>
          <p:cNvSpPr>
            <a:spLocks noGrp="1"/>
          </p:cNvSpPr>
          <p:nvPr>
            <p:ph type="ctrTitle"/>
          </p:nvPr>
        </p:nvSpPr>
        <p:spPr>
          <a:xfrm>
            <a:off x="137273" y="4038600"/>
            <a:ext cx="5984128" cy="2460801"/>
          </a:xfrm>
        </p:spPr>
        <p:txBody>
          <a:bodyPr>
            <a:noAutofit/>
          </a:bodyPr>
          <a:lstStyle/>
          <a:p>
            <a:pPr algn="l"/>
            <a:r>
              <a:rPr lang="en-US" sz="4400" dirty="0">
                <a:solidFill>
                  <a:schemeClr val="bg1"/>
                </a:solidFill>
                <a:effectLst>
                  <a:outerShdw blurRad="38100" dist="38100" dir="2700000" algn="tl">
                    <a:srgbClr val="000000">
                      <a:alpha val="43137"/>
                    </a:srgbClr>
                  </a:outerShdw>
                </a:effectLst>
              </a:rPr>
              <a:t>Control Systems/Dashboard</a:t>
            </a:r>
          </a:p>
        </p:txBody>
      </p:sp>
      <p:sp>
        <p:nvSpPr>
          <p:cNvPr id="10" name="TextBox 9">
            <a:extLst>
              <a:ext uri="{FF2B5EF4-FFF2-40B4-BE49-F238E27FC236}">
                <a16:creationId xmlns:a16="http://schemas.microsoft.com/office/drawing/2014/main" id="{F0564CA2-534F-4F7F-8C82-6562C6FC56EF}"/>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CAB02D1B-36B0-4A47-B42E-5DEBD66F3E81}"/>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2</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t>Introduction</a:t>
            </a:r>
          </a:p>
        </p:txBody>
      </p:sp>
      <p:pic>
        <p:nvPicPr>
          <p:cNvPr id="6" name="Picture 5">
            <a:extLst>
              <a:ext uri="{FF2B5EF4-FFF2-40B4-BE49-F238E27FC236}">
                <a16:creationId xmlns:a16="http://schemas.microsoft.com/office/drawing/2014/main" id="{F038D564-CE2A-4822-8BB3-8E28A55F6D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FEA8B17E-F9F9-4209-A335-6EF592D0D989}"/>
              </a:ext>
            </a:extLst>
          </p:cNvPr>
          <p:cNvSpPr>
            <a:spLocks noGrp="1"/>
          </p:cNvSpPr>
          <p:nvPr>
            <p:ph idx="1"/>
          </p:nvPr>
        </p:nvSpPr>
        <p:spPr>
          <a:xfrm>
            <a:off x="914400" y="4727448"/>
            <a:ext cx="7010400" cy="1630363"/>
          </a:xfrm>
        </p:spPr>
        <p:txBody>
          <a:bodyPr/>
          <a:lstStyle/>
          <a:p>
            <a:pPr marL="0" indent="0">
              <a:buNone/>
            </a:pPr>
            <a:r>
              <a:rPr lang="en-US" sz="3200" dirty="0"/>
              <a:t>We’ll introduce you to the controls and instruments found in CMVs</a:t>
            </a:r>
          </a:p>
        </p:txBody>
      </p:sp>
      <p:pic>
        <p:nvPicPr>
          <p:cNvPr id="3" name="Picture 2">
            <a:extLst>
              <a:ext uri="{FF2B5EF4-FFF2-40B4-BE49-F238E27FC236}">
                <a16:creationId xmlns:a16="http://schemas.microsoft.com/office/drawing/2014/main" id="{2A0724F1-F007-48CC-ACBC-EA6B8B4A53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Upon completion of this lesson, you will be able to: </a:t>
            </a:r>
          </a:p>
          <a:p>
            <a:pPr marL="857250" lvl="1" indent="-457200">
              <a:buFont typeface="+mj-lt"/>
              <a:buAutoNum type="arabicPeriod"/>
            </a:pPr>
            <a:r>
              <a:rPr lang="en-US" sz="2200" dirty="0"/>
              <a:t>Explain the purpose of a CMV’s engine controls</a:t>
            </a:r>
          </a:p>
          <a:p>
            <a:pPr marL="857250" lvl="1" indent="-457200">
              <a:buFont typeface="+mj-lt"/>
              <a:buAutoNum type="arabicPeriod"/>
            </a:pPr>
            <a:r>
              <a:rPr lang="en-US" sz="2200" dirty="0"/>
              <a:t>Locate a CMV’s primary controls and discuss the function of each</a:t>
            </a:r>
          </a:p>
          <a:p>
            <a:pPr marL="857250" lvl="1" indent="-457200">
              <a:buFont typeface="+mj-lt"/>
              <a:buAutoNum type="arabicPeriod"/>
            </a:pPr>
            <a:r>
              <a:rPr lang="en-US" sz="2200" dirty="0"/>
              <a:t>Describe the purpose of a vehicle’s secondary controls and identify their locations</a:t>
            </a:r>
          </a:p>
          <a:p>
            <a:pPr marL="857250" lvl="1" indent="-457200">
              <a:buFont typeface="+mj-lt"/>
              <a:buAutoNum type="arabicPeriod"/>
            </a:pPr>
            <a:r>
              <a:rPr lang="en-US" sz="2200" dirty="0"/>
              <a:t>Recognize all vehicle instruments and explain the acceptable operating range for each</a:t>
            </a:r>
          </a:p>
          <a:p>
            <a:pPr marL="857250" lvl="1" indent="-457200">
              <a:buFont typeface="+mj-lt"/>
              <a:buAutoNum type="arabicPeriod"/>
            </a:pPr>
            <a:r>
              <a:rPr lang="en-US" sz="2200" dirty="0"/>
              <a:t>Identify warning devices commonly found on a CMV</a:t>
            </a:r>
            <a:endParaRPr lang="en-US" dirty="0"/>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Objectives</a:t>
            </a:r>
          </a:p>
        </p:txBody>
      </p:sp>
    </p:spTree>
    <p:custDataLst>
      <p:tags r:id="rId1"/>
    </p:custDataLst>
    <p:extLst>
      <p:ext uri="{BB962C8B-B14F-4D97-AF65-F5344CB8AC3E}">
        <p14:creationId xmlns:p14="http://schemas.microsoft.com/office/powerpoint/2010/main" val="94180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2883B1-0A4F-4C07-93A4-FB90584F164F}"/>
              </a:ext>
            </a:extLst>
          </p:cNvPr>
          <p:cNvSpPr/>
          <p:nvPr/>
        </p:nvSpPr>
        <p:spPr>
          <a:xfrm>
            <a:off x="0" y="274638"/>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DA6FFB41-24DF-4832-ACB9-05E417BC1226}"/>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Engine Controls</a:t>
            </a:r>
          </a:p>
        </p:txBody>
      </p:sp>
    </p:spTree>
    <p:custDataLst>
      <p:tags r:id="rId1"/>
    </p:custDataLst>
    <p:extLst>
      <p:ext uri="{BB962C8B-B14F-4D97-AF65-F5344CB8AC3E}">
        <p14:creationId xmlns:p14="http://schemas.microsoft.com/office/powerpoint/2010/main" val="239567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a:t>
            </a:r>
            <a:r>
              <a:rPr lang="en-US" sz="3200" dirty="0"/>
              <a:t> </a:t>
            </a:r>
            <a:r>
              <a:rPr lang="en-US" sz="3200" dirty="0">
                <a:solidFill>
                  <a:srgbClr val="002D72"/>
                </a:solidFill>
              </a:rPr>
              <a:t>engine control switch</a:t>
            </a:r>
            <a:r>
              <a:rPr lang="en-US" sz="3200" dirty="0"/>
              <a:t> </a:t>
            </a:r>
            <a:r>
              <a:rPr lang="en-US" sz="2800" dirty="0"/>
              <a:t>starts the engine. It must be on to start </a:t>
            </a:r>
            <a:br>
              <a:rPr lang="en-US" sz="2800" dirty="0"/>
            </a:br>
            <a:r>
              <a:rPr lang="en-US" sz="2800" dirty="0"/>
              <a:t>the engine.</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1638977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If the truck you are operating has a </a:t>
            </a:r>
            <a:r>
              <a:rPr lang="en-US" sz="3200" dirty="0">
                <a:solidFill>
                  <a:srgbClr val="002D72"/>
                </a:solidFill>
              </a:rPr>
              <a:t>starter button</a:t>
            </a:r>
            <a:r>
              <a:rPr lang="en-US" sz="3200" dirty="0"/>
              <a:t>, </a:t>
            </a:r>
            <a:r>
              <a:rPr lang="en-US" sz="2800" dirty="0"/>
              <a:t>you must turn the engine key to the on position and then push the starter button. Normal cranking time should </a:t>
            </a:r>
            <a:br>
              <a:rPr lang="en-US" sz="2800" dirty="0"/>
            </a:br>
            <a:r>
              <a:rPr lang="en-US" sz="2800" dirty="0"/>
              <a:t>be about three to </a:t>
            </a:r>
            <a:br>
              <a:rPr lang="en-US" sz="2800" dirty="0"/>
            </a:br>
            <a:r>
              <a:rPr lang="en-US" sz="2800" dirty="0"/>
              <a:t>five seconds.</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Tree>
    <p:custDataLst>
      <p:tags r:id="rId1"/>
    </p:custDataLst>
    <p:extLst>
      <p:ext uri="{BB962C8B-B14F-4D97-AF65-F5344CB8AC3E}">
        <p14:creationId xmlns:p14="http://schemas.microsoft.com/office/powerpoint/2010/main" val="187818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Cruise control </a:t>
            </a:r>
            <a:r>
              <a:rPr lang="en-US" sz="2800" dirty="0"/>
              <a:t>allows the vehicle to maintain a steady, constant speed without depressing </a:t>
            </a:r>
            <a:br>
              <a:rPr lang="en-US" sz="2800" dirty="0"/>
            </a:br>
            <a:r>
              <a:rPr lang="en-US" sz="2800" dirty="0"/>
              <a:t>the accelerator.</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410855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2883B1-0A4F-4C07-93A4-FB90584F164F}"/>
              </a:ext>
            </a:extLst>
          </p:cNvPr>
          <p:cNvSpPr/>
          <p:nvPr/>
        </p:nvSpPr>
        <p:spPr>
          <a:xfrm>
            <a:off x="0" y="274638"/>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DA6FFB41-24DF-4832-ACB9-05E417BC1226}"/>
              </a:ext>
            </a:extLst>
          </p:cNvPr>
          <p:cNvSpPr txBox="1">
            <a:spLocks/>
          </p:cNvSpPr>
          <p:nvPr/>
        </p:nvSpPr>
        <p:spPr>
          <a:xfrm>
            <a:off x="457200" y="609600"/>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Primary Vehicle Controls</a:t>
            </a:r>
          </a:p>
        </p:txBody>
      </p:sp>
    </p:spTree>
    <p:custDataLst>
      <p:tags r:id="rId1"/>
    </p:custDataLst>
    <p:extLst>
      <p:ext uri="{BB962C8B-B14F-4D97-AF65-F5344CB8AC3E}">
        <p14:creationId xmlns:p14="http://schemas.microsoft.com/office/powerpoint/2010/main" val="729711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a:t>
            </a:r>
            <a:r>
              <a:rPr lang="en-US" sz="3200" dirty="0"/>
              <a:t> </a:t>
            </a:r>
            <a:r>
              <a:rPr lang="en-US" sz="3200" dirty="0">
                <a:solidFill>
                  <a:srgbClr val="002D72"/>
                </a:solidFill>
              </a:rPr>
              <a:t>steering wheel </a:t>
            </a:r>
            <a:r>
              <a:rPr lang="en-US" sz="2800" dirty="0"/>
              <a:t>is used to steer the CMV. It has a larger diameter than your personal vehicle’s steering wheel.</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2616868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5943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a:t>
            </a:r>
            <a:r>
              <a:rPr lang="en-US" sz="3200" dirty="0"/>
              <a:t> </a:t>
            </a:r>
            <a:r>
              <a:rPr lang="en-US" sz="3200" dirty="0">
                <a:solidFill>
                  <a:srgbClr val="002D72"/>
                </a:solidFill>
              </a:rPr>
              <a:t>accelerator pedal (throttle) </a:t>
            </a:r>
            <a:r>
              <a:rPr lang="en-US" sz="3200" dirty="0"/>
              <a:t>controls the CMV’s speed. </a:t>
            </a:r>
          </a:p>
          <a:p>
            <a:pPr marL="0" indent="0">
              <a:buNone/>
            </a:pPr>
            <a:endParaRPr lang="en-US" sz="3200" dirty="0"/>
          </a:p>
          <a:p>
            <a:pPr marL="0" indent="0">
              <a:buNone/>
            </a:pPr>
            <a:r>
              <a:rPr lang="en-US" sz="3200" dirty="0"/>
              <a:t>You push the throttle down to increase speed and release it to reduce speed. </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394365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114801"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clutch pedal </a:t>
            </a:r>
            <a:r>
              <a:rPr lang="en-US" sz="2800" dirty="0"/>
              <a:t>is used to engage and disengage the clutch and to shift gears. </a:t>
            </a:r>
            <a:endParaRPr lang="en-US" sz="3200" dirty="0"/>
          </a:p>
        </p:txBody>
      </p:sp>
      <p:pic>
        <p:nvPicPr>
          <p:cNvPr id="6" name="Picture 5">
            <a:extLst>
              <a:ext uri="{FF2B5EF4-FFF2-40B4-BE49-F238E27FC236}">
                <a16:creationId xmlns:a16="http://schemas.microsoft.com/office/drawing/2014/main" id="{927247C1-A06E-40B2-AF48-E54E071187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408992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9B6415F5-2558-4142-AD8A-71F1F2A873FB}"/>
              </a:ext>
            </a:extLst>
          </p:cNvPr>
          <p:cNvSpPr txBox="1">
            <a:spLocks/>
          </p:cNvSpPr>
          <p:nvPr/>
        </p:nvSpPr>
        <p:spPr>
          <a:xfrm>
            <a:off x="130513" y="268224"/>
            <a:ext cx="3581400" cy="3160776"/>
          </a:xfrm>
          <a:prstGeom prst="rect">
            <a:avLst/>
          </a:prstGeom>
          <a:noFill/>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3200" dirty="0">
                <a:solidFill>
                  <a:srgbClr val="002D72"/>
                </a:solidFill>
              </a:rPr>
              <a:t>Engaged</a:t>
            </a:r>
          </a:p>
          <a:p>
            <a:pPr marL="514350" indent="-514350">
              <a:buFont typeface="+mj-lt"/>
              <a:buAutoNum type="arabicPeriod"/>
            </a:pPr>
            <a:r>
              <a:rPr lang="en-US" sz="3200" dirty="0">
                <a:solidFill>
                  <a:srgbClr val="002D72"/>
                </a:solidFill>
              </a:rPr>
              <a:t>Free Play</a:t>
            </a:r>
          </a:p>
        </p:txBody>
      </p:sp>
      <p:sp>
        <p:nvSpPr>
          <p:cNvPr id="5" name="Content Placeholder 1">
            <a:extLst>
              <a:ext uri="{FF2B5EF4-FFF2-40B4-BE49-F238E27FC236}">
                <a16:creationId xmlns:a16="http://schemas.microsoft.com/office/drawing/2014/main" id="{4FF17C9E-A632-4188-8916-E1ECBB62FC21}"/>
              </a:ext>
            </a:extLst>
          </p:cNvPr>
          <p:cNvSpPr txBox="1">
            <a:spLocks/>
          </p:cNvSpPr>
          <p:nvPr/>
        </p:nvSpPr>
        <p:spPr>
          <a:xfrm>
            <a:off x="2895600" y="268224"/>
            <a:ext cx="3581400" cy="3160776"/>
          </a:xfrm>
          <a:prstGeom prst="rect">
            <a:avLst/>
          </a:prstGeom>
          <a:noFill/>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3"/>
            </a:pPr>
            <a:r>
              <a:rPr lang="en-US" sz="3200" dirty="0">
                <a:solidFill>
                  <a:srgbClr val="002D72"/>
                </a:solidFill>
              </a:rPr>
              <a:t>Disengaged</a:t>
            </a:r>
          </a:p>
          <a:p>
            <a:pPr marL="514350" indent="-514350">
              <a:buFont typeface="+mj-lt"/>
              <a:buAutoNum type="arabicPeriod" startAt="3"/>
            </a:pPr>
            <a:r>
              <a:rPr lang="en-US" sz="3200" dirty="0">
                <a:solidFill>
                  <a:srgbClr val="002D72"/>
                </a:solidFill>
              </a:rPr>
              <a:t>Clutch Brake</a:t>
            </a:r>
            <a:endParaRPr lang="en-US" sz="3600" dirty="0">
              <a:solidFill>
                <a:srgbClr val="002D72"/>
              </a:solidFill>
            </a:endParaRPr>
          </a:p>
        </p:txBody>
      </p:sp>
    </p:spTree>
    <p:custDataLst>
      <p:tags r:id="rId1"/>
    </p:custDataLst>
    <p:extLst>
      <p:ext uri="{BB962C8B-B14F-4D97-AF65-F5344CB8AC3E}">
        <p14:creationId xmlns:p14="http://schemas.microsoft.com/office/powerpoint/2010/main" val="1243344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5958-5074-4507-B8EB-EBD7D14800D0}"/>
              </a:ext>
            </a:extLst>
          </p:cNvPr>
          <p:cNvSpPr>
            <a:spLocks noGrp="1"/>
          </p:cNvSpPr>
          <p:nvPr>
            <p:ph type="title"/>
          </p:nvPr>
        </p:nvSpPr>
        <p:spPr/>
        <p:txBody>
          <a:bodyPr/>
          <a:lstStyle/>
          <a:p>
            <a:r>
              <a:rPr lang="en-US" dirty="0"/>
              <a:t>Transmission Controls</a:t>
            </a:r>
          </a:p>
        </p:txBody>
      </p:sp>
      <p:pic>
        <p:nvPicPr>
          <p:cNvPr id="3" name="Picture 2">
            <a:extLst>
              <a:ext uri="{FF2B5EF4-FFF2-40B4-BE49-F238E27FC236}">
                <a16:creationId xmlns:a16="http://schemas.microsoft.com/office/drawing/2014/main" id="{11510D91-3EA4-44C1-B6E8-C37CA61BA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94AB4575-5A58-4F09-94C3-6CCCEAD48AFC}"/>
              </a:ext>
            </a:extLst>
          </p:cNvPr>
          <p:cNvSpPr txBox="1">
            <a:spLocks/>
          </p:cNvSpPr>
          <p:nvPr/>
        </p:nvSpPr>
        <p:spPr>
          <a:xfrm>
            <a:off x="914400" y="4727448"/>
            <a:ext cx="80010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transmission controls vary depending on the type of transmission in the truck</a:t>
            </a:r>
          </a:p>
        </p:txBody>
      </p:sp>
    </p:spTree>
    <p:custDataLst>
      <p:tags r:id="rId1"/>
    </p:custDataLst>
    <p:extLst>
      <p:ext uri="{BB962C8B-B14F-4D97-AF65-F5344CB8AC3E}">
        <p14:creationId xmlns:p14="http://schemas.microsoft.com/office/powerpoint/2010/main" val="2443419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a:t>A </a:t>
            </a:r>
            <a:r>
              <a:rPr lang="en-US" sz="3200">
                <a:solidFill>
                  <a:srgbClr val="002D72"/>
                </a:solidFill>
              </a:rPr>
              <a:t>manual transmission </a:t>
            </a:r>
            <a:r>
              <a:rPr lang="en-US" sz="2800"/>
              <a:t>uses a clutch and a gear shift lever. You have to manually change gears.</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3448639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3962401"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a:t>
            </a:r>
            <a:r>
              <a:rPr lang="en-US" sz="3200" dirty="0"/>
              <a:t> </a:t>
            </a:r>
            <a:r>
              <a:rPr lang="en-US" sz="3200" dirty="0">
                <a:solidFill>
                  <a:srgbClr val="002D72"/>
                </a:solidFill>
              </a:rPr>
              <a:t>semiautomatic transmission </a:t>
            </a:r>
            <a:r>
              <a:rPr lang="en-US" sz="2800" dirty="0"/>
              <a:t>includes a clutch and gear shift lever. There could also be a control pad with push-buttons on it, instead of a gear shift lever. Some gear changes are done by an on-board computer and some are </a:t>
            </a:r>
            <a:br>
              <a:rPr lang="en-US" sz="2800" dirty="0"/>
            </a:br>
            <a:r>
              <a:rPr lang="en-US" sz="2800" dirty="0"/>
              <a:t>done manually.</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281369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An </a:t>
            </a:r>
            <a:r>
              <a:rPr lang="en-US" sz="3200" dirty="0">
                <a:solidFill>
                  <a:srgbClr val="002D72"/>
                </a:solidFill>
              </a:rPr>
              <a:t>automatic transmission </a:t>
            </a:r>
            <a:r>
              <a:rPr lang="en-US" sz="2800" dirty="0"/>
              <a:t>only has a gear shift lever, or touch pad. A clutch may not be needed in some models. All gear changes are done by an on-board computer and hydraulics.</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1127425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F9283-840B-4AAE-AFA8-59A36D6F3F48}"/>
              </a:ext>
            </a:extLst>
          </p:cNvPr>
          <p:cNvSpPr>
            <a:spLocks noGrp="1"/>
          </p:cNvSpPr>
          <p:nvPr>
            <p:ph type="title"/>
          </p:nvPr>
        </p:nvSpPr>
        <p:spPr/>
        <p:txBody>
          <a:bodyPr/>
          <a:lstStyle/>
          <a:p>
            <a:r>
              <a:rPr lang="en-US" dirty="0"/>
              <a:t>Brake Controls</a:t>
            </a:r>
          </a:p>
        </p:txBody>
      </p:sp>
      <p:pic>
        <p:nvPicPr>
          <p:cNvPr id="3" name="Picture 2">
            <a:extLst>
              <a:ext uri="{FF2B5EF4-FFF2-40B4-BE49-F238E27FC236}">
                <a16:creationId xmlns:a16="http://schemas.microsoft.com/office/drawing/2014/main" id="{1DE6721D-FD6C-49E9-A833-C7A5A0061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893725F8-2BA6-49D8-A23E-A7A45B0290EB}"/>
              </a:ext>
            </a:extLst>
          </p:cNvPr>
          <p:cNvSpPr txBox="1">
            <a:spLocks/>
          </p:cNvSpPr>
          <p:nvPr/>
        </p:nvSpPr>
        <p:spPr>
          <a:xfrm>
            <a:off x="914400" y="4727448"/>
            <a:ext cx="53340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brakes are used to slow or stop the vehicle</a:t>
            </a:r>
          </a:p>
        </p:txBody>
      </p:sp>
    </p:spTree>
    <p:custDataLst>
      <p:tags r:id="rId1"/>
    </p:custDataLst>
    <p:extLst>
      <p:ext uri="{BB962C8B-B14F-4D97-AF65-F5344CB8AC3E}">
        <p14:creationId xmlns:p14="http://schemas.microsoft.com/office/powerpoint/2010/main" val="3702213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3886201"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foot brake control valve </a:t>
            </a:r>
            <a:r>
              <a:rPr lang="en-US" sz="2800" dirty="0"/>
              <a:t>operates both the tractor’s and trailer’s service brakes. When depressed, it supplies air pressure to all brake chambers.</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3756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trailer brake </a:t>
            </a:r>
            <a:br>
              <a:rPr lang="en-US" sz="3200" dirty="0">
                <a:solidFill>
                  <a:srgbClr val="002D72"/>
                </a:solidFill>
              </a:rPr>
            </a:br>
            <a:r>
              <a:rPr lang="en-US" sz="3200" dirty="0">
                <a:solidFill>
                  <a:srgbClr val="002D72"/>
                </a:solidFill>
              </a:rPr>
              <a:t>hand-control valve </a:t>
            </a:r>
            <a:r>
              <a:rPr lang="en-US" sz="2800" dirty="0"/>
              <a:t>operates the service brakes on the trailer </a:t>
            </a:r>
            <a:r>
              <a:rPr lang="en-US" sz="2800" i="1" dirty="0"/>
              <a:t>only</a:t>
            </a:r>
            <a:r>
              <a:rPr lang="en-US" sz="2800" dirty="0"/>
              <a:t>. </a:t>
            </a:r>
          </a:p>
          <a:p>
            <a:pPr marL="0" indent="0">
              <a:buNone/>
            </a:pPr>
            <a:endParaRPr lang="en-US" sz="2800" dirty="0"/>
          </a:p>
          <a:p>
            <a:pPr marL="0" indent="0">
              <a:buNone/>
            </a:pPr>
            <a:r>
              <a:rPr lang="en-US" sz="2800" dirty="0"/>
              <a:t>It is only used in </a:t>
            </a:r>
            <a:br>
              <a:rPr lang="en-US" sz="2800" dirty="0"/>
            </a:br>
            <a:r>
              <a:rPr lang="en-US" sz="2800" dirty="0"/>
              <a:t>special situations. </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3797181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a:t>
            </a:r>
            <a:r>
              <a:rPr lang="en-US" sz="3200" dirty="0">
                <a:solidFill>
                  <a:srgbClr val="002D72"/>
                </a:solidFill>
              </a:rPr>
              <a:t>parking brake control valve</a:t>
            </a:r>
            <a:r>
              <a:rPr lang="en-US" sz="3200" dirty="0"/>
              <a:t> </a:t>
            </a:r>
            <a:r>
              <a:rPr lang="en-US" sz="2800" dirty="0"/>
              <a:t>is a yellow, diamond-shaped knob that allows the driver to activate the parking brake. </a:t>
            </a:r>
          </a:p>
          <a:p>
            <a:pPr marL="0" indent="0">
              <a:buNone/>
            </a:pPr>
            <a:endParaRPr lang="en-US" sz="2800" dirty="0"/>
          </a:p>
          <a:p>
            <a:pPr marL="0" indent="0">
              <a:buNone/>
            </a:pPr>
            <a:r>
              <a:rPr lang="en-US" sz="2800" dirty="0"/>
              <a:t>The parking brake </a:t>
            </a:r>
            <a:br>
              <a:rPr lang="en-US" sz="2800" dirty="0"/>
            </a:br>
            <a:r>
              <a:rPr lang="en-US" sz="2800" dirty="0"/>
              <a:t>should only be used when the vehicle is completely stopped. </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481684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533400"/>
            <a:ext cx="4259916" cy="7086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a:t>
            </a:r>
            <a:r>
              <a:rPr lang="en-US" sz="3200" dirty="0"/>
              <a:t> </a:t>
            </a:r>
            <a:r>
              <a:rPr lang="en-US" sz="3200" dirty="0">
                <a:solidFill>
                  <a:srgbClr val="002D72"/>
                </a:solidFill>
              </a:rPr>
              <a:t>trailer air supply valve </a:t>
            </a:r>
            <a:r>
              <a:rPr lang="en-US" sz="2800" dirty="0"/>
              <a:t>is a red eight-sided button that controls air supply to the trailer brakes. It must be released (pushed in) for normal operation with a trailer and applied (pulled out) for operation on a tractor without a trailer. </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Tree>
    <p:custDataLst>
      <p:tags r:id="rId1"/>
    </p:custDataLst>
    <p:extLst>
      <p:ext uri="{BB962C8B-B14F-4D97-AF65-F5344CB8AC3E}">
        <p14:creationId xmlns:p14="http://schemas.microsoft.com/office/powerpoint/2010/main" val="3218653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5E9A-0E3F-4601-B532-78A48DC6574D}"/>
              </a:ext>
            </a:extLst>
          </p:cNvPr>
          <p:cNvSpPr>
            <a:spLocks noGrp="1"/>
          </p:cNvSpPr>
          <p:nvPr>
            <p:ph type="title"/>
          </p:nvPr>
        </p:nvSpPr>
        <p:spPr/>
        <p:txBody>
          <a:bodyPr/>
          <a:lstStyle/>
          <a:p>
            <a:r>
              <a:rPr lang="en-US" dirty="0"/>
              <a:t>Antilock Brakes</a:t>
            </a:r>
          </a:p>
        </p:txBody>
      </p:sp>
      <p:pic>
        <p:nvPicPr>
          <p:cNvPr id="3" name="Picture 2">
            <a:extLst>
              <a:ext uri="{FF2B5EF4-FFF2-40B4-BE49-F238E27FC236}">
                <a16:creationId xmlns:a16="http://schemas.microsoft.com/office/drawing/2014/main" id="{441B5682-FEB3-44E3-9EF7-694DE476D7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B2FD75DB-7D52-4CCA-98B8-EEC1C96E63DC}"/>
              </a:ext>
            </a:extLst>
          </p:cNvPr>
          <p:cNvSpPr txBox="1">
            <a:spLocks/>
          </p:cNvSpPr>
          <p:nvPr/>
        </p:nvSpPr>
        <p:spPr>
          <a:xfrm>
            <a:off x="914400" y="4727448"/>
            <a:ext cx="71628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Help prevent wheels from locking and losing traction, which can cause a loss of vehicle control</a:t>
            </a:r>
          </a:p>
        </p:txBody>
      </p:sp>
    </p:spTree>
    <p:custDataLst>
      <p:tags r:id="rId1"/>
    </p:custDataLst>
    <p:extLst>
      <p:ext uri="{BB962C8B-B14F-4D97-AF65-F5344CB8AC3E}">
        <p14:creationId xmlns:p14="http://schemas.microsoft.com/office/powerpoint/2010/main" val="3004441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5E9A-0E3F-4601-B532-78A48DC6574D}"/>
              </a:ext>
            </a:extLst>
          </p:cNvPr>
          <p:cNvSpPr>
            <a:spLocks noGrp="1"/>
          </p:cNvSpPr>
          <p:nvPr>
            <p:ph type="title"/>
          </p:nvPr>
        </p:nvSpPr>
        <p:spPr/>
        <p:txBody>
          <a:bodyPr/>
          <a:lstStyle/>
          <a:p>
            <a:r>
              <a:rPr lang="en-US" dirty="0"/>
              <a:t>Auxiliary Brakes &amp; Retarders</a:t>
            </a:r>
          </a:p>
        </p:txBody>
      </p:sp>
      <p:pic>
        <p:nvPicPr>
          <p:cNvPr id="3" name="Picture 2">
            <a:extLst>
              <a:ext uri="{FF2B5EF4-FFF2-40B4-BE49-F238E27FC236}">
                <a16:creationId xmlns:a16="http://schemas.microsoft.com/office/drawing/2014/main" id="{441B5682-FEB3-44E3-9EF7-694DE476D7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B2FD75DB-7D52-4CCA-98B8-EEC1C96E63DC}"/>
              </a:ext>
            </a:extLst>
          </p:cNvPr>
          <p:cNvSpPr txBox="1">
            <a:spLocks/>
          </p:cNvSpPr>
          <p:nvPr/>
        </p:nvSpPr>
        <p:spPr>
          <a:xfrm>
            <a:off x="914400" y="4727448"/>
            <a:ext cx="71628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Reduce the vehicle’s speed without using the service brakes </a:t>
            </a:r>
          </a:p>
        </p:txBody>
      </p:sp>
    </p:spTree>
    <p:custDataLst>
      <p:tags r:id="rId1"/>
    </p:custDataLst>
    <p:extLst>
      <p:ext uri="{BB962C8B-B14F-4D97-AF65-F5344CB8AC3E}">
        <p14:creationId xmlns:p14="http://schemas.microsoft.com/office/powerpoint/2010/main" val="3628450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Exhaust Brakes</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066800"/>
            <a:ext cx="4267200" cy="8077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Valve is installed in the exhaust manifold that keeps exhaust gasses from escaping; this build up of back pressure in the engine, prevents it from increasing speed.</a:t>
            </a:r>
          </a:p>
          <a:p>
            <a:pPr marL="0" indent="0">
              <a:buNone/>
            </a:pPr>
            <a:r>
              <a:rPr lang="en-US" sz="2800" dirty="0"/>
              <a:t> </a:t>
            </a:r>
          </a:p>
          <a:p>
            <a:pPr marL="0" indent="0">
              <a:buNone/>
            </a:pPr>
            <a:r>
              <a:rPr lang="en-US" sz="2800" dirty="0"/>
              <a:t>Controlled by an on/off switch in the cab or an automatic control switch on the accelerator </a:t>
            </a:r>
            <a:br>
              <a:rPr lang="en-US" sz="2800" dirty="0"/>
            </a:br>
            <a:r>
              <a:rPr lang="en-US" sz="2800" dirty="0"/>
              <a:t>or clutch.</a:t>
            </a:r>
            <a:endParaRPr lang="en-US" sz="2800" dirty="0">
              <a:solidFill>
                <a:srgbClr val="002D72"/>
              </a:solidFill>
            </a:endParaRPr>
          </a:p>
        </p:txBody>
      </p:sp>
      <p:pic>
        <p:nvPicPr>
          <p:cNvPr id="5" name="Picture 4">
            <a:extLst>
              <a:ext uri="{FF2B5EF4-FFF2-40B4-BE49-F238E27FC236}">
                <a16:creationId xmlns:a16="http://schemas.microsoft.com/office/drawing/2014/main" id="{5E5D3F46-3624-40F6-A755-613DBB33D2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227780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Engine Brakes</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Built into the head of the engine and alter valve timing, turning the engine into an </a:t>
            </a:r>
            <a:br>
              <a:rPr lang="en-US" sz="2800" dirty="0"/>
            </a:br>
            <a:r>
              <a:rPr lang="en-US" sz="2800" dirty="0"/>
              <a:t>air compressor.</a:t>
            </a:r>
          </a:p>
          <a:p>
            <a:pPr marL="0" indent="0">
              <a:buNone/>
            </a:pPr>
            <a:endParaRPr lang="en-US" sz="2800" dirty="0"/>
          </a:p>
          <a:p>
            <a:pPr marL="0" indent="0">
              <a:buNone/>
            </a:pPr>
            <a:r>
              <a:rPr lang="en-US" sz="2800" dirty="0"/>
              <a:t>Operated using a switch mounted on the dashboard and when your foot leaves the accelerator and clutch.</a:t>
            </a:r>
            <a:endParaRPr lang="en-US" sz="2800" dirty="0">
              <a:solidFill>
                <a:srgbClr val="002D72"/>
              </a:solidFill>
            </a:endParaRPr>
          </a:p>
        </p:txBody>
      </p:sp>
      <p:pic>
        <p:nvPicPr>
          <p:cNvPr id="4" name="Picture 3">
            <a:extLst>
              <a:ext uri="{FF2B5EF4-FFF2-40B4-BE49-F238E27FC236}">
                <a16:creationId xmlns:a16="http://schemas.microsoft.com/office/drawing/2014/main" id="{7246D868-C2BE-454C-B389-7096E5CD7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485769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Electric Retarders</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352800" cy="434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Contain electromagnets which slow the rotors attached to the drive train.</a:t>
            </a:r>
          </a:p>
          <a:p>
            <a:pPr marL="0" indent="0">
              <a:buNone/>
            </a:pPr>
            <a:endParaRPr lang="en-US" sz="2800" dirty="0"/>
          </a:p>
          <a:p>
            <a:pPr marL="0" indent="0">
              <a:buNone/>
            </a:pPr>
            <a:r>
              <a:rPr lang="en-US" sz="2800" dirty="0"/>
              <a:t>Operated by a switch in the cab.</a:t>
            </a:r>
            <a:endParaRPr lang="en-US" sz="2800" dirty="0">
              <a:solidFill>
                <a:srgbClr val="002D72"/>
              </a:solidFill>
            </a:endParaRPr>
          </a:p>
        </p:txBody>
      </p:sp>
      <p:pic>
        <p:nvPicPr>
          <p:cNvPr id="5" name="Picture 4">
            <a:extLst>
              <a:ext uri="{FF2B5EF4-FFF2-40B4-BE49-F238E27FC236}">
                <a16:creationId xmlns:a16="http://schemas.microsoft.com/office/drawing/2014/main" id="{44DFE12B-E9F1-4D7A-B196-A41FD1D842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9507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5E9A-0E3F-4601-B532-78A48DC6574D}"/>
              </a:ext>
            </a:extLst>
          </p:cNvPr>
          <p:cNvSpPr>
            <a:spLocks noGrp="1"/>
          </p:cNvSpPr>
          <p:nvPr>
            <p:ph type="title"/>
          </p:nvPr>
        </p:nvSpPr>
        <p:spPr/>
        <p:txBody>
          <a:bodyPr/>
          <a:lstStyle/>
          <a:p>
            <a:r>
              <a:rPr lang="en-US" dirty="0"/>
              <a:t>Interaxle Differential Lock</a:t>
            </a:r>
          </a:p>
        </p:txBody>
      </p:sp>
      <p:pic>
        <p:nvPicPr>
          <p:cNvPr id="3" name="Picture 2">
            <a:extLst>
              <a:ext uri="{FF2B5EF4-FFF2-40B4-BE49-F238E27FC236}">
                <a16:creationId xmlns:a16="http://schemas.microsoft.com/office/drawing/2014/main" id="{441B5682-FEB3-44E3-9EF7-694DE476D7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B2FD75DB-7D52-4CCA-98B8-EEC1C96E63DC}"/>
              </a:ext>
            </a:extLst>
          </p:cNvPr>
          <p:cNvSpPr txBox="1">
            <a:spLocks/>
          </p:cNvSpPr>
          <p:nvPr/>
        </p:nvSpPr>
        <p:spPr>
          <a:xfrm>
            <a:off x="914400" y="4727448"/>
            <a:ext cx="80010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Unlocks and locks the rear tandem axles </a:t>
            </a:r>
          </a:p>
        </p:txBody>
      </p:sp>
    </p:spTree>
    <p:custDataLst>
      <p:tags r:id="rId1"/>
    </p:custDataLst>
    <p:extLst>
      <p:ext uri="{BB962C8B-B14F-4D97-AF65-F5344CB8AC3E}">
        <p14:creationId xmlns:p14="http://schemas.microsoft.com/office/powerpoint/2010/main" val="3192423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6C5F8F-1A91-4DE3-852D-78F7A9AA5F5C}"/>
              </a:ext>
            </a:extLst>
          </p:cNvPr>
          <p:cNvSpPr/>
          <p:nvPr/>
        </p:nvSpPr>
        <p:spPr>
          <a:xfrm>
            <a:off x="0" y="94456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3">
            <a:extLst>
              <a:ext uri="{FF2B5EF4-FFF2-40B4-BE49-F238E27FC236}">
                <a16:creationId xmlns:a16="http://schemas.microsoft.com/office/drawing/2014/main" id="{64B0E3AB-372A-40F5-A656-D0CD97ECDEE7}"/>
              </a:ext>
            </a:extLst>
          </p:cNvPr>
          <p:cNvSpPr txBox="1">
            <a:spLocks/>
          </p:cNvSpPr>
          <p:nvPr/>
        </p:nvSpPr>
        <p:spPr>
          <a:xfrm>
            <a:off x="0" y="1152525"/>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Secondary Vehicle Controls</a:t>
            </a:r>
          </a:p>
        </p:txBody>
      </p:sp>
    </p:spTree>
    <p:custDataLst>
      <p:tags r:id="rId1"/>
    </p:custDataLst>
    <p:extLst>
      <p:ext uri="{BB962C8B-B14F-4D97-AF65-F5344CB8AC3E}">
        <p14:creationId xmlns:p14="http://schemas.microsoft.com/office/powerpoint/2010/main" val="650147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Seeing</a:t>
            </a:r>
          </a:p>
        </p:txBody>
      </p:sp>
      <p:sp>
        <p:nvSpPr>
          <p:cNvPr id="5" name="Content Placeholder 1">
            <a:extLst>
              <a:ext uri="{FF2B5EF4-FFF2-40B4-BE49-F238E27FC236}">
                <a16:creationId xmlns:a16="http://schemas.microsoft.com/office/drawing/2014/main" id="{6BC91FB2-9CD0-4A59-9472-1D0EEC598ACE}"/>
              </a:ext>
            </a:extLst>
          </p:cNvPr>
          <p:cNvSpPr txBox="1">
            <a:spLocks/>
          </p:cNvSpPr>
          <p:nvPr/>
        </p:nvSpPr>
        <p:spPr>
          <a:xfrm>
            <a:off x="4724399" y="1219200"/>
            <a:ext cx="3733801"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Lights</a:t>
            </a:r>
            <a:r>
              <a:rPr lang="en-US" sz="3200" dirty="0"/>
              <a:t> </a:t>
            </a:r>
            <a:r>
              <a:rPr lang="en-US" sz="2800" dirty="0"/>
              <a:t>allow you to see and be seen.</a:t>
            </a:r>
          </a:p>
          <a:p>
            <a:pPr marL="0" indent="0">
              <a:buNone/>
            </a:pPr>
            <a:endParaRPr lang="en-US" sz="2800" dirty="0"/>
          </a:p>
          <a:p>
            <a:pPr marL="0" indent="0">
              <a:buNone/>
            </a:pPr>
            <a:r>
              <a:rPr lang="en-US" sz="2800" dirty="0"/>
              <a:t>They should be used from dusk to dawn and in adverse weather conditions. </a:t>
            </a:r>
          </a:p>
        </p:txBody>
      </p:sp>
      <p:grpSp>
        <p:nvGrpSpPr>
          <p:cNvPr id="16" name="Group 15">
            <a:extLst>
              <a:ext uri="{FF2B5EF4-FFF2-40B4-BE49-F238E27FC236}">
                <a16:creationId xmlns:a16="http://schemas.microsoft.com/office/drawing/2014/main" id="{4F368FC6-47AC-4B9E-97DF-B424A2FAAB38}"/>
              </a:ext>
            </a:extLst>
          </p:cNvPr>
          <p:cNvGrpSpPr/>
          <p:nvPr/>
        </p:nvGrpSpPr>
        <p:grpSpPr>
          <a:xfrm>
            <a:off x="0" y="0"/>
            <a:ext cx="4572000" cy="6858000"/>
            <a:chOff x="0" y="0"/>
            <a:chExt cx="4572000" cy="6858000"/>
          </a:xfrm>
        </p:grpSpPr>
        <p:sp>
          <p:nvSpPr>
            <p:cNvPr id="14" name="Rectangle 13">
              <a:extLst>
                <a:ext uri="{FF2B5EF4-FFF2-40B4-BE49-F238E27FC236}">
                  <a16:creationId xmlns:a16="http://schemas.microsoft.com/office/drawing/2014/main" id="{5D198D07-C7F7-4DC0-BD0D-FFFED8FDEF16}"/>
                </a:ext>
              </a:extLst>
            </p:cNvPr>
            <p:cNvSpPr/>
            <p:nvPr/>
          </p:nvSpPr>
          <p:spPr>
            <a:xfrm>
              <a:off x="0" y="0"/>
              <a:ext cx="4572000" cy="6858000"/>
            </a:xfrm>
            <a:prstGeom prst="rect">
              <a:avLst/>
            </a:prstGeom>
            <a:solidFill>
              <a:srgbClr val="0B0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88A1452-A68C-4AAC-860C-6E66C5F5E31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3048000"/>
              <a:ext cx="4572000" cy="2571750"/>
            </a:xfrm>
            <a:prstGeom prst="rect">
              <a:avLst/>
            </a:prstGeom>
          </p:spPr>
        </p:pic>
        <p:pic>
          <p:nvPicPr>
            <p:cNvPr id="13" name="Picture 12">
              <a:extLst>
                <a:ext uri="{FF2B5EF4-FFF2-40B4-BE49-F238E27FC236}">
                  <a16:creationId xmlns:a16="http://schemas.microsoft.com/office/drawing/2014/main" id="{65607346-B310-4C21-9D43-03E5F1F93CD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274638"/>
              <a:ext cx="4572000" cy="2571750"/>
            </a:xfrm>
            <a:prstGeom prst="rect">
              <a:avLst/>
            </a:prstGeom>
          </p:spPr>
        </p:pic>
      </p:grpSp>
      <p:pic>
        <p:nvPicPr>
          <p:cNvPr id="3" name="Picture 2">
            <a:extLst>
              <a:ext uri="{FF2B5EF4-FFF2-40B4-BE49-F238E27FC236}">
                <a16:creationId xmlns:a16="http://schemas.microsoft.com/office/drawing/2014/main" id="{F0B74108-9A08-48DF-BE2B-5D133716570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6720" y="182880"/>
            <a:ext cx="914400" cy="912987"/>
          </a:xfrm>
          <a:prstGeom prst="rect">
            <a:avLst/>
          </a:prstGeom>
        </p:spPr>
      </p:pic>
    </p:spTree>
    <p:custDataLst>
      <p:tags r:id="rId1"/>
    </p:custDataLst>
    <p:extLst>
      <p:ext uri="{BB962C8B-B14F-4D97-AF65-F5344CB8AC3E}">
        <p14:creationId xmlns:p14="http://schemas.microsoft.com/office/powerpoint/2010/main" val="2642961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219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Mirrors </a:t>
            </a:r>
            <a:r>
              <a:rPr lang="en-US" sz="2800" dirty="0"/>
              <a:t>allow you to see to the sides and rear of your vehicle.</a:t>
            </a:r>
          </a:p>
          <a:p>
            <a:pPr marL="0" indent="0">
              <a:buNone/>
            </a:pPr>
            <a:endParaRPr lang="en-US" sz="2800" dirty="0"/>
          </a:p>
          <a:p>
            <a:pPr marL="0" indent="0">
              <a:buNone/>
            </a:pPr>
            <a:r>
              <a:rPr lang="en-US" sz="2800" dirty="0"/>
              <a:t>When adjusting your mirrors, make sure you are seated in your vehicle, in your normal driving position, with your seat belt buckled.</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9"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Seeing</a:t>
            </a:r>
          </a:p>
        </p:txBody>
      </p:sp>
      <p:pic>
        <p:nvPicPr>
          <p:cNvPr id="5" name="Picture 4">
            <a:extLst>
              <a:ext uri="{FF2B5EF4-FFF2-40B4-BE49-F238E27FC236}">
                <a16:creationId xmlns:a16="http://schemas.microsoft.com/office/drawing/2014/main" id="{E9C73301-2275-40F9-9B07-31991D476B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6720" y="182880"/>
            <a:ext cx="914400" cy="912987"/>
          </a:xfrm>
          <a:prstGeom prst="rect">
            <a:avLst/>
          </a:prstGeom>
        </p:spPr>
      </p:pic>
    </p:spTree>
    <p:custDataLst>
      <p:tags r:id="rId1"/>
    </p:custDataLst>
    <p:extLst>
      <p:ext uri="{BB962C8B-B14F-4D97-AF65-F5344CB8AC3E}">
        <p14:creationId xmlns:p14="http://schemas.microsoft.com/office/powerpoint/2010/main" val="1068870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219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Some </a:t>
            </a:r>
            <a:r>
              <a:rPr lang="en-US" sz="2800" dirty="0"/>
              <a:t>vehicles have mirror heaters that can be turned on to assist in keeping snow and ice from accumulating.</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Seeing</a:t>
            </a:r>
          </a:p>
        </p:txBody>
      </p:sp>
    </p:spTree>
    <p:custDataLst>
      <p:tags r:id="rId1"/>
    </p:custDataLst>
    <p:extLst>
      <p:ext uri="{BB962C8B-B14F-4D97-AF65-F5344CB8AC3E}">
        <p14:creationId xmlns:p14="http://schemas.microsoft.com/office/powerpoint/2010/main" val="1719645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219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Windshield wipers and washers </a:t>
            </a:r>
            <a:r>
              <a:rPr lang="en-US" sz="2800" dirty="0"/>
              <a:t>help you keep your windshield clean and free of debris. </a:t>
            </a:r>
          </a:p>
          <a:p>
            <a:pPr marL="0" indent="0">
              <a:buNone/>
            </a:pPr>
            <a:endParaRPr lang="en-US" sz="2800" dirty="0"/>
          </a:p>
          <a:p>
            <a:pPr marL="0" indent="0">
              <a:buNone/>
            </a:pPr>
            <a:r>
              <a:rPr lang="en-US" sz="2800" dirty="0"/>
              <a:t>Wiper blades should press against the windshield hard enough to wipe the windshield clean; windshield washer should be in good condition and full.</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Seeing</a:t>
            </a:r>
          </a:p>
        </p:txBody>
      </p:sp>
    </p:spTree>
    <p:custDataLst>
      <p:tags r:id="rId1"/>
    </p:custDataLst>
    <p:extLst>
      <p:ext uri="{BB962C8B-B14F-4D97-AF65-F5344CB8AC3E}">
        <p14:creationId xmlns:p14="http://schemas.microsoft.com/office/powerpoint/2010/main" val="1090904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219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defroster </a:t>
            </a:r>
            <a:r>
              <a:rPr lang="en-US" sz="2800" dirty="0"/>
              <a:t>keeps your windows from fogging-up or icing-up in cold weather.</a:t>
            </a:r>
          </a:p>
          <a:p>
            <a:pPr marL="0" indent="0">
              <a:buNone/>
            </a:pPr>
            <a:endParaRPr lang="en-US" sz="2800" dirty="0"/>
          </a:p>
          <a:p>
            <a:pPr marL="0" indent="0">
              <a:buNone/>
            </a:pPr>
            <a:r>
              <a:rPr lang="en-US" sz="2800" dirty="0"/>
              <a:t>Temperature and fan controls allow you to select an appropriate temperature and air flow.</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Seeing</a:t>
            </a:r>
          </a:p>
        </p:txBody>
      </p:sp>
    </p:spTree>
    <p:custDataLst>
      <p:tags r:id="rId1"/>
    </p:custDataLst>
    <p:extLst>
      <p:ext uri="{BB962C8B-B14F-4D97-AF65-F5344CB8AC3E}">
        <p14:creationId xmlns:p14="http://schemas.microsoft.com/office/powerpoint/2010/main" val="3862890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219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Your vehicle’s </a:t>
            </a:r>
            <a:r>
              <a:rPr lang="en-US" sz="3200" dirty="0">
                <a:solidFill>
                  <a:srgbClr val="002D72"/>
                </a:solidFill>
              </a:rPr>
              <a:t>horn </a:t>
            </a:r>
            <a:r>
              <a:rPr lang="en-US" sz="2800" dirty="0"/>
              <a:t>communicates your presence and is used to warn others when a potentially dangerous  situation arises. It should be used responsibly. </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Communication</a:t>
            </a:r>
          </a:p>
        </p:txBody>
      </p:sp>
      <p:pic>
        <p:nvPicPr>
          <p:cNvPr id="6" name="Picture 5">
            <a:extLst>
              <a:ext uri="{FF2B5EF4-FFF2-40B4-BE49-F238E27FC236}">
                <a16:creationId xmlns:a16="http://schemas.microsoft.com/office/drawing/2014/main" id="{9E99B92C-FE6C-4121-A2C0-520E48D98C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6720" y="5792613"/>
            <a:ext cx="914400" cy="912987"/>
          </a:xfrm>
          <a:prstGeom prst="rect">
            <a:avLst/>
          </a:prstGeom>
        </p:spPr>
      </p:pic>
    </p:spTree>
    <p:custDataLst>
      <p:tags r:id="rId1"/>
    </p:custDataLst>
    <p:extLst>
      <p:ext uri="{BB962C8B-B14F-4D97-AF65-F5344CB8AC3E}">
        <p14:creationId xmlns:p14="http://schemas.microsoft.com/office/powerpoint/2010/main" val="1675273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8" y="1219200"/>
            <a:ext cx="4419601"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Lights, turn signals, and four-way flashers </a:t>
            </a:r>
            <a:r>
              <a:rPr lang="en-US" sz="2800" dirty="0"/>
              <a:t>allow you to communicate with other motorists. Make sure you know where all controls are located and how to use them before you begin to operate </a:t>
            </a:r>
            <a:br>
              <a:rPr lang="en-US" sz="2800" dirty="0"/>
            </a:br>
            <a:r>
              <a:rPr lang="en-US" sz="2800" dirty="0"/>
              <a:t>your vehicle.</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114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Communication</a:t>
            </a:r>
          </a:p>
        </p:txBody>
      </p:sp>
    </p:spTree>
    <p:custDataLst>
      <p:tags r:id="rId1"/>
    </p:custDataLst>
    <p:extLst>
      <p:ext uri="{BB962C8B-B14F-4D97-AF65-F5344CB8AC3E}">
        <p14:creationId xmlns:p14="http://schemas.microsoft.com/office/powerpoint/2010/main" val="2327369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heater</a:t>
            </a:r>
            <a:r>
              <a:rPr lang="en-US" sz="2800" dirty="0"/>
              <a:t> controls temperature for your comfort and safety in </a:t>
            </a:r>
            <a:br>
              <a:rPr lang="en-US" sz="2800" dirty="0"/>
            </a:br>
            <a:r>
              <a:rPr lang="en-US" sz="2800" dirty="0"/>
              <a:t>cold weather.</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Climate/Comfort Controls</a:t>
            </a:r>
          </a:p>
        </p:txBody>
      </p:sp>
    </p:spTree>
    <p:custDataLst>
      <p:tags r:id="rId1"/>
    </p:custDataLst>
    <p:extLst>
      <p:ext uri="{BB962C8B-B14F-4D97-AF65-F5344CB8AC3E}">
        <p14:creationId xmlns:p14="http://schemas.microsoft.com/office/powerpoint/2010/main" val="2075818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a:t>
            </a:r>
            <a:r>
              <a:rPr lang="en-US" sz="3200" dirty="0">
                <a:solidFill>
                  <a:srgbClr val="002D72"/>
                </a:solidFill>
              </a:rPr>
              <a:t>air conditioner </a:t>
            </a:r>
            <a:r>
              <a:rPr lang="en-US" sz="2800" dirty="0"/>
              <a:t>controls temperature for your comfort and safety in hot weather. </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Climate/Comfort Controls</a:t>
            </a:r>
          </a:p>
        </p:txBody>
      </p:sp>
    </p:spTree>
    <p:custDataLst>
      <p:tags r:id="rId1"/>
    </p:custDataLst>
    <p:extLst>
      <p:ext uri="{BB962C8B-B14F-4D97-AF65-F5344CB8AC3E}">
        <p14:creationId xmlns:p14="http://schemas.microsoft.com/office/powerpoint/2010/main" val="767755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3733801"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Air vents </a:t>
            </a:r>
            <a:r>
              <a:rPr lang="en-US" sz="2800" dirty="0"/>
              <a:t>allow for a flow of fresh air in your vehicle. </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Climate/Comfort Controls</a:t>
            </a:r>
          </a:p>
        </p:txBody>
      </p:sp>
    </p:spTree>
    <p:custDataLst>
      <p:tags r:id="rId1"/>
    </p:custDataLst>
    <p:extLst>
      <p:ext uri="{BB962C8B-B14F-4D97-AF65-F5344CB8AC3E}">
        <p14:creationId xmlns:p14="http://schemas.microsoft.com/office/powerpoint/2010/main" val="1831819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Many vehicles have a </a:t>
            </a:r>
            <a:r>
              <a:rPr lang="en-US" sz="3200" dirty="0">
                <a:solidFill>
                  <a:srgbClr val="002D72"/>
                </a:solidFill>
              </a:rPr>
              <a:t>steering wheel adjustment</a:t>
            </a:r>
            <a:r>
              <a:rPr lang="en-US" sz="2800" dirty="0"/>
              <a:t> control or switch that allows you to adjust the angle of your steering wheel.</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00"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Climate/Comfort Controls</a:t>
            </a:r>
          </a:p>
        </p:txBody>
      </p:sp>
    </p:spTree>
    <p:custDataLst>
      <p:tags r:id="rId1"/>
    </p:custDataLst>
    <p:extLst>
      <p:ext uri="{BB962C8B-B14F-4D97-AF65-F5344CB8AC3E}">
        <p14:creationId xmlns:p14="http://schemas.microsoft.com/office/powerpoint/2010/main" val="2174024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40014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Seat position and adjustment control </a:t>
            </a:r>
            <a:r>
              <a:rPr lang="en-US" sz="2800" dirty="0"/>
              <a:t>allow you to position </a:t>
            </a:r>
            <a:br>
              <a:rPr lang="en-US" sz="2800" dirty="0"/>
            </a:br>
            <a:r>
              <a:rPr lang="en-US" sz="2800" dirty="0"/>
              <a:t>your seat so that you are able to comfortably reach the vehicle’s pedals </a:t>
            </a:r>
            <a:br>
              <a:rPr lang="en-US" sz="2800" dirty="0"/>
            </a:br>
            <a:r>
              <a:rPr lang="en-US" sz="2800" dirty="0"/>
              <a:t>and controls.</a:t>
            </a:r>
          </a:p>
          <a:p>
            <a:pPr marL="0" indent="0">
              <a:buNone/>
            </a:pPr>
            <a:endParaRPr lang="en-US" sz="2800" dirty="0"/>
          </a:p>
          <a:p>
            <a:pPr marL="0" indent="0">
              <a:buNone/>
            </a:pPr>
            <a:r>
              <a:rPr lang="en-US" sz="2800" dirty="0"/>
              <a:t>A lever or switch is located either under or at the side of the seat.</a:t>
            </a:r>
            <a:endParaRPr lang="en-US" sz="32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Climate/Comfort Controls</a:t>
            </a:r>
          </a:p>
        </p:txBody>
      </p:sp>
    </p:spTree>
    <p:custDataLst>
      <p:tags r:id="rId1"/>
    </p:custDataLst>
    <p:extLst>
      <p:ext uri="{BB962C8B-B14F-4D97-AF65-F5344CB8AC3E}">
        <p14:creationId xmlns:p14="http://schemas.microsoft.com/office/powerpoint/2010/main" val="768696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When team driving, and using your vehicle’s sleeper berth, </a:t>
            </a:r>
            <a:r>
              <a:rPr lang="en-US" sz="3200" dirty="0">
                <a:solidFill>
                  <a:srgbClr val="002D72"/>
                </a:solidFill>
              </a:rPr>
              <a:t>bunk restraints </a:t>
            </a:r>
            <a:r>
              <a:rPr lang="en-US" sz="2800" dirty="0"/>
              <a:t>are used in to prevent you from being ejected when your vehicle suddenly slows </a:t>
            </a:r>
            <a:br>
              <a:rPr lang="en-US" sz="2800" dirty="0"/>
            </a:br>
            <a:r>
              <a:rPr lang="en-US" sz="2800" dirty="0"/>
              <a:t>or stops. </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9" y="0"/>
            <a:ext cx="4563999"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Driver Safety</a:t>
            </a:r>
          </a:p>
        </p:txBody>
      </p:sp>
    </p:spTree>
    <p:custDataLst>
      <p:tags r:id="rId1"/>
    </p:custDataLst>
    <p:extLst>
      <p:ext uri="{BB962C8B-B14F-4D97-AF65-F5344CB8AC3E}">
        <p14:creationId xmlns:p14="http://schemas.microsoft.com/office/powerpoint/2010/main" val="4221511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3962401"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In addition to protecting you from injury as a driver, a </a:t>
            </a:r>
            <a:r>
              <a:rPr lang="en-US" sz="3200" dirty="0">
                <a:solidFill>
                  <a:srgbClr val="002D72"/>
                </a:solidFill>
              </a:rPr>
              <a:t>seat belt </a:t>
            </a:r>
            <a:r>
              <a:rPr lang="en-US" sz="2800" dirty="0"/>
              <a:t>helps you keep control of the vehicle.</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Driver Safety</a:t>
            </a:r>
          </a:p>
        </p:txBody>
      </p:sp>
    </p:spTree>
    <p:custDataLst>
      <p:tags r:id="rId1"/>
    </p:custDataLst>
    <p:extLst>
      <p:ext uri="{BB962C8B-B14F-4D97-AF65-F5344CB8AC3E}">
        <p14:creationId xmlns:p14="http://schemas.microsoft.com/office/powerpoint/2010/main" val="32476593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Door locks </a:t>
            </a:r>
            <a:r>
              <a:rPr lang="en-US" sz="2800" dirty="0"/>
              <a:t>keep you and your possessions safe on the road and when stopped.</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Driver Safety</a:t>
            </a:r>
          </a:p>
        </p:txBody>
      </p:sp>
      <p:pic>
        <p:nvPicPr>
          <p:cNvPr id="5" name="Picture 4">
            <a:extLst>
              <a:ext uri="{FF2B5EF4-FFF2-40B4-BE49-F238E27FC236}">
                <a16:creationId xmlns:a16="http://schemas.microsoft.com/office/drawing/2014/main" id="{B5046037-D637-4FA7-BD37-4111485C04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6720" y="5792613"/>
            <a:ext cx="914400" cy="912987"/>
          </a:xfrm>
          <a:prstGeom prst="rect">
            <a:avLst/>
          </a:prstGeom>
        </p:spPr>
      </p:pic>
    </p:spTree>
    <p:custDataLst>
      <p:tags r:id="rId1"/>
    </p:custDataLst>
    <p:extLst>
      <p:ext uri="{BB962C8B-B14F-4D97-AF65-F5344CB8AC3E}">
        <p14:creationId xmlns:p14="http://schemas.microsoft.com/office/powerpoint/2010/main" val="668922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All CMVs must be equipped with at least one properly filled and readily accessible </a:t>
            </a:r>
            <a:br>
              <a:rPr lang="en-US" sz="2800" dirty="0"/>
            </a:br>
            <a:r>
              <a:rPr lang="en-US" sz="3200" dirty="0">
                <a:solidFill>
                  <a:srgbClr val="002D72"/>
                </a:solidFill>
              </a:rPr>
              <a:t>fire extinguisher.</a:t>
            </a:r>
            <a:endParaRPr lang="en-US" sz="2800" dirty="0"/>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Driver Safety</a:t>
            </a:r>
          </a:p>
        </p:txBody>
      </p:sp>
    </p:spTree>
    <p:custDataLst>
      <p:tags r:id="rId1"/>
    </p:custDataLst>
    <p:extLst>
      <p:ext uri="{BB962C8B-B14F-4D97-AF65-F5344CB8AC3E}">
        <p14:creationId xmlns:p14="http://schemas.microsoft.com/office/powerpoint/2010/main" val="35532782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rgbClr val="002D72"/>
                </a:solidFill>
              </a:rPr>
              <a:t>Warning devices </a:t>
            </a:r>
            <a:r>
              <a:rPr lang="en-US" sz="2800" dirty="0"/>
              <a:t>are used to provide additional visibility and alert other drivers when stopped in the event of an accident or breakdown. </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Driver Safety</a:t>
            </a:r>
          </a:p>
        </p:txBody>
      </p:sp>
    </p:spTree>
    <p:custDataLst>
      <p:tags r:id="rId1"/>
    </p:custDataLst>
    <p:extLst>
      <p:ext uri="{BB962C8B-B14F-4D97-AF65-F5344CB8AC3E}">
        <p14:creationId xmlns:p14="http://schemas.microsoft.com/office/powerpoint/2010/main" val="1873144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A8576-CB63-4C5F-9031-2EF163D2CD81}"/>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3">
            <a:extLst>
              <a:ext uri="{FF2B5EF4-FFF2-40B4-BE49-F238E27FC236}">
                <a16:creationId xmlns:a16="http://schemas.microsoft.com/office/drawing/2014/main" id="{9145800C-A501-44E8-ABEA-05ED0983BDCD}"/>
              </a:ext>
            </a:extLst>
          </p:cNvPr>
          <p:cNvSpPr txBox="1">
            <a:spLocks/>
          </p:cNvSpPr>
          <p:nvPr/>
        </p:nvSpPr>
        <p:spPr>
          <a:xfrm>
            <a:off x="0" y="4724400"/>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Vehicle Instruments</a:t>
            </a:r>
          </a:p>
        </p:txBody>
      </p:sp>
      <p:pic>
        <p:nvPicPr>
          <p:cNvPr id="4" name="Picture 3">
            <a:extLst>
              <a:ext uri="{FF2B5EF4-FFF2-40B4-BE49-F238E27FC236}">
                <a16:creationId xmlns:a16="http://schemas.microsoft.com/office/drawing/2014/main" id="{094AEB27-64E6-438A-8253-1A060C8914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31443"/>
            <a:ext cx="914400" cy="912987"/>
          </a:xfrm>
          <a:prstGeom prst="rect">
            <a:avLst/>
          </a:prstGeom>
        </p:spPr>
      </p:pic>
    </p:spTree>
    <p:custDataLst>
      <p:tags r:id="rId1"/>
    </p:custDataLst>
    <p:extLst>
      <p:ext uri="{BB962C8B-B14F-4D97-AF65-F5344CB8AC3E}">
        <p14:creationId xmlns:p14="http://schemas.microsoft.com/office/powerpoint/2010/main" val="4271807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Speedometer</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Shows the speed of the vehicle in miles per hour (mph) and/or kilometers per </a:t>
            </a:r>
            <a:br>
              <a:rPr lang="en-US" sz="2800" dirty="0"/>
            </a:br>
            <a:r>
              <a:rPr lang="en-US" sz="2800" dirty="0"/>
              <a:t>hour (km/h)</a:t>
            </a:r>
            <a:endParaRPr lang="en-US" sz="2800" dirty="0">
              <a:solidFill>
                <a:srgbClr val="002D72"/>
              </a:solidFill>
            </a:endParaRPr>
          </a:p>
        </p:txBody>
      </p:sp>
      <p:pic>
        <p:nvPicPr>
          <p:cNvPr id="8" name="Picture 7">
            <a:extLst>
              <a:ext uri="{FF2B5EF4-FFF2-40B4-BE49-F238E27FC236}">
                <a16:creationId xmlns:a16="http://schemas.microsoft.com/office/drawing/2014/main" id="{3BBC8CD8-7EF3-4E68-9B20-6B01EAE7E8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657600" cy="3657600"/>
          </a:xfrm>
          <a:prstGeom prst="rect">
            <a:avLst/>
          </a:prstGeom>
        </p:spPr>
      </p:pic>
    </p:spTree>
    <p:custDataLst>
      <p:tags r:id="rId1"/>
    </p:custDataLst>
    <p:extLst>
      <p:ext uri="{BB962C8B-B14F-4D97-AF65-F5344CB8AC3E}">
        <p14:creationId xmlns:p14="http://schemas.microsoft.com/office/powerpoint/2010/main" val="422697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Odometer</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Indicates the total number of miles (or kilometers) traveled by a vehicle</a:t>
            </a:r>
            <a:endParaRPr lang="en-US" sz="2800" dirty="0">
              <a:solidFill>
                <a:srgbClr val="002D72"/>
              </a:solidFill>
            </a:endParaRPr>
          </a:p>
        </p:txBody>
      </p:sp>
      <p:pic>
        <p:nvPicPr>
          <p:cNvPr id="4" name="Picture 3">
            <a:extLst>
              <a:ext uri="{FF2B5EF4-FFF2-40B4-BE49-F238E27FC236}">
                <a16:creationId xmlns:a16="http://schemas.microsoft.com/office/drawing/2014/main" id="{7246D868-C2BE-454C-B389-7096E5CD7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757689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Tachometer</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Shows engine speed in hundreds of revolutions per </a:t>
            </a:r>
            <a:br>
              <a:rPr lang="en-US" sz="2800" dirty="0"/>
            </a:br>
            <a:r>
              <a:rPr lang="en-US" sz="2800" dirty="0"/>
              <a:t>minute (RPM)</a:t>
            </a:r>
            <a:endParaRPr lang="en-US" sz="2800" dirty="0">
              <a:solidFill>
                <a:srgbClr val="002D72"/>
              </a:solidFill>
            </a:endParaRPr>
          </a:p>
        </p:txBody>
      </p:sp>
      <p:pic>
        <p:nvPicPr>
          <p:cNvPr id="6" name="Picture 5">
            <a:extLst>
              <a:ext uri="{FF2B5EF4-FFF2-40B4-BE49-F238E27FC236}">
                <a16:creationId xmlns:a16="http://schemas.microsoft.com/office/drawing/2014/main" id="{9C14D7BF-12BE-4537-87D3-922603318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657600" cy="3657600"/>
          </a:xfrm>
          <a:prstGeom prst="rect">
            <a:avLst/>
          </a:prstGeom>
        </p:spPr>
      </p:pic>
    </p:spTree>
    <p:custDataLst>
      <p:tags r:id="rId1"/>
    </p:custDataLst>
    <p:extLst>
      <p:ext uri="{BB962C8B-B14F-4D97-AF65-F5344CB8AC3E}">
        <p14:creationId xmlns:p14="http://schemas.microsoft.com/office/powerpoint/2010/main" val="2380356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Fuel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Shows how much fuel is left in the vehicle’s fuel tank(s) </a:t>
            </a:r>
            <a:endParaRPr lang="en-US" sz="2800" dirty="0">
              <a:solidFill>
                <a:srgbClr val="002D72"/>
              </a:solidFill>
            </a:endParaRPr>
          </a:p>
        </p:txBody>
      </p:sp>
      <p:pic>
        <p:nvPicPr>
          <p:cNvPr id="6" name="Picture 5">
            <a:extLst>
              <a:ext uri="{FF2B5EF4-FFF2-40B4-BE49-F238E27FC236}">
                <a16:creationId xmlns:a16="http://schemas.microsoft.com/office/drawing/2014/main" id="{4D009251-28F4-4DE9-98CA-93260CD30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657600" cy="3657600"/>
          </a:xfrm>
          <a:prstGeom prst="rect">
            <a:avLst/>
          </a:prstGeom>
        </p:spPr>
      </p:pic>
    </p:spTree>
    <p:custDataLst>
      <p:tags r:id="rId1"/>
    </p:custDataLst>
    <p:extLst>
      <p:ext uri="{BB962C8B-B14F-4D97-AF65-F5344CB8AC3E}">
        <p14:creationId xmlns:p14="http://schemas.microsoft.com/office/powerpoint/2010/main" val="1986465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Voltmeter</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Measures the voltage in the vehicle’s electrical system</a:t>
            </a:r>
            <a:endParaRPr lang="en-US" sz="2800" dirty="0">
              <a:solidFill>
                <a:srgbClr val="002D72"/>
              </a:solidFill>
            </a:endParaRPr>
          </a:p>
        </p:txBody>
      </p:sp>
      <p:pic>
        <p:nvPicPr>
          <p:cNvPr id="6" name="Picture 5">
            <a:extLst>
              <a:ext uri="{FF2B5EF4-FFF2-40B4-BE49-F238E27FC236}">
                <a16:creationId xmlns:a16="http://schemas.microsoft.com/office/drawing/2014/main" id="{FFF96FF4-E983-42DE-87AB-9FB025885C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657600" cy="3657600"/>
          </a:xfrm>
          <a:prstGeom prst="rect">
            <a:avLst/>
          </a:prstGeom>
        </p:spPr>
      </p:pic>
    </p:spTree>
    <p:custDataLst>
      <p:tags r:id="rId1"/>
    </p:custDataLst>
    <p:extLst>
      <p:ext uri="{BB962C8B-B14F-4D97-AF65-F5344CB8AC3E}">
        <p14:creationId xmlns:p14="http://schemas.microsoft.com/office/powerpoint/2010/main" val="3808909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Ammeter</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Measures the amount of battery being charged or discharged</a:t>
            </a:r>
            <a:endParaRPr lang="en-US" sz="2800" dirty="0">
              <a:solidFill>
                <a:srgbClr val="002D72"/>
              </a:solidFill>
            </a:endParaRPr>
          </a:p>
        </p:txBody>
      </p:sp>
      <p:pic>
        <p:nvPicPr>
          <p:cNvPr id="7" name="Picture 6">
            <a:extLst>
              <a:ext uri="{FF2B5EF4-FFF2-40B4-BE49-F238E27FC236}">
                <a16:creationId xmlns:a16="http://schemas.microsoft.com/office/drawing/2014/main" id="{02151F48-EF31-462F-B474-FE01B75F68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9344"/>
            <a:ext cx="3657600" cy="3657600"/>
          </a:xfrm>
          <a:prstGeom prst="rect">
            <a:avLst/>
          </a:prstGeom>
        </p:spPr>
      </p:pic>
    </p:spTree>
    <p:custDataLst>
      <p:tags r:id="rId1"/>
    </p:custDataLst>
    <p:extLst>
      <p:ext uri="{BB962C8B-B14F-4D97-AF65-F5344CB8AC3E}">
        <p14:creationId xmlns:p14="http://schemas.microsoft.com/office/powerpoint/2010/main" val="1123919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Air Pressure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Measures pressure of air in the reservoir, or tanks in pounds per square inch (psi)</a:t>
            </a:r>
            <a:endParaRPr lang="en-US" sz="2800" dirty="0">
              <a:solidFill>
                <a:srgbClr val="002D72"/>
              </a:solidFill>
            </a:endParaRPr>
          </a:p>
        </p:txBody>
      </p:sp>
      <p:pic>
        <p:nvPicPr>
          <p:cNvPr id="6" name="Picture 5">
            <a:extLst>
              <a:ext uri="{FF2B5EF4-FFF2-40B4-BE49-F238E27FC236}">
                <a16:creationId xmlns:a16="http://schemas.microsoft.com/office/drawing/2014/main" id="{327FF433-86A9-423E-A10C-1062293303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4" y="1600200"/>
            <a:ext cx="2743206" cy="2743206"/>
          </a:xfrm>
          <a:prstGeom prst="rect">
            <a:avLst/>
          </a:prstGeom>
        </p:spPr>
      </p:pic>
    </p:spTree>
    <p:custDataLst>
      <p:tags r:id="rId1"/>
    </p:custDataLst>
    <p:extLst>
      <p:ext uri="{BB962C8B-B14F-4D97-AF65-F5344CB8AC3E}">
        <p14:creationId xmlns:p14="http://schemas.microsoft.com/office/powerpoint/2010/main" val="2840694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Oil Pressure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2004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Tells you if the engine is being properly lubricated </a:t>
            </a:r>
            <a:endParaRPr lang="en-US" sz="2800" dirty="0">
              <a:solidFill>
                <a:srgbClr val="002D72"/>
              </a:solidFill>
            </a:endParaRPr>
          </a:p>
        </p:txBody>
      </p:sp>
      <p:pic>
        <p:nvPicPr>
          <p:cNvPr id="6" name="Picture 5">
            <a:extLst>
              <a:ext uri="{FF2B5EF4-FFF2-40B4-BE49-F238E27FC236}">
                <a16:creationId xmlns:a16="http://schemas.microsoft.com/office/drawing/2014/main" id="{44D911F2-F1A5-4B52-9B96-55DD6B87A3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657600" cy="3657600"/>
          </a:xfrm>
          <a:prstGeom prst="rect">
            <a:avLst/>
          </a:prstGeom>
        </p:spPr>
      </p:pic>
    </p:spTree>
    <p:custDataLst>
      <p:tags r:id="rId1"/>
    </p:custDataLst>
    <p:extLst>
      <p:ext uri="{BB962C8B-B14F-4D97-AF65-F5344CB8AC3E}">
        <p14:creationId xmlns:p14="http://schemas.microsoft.com/office/powerpoint/2010/main" val="29417959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Coolant Temperature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Measures the temperature of water and coolant in the engine block</a:t>
            </a:r>
            <a:endParaRPr lang="en-US" sz="2800" dirty="0">
              <a:solidFill>
                <a:srgbClr val="002D72"/>
              </a:solidFill>
            </a:endParaRPr>
          </a:p>
        </p:txBody>
      </p:sp>
      <p:pic>
        <p:nvPicPr>
          <p:cNvPr id="6" name="Picture 5">
            <a:extLst>
              <a:ext uri="{FF2B5EF4-FFF2-40B4-BE49-F238E27FC236}">
                <a16:creationId xmlns:a16="http://schemas.microsoft.com/office/drawing/2014/main" id="{BC322383-5772-4148-8F30-F070B61AA5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1" y="1600200"/>
            <a:ext cx="3657600" cy="3657600"/>
          </a:xfrm>
          <a:prstGeom prst="rect">
            <a:avLst/>
          </a:prstGeom>
        </p:spPr>
      </p:pic>
    </p:spTree>
    <p:custDataLst>
      <p:tags r:id="rId1"/>
    </p:custDataLst>
    <p:extLst>
      <p:ext uri="{BB962C8B-B14F-4D97-AF65-F5344CB8AC3E}">
        <p14:creationId xmlns:p14="http://schemas.microsoft.com/office/powerpoint/2010/main" val="4047056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Oil Temperature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810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Indicates the temperature of the engine oil</a:t>
            </a:r>
            <a:endParaRPr lang="en-US" sz="2800" dirty="0">
              <a:solidFill>
                <a:srgbClr val="002D72"/>
              </a:solidFill>
            </a:endParaRPr>
          </a:p>
        </p:txBody>
      </p:sp>
      <p:pic>
        <p:nvPicPr>
          <p:cNvPr id="5" name="Picture 4">
            <a:extLst>
              <a:ext uri="{FF2B5EF4-FFF2-40B4-BE49-F238E27FC236}">
                <a16:creationId xmlns:a16="http://schemas.microsoft.com/office/drawing/2014/main" id="{FA279925-34D7-46E2-8715-0AE3F2BAAB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48" y="1600200"/>
            <a:ext cx="3575311" cy="3578359"/>
          </a:xfrm>
          <a:prstGeom prst="rect">
            <a:avLst/>
          </a:prstGeom>
        </p:spPr>
      </p:pic>
    </p:spTree>
    <p:custDataLst>
      <p:tags r:id="rId1"/>
    </p:custDataLst>
    <p:extLst>
      <p:ext uri="{BB962C8B-B14F-4D97-AF65-F5344CB8AC3E}">
        <p14:creationId xmlns:p14="http://schemas.microsoft.com/office/powerpoint/2010/main" val="3602853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Exhaust Pyrometer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429000"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Shows the temperature of the exhaust gasses in the manifold </a:t>
            </a:r>
            <a:endParaRPr lang="en-US" sz="2800" dirty="0">
              <a:solidFill>
                <a:srgbClr val="002D72"/>
              </a:solidFill>
            </a:endParaRPr>
          </a:p>
        </p:txBody>
      </p:sp>
      <p:pic>
        <p:nvPicPr>
          <p:cNvPr id="5" name="Picture 4">
            <a:extLst>
              <a:ext uri="{FF2B5EF4-FFF2-40B4-BE49-F238E27FC236}">
                <a16:creationId xmlns:a16="http://schemas.microsoft.com/office/drawing/2014/main" id="{2EAFE700-2DAD-4D12-B842-6D9F7A4F6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9344"/>
            <a:ext cx="3657600" cy="3657600"/>
          </a:xfrm>
          <a:prstGeom prst="rect">
            <a:avLst/>
          </a:prstGeom>
        </p:spPr>
      </p:pic>
    </p:spTree>
    <p:custDataLst>
      <p:tags r:id="rId1"/>
    </p:custDataLst>
    <p:extLst>
      <p:ext uri="{BB962C8B-B14F-4D97-AF65-F5344CB8AC3E}">
        <p14:creationId xmlns:p14="http://schemas.microsoft.com/office/powerpoint/2010/main" val="41051541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CD1B90A-D7F9-4187-8421-3FED7FB81AF0}"/>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Axle Temperature Gauge</a:t>
            </a:r>
          </a:p>
        </p:txBody>
      </p:sp>
      <p:sp>
        <p:nvSpPr>
          <p:cNvPr id="3" name="Content Placeholder 1">
            <a:extLst>
              <a:ext uri="{FF2B5EF4-FFF2-40B4-BE49-F238E27FC236}">
                <a16:creationId xmlns:a16="http://schemas.microsoft.com/office/drawing/2014/main" id="{8016A74C-95F0-4E6B-9CCE-D15EEDEF31F7}"/>
              </a:ext>
            </a:extLst>
          </p:cNvPr>
          <p:cNvSpPr txBox="1">
            <a:spLocks/>
          </p:cNvSpPr>
          <p:nvPr/>
        </p:nvSpPr>
        <p:spPr>
          <a:xfrm>
            <a:off x="4876800" y="1600200"/>
            <a:ext cx="3086099" cy="541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Measures </a:t>
            </a:r>
            <a:r>
              <a:rPr lang="en-US" sz="2800" dirty="0">
                <a:solidFill>
                  <a:schemeClr val="tx1"/>
                </a:solidFill>
              </a:rPr>
              <a:t>the temperature of the front and rear drive axles</a:t>
            </a:r>
            <a:endParaRPr lang="en-US" sz="2800" dirty="0">
              <a:solidFill>
                <a:srgbClr val="002D72"/>
              </a:solidFill>
            </a:endParaRPr>
          </a:p>
        </p:txBody>
      </p:sp>
      <p:pic>
        <p:nvPicPr>
          <p:cNvPr id="6" name="Picture 5">
            <a:extLst>
              <a:ext uri="{FF2B5EF4-FFF2-40B4-BE49-F238E27FC236}">
                <a16:creationId xmlns:a16="http://schemas.microsoft.com/office/drawing/2014/main" id="{43F0D66B-CD48-4CF4-B0B8-2CEE8D6A9D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1101" y="1396302"/>
            <a:ext cx="2514600" cy="5077995"/>
          </a:xfrm>
          <a:prstGeom prst="rect">
            <a:avLst/>
          </a:prstGeom>
        </p:spPr>
      </p:pic>
    </p:spTree>
    <p:custDataLst>
      <p:tags r:id="rId1"/>
    </p:custDataLst>
    <p:extLst>
      <p:ext uri="{BB962C8B-B14F-4D97-AF65-F5344CB8AC3E}">
        <p14:creationId xmlns:p14="http://schemas.microsoft.com/office/powerpoint/2010/main" val="1734112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724399" y="1600200"/>
            <a:ext cx="4259916" cy="6400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Let you know when pressures or temperatures reach a dangerous level </a:t>
            </a:r>
          </a:p>
        </p:txBody>
      </p:sp>
      <p:pic>
        <p:nvPicPr>
          <p:cNvPr id="3" name="Picture 2">
            <a:extLst>
              <a:ext uri="{FF2B5EF4-FFF2-40B4-BE49-F238E27FC236}">
                <a16:creationId xmlns:a16="http://schemas.microsoft.com/office/drawing/2014/main" id="{962ACBF5-05A7-49DC-BB28-FA60EA47F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0" cy="6858000"/>
          </a:xfrm>
          <a:prstGeom prst="rect">
            <a:avLst/>
          </a:prstGeom>
        </p:spPr>
      </p:pic>
      <p:sp>
        <p:nvSpPr>
          <p:cNvPr id="4" name="Title 1">
            <a:extLst>
              <a:ext uri="{FF2B5EF4-FFF2-40B4-BE49-F238E27FC236}">
                <a16:creationId xmlns:a16="http://schemas.microsoft.com/office/drawing/2014/main" id="{77F11FDC-BC5C-4E1F-8AF7-3790AD9551E9}"/>
              </a:ext>
            </a:extLst>
          </p:cNvPr>
          <p:cNvSpPr txBox="1">
            <a:spLocks/>
          </p:cNvSpPr>
          <p:nvPr/>
        </p:nvSpPr>
        <p:spPr>
          <a:xfrm>
            <a:off x="4724400" y="274638"/>
            <a:ext cx="4419600" cy="1401762"/>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t>Warning Devices</a:t>
            </a:r>
          </a:p>
        </p:txBody>
      </p:sp>
    </p:spTree>
    <p:custDataLst>
      <p:tags r:id="rId1"/>
    </p:custDataLst>
    <p:extLst>
      <p:ext uri="{BB962C8B-B14F-4D97-AF65-F5344CB8AC3E}">
        <p14:creationId xmlns:p14="http://schemas.microsoft.com/office/powerpoint/2010/main" val="32820760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217596" y="4898136"/>
            <a:ext cx="4259916" cy="1752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Low-pressure warning alarm/light</a:t>
            </a:r>
          </a:p>
          <a:p>
            <a:r>
              <a:rPr lang="en-US" sz="2800" dirty="0"/>
              <a:t>Coolant level alarm</a:t>
            </a:r>
          </a:p>
        </p:txBody>
      </p:sp>
      <p:pic>
        <p:nvPicPr>
          <p:cNvPr id="6" name="Picture 5">
            <a:extLst>
              <a:ext uri="{FF2B5EF4-FFF2-40B4-BE49-F238E27FC236}">
                <a16:creationId xmlns:a16="http://schemas.microsoft.com/office/drawing/2014/main" id="{71DEB22C-1AF6-48DB-9917-309FDF53FA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981200"/>
            <a:ext cx="6096000" cy="2117752"/>
          </a:xfrm>
          <a:prstGeom prst="rect">
            <a:avLst/>
          </a:prstGeom>
        </p:spPr>
      </p:pic>
      <p:sp>
        <p:nvSpPr>
          <p:cNvPr id="7" name="Title 2">
            <a:extLst>
              <a:ext uri="{FF2B5EF4-FFF2-40B4-BE49-F238E27FC236}">
                <a16:creationId xmlns:a16="http://schemas.microsoft.com/office/drawing/2014/main" id="{294CB697-8486-46C5-9EC1-3D540F66041C}"/>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Warning Devices</a:t>
            </a:r>
          </a:p>
        </p:txBody>
      </p:sp>
      <p:sp>
        <p:nvSpPr>
          <p:cNvPr id="8" name="Content Placeholder 1">
            <a:extLst>
              <a:ext uri="{FF2B5EF4-FFF2-40B4-BE49-F238E27FC236}">
                <a16:creationId xmlns:a16="http://schemas.microsoft.com/office/drawing/2014/main" id="{82775654-D4FE-481F-934D-517DF329309A}"/>
              </a:ext>
            </a:extLst>
          </p:cNvPr>
          <p:cNvSpPr txBox="1">
            <a:spLocks/>
          </p:cNvSpPr>
          <p:nvPr/>
        </p:nvSpPr>
        <p:spPr>
          <a:xfrm>
            <a:off x="4495800" y="4901184"/>
            <a:ext cx="4640916" cy="1981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Oil level alarm</a:t>
            </a:r>
          </a:p>
          <a:p>
            <a:r>
              <a:rPr lang="en-US" sz="2800" dirty="0"/>
              <a:t>Oil pressure warning light</a:t>
            </a:r>
          </a:p>
        </p:txBody>
      </p:sp>
    </p:spTree>
    <p:custDataLst>
      <p:tags r:id="rId1"/>
    </p:custDataLst>
    <p:extLst>
      <p:ext uri="{BB962C8B-B14F-4D97-AF65-F5344CB8AC3E}">
        <p14:creationId xmlns:p14="http://schemas.microsoft.com/office/powerpoint/2010/main" val="24782679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29AED6-3389-4FEF-8022-4D399531F83E}"/>
              </a:ext>
            </a:extLst>
          </p:cNvPr>
          <p:cNvSpPr txBox="1">
            <a:spLocks/>
          </p:cNvSpPr>
          <p:nvPr/>
        </p:nvSpPr>
        <p:spPr>
          <a:xfrm>
            <a:off x="4498848" y="4901184"/>
            <a:ext cx="4572001" cy="1143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Differential warning light</a:t>
            </a:r>
          </a:p>
          <a:p>
            <a:r>
              <a:rPr lang="en-US" sz="2800" dirty="0"/>
              <a:t>ABS light</a:t>
            </a:r>
          </a:p>
        </p:txBody>
      </p:sp>
      <p:sp>
        <p:nvSpPr>
          <p:cNvPr id="5" name="Title 2">
            <a:extLst>
              <a:ext uri="{FF2B5EF4-FFF2-40B4-BE49-F238E27FC236}">
                <a16:creationId xmlns:a16="http://schemas.microsoft.com/office/drawing/2014/main" id="{0E0C2F3D-E3B2-40C2-B7EB-BAC7331AEA0C}"/>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Warning Devices</a:t>
            </a:r>
          </a:p>
        </p:txBody>
      </p:sp>
      <p:sp>
        <p:nvSpPr>
          <p:cNvPr id="6" name="Content Placeholder 1">
            <a:extLst>
              <a:ext uri="{FF2B5EF4-FFF2-40B4-BE49-F238E27FC236}">
                <a16:creationId xmlns:a16="http://schemas.microsoft.com/office/drawing/2014/main" id="{35B07489-06EC-4121-B5F2-B42B401B40FB}"/>
              </a:ext>
            </a:extLst>
          </p:cNvPr>
          <p:cNvSpPr txBox="1">
            <a:spLocks/>
          </p:cNvSpPr>
          <p:nvPr/>
        </p:nvSpPr>
        <p:spPr>
          <a:xfrm>
            <a:off x="219456" y="4901184"/>
            <a:ext cx="4568952" cy="160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Coolant temperature warning light</a:t>
            </a:r>
          </a:p>
          <a:p>
            <a:r>
              <a:rPr lang="en-US" sz="2800" dirty="0"/>
              <a:t>Pyrometer warning light</a:t>
            </a:r>
          </a:p>
        </p:txBody>
      </p:sp>
      <p:pic>
        <p:nvPicPr>
          <p:cNvPr id="8" name="Picture 7">
            <a:extLst>
              <a:ext uri="{FF2B5EF4-FFF2-40B4-BE49-F238E27FC236}">
                <a16:creationId xmlns:a16="http://schemas.microsoft.com/office/drawing/2014/main" id="{E64048A7-A0F8-4A72-93B3-B28E011018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3932" y="1256074"/>
            <a:ext cx="4140987" cy="3227534"/>
          </a:xfrm>
          <a:prstGeom prst="rect">
            <a:avLst/>
          </a:prstGeom>
        </p:spPr>
      </p:pic>
    </p:spTree>
    <p:custDataLst>
      <p:tags r:id="rId1"/>
    </p:custDataLst>
    <p:extLst>
      <p:ext uri="{BB962C8B-B14F-4D97-AF65-F5344CB8AC3E}">
        <p14:creationId xmlns:p14="http://schemas.microsoft.com/office/powerpoint/2010/main" val="4134796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You should now be able to: </a:t>
            </a:r>
          </a:p>
          <a:p>
            <a:pPr marL="857250" lvl="1" indent="-457200">
              <a:buFont typeface="+mj-lt"/>
              <a:buAutoNum type="arabicPeriod"/>
            </a:pPr>
            <a:r>
              <a:rPr lang="en-US" sz="2200" dirty="0"/>
              <a:t>Explain the purpose of a CMV’s engine controls</a:t>
            </a:r>
          </a:p>
          <a:p>
            <a:pPr marL="857250" lvl="1" indent="-457200">
              <a:buFont typeface="+mj-lt"/>
              <a:buAutoNum type="arabicPeriod"/>
            </a:pPr>
            <a:r>
              <a:rPr lang="en-US" sz="2200" dirty="0"/>
              <a:t>Locate a CMV’s primary controls and discuss the function of each</a:t>
            </a:r>
          </a:p>
          <a:p>
            <a:pPr marL="857250" lvl="1" indent="-457200">
              <a:buFont typeface="+mj-lt"/>
              <a:buAutoNum type="arabicPeriod"/>
            </a:pPr>
            <a:r>
              <a:rPr lang="en-US" sz="2200" dirty="0"/>
              <a:t>Describe the purpose of a vehicle’s secondary controls and identify their locations</a:t>
            </a:r>
          </a:p>
          <a:p>
            <a:pPr marL="857250" lvl="1" indent="-457200">
              <a:buFont typeface="+mj-lt"/>
              <a:buAutoNum type="arabicPeriod"/>
            </a:pPr>
            <a:r>
              <a:rPr lang="en-US" sz="2200" dirty="0"/>
              <a:t>Recognize all vehicle instruments and explain the acceptable operating range for each</a:t>
            </a:r>
          </a:p>
          <a:p>
            <a:pPr marL="857250" lvl="1" indent="-457200">
              <a:buFont typeface="+mj-lt"/>
              <a:buAutoNum type="arabicPeriod"/>
            </a:pPr>
            <a:r>
              <a:rPr lang="en-US" sz="2200" dirty="0"/>
              <a:t>Identify warning devices commonly found on a CMV</a:t>
            </a:r>
            <a:endParaRPr lang="en-US" dirty="0"/>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Objectives Review</a:t>
            </a:r>
          </a:p>
        </p:txBody>
      </p:sp>
      <p:sp>
        <p:nvSpPr>
          <p:cNvPr id="4" name="TextBox 3">
            <a:extLst>
              <a:ext uri="{FF2B5EF4-FFF2-40B4-BE49-F238E27FC236}">
                <a16:creationId xmlns:a16="http://schemas.microsoft.com/office/drawing/2014/main" id="{B11AC9F3-7081-4614-B4D3-54D9BEA0F7B9}"/>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345CAC13-EF0B-4CD8-A916-39C094C696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pic>
        <p:nvPicPr>
          <p:cNvPr id="8" name="Picture 7">
            <a:extLst>
              <a:ext uri="{FF2B5EF4-FFF2-40B4-BE49-F238E27FC236}">
                <a16:creationId xmlns:a16="http://schemas.microsoft.com/office/drawing/2014/main" id="{ED6682F5-65F2-4DA4-8F3C-0B5405231D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82880"/>
            <a:ext cx="914400" cy="912987"/>
          </a:xfrm>
          <a:prstGeom prst="rect">
            <a:avLst/>
          </a:prstGeom>
        </p:spPr>
      </p:pic>
    </p:spTree>
    <p:custDataLst>
      <p:tags r:id="rId1"/>
    </p:custDataLst>
    <p:extLst>
      <p:ext uri="{BB962C8B-B14F-4D97-AF65-F5344CB8AC3E}">
        <p14:creationId xmlns:p14="http://schemas.microsoft.com/office/powerpoint/2010/main" val="41783296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6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1299</TotalTime>
  <Words>5422</Words>
  <Application>Microsoft Office PowerPoint</Application>
  <PresentationFormat>On-screen Show (4:3)</PresentationFormat>
  <Paragraphs>410</Paragraphs>
  <Slides>64</Slides>
  <Notes>62</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Arial</vt:lpstr>
      <vt:lpstr>Calibri</vt:lpstr>
      <vt:lpstr>Office Theme</vt:lpstr>
      <vt:lpstr>PowerPoint® Instructions</vt:lpstr>
      <vt:lpstr>PowerPoint Presentation</vt:lpstr>
      <vt:lpstr>Control Systems/Dashboard</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Transmission Controls</vt:lpstr>
      <vt:lpstr>PowerPoint Presentation</vt:lpstr>
      <vt:lpstr>PowerPoint Presentation</vt:lpstr>
      <vt:lpstr>PowerPoint Presentation</vt:lpstr>
      <vt:lpstr>Brake Controls</vt:lpstr>
      <vt:lpstr>PowerPoint Presentation</vt:lpstr>
      <vt:lpstr>PowerPoint Presentation</vt:lpstr>
      <vt:lpstr>PowerPoint Presentation</vt:lpstr>
      <vt:lpstr>PowerPoint Presentation</vt:lpstr>
      <vt:lpstr>Antilock Brakes</vt:lpstr>
      <vt:lpstr>Auxiliary Brakes &amp; Retarders</vt:lpstr>
      <vt:lpstr>PowerPoint Presentation</vt:lpstr>
      <vt:lpstr>PowerPoint Presentation</vt:lpstr>
      <vt:lpstr>PowerPoint Presentation</vt:lpstr>
      <vt:lpstr>Interaxle Differential Lock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111</cp:revision>
  <dcterms:created xsi:type="dcterms:W3CDTF">2016-04-05T19:25:42Z</dcterms:created>
  <dcterms:modified xsi:type="dcterms:W3CDTF">2019-10-11T14:31:28Z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MSIP_Label_d678064c-6cdb-49bd-bb4f-c75de829b25b_Enabled">
    <vt:lpwstr>True</vt:lpwstr>
  </property>
  <property fmtid="{D5CDD505-2E9C-101B-9397-08002B2CF9AE}" pid="5" name="MSIP_Label_d678064c-6cdb-49bd-bb4f-c75de829b25b_SiteId">
    <vt:lpwstr>a9691d3f-49e3-46a8-8b23-ddad274d0523</vt:lpwstr>
  </property>
  <property fmtid="{D5CDD505-2E9C-101B-9397-08002B2CF9AE}" pid="6" name="MSIP_Label_d678064c-6cdb-49bd-bb4f-c75de829b25b_Owner">
    <vt:lpwstr>cbauer@jjkeller.com</vt:lpwstr>
  </property>
  <property fmtid="{D5CDD505-2E9C-101B-9397-08002B2CF9AE}" pid="7" name="MSIP_Label_d678064c-6cdb-49bd-bb4f-c75de829b25b_SetDate">
    <vt:lpwstr>2019-10-10T18:18:38.0750261Z</vt:lpwstr>
  </property>
  <property fmtid="{D5CDD505-2E9C-101B-9397-08002B2CF9AE}" pid="8" name="MSIP_Label_d678064c-6cdb-49bd-bb4f-c75de829b25b_Name">
    <vt:lpwstr>Public</vt:lpwstr>
  </property>
  <property fmtid="{D5CDD505-2E9C-101B-9397-08002B2CF9AE}" pid="9" name="MSIP_Label_d678064c-6cdb-49bd-bb4f-c75de829b25b_Application">
    <vt:lpwstr>Microsoft Azure Information Protection</vt:lpwstr>
  </property>
  <property fmtid="{D5CDD505-2E9C-101B-9397-08002B2CF9AE}" pid="10" name="MSIP_Label_d678064c-6cdb-49bd-bb4f-c75de829b25b_ActionId">
    <vt:lpwstr>84c0c2d5-e47c-47be-b785-6fb070ca0330</vt:lpwstr>
  </property>
  <property fmtid="{D5CDD505-2E9C-101B-9397-08002B2CF9AE}" pid="11" name="MSIP_Label_d678064c-6cdb-49bd-bb4f-c75de829b25b_Extended_MSFT_Method">
    <vt:lpwstr>Manual</vt:lpwstr>
  </property>
  <property fmtid="{D5CDD505-2E9C-101B-9397-08002B2CF9AE}" pid="12" name="Sensitivity">
    <vt:lpwstr>Public</vt:lpwstr>
  </property>
</Properties>
</file>