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275" r:id="rId3"/>
    <p:sldId id="360" r:id="rId4"/>
    <p:sldId id="336" r:id="rId5"/>
    <p:sldId id="339" r:id="rId6"/>
    <p:sldId id="270" r:id="rId7"/>
    <p:sldId id="338" r:id="rId8"/>
    <p:sldId id="337" r:id="rId9"/>
    <p:sldId id="340" r:id="rId10"/>
    <p:sldId id="341" r:id="rId11"/>
    <p:sldId id="345" r:id="rId12"/>
    <p:sldId id="343" r:id="rId13"/>
    <p:sldId id="344" r:id="rId14"/>
    <p:sldId id="358" r:id="rId15"/>
    <p:sldId id="346" r:id="rId16"/>
    <p:sldId id="347" r:id="rId17"/>
    <p:sldId id="355" r:id="rId18"/>
    <p:sldId id="348" r:id="rId19"/>
    <p:sldId id="349" r:id="rId20"/>
    <p:sldId id="350" r:id="rId21"/>
    <p:sldId id="351" r:id="rId22"/>
    <p:sldId id="352" r:id="rId23"/>
    <p:sldId id="359" r:id="rId24"/>
    <p:sldId id="353" r:id="rId25"/>
    <p:sldId id="354" r:id="rId26"/>
    <p:sldId id="361" r:id="rId27"/>
    <p:sldId id="283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515" r:id="rId39"/>
    <p:sldId id="298" r:id="rId40"/>
    <p:sldId id="514" r:id="rId41"/>
    <p:sldId id="300" r:id="rId42"/>
    <p:sldId id="516" r:id="rId43"/>
    <p:sldId id="284" r:id="rId44"/>
    <p:sldId id="299" r:id="rId45"/>
    <p:sldId id="265" r:id="rId46"/>
  </p:sldIdLst>
  <p:sldSz cx="18288000" cy="10287000"/>
  <p:notesSz cx="6858000" cy="9144000"/>
  <p:embeddedFontLst>
    <p:embeddedFont>
      <p:font typeface="Hammersmith One" panose="02010703030501060504" pitchFamily="2" charset="77"/>
      <p:regular r:id="rId48"/>
    </p:embeddedFont>
    <p:embeddedFont>
      <p:font typeface="Playfair Display" pitchFamily="2" charset="77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339"/>
    <a:srgbClr val="7C898B"/>
    <a:srgbClr val="F774A8"/>
    <a:srgbClr val="9F9EBF"/>
    <a:srgbClr val="715E79"/>
    <a:srgbClr val="777C5E"/>
    <a:srgbClr val="6C381E"/>
    <a:srgbClr val="8A4827"/>
    <a:srgbClr val="26252E"/>
    <a:srgbClr val="424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 autoAdjust="0"/>
    <p:restoredTop sz="87861" autoAdjust="0"/>
  </p:normalViewPr>
  <p:slideViewPr>
    <p:cSldViewPr>
      <p:cViewPr varScale="1">
        <p:scale>
          <a:sx n="15" d="100"/>
          <a:sy n="15" d="100"/>
        </p:scale>
        <p:origin x="232" y="19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457A-994A-B541-A8FC-690CA2A16A3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CEE38-6C14-CA42-9F02-F95AD780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7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76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BC481-B7E9-95E5-FF41-FD63901B6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BC4039-5829-3DDF-10F8-9552BBF4B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6F610-77FB-DAF1-A09A-75742F15A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85673-B8B3-F8D0-55C2-BE0C7B0B9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5D5D4-9DCB-0920-88FF-824EF152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7EB111-50F4-1684-540E-031513A8A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C4BC78-D15C-1D39-CE42-FB1E69246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09C2E-F10E-336D-892B-2CC8E4351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51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F1449-10D1-1DBF-BE19-C79AFF454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BD4BF-9353-4BBD-D8DE-C90027746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ACB08-0D07-C460-C36D-A9858DB33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3B35C-80C0-1B7F-4339-0F637BF27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6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B91A5-235B-1839-7D5B-E17CC20C7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33A67-7454-C7D6-3656-7DFD1D741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057B1D-327A-32AC-4BE6-DD9F02C98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948CD-0153-43BA-1C94-19AA57792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4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90BBD-1DEE-855E-F00D-06EE39A3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5932E-F059-9B40-48B5-E935EB1A6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02DA3-1CD5-FF16-F192-D2FF3DE45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ED67E-493D-B2D4-22DA-89E12C8D7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2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ED30-7B4B-C4B8-CC22-95EE9C744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A8CAE-98F1-4608-F13D-25E961E04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E6737-9F89-294C-68AE-6224D3ECE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4F35B-2966-7DF3-0489-94E70EFE8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8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0D53F-1C61-97CC-4BE2-4376FF713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EF728-78D0-5DDD-1720-D8E1818B5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76CC33-DBDC-1E31-4E7F-44F9AE266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8CB21-92CB-DEF9-CF31-2ECAD5CC9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1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BD61A-3E3A-01FF-990A-FFFA9A293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15928-1181-26A6-8DD0-C9974767D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073004-0519-B62D-1427-F3DE3E4A1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E5D4E-D9EF-9E1A-6B39-6A4D421C2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0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DF2E1-FFF8-481E-11B6-449D07FA5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38AF39-7DB9-2B42-EE5F-537A106B0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898C1-A678-C0CA-C266-A0C8289CA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B961-03E1-BEEB-A3C7-9753E6B72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51FB5-EC1A-BCA8-E1B4-C2636F70B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637FC-F179-5584-63E7-9A5792B71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78040-7FD7-F8FA-3767-414EC8AA0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EB98-BB63-97DF-D310-6D655A6A2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2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7CCC7-8102-408E-9FDD-F271401B4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C1B1C9-0664-1652-159F-F2D571AE7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EAFE6-A4D5-AE26-3FF8-3FEAD3A70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5800F-B3E9-1C74-D5F0-DCE2C65A4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6425E-B622-4BD5-22E6-3FEF177D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7E3CC-C084-D366-B1D7-E1AD55E98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DE843-A3DD-15B4-FC07-AC5D2746F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C6521-7423-B683-6F1F-372959157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4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BC6F6-851C-DC48-2E86-D6C8B0EFB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17AB66-0B39-E8B4-7BDA-7C8B714E7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59A779-4A3D-2FCD-2472-03A900260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4AA5C-5859-FA24-515B-5946318B1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BF3D5-8CFA-318F-AB06-950EF3188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A65982-A994-3ABC-22BA-BD39150DF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4224-BF5D-B40F-8FFE-949B16E47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93C7-0172-8459-E88E-F7BD18BA1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FD6A5-2C8E-9F51-8DDD-2A64EEE11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F3FE6B-F815-7A5F-75AF-A899D2CA5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BB8276-EB91-5E8F-9E34-9FC0E0F27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FE9AA-2640-4337-8682-AE947FE01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1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D3A1F-9655-4A10-650E-B61BCBA0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5008C1-D93C-7126-5E2C-042EA7683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A1043-827B-A2CC-7592-490614C74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780DE-2BC8-0EAE-E57D-B5A9CDB41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CEE38-6C14-CA42-9F02-F95AD7808DB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8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109256"/>
            <a:ext cx="18288000" cy="4068487"/>
            <a:chOff x="0" y="0"/>
            <a:chExt cx="3497471" cy="1071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7471" cy="1071536"/>
            </a:xfrm>
            <a:custGeom>
              <a:avLst/>
              <a:gdLst/>
              <a:ahLst/>
              <a:cxnLst/>
              <a:rect l="l" t="t" r="r" b="b"/>
              <a:pathLst>
                <a:path w="3497471" h="1071536">
                  <a:moveTo>
                    <a:pt x="0" y="0"/>
                  </a:moveTo>
                  <a:lnTo>
                    <a:pt x="3497471" y="0"/>
                  </a:lnTo>
                  <a:lnTo>
                    <a:pt x="3497471" y="1071536"/>
                  </a:lnTo>
                  <a:lnTo>
                    <a:pt x="0" y="1071536"/>
                  </a:lnTo>
                  <a:close/>
                </a:path>
              </a:pathLst>
            </a:custGeom>
            <a:solidFill>
              <a:srgbClr val="F6F4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97471" cy="11096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48046" y="102870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148028" y="9185275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0" y="4225389"/>
            <a:ext cx="18288000" cy="1154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9999" spc="1399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THE IMPACT OF 911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AC3D109-4ED9-3DDB-5C2D-1352AA073F65}"/>
              </a:ext>
            </a:extLst>
          </p:cNvPr>
          <p:cNvSpPr txBox="1"/>
          <p:nvPr/>
        </p:nvSpPr>
        <p:spPr>
          <a:xfrm>
            <a:off x="4152899" y="5524148"/>
            <a:ext cx="9982201" cy="98488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spc="1399" dirty="0">
                <a:solidFill>
                  <a:srgbClr val="423E3A"/>
                </a:solidFill>
                <a:latin typeface="Aptos" panose="020B0004020202020204" pitchFamily="34" charset="0"/>
                <a:ea typeface="Hammersmith One"/>
                <a:cs typeface="Hammersmith One"/>
                <a:sym typeface="Hammersmith One"/>
              </a:rPr>
              <a:t>ANALYZING 911 CALLS AND ASSESSING ADMISSIBILTY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B8A8A1-990B-87E3-EE3B-B45C9B875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2B7159A-060F-BE6D-0023-A0CF92680813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DISPATCH NOTES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5DBA866-BAB8-6F8C-DE87-BB95C6D7B19C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F6446B2-E940-3849-BF19-82CA6B83B7FE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6014446-92B4-ECF9-27A0-FF6AEF134A50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B95E7C2-01BC-A9D4-BF01-377A88E069A6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A3E8C56-CE4D-74C4-5F1A-634B7990C6A7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58EB8E0-FCA6-9BFE-A7E4-3F8D49199A40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ACC50495-5AA3-C842-9F14-3591F20FEFB2}"/>
              </a:ext>
            </a:extLst>
          </p:cNvPr>
          <p:cNvSpPr/>
          <p:nvPr/>
        </p:nvSpPr>
        <p:spPr>
          <a:xfrm>
            <a:off x="3124200" y="727710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1A269E75-4278-4A35-3312-B75B8D9CBC76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B5DC4F34-D417-8FD9-7846-E7DB0E683598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F91E-4B02-6261-C22F-ED06C07EC013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9BF8C77F-3DD2-575B-621F-9D92232A6C87}"/>
              </a:ext>
            </a:extLst>
          </p:cNvPr>
          <p:cNvSpPr txBox="1"/>
          <p:nvPr/>
        </p:nvSpPr>
        <p:spPr>
          <a:xfrm>
            <a:off x="7496082" y="4469012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Notes don’t always represent emotionality, urgency or fear.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5F251E97-A672-2A74-74BB-F1AD51B96CE7}"/>
              </a:ext>
            </a:extLst>
          </p:cNvPr>
          <p:cNvSpPr/>
          <p:nvPr/>
        </p:nvSpPr>
        <p:spPr>
          <a:xfrm>
            <a:off x="8046428" y="72591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72ED97CC-7A1B-5B3F-5AE2-26DB2E447398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98ACB83B-8A9D-D03E-461F-FD3127FD65A7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71210EA-4FDD-A582-DC17-177BDC2AAEFC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42FBC57E-1A39-28FF-5FF0-6FAE03169571}"/>
              </a:ext>
            </a:extLst>
          </p:cNvPr>
          <p:cNvSpPr txBox="1"/>
          <p:nvPr/>
        </p:nvSpPr>
        <p:spPr>
          <a:xfrm>
            <a:off x="12242832" y="4319662"/>
            <a:ext cx="356563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May contain other agency reference numbers &amp;/or are a source to request these.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2E1DA07A-ECDC-5D3A-A8F1-C7603F9389EB}"/>
              </a:ext>
            </a:extLst>
          </p:cNvPr>
          <p:cNvSpPr/>
          <p:nvPr/>
        </p:nvSpPr>
        <p:spPr>
          <a:xfrm>
            <a:off x="13062916" y="72591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3C35-5FAF-F67A-CF03-643E19F4C953}"/>
              </a:ext>
            </a:extLst>
          </p:cNvPr>
          <p:cNvSpPr txBox="1"/>
          <p:nvPr/>
        </p:nvSpPr>
        <p:spPr>
          <a:xfrm>
            <a:off x="2519154" y="4565884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Generated for safety triage. Information can be incomplete.</a:t>
            </a:r>
          </a:p>
        </p:txBody>
      </p:sp>
    </p:spTree>
    <p:extLst>
      <p:ext uri="{BB962C8B-B14F-4D97-AF65-F5344CB8AC3E}">
        <p14:creationId xmlns:p14="http://schemas.microsoft.com/office/powerpoint/2010/main" val="280073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E9A641-8105-A4B8-B5BF-56BE19E96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CA90671-8E31-C8F4-CB7A-517A39C90B4D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CAUTION NOTES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D608FEA-4B53-AF12-3773-0CE6EF2C73CF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D20D95A-6A70-012A-03AC-56187B272C98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14E2B86-DA13-AAD9-0662-4A76D5C75DF8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C2679D3-7BEF-8798-4BD9-8A18D939FC8F}"/>
              </a:ext>
            </a:extLst>
          </p:cNvPr>
          <p:cNvGrpSpPr/>
          <p:nvPr/>
        </p:nvGrpSpPr>
        <p:grpSpPr>
          <a:xfrm>
            <a:off x="6959662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94F7EA9-10DB-4BC0-48C3-9ADE974EEFF3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D11279D-5921-7CE8-5EE6-ABECBDD89F18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FDC78FE6-9141-FD14-B3AE-30BD30A54511}"/>
              </a:ext>
            </a:extLst>
          </p:cNvPr>
          <p:cNvSpPr txBox="1"/>
          <p:nvPr/>
        </p:nvSpPr>
        <p:spPr>
          <a:xfrm>
            <a:off x="2519154" y="4624876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Extract TCIC/NCIC or other noted safety cautions.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CD6A6DE0-320E-EFCD-93C3-0CA02692EBD7}"/>
              </a:ext>
            </a:extLst>
          </p:cNvPr>
          <p:cNvSpPr/>
          <p:nvPr/>
        </p:nvSpPr>
        <p:spPr>
          <a:xfrm>
            <a:off x="3124200" y="6914062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8DA65B95-D268-CBCC-5ECF-FE443F9010C6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981F8523-E3EE-AAE4-ED6B-0681EFB1B281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AB2FA2-32DD-1FFA-280F-CCAABBF854B2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A0BD8707-F62B-FCE8-F613-432DA8DA5637}"/>
              </a:ext>
            </a:extLst>
          </p:cNvPr>
          <p:cNvSpPr/>
          <p:nvPr/>
        </p:nvSpPr>
        <p:spPr>
          <a:xfrm>
            <a:off x="8046428" y="689610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5216A84A-CF18-66BB-114E-9976C92EB762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9E34C17-FFC6-65E8-7507-B0FD55402AB7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2AA39018-BC03-D625-2A02-9F7C7C6C65E9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2FEE9441-3388-CC64-B9F3-DC7BB2929158}"/>
              </a:ext>
            </a:extLst>
          </p:cNvPr>
          <p:cNvSpPr txBox="1"/>
          <p:nvPr/>
        </p:nvSpPr>
        <p:spPr>
          <a:xfrm>
            <a:off x="7496082" y="4785272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Document in report &amp; PC Affidavit. 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C224B921-BB27-DD22-6579-E7E186978924}"/>
              </a:ext>
            </a:extLst>
          </p:cNvPr>
          <p:cNvSpPr/>
          <p:nvPr/>
        </p:nvSpPr>
        <p:spPr>
          <a:xfrm>
            <a:off x="13062916" y="689610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30FEFA3F-3121-1C92-F127-D81ADFD31A9E}"/>
              </a:ext>
            </a:extLst>
          </p:cNvPr>
          <p:cNvSpPr txBox="1"/>
          <p:nvPr/>
        </p:nvSpPr>
        <p:spPr>
          <a:xfrm>
            <a:off x="12512570" y="4095438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Relay this information in BOLO’s &amp; Requests to Apprehend.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B73162A3-2BCC-8EA7-E1ED-0A7C09B1FAA0}"/>
              </a:ext>
            </a:extLst>
          </p:cNvPr>
          <p:cNvSpPr txBox="1"/>
          <p:nvPr/>
        </p:nvSpPr>
        <p:spPr>
          <a:xfrm>
            <a:off x="1867902" y="8632507"/>
            <a:ext cx="1455219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Consider adding caution notes to an address for high-risk indicators </a:t>
            </a:r>
          </a:p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and/or with other pertinent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96454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89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0DA58-04F9-A402-7AA2-CC411F480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4131F2A-E83F-7347-53D8-81F2E41B7C96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CALL RECORDINGS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B5FCB7B-2146-7291-9B16-A286C549E0A7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B516C82-E3BB-F28F-2A71-6667C7F9EDC6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FDF4184-EECF-0F31-199C-1ACCB3B4EAD4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07B2F0E-591C-7E31-43B4-61E2804FA5CA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7EE0A0B-4072-F952-0168-F517FA38EB71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4276ADE-F845-24E5-E309-C2C4140D25D3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977CFEE9-5DF0-3D2E-8441-6B55BBB9055F}"/>
              </a:ext>
            </a:extLst>
          </p:cNvPr>
          <p:cNvSpPr txBox="1"/>
          <p:nvPr/>
        </p:nvSpPr>
        <p:spPr>
          <a:xfrm>
            <a:off x="2519154" y="5143500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Recreate the experience.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8BF8B897-B201-4275-BA9C-B02C9370D81B}"/>
              </a:ext>
            </a:extLst>
          </p:cNvPr>
          <p:cNvSpPr/>
          <p:nvPr/>
        </p:nvSpPr>
        <p:spPr>
          <a:xfrm>
            <a:off x="3124200" y="6826559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E383B584-4DCD-2A18-A5DA-4206217C3538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855FCBA9-4927-1D35-B012-6F008323FD74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005FC0-77BA-FF26-B587-7E2A9231E3F1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E3D62175-74D7-413B-9F59-934A5CA35652}"/>
              </a:ext>
            </a:extLst>
          </p:cNvPr>
          <p:cNvSpPr txBox="1"/>
          <p:nvPr/>
        </p:nvSpPr>
        <p:spPr>
          <a:xfrm>
            <a:off x="7496082" y="5064586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Aid the investigation.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3CEEFDEC-B835-5772-F830-C46439E8A637}"/>
              </a:ext>
            </a:extLst>
          </p:cNvPr>
          <p:cNvSpPr/>
          <p:nvPr/>
        </p:nvSpPr>
        <p:spPr>
          <a:xfrm>
            <a:off x="8046428" y="6808597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20A6AA0B-7FB9-9783-5298-E9A7A35E4130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F7926DB-7CBA-1A53-D52D-74981BA1BB3B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A6DBD42B-D2DE-F0BB-AB9A-822B584C332D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6BD5F591-905F-4221-1DC4-81A47698D837}"/>
              </a:ext>
            </a:extLst>
          </p:cNvPr>
          <p:cNvSpPr txBox="1"/>
          <p:nvPr/>
        </p:nvSpPr>
        <p:spPr>
          <a:xfrm>
            <a:off x="12539108" y="4572143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Help juries/judges understand the crimes.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704E1082-AA0B-4215-B653-060270189676}"/>
              </a:ext>
            </a:extLst>
          </p:cNvPr>
          <p:cNvSpPr/>
          <p:nvPr/>
        </p:nvSpPr>
        <p:spPr>
          <a:xfrm>
            <a:off x="13062916" y="6808597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9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6922C-E95F-D256-E281-07D74CA5F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D9DC937-BB72-3F5E-48D6-A0131DB11664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EMOTIONALITY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2346B13-19EC-0130-5224-875A514A2B8F}"/>
              </a:ext>
            </a:extLst>
          </p:cNvPr>
          <p:cNvGrpSpPr/>
          <p:nvPr/>
        </p:nvGrpSpPr>
        <p:grpSpPr>
          <a:xfrm>
            <a:off x="1915941" y="2947538"/>
            <a:ext cx="4532240" cy="5297460"/>
            <a:chOff x="0" y="0"/>
            <a:chExt cx="1193676" cy="139521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DF4483C-6210-E022-C75D-93C30E6E3089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D88F266-3BD8-2813-1B34-5785C6C00DFA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81D8211-0287-450A-B6E0-C1022AB80FFC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5440DFE-D7D4-B9B5-BE8A-3E16DAC9AC80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8024F63-2735-298E-A076-BDC75765116B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C9652D68-5DF7-D2E1-3B1D-33EA790A3EE8}"/>
              </a:ext>
            </a:extLst>
          </p:cNvPr>
          <p:cNvSpPr/>
          <p:nvPr/>
        </p:nvSpPr>
        <p:spPr>
          <a:xfrm>
            <a:off x="3124200" y="712470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3F10D2F8-13BC-325D-38A5-282739688038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E4551CE0-1A08-0971-5A9C-9BADC55FAD5C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CBFDE7-75D5-BA0E-68CF-443D6BEC749F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0F76A0F6-CC72-99C9-4A09-AF1150856CFF}"/>
              </a:ext>
            </a:extLst>
          </p:cNvPr>
          <p:cNvSpPr txBox="1"/>
          <p:nvPr/>
        </p:nvSpPr>
        <p:spPr>
          <a:xfrm>
            <a:off x="7496082" y="4141090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Helps to  understand the significance of an event for all who read.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FB87D5ED-C44F-E932-85C8-156C9450065D}"/>
              </a:ext>
            </a:extLst>
          </p:cNvPr>
          <p:cNvSpPr/>
          <p:nvPr/>
        </p:nvSpPr>
        <p:spPr>
          <a:xfrm>
            <a:off x="8094466" y="71067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FEE1730C-0B2A-F6DB-EC88-88C0A209257F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B79832AF-4797-4339-91CE-C2762FF0A9FE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A5C12EA-3D79-84E5-0680-7DF5ABB6C29D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59DC558D-DD97-6871-CCD6-56DAAD58BA64}"/>
              </a:ext>
            </a:extLst>
          </p:cNvPr>
          <p:cNvSpPr txBox="1"/>
          <p:nvPr/>
        </p:nvSpPr>
        <p:spPr>
          <a:xfrm>
            <a:off x="2519154" y="4785273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Include these details in reports and PC Affidavits.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00B88EF0-B554-BD17-DFC0-56E7B6E5EF92}"/>
              </a:ext>
            </a:extLst>
          </p:cNvPr>
          <p:cNvSpPr/>
          <p:nvPr/>
        </p:nvSpPr>
        <p:spPr>
          <a:xfrm>
            <a:off x="13110954" y="71067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E41C6E-5B23-16CC-6672-BB2DD2C994A2}"/>
              </a:ext>
            </a:extLst>
          </p:cNvPr>
          <p:cNvSpPr txBox="1"/>
          <p:nvPr/>
        </p:nvSpPr>
        <p:spPr>
          <a:xfrm>
            <a:off x="12480384" y="4572143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Helps prosecutors triage admissibility.</a:t>
            </a:r>
          </a:p>
        </p:txBody>
      </p:sp>
    </p:spTree>
    <p:extLst>
      <p:ext uri="{BB962C8B-B14F-4D97-AF65-F5344CB8AC3E}">
        <p14:creationId xmlns:p14="http://schemas.microsoft.com/office/powerpoint/2010/main" val="248273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101115-E9A7-7963-BF4D-C3475C3EE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CC6A38C-7AA6-3D5A-E086-67EBB69EC145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STATEMENTS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BF0B882-FC6B-5024-2414-89F204DDF8C1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4AFE975-74A4-1E1A-433E-A3D8E9030A81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1B08DD0-38E3-FCA7-2442-107BC463556C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4A6E42F-923A-0FBB-654A-9EE4F01C5B9A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F441694-6D34-97F9-F874-D8F027E634BD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A41354F-9117-6429-CF25-85D3CD13CB37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0BE8EC80-EFFB-632F-47B5-F37C63899B79}"/>
              </a:ext>
            </a:extLst>
          </p:cNvPr>
          <p:cNvSpPr txBox="1"/>
          <p:nvPr/>
        </p:nvSpPr>
        <p:spPr>
          <a:xfrm>
            <a:off x="2519154" y="4857604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 be admissible evidence at trial.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1AD46E08-D403-9BA1-D704-682E76A2EEB6}"/>
              </a:ext>
            </a:extLst>
          </p:cNvPr>
          <p:cNvSpPr/>
          <p:nvPr/>
        </p:nvSpPr>
        <p:spPr>
          <a:xfrm>
            <a:off x="3124200" y="704850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0341EDA2-553B-0E00-8B44-93EA26D63C26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FBC398EE-4BCD-1F09-0DD1-E509FE48DC87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D8A406-47D9-8499-E8D8-11BCD9D36A37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360005A7-5848-A38C-8925-77F713BD5666}"/>
              </a:ext>
            </a:extLst>
          </p:cNvPr>
          <p:cNvSpPr txBox="1"/>
          <p:nvPr/>
        </p:nvSpPr>
        <p:spPr>
          <a:xfrm>
            <a:off x="7496082" y="4857604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 help assess fear &amp; risk factors.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4BF79D7C-2BB9-E06B-7842-96DBDFB4FC9E}"/>
              </a:ext>
            </a:extLst>
          </p:cNvPr>
          <p:cNvSpPr/>
          <p:nvPr/>
        </p:nvSpPr>
        <p:spPr>
          <a:xfrm>
            <a:off x="8046428" y="70305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C9DBB268-0289-0E73-6118-227612922DC7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2787565-3247-30A8-D445-928943FA6503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027AFE79-4648-2375-8C2E-7BEF5AEFA04F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BB67EB4D-5BB1-D25F-0BCD-0601180D3400}"/>
              </a:ext>
            </a:extLst>
          </p:cNvPr>
          <p:cNvSpPr txBox="1"/>
          <p:nvPr/>
        </p:nvSpPr>
        <p:spPr>
          <a:xfrm>
            <a:off x="12344624" y="4229876"/>
            <a:ext cx="356563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 give insight to develop interview and other investigative strategies.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9A98652D-3D8F-D27C-593A-463FEF6B7093}"/>
              </a:ext>
            </a:extLst>
          </p:cNvPr>
          <p:cNvSpPr/>
          <p:nvPr/>
        </p:nvSpPr>
        <p:spPr>
          <a:xfrm>
            <a:off x="13062916" y="70305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1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89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192F22-8465-B9F5-F1AB-EECC7BF58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DE86643-E731-8597-F913-95DD55F055D1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STATEMENTS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C2D378-7B1C-01B2-4B3C-AAB9310F8C2B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7F4837B-2ADA-EC7B-82C4-25AF83B2A553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273A914-F470-BE06-C82F-DC96D6F43739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72971AE-9574-C58C-5343-436A7DDA04BE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95F1E24-0142-8DA4-7C50-CAE66B841C0B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FD430E7-9BBE-1215-F082-C0F30872DF45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69AF8FF3-94A4-33DE-32E8-AFB291F0A46E}"/>
              </a:ext>
            </a:extLst>
          </p:cNvPr>
          <p:cNvSpPr txBox="1"/>
          <p:nvPr/>
        </p:nvSpPr>
        <p:spPr>
          <a:xfrm>
            <a:off x="2519154" y="4536374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 help </a:t>
            </a:r>
            <a:r>
              <a:rPr lang="en-US" sz="3200" spc="40" dirty="0" err="1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develope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investigative leads.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B2CE7071-69A1-52CF-0FE9-CD7DF0477D53}"/>
              </a:ext>
            </a:extLst>
          </p:cNvPr>
          <p:cNvSpPr/>
          <p:nvPr/>
        </p:nvSpPr>
        <p:spPr>
          <a:xfrm>
            <a:off x="3124200" y="6826559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57F4A85B-C375-579F-A6DE-E5C340D3E88C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72322B07-FF17-D7AC-8C04-DC428B816BC7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ED9F4-80F1-4E19-6793-1902D0B22153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9B90E425-C521-DFDF-796A-CEAFE85B895F}"/>
              </a:ext>
            </a:extLst>
          </p:cNvPr>
          <p:cNvSpPr txBox="1"/>
          <p:nvPr/>
        </p:nvSpPr>
        <p:spPr>
          <a:xfrm>
            <a:off x="7496082" y="4824430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 be used in PC Affidavits.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78F96C66-3F2B-32B6-52A1-CD6F0554AFB1}"/>
              </a:ext>
            </a:extLst>
          </p:cNvPr>
          <p:cNvSpPr/>
          <p:nvPr/>
        </p:nvSpPr>
        <p:spPr>
          <a:xfrm>
            <a:off x="8046428" y="6808597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3431D889-1756-8408-8AD2-E09A58924EA4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817CB9C4-3B1A-5AA7-AB71-739C6A44918A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E8555DFC-AFCD-BC6F-5A59-C3F7ADFC4D66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E3850AE4-7C85-FB0A-709B-23CD6720B60A}"/>
              </a:ext>
            </a:extLst>
          </p:cNvPr>
          <p:cNvSpPr txBox="1"/>
          <p:nvPr/>
        </p:nvSpPr>
        <p:spPr>
          <a:xfrm>
            <a:off x="12512570" y="4141090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May place a subject on scene and/or provide evidence of flight.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6F3F811F-AF14-2018-7ABB-C5828D874B7E}"/>
              </a:ext>
            </a:extLst>
          </p:cNvPr>
          <p:cNvSpPr/>
          <p:nvPr/>
        </p:nvSpPr>
        <p:spPr>
          <a:xfrm>
            <a:off x="13062916" y="6808597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5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1C81C9-3DCA-4D3D-89EE-EE35F376A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2E419AC-9221-DD9A-64AA-9EED1219DC92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EXTRACT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1A2FAA2-94D2-5FFF-B829-A32334CAE35C}"/>
              </a:ext>
            </a:extLst>
          </p:cNvPr>
          <p:cNvGrpSpPr/>
          <p:nvPr/>
        </p:nvGrpSpPr>
        <p:grpSpPr>
          <a:xfrm>
            <a:off x="1867903" y="3162300"/>
            <a:ext cx="4532240" cy="4625497"/>
            <a:chOff x="0" y="0"/>
            <a:chExt cx="1193676" cy="139521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AE95F59-5B30-7D82-E703-0036C2900C16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CA93EF8-E791-6216-4E34-C995320D89FE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B5B78B3-FD69-538D-BE32-FAABCA7E9DAB}"/>
              </a:ext>
            </a:extLst>
          </p:cNvPr>
          <p:cNvGrpSpPr/>
          <p:nvPr/>
        </p:nvGrpSpPr>
        <p:grpSpPr>
          <a:xfrm>
            <a:off x="6877880" y="3162300"/>
            <a:ext cx="4532240" cy="4625497"/>
            <a:chOff x="0" y="0"/>
            <a:chExt cx="1193676" cy="139521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C3A8E8A-86B8-FC1D-A630-6C3519CC32EF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E114103-D07B-4FC5-129E-BCE53067BBBB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829D5F2F-ACB2-18C5-7B56-93A9697B7C71}"/>
              </a:ext>
            </a:extLst>
          </p:cNvPr>
          <p:cNvSpPr/>
          <p:nvPr/>
        </p:nvSpPr>
        <p:spPr>
          <a:xfrm>
            <a:off x="3124200" y="6369359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79800B19-BFB2-7BC6-8391-2B2AF425B552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DE8574C0-1993-8817-1545-51D214C65C57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6A13C9-E2D5-EF6B-49A8-3BEDDE9514ED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F585F103-8DB5-B039-906A-9470C6B32300}"/>
              </a:ext>
            </a:extLst>
          </p:cNvPr>
          <p:cNvSpPr txBox="1"/>
          <p:nvPr/>
        </p:nvSpPr>
        <p:spPr>
          <a:xfrm>
            <a:off x="7496082" y="4914998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Known </a:t>
            </a:r>
          </a:p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locations.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92D9EF75-0DC9-0FAC-6C0A-6A9DE044AEB2}"/>
              </a:ext>
            </a:extLst>
          </p:cNvPr>
          <p:cNvSpPr/>
          <p:nvPr/>
        </p:nvSpPr>
        <p:spPr>
          <a:xfrm>
            <a:off x="8046428" y="63513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B35D99C1-0A96-113D-FFC6-56F5D5E9E703}"/>
              </a:ext>
            </a:extLst>
          </p:cNvPr>
          <p:cNvGrpSpPr/>
          <p:nvPr/>
        </p:nvGrpSpPr>
        <p:grpSpPr>
          <a:xfrm>
            <a:off x="11894368" y="3162300"/>
            <a:ext cx="4532240" cy="4625497"/>
            <a:chOff x="0" y="0"/>
            <a:chExt cx="1193676" cy="1395216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522DD8B7-632F-8FEA-9183-43BAF64C0CE6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C4F46013-77C0-1C27-3057-C9C38423D599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12520A3B-577F-0AAC-6ED2-63334F01C3C8}"/>
              </a:ext>
            </a:extLst>
          </p:cNvPr>
          <p:cNvSpPr txBox="1"/>
          <p:nvPr/>
        </p:nvSpPr>
        <p:spPr>
          <a:xfrm>
            <a:off x="12508628" y="4835679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Known</a:t>
            </a:r>
          </a:p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vehicles.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8628B3BD-D1D3-CFAB-0C3E-48E212D76980}"/>
              </a:ext>
            </a:extLst>
          </p:cNvPr>
          <p:cNvSpPr/>
          <p:nvPr/>
        </p:nvSpPr>
        <p:spPr>
          <a:xfrm>
            <a:off x="13062916" y="63513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99382-54A4-C274-4449-F374F2A0C07D}"/>
              </a:ext>
            </a:extLst>
          </p:cNvPr>
          <p:cNvSpPr txBox="1"/>
          <p:nvPr/>
        </p:nvSpPr>
        <p:spPr>
          <a:xfrm>
            <a:off x="2519154" y="4914998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Suspect descriptions.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ED227-6F2B-40AF-8B31-54CC5B7B33CF}"/>
              </a:ext>
            </a:extLst>
          </p:cNvPr>
          <p:cNvSpPr txBox="1"/>
          <p:nvPr/>
        </p:nvSpPr>
        <p:spPr>
          <a:xfrm>
            <a:off x="2519154" y="8224739"/>
            <a:ext cx="1360720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Note these in your report. </a:t>
            </a:r>
          </a:p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They can later aid apprehension or future investigations.</a:t>
            </a:r>
          </a:p>
        </p:txBody>
      </p:sp>
    </p:spTree>
    <p:extLst>
      <p:ext uri="{BB962C8B-B14F-4D97-AF65-F5344CB8AC3E}">
        <p14:creationId xmlns:p14="http://schemas.microsoft.com/office/powerpoint/2010/main" val="136976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18A1A-4BE7-4DAA-2910-0FD45622C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3A948E6-D634-287C-6BBF-FE69A749BAF2}"/>
              </a:ext>
            </a:extLst>
          </p:cNvPr>
          <p:cNvSpPr txBox="1"/>
          <p:nvPr/>
        </p:nvSpPr>
        <p:spPr>
          <a:xfrm>
            <a:off x="1867903" y="1162050"/>
            <a:ext cx="14552195" cy="189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EVIDENCE OF THE RELATIONSHIP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189F4A8-6A30-06E6-B28C-D345E1DCE3DD}"/>
              </a:ext>
            </a:extLst>
          </p:cNvPr>
          <p:cNvGrpSpPr/>
          <p:nvPr/>
        </p:nvGrpSpPr>
        <p:grpSpPr>
          <a:xfrm>
            <a:off x="1861392" y="3543300"/>
            <a:ext cx="4532240" cy="4701697"/>
            <a:chOff x="0" y="0"/>
            <a:chExt cx="1193676" cy="1395216"/>
          </a:xfrm>
          <a:solidFill>
            <a:srgbClr val="253339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B886DFE-6F3A-2275-1B9B-8B9785C51EE6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27363CD-D8DB-381F-ECBA-A0A40D588C1B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97CD674-D550-D43B-762C-11C46A0D3B63}"/>
              </a:ext>
            </a:extLst>
          </p:cNvPr>
          <p:cNvGrpSpPr/>
          <p:nvPr/>
        </p:nvGrpSpPr>
        <p:grpSpPr>
          <a:xfrm>
            <a:off x="6871369" y="3543300"/>
            <a:ext cx="4532240" cy="4701697"/>
            <a:chOff x="0" y="0"/>
            <a:chExt cx="1193676" cy="1395216"/>
          </a:xfrm>
          <a:solidFill>
            <a:srgbClr val="253339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1D7FA20-3B7E-0ED2-7B5A-D7500E64A334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F512777-1389-B401-C838-9046BBA57AE3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EDA11569-4421-4AE5-FDE8-21E6A2673A87}"/>
              </a:ext>
            </a:extLst>
          </p:cNvPr>
          <p:cNvSpPr/>
          <p:nvPr/>
        </p:nvSpPr>
        <p:spPr>
          <a:xfrm>
            <a:off x="3124200" y="6826559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26F0631C-9423-E8A6-9BB5-92EC48D73407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43B50138-6217-3104-486A-798145941BF2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363399-978D-4A4F-9FF7-23AEA71C8978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85A26638-7672-0731-F424-6A4027DBE2EE}"/>
              </a:ext>
            </a:extLst>
          </p:cNvPr>
          <p:cNvSpPr txBox="1"/>
          <p:nvPr/>
        </p:nvSpPr>
        <p:spPr>
          <a:xfrm>
            <a:off x="7529131" y="5167581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 lives here / used to live here.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E6CA277F-1690-9E7F-0E68-6055381D6BFC}"/>
              </a:ext>
            </a:extLst>
          </p:cNvPr>
          <p:cNvSpPr/>
          <p:nvPr/>
        </p:nvSpPr>
        <p:spPr>
          <a:xfrm>
            <a:off x="8046428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E24ACAE1-14C9-012B-A8EF-CAFA4BCC85D5}"/>
              </a:ext>
            </a:extLst>
          </p:cNvPr>
          <p:cNvGrpSpPr/>
          <p:nvPr/>
        </p:nvGrpSpPr>
        <p:grpSpPr>
          <a:xfrm>
            <a:off x="11894368" y="3543300"/>
            <a:ext cx="4532240" cy="4701697"/>
            <a:chOff x="0" y="0"/>
            <a:chExt cx="1193676" cy="1395216"/>
          </a:xfrm>
          <a:solidFill>
            <a:srgbClr val="253339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89C4AF3E-3AC1-1639-219C-D96A13A1D84A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F9D7C9F5-DA42-27AA-C8E0-F880879C7E46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3FF577EA-4576-8BA9-DA47-1DA4D55DFBC7}"/>
              </a:ext>
            </a:extLst>
          </p:cNvPr>
          <p:cNvSpPr txBox="1"/>
          <p:nvPr/>
        </p:nvSpPr>
        <p:spPr>
          <a:xfrm>
            <a:off x="12545619" y="5309174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He’s my child’s father.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4D8CC4ED-8216-BDC2-42D1-412D3406E8F9}"/>
              </a:ext>
            </a:extLst>
          </p:cNvPr>
          <p:cNvSpPr/>
          <p:nvPr/>
        </p:nvSpPr>
        <p:spPr>
          <a:xfrm>
            <a:off x="13062916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F7331A9E-81AB-5FE8-7247-022D105D4621}"/>
              </a:ext>
            </a:extLst>
          </p:cNvPr>
          <p:cNvSpPr txBox="1"/>
          <p:nvPr/>
        </p:nvSpPr>
        <p:spPr>
          <a:xfrm>
            <a:off x="2573854" y="5217636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He’s my husband or (ex)boyfriend</a:t>
            </a:r>
          </a:p>
        </p:txBody>
      </p:sp>
    </p:spTree>
    <p:extLst>
      <p:ext uri="{BB962C8B-B14F-4D97-AF65-F5344CB8AC3E}">
        <p14:creationId xmlns:p14="http://schemas.microsoft.com/office/powerpoint/2010/main" val="17134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89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2A3F5E-5954-3E7E-1C4E-9219D6016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6">
            <a:extLst>
              <a:ext uri="{FF2B5EF4-FFF2-40B4-BE49-F238E27FC236}">
                <a16:creationId xmlns:a16="http://schemas.microsoft.com/office/drawing/2014/main" id="{AD5BFF7A-BBC9-2519-7B87-ED19E7213862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599F37B6-B297-ACEA-CA46-DC374EE32412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1C17D53-BC03-E2E4-10EB-12E2D26BAABB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7A7A2013-51AC-D085-60F7-1ED6952A49C5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WITNESSES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B6EF1EF-F1E1-4271-D92F-5B0E3502352C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14A710A-8808-698B-2581-559C66E4589B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C125A5C-F092-4BDE-50F2-CE655C28CFF7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20D2854-4AB6-76EA-B5CE-3C50C0739AC9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481CD3A-0DD3-31AA-A6A7-FEA47464644C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9ADF3F8-778B-E9B2-43CD-AF8D1C70C104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3EBD9D0B-8BB0-B32A-0080-C2A8E265C764}"/>
              </a:ext>
            </a:extLst>
          </p:cNvPr>
          <p:cNvSpPr txBox="1"/>
          <p:nvPr/>
        </p:nvSpPr>
        <p:spPr>
          <a:xfrm>
            <a:off x="7518431" y="4840955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Explore the relationship to the parties.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4F520935-92ED-774E-6446-E96216B012F1}"/>
              </a:ext>
            </a:extLst>
          </p:cNvPr>
          <p:cNvSpPr/>
          <p:nvPr/>
        </p:nvSpPr>
        <p:spPr>
          <a:xfrm>
            <a:off x="3124200" y="6826559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7B50AB7F-071E-11F5-5A2B-288744EEADD4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BA4BF07C-28B9-0A28-AAE4-FBF838480D96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923624-EFA4-3138-95FA-0E35F4C824FB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5C5D4F33-7275-93BF-04D3-53BD2E554F46}"/>
              </a:ext>
            </a:extLst>
          </p:cNvPr>
          <p:cNvSpPr txBox="1"/>
          <p:nvPr/>
        </p:nvSpPr>
        <p:spPr>
          <a:xfrm>
            <a:off x="12495359" y="4807781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historical knowledge do they have?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2DB6284E-DFF3-16FC-6E75-4EEEC6C17625}"/>
              </a:ext>
            </a:extLst>
          </p:cNvPr>
          <p:cNvSpPr/>
          <p:nvPr/>
        </p:nvSpPr>
        <p:spPr>
          <a:xfrm>
            <a:off x="8046428" y="6808597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F2AD12CD-EEF4-2638-CEC7-F8689C4A1C11}"/>
              </a:ext>
            </a:extLst>
          </p:cNvPr>
          <p:cNvSpPr txBox="1"/>
          <p:nvPr/>
        </p:nvSpPr>
        <p:spPr>
          <a:xfrm>
            <a:off x="2519154" y="4681537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ALWAYS </a:t>
            </a:r>
          </a:p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identify &amp; interview these callers.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70523BE9-0F85-D1AA-8392-391A031CC245}"/>
              </a:ext>
            </a:extLst>
          </p:cNvPr>
          <p:cNvSpPr/>
          <p:nvPr/>
        </p:nvSpPr>
        <p:spPr>
          <a:xfrm>
            <a:off x="13062916" y="6808597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21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6FC3D-2C73-994A-DD9C-55907D2AA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CD2EA2F-12F9-210B-AE8D-6F89F22FD37A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WITNESSES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A1D2FD4-F270-DBA1-55E3-0D83F1BB5938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DA7D6FB-B439-A609-0B73-C3B41F0BFE96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8C1BDE7-4E63-DCED-AB05-C7B623C0204D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8AA0B43-DCBD-E1C7-BCE9-4274B2527833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D04A6B1-65FF-CD32-C435-4E472C0351C7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65C8B73-D547-B0C8-32A9-6230F9B6AD64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38FCE0C2-6DC8-6CA1-8866-CC39CE42DC11}"/>
              </a:ext>
            </a:extLst>
          </p:cNvPr>
          <p:cNvSpPr/>
          <p:nvPr/>
        </p:nvSpPr>
        <p:spPr>
          <a:xfrm>
            <a:off x="3101299" y="758190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B908B1E1-4F4D-9755-61E1-59AB3F5E40EC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1A329F86-0469-C4DE-6B57-ADCD5532ABA3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D67439-DE4B-783A-0259-AE4A38B4FED4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1FBA3F09-CD7D-4EF3-EE8B-06B23AEF6A3F}"/>
              </a:ext>
            </a:extLst>
          </p:cNvPr>
          <p:cNvSpPr txBox="1"/>
          <p:nvPr/>
        </p:nvSpPr>
        <p:spPr>
          <a:xfrm>
            <a:off x="7376340" y="4118939"/>
            <a:ext cx="3423419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May provide insight to develop interview and other investigative strategies.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B6D20071-DFC3-6E25-1686-E30E2237CBA7}"/>
              </a:ext>
            </a:extLst>
          </p:cNvPr>
          <p:cNvSpPr/>
          <p:nvPr/>
        </p:nvSpPr>
        <p:spPr>
          <a:xfrm>
            <a:off x="8023527" y="75639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1A409F86-1A75-46B7-E964-5A2AC9FF2042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54B8409E-E40B-855A-61A9-93C99CCC0750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9929D8B6-F4D8-3556-87F4-D5CB13BB3647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33976F50-9CA9-CAC0-0E83-175C9AEB211A}"/>
              </a:ext>
            </a:extLst>
          </p:cNvPr>
          <p:cNvSpPr txBox="1"/>
          <p:nvPr/>
        </p:nvSpPr>
        <p:spPr>
          <a:xfrm>
            <a:off x="12489669" y="4420666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 hold greater weight when they are an uninvolved third party.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73164288-B095-05B3-B8A7-08FFA525FE17}"/>
              </a:ext>
            </a:extLst>
          </p:cNvPr>
          <p:cNvSpPr/>
          <p:nvPr/>
        </p:nvSpPr>
        <p:spPr>
          <a:xfrm>
            <a:off x="13040015" y="75639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CA36D4-3C38-3724-D1CD-46E61C672EDD}"/>
              </a:ext>
            </a:extLst>
          </p:cNvPr>
          <p:cNvSpPr txBox="1"/>
          <p:nvPr/>
        </p:nvSpPr>
        <p:spPr>
          <a:xfrm>
            <a:off x="2519154" y="4365161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Capture what they observed and how they felt about what they saw.</a:t>
            </a:r>
          </a:p>
        </p:txBody>
      </p:sp>
    </p:spTree>
    <p:extLst>
      <p:ext uri="{BB962C8B-B14F-4D97-AF65-F5344CB8AC3E}">
        <p14:creationId xmlns:p14="http://schemas.microsoft.com/office/powerpoint/2010/main" val="52949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89E0AC-731E-EE26-DBE0-59DE9FF16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475734-C2D1-5905-33DC-CB5FDB799717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THE OBJECTIVES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C1C8D94-5E6A-52CC-741C-3D1D72C3288B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3829F2A-AEA7-DEDD-5E8E-D7775E22E5EC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AEC31D3-5A76-41FD-72A4-0BE574ED8F83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0571CBC-B901-7EAF-DCEC-D80199BC32C6}"/>
              </a:ext>
            </a:extLst>
          </p:cNvPr>
          <p:cNvGrpSpPr/>
          <p:nvPr/>
        </p:nvGrpSpPr>
        <p:grpSpPr>
          <a:xfrm>
            <a:off x="6877880" y="2933700"/>
            <a:ext cx="4532240" cy="5297460"/>
            <a:chOff x="0" y="0"/>
            <a:chExt cx="1193676" cy="139521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BE88C45-F6D2-F551-059A-E467C149F268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814245E-FB50-1D08-84BF-6F51B62196C9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892FB6A3-34BA-4FBC-73CB-0E3945881AB5}"/>
              </a:ext>
            </a:extLst>
          </p:cNvPr>
          <p:cNvSpPr/>
          <p:nvPr/>
        </p:nvSpPr>
        <p:spPr>
          <a:xfrm>
            <a:off x="3124200" y="6826559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EDCEE15B-3690-EE8D-F737-39CB1809D449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888D3C50-2A87-D1FD-0CF4-D275668E3125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EA97AA-D266-4034-6FB8-21F5172FF573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8B2B6E69-5458-A314-EBEC-2A5D67317753}"/>
              </a:ext>
            </a:extLst>
          </p:cNvPr>
          <p:cNvSpPr txBox="1"/>
          <p:nvPr/>
        </p:nvSpPr>
        <p:spPr>
          <a:xfrm>
            <a:off x="7406544" y="4500379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Develop </a:t>
            </a:r>
          </a:p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&amp; Exhaust Investigative Leads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563ACFD2-7C02-9069-FFD3-C0E125589037}"/>
              </a:ext>
            </a:extLst>
          </p:cNvPr>
          <p:cNvSpPr/>
          <p:nvPr/>
        </p:nvSpPr>
        <p:spPr>
          <a:xfrm>
            <a:off x="8046428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2B3F726D-7685-F8F6-A7D2-EB32A96F588B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3DA1E38-D214-63D2-6D03-4CE52C0C12D8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4EB7E766-F00C-8276-24AC-07727E6E41AB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AEAEAECA-4621-9564-AB0A-F4B93B48C0C2}"/>
              </a:ext>
            </a:extLst>
          </p:cNvPr>
          <p:cNvSpPr txBox="1"/>
          <p:nvPr/>
        </p:nvSpPr>
        <p:spPr>
          <a:xfrm>
            <a:off x="12512570" y="4105454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Conduct Evidence-Based Investigations  &amp; Make Informed Arrest Decisions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35F0B7D0-B92A-5C85-A6BF-C6AF1A17B14C}"/>
              </a:ext>
            </a:extLst>
          </p:cNvPr>
          <p:cNvSpPr/>
          <p:nvPr/>
        </p:nvSpPr>
        <p:spPr>
          <a:xfrm>
            <a:off x="13062916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F2B08-8E64-98BF-D6B9-3251E8AE3A63}"/>
              </a:ext>
            </a:extLst>
          </p:cNvPr>
          <p:cNvSpPr txBox="1"/>
          <p:nvPr/>
        </p:nvSpPr>
        <p:spPr>
          <a:xfrm>
            <a:off x="2519154" y="4857604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Collect &amp; Review Valuable Evidence</a:t>
            </a:r>
          </a:p>
        </p:txBody>
      </p:sp>
    </p:spTree>
    <p:extLst>
      <p:ext uri="{BB962C8B-B14F-4D97-AF65-F5344CB8AC3E}">
        <p14:creationId xmlns:p14="http://schemas.microsoft.com/office/powerpoint/2010/main" val="346986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96BD4-070C-3821-7818-DA316E2F3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A290D3C-583E-316A-0A16-FD5F8B2647B7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DELAYED REPORTS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F2CF3A0-D92B-1748-26CA-26F9392AF09F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38F04D7-3E24-9482-BFFE-AB80D49743A4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225C92C-A62F-71A4-CB7A-9B3593E689F5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40E355C-98C3-420A-6F05-AFDD0372AA28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A53E822-91B4-254C-35E7-D3D656D4C63D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16A3CB2-2618-63EC-1685-C201E3CC0BA0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59BD49E7-5278-424D-1CD5-041D60B1B930}"/>
              </a:ext>
            </a:extLst>
          </p:cNvPr>
          <p:cNvSpPr txBox="1"/>
          <p:nvPr/>
        </p:nvSpPr>
        <p:spPr>
          <a:xfrm>
            <a:off x="2511534" y="4867799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Don’t be afraid to investigate them!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ADCCD687-BB4D-7C4E-3E12-0D08E96729FD}"/>
              </a:ext>
            </a:extLst>
          </p:cNvPr>
          <p:cNvSpPr/>
          <p:nvPr/>
        </p:nvSpPr>
        <p:spPr>
          <a:xfrm>
            <a:off x="3124200" y="7295062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A96D1ACE-F0F0-CD96-9C1F-91FE964ED12D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AFA5F96C-43CA-DE87-5F70-B4F8C898C881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D10916-6914-3E33-BE49-00A5645D4F7C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83CF4C7D-AE0D-3F58-6AB7-9D16B4DD29D5}"/>
              </a:ext>
            </a:extLst>
          </p:cNvPr>
          <p:cNvSpPr txBox="1"/>
          <p:nvPr/>
        </p:nvSpPr>
        <p:spPr>
          <a:xfrm>
            <a:off x="7496082" y="4365161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Often require more efforts &amp; have a greater chance to be challenged.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21B33437-D749-89B1-E049-58328264DA1F}"/>
              </a:ext>
            </a:extLst>
          </p:cNvPr>
          <p:cNvSpPr/>
          <p:nvPr/>
        </p:nvSpPr>
        <p:spPr>
          <a:xfrm>
            <a:off x="8046428" y="727710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CA65EAC3-BB22-C6CB-13EB-2CBF8EAB53DE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D668BBC2-B921-43F3-7927-9E5A0F672CDE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22C45399-6407-D6BE-F62F-E8B7381A72AE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CDE87F0E-8632-7EDD-253C-D8DCEB80D888}"/>
              </a:ext>
            </a:extLst>
          </p:cNvPr>
          <p:cNvSpPr txBox="1"/>
          <p:nvPr/>
        </p:nvSpPr>
        <p:spPr>
          <a:xfrm>
            <a:off x="12512570" y="4292830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Successful prosecution relies on the corroborating evidence.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283E5BA0-916C-C3E1-BFD9-1BACEDECFDEB}"/>
              </a:ext>
            </a:extLst>
          </p:cNvPr>
          <p:cNvSpPr/>
          <p:nvPr/>
        </p:nvSpPr>
        <p:spPr>
          <a:xfrm>
            <a:off x="13062916" y="727710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47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89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11E18C-9A4B-E245-1018-6F7DE68E8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ACF9B26-F85E-C5DD-2587-260E0316A08A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ELECTRONIC DATA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74A43A2-8857-9402-8DE6-C3836B4B736D}"/>
              </a:ext>
            </a:extLst>
          </p:cNvPr>
          <p:cNvGrpSpPr/>
          <p:nvPr/>
        </p:nvGrpSpPr>
        <p:grpSpPr>
          <a:xfrm>
            <a:off x="1867903" y="2933700"/>
            <a:ext cx="4532240" cy="4972345"/>
            <a:chOff x="0" y="0"/>
            <a:chExt cx="1193676" cy="1395216"/>
          </a:xfrm>
          <a:solidFill>
            <a:schemeClr val="bg2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EFCC681-6379-ECB1-44DA-1A045628E12D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5B85972-22EF-4F87-8FA5-0CC2C7E66F84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E03DCBA-93A9-701C-B512-FCAEA1CD462C}"/>
              </a:ext>
            </a:extLst>
          </p:cNvPr>
          <p:cNvGrpSpPr/>
          <p:nvPr/>
        </p:nvGrpSpPr>
        <p:grpSpPr>
          <a:xfrm>
            <a:off x="6877880" y="2933700"/>
            <a:ext cx="4532240" cy="4972345"/>
            <a:chOff x="0" y="0"/>
            <a:chExt cx="1193676" cy="1395216"/>
          </a:xfrm>
          <a:solidFill>
            <a:schemeClr val="bg2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1987FF6-9820-88C0-7D82-6246ED139934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EA69DE0-D64A-71B6-3FDF-596D60C408AC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C7BB520E-3307-DAEF-4BB4-2FFAC3035813}"/>
              </a:ext>
            </a:extLst>
          </p:cNvPr>
          <p:cNvSpPr txBox="1"/>
          <p:nvPr/>
        </p:nvSpPr>
        <p:spPr>
          <a:xfrm>
            <a:off x="2519154" y="4666833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photos of call logs and text messages.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7C79FAC7-4079-292B-C5F6-976F7CEDCE50}"/>
              </a:ext>
            </a:extLst>
          </p:cNvPr>
          <p:cNvSpPr/>
          <p:nvPr/>
        </p:nvSpPr>
        <p:spPr>
          <a:xfrm>
            <a:off x="3124200" y="7014348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486AFDBD-8371-10E0-10E2-8FAA64E50FD2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8A049606-234C-AF7D-CFC2-734AD518436E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A65F8A-C583-A62E-D943-5A0927632008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0CB2521B-EE6C-1925-0794-6CCEE7FE6D8C}"/>
              </a:ext>
            </a:extLst>
          </p:cNvPr>
          <p:cNvSpPr txBox="1"/>
          <p:nvPr/>
        </p:nvSpPr>
        <p:spPr>
          <a:xfrm>
            <a:off x="7496082" y="4171135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 sure to get metadata with citizen-provided photos and videos.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1346F309-7E75-0C1D-1F84-DB1528843EA2}"/>
              </a:ext>
            </a:extLst>
          </p:cNvPr>
          <p:cNvSpPr/>
          <p:nvPr/>
        </p:nvSpPr>
        <p:spPr>
          <a:xfrm>
            <a:off x="8046428" y="6996386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FEA5D97D-835C-EE7C-75F5-6E4B35D6C42D}"/>
              </a:ext>
            </a:extLst>
          </p:cNvPr>
          <p:cNvGrpSpPr/>
          <p:nvPr/>
        </p:nvGrpSpPr>
        <p:grpSpPr>
          <a:xfrm>
            <a:off x="11894368" y="2933700"/>
            <a:ext cx="4532240" cy="4972345"/>
            <a:chOff x="0" y="0"/>
            <a:chExt cx="1193676" cy="1395216"/>
          </a:xfrm>
          <a:solidFill>
            <a:schemeClr val="bg2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0454F1AB-BCB2-F619-5BC0-A7F4F1D634D2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AFD6D5F0-F2FE-FDE2-D924-9183612A659F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solidFill>
                  <a:srgbClr val="253339"/>
                </a:solidFill>
              </a:endParaRPr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B0F41825-8EC1-4488-C522-81E2C63FBA17}"/>
              </a:ext>
            </a:extLst>
          </p:cNvPr>
          <p:cNvSpPr txBox="1"/>
          <p:nvPr/>
        </p:nvSpPr>
        <p:spPr>
          <a:xfrm>
            <a:off x="12484408" y="4785977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Assess for data from other types of electronics.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04FE1F9D-C457-1681-2C75-25C5B798BF39}"/>
              </a:ext>
            </a:extLst>
          </p:cNvPr>
          <p:cNvSpPr/>
          <p:nvPr/>
        </p:nvSpPr>
        <p:spPr>
          <a:xfrm>
            <a:off x="13062916" y="6996386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BD03E45-9A9F-7F87-1210-DFD853293C72}"/>
              </a:ext>
            </a:extLst>
          </p:cNvPr>
          <p:cNvSpPr txBox="1"/>
          <p:nvPr/>
        </p:nvSpPr>
        <p:spPr>
          <a:xfrm>
            <a:off x="1867902" y="8504299"/>
            <a:ext cx="1455219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Consider Search Warrants.</a:t>
            </a:r>
          </a:p>
        </p:txBody>
      </p:sp>
    </p:spTree>
    <p:extLst>
      <p:ext uri="{BB962C8B-B14F-4D97-AF65-F5344CB8AC3E}">
        <p14:creationId xmlns:p14="http://schemas.microsoft.com/office/powerpoint/2010/main" val="111578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34802C-7382-415A-6CF0-1C307534F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71E5CAD-AD67-256F-849A-3CD63BE6C861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MEDICAL RECORDS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5C27252-425C-D859-CCDF-9DDCF10C2141}"/>
              </a:ext>
            </a:extLst>
          </p:cNvPr>
          <p:cNvGrpSpPr/>
          <p:nvPr/>
        </p:nvGrpSpPr>
        <p:grpSpPr>
          <a:xfrm>
            <a:off x="1877993" y="3086100"/>
            <a:ext cx="4532240" cy="4777898"/>
            <a:chOff x="0" y="0"/>
            <a:chExt cx="1193676" cy="139521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24C30CE-6D17-280C-AF70-616C7564F609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4074516-FF75-F921-035C-971E74815A90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CAFDECC-6738-C890-72ED-9706827C1BB1}"/>
              </a:ext>
            </a:extLst>
          </p:cNvPr>
          <p:cNvGrpSpPr/>
          <p:nvPr/>
        </p:nvGrpSpPr>
        <p:grpSpPr>
          <a:xfrm>
            <a:off x="6887970" y="3086100"/>
            <a:ext cx="4532240" cy="4777898"/>
            <a:chOff x="0" y="0"/>
            <a:chExt cx="1193676" cy="139521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02A5100-6D72-A46B-893A-F1E3406825CE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5A20630-6ECA-2EB2-72B0-68574DECC1BE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3848FEE1-23BF-E4BB-8734-10EDD06BC063}"/>
              </a:ext>
            </a:extLst>
          </p:cNvPr>
          <p:cNvSpPr/>
          <p:nvPr/>
        </p:nvSpPr>
        <p:spPr>
          <a:xfrm>
            <a:off x="3352800" y="689610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AF85E4E5-CAE8-5F56-58B1-7C66E0EEB35C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89A4B235-FD7E-A395-1A36-AA8DD318C6F9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C7DA1D-00F9-83AB-7024-920968221333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A821E338-C62F-8F03-3122-1D29C24DEC18}"/>
              </a:ext>
            </a:extLst>
          </p:cNvPr>
          <p:cNvSpPr txBox="1"/>
          <p:nvPr/>
        </p:nvSpPr>
        <p:spPr>
          <a:xfrm>
            <a:off x="7529131" y="5041232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Hospital</a:t>
            </a:r>
          </a:p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Records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7A987440-9F0E-FFA7-3FC1-A2A494FD5DB8}"/>
              </a:ext>
            </a:extLst>
          </p:cNvPr>
          <p:cNvSpPr/>
          <p:nvPr/>
        </p:nvSpPr>
        <p:spPr>
          <a:xfrm>
            <a:off x="8275028" y="68781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A8D65918-99C1-01ED-04A5-0F9228C36141}"/>
              </a:ext>
            </a:extLst>
          </p:cNvPr>
          <p:cNvGrpSpPr/>
          <p:nvPr/>
        </p:nvGrpSpPr>
        <p:grpSpPr>
          <a:xfrm>
            <a:off x="11849758" y="3086100"/>
            <a:ext cx="4532240" cy="4777898"/>
            <a:chOff x="0" y="0"/>
            <a:chExt cx="1193676" cy="1395216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2DA08312-9B2E-1FF3-7067-CF65FC382FCB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DD067931-0E36-8B6D-3C93-FA44538A97C5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F33CC561-0E27-C4ED-204E-9D73315D6AD5}"/>
              </a:ext>
            </a:extLst>
          </p:cNvPr>
          <p:cNvSpPr txBox="1"/>
          <p:nvPr/>
        </p:nvSpPr>
        <p:spPr>
          <a:xfrm>
            <a:off x="12501009" y="4098620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Ask about any other medical care during during follow up interviews. 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4981E27C-E804-32C0-741B-0189ACD3149D}"/>
              </a:ext>
            </a:extLst>
          </p:cNvPr>
          <p:cNvSpPr/>
          <p:nvPr/>
        </p:nvSpPr>
        <p:spPr>
          <a:xfrm>
            <a:off x="13018306" y="68781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7D81E-B4B3-C42B-B7F9-E8EFC831407F}"/>
              </a:ext>
            </a:extLst>
          </p:cNvPr>
          <p:cNvSpPr txBox="1"/>
          <p:nvPr/>
        </p:nvSpPr>
        <p:spPr>
          <a:xfrm>
            <a:off x="2507850" y="5003949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EMS Patient Care Records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84553-9744-CAFA-370A-0681489045DC}"/>
              </a:ext>
            </a:extLst>
          </p:cNvPr>
          <p:cNvSpPr txBox="1"/>
          <p:nvPr/>
        </p:nvSpPr>
        <p:spPr>
          <a:xfrm>
            <a:off x="1587002" y="8212997"/>
            <a:ext cx="1483309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Consider patient consent, subpoenas, and/or search warrants.</a:t>
            </a:r>
          </a:p>
        </p:txBody>
      </p:sp>
    </p:spTree>
    <p:extLst>
      <p:ext uri="{BB962C8B-B14F-4D97-AF65-F5344CB8AC3E}">
        <p14:creationId xmlns:p14="http://schemas.microsoft.com/office/powerpoint/2010/main" val="660220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2425B2-41C7-0517-AB1D-4EFC5799D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CF6F2B9-698A-B12E-4951-F9E20B5E889C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HISTORICALS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343DB68-D6A9-C3EB-41EF-326FBC68A751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EF4CBA8-3799-4CBF-5DAB-A6786056A814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406FA38-7656-A29B-320C-10F48EC8B0C6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0269C90-A626-CB45-999A-C108F6920AB3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77AD262-D5C3-C72B-FF90-D93D6BA9D434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A0AEBD3-C82E-C94B-19FD-AD9DA732D73C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FB932BCB-F08A-8D39-C657-09B3A2D46C5F}"/>
              </a:ext>
            </a:extLst>
          </p:cNvPr>
          <p:cNvSpPr txBox="1"/>
          <p:nvPr/>
        </p:nvSpPr>
        <p:spPr>
          <a:xfrm>
            <a:off x="2519154" y="4518341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“This isn’t the first time I’ve had to call the police.”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54B03375-BF89-ACC5-6F97-11CB64790797}"/>
              </a:ext>
            </a:extLst>
          </p:cNvPr>
          <p:cNvSpPr/>
          <p:nvPr/>
        </p:nvSpPr>
        <p:spPr>
          <a:xfrm>
            <a:off x="3124200" y="6826559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FC9420CE-265E-A5E0-7157-35A39CAF144D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5F7044CF-2A10-F5BA-11C3-357E104715BD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079390-3A69-48EE-6E12-2DBF2BF66883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1B8B0278-95B6-21F7-F2E9-7543FD5F92AA}"/>
              </a:ext>
            </a:extLst>
          </p:cNvPr>
          <p:cNvSpPr txBox="1"/>
          <p:nvPr/>
        </p:nvSpPr>
        <p:spPr>
          <a:xfrm>
            <a:off x="7496082" y="4824430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“He has an EPO &amp; a pending court case.”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4951425F-F29C-252D-28B5-D016B422E150}"/>
              </a:ext>
            </a:extLst>
          </p:cNvPr>
          <p:cNvSpPr/>
          <p:nvPr/>
        </p:nvSpPr>
        <p:spPr>
          <a:xfrm>
            <a:off x="8046428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91133D10-570E-82D0-808E-1A5066B57374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71DC5F73-235A-22C8-A642-9E7BC7855D86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A64EA091-ED7D-12E5-78F8-F81A7D3A9574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5E8D7B96-CFB5-ECB7-3C4E-2CBAC28B31C4}"/>
              </a:ext>
            </a:extLst>
          </p:cNvPr>
          <p:cNvSpPr txBox="1"/>
          <p:nvPr/>
        </p:nvSpPr>
        <p:spPr>
          <a:xfrm>
            <a:off x="12512570" y="4785273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“He always hides when I call the police.”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5537F354-5E57-7C5C-5169-538CE602E01E}"/>
              </a:ext>
            </a:extLst>
          </p:cNvPr>
          <p:cNvSpPr/>
          <p:nvPr/>
        </p:nvSpPr>
        <p:spPr>
          <a:xfrm>
            <a:off x="13062916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20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89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6E5F1-5F13-FFF0-6BAE-4FE495E03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3DD13B2-4F79-7D71-660E-CB697F3DAD3A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HISTORICALS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6149A4F-5822-93FF-332F-842D3B24A043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57B1C4F-001E-19A8-1A2C-315A26DBBC4B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3B1E13F-61AC-F643-59FF-D945197BA654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2BDD0C3-3522-CBD3-2625-A26D0076F761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220EFE2-6EB0-2F8C-6663-7D93F0652A7B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E65CF39-F9D0-A441-64EF-F0D60304058C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75DB290F-4739-73B8-3C32-C944B0A98618}"/>
              </a:ext>
            </a:extLst>
          </p:cNvPr>
          <p:cNvSpPr txBox="1"/>
          <p:nvPr/>
        </p:nvSpPr>
        <p:spPr>
          <a:xfrm>
            <a:off x="2519154" y="4572143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 establish patterns of domestic violence.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48B05A1B-7554-FA6D-8047-86A3DF32CD08}"/>
              </a:ext>
            </a:extLst>
          </p:cNvPr>
          <p:cNvSpPr/>
          <p:nvPr/>
        </p:nvSpPr>
        <p:spPr>
          <a:xfrm>
            <a:off x="3124200" y="6826559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F85D7DAC-0073-0284-021B-ABAE6F46376F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C2BC6D6F-CA5D-AFEB-1BEB-D0B31A6F7B3B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D08422-6A0B-0FA0-36E4-234E6944EFA8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31BC9081-7503-761C-F0C7-745DF6887602}"/>
              </a:ext>
            </a:extLst>
          </p:cNvPr>
          <p:cNvSpPr txBox="1"/>
          <p:nvPr/>
        </p:nvSpPr>
        <p:spPr>
          <a:xfrm>
            <a:off x="7496082" y="5064585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Help assess risk factors.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50CC579B-7839-7AC9-FDA9-2E8331A272C8}"/>
              </a:ext>
            </a:extLst>
          </p:cNvPr>
          <p:cNvSpPr/>
          <p:nvPr/>
        </p:nvSpPr>
        <p:spPr>
          <a:xfrm>
            <a:off x="8046428" y="6808597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1D32BEB2-9936-3D70-E5F6-09335AAB1D2C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78982B8-4D11-F717-F1BA-0BE2A411851D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FA5E3EAD-60CA-DDBC-DA77-D1E1A84EA0F3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D9E4A989-2290-3351-BA59-68667F9CFBD6}"/>
              </a:ext>
            </a:extLst>
          </p:cNvPr>
          <p:cNvSpPr txBox="1"/>
          <p:nvPr/>
        </p:nvSpPr>
        <p:spPr>
          <a:xfrm>
            <a:off x="12539108" y="4857604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 sure to notate and archive with new cases.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F46042D3-C2B4-C289-750F-886495BAECCE}"/>
              </a:ext>
            </a:extLst>
          </p:cNvPr>
          <p:cNvSpPr/>
          <p:nvPr/>
        </p:nvSpPr>
        <p:spPr>
          <a:xfrm>
            <a:off x="13062916" y="6808597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0898B-3E37-8C3E-BB0B-9C46B9AE3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A7FBC1C-058A-4BF7-84C3-5D72AFEA84F9}"/>
              </a:ext>
            </a:extLst>
          </p:cNvPr>
          <p:cNvSpPr txBox="1"/>
          <p:nvPr/>
        </p:nvSpPr>
        <p:spPr>
          <a:xfrm>
            <a:off x="1867903" y="1162050"/>
            <a:ext cx="14552195" cy="189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PROSECUTOR COLLABORATION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D6DEB5E-35D8-6FC5-EF67-AA650B72066C}"/>
              </a:ext>
            </a:extLst>
          </p:cNvPr>
          <p:cNvGrpSpPr/>
          <p:nvPr/>
        </p:nvGrpSpPr>
        <p:grpSpPr>
          <a:xfrm>
            <a:off x="1867903" y="3351240"/>
            <a:ext cx="4532240" cy="3603877"/>
            <a:chOff x="0" y="0"/>
            <a:chExt cx="1193676" cy="139521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CAA4C7F-8347-4920-354C-B0D3A97073DE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5E17D89-E71B-87F6-E289-A179A47B76CC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57F6C37-AD65-35F2-8967-031854C10353}"/>
              </a:ext>
            </a:extLst>
          </p:cNvPr>
          <p:cNvGrpSpPr/>
          <p:nvPr/>
        </p:nvGrpSpPr>
        <p:grpSpPr>
          <a:xfrm>
            <a:off x="6877880" y="3351240"/>
            <a:ext cx="4532240" cy="3603877"/>
            <a:chOff x="0" y="0"/>
            <a:chExt cx="1193676" cy="139521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8B14245-7FCF-9548-6D20-0EC0151A6029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B62EBC4-9C74-E256-5B3C-1A4A84BD6F7E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93211443-C4E2-B5FA-201B-7B3B802D7CF5}"/>
              </a:ext>
            </a:extLst>
          </p:cNvPr>
          <p:cNvSpPr/>
          <p:nvPr/>
        </p:nvSpPr>
        <p:spPr>
          <a:xfrm>
            <a:off x="3087017" y="6357802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EEA719F1-94CD-9F1A-47D4-D36825D344F7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05A82C3A-0429-006B-A19A-DE8A4D73D621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57287A-C3A0-CD9A-B270-E9F343F6A6D8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F3F0D26B-82D2-7317-4BF1-2F1A767E275A}"/>
              </a:ext>
            </a:extLst>
          </p:cNvPr>
          <p:cNvSpPr/>
          <p:nvPr/>
        </p:nvSpPr>
        <p:spPr>
          <a:xfrm>
            <a:off x="8079476" y="636270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1A68285A-F6F7-4058-E151-1EA2FDC96E67}"/>
              </a:ext>
            </a:extLst>
          </p:cNvPr>
          <p:cNvGrpSpPr/>
          <p:nvPr/>
        </p:nvGrpSpPr>
        <p:grpSpPr>
          <a:xfrm>
            <a:off x="11894368" y="3351240"/>
            <a:ext cx="4532240" cy="3603877"/>
            <a:chOff x="0" y="0"/>
            <a:chExt cx="1193676" cy="1395216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A263A1E6-6521-E98C-7611-3F7641DD3CFD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D3AF1ABF-998A-2DC1-8414-FBD5CA0870F3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E49535D9-F6B2-370F-14A4-000618726CDF}"/>
              </a:ext>
            </a:extLst>
          </p:cNvPr>
          <p:cNvSpPr txBox="1"/>
          <p:nvPr/>
        </p:nvSpPr>
        <p:spPr>
          <a:xfrm>
            <a:off x="7529130" y="4146507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Relaying new information when cases are pending.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FBA8C208-6979-30D5-1C0E-7DF8F9CFDD10}"/>
              </a:ext>
            </a:extLst>
          </p:cNvPr>
          <p:cNvSpPr/>
          <p:nvPr/>
        </p:nvSpPr>
        <p:spPr>
          <a:xfrm>
            <a:off x="13025733" y="633984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33D5A3-A97C-10AA-FE81-7B3622D20055}"/>
              </a:ext>
            </a:extLst>
          </p:cNvPr>
          <p:cNvSpPr txBox="1"/>
          <p:nvPr/>
        </p:nvSpPr>
        <p:spPr>
          <a:xfrm>
            <a:off x="2536671" y="4119087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Probable</a:t>
            </a:r>
          </a:p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Cause and Charging Decisions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AC400-4E77-77D6-8738-B2DE448E56C9}"/>
              </a:ext>
            </a:extLst>
          </p:cNvPr>
          <p:cNvSpPr txBox="1"/>
          <p:nvPr/>
        </p:nvSpPr>
        <p:spPr>
          <a:xfrm>
            <a:off x="2234147" y="7695659"/>
            <a:ext cx="1381970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While Probable Cause is an officer’s threshold, they should always investigate from a Beyond a Reasonable Doubt mindset. 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622403FF-39FB-E2CA-1812-8C320956914B}"/>
              </a:ext>
            </a:extLst>
          </p:cNvPr>
          <p:cNvSpPr txBox="1"/>
          <p:nvPr/>
        </p:nvSpPr>
        <p:spPr>
          <a:xfrm>
            <a:off x="12475387" y="4772484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Relaying High Risk Factors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876C9-0816-AF89-3180-A6C20A88E4A3}"/>
              </a:ext>
            </a:extLst>
          </p:cNvPr>
          <p:cNvSpPr txBox="1"/>
          <p:nvPr/>
        </p:nvSpPr>
        <p:spPr>
          <a:xfrm>
            <a:off x="2496294" y="9031633"/>
            <a:ext cx="1381970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When Probable Cause is met, SAFETY of the victim should be the priority!</a:t>
            </a:r>
          </a:p>
        </p:txBody>
      </p:sp>
    </p:spTree>
    <p:extLst>
      <p:ext uri="{BB962C8B-B14F-4D97-AF65-F5344CB8AC3E}">
        <p14:creationId xmlns:p14="http://schemas.microsoft.com/office/powerpoint/2010/main" val="2485692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E4F692-D5EF-A2EA-1038-7A5E2E9F0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3CAE094-EE7E-57EF-5DE2-1330D035025E}"/>
              </a:ext>
            </a:extLst>
          </p:cNvPr>
          <p:cNvGrpSpPr/>
          <p:nvPr/>
        </p:nvGrpSpPr>
        <p:grpSpPr>
          <a:xfrm>
            <a:off x="-28037" y="3112389"/>
            <a:ext cx="18316037" cy="3457045"/>
            <a:chOff x="0" y="-38100"/>
            <a:chExt cx="4823977" cy="178206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48F14C-54FC-C089-B61B-828C1A4DE87B}"/>
                </a:ext>
              </a:extLst>
            </p:cNvPr>
            <p:cNvSpPr/>
            <p:nvPr/>
          </p:nvSpPr>
          <p:spPr>
            <a:xfrm>
              <a:off x="0" y="0"/>
              <a:ext cx="4823977" cy="1743969"/>
            </a:xfrm>
            <a:custGeom>
              <a:avLst/>
              <a:gdLst/>
              <a:ahLst/>
              <a:cxnLst/>
              <a:rect l="l" t="t" r="r" b="b"/>
              <a:pathLst>
                <a:path w="4823977" h="1743969">
                  <a:moveTo>
                    <a:pt x="0" y="0"/>
                  </a:moveTo>
                  <a:lnTo>
                    <a:pt x="4823977" y="0"/>
                  </a:lnTo>
                  <a:lnTo>
                    <a:pt x="4823977" y="1743969"/>
                  </a:lnTo>
                  <a:lnTo>
                    <a:pt x="0" y="1743969"/>
                  </a:lnTo>
                  <a:close/>
                </a:path>
              </a:pathLst>
            </a:custGeom>
            <a:solidFill>
              <a:srgbClr val="F6F4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AB14C05-7F90-F539-E76E-332B213B6C8B}"/>
                </a:ext>
              </a:extLst>
            </p:cNvPr>
            <p:cNvSpPr txBox="1"/>
            <p:nvPr/>
          </p:nvSpPr>
          <p:spPr>
            <a:xfrm>
              <a:off x="0" y="-38100"/>
              <a:ext cx="4823977" cy="1782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C1C1E045-EDED-014C-FC33-0BAD8359249C}"/>
              </a:ext>
            </a:extLst>
          </p:cNvPr>
          <p:cNvSpPr txBox="1"/>
          <p:nvPr/>
        </p:nvSpPr>
        <p:spPr>
          <a:xfrm>
            <a:off x="3741479" y="4197087"/>
            <a:ext cx="10805041" cy="189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ADMISSIBILITY FACTORS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9E935CC3-8C6F-5DDE-A7E6-B3A7335CD524}"/>
              </a:ext>
            </a:extLst>
          </p:cNvPr>
          <p:cNvSpPr/>
          <p:nvPr/>
        </p:nvSpPr>
        <p:spPr>
          <a:xfrm>
            <a:off x="16230600" y="497432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lum bright="70000" contrast="-7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1C98C586-871B-0419-D3AA-5EFB08C3FA24}"/>
              </a:ext>
            </a:extLst>
          </p:cNvPr>
          <p:cNvSpPr/>
          <p:nvPr/>
        </p:nvSpPr>
        <p:spPr>
          <a:xfrm>
            <a:off x="-685800" y="8514622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0A39F-79BE-0714-EB70-26F78B6C1176}"/>
              </a:ext>
            </a:extLst>
          </p:cNvPr>
          <p:cNvSpPr txBox="1"/>
          <p:nvPr/>
        </p:nvSpPr>
        <p:spPr>
          <a:xfrm>
            <a:off x="15777360" y="9863478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</p:spTree>
    <p:extLst>
      <p:ext uri="{BB962C8B-B14F-4D97-AF65-F5344CB8AC3E}">
        <p14:creationId xmlns:p14="http://schemas.microsoft.com/office/powerpoint/2010/main" val="369012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BA6F9-11E2-5AA5-684A-3F70739DD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CACE800-23EC-83C7-54F2-174FE09C5D04}"/>
              </a:ext>
            </a:extLst>
          </p:cNvPr>
          <p:cNvSpPr/>
          <p:nvPr/>
        </p:nvSpPr>
        <p:spPr>
          <a:xfrm>
            <a:off x="0" y="9661326"/>
            <a:ext cx="18288000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7567786-5BDD-DA54-6B50-838D807BFF9D}"/>
              </a:ext>
            </a:extLst>
          </p:cNvPr>
          <p:cNvSpPr txBox="1"/>
          <p:nvPr/>
        </p:nvSpPr>
        <p:spPr>
          <a:xfrm>
            <a:off x="1867903" y="1162050"/>
            <a:ext cx="11162297" cy="189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COMMON MISCONCEPTION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3BA7852-45C8-41FA-2807-7CD21A22B638}"/>
              </a:ext>
            </a:extLst>
          </p:cNvPr>
          <p:cNvSpPr txBox="1"/>
          <p:nvPr/>
        </p:nvSpPr>
        <p:spPr>
          <a:xfrm>
            <a:off x="1874123" y="3727665"/>
            <a:ext cx="1115918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911 call is a </a:t>
            </a:r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BUSINESS RECORD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D0435D9-C88F-7BD5-BE80-309CD76E7878}"/>
              </a:ext>
            </a:extLst>
          </p:cNvPr>
          <p:cNvSpPr/>
          <p:nvPr/>
        </p:nvSpPr>
        <p:spPr>
          <a:xfrm>
            <a:off x="15316200" y="1059327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583A2EA3-A561-4D9D-A081-BC0C30ECC710}"/>
              </a:ext>
            </a:extLst>
          </p:cNvPr>
          <p:cNvSpPr txBox="1"/>
          <p:nvPr/>
        </p:nvSpPr>
        <p:spPr>
          <a:xfrm>
            <a:off x="1867903" y="4815652"/>
            <a:ext cx="1192429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State is </a:t>
            </a:r>
            <a:r>
              <a:rPr lang="en-US" sz="3200" b="1" u="sng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required to present the 911 caller or the 911 call taker (or both) as witnesses to admit the records…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713EB3-7FF6-D0A6-198A-6566AA8A0380}"/>
              </a:ext>
            </a:extLst>
          </p:cNvPr>
          <p:cNvSpPr txBox="1"/>
          <p:nvPr/>
        </p:nvSpPr>
        <p:spPr>
          <a:xfrm>
            <a:off x="15777360" y="97433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4DB9EA30-33DE-F05F-B4D5-FC71E4235706}"/>
              </a:ext>
            </a:extLst>
          </p:cNvPr>
          <p:cNvSpPr/>
          <p:nvPr/>
        </p:nvSpPr>
        <p:spPr>
          <a:xfrm>
            <a:off x="-1244766" y="8057935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1A63C03-BB2D-9740-FBC9-576C65CF95E9}"/>
              </a:ext>
            </a:extLst>
          </p:cNvPr>
          <p:cNvSpPr txBox="1"/>
          <p:nvPr/>
        </p:nvSpPr>
        <p:spPr>
          <a:xfrm>
            <a:off x="13807440" y="3543300"/>
            <a:ext cx="431695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spc="40" dirty="0">
                <a:solidFill>
                  <a:srgbClr val="C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Texas and Federal Rules of Evidence 803(6)</a:t>
            </a:r>
            <a:endParaRPr lang="en-US" sz="3200" spc="40" dirty="0">
              <a:solidFill>
                <a:srgbClr val="C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3BD6DF18-B726-B381-49CF-08C6401F4EF3}"/>
              </a:ext>
            </a:extLst>
          </p:cNvPr>
          <p:cNvSpPr txBox="1"/>
          <p:nvPr/>
        </p:nvSpPr>
        <p:spPr>
          <a:xfrm>
            <a:off x="1882736" y="6452300"/>
            <a:ext cx="1115918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911 callers and 911 call takers are impactful witnesses and should be called to testify if available to do so.</a:t>
            </a:r>
            <a:endParaRPr lang="en-US" sz="3200" spc="40" dirty="0">
              <a:solidFill>
                <a:srgbClr val="2533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930042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C6AB8-079D-026B-219E-4BACF4EF5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C79BFAE-D203-7D1E-4878-EFB2DF9CB44D}"/>
              </a:ext>
            </a:extLst>
          </p:cNvPr>
          <p:cNvSpPr/>
          <p:nvPr/>
        </p:nvSpPr>
        <p:spPr>
          <a:xfrm>
            <a:off x="-28037" y="9675076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50EA3E4-3E49-5C24-5137-8EFC4868B18D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REQUIREMENTS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246059-001A-296D-9E3B-F73BD1BE1F0B}"/>
              </a:ext>
            </a:extLst>
          </p:cNvPr>
          <p:cNvSpPr txBox="1"/>
          <p:nvPr/>
        </p:nvSpPr>
        <p:spPr>
          <a:xfrm>
            <a:off x="15777360" y="97433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A2CA0E1C-1DB5-F4D3-F8B8-705BD9AC9327}"/>
              </a:ext>
            </a:extLst>
          </p:cNvPr>
          <p:cNvSpPr/>
          <p:nvPr/>
        </p:nvSpPr>
        <p:spPr>
          <a:xfrm>
            <a:off x="-1244766" y="8057935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9FD68BD2-69BA-31EC-E114-CCF697CA7F7B}"/>
              </a:ext>
            </a:extLst>
          </p:cNvPr>
          <p:cNvSpPr txBox="1"/>
          <p:nvPr/>
        </p:nvSpPr>
        <p:spPr>
          <a:xfrm>
            <a:off x="1853907" y="2817553"/>
            <a:ext cx="1115918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Two factors must exist to get the call admitted. 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93D7F8FA-6FA8-D46C-9F40-5784AB398364}"/>
              </a:ext>
            </a:extLst>
          </p:cNvPr>
          <p:cNvSpPr txBox="1"/>
          <p:nvPr/>
        </p:nvSpPr>
        <p:spPr>
          <a:xfrm>
            <a:off x="1844576" y="3777615"/>
            <a:ext cx="1141422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call must be authenticated as a record kept in the ordinary course of business. 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EA163C2-6894-8CBC-FF11-F7617526CB35}"/>
              </a:ext>
            </a:extLst>
          </p:cNvPr>
          <p:cNvSpPr txBox="1"/>
          <p:nvPr/>
        </p:nvSpPr>
        <p:spPr>
          <a:xfrm>
            <a:off x="2438400" y="5065750"/>
            <a:ext cx="1141422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This can be done with:</a:t>
            </a:r>
          </a:p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a) 	A properly and timely served Record and Business 	Records Affidavit.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D528B1-0B75-13CC-B312-5375D7003E9C}"/>
              </a:ext>
            </a:extLst>
          </p:cNvPr>
          <p:cNvSpPr txBox="1"/>
          <p:nvPr/>
        </p:nvSpPr>
        <p:spPr>
          <a:xfrm>
            <a:off x="2438400" y="7238226"/>
            <a:ext cx="1141422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b) 	The Custodian of Records can testify to the same 	information that would be provided in the Affidavit. </a:t>
            </a:r>
          </a:p>
          <a:p>
            <a:pPr algn="l"/>
            <a:endParaRPr lang="en-US" sz="3200" spc="40" dirty="0">
              <a:solidFill>
                <a:srgbClr val="2533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4CC3CC7C-25EB-1B6D-73ED-FC4F05A40E86}"/>
              </a:ext>
            </a:extLst>
          </p:cNvPr>
          <p:cNvSpPr/>
          <p:nvPr/>
        </p:nvSpPr>
        <p:spPr>
          <a:xfrm>
            <a:off x="15342409" y="742454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72C6811-C443-B546-4686-D56287C5EFD2}"/>
              </a:ext>
            </a:extLst>
          </p:cNvPr>
          <p:cNvSpPr txBox="1"/>
          <p:nvPr/>
        </p:nvSpPr>
        <p:spPr>
          <a:xfrm>
            <a:off x="13228320" y="3695700"/>
            <a:ext cx="431695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spc="40" dirty="0">
                <a:solidFill>
                  <a:srgbClr val="C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Texas and Federal Rules of Evidence 803(6)(B)</a:t>
            </a:r>
            <a:endParaRPr lang="en-US" sz="3200" spc="40" dirty="0">
              <a:solidFill>
                <a:srgbClr val="C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586EBB86-1BD6-927F-AC68-55BE3040D79E}"/>
              </a:ext>
            </a:extLst>
          </p:cNvPr>
          <p:cNvSpPr txBox="1"/>
          <p:nvPr/>
        </p:nvSpPr>
        <p:spPr>
          <a:xfrm>
            <a:off x="13282127" y="5829300"/>
            <a:ext cx="431695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spc="40" dirty="0">
                <a:solidFill>
                  <a:srgbClr val="C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Texas Rules of Evidence 902(10) and Federal Rules of Evidence 902(11)</a:t>
            </a:r>
            <a:endParaRPr lang="en-US" sz="3200" spc="40" dirty="0">
              <a:solidFill>
                <a:srgbClr val="C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227688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44990-4FD0-8554-2A53-F902C6B5F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69B7110-9241-AB50-5082-B21B92EF43E5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30EE79D-CD4F-023D-F550-96980F102A21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REQUIREMENTS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0A44694-46D4-1FC4-DC59-A8B7E88D051B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76220C-777F-2139-C0F4-9F6590FF0DFA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60F17427-5499-4FE2-C2D8-71F97DE98062}"/>
              </a:ext>
            </a:extLst>
          </p:cNvPr>
          <p:cNvSpPr/>
          <p:nvPr/>
        </p:nvSpPr>
        <p:spPr>
          <a:xfrm>
            <a:off x="-1244766" y="8057935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A00A9FA-EE6D-EBF6-CE28-361C6D44DAEC}"/>
              </a:ext>
            </a:extLst>
          </p:cNvPr>
          <p:cNvSpPr txBox="1"/>
          <p:nvPr/>
        </p:nvSpPr>
        <p:spPr>
          <a:xfrm>
            <a:off x="1853907" y="2817553"/>
            <a:ext cx="1115918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lnSpc>
                <a:spcPts val="3400"/>
              </a:lnSpc>
              <a:buFont typeface="+mj-lt"/>
              <a:buAutoNum type="arabicPeriod" startAt="2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contents of the call must also meet the applicable rules of evidence.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EC36D01-6AF8-A955-404E-9FBDCFD221E5}"/>
              </a:ext>
            </a:extLst>
          </p:cNvPr>
          <p:cNvSpPr txBox="1"/>
          <p:nvPr/>
        </p:nvSpPr>
        <p:spPr>
          <a:xfrm>
            <a:off x="2438400" y="4083508"/>
            <a:ext cx="11414224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Typical objections are for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Confrontation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Hearsay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Hearsay within hearsay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229625D-FD1B-F8F1-63ED-63254C7050FA}"/>
              </a:ext>
            </a:extLst>
          </p:cNvPr>
          <p:cNvSpPr txBox="1"/>
          <p:nvPr/>
        </p:nvSpPr>
        <p:spPr>
          <a:xfrm>
            <a:off x="2438400" y="6612068"/>
            <a:ext cx="1466594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Most of the time, the majority of the content will be NON-TESTIMONIAL and will also have hearsay exceptions.</a:t>
            </a:r>
          </a:p>
        </p:txBody>
      </p:sp>
    </p:spTree>
    <p:extLst>
      <p:ext uri="{BB962C8B-B14F-4D97-AF65-F5344CB8AC3E}">
        <p14:creationId xmlns:p14="http://schemas.microsoft.com/office/powerpoint/2010/main" val="390521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6DF742-0A73-DDA9-4BBB-81218424B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D8C9FE3-C6C9-E632-2A3E-EDF711FD9576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THE OBJECTIVES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66BB9DB-1843-8829-BC42-FC240422B4C2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1FA7AB8-F8C5-9E2B-5D69-98ECACF33227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D03CA48-6774-1188-D66E-3D2F6978487B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BD21CDC-85B5-C1A7-0C2D-8129F993916F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440EB17-AD96-F95A-5C2B-750F94573D5C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4B45316-3139-EC63-B843-7354CB0106D3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FABB87CC-CB37-4694-A5EB-872C8A5CC148}"/>
              </a:ext>
            </a:extLst>
          </p:cNvPr>
          <p:cNvSpPr/>
          <p:nvPr/>
        </p:nvSpPr>
        <p:spPr>
          <a:xfrm>
            <a:off x="3124200" y="6826559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8065B1F0-DFAD-9A82-F017-9E9471BFA37A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8379346F-DB72-C5C2-77CC-BD8BA13F86CB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40B41A-2470-44B8-9112-7AE090045252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57E08032-2B21-0597-A0F7-7E01CEE60604}"/>
              </a:ext>
            </a:extLst>
          </p:cNvPr>
          <p:cNvSpPr txBox="1"/>
          <p:nvPr/>
        </p:nvSpPr>
        <p:spPr>
          <a:xfrm>
            <a:off x="7406544" y="4500379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Develop Pre-Trial &amp; Trial Strategies &amp; Considerations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643C3255-2200-0DAF-438E-AF445FFEA0A4}"/>
              </a:ext>
            </a:extLst>
          </p:cNvPr>
          <p:cNvSpPr/>
          <p:nvPr/>
        </p:nvSpPr>
        <p:spPr>
          <a:xfrm>
            <a:off x="8046428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F9983F88-CBCB-98C3-BF64-081B8DCBFD21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0CE88DF-E456-46A5-4E31-C4AFBD01F983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E21BE30E-EACB-759B-4C47-64AC29381668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6FB16F12-AB25-E143-76F9-35701B4D0DB3}"/>
              </a:ext>
            </a:extLst>
          </p:cNvPr>
          <p:cNvSpPr txBox="1"/>
          <p:nvPr/>
        </p:nvSpPr>
        <p:spPr>
          <a:xfrm>
            <a:off x="12512570" y="4857604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Support Evidence-Based Prosecution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2F3AABC0-A4CD-4056-9700-18B6D72E0B61}"/>
              </a:ext>
            </a:extLst>
          </p:cNvPr>
          <p:cNvSpPr/>
          <p:nvPr/>
        </p:nvSpPr>
        <p:spPr>
          <a:xfrm>
            <a:off x="13062916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BB8EE-58A4-3501-AEB5-B18E6D060AC5}"/>
              </a:ext>
            </a:extLst>
          </p:cNvPr>
          <p:cNvSpPr txBox="1"/>
          <p:nvPr/>
        </p:nvSpPr>
        <p:spPr>
          <a:xfrm>
            <a:off x="2519154" y="4611383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Guide Prosecution Intake &amp; Case Filings</a:t>
            </a:r>
          </a:p>
        </p:txBody>
      </p:sp>
    </p:spTree>
    <p:extLst>
      <p:ext uri="{BB962C8B-B14F-4D97-AF65-F5344CB8AC3E}">
        <p14:creationId xmlns:p14="http://schemas.microsoft.com/office/powerpoint/2010/main" val="1944853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A9AB7-274A-F970-EB2E-A59AB13B4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398C752-CB50-0CCE-1297-E945BA909A35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98171FE-A0B8-3A1D-719D-A0E6DDFC4651}"/>
              </a:ext>
            </a:extLst>
          </p:cNvPr>
          <p:cNvSpPr txBox="1"/>
          <p:nvPr/>
        </p:nvSpPr>
        <p:spPr>
          <a:xfrm>
            <a:off x="1867903" y="1162050"/>
            <a:ext cx="11397118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DEFENDANT’S RIGHTS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132E1D00-C0F5-1BDF-55DC-48C8CED0FD08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F3A321-E37E-CF38-68EB-4C1E8256E70E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52551C8A-BE1D-B944-1851-01C194387F9F}"/>
              </a:ext>
            </a:extLst>
          </p:cNvPr>
          <p:cNvSpPr/>
          <p:nvPr/>
        </p:nvSpPr>
        <p:spPr>
          <a:xfrm>
            <a:off x="-1244766" y="8057935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6B0A0342-B53A-F7BC-2307-CD9F5682B944}"/>
              </a:ext>
            </a:extLst>
          </p:cNvPr>
          <p:cNvSpPr txBox="1"/>
          <p:nvPr/>
        </p:nvSpPr>
        <p:spPr>
          <a:xfrm>
            <a:off x="1850797" y="3315806"/>
            <a:ext cx="13617803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defendant has a 6</a:t>
            </a:r>
            <a:r>
              <a:rPr lang="en-US" sz="3200" spc="40" baseline="3000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Amendment right to confront the witnesses against him.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11A3BBC-AD3D-2168-D4F7-69BD6166C0CB}"/>
              </a:ext>
            </a:extLst>
          </p:cNvPr>
          <p:cNvSpPr txBox="1"/>
          <p:nvPr/>
        </p:nvSpPr>
        <p:spPr>
          <a:xfrm>
            <a:off x="1850796" y="5174840"/>
            <a:ext cx="1430360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However, a Defendant does not have a right to confront his accuser if the statements made by the witness are considered </a:t>
            </a:r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NON-TESTIMONIAL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1676CBEC-6898-AAD0-6E58-731380B8BE3C}"/>
              </a:ext>
            </a:extLst>
          </p:cNvPr>
          <p:cNvSpPr txBox="1"/>
          <p:nvPr/>
        </p:nvSpPr>
        <p:spPr>
          <a:xfrm>
            <a:off x="3969026" y="7030887"/>
            <a:ext cx="11136400" cy="1385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spc="40" dirty="0">
                <a:solidFill>
                  <a:srgbClr val="C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Crawford v. Washington</a:t>
            </a:r>
            <a:r>
              <a:rPr lang="en-US" sz="3200" b="1" spc="40" dirty="0">
                <a:solidFill>
                  <a:srgbClr val="C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541 U.Ss 36, 124 S. Ct. 1354 (2004)</a:t>
            </a:r>
          </a:p>
          <a:p>
            <a:pPr algn="ctr">
              <a:lnSpc>
                <a:spcPct val="150000"/>
              </a:lnSpc>
            </a:pPr>
            <a:r>
              <a:rPr lang="en-US" sz="3200" b="1" i="1" spc="40" dirty="0">
                <a:solidFill>
                  <a:srgbClr val="C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Davis v. Washington</a:t>
            </a:r>
            <a:r>
              <a:rPr lang="en-US" sz="3200" b="1" spc="40" dirty="0">
                <a:solidFill>
                  <a:srgbClr val="C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547 U.S. 813 (2006)</a:t>
            </a:r>
            <a:endParaRPr lang="en-US" sz="3200" spc="40" dirty="0">
              <a:solidFill>
                <a:srgbClr val="C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22218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36950-A402-587C-6298-88F3FD441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79E8214-3DF0-B2BC-988B-0184D76A4729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D90699A-9DB1-189E-E0AB-3FC2E9513D74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CASE LAW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25554A1A-9451-081C-4A12-A6524CECEA21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76A1E1-EA92-A3D7-7A23-B4612A77F84F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ACFCAC71-BE2B-66A3-0906-F2683D176BDD}"/>
              </a:ext>
            </a:extLst>
          </p:cNvPr>
          <p:cNvSpPr/>
          <p:nvPr/>
        </p:nvSpPr>
        <p:spPr>
          <a:xfrm>
            <a:off x="-1600200" y="790629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7123062-0F24-CFA0-F2D0-479776C53C8F}"/>
              </a:ext>
            </a:extLst>
          </p:cNvPr>
          <p:cNvSpPr txBox="1"/>
          <p:nvPr/>
        </p:nvSpPr>
        <p:spPr>
          <a:xfrm>
            <a:off x="1864590" y="2528444"/>
            <a:ext cx="1323421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Crawford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is the Supreme Court case that distinguishes out-of-court statements as either: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56DA16A-67E6-B150-2DF5-951267E91F1C}"/>
              </a:ext>
            </a:extLst>
          </p:cNvPr>
          <p:cNvSpPr txBox="1"/>
          <p:nvPr/>
        </p:nvSpPr>
        <p:spPr>
          <a:xfrm>
            <a:off x="1864590" y="3770742"/>
            <a:ext cx="1466594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Testimonial – subject to Confrontation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2D87B67D-3BD1-9E0B-CE19-185939CB7AA6}"/>
              </a:ext>
            </a:extLst>
          </p:cNvPr>
          <p:cNvSpPr txBox="1"/>
          <p:nvPr/>
        </p:nvSpPr>
        <p:spPr>
          <a:xfrm>
            <a:off x="1877842" y="4473918"/>
            <a:ext cx="1466594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Non-Testimonial – </a:t>
            </a:r>
            <a:r>
              <a:rPr lang="en-US" sz="3200" u="sng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subject to Confrontation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AF1C0A67-9FF4-4099-CFD9-0FE5B24F1E79}"/>
              </a:ext>
            </a:extLst>
          </p:cNvPr>
          <p:cNvSpPr txBox="1"/>
          <p:nvPr/>
        </p:nvSpPr>
        <p:spPr>
          <a:xfrm>
            <a:off x="1877842" y="5469200"/>
            <a:ext cx="1442895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Davis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came after </a:t>
            </a:r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Crawford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to clarify the rules for non-testimonial statements.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3FEA5C9-682A-563A-AC91-E281CEDFE59D}"/>
              </a:ext>
            </a:extLst>
          </p:cNvPr>
          <p:cNvSpPr txBox="1"/>
          <p:nvPr/>
        </p:nvSpPr>
        <p:spPr>
          <a:xfrm>
            <a:off x="1864590" y="7156030"/>
            <a:ext cx="1442895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Through </a:t>
            </a:r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Crawford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and </a:t>
            </a:r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Davis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(and lots of additional progeny) it is abundantly clear that any non-testimonial statements are completely outside the scope of the Confrontation Clause.</a:t>
            </a:r>
          </a:p>
        </p:txBody>
      </p:sp>
    </p:spTree>
    <p:extLst>
      <p:ext uri="{BB962C8B-B14F-4D97-AF65-F5344CB8AC3E}">
        <p14:creationId xmlns:p14="http://schemas.microsoft.com/office/powerpoint/2010/main" val="699633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35E20-FD59-13FF-2291-97362629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24D1D2-F98C-9D08-6758-B8B219171F8D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310116A-704A-7D70-4E4D-BB7344310C8A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TESTIMONIAL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6310CEE-AD1D-D18E-DC34-D6A2FCCE177F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9C144-E5DE-F6BD-A7C0-86FB522A444C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15C97038-4837-5DB4-E88C-5686F59D18B3}"/>
              </a:ext>
            </a:extLst>
          </p:cNvPr>
          <p:cNvSpPr/>
          <p:nvPr/>
        </p:nvSpPr>
        <p:spPr>
          <a:xfrm>
            <a:off x="-1676400" y="7861741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A353137-2494-5000-CB98-E348A8340BC8}"/>
              </a:ext>
            </a:extLst>
          </p:cNvPr>
          <p:cNvSpPr txBox="1"/>
          <p:nvPr/>
        </p:nvSpPr>
        <p:spPr>
          <a:xfrm>
            <a:off x="1853907" y="2817553"/>
            <a:ext cx="14071893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Testimonial statements include those in which </a:t>
            </a:r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“State actors are involved in a formal, out-of-court interrogation of a witness to obtain evidence for trial”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lang="en-US" sz="3200" b="1" spc="40" dirty="0">
              <a:solidFill>
                <a:srgbClr val="2533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DC3F7FF-92FF-975B-EFA3-B64A6AF179F9}"/>
              </a:ext>
            </a:extLst>
          </p:cNvPr>
          <p:cNvSpPr txBox="1"/>
          <p:nvPr/>
        </p:nvSpPr>
        <p:spPr>
          <a:xfrm>
            <a:off x="1853907" y="5008786"/>
            <a:ext cx="1141422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degree of “formality” of the statement is not controlling.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D73A8C8-E02C-798E-2FE4-2F9DEDFFE9A5}"/>
              </a:ext>
            </a:extLst>
          </p:cNvPr>
          <p:cNvSpPr txBox="1"/>
          <p:nvPr/>
        </p:nvSpPr>
        <p:spPr>
          <a:xfrm>
            <a:off x="1853907" y="6384413"/>
            <a:ext cx="1277649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More important are the State actors (police, prosecutors, </a:t>
            </a:r>
            <a:r>
              <a:rPr lang="en-US" sz="3200" spc="40" dirty="0" err="1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etc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 </a:t>
            </a:r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an objective expectation on the part of the declarant the statements would be used in subsequent prosecution.  </a:t>
            </a:r>
          </a:p>
        </p:txBody>
      </p:sp>
    </p:spTree>
    <p:extLst>
      <p:ext uri="{BB962C8B-B14F-4D97-AF65-F5344CB8AC3E}">
        <p14:creationId xmlns:p14="http://schemas.microsoft.com/office/powerpoint/2010/main" val="3596180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10142-FB23-B303-F1C7-6EA7D70B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A13BCB-E7B8-F34D-5AA6-437AEC81C345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29706EB-71E5-A33D-C63F-89E36A476A7C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TESTIMONIAL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135216F-5955-3F20-AE22-FBCD16149B81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DCD21-EC82-D0E7-C437-F430D63200B0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C67A7A69-03F8-16CF-18E7-E84A1A7335F2}"/>
              </a:ext>
            </a:extLst>
          </p:cNvPr>
          <p:cNvSpPr/>
          <p:nvPr/>
        </p:nvSpPr>
        <p:spPr>
          <a:xfrm>
            <a:off x="-1676400" y="7861741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5B9B4D2E-F553-15A9-C0AB-7CFE7FFF73A2}"/>
              </a:ext>
            </a:extLst>
          </p:cNvPr>
          <p:cNvSpPr txBox="1"/>
          <p:nvPr/>
        </p:nvSpPr>
        <p:spPr>
          <a:xfrm>
            <a:off x="1867903" y="2784700"/>
            <a:ext cx="14665942" cy="4340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Additional types of statements considered testimonial are: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Affidavits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Certifications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Lab reports prepared for evidentiary purposes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Testimony at court proceedings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Plea allocutions</a:t>
            </a:r>
          </a:p>
        </p:txBody>
      </p:sp>
    </p:spTree>
    <p:extLst>
      <p:ext uri="{BB962C8B-B14F-4D97-AF65-F5344CB8AC3E}">
        <p14:creationId xmlns:p14="http://schemas.microsoft.com/office/powerpoint/2010/main" val="2823894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8671F-60B0-48A6-2DBC-5CD377E94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837078E-8690-1CFE-565C-878D90E32161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BED4F68-70FF-0B45-DF6F-24A0F1EA9832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NON-TESTIMONIAL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4B3EBBA-A0DA-C8A9-5342-66E1F49F4CC4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FAB598-2C9B-5A74-B5F4-7988FAB23F29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10019451-33E4-24F2-9DB8-8C9D9C80AC6F}"/>
              </a:ext>
            </a:extLst>
          </p:cNvPr>
          <p:cNvSpPr/>
          <p:nvPr/>
        </p:nvSpPr>
        <p:spPr>
          <a:xfrm>
            <a:off x="-1676400" y="7861741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0BC00AB2-D4C7-F3EE-9A62-AB778E2B2D25}"/>
              </a:ext>
            </a:extLst>
          </p:cNvPr>
          <p:cNvSpPr txBox="1"/>
          <p:nvPr/>
        </p:nvSpPr>
        <p:spPr>
          <a:xfrm>
            <a:off x="1811030" y="3333267"/>
            <a:ext cx="1369089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NON-testimonial statements are out-of-court statements that are generally less formal and are not intended to establish past events for a future prosecution. </a:t>
            </a:r>
            <a:endParaRPr lang="en-US" sz="3200" b="1" spc="40" dirty="0">
              <a:solidFill>
                <a:srgbClr val="2533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85D816ED-BA9F-A910-15C0-827DAF91EDF5}"/>
              </a:ext>
            </a:extLst>
          </p:cNvPr>
          <p:cNvSpPr txBox="1"/>
          <p:nvPr/>
        </p:nvSpPr>
        <p:spPr>
          <a:xfrm>
            <a:off x="1811029" y="5524500"/>
            <a:ext cx="1466594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statement made to a police officer is non-testimonial where the primary purpose of the statement is to aid police to meet an </a:t>
            </a:r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ongoing emergency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rather than to establish past events. </a:t>
            </a:r>
          </a:p>
        </p:txBody>
      </p:sp>
    </p:spTree>
    <p:extLst>
      <p:ext uri="{BB962C8B-B14F-4D97-AF65-F5344CB8AC3E}">
        <p14:creationId xmlns:p14="http://schemas.microsoft.com/office/powerpoint/2010/main" val="3690056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E65D9-4BAE-06C2-3428-3C1100828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CB4BE2E-BCB5-DC76-C3E6-69C645C109A7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FE461F2-68E9-1E4A-F0D7-332C1ECA3EF7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NON-TESTIMONIAL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166F6E09-5410-ABA3-640B-B1B4F9358FB4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49979E-B139-3FBC-44A3-BF58DC9507F0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D14133A0-A821-3527-229C-D5CE83F7C84A}"/>
              </a:ext>
            </a:extLst>
          </p:cNvPr>
          <p:cNvSpPr/>
          <p:nvPr/>
        </p:nvSpPr>
        <p:spPr>
          <a:xfrm>
            <a:off x="-1676400" y="7861741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8A6F4D6-42B3-DA14-6233-EC145E552402}"/>
              </a:ext>
            </a:extLst>
          </p:cNvPr>
          <p:cNvSpPr txBox="1"/>
          <p:nvPr/>
        </p:nvSpPr>
        <p:spPr>
          <a:xfrm>
            <a:off x="1811029" y="2952089"/>
            <a:ext cx="1369089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Statements made to a 911 dispatcher or police officer at the scene of a crime in progress are NON-testimonial because the primary purpose is to address the </a:t>
            </a:r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ongoing emergency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and are seen as a “cry for help”. </a:t>
            </a:r>
            <a:endParaRPr lang="en-US" sz="3200" b="1" spc="40" dirty="0">
              <a:solidFill>
                <a:srgbClr val="2533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39089619-C1A9-15FB-A1E0-490C001820C8}"/>
              </a:ext>
            </a:extLst>
          </p:cNvPr>
          <p:cNvSpPr txBox="1"/>
          <p:nvPr/>
        </p:nvSpPr>
        <p:spPr>
          <a:xfrm>
            <a:off x="1791737" y="5249960"/>
            <a:ext cx="1466594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Davis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held a victim’s statement to a 911 operator were “speaking about events as they were actually happening rather than describing past events”. 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48B302C2-4579-674A-A57A-F6A7A8ED7ED6}"/>
              </a:ext>
            </a:extLst>
          </p:cNvPr>
          <p:cNvSpPr txBox="1"/>
          <p:nvPr/>
        </p:nvSpPr>
        <p:spPr>
          <a:xfrm>
            <a:off x="1791737" y="6959111"/>
            <a:ext cx="1466594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Sometimes, non-testimonial statements can evolve into testimonial so you may have to redact out the portion that became testimonial. </a:t>
            </a:r>
          </a:p>
        </p:txBody>
      </p:sp>
    </p:spTree>
    <p:extLst>
      <p:ext uri="{BB962C8B-B14F-4D97-AF65-F5344CB8AC3E}">
        <p14:creationId xmlns:p14="http://schemas.microsoft.com/office/powerpoint/2010/main" val="413227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2CE75-BD14-DED8-786E-AE4AECD81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0BA78D6-F574-B55B-E196-08852DDD432F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063DFAF-9BDF-8434-A2A4-A7641E5738EF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NON-TESTIMONIAL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FA525A6-2493-6E10-AF61-79C123F5146E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CC5AC-B7E7-B1F6-EEB7-4B0717978B92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385BF8C9-5692-4394-6FA1-73B85788867E}"/>
              </a:ext>
            </a:extLst>
          </p:cNvPr>
          <p:cNvSpPr/>
          <p:nvPr/>
        </p:nvSpPr>
        <p:spPr>
          <a:xfrm>
            <a:off x="-1676400" y="7861741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22C9E5A-FF92-FFBA-1A3D-994F376F3301}"/>
              </a:ext>
            </a:extLst>
          </p:cNvPr>
          <p:cNvSpPr txBox="1"/>
          <p:nvPr/>
        </p:nvSpPr>
        <p:spPr>
          <a:xfrm>
            <a:off x="1867904" y="3037697"/>
            <a:ext cx="1466594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key factor is determining there was an </a:t>
            </a:r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ongoing emergency. </a:t>
            </a:r>
            <a:endParaRPr lang="en-US" sz="3200" spc="40" dirty="0">
              <a:solidFill>
                <a:srgbClr val="2533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5B796AA2-8EFA-9552-F0E0-3754A5449698}"/>
              </a:ext>
            </a:extLst>
          </p:cNvPr>
          <p:cNvSpPr txBox="1"/>
          <p:nvPr/>
        </p:nvSpPr>
        <p:spPr>
          <a:xfrm>
            <a:off x="1867903" y="4158615"/>
            <a:ext cx="1466594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Davis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established a “primary purpose test” an objective standard where the court evaluates: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47D7F9CA-149B-E549-D617-15A8386B15F0}"/>
              </a:ext>
            </a:extLst>
          </p:cNvPr>
          <p:cNvSpPr txBox="1"/>
          <p:nvPr/>
        </p:nvSpPr>
        <p:spPr>
          <a:xfrm>
            <a:off x="2370054" y="5346596"/>
            <a:ext cx="1386054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purpose that reasonable participants would have had, as ascertained from the parties’ own statements and actions, and the circumstances in which the encounter occurred.</a:t>
            </a:r>
          </a:p>
        </p:txBody>
      </p:sp>
    </p:spTree>
    <p:extLst>
      <p:ext uri="{BB962C8B-B14F-4D97-AF65-F5344CB8AC3E}">
        <p14:creationId xmlns:p14="http://schemas.microsoft.com/office/powerpoint/2010/main" val="2525505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313D4-C93A-8167-5155-0AD75776F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B6E9DA9-9B4E-1AD7-2B33-AFF636A91DDD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FE04F20-067F-8F7B-E76C-923A6914D6E3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NON-TESTIMONIAL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63F323D-ED8B-B113-D698-07147ED6FC35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C0DCED-8557-83AB-165A-0A999C3650C4}"/>
              </a:ext>
            </a:extLst>
          </p:cNvPr>
          <p:cNvSpPr txBox="1"/>
          <p:nvPr/>
        </p:nvSpPr>
        <p:spPr>
          <a:xfrm>
            <a:off x="15777360" y="9791700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B5673795-7455-0176-207E-FE982EA461AC}"/>
              </a:ext>
            </a:extLst>
          </p:cNvPr>
          <p:cNvSpPr/>
          <p:nvPr/>
        </p:nvSpPr>
        <p:spPr>
          <a:xfrm>
            <a:off x="-1676400" y="7861741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D500BB1-58DE-7560-860E-C826CF0488C2}"/>
              </a:ext>
            </a:extLst>
          </p:cNvPr>
          <p:cNvSpPr txBox="1"/>
          <p:nvPr/>
        </p:nvSpPr>
        <p:spPr>
          <a:xfrm>
            <a:off x="1811029" y="2376263"/>
            <a:ext cx="1466594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0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Factors the Court should consider are: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EEE98648-35AD-A44C-AFF2-96F147BFB056}"/>
              </a:ext>
            </a:extLst>
          </p:cNvPr>
          <p:cNvSpPr txBox="1"/>
          <p:nvPr/>
        </p:nvSpPr>
        <p:spPr>
          <a:xfrm>
            <a:off x="2183295" y="3208502"/>
            <a:ext cx="1466594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0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Location – Crime scene vs. police station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9D7572D8-1F9E-57B7-C53E-DA6D4F270C0B}"/>
              </a:ext>
            </a:extLst>
          </p:cNvPr>
          <p:cNvSpPr txBox="1"/>
          <p:nvPr/>
        </p:nvSpPr>
        <p:spPr>
          <a:xfrm>
            <a:off x="2183295" y="4145717"/>
            <a:ext cx="14665941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0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Time – During/immediately after the emergency vs. delayed report.</a:t>
            </a:r>
          </a:p>
          <a:p>
            <a:pPr algn="l"/>
            <a:r>
              <a:rPr lang="en-US" sz="30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Has there been time for reflection on the events?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558A64A-CB87-0701-A70B-04F49B3E9B46}"/>
              </a:ext>
            </a:extLst>
          </p:cNvPr>
          <p:cNvSpPr txBox="1"/>
          <p:nvPr/>
        </p:nvSpPr>
        <p:spPr>
          <a:xfrm>
            <a:off x="2218465" y="5604481"/>
            <a:ext cx="15200243" cy="3744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30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Existence of a necessity to “end a threatening situation”</a:t>
            </a:r>
          </a:p>
          <a:p>
            <a:pPr marL="457200" indent="-4572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threat to the public</a:t>
            </a:r>
          </a:p>
          <a:p>
            <a:pPr marL="457200" indent="-4572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Involvement of a weapon</a:t>
            </a:r>
          </a:p>
          <a:p>
            <a:pPr marL="457200" indent="-4572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victim’s medical condition</a:t>
            </a:r>
          </a:p>
          <a:p>
            <a:pPr marL="457200" indent="-4572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need for first responders to judge the existence and magnitude of a continuing threat to the victim/witness and the public, by questioning the victim/witness</a:t>
            </a:r>
          </a:p>
          <a:p>
            <a:pPr marL="457200" indent="-4572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Informality of the encounter</a:t>
            </a:r>
          </a:p>
        </p:txBody>
      </p:sp>
    </p:spTree>
    <p:extLst>
      <p:ext uri="{BB962C8B-B14F-4D97-AF65-F5344CB8AC3E}">
        <p14:creationId xmlns:p14="http://schemas.microsoft.com/office/powerpoint/2010/main" val="3271257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EF8C1-884D-3CDA-FD1C-A973B36D8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B36BECA-BE39-C343-2D13-AE5F54CB5201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FADB7BB-550A-31E5-1623-52DEC1D86EF5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NON-TESTIMONIAL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4F8A4947-2129-EFEC-C126-EFE9EC5227CC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5E235D-AD5D-8573-8007-A3829D6EF5CA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2C4A9875-2714-2EEC-B675-A5BE03104AAE}"/>
              </a:ext>
            </a:extLst>
          </p:cNvPr>
          <p:cNvSpPr/>
          <p:nvPr/>
        </p:nvSpPr>
        <p:spPr>
          <a:xfrm>
            <a:off x="-1676400" y="7861741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FDD539C-1D33-CA43-7837-8F3E379B3F1E}"/>
              </a:ext>
            </a:extLst>
          </p:cNvPr>
          <p:cNvSpPr txBox="1"/>
          <p:nvPr/>
        </p:nvSpPr>
        <p:spPr>
          <a:xfrm>
            <a:off x="1811029" y="2931964"/>
            <a:ext cx="1466594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Helpful cases for 911 calls: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23141DA-4D5C-D827-8242-09857851710C}"/>
              </a:ext>
            </a:extLst>
          </p:cNvPr>
          <p:cNvSpPr txBox="1"/>
          <p:nvPr/>
        </p:nvSpPr>
        <p:spPr>
          <a:xfrm>
            <a:off x="1867903" y="4000500"/>
            <a:ext cx="1520089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Kinnett v. State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623 S.W.3d 876 (Tex. App.—Houston [1</a:t>
            </a:r>
            <a:r>
              <a:rPr lang="en-US" sz="3200" spc="40" baseline="3000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Dist.] 2020, pet. ref’d)</a:t>
            </a:r>
          </a:p>
          <a:p>
            <a:pPr algn="l"/>
            <a:endParaRPr lang="en-US" sz="3200" spc="40" dirty="0">
              <a:solidFill>
                <a:srgbClr val="2533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/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Santacruz v. State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237 S.W.3d 822 (Tex. App.—Houston [14</a:t>
            </a:r>
            <a:r>
              <a:rPr lang="en-US" sz="3200" spc="40" baseline="3000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Dist.] 2007, pet. ref’d)</a:t>
            </a:r>
          </a:p>
          <a:p>
            <a:pPr algn="l"/>
            <a:endParaRPr lang="en-US" sz="3200" spc="40" dirty="0">
              <a:solidFill>
                <a:srgbClr val="2533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/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Ruth v. State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167 S.W.3d 560 (Tex. App.—Houston [14</a:t>
            </a:r>
            <a:r>
              <a:rPr lang="en-US" sz="3200" spc="40" baseline="3000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Dist.] 2005, pet. ref’d)</a:t>
            </a:r>
          </a:p>
        </p:txBody>
      </p:sp>
    </p:spTree>
    <p:extLst>
      <p:ext uri="{BB962C8B-B14F-4D97-AF65-F5344CB8AC3E}">
        <p14:creationId xmlns:p14="http://schemas.microsoft.com/office/powerpoint/2010/main" val="2261997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85F7-4D17-8F77-56FD-C163337C2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2E1D41E-1EF4-7244-3106-D162D00B4337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DCA69DA-50BA-2F79-8FC6-36657DBE71B0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CONSIDERATIONS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F2A3B8F-4D13-3651-6AD3-AA32DBD6BAD3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E2655B-5575-F091-DDA7-4BCA085459F6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337D51BA-D727-3F88-85BD-F6D90C0B8478}"/>
              </a:ext>
            </a:extLst>
          </p:cNvPr>
          <p:cNvSpPr/>
          <p:nvPr/>
        </p:nvSpPr>
        <p:spPr>
          <a:xfrm>
            <a:off x="-1676400" y="7861741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FF170C88-721B-4E37-04A7-995AFF37D24F}"/>
              </a:ext>
            </a:extLst>
          </p:cNvPr>
          <p:cNvSpPr txBox="1"/>
          <p:nvPr/>
        </p:nvSpPr>
        <p:spPr>
          <a:xfrm>
            <a:off x="1877333" y="2695199"/>
            <a:ext cx="1322146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If the emergency event has stopped, it </a:t>
            </a:r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COULD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affect whether the statement is non-testimonial. 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77F0F912-B877-A87E-B4A6-DFECD76EFDF8}"/>
              </a:ext>
            </a:extLst>
          </p:cNvPr>
          <p:cNvSpPr txBox="1"/>
          <p:nvPr/>
        </p:nvSpPr>
        <p:spPr>
          <a:xfrm>
            <a:off x="1867903" y="4330358"/>
            <a:ext cx="1466594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If the emergency event could continue or start again, the statement should still be considered non-testimonial.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45935757-9A0D-BACE-C2BD-975B0A464B6E}"/>
              </a:ext>
            </a:extLst>
          </p:cNvPr>
          <p:cNvSpPr txBox="1"/>
          <p:nvPr/>
        </p:nvSpPr>
        <p:spPr>
          <a:xfrm>
            <a:off x="1848025" y="6120358"/>
            <a:ext cx="13860548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Example – For an assault:</a:t>
            </a:r>
          </a:p>
          <a:p>
            <a:pPr marL="457200" indent="-4572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Could the assailant start hitting the victim again?</a:t>
            </a:r>
          </a:p>
          <a:p>
            <a:pPr marL="457200" indent="-4572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Could the assailant return and start hitting the victim again?</a:t>
            </a:r>
          </a:p>
          <a:p>
            <a:pPr marL="457200" indent="-4572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Are there ongoing medical concerns?</a:t>
            </a:r>
          </a:p>
        </p:txBody>
      </p:sp>
    </p:spTree>
    <p:extLst>
      <p:ext uri="{BB962C8B-B14F-4D97-AF65-F5344CB8AC3E}">
        <p14:creationId xmlns:p14="http://schemas.microsoft.com/office/powerpoint/2010/main" val="80514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776EEA-9307-4C3D-0FFF-B298368AE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D13470E-8F6D-AF99-655D-49FC8E8BB458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PEOPLE CALL 911 WHEN…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E08716A-9F4C-7AFB-2D92-78A676F5D02F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05135D7-355D-5845-3D04-FB82106E44C4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23C8FC2-9EF5-1CEF-C491-5A4575997BD6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E90CA18-62CF-BE01-4B96-823CD0A191BC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CB77359-2676-A6A3-EA39-4FF4183B05BF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DDEC5C3-6806-7E63-6B49-54FB5CD898AB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F418BFBC-0891-7A8B-C611-36E00AA70194}"/>
              </a:ext>
            </a:extLst>
          </p:cNvPr>
          <p:cNvSpPr txBox="1"/>
          <p:nvPr/>
        </p:nvSpPr>
        <p:spPr>
          <a:xfrm>
            <a:off x="2519154" y="4857604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event has escalated or is escalating.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36C26530-56FF-BB40-4B62-ED77D30428DC}"/>
              </a:ext>
            </a:extLst>
          </p:cNvPr>
          <p:cNvSpPr/>
          <p:nvPr/>
        </p:nvSpPr>
        <p:spPr>
          <a:xfrm>
            <a:off x="3124200" y="6826559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CC583D14-0109-11E7-E4E0-FCA1A30476F7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51F2FA05-0C0A-892A-45B7-3DCCEA414FF9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986309-8203-FED2-F546-132012C34422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89C65583-3E34-40E4-A0E4-C13239697F4A}"/>
              </a:ext>
            </a:extLst>
          </p:cNvPr>
          <p:cNvSpPr txBox="1"/>
          <p:nvPr/>
        </p:nvSpPr>
        <p:spPr>
          <a:xfrm>
            <a:off x="7496082" y="4824430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Their normal ability to cope is overwhelmed.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EC1F9810-06DB-4C86-D00B-C098CF9D8ED5}"/>
              </a:ext>
            </a:extLst>
          </p:cNvPr>
          <p:cNvSpPr/>
          <p:nvPr/>
        </p:nvSpPr>
        <p:spPr>
          <a:xfrm>
            <a:off x="8046428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6BB41022-4B1E-0F25-5445-C0BA9F901861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  <a:solidFill>
            <a:srgbClr val="253339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3EB3BB77-5999-DD5A-A584-0D5B62F1DB84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0E6E3CAF-A540-ABC5-7E79-05257844DE3C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E87699A5-2567-48CE-1F57-4FC758B1B08C}"/>
              </a:ext>
            </a:extLst>
          </p:cNvPr>
          <p:cNvSpPr txBox="1"/>
          <p:nvPr/>
        </p:nvSpPr>
        <p:spPr>
          <a:xfrm>
            <a:off x="12539108" y="4572143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They are scared for their own safety or for the safety of others.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17D496A8-8785-DC55-5A9F-84FA4CA8B565}"/>
              </a:ext>
            </a:extLst>
          </p:cNvPr>
          <p:cNvSpPr/>
          <p:nvPr/>
        </p:nvSpPr>
        <p:spPr>
          <a:xfrm>
            <a:off x="13062916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09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CE814-6795-DF4B-62AF-9911617BE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7750022-50DB-B10F-EE21-AE08686EECF3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FECE554-35F7-53B6-3D58-99CCB93FDD91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CONSIDERATIONS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640DE757-0AB4-8D64-B95D-4A5CF3853B9F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52128A-5FA4-18D2-735B-C6A0427FC45F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6C8906D7-92EF-D3B5-0E1C-16CDE28FCE56}"/>
              </a:ext>
            </a:extLst>
          </p:cNvPr>
          <p:cNvSpPr/>
          <p:nvPr/>
        </p:nvSpPr>
        <p:spPr>
          <a:xfrm>
            <a:off x="-1676400" y="7861741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1600D6AB-8BA0-DE7B-52D8-FAA944708456}"/>
              </a:ext>
            </a:extLst>
          </p:cNvPr>
          <p:cNvSpPr txBox="1"/>
          <p:nvPr/>
        </p:nvSpPr>
        <p:spPr>
          <a:xfrm>
            <a:off x="1867903" y="2950432"/>
            <a:ext cx="1424781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Even preliminary statements to police on scene are generally considered non-testimonial because they are necessary for responders to assess the situation and determine if an emergency situation was ongoing. 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0F9C7A5-9327-C0E4-5441-D360320684A2}"/>
              </a:ext>
            </a:extLst>
          </p:cNvPr>
          <p:cNvSpPr txBox="1"/>
          <p:nvPr/>
        </p:nvSpPr>
        <p:spPr>
          <a:xfrm>
            <a:off x="1883144" y="5033312"/>
            <a:ext cx="1466594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Wilson v. State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296 S.W.3d 140 (Tex. App.—Houston [14</a:t>
            </a:r>
            <a:r>
              <a:rPr lang="en-US" sz="3200" spc="40" baseline="3000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Dist.] 2009, pet. ref’d)</a:t>
            </a:r>
          </a:p>
          <a:p>
            <a:pPr algn="l"/>
            <a:endParaRPr lang="en-US" sz="3200" spc="40" dirty="0">
              <a:solidFill>
                <a:srgbClr val="2533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/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Clark v. State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282 S.W.3d 924 (Tex. App.—Beaumont 2009, pet. ref’d)</a:t>
            </a:r>
          </a:p>
          <a:p>
            <a:pPr algn="l"/>
            <a:endParaRPr lang="en-US" sz="3200" spc="40" dirty="0">
              <a:solidFill>
                <a:srgbClr val="2533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/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Avant v. State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499 S.W.3d 123 (Tex. App.—San Antonio 2016, no pet.)</a:t>
            </a:r>
          </a:p>
        </p:txBody>
      </p:sp>
    </p:spTree>
    <p:extLst>
      <p:ext uri="{BB962C8B-B14F-4D97-AF65-F5344CB8AC3E}">
        <p14:creationId xmlns:p14="http://schemas.microsoft.com/office/powerpoint/2010/main" val="858831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BA8BF-E58A-9D26-3735-8FB77F7DE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70CC8A7-0554-AF29-845D-9BD1C5D147F6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91B30CC-9B10-A12F-7F9D-ABD9856A1E59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CONSIDERATIONS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687A8470-04C7-63DE-4E1D-77DAE080CD32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ACDFB4-8412-6698-3122-85E80A8C3616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7A01BA2E-5347-C7CC-B179-C4D8299BFE9E}"/>
              </a:ext>
            </a:extLst>
          </p:cNvPr>
          <p:cNvSpPr/>
          <p:nvPr/>
        </p:nvSpPr>
        <p:spPr>
          <a:xfrm>
            <a:off x="-1676400" y="7861741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4CA2E08-344A-6C11-68D5-222217D44FFF}"/>
              </a:ext>
            </a:extLst>
          </p:cNvPr>
          <p:cNvSpPr txBox="1"/>
          <p:nvPr/>
        </p:nvSpPr>
        <p:spPr>
          <a:xfrm>
            <a:off x="1785112" y="2894829"/>
            <a:ext cx="1466594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Once you’ve overcome the Confrontation Objection you </a:t>
            </a:r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STILL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need to prepare to overcome Hearsay exceptions. 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0E690617-7DFB-E5E9-AF2E-3AC9A687DD77}"/>
              </a:ext>
            </a:extLst>
          </p:cNvPr>
          <p:cNvSpPr txBox="1"/>
          <p:nvPr/>
        </p:nvSpPr>
        <p:spPr>
          <a:xfrm>
            <a:off x="1785112" y="4567958"/>
            <a:ext cx="1386054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Most often you are seeking to introduce a 911 call that is non-testimonial because of an </a:t>
            </a:r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ongoing emergency 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 you should have: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0A04C63-000E-AB7B-0D0D-2E046683A204}"/>
              </a:ext>
            </a:extLst>
          </p:cNvPr>
          <p:cNvSpPr txBox="1"/>
          <p:nvPr/>
        </p:nvSpPr>
        <p:spPr>
          <a:xfrm>
            <a:off x="2590505" y="5804695"/>
            <a:ext cx="929669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 sense impressions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2F414E1-3921-C98D-EA7A-F62AEE577546}"/>
              </a:ext>
            </a:extLst>
          </p:cNvPr>
          <p:cNvSpPr txBox="1"/>
          <p:nvPr/>
        </p:nvSpPr>
        <p:spPr>
          <a:xfrm>
            <a:off x="2590504" y="7131709"/>
            <a:ext cx="1043969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The-existing mental, emotional, or physical condition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9A129D5-8D9B-BF85-84B9-5F32AB7B6937}"/>
              </a:ext>
            </a:extLst>
          </p:cNvPr>
          <p:cNvSpPr txBox="1"/>
          <p:nvPr/>
        </p:nvSpPr>
        <p:spPr>
          <a:xfrm>
            <a:off x="13270000" y="6112682"/>
            <a:ext cx="36576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spc="40" dirty="0">
                <a:solidFill>
                  <a:srgbClr val="C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Texas and Federal Rules of Evidence 803</a:t>
            </a:r>
            <a:endParaRPr lang="en-US" sz="2800" spc="40" dirty="0">
              <a:solidFill>
                <a:srgbClr val="C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35904AE-21FF-99ED-6EF7-533E11D99F4A}"/>
              </a:ext>
            </a:extLst>
          </p:cNvPr>
          <p:cNvSpPr txBox="1"/>
          <p:nvPr/>
        </p:nvSpPr>
        <p:spPr>
          <a:xfrm>
            <a:off x="2590504" y="7878936"/>
            <a:ext cx="811429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more…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DCC75E5-8782-0570-BE40-5BC391D65E83}"/>
              </a:ext>
            </a:extLst>
          </p:cNvPr>
          <p:cNvSpPr txBox="1"/>
          <p:nvPr/>
        </p:nvSpPr>
        <p:spPr>
          <a:xfrm>
            <a:off x="2590504" y="6427397"/>
            <a:ext cx="929669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Excited utterances</a:t>
            </a:r>
          </a:p>
        </p:txBody>
      </p:sp>
    </p:spTree>
    <p:extLst>
      <p:ext uri="{BB962C8B-B14F-4D97-AF65-F5344CB8AC3E}">
        <p14:creationId xmlns:p14="http://schemas.microsoft.com/office/powerpoint/2010/main" val="2156369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67625-5F7B-BFDC-6AAB-DA39AEAA4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522DFCB-B90C-7F3E-0C41-90B8186D6C16}"/>
              </a:ext>
            </a:extLst>
          </p:cNvPr>
          <p:cNvSpPr/>
          <p:nvPr/>
        </p:nvSpPr>
        <p:spPr>
          <a:xfrm>
            <a:off x="-28037" y="9695462"/>
            <a:ext cx="18316037" cy="393585"/>
          </a:xfrm>
          <a:prstGeom prst="rect">
            <a:avLst/>
          </a:prstGeom>
          <a:solidFill>
            <a:srgbClr val="2533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CAFB4C8-B73C-922C-F20C-2A7406D12A05}"/>
              </a:ext>
            </a:extLst>
          </p:cNvPr>
          <p:cNvSpPr txBox="1"/>
          <p:nvPr/>
        </p:nvSpPr>
        <p:spPr>
          <a:xfrm>
            <a:off x="1867903" y="1162050"/>
            <a:ext cx="11162297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CONSIDERATIONS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7F0BDC5F-F5CF-8F3F-1777-CF8ED640DED7}"/>
              </a:ext>
            </a:extLst>
          </p:cNvPr>
          <p:cNvSpPr/>
          <p:nvPr/>
        </p:nvSpPr>
        <p:spPr>
          <a:xfrm>
            <a:off x="15098800" y="740468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260046-6D2F-703A-B2D9-7F0557847ABA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7F312371-2782-ABAE-8643-EAB6918B7F25}"/>
              </a:ext>
            </a:extLst>
          </p:cNvPr>
          <p:cNvSpPr/>
          <p:nvPr/>
        </p:nvSpPr>
        <p:spPr>
          <a:xfrm>
            <a:off x="-1676400" y="7861741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06AB86B1-BD08-D5D1-2C86-ABBD55028BCF}"/>
              </a:ext>
            </a:extLst>
          </p:cNvPr>
          <p:cNvSpPr txBox="1"/>
          <p:nvPr/>
        </p:nvSpPr>
        <p:spPr>
          <a:xfrm>
            <a:off x="1867903" y="2581604"/>
            <a:ext cx="1231188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Any other objection a defense attorney may raise should </a:t>
            </a:r>
            <a:r>
              <a:rPr lang="en-US" sz="3200" b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 to the weight of the evidence, not the admissibility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57CF4E74-3D88-24CA-A00A-2A3CFE5A536E}"/>
              </a:ext>
            </a:extLst>
          </p:cNvPr>
          <p:cNvSpPr txBox="1"/>
          <p:nvPr/>
        </p:nvSpPr>
        <p:spPr>
          <a:xfrm>
            <a:off x="1867902" y="4006608"/>
            <a:ext cx="1276249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court must decide any preliminary question about whether evidence is admissible.  This is a threshold question, and the court should merely decide whether the proponent of the evidence has supplied facts that are sufficient to support a reasonable jury determination that the evidence proffered is authentic.</a:t>
            </a:r>
          </a:p>
          <a:p>
            <a:pPr algn="l"/>
            <a:endParaRPr lang="en-US" sz="3200" spc="40" dirty="0">
              <a:solidFill>
                <a:srgbClr val="2533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5E6C3374-5F8F-2BB2-B667-B8087BF4C52C}"/>
              </a:ext>
            </a:extLst>
          </p:cNvPr>
          <p:cNvSpPr txBox="1"/>
          <p:nvPr/>
        </p:nvSpPr>
        <p:spPr>
          <a:xfrm>
            <a:off x="2786912" y="6899983"/>
            <a:ext cx="1231188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“The ultimate question whether an item of evidence is what its proponent claims then becomes a question for the fact-finder[.]” </a:t>
            </a:r>
            <a:r>
              <a:rPr lang="en-US" sz="3200" i="1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Tienda v. State</a:t>
            </a:r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358 S.W.3d 633, 638-39 (Tex. Crim. App. 2012). </a:t>
            </a:r>
          </a:p>
        </p:txBody>
      </p:sp>
    </p:spTree>
    <p:extLst>
      <p:ext uri="{BB962C8B-B14F-4D97-AF65-F5344CB8AC3E}">
        <p14:creationId xmlns:p14="http://schemas.microsoft.com/office/powerpoint/2010/main" val="2866101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FFF69-9A51-096F-87ED-11A19B0C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586CF00-ACF7-F4F6-949A-915016176F4A}"/>
              </a:ext>
            </a:extLst>
          </p:cNvPr>
          <p:cNvGrpSpPr/>
          <p:nvPr/>
        </p:nvGrpSpPr>
        <p:grpSpPr>
          <a:xfrm>
            <a:off x="-28037" y="3112389"/>
            <a:ext cx="18316037" cy="3457045"/>
            <a:chOff x="0" y="-38100"/>
            <a:chExt cx="4823977" cy="178206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6F968D8-55CB-FADF-838D-766F87809074}"/>
                </a:ext>
              </a:extLst>
            </p:cNvPr>
            <p:cNvSpPr/>
            <p:nvPr/>
          </p:nvSpPr>
          <p:spPr>
            <a:xfrm>
              <a:off x="0" y="0"/>
              <a:ext cx="4823977" cy="1743969"/>
            </a:xfrm>
            <a:custGeom>
              <a:avLst/>
              <a:gdLst/>
              <a:ahLst/>
              <a:cxnLst/>
              <a:rect l="l" t="t" r="r" b="b"/>
              <a:pathLst>
                <a:path w="4823977" h="1743969">
                  <a:moveTo>
                    <a:pt x="0" y="0"/>
                  </a:moveTo>
                  <a:lnTo>
                    <a:pt x="4823977" y="0"/>
                  </a:lnTo>
                  <a:lnTo>
                    <a:pt x="4823977" y="1743969"/>
                  </a:lnTo>
                  <a:lnTo>
                    <a:pt x="0" y="1743969"/>
                  </a:lnTo>
                  <a:close/>
                </a:path>
              </a:pathLst>
            </a:custGeom>
            <a:solidFill>
              <a:srgbClr val="F6F4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389A4DE-0C17-0805-5334-CC65A38A00CB}"/>
                </a:ext>
              </a:extLst>
            </p:cNvPr>
            <p:cNvSpPr txBox="1"/>
            <p:nvPr/>
          </p:nvSpPr>
          <p:spPr>
            <a:xfrm>
              <a:off x="0" y="-38100"/>
              <a:ext cx="4823977" cy="1782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23B4B7CA-3DD7-E07E-53B9-5DBDDFC12CB6}"/>
              </a:ext>
            </a:extLst>
          </p:cNvPr>
          <p:cNvSpPr txBox="1"/>
          <p:nvPr/>
        </p:nvSpPr>
        <p:spPr>
          <a:xfrm>
            <a:off x="3727460" y="4658752"/>
            <a:ext cx="10805041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WHY IT MATTERS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B398743-0E50-F87B-59AF-F969323FD1F1}"/>
              </a:ext>
            </a:extLst>
          </p:cNvPr>
          <p:cNvSpPr/>
          <p:nvPr/>
        </p:nvSpPr>
        <p:spPr>
          <a:xfrm>
            <a:off x="16230600" y="497432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lum bright="70000" contrast="-7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71015D2-45A5-774C-84C5-0ADEF4FE9B2E}"/>
              </a:ext>
            </a:extLst>
          </p:cNvPr>
          <p:cNvSpPr/>
          <p:nvPr/>
        </p:nvSpPr>
        <p:spPr>
          <a:xfrm>
            <a:off x="-685800" y="8514622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5D7CCA-255A-6252-91EA-822A809FA457}"/>
              </a:ext>
            </a:extLst>
          </p:cNvPr>
          <p:cNvSpPr txBox="1"/>
          <p:nvPr/>
        </p:nvSpPr>
        <p:spPr>
          <a:xfrm>
            <a:off x="15777360" y="9863478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</p:spTree>
    <p:extLst>
      <p:ext uri="{BB962C8B-B14F-4D97-AF65-F5344CB8AC3E}">
        <p14:creationId xmlns:p14="http://schemas.microsoft.com/office/powerpoint/2010/main" val="2517980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727BB-8066-09A0-3A5F-BC0523BC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4EA32A9-B42B-5C3F-49F2-35ABDE648A2B}"/>
              </a:ext>
            </a:extLst>
          </p:cNvPr>
          <p:cNvSpPr txBox="1"/>
          <p:nvPr/>
        </p:nvSpPr>
        <p:spPr>
          <a:xfrm>
            <a:off x="15777360" y="9819501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2066C6F7-B17E-0A4A-BD45-2A22EF90BD94}"/>
              </a:ext>
            </a:extLst>
          </p:cNvPr>
          <p:cNvSpPr txBox="1"/>
          <p:nvPr/>
        </p:nvSpPr>
        <p:spPr>
          <a:xfrm>
            <a:off x="2590800" y="1910477"/>
            <a:ext cx="1381175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Knowing the admissibility of the information collected helps focus on conducting evidence-based investigations. 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0F718FB-C238-8901-88FC-AF3FDCD5F70E}"/>
              </a:ext>
            </a:extLst>
          </p:cNvPr>
          <p:cNvSpPr/>
          <p:nvPr/>
        </p:nvSpPr>
        <p:spPr>
          <a:xfrm>
            <a:off x="10159468" y="4921753"/>
            <a:ext cx="3961197" cy="2141203"/>
          </a:xfrm>
          <a:prstGeom prst="roundRect">
            <a:avLst/>
          </a:prstGeom>
          <a:solidFill>
            <a:srgbClr val="7C898B"/>
          </a:solidFill>
          <a:ln>
            <a:solidFill>
              <a:srgbClr val="2533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B0831EE2-A419-A8F5-B2D6-F5DD20B52A84}"/>
              </a:ext>
            </a:extLst>
          </p:cNvPr>
          <p:cNvSpPr txBox="1"/>
          <p:nvPr/>
        </p:nvSpPr>
        <p:spPr>
          <a:xfrm>
            <a:off x="10435860" y="5270977"/>
            <a:ext cx="340841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EVIDENCE BASED PROSECUTION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53A988-4ED2-EF7D-9E19-65A513A809D7}"/>
              </a:ext>
            </a:extLst>
          </p:cNvPr>
          <p:cNvSpPr/>
          <p:nvPr/>
        </p:nvSpPr>
        <p:spPr>
          <a:xfrm>
            <a:off x="4373011" y="4921753"/>
            <a:ext cx="3961197" cy="2141203"/>
          </a:xfrm>
          <a:prstGeom prst="roundRect">
            <a:avLst/>
          </a:prstGeom>
          <a:solidFill>
            <a:srgbClr val="7C898B"/>
          </a:solidFill>
          <a:ln>
            <a:solidFill>
              <a:srgbClr val="2533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E4C4A1-8D1A-3305-9069-51E40A6A1C1F}"/>
              </a:ext>
            </a:extLst>
          </p:cNvPr>
          <p:cNvSpPr txBox="1"/>
          <p:nvPr/>
        </p:nvSpPr>
        <p:spPr>
          <a:xfrm>
            <a:off x="4649403" y="5299138"/>
            <a:ext cx="340841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EVIDENCE BASED INVESTIGATIONS</a:t>
            </a:r>
          </a:p>
        </p:txBody>
      </p:sp>
      <p:sp>
        <p:nvSpPr>
          <p:cNvPr id="13" name="Equal 12">
            <a:extLst>
              <a:ext uri="{FF2B5EF4-FFF2-40B4-BE49-F238E27FC236}">
                <a16:creationId xmlns:a16="http://schemas.microsoft.com/office/drawing/2014/main" id="{015AB1F1-66EA-5B87-12E5-D818E2A5B891}"/>
              </a:ext>
            </a:extLst>
          </p:cNvPr>
          <p:cNvSpPr/>
          <p:nvPr/>
        </p:nvSpPr>
        <p:spPr>
          <a:xfrm>
            <a:off x="8610600" y="5666741"/>
            <a:ext cx="1066800" cy="685800"/>
          </a:xfrm>
          <a:prstGeom prst="mathEqual">
            <a:avLst/>
          </a:prstGeom>
          <a:solidFill>
            <a:srgbClr val="7C898B"/>
          </a:solidFill>
          <a:ln>
            <a:solidFill>
              <a:srgbClr val="2533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572B91BB-A9AD-8048-0895-C56F78DCE31A}"/>
              </a:ext>
            </a:extLst>
          </p:cNvPr>
          <p:cNvSpPr txBox="1"/>
          <p:nvPr/>
        </p:nvSpPr>
        <p:spPr>
          <a:xfrm>
            <a:off x="2590800" y="3709573"/>
            <a:ext cx="1381175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spc="40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Information becomes evidence when it holds legal admissibility.</a:t>
            </a: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26E7B9C5-7DF0-B63C-5A58-5E48205D731C}"/>
              </a:ext>
            </a:extLst>
          </p:cNvPr>
          <p:cNvSpPr/>
          <p:nvPr/>
        </p:nvSpPr>
        <p:spPr>
          <a:xfrm>
            <a:off x="16230600" y="497432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lum bright="70000" contrast="-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FC85AD2A-5D8D-58B7-9CC0-9B5AA762EC7F}"/>
              </a:ext>
            </a:extLst>
          </p:cNvPr>
          <p:cNvSpPr/>
          <p:nvPr/>
        </p:nvSpPr>
        <p:spPr>
          <a:xfrm>
            <a:off x="-685800" y="8514622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D64BC8BE-A2E3-4BED-2D9B-852333CE403E}"/>
              </a:ext>
            </a:extLst>
          </p:cNvPr>
          <p:cNvSpPr txBox="1"/>
          <p:nvPr/>
        </p:nvSpPr>
        <p:spPr>
          <a:xfrm>
            <a:off x="2418845" y="8035238"/>
            <a:ext cx="1381175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Just like in a homicide case, prosecutors can seek justice even when a victim is unable to participate.   </a:t>
            </a:r>
          </a:p>
        </p:txBody>
      </p:sp>
    </p:spTree>
    <p:extLst>
      <p:ext uri="{BB962C8B-B14F-4D97-AF65-F5344CB8AC3E}">
        <p14:creationId xmlns:p14="http://schemas.microsoft.com/office/powerpoint/2010/main" val="2297079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2632968-C65F-CFCC-27A5-D34023419D6A}"/>
              </a:ext>
            </a:extLst>
          </p:cNvPr>
          <p:cNvSpPr/>
          <p:nvPr/>
        </p:nvSpPr>
        <p:spPr>
          <a:xfrm>
            <a:off x="9891507" y="1181100"/>
            <a:ext cx="7010400" cy="7772400"/>
          </a:xfrm>
          <a:prstGeom prst="roundRect">
            <a:avLst/>
          </a:prstGeom>
          <a:solidFill>
            <a:srgbClr val="F6F4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2DD580F-C735-50EB-4E85-061EC2E4D87F}"/>
              </a:ext>
            </a:extLst>
          </p:cNvPr>
          <p:cNvSpPr/>
          <p:nvPr/>
        </p:nvSpPr>
        <p:spPr>
          <a:xfrm>
            <a:off x="1386093" y="1181100"/>
            <a:ext cx="7010400" cy="7772400"/>
          </a:xfrm>
          <a:prstGeom prst="roundRect">
            <a:avLst/>
          </a:prstGeom>
          <a:solidFill>
            <a:srgbClr val="F6F4F1"/>
          </a:solidFill>
          <a:ln>
            <a:solidFill>
              <a:srgbClr val="7C8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>
            <a:off x="7785121" y="9599042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7" y="0"/>
                </a:lnTo>
                <a:lnTo>
                  <a:pt x="2717757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455268" y="102870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DA0826-2E9C-0FCB-3EF5-C6FD7C5E4566}"/>
              </a:ext>
            </a:extLst>
          </p:cNvPr>
          <p:cNvSpPr txBox="1"/>
          <p:nvPr/>
        </p:nvSpPr>
        <p:spPr>
          <a:xfrm>
            <a:off x="15777360" y="9867900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A98365-4474-6619-C509-49B1CB261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49" y="2386791"/>
            <a:ext cx="3241163" cy="32544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449DE1-7362-B0DC-6C46-4438FD407803}"/>
              </a:ext>
            </a:extLst>
          </p:cNvPr>
          <p:cNvSpPr txBox="1"/>
          <p:nvPr/>
        </p:nvSpPr>
        <p:spPr>
          <a:xfrm>
            <a:off x="1386093" y="5995493"/>
            <a:ext cx="7010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3339"/>
                </a:solidFill>
                <a:latin typeface="Aptos" panose="020B0004020202020204" pitchFamily="34" charset="0"/>
              </a:rPr>
              <a:t>Laura Gorman</a:t>
            </a:r>
          </a:p>
          <a:p>
            <a:pPr algn="ctr"/>
            <a:r>
              <a:rPr lang="en-US" sz="2800" dirty="0">
                <a:solidFill>
                  <a:srgbClr val="253339"/>
                </a:solidFill>
                <a:latin typeface="Aptos" panose="020B0004020202020204" pitchFamily="34" charset="0"/>
              </a:rPr>
              <a:t>Williamson County Attorney’s Office</a:t>
            </a:r>
          </a:p>
          <a:p>
            <a:pPr algn="ctr"/>
            <a:r>
              <a:rPr lang="en-US" sz="2800" dirty="0">
                <a:solidFill>
                  <a:srgbClr val="253339"/>
                </a:solidFill>
                <a:latin typeface="Aptos" panose="020B0004020202020204" pitchFamily="34" charset="0"/>
              </a:rPr>
              <a:t>Criminal Courts Division Chief</a:t>
            </a:r>
          </a:p>
          <a:p>
            <a:pPr algn="ctr"/>
            <a:r>
              <a:rPr lang="en-US" sz="2800" dirty="0" err="1">
                <a:solidFill>
                  <a:srgbClr val="253339"/>
                </a:solidFill>
                <a:latin typeface="Aptos" panose="020B0004020202020204" pitchFamily="34" charset="0"/>
              </a:rPr>
              <a:t>Laura.Gorman@wilcotx.gov</a:t>
            </a:r>
            <a:endParaRPr lang="en-US" sz="2800" dirty="0">
              <a:solidFill>
                <a:srgbClr val="253339"/>
              </a:solidFill>
              <a:latin typeface="Aptos" panose="020B00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8BFE86-888C-2FB7-E6C0-9F729554ACE2}"/>
              </a:ext>
            </a:extLst>
          </p:cNvPr>
          <p:cNvSpPr txBox="1"/>
          <p:nvPr/>
        </p:nvSpPr>
        <p:spPr>
          <a:xfrm>
            <a:off x="9891507" y="5995493"/>
            <a:ext cx="7010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3339"/>
                </a:solidFill>
                <a:latin typeface="Aptos" panose="020B0004020202020204" pitchFamily="34" charset="0"/>
              </a:rPr>
              <a:t>Kimberly Korrin</a:t>
            </a:r>
          </a:p>
          <a:p>
            <a:pPr algn="ctr"/>
            <a:r>
              <a:rPr lang="en-US" sz="2800" dirty="0">
                <a:solidFill>
                  <a:srgbClr val="253339"/>
                </a:solidFill>
                <a:latin typeface="Aptos" panose="020B0004020202020204" pitchFamily="34" charset="0"/>
              </a:rPr>
              <a:t>The Blue Opal Collective</a:t>
            </a:r>
          </a:p>
          <a:p>
            <a:pPr algn="ctr"/>
            <a:r>
              <a:rPr lang="en-US" sz="2800" dirty="0">
                <a:solidFill>
                  <a:srgbClr val="253339"/>
                </a:solidFill>
                <a:latin typeface="Aptos" panose="020B0004020202020204" pitchFamily="34" charset="0"/>
              </a:rPr>
              <a:t>Detective - Retired</a:t>
            </a:r>
          </a:p>
          <a:p>
            <a:pPr algn="ctr"/>
            <a:r>
              <a:rPr lang="en-US" sz="2800" dirty="0" err="1">
                <a:solidFill>
                  <a:srgbClr val="253339"/>
                </a:solidFill>
                <a:latin typeface="Aptos" panose="020B0004020202020204" pitchFamily="34" charset="0"/>
              </a:rPr>
              <a:t>kimberly@blueopalcollective.com</a:t>
            </a:r>
            <a:endParaRPr lang="en-US" sz="2800" dirty="0">
              <a:solidFill>
                <a:srgbClr val="253339"/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38BDD-443D-7847-DE64-838C1D5F3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969" y="2290959"/>
            <a:ext cx="4311475" cy="3663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89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23A93C-C105-A350-825C-B5D938EB6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483EA15-773B-613D-1FEB-07DE530F6F3D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911 OPERATORS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C8C0C2F-1A38-36D6-7AF1-F1BBBDC29970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9D84B65-B306-4EB7-DD88-7EBF6DBB4CD9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6090735-B83B-0A4D-5762-67D392BA79DE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405005C-E11C-3FA5-EDDC-2F75A3929FD1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9466E3-058F-CDB3-F268-3C5BBEA91CFD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DB6A282-93F6-1062-9F56-A7063A6F9E48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538167E8-4529-038A-0092-09221994960A}"/>
              </a:ext>
            </a:extLst>
          </p:cNvPr>
          <p:cNvSpPr txBox="1"/>
          <p:nvPr/>
        </p:nvSpPr>
        <p:spPr>
          <a:xfrm>
            <a:off x="2519154" y="4857604"/>
            <a:ext cx="3229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Triaging for a safe response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79504987-5D81-C142-0EE0-B59E14E30006}"/>
              </a:ext>
            </a:extLst>
          </p:cNvPr>
          <p:cNvSpPr/>
          <p:nvPr/>
        </p:nvSpPr>
        <p:spPr>
          <a:xfrm>
            <a:off x="3124200" y="6826559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E6110345-DC42-AB41-FFEB-B81BB96E5072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4B99D1D1-8FE9-8597-2ECE-30FAC39CEDC4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704D30-5743-4602-4795-5147C4DA0587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ECF50F51-6DAC-85F3-6A8D-657B8B6E71BF}"/>
              </a:ext>
            </a:extLst>
          </p:cNvPr>
          <p:cNvSpPr txBox="1"/>
          <p:nvPr/>
        </p:nvSpPr>
        <p:spPr>
          <a:xfrm>
            <a:off x="7496082" y="4118939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 investigators or thinking in an investigative mindset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4A9CC1F8-4645-CA32-78CB-52524A11FC95}"/>
              </a:ext>
            </a:extLst>
          </p:cNvPr>
          <p:cNvSpPr/>
          <p:nvPr/>
        </p:nvSpPr>
        <p:spPr>
          <a:xfrm>
            <a:off x="8046428" y="6808597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30DD7862-5A45-7CBA-ABB2-DBA5CAC50C57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  <a:solidFill>
            <a:schemeClr val="bg2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5C7BBFC8-0D1C-F919-491A-5E9F7B532213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6336F0C4-BAF1-4B9A-BB63-C5D4795CDF0B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6CF7A335-0509-4D57-B035-6639631AC98A}"/>
              </a:ext>
            </a:extLst>
          </p:cNvPr>
          <p:cNvSpPr txBox="1"/>
          <p:nvPr/>
        </p:nvSpPr>
        <p:spPr>
          <a:xfrm>
            <a:off x="12512570" y="4141090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Detailed notes can significantly impact the response &amp; investigation.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09CD323A-CE69-E59A-159F-F1A25971AEB4}"/>
              </a:ext>
            </a:extLst>
          </p:cNvPr>
          <p:cNvSpPr/>
          <p:nvPr/>
        </p:nvSpPr>
        <p:spPr>
          <a:xfrm>
            <a:off x="13062916" y="6808597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E4F692-D5EF-A2EA-1038-7A5E2E9F0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3CAE094-EE7E-57EF-5DE2-1330D035025E}"/>
              </a:ext>
            </a:extLst>
          </p:cNvPr>
          <p:cNvGrpSpPr/>
          <p:nvPr/>
        </p:nvGrpSpPr>
        <p:grpSpPr>
          <a:xfrm>
            <a:off x="-28037" y="3112389"/>
            <a:ext cx="18316037" cy="3457045"/>
            <a:chOff x="0" y="-38100"/>
            <a:chExt cx="4823977" cy="178206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48F14C-54FC-C089-B61B-828C1A4DE87B}"/>
                </a:ext>
              </a:extLst>
            </p:cNvPr>
            <p:cNvSpPr/>
            <p:nvPr/>
          </p:nvSpPr>
          <p:spPr>
            <a:xfrm>
              <a:off x="0" y="0"/>
              <a:ext cx="4823977" cy="1743969"/>
            </a:xfrm>
            <a:custGeom>
              <a:avLst/>
              <a:gdLst/>
              <a:ahLst/>
              <a:cxnLst/>
              <a:rect l="l" t="t" r="r" b="b"/>
              <a:pathLst>
                <a:path w="4823977" h="1743969">
                  <a:moveTo>
                    <a:pt x="0" y="0"/>
                  </a:moveTo>
                  <a:lnTo>
                    <a:pt x="4823977" y="0"/>
                  </a:lnTo>
                  <a:lnTo>
                    <a:pt x="4823977" y="1743969"/>
                  </a:lnTo>
                  <a:lnTo>
                    <a:pt x="0" y="1743969"/>
                  </a:lnTo>
                  <a:close/>
                </a:path>
              </a:pathLst>
            </a:custGeom>
            <a:solidFill>
              <a:srgbClr val="F6F4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AB14C05-7F90-F539-E76E-332B213B6C8B}"/>
                </a:ext>
              </a:extLst>
            </p:cNvPr>
            <p:cNvSpPr txBox="1"/>
            <p:nvPr/>
          </p:nvSpPr>
          <p:spPr>
            <a:xfrm>
              <a:off x="0" y="-38100"/>
              <a:ext cx="4823977" cy="1782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C1C1E045-EDED-014C-FC33-0BAD8359249C}"/>
              </a:ext>
            </a:extLst>
          </p:cNvPr>
          <p:cNvSpPr txBox="1"/>
          <p:nvPr/>
        </p:nvSpPr>
        <p:spPr>
          <a:xfrm>
            <a:off x="3741479" y="4197087"/>
            <a:ext cx="10805041" cy="189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423E3A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INVESTIGATIVE CONSIDERATIONS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9E935CC3-8C6F-5DDE-A7E6-B3A7335CD524}"/>
              </a:ext>
            </a:extLst>
          </p:cNvPr>
          <p:cNvSpPr/>
          <p:nvPr/>
        </p:nvSpPr>
        <p:spPr>
          <a:xfrm>
            <a:off x="16230600" y="497432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lum bright="70000" contrast="-7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1C98C586-871B-0419-D3AA-5EFB08C3FA24}"/>
              </a:ext>
            </a:extLst>
          </p:cNvPr>
          <p:cNvSpPr/>
          <p:nvPr/>
        </p:nvSpPr>
        <p:spPr>
          <a:xfrm>
            <a:off x="-685800" y="8514622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0A39F-79BE-0714-EB70-26F78B6C1176}"/>
              </a:ext>
            </a:extLst>
          </p:cNvPr>
          <p:cNvSpPr txBox="1"/>
          <p:nvPr/>
        </p:nvSpPr>
        <p:spPr>
          <a:xfrm>
            <a:off x="15777360" y="9863478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</p:spTree>
    <p:extLst>
      <p:ext uri="{BB962C8B-B14F-4D97-AF65-F5344CB8AC3E}">
        <p14:creationId xmlns:p14="http://schemas.microsoft.com/office/powerpoint/2010/main" val="4272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3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AEDD2-3A5B-8239-440B-A9965B493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B6232CE-648F-9908-E54A-AE5DBAFE69FD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OFFICERS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B80ED03-3D72-9AA9-946E-8F0BDE107CE3}"/>
              </a:ext>
            </a:extLst>
          </p:cNvPr>
          <p:cNvGrpSpPr/>
          <p:nvPr/>
        </p:nvGrpSpPr>
        <p:grpSpPr>
          <a:xfrm>
            <a:off x="1867903" y="2947538"/>
            <a:ext cx="4532240" cy="5297460"/>
            <a:chOff x="0" y="0"/>
            <a:chExt cx="1193676" cy="139521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A08DD54-E5F3-3B2E-1BF8-6D75C5794093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A11E65B-ACEB-1E73-BD3F-D93CDACB9E9B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089F5F4-38CC-0E71-CA15-258738E90DD5}"/>
              </a:ext>
            </a:extLst>
          </p:cNvPr>
          <p:cNvGrpSpPr/>
          <p:nvPr/>
        </p:nvGrpSpPr>
        <p:grpSpPr>
          <a:xfrm>
            <a:off x="6877880" y="2947538"/>
            <a:ext cx="4532240" cy="5297460"/>
            <a:chOff x="0" y="0"/>
            <a:chExt cx="1193676" cy="139521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1DAF92A-85C1-EC02-D228-D1867F59AB30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B227A9E-33AF-5752-7E1D-66CC996BCFFC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315717B1-80D2-66EE-A260-A5EB51909183}"/>
              </a:ext>
            </a:extLst>
          </p:cNvPr>
          <p:cNvSpPr/>
          <p:nvPr/>
        </p:nvSpPr>
        <p:spPr>
          <a:xfrm>
            <a:off x="3124200" y="6826559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C7F598D9-272A-42FB-BFDB-2545D1979482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827CBC75-A0E2-8DBC-58DE-057D97F5B24F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7A1710-FE95-D018-F4F5-B7C667F42ECD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3E4634B4-7A4F-A1E9-8914-AFA684DB4620}"/>
              </a:ext>
            </a:extLst>
          </p:cNvPr>
          <p:cNvSpPr/>
          <p:nvPr/>
        </p:nvSpPr>
        <p:spPr>
          <a:xfrm>
            <a:off x="8046428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3FAB8E89-232C-F59A-0504-74B159CF6CB2}"/>
              </a:ext>
            </a:extLst>
          </p:cNvPr>
          <p:cNvGrpSpPr/>
          <p:nvPr/>
        </p:nvGrpSpPr>
        <p:grpSpPr>
          <a:xfrm>
            <a:off x="11894368" y="2947538"/>
            <a:ext cx="4532240" cy="5297460"/>
            <a:chOff x="0" y="0"/>
            <a:chExt cx="1193676" cy="1395216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3E19B17-2D6E-FC92-D784-E954F58316C4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solidFill>
              <a:srgbClr val="7C89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71D9600E-0F95-1270-9A18-CEDA80738B04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3277750B-BB0B-580A-7BC5-D1B66AC02F2C}"/>
              </a:ext>
            </a:extLst>
          </p:cNvPr>
          <p:cNvSpPr txBox="1"/>
          <p:nvPr/>
        </p:nvSpPr>
        <p:spPr>
          <a:xfrm>
            <a:off x="12512570" y="4105454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Before concluding an investigation, review the dispatch notes. 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E08BF119-4634-1A4E-77F3-5DE2AFC9DEF9}"/>
              </a:ext>
            </a:extLst>
          </p:cNvPr>
          <p:cNvSpPr/>
          <p:nvPr/>
        </p:nvSpPr>
        <p:spPr>
          <a:xfrm>
            <a:off x="13062916" y="6808597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A20DF-5756-E1D8-8053-8C2ED92B825D}"/>
              </a:ext>
            </a:extLst>
          </p:cNvPr>
          <p:cNvSpPr txBox="1"/>
          <p:nvPr/>
        </p:nvSpPr>
        <p:spPr>
          <a:xfrm>
            <a:off x="2519154" y="4857604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safe response &amp; a safe scene is vital.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A00BC-7A1C-C7D5-8772-C09E4655FE93}"/>
              </a:ext>
            </a:extLst>
          </p:cNvPr>
          <p:cNvSpPr txBox="1"/>
          <p:nvPr/>
        </p:nvSpPr>
        <p:spPr>
          <a:xfrm>
            <a:off x="7529131" y="4597897"/>
            <a:ext cx="3229738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are not in an investigative mindset as you respond.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A925B-2C2F-BA5C-3CE0-EDEF55EC55E2}"/>
              </a:ext>
            </a:extLst>
          </p:cNvPr>
          <p:cNvSpPr txBox="1"/>
          <p:nvPr/>
        </p:nvSpPr>
        <p:spPr>
          <a:xfrm>
            <a:off x="4495800" y="8791726"/>
            <a:ext cx="92964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Consider listening to the 911 call while on scene.</a:t>
            </a:r>
          </a:p>
        </p:txBody>
      </p:sp>
    </p:spTree>
    <p:extLst>
      <p:ext uri="{BB962C8B-B14F-4D97-AF65-F5344CB8AC3E}">
        <p14:creationId xmlns:p14="http://schemas.microsoft.com/office/powerpoint/2010/main" val="13898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8041BD-0CAA-18CB-C108-7A58660A7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2C9D53-0B05-3686-6A56-3340EA37335B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DETECTIVES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4E342D8-C724-3F7B-FBC5-796F7EC8FFB5}"/>
              </a:ext>
            </a:extLst>
          </p:cNvPr>
          <p:cNvGrpSpPr/>
          <p:nvPr/>
        </p:nvGrpSpPr>
        <p:grpSpPr>
          <a:xfrm>
            <a:off x="1867903" y="2781300"/>
            <a:ext cx="4532240" cy="5070923"/>
            <a:chOff x="0" y="0"/>
            <a:chExt cx="1193676" cy="1395216"/>
          </a:xfrm>
          <a:solidFill>
            <a:srgbClr val="253339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810B9D8-2739-1F40-1333-9321671D8F86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3815445-A7E4-F1E0-0F59-347CB158B55E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EF09C21-7C61-ADB3-B49B-15B0FDE3856C}"/>
              </a:ext>
            </a:extLst>
          </p:cNvPr>
          <p:cNvGrpSpPr/>
          <p:nvPr/>
        </p:nvGrpSpPr>
        <p:grpSpPr>
          <a:xfrm>
            <a:off x="6877880" y="2781300"/>
            <a:ext cx="4532240" cy="5070923"/>
            <a:chOff x="0" y="0"/>
            <a:chExt cx="1193676" cy="1395216"/>
          </a:xfrm>
          <a:solidFill>
            <a:srgbClr val="253339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A18CFE-C913-BADA-EBA1-35E938D36547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2585ECB-DA45-C9DC-9093-4ED102C38FCA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0A163A2F-3CB2-D786-2E8A-2F9677630F2F}"/>
              </a:ext>
            </a:extLst>
          </p:cNvPr>
          <p:cNvSpPr txBox="1"/>
          <p:nvPr/>
        </p:nvSpPr>
        <p:spPr>
          <a:xfrm>
            <a:off x="2371290" y="3498448"/>
            <a:ext cx="3700964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Prioritize listening to the 911 call PRIOR to arriving at a scene investigation or conducting interviews.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52D9425A-856F-BF38-3DF9-0F7E754198BA}"/>
              </a:ext>
            </a:extLst>
          </p:cNvPr>
          <p:cNvSpPr/>
          <p:nvPr/>
        </p:nvSpPr>
        <p:spPr>
          <a:xfrm>
            <a:off x="3157249" y="7200900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3CD2E377-EC5E-13DA-4F59-0BE01468E5F3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5273398C-6E50-D187-9E06-E7B2B87A57D1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115650-1BDB-49C8-6220-C2C15206E481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C19184B1-B43E-A72A-3846-AE5558690D8B}"/>
              </a:ext>
            </a:extLst>
          </p:cNvPr>
          <p:cNvSpPr txBox="1"/>
          <p:nvPr/>
        </p:nvSpPr>
        <p:spPr>
          <a:xfrm>
            <a:off x="7380810" y="3942546"/>
            <a:ext cx="3519869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Calls should ALWAYS be collected , reviewed &amp; archived in every investigation.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2A34AA72-1CF3-C0EE-C955-EFCC0C4C9B54}"/>
              </a:ext>
            </a:extLst>
          </p:cNvPr>
          <p:cNvSpPr/>
          <p:nvPr/>
        </p:nvSpPr>
        <p:spPr>
          <a:xfrm>
            <a:off x="8079477" y="71829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37A6C052-463D-40C7-0075-F69456212E15}"/>
              </a:ext>
            </a:extLst>
          </p:cNvPr>
          <p:cNvGrpSpPr/>
          <p:nvPr/>
        </p:nvGrpSpPr>
        <p:grpSpPr>
          <a:xfrm>
            <a:off x="11894368" y="2781300"/>
            <a:ext cx="4532240" cy="5070923"/>
            <a:chOff x="0" y="0"/>
            <a:chExt cx="1193676" cy="1395216"/>
          </a:xfrm>
          <a:solidFill>
            <a:srgbClr val="253339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74E38EAA-FAB9-7530-9089-00B0F7EB3853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66122885-2256-AD25-AEA4-7B7306D73E02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A314E8D0-CB2A-1C85-0A04-28EA362B765A}"/>
              </a:ext>
            </a:extLst>
          </p:cNvPr>
          <p:cNvSpPr txBox="1"/>
          <p:nvPr/>
        </p:nvSpPr>
        <p:spPr>
          <a:xfrm>
            <a:off x="12545619" y="3942545"/>
            <a:ext cx="3229738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Document the details of the calls in your offense report to include sensory details.. 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EF95369C-9B21-BCDC-704E-70F4A297253D}"/>
              </a:ext>
            </a:extLst>
          </p:cNvPr>
          <p:cNvSpPr/>
          <p:nvPr/>
        </p:nvSpPr>
        <p:spPr>
          <a:xfrm>
            <a:off x="13095965" y="7182938"/>
            <a:ext cx="212904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8AA37640-0617-0AB8-7092-F9841F752425}"/>
              </a:ext>
            </a:extLst>
          </p:cNvPr>
          <p:cNvSpPr txBox="1"/>
          <p:nvPr/>
        </p:nvSpPr>
        <p:spPr>
          <a:xfrm>
            <a:off x="1861393" y="8115100"/>
            <a:ext cx="1455870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 not solely rely on the Dispatch notes.</a:t>
            </a:r>
          </a:p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Information is often summarized or can be omitted.</a:t>
            </a:r>
          </a:p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Other information is sometimes added to supplement the call.  </a:t>
            </a:r>
          </a:p>
        </p:txBody>
      </p:sp>
    </p:spTree>
    <p:extLst>
      <p:ext uri="{BB962C8B-B14F-4D97-AF65-F5344CB8AC3E}">
        <p14:creationId xmlns:p14="http://schemas.microsoft.com/office/powerpoint/2010/main" val="191679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89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B5E77E-04A9-B4AC-1705-E02153AB4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8506A71-05BD-3542-5AEE-8B8E522D5C98}"/>
              </a:ext>
            </a:extLst>
          </p:cNvPr>
          <p:cNvSpPr txBox="1"/>
          <p:nvPr/>
        </p:nvSpPr>
        <p:spPr>
          <a:xfrm>
            <a:off x="1867903" y="1162050"/>
            <a:ext cx="14552195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1008" dirty="0">
                <a:solidFill>
                  <a:srgbClr val="2533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DISPATCH PROTOCOLS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9F6B6C4-6A33-A93E-BD49-32C6298EC1CF}"/>
              </a:ext>
            </a:extLst>
          </p:cNvPr>
          <p:cNvGrpSpPr/>
          <p:nvPr/>
        </p:nvGrpSpPr>
        <p:grpSpPr>
          <a:xfrm>
            <a:off x="1867903" y="2947538"/>
            <a:ext cx="4532240" cy="4862961"/>
            <a:chOff x="0" y="0"/>
            <a:chExt cx="1193676" cy="1395216"/>
          </a:xfrm>
          <a:solidFill>
            <a:schemeClr val="bg2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9D05487-CCB0-1B4D-C8BF-9346A0CF044A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C3B1B0-04A6-7197-122B-8768AC5F9BBD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26BDCEB-6632-C777-E444-8565788CE563}"/>
              </a:ext>
            </a:extLst>
          </p:cNvPr>
          <p:cNvGrpSpPr/>
          <p:nvPr/>
        </p:nvGrpSpPr>
        <p:grpSpPr>
          <a:xfrm>
            <a:off x="6877880" y="2947538"/>
            <a:ext cx="4532240" cy="4862961"/>
            <a:chOff x="0" y="0"/>
            <a:chExt cx="1193676" cy="1395216"/>
          </a:xfrm>
          <a:solidFill>
            <a:schemeClr val="bg2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B57B8F0-CFF8-D489-EE96-F2C75C225FC2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0A1929A-374D-5566-AA79-A1647000CF01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1C7C33CE-DBA2-DFE5-2BAB-C5C644B59E31}"/>
              </a:ext>
            </a:extLst>
          </p:cNvPr>
          <p:cNvSpPr txBox="1"/>
          <p:nvPr/>
        </p:nvSpPr>
        <p:spPr>
          <a:xfrm>
            <a:off x="2519154" y="4570260"/>
            <a:ext cx="3229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 aware of retention periods.</a:t>
            </a: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3CAF9B76-DCF0-F123-BADA-0639A96ED7F1}"/>
              </a:ext>
            </a:extLst>
          </p:cNvPr>
          <p:cNvSpPr/>
          <p:nvPr/>
        </p:nvSpPr>
        <p:spPr>
          <a:xfrm>
            <a:off x="3124200" y="7124700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F86F12E3-5353-7AE7-5A29-F82AE6270ED0}"/>
              </a:ext>
            </a:extLst>
          </p:cNvPr>
          <p:cNvSpPr/>
          <p:nvPr/>
        </p:nvSpPr>
        <p:spPr>
          <a:xfrm>
            <a:off x="16297300" y="833663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4"/>
                </a:lnTo>
                <a:lnTo>
                  <a:pt x="0" y="14873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80D616D1-A6E2-F96C-2120-0AEEDDD12CEC}"/>
              </a:ext>
            </a:extLst>
          </p:cNvPr>
          <p:cNvSpPr/>
          <p:nvPr/>
        </p:nvSpPr>
        <p:spPr>
          <a:xfrm>
            <a:off x="-1689058" y="7469320"/>
            <a:ext cx="2717758" cy="1487355"/>
          </a:xfrm>
          <a:custGeom>
            <a:avLst/>
            <a:gdLst/>
            <a:ahLst/>
            <a:cxnLst/>
            <a:rect l="l" t="t" r="r" b="b"/>
            <a:pathLst>
              <a:path w="2717758" h="1487355">
                <a:moveTo>
                  <a:pt x="0" y="0"/>
                </a:moveTo>
                <a:lnTo>
                  <a:pt x="2717758" y="0"/>
                </a:lnTo>
                <a:lnTo>
                  <a:pt x="2717758" y="1487355"/>
                </a:lnTo>
                <a:lnTo>
                  <a:pt x="0" y="1487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A13BEC-7B11-4CD0-B6AD-E0160FEA8D3E}"/>
              </a:ext>
            </a:extLst>
          </p:cNvPr>
          <p:cNvSpPr txBox="1"/>
          <p:nvPr/>
        </p:nvSpPr>
        <p:spPr>
          <a:xfrm>
            <a:off x="15808462" y="9875166"/>
            <a:ext cx="251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BLUE OPAL COLLECTIVE, LLC</a:t>
            </a:r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7FF46148-4D7A-B6E9-651A-E53B81B84435}"/>
              </a:ext>
            </a:extLst>
          </p:cNvPr>
          <p:cNvSpPr/>
          <p:nvPr/>
        </p:nvSpPr>
        <p:spPr>
          <a:xfrm>
            <a:off x="8046428" y="7106738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F48282CF-3AAB-8991-FAF1-3D64E5B0323B}"/>
              </a:ext>
            </a:extLst>
          </p:cNvPr>
          <p:cNvGrpSpPr/>
          <p:nvPr/>
        </p:nvGrpSpPr>
        <p:grpSpPr>
          <a:xfrm>
            <a:off x="11894368" y="2947538"/>
            <a:ext cx="4532240" cy="4862961"/>
            <a:chOff x="0" y="0"/>
            <a:chExt cx="1193676" cy="1395216"/>
          </a:xfrm>
          <a:solidFill>
            <a:schemeClr val="bg2"/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2D1D079-1284-BCD6-3235-ED8ADD88C879}"/>
                </a:ext>
              </a:extLst>
            </p:cNvPr>
            <p:cNvSpPr/>
            <p:nvPr/>
          </p:nvSpPr>
          <p:spPr>
            <a:xfrm>
              <a:off x="0" y="0"/>
              <a:ext cx="1193676" cy="1395216"/>
            </a:xfrm>
            <a:custGeom>
              <a:avLst/>
              <a:gdLst/>
              <a:ahLst/>
              <a:cxnLst/>
              <a:rect l="l" t="t" r="r" b="b"/>
              <a:pathLst>
                <a:path w="1193676" h="1395216">
                  <a:moveTo>
                    <a:pt x="0" y="0"/>
                  </a:moveTo>
                  <a:lnTo>
                    <a:pt x="1193676" y="0"/>
                  </a:lnTo>
                  <a:lnTo>
                    <a:pt x="1193676" y="1395216"/>
                  </a:lnTo>
                  <a:lnTo>
                    <a:pt x="0" y="139521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8E435AEE-B9E7-6681-7803-EF45E3BA355F}"/>
                </a:ext>
              </a:extLst>
            </p:cNvPr>
            <p:cNvSpPr txBox="1"/>
            <p:nvPr/>
          </p:nvSpPr>
          <p:spPr>
            <a:xfrm>
              <a:off x="0" y="-38100"/>
              <a:ext cx="1193676" cy="143331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253339"/>
                </a:solidFill>
              </a:endParaRPr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BF708421-0B60-6D76-9F4C-0808A0883845}"/>
              </a:ext>
            </a:extLst>
          </p:cNvPr>
          <p:cNvSpPr txBox="1"/>
          <p:nvPr/>
        </p:nvSpPr>
        <p:spPr>
          <a:xfrm>
            <a:off x="7496082" y="3419951"/>
            <a:ext cx="3229738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Consider archiving records for Domestic Disturbances / Non-Criminal events.</a:t>
            </a:r>
          </a:p>
        </p:txBody>
      </p:sp>
      <p:sp>
        <p:nvSpPr>
          <p:cNvPr id="41" name="AutoShape 28">
            <a:extLst>
              <a:ext uri="{FF2B5EF4-FFF2-40B4-BE49-F238E27FC236}">
                <a16:creationId xmlns:a16="http://schemas.microsoft.com/office/drawing/2014/main" id="{95CC6415-727E-E8AA-04B5-FD101A9420BF}"/>
              </a:ext>
            </a:extLst>
          </p:cNvPr>
          <p:cNvSpPr/>
          <p:nvPr/>
        </p:nvSpPr>
        <p:spPr>
          <a:xfrm>
            <a:off x="13062916" y="7106738"/>
            <a:ext cx="2129046" cy="0"/>
          </a:xfrm>
          <a:prstGeom prst="line">
            <a:avLst/>
          </a:prstGeom>
          <a:ln w="9525" cap="flat">
            <a:solidFill>
              <a:srgbClr val="2533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E8FE577E-58FD-C5C5-9B2F-4512861CCD88}"/>
              </a:ext>
            </a:extLst>
          </p:cNvPr>
          <p:cNvSpPr txBox="1"/>
          <p:nvPr/>
        </p:nvSpPr>
        <p:spPr>
          <a:xfrm>
            <a:off x="12512570" y="4007935"/>
            <a:ext cx="32297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rgbClr val="2533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 aware of appended call notations &amp; how to collect all information.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B467E145-7FA7-6F47-91EC-EBA14795484C}"/>
              </a:ext>
            </a:extLst>
          </p:cNvPr>
          <p:cNvSpPr txBox="1"/>
          <p:nvPr/>
        </p:nvSpPr>
        <p:spPr>
          <a:xfrm>
            <a:off x="1831598" y="8350390"/>
            <a:ext cx="1455870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40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Consider searching archives by location &amp; phone number in addition to known incident numbers. </a:t>
            </a:r>
          </a:p>
        </p:txBody>
      </p:sp>
    </p:spTree>
    <p:extLst>
      <p:ext uri="{BB962C8B-B14F-4D97-AF65-F5344CB8AC3E}">
        <p14:creationId xmlns:p14="http://schemas.microsoft.com/office/powerpoint/2010/main" val="55975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11925</TotalTime>
  <Words>2365</Words>
  <Application>Microsoft Macintosh PowerPoint</Application>
  <PresentationFormat>Custom</PresentationFormat>
  <Paragraphs>287</Paragraphs>
  <Slides>45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Aptos</vt:lpstr>
      <vt:lpstr>Hammersmith One</vt:lpstr>
      <vt:lpstr>Arial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Monochrome Teacher Educator Portfolio Presentation</dc:title>
  <cp:lastModifiedBy>Kimberly Korrin</cp:lastModifiedBy>
  <cp:revision>89</cp:revision>
  <dcterms:created xsi:type="dcterms:W3CDTF">2006-08-16T00:00:00Z</dcterms:created>
  <dcterms:modified xsi:type="dcterms:W3CDTF">2026-05-20T19:12:23Z</dcterms:modified>
  <dc:identifier>DAGPn7rJ_2A</dc:identifier>
</cp:coreProperties>
</file>