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3" r:id="rId3"/>
    <p:sldId id="266" r:id="rId4"/>
    <p:sldId id="269" r:id="rId5"/>
    <p:sldId id="267" r:id="rId6"/>
    <p:sldId id="257" r:id="rId7"/>
    <p:sldId id="258" r:id="rId8"/>
    <p:sldId id="259" r:id="rId9"/>
    <p:sldId id="260" r:id="rId10"/>
    <p:sldId id="261" r:id="rId11"/>
    <p:sldId id="268" r:id="rId12"/>
    <p:sldId id="264" r:id="rId13"/>
    <p:sldId id="273" r:id="rId14"/>
    <p:sldId id="271" r:id="rId15"/>
    <p:sldId id="274"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aFfic2Jz6xOR6367zIXDA==" hashData="AtMqICiIXa0SpIa6VjRkWBOf8gkMKAwelKqlHEg4V37O4zW8mlktLfqOCCErW2SxG2b0015yM1xy/tmWJLtga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9"/>
    <p:restoredTop sz="94674"/>
  </p:normalViewPr>
  <p:slideViewPr>
    <p:cSldViewPr snapToGrid="0" snapToObjects="1">
      <p:cViewPr varScale="1">
        <p:scale>
          <a:sx n="78" d="100"/>
          <a:sy n="78" d="100"/>
        </p:scale>
        <p:origin x="168" y="13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250E-906D-D649-804A-7DCD40D16AA7}" type="datetimeFigureOut">
              <a:rPr lang="en-US" smtClean="0"/>
              <a:t>4/10/20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925E6-9DF8-B546-93C4-44ACAF1FA01D}" type="slidenum">
              <a:rPr lang="en-US" smtClean="0"/>
              <a:t>‹#›</a:t>
            </a:fld>
            <a:endParaRPr lang="en-US"/>
          </a:p>
        </p:txBody>
      </p:sp>
    </p:spTree>
    <p:extLst>
      <p:ext uri="{BB962C8B-B14F-4D97-AF65-F5344CB8AC3E}">
        <p14:creationId xmlns:p14="http://schemas.microsoft.com/office/powerpoint/2010/main" val="100230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925E6-9DF8-B546-93C4-44ACAF1FA01D}" type="slidenum">
              <a:rPr lang="en-US" smtClean="0"/>
              <a:t>11</a:t>
            </a:fld>
            <a:endParaRPr lang="en-US"/>
          </a:p>
        </p:txBody>
      </p:sp>
    </p:spTree>
    <p:extLst>
      <p:ext uri="{BB962C8B-B14F-4D97-AF65-F5344CB8AC3E}">
        <p14:creationId xmlns:p14="http://schemas.microsoft.com/office/powerpoint/2010/main" val="101310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10B4698-864F-AA42-8041-729667360373}" type="datetime1">
              <a:rPr lang="en-US" smtClean="0"/>
              <a:t>4/10/20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x</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454760-89F0-D84D-8233-A3069DAFCB70}" type="datetime1">
              <a:rPr lang="en-US" smtClean="0"/>
              <a:t>4/10/20</a:t>
            </a:fld>
            <a:endParaRPr lang="en-US" dirty="0"/>
          </a:p>
        </p:txBody>
      </p:sp>
      <p:sp>
        <p:nvSpPr>
          <p:cNvPr id="5" name="Footer Placeholder 4"/>
          <p:cNvSpPr>
            <a:spLocks noGrp="1"/>
          </p:cNvSpPr>
          <p:nvPr>
            <p:ph type="ftr" sz="quarter" idx="11"/>
          </p:nvPr>
        </p:nvSpPr>
        <p:spPr/>
        <p:txBody>
          <a:bodyPr/>
          <a:lstStyle/>
          <a:p>
            <a:r>
              <a:rPr lang="en-US"/>
              <a:t>x</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E49578-C3DD-D646-996E-B42773DD021F}" type="datetime1">
              <a:rPr lang="en-US" smtClean="0"/>
              <a:t>4/10/20</a:t>
            </a:fld>
            <a:endParaRPr lang="en-US" dirty="0"/>
          </a:p>
        </p:txBody>
      </p:sp>
      <p:sp>
        <p:nvSpPr>
          <p:cNvPr id="5" name="Footer Placeholder 4"/>
          <p:cNvSpPr>
            <a:spLocks noGrp="1"/>
          </p:cNvSpPr>
          <p:nvPr>
            <p:ph type="ftr" sz="quarter" idx="11"/>
          </p:nvPr>
        </p:nvSpPr>
        <p:spPr/>
        <p:txBody>
          <a:bodyPr/>
          <a:lstStyle/>
          <a:p>
            <a:r>
              <a:rPr lang="en-US"/>
              <a:t>x</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ACF02-BDBA-4844-BCFD-DCE95397D7FC}" type="datetime1">
              <a:rPr lang="en-US" smtClean="0"/>
              <a:t>4/10/20</a:t>
            </a:fld>
            <a:endParaRPr lang="en-US" dirty="0"/>
          </a:p>
        </p:txBody>
      </p:sp>
      <p:sp>
        <p:nvSpPr>
          <p:cNvPr id="5" name="Footer Placeholder 4"/>
          <p:cNvSpPr>
            <a:spLocks noGrp="1"/>
          </p:cNvSpPr>
          <p:nvPr>
            <p:ph type="ftr" sz="quarter" idx="11"/>
          </p:nvPr>
        </p:nvSpPr>
        <p:spPr/>
        <p:txBody>
          <a:bodyPr/>
          <a:lstStyle/>
          <a:p>
            <a:r>
              <a:rPr lang="en-US"/>
              <a:t>x</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91B316B-9425-FB4C-983C-5256A8E6773A}" type="datetime1">
              <a:rPr lang="en-US" smtClean="0"/>
              <a:t>4/10/20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x</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913605-6218-874B-8ACB-4CFF0240D560}" type="datetime1">
              <a:rPr lang="en-US" smtClean="0"/>
              <a:t>4/10/20</a:t>
            </a:fld>
            <a:endParaRPr lang="en-US" dirty="0"/>
          </a:p>
        </p:txBody>
      </p:sp>
      <p:sp>
        <p:nvSpPr>
          <p:cNvPr id="6" name="Footer Placeholder 5"/>
          <p:cNvSpPr>
            <a:spLocks noGrp="1"/>
          </p:cNvSpPr>
          <p:nvPr>
            <p:ph type="ftr" sz="quarter" idx="11"/>
          </p:nvPr>
        </p:nvSpPr>
        <p:spPr/>
        <p:txBody>
          <a:bodyPr/>
          <a:lstStyle/>
          <a:p>
            <a:r>
              <a:rPr lang="en-US"/>
              <a:t>x</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1F17E-837C-5745-A48F-6AF49C71D4E8}" type="datetime1">
              <a:rPr lang="en-US" smtClean="0"/>
              <a:t>4/10/20</a:t>
            </a:fld>
            <a:endParaRPr lang="en-US" dirty="0"/>
          </a:p>
        </p:txBody>
      </p:sp>
      <p:sp>
        <p:nvSpPr>
          <p:cNvPr id="8" name="Footer Placeholder 7"/>
          <p:cNvSpPr>
            <a:spLocks noGrp="1"/>
          </p:cNvSpPr>
          <p:nvPr>
            <p:ph type="ftr" sz="quarter" idx="11"/>
          </p:nvPr>
        </p:nvSpPr>
        <p:spPr/>
        <p:txBody>
          <a:bodyPr/>
          <a:lstStyle/>
          <a:p>
            <a:r>
              <a:rPr lang="en-US"/>
              <a:t>x</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7D49AB-BC37-9447-9B8E-B93E3BB0750A}" type="datetime1">
              <a:rPr lang="en-US" smtClean="0"/>
              <a:t>4/10/20</a:t>
            </a:fld>
            <a:endParaRPr lang="en-US" dirty="0"/>
          </a:p>
        </p:txBody>
      </p:sp>
      <p:sp>
        <p:nvSpPr>
          <p:cNvPr id="4" name="Footer Placeholder 3"/>
          <p:cNvSpPr>
            <a:spLocks noGrp="1"/>
          </p:cNvSpPr>
          <p:nvPr>
            <p:ph type="ftr" sz="quarter" idx="11"/>
          </p:nvPr>
        </p:nvSpPr>
        <p:spPr/>
        <p:txBody>
          <a:bodyPr/>
          <a:lstStyle/>
          <a:p>
            <a:r>
              <a:rPr lang="en-US"/>
              <a:t>x</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935B9-F475-4B40-83B4-D9072256B3D7}" type="datetime1">
              <a:rPr lang="en-US" smtClean="0"/>
              <a:t>4/10/20</a:t>
            </a:fld>
            <a:endParaRPr lang="en-US" dirty="0"/>
          </a:p>
        </p:txBody>
      </p:sp>
      <p:sp>
        <p:nvSpPr>
          <p:cNvPr id="3" name="Footer Placeholder 2"/>
          <p:cNvSpPr>
            <a:spLocks noGrp="1"/>
          </p:cNvSpPr>
          <p:nvPr>
            <p:ph type="ftr" sz="quarter" idx="11"/>
          </p:nvPr>
        </p:nvSpPr>
        <p:spPr/>
        <p:txBody>
          <a:bodyPr/>
          <a:lstStyle/>
          <a:p>
            <a:r>
              <a:rPr lang="en-US"/>
              <a:t>x</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CF76655-3EB6-BD4B-BD9A-7E1695301AAD}" type="datetime1">
              <a:rPr lang="en-US" smtClean="0"/>
              <a:t>4/10/20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x</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7981C1-9E02-C245-BE1C-01F608CA2080}" type="datetime1">
              <a:rPr lang="en-US" smtClean="0"/>
              <a:t>4/10/20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x</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7D643C9-2CBF-514E-88D0-23CCEF7DBF08}" type="datetime1">
              <a:rPr lang="en-US" smtClean="0"/>
              <a:t>4/10/20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x</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650A7C-35DA-C442-950B-61A57C8872AF}"/>
              </a:ext>
            </a:extLst>
          </p:cNvPr>
          <p:cNvSpPr>
            <a:spLocks noGrp="1"/>
          </p:cNvSpPr>
          <p:nvPr>
            <p:ph type="subTitle" idx="1"/>
          </p:nvPr>
        </p:nvSpPr>
        <p:spPr/>
        <p:txBody>
          <a:bodyPr>
            <a:normAutofit/>
          </a:bodyPr>
          <a:lstStyle/>
          <a:p>
            <a:r>
              <a:rPr lang="en-US" sz="2800" dirty="0">
                <a:latin typeface="Calibri" panose="020F0502020204030204" pitchFamily="34" charset="0"/>
                <a:cs typeface="Calibri" panose="020F0502020204030204" pitchFamily="34" charset="0"/>
              </a:rPr>
              <a:t>A case study in agile repurposing of business operations and staff to serve in crisis</a:t>
            </a:r>
          </a:p>
        </p:txBody>
      </p:sp>
      <p:pic>
        <p:nvPicPr>
          <p:cNvPr id="6" name="Picture 5">
            <a:extLst>
              <a:ext uri="{FF2B5EF4-FFF2-40B4-BE49-F238E27FC236}">
                <a16:creationId xmlns:a16="http://schemas.microsoft.com/office/drawing/2014/main" id="{140DB268-4E1B-C647-9401-FFB1312D31B6}"/>
              </a:ext>
            </a:extLst>
          </p:cNvPr>
          <p:cNvPicPr>
            <a:picLocks noChangeAspect="1"/>
          </p:cNvPicPr>
          <p:nvPr/>
        </p:nvPicPr>
        <p:blipFill>
          <a:blip r:embed="rId2"/>
          <a:stretch>
            <a:fillRect/>
          </a:stretch>
        </p:blipFill>
        <p:spPr>
          <a:xfrm>
            <a:off x="4359253" y="1878790"/>
            <a:ext cx="2440533" cy="1550210"/>
          </a:xfrm>
          <a:prstGeom prst="rect">
            <a:avLst/>
          </a:prstGeom>
        </p:spPr>
      </p:pic>
      <p:sp>
        <p:nvSpPr>
          <p:cNvPr id="8" name="Rectangle 7">
            <a:extLst>
              <a:ext uri="{FF2B5EF4-FFF2-40B4-BE49-F238E27FC236}">
                <a16:creationId xmlns:a16="http://schemas.microsoft.com/office/drawing/2014/main" id="{A6AE565D-6EBF-C542-AA1C-F509207E09F0}"/>
              </a:ext>
            </a:extLst>
          </p:cNvPr>
          <p:cNvSpPr/>
          <p:nvPr/>
        </p:nvSpPr>
        <p:spPr>
          <a:xfrm>
            <a:off x="3022601" y="2218267"/>
            <a:ext cx="1058332" cy="800219"/>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        </a:t>
            </a:r>
            <a:r>
              <a:rPr lang="en-US" sz="2800" b="1" dirty="0">
                <a:latin typeface="+mj-lt"/>
                <a:cs typeface="Calibri" panose="020F0502020204030204" pitchFamily="34" charset="0"/>
              </a:rPr>
              <a:t>THE</a:t>
            </a:r>
          </a:p>
        </p:txBody>
      </p:sp>
      <p:sp>
        <p:nvSpPr>
          <p:cNvPr id="9" name="Rectangle 8">
            <a:extLst>
              <a:ext uri="{FF2B5EF4-FFF2-40B4-BE49-F238E27FC236}">
                <a16:creationId xmlns:a16="http://schemas.microsoft.com/office/drawing/2014/main" id="{885779A1-3794-0642-95E5-6AB5ADFF4A95}"/>
              </a:ext>
            </a:extLst>
          </p:cNvPr>
          <p:cNvSpPr/>
          <p:nvPr/>
        </p:nvSpPr>
        <p:spPr>
          <a:xfrm>
            <a:off x="6935252" y="2469229"/>
            <a:ext cx="2708281" cy="523220"/>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     </a:t>
            </a:r>
            <a:r>
              <a:rPr lang="en-US" sz="2800" b="1" dirty="0">
                <a:latin typeface="+mj-lt"/>
                <a:cs typeface="Calibri" panose="020F0502020204030204" pitchFamily="34" charset="0"/>
              </a:rPr>
              <a:t>BLUEPRINT</a:t>
            </a:r>
          </a:p>
        </p:txBody>
      </p:sp>
      <p:sp>
        <p:nvSpPr>
          <p:cNvPr id="10" name="Footer Placeholder 9">
            <a:extLst>
              <a:ext uri="{FF2B5EF4-FFF2-40B4-BE49-F238E27FC236}">
                <a16:creationId xmlns:a16="http://schemas.microsoft.com/office/drawing/2014/main" id="{F1C14B4F-160C-6B4C-9A07-BFC73B4BF5E7}"/>
              </a:ext>
            </a:extLst>
          </p:cNvPr>
          <p:cNvSpPr>
            <a:spLocks noGrp="1"/>
          </p:cNvSpPr>
          <p:nvPr>
            <p:ph type="ftr" sz="quarter" idx="11"/>
          </p:nvPr>
        </p:nvSpPr>
        <p:spPr/>
        <p:txBody>
          <a:bodyPr/>
          <a:lstStyle/>
          <a:p>
            <a:r>
              <a:rPr lang="en-US" dirty="0"/>
              <a:t> </a:t>
            </a:r>
          </a:p>
        </p:txBody>
      </p:sp>
      <p:pic>
        <p:nvPicPr>
          <p:cNvPr id="12" name="Picture 11">
            <a:extLst>
              <a:ext uri="{FF2B5EF4-FFF2-40B4-BE49-F238E27FC236}">
                <a16:creationId xmlns:a16="http://schemas.microsoft.com/office/drawing/2014/main" id="{0A2B911C-B62F-4B47-98F4-8052DDFB136A}"/>
              </a:ext>
            </a:extLst>
          </p:cNvPr>
          <p:cNvPicPr>
            <a:picLocks noChangeAspect="1"/>
          </p:cNvPicPr>
          <p:nvPr/>
        </p:nvPicPr>
        <p:blipFill>
          <a:blip r:embed="rId3"/>
          <a:stretch>
            <a:fillRect/>
          </a:stretch>
        </p:blipFill>
        <p:spPr>
          <a:xfrm>
            <a:off x="9709738" y="6326386"/>
            <a:ext cx="1313862" cy="297226"/>
          </a:xfrm>
          <a:prstGeom prst="rect">
            <a:avLst/>
          </a:prstGeom>
        </p:spPr>
      </p:pic>
    </p:spTree>
    <p:extLst>
      <p:ext uri="{BB962C8B-B14F-4D97-AF65-F5344CB8AC3E}">
        <p14:creationId xmlns:p14="http://schemas.microsoft.com/office/powerpoint/2010/main" val="20244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214-B99F-974B-823F-67CD5E1F99C5}"/>
              </a:ext>
            </a:extLst>
          </p:cNvPr>
          <p:cNvSpPr>
            <a:spLocks noGrp="1"/>
          </p:cNvSpPr>
          <p:nvPr>
            <p:ph type="title"/>
          </p:nvPr>
        </p:nvSpPr>
        <p:spPr/>
        <p:txBody>
          <a:bodyPr/>
          <a:lstStyle/>
          <a:p>
            <a:r>
              <a:rPr lang="en-US" dirty="0"/>
              <a:t>                   Blueprint– Safety/Sanitation</a:t>
            </a:r>
          </a:p>
        </p:txBody>
      </p:sp>
      <p:sp>
        <p:nvSpPr>
          <p:cNvPr id="3" name="Content Placeholder 2">
            <a:extLst>
              <a:ext uri="{FF2B5EF4-FFF2-40B4-BE49-F238E27FC236}">
                <a16:creationId xmlns:a16="http://schemas.microsoft.com/office/drawing/2014/main" id="{45AEF908-644A-BC4C-9593-6710F7455095}"/>
              </a:ext>
            </a:extLst>
          </p:cNvPr>
          <p:cNvSpPr>
            <a:spLocks noGrp="1"/>
          </p:cNvSpPr>
          <p:nvPr>
            <p:ph idx="1"/>
          </p:nvPr>
        </p:nvSpPr>
        <p:spPr>
          <a:xfrm>
            <a:off x="1371600" y="2065867"/>
            <a:ext cx="9601200" cy="4422482"/>
          </a:xfrm>
        </p:spPr>
        <p:txBody>
          <a:bodyPr>
            <a:normAutofit/>
          </a:bodyPr>
          <a:lstStyle/>
          <a:p>
            <a:r>
              <a:rPr lang="en-US" sz="1700" dirty="0"/>
              <a:t>Do not shake hands or bump fists with others. This is not rude, but necessary for our safety!</a:t>
            </a:r>
          </a:p>
          <a:p>
            <a:r>
              <a:rPr lang="en-US" sz="1700" dirty="0"/>
              <a:t>Everyone must have their temperature taken upon arrival. If your temperature is above 100F 3 times, you will be sent home.</a:t>
            </a:r>
          </a:p>
          <a:p>
            <a:r>
              <a:rPr lang="en-US" sz="1700" dirty="0"/>
              <a:t>Everyone must wear a mask or bandana over your face when handling food or grocery boxes.</a:t>
            </a:r>
          </a:p>
          <a:p>
            <a:r>
              <a:rPr lang="en-US" sz="1700" dirty="0"/>
              <a:t>Everyone must wash their hands on the hour, every hour. Wash hands thoroughly for 20 seconds: This includes your wrists, fingernails, back of hands, and between fingers.</a:t>
            </a:r>
          </a:p>
          <a:p>
            <a:r>
              <a:rPr lang="en-US" sz="1700" dirty="0"/>
              <a:t>Wash your hands after you have touched an </a:t>
            </a:r>
            <a:r>
              <a:rPr lang="en-US" sz="1700" dirty="0" err="1"/>
              <a:t>unsanitized</a:t>
            </a:r>
            <a:r>
              <a:rPr lang="en-US" sz="1700" dirty="0"/>
              <a:t> surface.</a:t>
            </a:r>
          </a:p>
          <a:p>
            <a:r>
              <a:rPr lang="en-US" sz="1700" dirty="0"/>
              <a:t>Sanitize surfaces regularly with sanitizer in red buckets.</a:t>
            </a:r>
          </a:p>
          <a:p>
            <a:r>
              <a:rPr lang="en-US" sz="1700" dirty="0"/>
              <a:t>Keep distance between people: At least 6 feet. </a:t>
            </a:r>
          </a:p>
          <a:p>
            <a:r>
              <a:rPr lang="en-US" sz="1700" dirty="0"/>
              <a:t>Wear gloves when handling food or interacting with guests. Change them regularly, and always after touching </a:t>
            </a:r>
            <a:r>
              <a:rPr lang="en-US" sz="1700" dirty="0" err="1"/>
              <a:t>unsanitized</a:t>
            </a:r>
            <a:r>
              <a:rPr lang="en-US" sz="1700" dirty="0"/>
              <a:t> surfaces, or surfaces that many people touch.</a:t>
            </a:r>
          </a:p>
          <a:p>
            <a:r>
              <a:rPr lang="en-US" sz="1700" dirty="0"/>
              <a:t>Do not touch your face with or without gloves. If you do, wash them immediately.</a:t>
            </a:r>
          </a:p>
          <a:p>
            <a:endParaRPr lang="en-US" b="1" dirty="0"/>
          </a:p>
        </p:txBody>
      </p:sp>
      <p:pic>
        <p:nvPicPr>
          <p:cNvPr id="5" name="Picture 4">
            <a:extLst>
              <a:ext uri="{FF2B5EF4-FFF2-40B4-BE49-F238E27FC236}">
                <a16:creationId xmlns:a16="http://schemas.microsoft.com/office/drawing/2014/main" id="{534FD201-0870-4846-8651-250AF91E2CA9}"/>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6" name="Footer Placeholder 5">
            <a:extLst>
              <a:ext uri="{FF2B5EF4-FFF2-40B4-BE49-F238E27FC236}">
                <a16:creationId xmlns:a16="http://schemas.microsoft.com/office/drawing/2014/main" id="{B6858135-E665-CF47-8851-4667DC75377D}"/>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CCDDCFCF-6C8F-7F4D-A06E-6A8628BAD93A}"/>
              </a:ext>
            </a:extLst>
          </p:cNvPr>
          <p:cNvPicPr>
            <a:picLocks noChangeAspect="1"/>
          </p:cNvPicPr>
          <p:nvPr/>
        </p:nvPicPr>
        <p:blipFill>
          <a:blip r:embed="rId3"/>
          <a:stretch>
            <a:fillRect/>
          </a:stretch>
        </p:blipFill>
        <p:spPr>
          <a:xfrm>
            <a:off x="10039427" y="6368911"/>
            <a:ext cx="1313862" cy="304263"/>
          </a:xfrm>
          <a:prstGeom prst="rect">
            <a:avLst/>
          </a:prstGeom>
        </p:spPr>
      </p:pic>
    </p:spTree>
    <p:extLst>
      <p:ext uri="{BB962C8B-B14F-4D97-AF65-F5344CB8AC3E}">
        <p14:creationId xmlns:p14="http://schemas.microsoft.com/office/powerpoint/2010/main" val="168407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214-B99F-974B-823F-67CD5E1F99C5}"/>
              </a:ext>
            </a:extLst>
          </p:cNvPr>
          <p:cNvSpPr>
            <a:spLocks noGrp="1"/>
          </p:cNvSpPr>
          <p:nvPr>
            <p:ph type="title"/>
          </p:nvPr>
        </p:nvSpPr>
        <p:spPr/>
        <p:txBody>
          <a:bodyPr/>
          <a:lstStyle/>
          <a:p>
            <a:r>
              <a:rPr lang="en-US" dirty="0"/>
              <a:t>                   Blueprint – Budget Overview</a:t>
            </a:r>
          </a:p>
        </p:txBody>
      </p:sp>
      <p:sp>
        <p:nvSpPr>
          <p:cNvPr id="3" name="Content Placeholder 2">
            <a:extLst>
              <a:ext uri="{FF2B5EF4-FFF2-40B4-BE49-F238E27FC236}">
                <a16:creationId xmlns:a16="http://schemas.microsoft.com/office/drawing/2014/main" id="{45AEF908-644A-BC4C-9593-6710F7455095}"/>
              </a:ext>
            </a:extLst>
          </p:cNvPr>
          <p:cNvSpPr>
            <a:spLocks noGrp="1"/>
          </p:cNvSpPr>
          <p:nvPr>
            <p:ph idx="1"/>
          </p:nvPr>
        </p:nvSpPr>
        <p:spPr>
          <a:xfrm>
            <a:off x="1371600" y="1916348"/>
            <a:ext cx="9601200" cy="4572001"/>
          </a:xfrm>
        </p:spPr>
        <p:txBody>
          <a:bodyPr>
            <a:normAutofit/>
          </a:bodyPr>
          <a:lstStyle/>
          <a:p>
            <a:r>
              <a:rPr lang="en-US" sz="1600" dirty="0"/>
              <a:t>The </a:t>
            </a:r>
            <a:r>
              <a:rPr lang="en-US" sz="1600" b="1" dirty="0"/>
              <a:t>cost of the food and supplies</a:t>
            </a:r>
            <a:r>
              <a:rPr lang="en-US" sz="1600" dirty="0"/>
              <a:t> should be roughly </a:t>
            </a:r>
            <a:r>
              <a:rPr lang="en-US" sz="1600" b="1" dirty="0"/>
              <a:t>$35/box</a:t>
            </a:r>
            <a:r>
              <a:rPr lang="en-US" sz="1600" dirty="0"/>
              <a:t> </a:t>
            </a:r>
          </a:p>
          <a:p>
            <a:r>
              <a:rPr lang="en-US" sz="1600" b="1" dirty="0"/>
              <a:t>15 staff </a:t>
            </a:r>
            <a:r>
              <a:rPr lang="en-US" sz="1600" dirty="0"/>
              <a:t>working </a:t>
            </a:r>
            <a:r>
              <a:rPr lang="en-US" sz="1600" b="1" dirty="0"/>
              <a:t>8 hour </a:t>
            </a:r>
            <a:r>
              <a:rPr lang="en-US" sz="1600" dirty="0"/>
              <a:t>shifts  / We will be paying them </a:t>
            </a:r>
            <a:r>
              <a:rPr lang="en-US" sz="1600" b="1" dirty="0"/>
              <a:t>$150/shift</a:t>
            </a:r>
            <a:r>
              <a:rPr lang="en-US" sz="1600" dirty="0"/>
              <a:t> </a:t>
            </a:r>
          </a:p>
          <a:p>
            <a:pPr lvl="1"/>
            <a:r>
              <a:rPr lang="en-US" sz="1600" dirty="0"/>
              <a:t>3 hours sorting &amp; repacking items</a:t>
            </a:r>
          </a:p>
          <a:p>
            <a:pPr lvl="1"/>
            <a:r>
              <a:rPr lang="en-US" sz="1600" dirty="0"/>
              <a:t>3 hours packing boxes</a:t>
            </a:r>
          </a:p>
          <a:p>
            <a:pPr lvl="1"/>
            <a:r>
              <a:rPr lang="en-US" sz="1600" dirty="0"/>
              <a:t>2 hours distributing</a:t>
            </a:r>
          </a:p>
          <a:p>
            <a:r>
              <a:rPr lang="en-US" sz="1600" b="1" dirty="0"/>
              <a:t>15 staff </a:t>
            </a:r>
            <a:r>
              <a:rPr lang="en-US" sz="1600" dirty="0"/>
              <a:t>x </a:t>
            </a:r>
            <a:r>
              <a:rPr lang="en-US" sz="1600" b="1" dirty="0"/>
              <a:t>8 hours </a:t>
            </a:r>
            <a:r>
              <a:rPr lang="en-US" sz="1600" dirty="0"/>
              <a:t>x </a:t>
            </a:r>
            <a:r>
              <a:rPr lang="en-US" sz="1600" b="1" dirty="0"/>
              <a:t>$150/shift </a:t>
            </a:r>
            <a:r>
              <a:rPr lang="en-US" sz="1600" dirty="0"/>
              <a:t>= </a:t>
            </a:r>
            <a:r>
              <a:rPr lang="en-US" sz="1600" b="1" dirty="0"/>
              <a:t>$2,250 per day</a:t>
            </a:r>
          </a:p>
          <a:p>
            <a:r>
              <a:rPr lang="en-US" sz="1600" b="1" dirty="0"/>
              <a:t>2 days</a:t>
            </a:r>
            <a:r>
              <a:rPr lang="en-US" sz="1600" dirty="0"/>
              <a:t> per week = </a:t>
            </a:r>
            <a:r>
              <a:rPr lang="en-US" sz="1600" b="1" dirty="0"/>
              <a:t>$4,500 / week</a:t>
            </a:r>
          </a:p>
          <a:p>
            <a:r>
              <a:rPr lang="en-US" sz="1600" b="1" dirty="0"/>
              <a:t>Food, Supplies, Staffing Cost per week = $32,500</a:t>
            </a:r>
          </a:p>
          <a:p>
            <a:r>
              <a:rPr lang="en-US" sz="1600" b="1" dirty="0"/>
              <a:t>Food, Supplies, Staffing Cost – 4 weeks = $130,000</a:t>
            </a:r>
          </a:p>
          <a:p>
            <a:r>
              <a:rPr lang="en-US" sz="1600" b="1" dirty="0"/>
              <a:t>Cost per box, picked up at Frontera = $40.63</a:t>
            </a:r>
          </a:p>
          <a:p>
            <a:r>
              <a:rPr lang="en-US" sz="1600" b="1" dirty="0"/>
              <a:t>Cost to feed a family of four for 6 days (2 boxes) = $81.26</a:t>
            </a:r>
          </a:p>
          <a:p>
            <a:endParaRPr lang="en-US" b="1" dirty="0"/>
          </a:p>
          <a:p>
            <a:endParaRPr lang="en-US" b="1" dirty="0"/>
          </a:p>
          <a:p>
            <a:endParaRPr lang="en-US" b="1" dirty="0"/>
          </a:p>
        </p:txBody>
      </p:sp>
      <p:pic>
        <p:nvPicPr>
          <p:cNvPr id="5" name="Picture 4">
            <a:extLst>
              <a:ext uri="{FF2B5EF4-FFF2-40B4-BE49-F238E27FC236}">
                <a16:creationId xmlns:a16="http://schemas.microsoft.com/office/drawing/2014/main" id="{534FD201-0870-4846-8651-250AF91E2CA9}"/>
              </a:ext>
            </a:extLst>
          </p:cNvPr>
          <p:cNvPicPr>
            <a:picLocks noChangeAspect="1"/>
          </p:cNvPicPr>
          <p:nvPr/>
        </p:nvPicPr>
        <p:blipFill>
          <a:blip r:embed="rId3"/>
          <a:stretch>
            <a:fillRect/>
          </a:stretch>
        </p:blipFill>
        <p:spPr>
          <a:xfrm>
            <a:off x="1472119" y="215495"/>
            <a:ext cx="2440533" cy="1550210"/>
          </a:xfrm>
          <a:prstGeom prst="rect">
            <a:avLst/>
          </a:prstGeom>
        </p:spPr>
      </p:pic>
      <p:sp>
        <p:nvSpPr>
          <p:cNvPr id="4" name="Footer Placeholder 3">
            <a:extLst>
              <a:ext uri="{FF2B5EF4-FFF2-40B4-BE49-F238E27FC236}">
                <a16:creationId xmlns:a16="http://schemas.microsoft.com/office/drawing/2014/main" id="{1BA42851-0F3C-7948-A006-227403873963}"/>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20F1BF3F-B022-C640-9048-D44712CD8795}"/>
              </a:ext>
            </a:extLst>
          </p:cNvPr>
          <p:cNvPicPr>
            <a:picLocks noChangeAspect="1"/>
          </p:cNvPicPr>
          <p:nvPr/>
        </p:nvPicPr>
        <p:blipFill>
          <a:blip r:embed="rId4"/>
          <a:stretch>
            <a:fillRect/>
          </a:stretch>
        </p:blipFill>
        <p:spPr>
          <a:xfrm>
            <a:off x="10039427" y="6351430"/>
            <a:ext cx="1313862" cy="304263"/>
          </a:xfrm>
          <a:prstGeom prst="rect">
            <a:avLst/>
          </a:prstGeom>
        </p:spPr>
      </p:pic>
    </p:spTree>
    <p:extLst>
      <p:ext uri="{BB962C8B-B14F-4D97-AF65-F5344CB8AC3E}">
        <p14:creationId xmlns:p14="http://schemas.microsoft.com/office/powerpoint/2010/main" val="302828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6F1-B40A-944E-B22B-0FBF51C542AE}"/>
              </a:ext>
            </a:extLst>
          </p:cNvPr>
          <p:cNvSpPr>
            <a:spLocks noGrp="1"/>
          </p:cNvSpPr>
          <p:nvPr>
            <p:ph type="title"/>
          </p:nvPr>
        </p:nvSpPr>
        <p:spPr>
          <a:xfrm>
            <a:off x="1371600" y="685801"/>
            <a:ext cx="9601200" cy="637162"/>
          </a:xfrm>
        </p:spPr>
        <p:txBody>
          <a:bodyPr>
            <a:normAutofit fontScale="90000"/>
          </a:bodyPr>
          <a:lstStyle/>
          <a:p>
            <a:r>
              <a:rPr lang="en-US" sz="4900" dirty="0"/>
              <a:t>                   Blueprint – the fine print</a:t>
            </a:r>
            <a:br>
              <a:rPr lang="en-US" sz="4900" dirty="0"/>
            </a:br>
            <a:br>
              <a:rPr lang="en-US" sz="4900" dirty="0"/>
            </a:br>
            <a:r>
              <a:rPr lang="en-US" sz="1800" dirty="0"/>
              <a:t>The Frontera Blueprint (in our analysis) </a:t>
            </a:r>
            <a:r>
              <a:rPr lang="en-US" sz="1800" u="sng" dirty="0"/>
              <a:t>assigns no costs </a:t>
            </a:r>
            <a:r>
              <a:rPr lang="en-US" sz="1800" dirty="0"/>
              <a:t>to these (donated or in place) items, some of which may not be available at no cost to every group desiring to activate this model – please factor these into your budgeting as appropriate: </a:t>
            </a:r>
            <a:br>
              <a:rPr lang="en-US" sz="1800" dirty="0"/>
            </a:br>
            <a:endParaRPr lang="en-US" sz="1800" dirty="0"/>
          </a:p>
        </p:txBody>
      </p:sp>
      <p:sp>
        <p:nvSpPr>
          <p:cNvPr id="3" name="Content Placeholder 2">
            <a:extLst>
              <a:ext uri="{FF2B5EF4-FFF2-40B4-BE49-F238E27FC236}">
                <a16:creationId xmlns:a16="http://schemas.microsoft.com/office/drawing/2014/main" id="{94E70979-F922-C247-B9C7-85ACD01FB7F7}"/>
              </a:ext>
            </a:extLst>
          </p:cNvPr>
          <p:cNvSpPr>
            <a:spLocks noGrp="1"/>
          </p:cNvSpPr>
          <p:nvPr>
            <p:ph idx="1"/>
          </p:nvPr>
        </p:nvSpPr>
        <p:spPr>
          <a:xfrm>
            <a:off x="1371600" y="2709333"/>
            <a:ext cx="9601200" cy="3681738"/>
          </a:xfrm>
        </p:spPr>
        <p:txBody>
          <a:bodyPr>
            <a:normAutofit lnSpcReduction="10000"/>
          </a:bodyPr>
          <a:lstStyle/>
          <a:p>
            <a:r>
              <a:rPr lang="en-US" sz="1600" dirty="0"/>
              <a:t>Rent and utilities, telecom, internet</a:t>
            </a:r>
          </a:p>
          <a:p>
            <a:r>
              <a:rPr lang="en-US" sz="1600" dirty="0"/>
              <a:t>Management to handle procurement, payment, and staff scheduling</a:t>
            </a:r>
          </a:p>
          <a:p>
            <a:r>
              <a:rPr lang="en-US" sz="1600" dirty="0"/>
              <a:t>Staff to receive and inventory food and supply deliveries, often on days when no packing staff is present</a:t>
            </a:r>
          </a:p>
          <a:p>
            <a:pPr lvl="0"/>
            <a:r>
              <a:rPr lang="en-US" sz="1600" dirty="0"/>
              <a:t>Cold storage space for meats, dairy, eggs</a:t>
            </a:r>
          </a:p>
          <a:p>
            <a:pPr lvl="0"/>
            <a:r>
              <a:rPr lang="en-US" sz="1600" dirty="0"/>
              <a:t>Dry storage space for dry goods and packing supplies</a:t>
            </a:r>
          </a:p>
          <a:p>
            <a:pPr lvl="0"/>
            <a:r>
              <a:rPr lang="en-US" sz="1600" dirty="0"/>
              <a:t>Space and tables needed to repack bulk goods, and assemble / pack boxes</a:t>
            </a:r>
          </a:p>
          <a:p>
            <a:pPr lvl="0"/>
            <a:r>
              <a:rPr lang="en-US" sz="1600" dirty="0"/>
              <a:t>Food service sanitation certification and monitoring</a:t>
            </a:r>
          </a:p>
          <a:p>
            <a:r>
              <a:rPr lang="en-US" sz="1600" dirty="0"/>
              <a:t>Sufficient clean sinks and restrooms with hot water and soap for frequent hand washing</a:t>
            </a:r>
          </a:p>
          <a:p>
            <a:pPr lvl="0"/>
            <a:r>
              <a:rPr lang="en-US" sz="1600" dirty="0"/>
              <a:t>Sanitizing supplies, and PPE for staff</a:t>
            </a:r>
          </a:p>
          <a:p>
            <a:pPr lvl="0"/>
            <a:r>
              <a:rPr lang="en-US" sz="1600" dirty="0"/>
              <a:t>Management to oversee packing staff and coordinate box pickups or distribution</a:t>
            </a:r>
          </a:p>
          <a:p>
            <a:pPr lvl="0"/>
            <a:endParaRPr lang="en-US" dirty="0"/>
          </a:p>
          <a:p>
            <a:endParaRPr lang="en-US" dirty="0"/>
          </a:p>
        </p:txBody>
      </p:sp>
      <p:pic>
        <p:nvPicPr>
          <p:cNvPr id="4" name="Picture 3">
            <a:extLst>
              <a:ext uri="{FF2B5EF4-FFF2-40B4-BE49-F238E27FC236}">
                <a16:creationId xmlns:a16="http://schemas.microsoft.com/office/drawing/2014/main" id="{AE33F362-6141-434A-9F5F-F901D8DFFEDF}"/>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5" name="Footer Placeholder 4">
            <a:extLst>
              <a:ext uri="{FF2B5EF4-FFF2-40B4-BE49-F238E27FC236}">
                <a16:creationId xmlns:a16="http://schemas.microsoft.com/office/drawing/2014/main" id="{A75CABBB-4146-EA4F-8D4C-B22B57AD7A64}"/>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91548A36-0017-4447-9BEA-50DEB55AA521}"/>
              </a:ext>
            </a:extLst>
          </p:cNvPr>
          <p:cNvPicPr>
            <a:picLocks noChangeAspect="1"/>
          </p:cNvPicPr>
          <p:nvPr/>
        </p:nvPicPr>
        <p:blipFill>
          <a:blip r:embed="rId3"/>
          <a:stretch>
            <a:fillRect/>
          </a:stretch>
        </p:blipFill>
        <p:spPr>
          <a:xfrm>
            <a:off x="10031471" y="6358990"/>
            <a:ext cx="1313862" cy="304263"/>
          </a:xfrm>
          <a:prstGeom prst="rect">
            <a:avLst/>
          </a:prstGeom>
        </p:spPr>
      </p:pic>
    </p:spTree>
    <p:extLst>
      <p:ext uri="{BB962C8B-B14F-4D97-AF65-F5344CB8AC3E}">
        <p14:creationId xmlns:p14="http://schemas.microsoft.com/office/powerpoint/2010/main" val="14724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6F1-B40A-944E-B22B-0FBF51C542AE}"/>
              </a:ext>
            </a:extLst>
          </p:cNvPr>
          <p:cNvSpPr>
            <a:spLocks noGrp="1"/>
          </p:cNvSpPr>
          <p:nvPr>
            <p:ph type="title"/>
          </p:nvPr>
        </p:nvSpPr>
        <p:spPr>
          <a:xfrm>
            <a:off x="1371600" y="685801"/>
            <a:ext cx="9601200" cy="637162"/>
          </a:xfrm>
        </p:spPr>
        <p:txBody>
          <a:bodyPr>
            <a:normAutofit fontScale="90000"/>
          </a:bodyPr>
          <a:lstStyle/>
          <a:p>
            <a:r>
              <a:rPr lang="en-US" sz="4900" dirty="0"/>
              <a:t>                    Can Business Serve? </a:t>
            </a:r>
            <a:br>
              <a:rPr lang="en-US" sz="4900" dirty="0"/>
            </a:br>
            <a:br>
              <a:rPr lang="en-US" sz="4900" dirty="0"/>
            </a:br>
            <a:r>
              <a:rPr lang="en-US" sz="1800" dirty="0"/>
              <a:t>Would you wager that anyone could decide to provide 400 out of work families with food for four weeks and get it funded and up and running in a week? It’s a sure bet if you know the Bayless family. </a:t>
            </a:r>
            <a:br>
              <a:rPr lang="en-US" sz="1800" dirty="0"/>
            </a:br>
            <a:br>
              <a:rPr lang="en-US" sz="1800" dirty="0"/>
            </a:br>
            <a:r>
              <a:rPr lang="en-US" sz="1800" dirty="0"/>
              <a:t>Rick and Deann Bayless aren’t like many of today’s business owners who find it convenient and profitable to pay lip service to social mission and giving back. They’re the original trailblazers who’ve partnered with local farmers and producers to nurture the Midwest food system since the inception of their restaurants. They chose to sacrifice fast profits by buying local, and have gone to extreme lengths to nurture their supply chain, including paying small farmers for their crop a year in advance to help them scale. The Bayless brand may be global, but they are true Midwesterners, and are pioneers in pairing business with social and societal good. </a:t>
            </a:r>
            <a:br>
              <a:rPr lang="en-US" sz="1800" dirty="0"/>
            </a:br>
            <a:br>
              <a:rPr lang="en-US" sz="1800" dirty="0"/>
            </a:br>
            <a:r>
              <a:rPr lang="en-US" sz="1800" dirty="0"/>
              <a:t>Since 2003, their Frontera Farmer Foundation has given nearly $2 million in micro grants to small Midwestern family farmers while funding all operation costs out of their pockets. These grants have been pivotal for many small producers to grow and to support their families, and today the foundation has pivoted to rapidly mobilize their company infrastructure and staff to meet the needs of a crisis. </a:t>
            </a:r>
            <a:br>
              <a:rPr lang="en-US" sz="1800" dirty="0"/>
            </a:br>
            <a:br>
              <a:rPr lang="en-US" sz="1800" dirty="0"/>
            </a:br>
            <a:r>
              <a:rPr lang="en-US" sz="1800" b="1" dirty="0"/>
              <a:t>This is the future– a 501(c)(3) mobilizing a business, leveraging its existing assets and teams to deliver a fast to market crisis relief solution.  </a:t>
            </a:r>
            <a:br>
              <a:rPr lang="en-US" sz="1800" b="1" dirty="0"/>
            </a:br>
            <a:br>
              <a:rPr lang="en-US" sz="1800" b="1" dirty="0"/>
            </a:br>
            <a:br>
              <a:rPr lang="en-US" sz="1800" dirty="0"/>
            </a:br>
            <a:br>
              <a:rPr lang="en-US" sz="2000" dirty="0"/>
            </a:br>
            <a:br>
              <a:rPr lang="en-US" sz="2000" dirty="0"/>
            </a:br>
            <a:br>
              <a:rPr lang="en-US" sz="2000" dirty="0"/>
            </a:br>
            <a:br>
              <a:rPr lang="en-US" sz="1800" dirty="0"/>
            </a:br>
            <a:endParaRPr lang="en-US" sz="1800" dirty="0"/>
          </a:p>
        </p:txBody>
      </p:sp>
      <p:sp>
        <p:nvSpPr>
          <p:cNvPr id="3" name="Content Placeholder 2">
            <a:extLst>
              <a:ext uri="{FF2B5EF4-FFF2-40B4-BE49-F238E27FC236}">
                <a16:creationId xmlns:a16="http://schemas.microsoft.com/office/drawing/2014/main" id="{94E70979-F922-C247-B9C7-85ACD01FB7F7}"/>
              </a:ext>
            </a:extLst>
          </p:cNvPr>
          <p:cNvSpPr>
            <a:spLocks noGrp="1"/>
          </p:cNvSpPr>
          <p:nvPr>
            <p:ph idx="1"/>
          </p:nvPr>
        </p:nvSpPr>
        <p:spPr>
          <a:xfrm>
            <a:off x="1371600" y="6172199"/>
            <a:ext cx="9601200" cy="218871"/>
          </a:xfrm>
        </p:spPr>
        <p:txBody>
          <a:bodyPr>
            <a:normAutofit fontScale="40000" lnSpcReduction="20000"/>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E33F362-6141-434A-9F5F-F901D8DFFEDF}"/>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5" name="Footer Placeholder 4">
            <a:extLst>
              <a:ext uri="{FF2B5EF4-FFF2-40B4-BE49-F238E27FC236}">
                <a16:creationId xmlns:a16="http://schemas.microsoft.com/office/drawing/2014/main" id="{75A5243F-9CF6-AB48-B7CC-26A3E57A6D2C}"/>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862E1CF6-F07C-5B4F-8C1D-09C2077F544A}"/>
              </a:ext>
            </a:extLst>
          </p:cNvPr>
          <p:cNvPicPr>
            <a:picLocks noChangeAspect="1"/>
          </p:cNvPicPr>
          <p:nvPr/>
        </p:nvPicPr>
        <p:blipFill>
          <a:blip r:embed="rId3"/>
          <a:stretch>
            <a:fillRect/>
          </a:stretch>
        </p:blipFill>
        <p:spPr>
          <a:xfrm>
            <a:off x="10019885" y="6351430"/>
            <a:ext cx="1313862" cy="304263"/>
          </a:xfrm>
          <a:prstGeom prst="rect">
            <a:avLst/>
          </a:prstGeom>
        </p:spPr>
      </p:pic>
    </p:spTree>
    <p:extLst>
      <p:ext uri="{BB962C8B-B14F-4D97-AF65-F5344CB8AC3E}">
        <p14:creationId xmlns:p14="http://schemas.microsoft.com/office/powerpoint/2010/main" val="354615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214-B99F-974B-823F-67CD5E1F99C5}"/>
              </a:ext>
            </a:extLst>
          </p:cNvPr>
          <p:cNvSpPr>
            <a:spLocks noGrp="1"/>
          </p:cNvSpPr>
          <p:nvPr>
            <p:ph type="title"/>
          </p:nvPr>
        </p:nvSpPr>
        <p:spPr/>
        <p:txBody>
          <a:bodyPr/>
          <a:lstStyle/>
          <a:p>
            <a:r>
              <a:rPr lang="en-US" dirty="0"/>
              <a:t>                           Lessons &amp; Questions </a:t>
            </a:r>
          </a:p>
        </p:txBody>
      </p:sp>
      <p:sp>
        <p:nvSpPr>
          <p:cNvPr id="3" name="Content Placeholder 2">
            <a:extLst>
              <a:ext uri="{FF2B5EF4-FFF2-40B4-BE49-F238E27FC236}">
                <a16:creationId xmlns:a16="http://schemas.microsoft.com/office/drawing/2014/main" id="{45AEF908-644A-BC4C-9593-6710F7455095}"/>
              </a:ext>
            </a:extLst>
          </p:cNvPr>
          <p:cNvSpPr>
            <a:spLocks noGrp="1"/>
          </p:cNvSpPr>
          <p:nvPr>
            <p:ph idx="1"/>
          </p:nvPr>
        </p:nvSpPr>
        <p:spPr>
          <a:xfrm>
            <a:off x="1371600" y="2345267"/>
            <a:ext cx="9601200" cy="4143083"/>
          </a:xfrm>
        </p:spPr>
        <p:txBody>
          <a:bodyPr>
            <a:normAutofit lnSpcReduction="10000"/>
          </a:bodyPr>
          <a:lstStyle/>
          <a:p>
            <a:r>
              <a:rPr lang="en-US" sz="1600" dirty="0"/>
              <a:t>What can business teach non-profits about planning and logistics? Should we be modeling caterer or restaurant best practices, as an example, when trying to build sustainable feeding programs? </a:t>
            </a:r>
          </a:p>
          <a:p>
            <a:r>
              <a:rPr lang="en-US" sz="1600" dirty="0"/>
              <a:t>Must we delay delivering services while a NFP builds a new operations/staffing team and processes to deliver programs, and the clients suffer through the growing pains and inefficiency? </a:t>
            </a:r>
          </a:p>
          <a:p>
            <a:r>
              <a:rPr lang="en-US" sz="1600" dirty="0"/>
              <a:t>If we jump in too early, do we risk ”owning” leadership and process failures of NFP organizations that often don’t become apparent until later in the process? Can we prevent that by partnering with business? </a:t>
            </a:r>
          </a:p>
          <a:p>
            <a:r>
              <a:rPr lang="en-US" sz="1600" dirty="0"/>
              <a:t>Must all stakeholder needs can be addressed in crisis solutions, or would we do our jobs better as donors if we declared “Perfect is the enemy of done”, and decided speed to service is most important? </a:t>
            </a:r>
          </a:p>
          <a:p>
            <a:r>
              <a:rPr lang="en-US" sz="1600" dirty="0"/>
              <a:t>Should we initially outsource program operations/staffing under NFP oversight to deliver results faster while also providing hands-on mentorship for the NFP staff who will eventually take over? </a:t>
            </a:r>
          </a:p>
          <a:p>
            <a:r>
              <a:rPr lang="en-US" sz="1600" dirty="0"/>
              <a:t>In the time of COVID-19, what about partnering with companies that have large number of furloughed workers, putting them back to work with their teammates to operate programs and getting free facilities? </a:t>
            </a:r>
          </a:p>
          <a:p>
            <a:r>
              <a:rPr lang="en-US" sz="1600" dirty="0"/>
              <a:t>Will more “fast-start” and ”shovel-ready” programs designed and/or implemented by businesses attract major donors as alternatives to the usual slow process of consensus building and implementation? </a:t>
            </a:r>
          </a:p>
          <a:p>
            <a:endParaRPr lang="en-US" b="1" dirty="0"/>
          </a:p>
        </p:txBody>
      </p:sp>
      <p:sp>
        <p:nvSpPr>
          <p:cNvPr id="4" name="Rectangle 3">
            <a:extLst>
              <a:ext uri="{FF2B5EF4-FFF2-40B4-BE49-F238E27FC236}">
                <a16:creationId xmlns:a16="http://schemas.microsoft.com/office/drawing/2014/main" id="{EC048235-025C-1145-BA08-A0D63837D100}"/>
              </a:ext>
            </a:extLst>
          </p:cNvPr>
          <p:cNvSpPr/>
          <p:nvPr/>
        </p:nvSpPr>
        <p:spPr>
          <a:xfrm>
            <a:off x="1481667" y="1848534"/>
            <a:ext cx="9711266" cy="369332"/>
          </a:xfrm>
          <a:prstGeom prst="rect">
            <a:avLst/>
          </a:prstGeom>
        </p:spPr>
        <p:txBody>
          <a:bodyPr wrap="square">
            <a:spAutoFit/>
          </a:bodyPr>
          <a:lstStyle/>
          <a:p>
            <a:r>
              <a:rPr lang="en-US" dirty="0"/>
              <a:t>Based on the success of this business-operated model:</a:t>
            </a:r>
          </a:p>
        </p:txBody>
      </p:sp>
      <p:sp>
        <p:nvSpPr>
          <p:cNvPr id="6" name="Footer Placeholder 5">
            <a:extLst>
              <a:ext uri="{FF2B5EF4-FFF2-40B4-BE49-F238E27FC236}">
                <a16:creationId xmlns:a16="http://schemas.microsoft.com/office/drawing/2014/main" id="{09EEE915-B314-6E48-BED3-72AE635E81C1}"/>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75F49239-C970-F04A-B387-09970865E338}"/>
              </a:ext>
            </a:extLst>
          </p:cNvPr>
          <p:cNvPicPr>
            <a:picLocks noChangeAspect="1"/>
          </p:cNvPicPr>
          <p:nvPr/>
        </p:nvPicPr>
        <p:blipFill>
          <a:blip r:embed="rId2"/>
          <a:stretch>
            <a:fillRect/>
          </a:stretch>
        </p:blipFill>
        <p:spPr>
          <a:xfrm>
            <a:off x="10039427" y="6368911"/>
            <a:ext cx="1313862" cy="304263"/>
          </a:xfrm>
          <a:prstGeom prst="rect">
            <a:avLst/>
          </a:prstGeom>
        </p:spPr>
      </p:pic>
      <p:pic>
        <p:nvPicPr>
          <p:cNvPr id="8" name="Picture 7">
            <a:extLst>
              <a:ext uri="{FF2B5EF4-FFF2-40B4-BE49-F238E27FC236}">
                <a16:creationId xmlns:a16="http://schemas.microsoft.com/office/drawing/2014/main" id="{E0F96CD2-A6E6-7247-89A3-7E70C1160658}"/>
              </a:ext>
            </a:extLst>
          </p:cNvPr>
          <p:cNvPicPr>
            <a:picLocks noChangeAspect="1"/>
          </p:cNvPicPr>
          <p:nvPr/>
        </p:nvPicPr>
        <p:blipFill>
          <a:blip r:embed="rId2"/>
          <a:stretch>
            <a:fillRect/>
          </a:stretch>
        </p:blipFill>
        <p:spPr>
          <a:xfrm>
            <a:off x="1640192" y="685800"/>
            <a:ext cx="3150429" cy="729573"/>
          </a:xfrm>
          <a:prstGeom prst="rect">
            <a:avLst/>
          </a:prstGeom>
        </p:spPr>
      </p:pic>
    </p:spTree>
    <p:extLst>
      <p:ext uri="{BB962C8B-B14F-4D97-AF65-F5344CB8AC3E}">
        <p14:creationId xmlns:p14="http://schemas.microsoft.com/office/powerpoint/2010/main" val="1650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214-B99F-974B-823F-67CD5E1F99C5}"/>
              </a:ext>
            </a:extLst>
          </p:cNvPr>
          <p:cNvSpPr>
            <a:spLocks noGrp="1"/>
          </p:cNvSpPr>
          <p:nvPr>
            <p:ph type="title"/>
          </p:nvPr>
        </p:nvSpPr>
        <p:spPr/>
        <p:txBody>
          <a:bodyPr/>
          <a:lstStyle/>
          <a:p>
            <a:r>
              <a:rPr lang="en-US" dirty="0"/>
              <a:t>                           Notes</a:t>
            </a:r>
          </a:p>
        </p:txBody>
      </p:sp>
      <p:sp>
        <p:nvSpPr>
          <p:cNvPr id="3" name="Content Placeholder 2">
            <a:extLst>
              <a:ext uri="{FF2B5EF4-FFF2-40B4-BE49-F238E27FC236}">
                <a16:creationId xmlns:a16="http://schemas.microsoft.com/office/drawing/2014/main" id="{45AEF908-644A-BC4C-9593-6710F7455095}"/>
              </a:ext>
            </a:extLst>
          </p:cNvPr>
          <p:cNvSpPr>
            <a:spLocks noGrp="1"/>
          </p:cNvSpPr>
          <p:nvPr>
            <p:ph idx="1"/>
          </p:nvPr>
        </p:nvSpPr>
        <p:spPr>
          <a:xfrm>
            <a:off x="1371600" y="1889153"/>
            <a:ext cx="9601200" cy="4599198"/>
          </a:xfrm>
        </p:spPr>
        <p:txBody>
          <a:bodyPr>
            <a:normAutofit/>
          </a:bodyPr>
          <a:lstStyle/>
          <a:p>
            <a:r>
              <a:rPr lang="en-US" sz="1600" dirty="0"/>
              <a:t>When planning feeding program using this model, consider the advantages of partnering with a business entity to run operations in order to be up rapidly, and run with the highest efficiency. </a:t>
            </a:r>
          </a:p>
          <a:p>
            <a:r>
              <a:rPr lang="en-US" sz="1600" dirty="0"/>
              <a:t>These business types have facilities, management, and the necessary core capabilities to start fast and reduce or eliminate some infrastructure costs – </a:t>
            </a:r>
            <a:r>
              <a:rPr lang="en-US" sz="1600" u="sng" dirty="0"/>
              <a:t>and they are sitting idle</a:t>
            </a:r>
            <a:r>
              <a:rPr lang="en-US" sz="1600" dirty="0"/>
              <a:t>: </a:t>
            </a:r>
          </a:p>
          <a:p>
            <a:pPr lvl="1"/>
            <a:r>
              <a:rPr lang="en-US" sz="1600" dirty="0"/>
              <a:t>Restaurants</a:t>
            </a:r>
          </a:p>
          <a:p>
            <a:pPr lvl="1"/>
            <a:r>
              <a:rPr lang="en-US" sz="1600" dirty="0"/>
              <a:t>Foodservice companies specializing in meals for schools</a:t>
            </a:r>
          </a:p>
          <a:p>
            <a:pPr lvl="1"/>
            <a:r>
              <a:rPr lang="en-US" sz="1600" dirty="0"/>
              <a:t>Catering companies</a:t>
            </a:r>
          </a:p>
          <a:p>
            <a:pPr lvl="1"/>
            <a:r>
              <a:rPr lang="en-US" sz="1600" dirty="0"/>
              <a:t>Operators of employee cafeterias at corporate offices now closed for distancing</a:t>
            </a:r>
          </a:p>
          <a:p>
            <a:r>
              <a:rPr lang="en-US" sz="1600" dirty="0"/>
              <a:t>In the time of COVID-19, consider the added benefits of being able to put laid-off staff back to work by partnering with business. </a:t>
            </a:r>
          </a:p>
          <a:p>
            <a:r>
              <a:rPr lang="en-US" sz="1600" dirty="0"/>
              <a:t>If business closures continue, CARES / PPP funding may be able to provide those businesses with funds to pay their employees to come back to work for a NFP until their normal operations are restored. Staffing costs are about 14% of the Frontera budget, eliminating those would feed more families.</a:t>
            </a:r>
          </a:p>
          <a:p>
            <a:r>
              <a:rPr lang="en-US" sz="1600" dirty="0"/>
              <a:t>Details of the Blueprint were used with the permission of Frontera and Frontera Farmer Foundation. </a:t>
            </a:r>
          </a:p>
          <a:p>
            <a:pPr marL="0" indent="0">
              <a:buNone/>
            </a:pPr>
            <a:endParaRPr lang="en-US" sz="1600" dirty="0"/>
          </a:p>
        </p:txBody>
      </p:sp>
      <p:sp>
        <p:nvSpPr>
          <p:cNvPr id="6" name="Footer Placeholder 5">
            <a:extLst>
              <a:ext uri="{FF2B5EF4-FFF2-40B4-BE49-F238E27FC236}">
                <a16:creationId xmlns:a16="http://schemas.microsoft.com/office/drawing/2014/main" id="{09EEE915-B314-6E48-BED3-72AE635E81C1}"/>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75F49239-C970-F04A-B387-09970865E338}"/>
              </a:ext>
            </a:extLst>
          </p:cNvPr>
          <p:cNvPicPr>
            <a:picLocks noChangeAspect="1"/>
          </p:cNvPicPr>
          <p:nvPr/>
        </p:nvPicPr>
        <p:blipFill>
          <a:blip r:embed="rId2"/>
          <a:stretch>
            <a:fillRect/>
          </a:stretch>
        </p:blipFill>
        <p:spPr>
          <a:xfrm>
            <a:off x="10039427" y="6368911"/>
            <a:ext cx="1313862" cy="304263"/>
          </a:xfrm>
          <a:prstGeom prst="rect">
            <a:avLst/>
          </a:prstGeom>
        </p:spPr>
      </p:pic>
      <p:pic>
        <p:nvPicPr>
          <p:cNvPr id="9" name="Picture 8">
            <a:extLst>
              <a:ext uri="{FF2B5EF4-FFF2-40B4-BE49-F238E27FC236}">
                <a16:creationId xmlns:a16="http://schemas.microsoft.com/office/drawing/2014/main" id="{5E41617F-1512-FF4A-9DC3-F6DD5952070D}"/>
              </a:ext>
            </a:extLst>
          </p:cNvPr>
          <p:cNvPicPr>
            <a:picLocks noChangeAspect="1"/>
          </p:cNvPicPr>
          <p:nvPr/>
        </p:nvPicPr>
        <p:blipFill>
          <a:blip r:embed="rId2"/>
          <a:stretch>
            <a:fillRect/>
          </a:stretch>
        </p:blipFill>
        <p:spPr>
          <a:xfrm>
            <a:off x="1640192" y="676072"/>
            <a:ext cx="3150429" cy="729573"/>
          </a:xfrm>
          <a:prstGeom prst="rect">
            <a:avLst/>
          </a:prstGeom>
        </p:spPr>
      </p:pic>
    </p:spTree>
    <p:extLst>
      <p:ext uri="{BB962C8B-B14F-4D97-AF65-F5344CB8AC3E}">
        <p14:creationId xmlns:p14="http://schemas.microsoft.com/office/powerpoint/2010/main" val="100266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650A7C-35DA-C442-950B-61A57C8872AF}"/>
              </a:ext>
            </a:extLst>
          </p:cNvPr>
          <p:cNvSpPr>
            <a:spLocks noGrp="1"/>
          </p:cNvSpPr>
          <p:nvPr>
            <p:ph type="subTitle" idx="1"/>
          </p:nvPr>
        </p:nvSpPr>
        <p:spPr/>
        <p:txBody>
          <a:bodyPr>
            <a:normAutofit/>
          </a:bodyPr>
          <a:lstStyle/>
          <a:p>
            <a:r>
              <a:rPr lang="en-US" sz="2800" dirty="0">
                <a:latin typeface="Calibri" panose="020F0502020204030204" pitchFamily="34" charset="0"/>
                <a:cs typeface="Calibri" panose="020F0502020204030204" pitchFamily="34" charset="0"/>
              </a:rPr>
              <a:t>www.5600K.org</a:t>
            </a:r>
          </a:p>
          <a:p>
            <a:endParaRPr lang="en-US" sz="28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6AE565D-6EBF-C542-AA1C-F509207E09F0}"/>
              </a:ext>
            </a:extLst>
          </p:cNvPr>
          <p:cNvSpPr/>
          <p:nvPr/>
        </p:nvSpPr>
        <p:spPr>
          <a:xfrm>
            <a:off x="3022601" y="2218267"/>
            <a:ext cx="1058332"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        </a:t>
            </a:r>
            <a:endParaRPr lang="en-US" sz="2800" b="1" dirty="0">
              <a:latin typeface="+mj-lt"/>
              <a:cs typeface="Calibri" panose="020F0502020204030204" pitchFamily="34" charset="0"/>
            </a:endParaRPr>
          </a:p>
        </p:txBody>
      </p:sp>
      <p:sp>
        <p:nvSpPr>
          <p:cNvPr id="9" name="Rectangle 8">
            <a:extLst>
              <a:ext uri="{FF2B5EF4-FFF2-40B4-BE49-F238E27FC236}">
                <a16:creationId xmlns:a16="http://schemas.microsoft.com/office/drawing/2014/main" id="{885779A1-3794-0642-95E5-6AB5ADFF4A95}"/>
              </a:ext>
            </a:extLst>
          </p:cNvPr>
          <p:cNvSpPr/>
          <p:nvPr/>
        </p:nvSpPr>
        <p:spPr>
          <a:xfrm>
            <a:off x="6935252" y="2469229"/>
            <a:ext cx="2708281"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     </a:t>
            </a:r>
            <a:endParaRPr lang="en-US" sz="2800" b="1" dirty="0">
              <a:latin typeface="+mj-lt"/>
              <a:cs typeface="Calibri" panose="020F0502020204030204" pitchFamily="34" charset="0"/>
            </a:endParaRPr>
          </a:p>
        </p:txBody>
      </p:sp>
      <p:sp>
        <p:nvSpPr>
          <p:cNvPr id="10" name="Footer Placeholder 9">
            <a:extLst>
              <a:ext uri="{FF2B5EF4-FFF2-40B4-BE49-F238E27FC236}">
                <a16:creationId xmlns:a16="http://schemas.microsoft.com/office/drawing/2014/main" id="{F1C14B4F-160C-6B4C-9A07-BFC73B4BF5E7}"/>
              </a:ext>
            </a:extLst>
          </p:cNvPr>
          <p:cNvSpPr>
            <a:spLocks noGrp="1"/>
          </p:cNvSpPr>
          <p:nvPr>
            <p:ph type="ftr" sz="quarter" idx="11"/>
          </p:nvPr>
        </p:nvSpPr>
        <p:spPr/>
        <p:txBody>
          <a:bodyPr/>
          <a:lstStyle/>
          <a:p>
            <a:r>
              <a:rPr lang="en-US" dirty="0"/>
              <a:t> </a:t>
            </a:r>
          </a:p>
        </p:txBody>
      </p:sp>
      <p:pic>
        <p:nvPicPr>
          <p:cNvPr id="12" name="Picture 11">
            <a:extLst>
              <a:ext uri="{FF2B5EF4-FFF2-40B4-BE49-F238E27FC236}">
                <a16:creationId xmlns:a16="http://schemas.microsoft.com/office/drawing/2014/main" id="{0A2B911C-B62F-4B47-98F4-8052DDFB136A}"/>
              </a:ext>
            </a:extLst>
          </p:cNvPr>
          <p:cNvPicPr>
            <a:picLocks noChangeAspect="1"/>
          </p:cNvPicPr>
          <p:nvPr/>
        </p:nvPicPr>
        <p:blipFill>
          <a:blip r:embed="rId2"/>
          <a:stretch>
            <a:fillRect/>
          </a:stretch>
        </p:blipFill>
        <p:spPr>
          <a:xfrm>
            <a:off x="9709738" y="6326386"/>
            <a:ext cx="1313862" cy="297226"/>
          </a:xfrm>
          <a:prstGeom prst="rect">
            <a:avLst/>
          </a:prstGeom>
        </p:spPr>
      </p:pic>
      <p:pic>
        <p:nvPicPr>
          <p:cNvPr id="4" name="Picture 3">
            <a:extLst>
              <a:ext uri="{FF2B5EF4-FFF2-40B4-BE49-F238E27FC236}">
                <a16:creationId xmlns:a16="http://schemas.microsoft.com/office/drawing/2014/main" id="{07425354-543C-6B4D-8154-CCB6229E99A9}"/>
              </a:ext>
            </a:extLst>
          </p:cNvPr>
          <p:cNvPicPr>
            <a:picLocks noChangeAspect="1"/>
          </p:cNvPicPr>
          <p:nvPr/>
        </p:nvPicPr>
        <p:blipFill>
          <a:blip r:embed="rId2"/>
          <a:stretch>
            <a:fillRect/>
          </a:stretch>
        </p:blipFill>
        <p:spPr>
          <a:xfrm>
            <a:off x="3343633" y="2154339"/>
            <a:ext cx="5504218" cy="1274661"/>
          </a:xfrm>
          <a:prstGeom prst="rect">
            <a:avLst/>
          </a:prstGeom>
        </p:spPr>
      </p:pic>
    </p:spTree>
    <p:extLst>
      <p:ext uri="{BB962C8B-B14F-4D97-AF65-F5344CB8AC3E}">
        <p14:creationId xmlns:p14="http://schemas.microsoft.com/office/powerpoint/2010/main" val="341473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214-B99F-974B-823F-67CD5E1F99C5}"/>
              </a:ext>
            </a:extLst>
          </p:cNvPr>
          <p:cNvSpPr>
            <a:spLocks noGrp="1"/>
          </p:cNvSpPr>
          <p:nvPr>
            <p:ph type="title"/>
          </p:nvPr>
        </p:nvSpPr>
        <p:spPr/>
        <p:txBody>
          <a:bodyPr/>
          <a:lstStyle/>
          <a:p>
            <a:r>
              <a:rPr lang="en-US" dirty="0"/>
              <a:t>                                   Blueprint  </a:t>
            </a:r>
          </a:p>
        </p:txBody>
      </p:sp>
      <p:sp>
        <p:nvSpPr>
          <p:cNvPr id="3" name="Content Placeholder 2">
            <a:extLst>
              <a:ext uri="{FF2B5EF4-FFF2-40B4-BE49-F238E27FC236}">
                <a16:creationId xmlns:a16="http://schemas.microsoft.com/office/drawing/2014/main" id="{45AEF908-644A-BC4C-9593-6710F7455095}"/>
              </a:ext>
            </a:extLst>
          </p:cNvPr>
          <p:cNvSpPr>
            <a:spLocks noGrp="1"/>
          </p:cNvSpPr>
          <p:nvPr>
            <p:ph idx="1"/>
          </p:nvPr>
        </p:nvSpPr>
        <p:spPr>
          <a:xfrm>
            <a:off x="1371600" y="1916348"/>
            <a:ext cx="9601200" cy="4572001"/>
          </a:xfrm>
        </p:spPr>
        <p:txBody>
          <a:bodyPr>
            <a:normAutofit/>
          </a:bodyPr>
          <a:lstStyle/>
          <a:p>
            <a:r>
              <a:rPr lang="en-US" sz="1600" dirty="0"/>
              <a:t>A very current and local example of how business can move fast to create and deliver direct aid outside of traditional NFP channels. </a:t>
            </a:r>
          </a:p>
          <a:p>
            <a:r>
              <a:rPr lang="en-US" sz="1600" dirty="0"/>
              <a:t>Gov. Pritzker’s shutdown of the restaurant industry created a pressing need to feed out of work restaurant workers, many living on the margins of the economy.</a:t>
            </a:r>
          </a:p>
          <a:p>
            <a:r>
              <a:rPr lang="en-US" sz="1600" dirty="0"/>
              <a:t>Many restaurants emptied their pantries and gave it to their staff. Some vendors joined to contribute food for the workers, but it was only a stopgap measure. </a:t>
            </a:r>
          </a:p>
          <a:p>
            <a:r>
              <a:rPr lang="en-US" sz="1600" dirty="0"/>
              <a:t>The Bayless family and their team designed a “shovel-ready” solution to the pressing need to feed their restaurant “family” using existing staff, vendors, and infrastructure. </a:t>
            </a:r>
          </a:p>
          <a:p>
            <a:r>
              <a:rPr lang="en-US" sz="1600" dirty="0"/>
              <a:t>A funder was brought on board, and within ONE WEEK, they were up and running to provide 400 families with two 30 pound boxes of groceries a week. Funded from the outset for an eight week duration.  </a:t>
            </a:r>
          </a:p>
          <a:p>
            <a:r>
              <a:rPr lang="en-US" sz="1600" dirty="0"/>
              <a:t>This is a behind the scenes look at their blueprint, which is an excellent model of how businesses can agilely pivot to address pressing social needs using the skills and staff from their everyday operations.</a:t>
            </a:r>
          </a:p>
          <a:p>
            <a:r>
              <a:rPr lang="en-US" sz="1600" dirty="0"/>
              <a:t>Most NFP have viewed businesses primarily as potential donors. But with the COVID-19 layoffs, we’re seeing businesses as an untapped resource for good with excess capacity, available to help NFPs scale rapidly to serve their communities. And we can put people back to work at the same time. </a:t>
            </a:r>
          </a:p>
          <a:p>
            <a:endParaRPr lang="en-US" b="1" dirty="0"/>
          </a:p>
        </p:txBody>
      </p:sp>
      <p:pic>
        <p:nvPicPr>
          <p:cNvPr id="5" name="Picture 4">
            <a:extLst>
              <a:ext uri="{FF2B5EF4-FFF2-40B4-BE49-F238E27FC236}">
                <a16:creationId xmlns:a16="http://schemas.microsoft.com/office/drawing/2014/main" id="{534FD201-0870-4846-8651-250AF91E2CA9}"/>
              </a:ext>
            </a:extLst>
          </p:cNvPr>
          <p:cNvPicPr>
            <a:picLocks noChangeAspect="1"/>
          </p:cNvPicPr>
          <p:nvPr/>
        </p:nvPicPr>
        <p:blipFill>
          <a:blip r:embed="rId2"/>
          <a:stretch>
            <a:fillRect/>
          </a:stretch>
        </p:blipFill>
        <p:spPr>
          <a:xfrm>
            <a:off x="3791986" y="240895"/>
            <a:ext cx="2440533" cy="1550210"/>
          </a:xfrm>
          <a:prstGeom prst="rect">
            <a:avLst/>
          </a:prstGeom>
        </p:spPr>
      </p:pic>
      <p:sp>
        <p:nvSpPr>
          <p:cNvPr id="4" name="Footer Placeholder 3">
            <a:extLst>
              <a:ext uri="{FF2B5EF4-FFF2-40B4-BE49-F238E27FC236}">
                <a16:creationId xmlns:a16="http://schemas.microsoft.com/office/drawing/2014/main" id="{C5B19687-D7F1-B34E-8C51-119527185B59}"/>
              </a:ext>
            </a:extLst>
          </p:cNvPr>
          <p:cNvSpPr>
            <a:spLocks noGrp="1"/>
          </p:cNvSpPr>
          <p:nvPr>
            <p:ph type="ftr" sz="quarter" idx="11"/>
          </p:nvPr>
        </p:nvSpPr>
        <p:spPr>
          <a:xfrm>
            <a:off x="2893564" y="6453386"/>
            <a:ext cx="8079236" cy="404614"/>
          </a:xfrm>
        </p:spPr>
        <p:txBody>
          <a:bodyPr/>
          <a:lstStyle/>
          <a:p>
            <a:endParaRPr lang="en-US" dirty="0"/>
          </a:p>
        </p:txBody>
      </p:sp>
      <p:pic>
        <p:nvPicPr>
          <p:cNvPr id="9" name="Picture 8">
            <a:extLst>
              <a:ext uri="{FF2B5EF4-FFF2-40B4-BE49-F238E27FC236}">
                <a16:creationId xmlns:a16="http://schemas.microsoft.com/office/drawing/2014/main" id="{BB6A6B5A-9213-2544-B6CC-B5BB9F68AEAF}"/>
              </a:ext>
            </a:extLst>
          </p:cNvPr>
          <p:cNvPicPr>
            <a:picLocks noChangeAspect="1"/>
          </p:cNvPicPr>
          <p:nvPr/>
        </p:nvPicPr>
        <p:blipFill>
          <a:blip r:embed="rId3"/>
          <a:stretch>
            <a:fillRect/>
          </a:stretch>
        </p:blipFill>
        <p:spPr>
          <a:xfrm>
            <a:off x="9658938" y="6336217"/>
            <a:ext cx="1313862" cy="304263"/>
          </a:xfrm>
          <a:prstGeom prst="rect">
            <a:avLst/>
          </a:prstGeom>
        </p:spPr>
      </p:pic>
    </p:spTree>
    <p:extLst>
      <p:ext uri="{BB962C8B-B14F-4D97-AF65-F5344CB8AC3E}">
        <p14:creationId xmlns:p14="http://schemas.microsoft.com/office/powerpoint/2010/main" val="56965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6F1-B40A-944E-B22B-0FBF51C542AE}"/>
              </a:ext>
            </a:extLst>
          </p:cNvPr>
          <p:cNvSpPr>
            <a:spLocks noGrp="1"/>
          </p:cNvSpPr>
          <p:nvPr>
            <p:ph type="title"/>
          </p:nvPr>
        </p:nvSpPr>
        <p:spPr>
          <a:xfrm>
            <a:off x="1371600" y="685801"/>
            <a:ext cx="9601200" cy="637162"/>
          </a:xfrm>
        </p:spPr>
        <p:txBody>
          <a:bodyPr>
            <a:normAutofit fontScale="90000"/>
          </a:bodyPr>
          <a:lstStyle/>
          <a:p>
            <a:r>
              <a:rPr lang="en-US" sz="4900" dirty="0"/>
              <a:t>                   Blueprint - Big Picture</a:t>
            </a:r>
            <a:br>
              <a:rPr lang="en-US" sz="4900" dirty="0"/>
            </a:br>
            <a:br>
              <a:rPr lang="en-US" sz="4900" dirty="0"/>
            </a:br>
            <a:endParaRPr lang="en-US" sz="1800" dirty="0"/>
          </a:p>
        </p:txBody>
      </p:sp>
      <p:sp>
        <p:nvSpPr>
          <p:cNvPr id="3" name="Content Placeholder 2">
            <a:extLst>
              <a:ext uri="{FF2B5EF4-FFF2-40B4-BE49-F238E27FC236}">
                <a16:creationId xmlns:a16="http://schemas.microsoft.com/office/drawing/2014/main" id="{94E70979-F922-C247-B9C7-85ACD01FB7F7}"/>
              </a:ext>
            </a:extLst>
          </p:cNvPr>
          <p:cNvSpPr>
            <a:spLocks noGrp="1"/>
          </p:cNvSpPr>
          <p:nvPr>
            <p:ph idx="1"/>
          </p:nvPr>
        </p:nvSpPr>
        <p:spPr>
          <a:xfrm>
            <a:off x="1371600" y="4148667"/>
            <a:ext cx="9601200" cy="2242403"/>
          </a:xfrm>
        </p:spPr>
        <p:txBody>
          <a:bodyPr>
            <a:normAutofit/>
          </a:bodyPr>
          <a:lstStyle/>
          <a:p>
            <a:pPr marL="0" indent="0">
              <a:buNone/>
            </a:pPr>
            <a:endParaRPr lang="en-US" dirty="0"/>
          </a:p>
        </p:txBody>
      </p:sp>
      <p:pic>
        <p:nvPicPr>
          <p:cNvPr id="4" name="Picture 3">
            <a:extLst>
              <a:ext uri="{FF2B5EF4-FFF2-40B4-BE49-F238E27FC236}">
                <a16:creationId xmlns:a16="http://schemas.microsoft.com/office/drawing/2014/main" id="{AE33F362-6141-434A-9F5F-F901D8DFFEDF}"/>
              </a:ext>
            </a:extLst>
          </p:cNvPr>
          <p:cNvPicPr>
            <a:picLocks noChangeAspect="1"/>
          </p:cNvPicPr>
          <p:nvPr/>
        </p:nvPicPr>
        <p:blipFill>
          <a:blip r:embed="rId2"/>
          <a:stretch>
            <a:fillRect/>
          </a:stretch>
        </p:blipFill>
        <p:spPr>
          <a:xfrm>
            <a:off x="1472119" y="215495"/>
            <a:ext cx="2440533" cy="1550210"/>
          </a:xfrm>
          <a:prstGeom prst="rect">
            <a:avLst/>
          </a:prstGeom>
        </p:spPr>
      </p:pic>
      <p:pic>
        <p:nvPicPr>
          <p:cNvPr id="5" name="Picture 4">
            <a:extLst>
              <a:ext uri="{FF2B5EF4-FFF2-40B4-BE49-F238E27FC236}">
                <a16:creationId xmlns:a16="http://schemas.microsoft.com/office/drawing/2014/main" id="{53111979-1DD9-0648-B4FA-A3691BAC478B}"/>
              </a:ext>
            </a:extLst>
          </p:cNvPr>
          <p:cNvPicPr>
            <a:picLocks noChangeAspect="1"/>
          </p:cNvPicPr>
          <p:nvPr/>
        </p:nvPicPr>
        <p:blipFill>
          <a:blip r:embed="rId3"/>
          <a:stretch>
            <a:fillRect/>
          </a:stretch>
        </p:blipFill>
        <p:spPr>
          <a:xfrm>
            <a:off x="3145997" y="1656831"/>
            <a:ext cx="6052405" cy="4983672"/>
          </a:xfrm>
          <a:prstGeom prst="rect">
            <a:avLst/>
          </a:prstGeom>
        </p:spPr>
      </p:pic>
      <p:sp>
        <p:nvSpPr>
          <p:cNvPr id="6" name="Footer Placeholder 5">
            <a:extLst>
              <a:ext uri="{FF2B5EF4-FFF2-40B4-BE49-F238E27FC236}">
                <a16:creationId xmlns:a16="http://schemas.microsoft.com/office/drawing/2014/main" id="{D07BC0BF-EEFB-D242-B388-7EE3C70F0A6F}"/>
              </a:ext>
            </a:extLst>
          </p:cNvPr>
          <p:cNvSpPr>
            <a:spLocks noGrp="1"/>
          </p:cNvSpPr>
          <p:nvPr>
            <p:ph type="ftr" sz="quarter" idx="11"/>
          </p:nvPr>
        </p:nvSpPr>
        <p:spPr>
          <a:xfrm>
            <a:off x="2893564" y="6453386"/>
            <a:ext cx="8079236" cy="404614"/>
          </a:xfrm>
        </p:spPr>
        <p:txBody>
          <a:bodyPr/>
          <a:lstStyle/>
          <a:p>
            <a:endParaRPr lang="en-US" dirty="0"/>
          </a:p>
        </p:txBody>
      </p:sp>
      <p:pic>
        <p:nvPicPr>
          <p:cNvPr id="9" name="Picture 8">
            <a:extLst>
              <a:ext uri="{FF2B5EF4-FFF2-40B4-BE49-F238E27FC236}">
                <a16:creationId xmlns:a16="http://schemas.microsoft.com/office/drawing/2014/main" id="{E18E8681-B4DF-B146-A905-3706492ACFC6}"/>
              </a:ext>
            </a:extLst>
          </p:cNvPr>
          <p:cNvPicPr>
            <a:picLocks noChangeAspect="1"/>
          </p:cNvPicPr>
          <p:nvPr/>
        </p:nvPicPr>
        <p:blipFill>
          <a:blip r:embed="rId4"/>
          <a:stretch>
            <a:fillRect/>
          </a:stretch>
        </p:blipFill>
        <p:spPr>
          <a:xfrm>
            <a:off x="9658937" y="6351430"/>
            <a:ext cx="1313862" cy="304263"/>
          </a:xfrm>
          <a:prstGeom prst="rect">
            <a:avLst/>
          </a:prstGeom>
        </p:spPr>
      </p:pic>
    </p:spTree>
    <p:extLst>
      <p:ext uri="{BB962C8B-B14F-4D97-AF65-F5344CB8AC3E}">
        <p14:creationId xmlns:p14="http://schemas.microsoft.com/office/powerpoint/2010/main" val="415614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6F1-B40A-944E-B22B-0FBF51C542AE}"/>
              </a:ext>
            </a:extLst>
          </p:cNvPr>
          <p:cNvSpPr>
            <a:spLocks noGrp="1"/>
          </p:cNvSpPr>
          <p:nvPr>
            <p:ph type="title"/>
          </p:nvPr>
        </p:nvSpPr>
        <p:spPr>
          <a:xfrm>
            <a:off x="1371600" y="685801"/>
            <a:ext cx="9601200" cy="637162"/>
          </a:xfrm>
        </p:spPr>
        <p:txBody>
          <a:bodyPr>
            <a:normAutofit fontScale="90000"/>
          </a:bodyPr>
          <a:lstStyle/>
          <a:p>
            <a:r>
              <a:rPr lang="en-US" sz="4900" dirty="0"/>
              <a:t>                   Blueprint - Mission</a:t>
            </a:r>
            <a:br>
              <a:rPr lang="en-US" sz="4900" dirty="0"/>
            </a:br>
            <a:br>
              <a:rPr lang="en-US" sz="4900" dirty="0"/>
            </a:br>
            <a:r>
              <a:rPr lang="en-US" sz="2000" dirty="0"/>
              <a:t>One of the greatest needs for the hundreds of thousands of suddenly unemployed restaurant workers is food. Ironically, those who have dedicated themselves to creating beautiful food for all of us are suddenly without any resources to feed their families. And relief isn’t coming to them fast enough.  </a:t>
            </a:r>
            <a:br>
              <a:rPr lang="en-US" sz="2000" dirty="0"/>
            </a:br>
            <a:br>
              <a:rPr lang="en-US" sz="2000" dirty="0"/>
            </a:br>
            <a:r>
              <a:rPr lang="en-US" sz="2000" dirty="0"/>
              <a:t>We have developed a way to solve this tragic dilemma that can provide food for unemployed restaurant workers as well as to create jobs and help prop up the supply chain. With an anonymous donor’s $250,000 contribution, we have started: </a:t>
            </a:r>
            <a:br>
              <a:rPr lang="en-US" sz="1800" dirty="0"/>
            </a:br>
            <a:endParaRPr lang="en-US" sz="1800" dirty="0"/>
          </a:p>
        </p:txBody>
      </p:sp>
      <p:sp>
        <p:nvSpPr>
          <p:cNvPr id="3" name="Content Placeholder 2">
            <a:extLst>
              <a:ext uri="{FF2B5EF4-FFF2-40B4-BE49-F238E27FC236}">
                <a16:creationId xmlns:a16="http://schemas.microsoft.com/office/drawing/2014/main" id="{94E70979-F922-C247-B9C7-85ACD01FB7F7}"/>
              </a:ext>
            </a:extLst>
          </p:cNvPr>
          <p:cNvSpPr>
            <a:spLocks noGrp="1"/>
          </p:cNvSpPr>
          <p:nvPr>
            <p:ph idx="1"/>
          </p:nvPr>
        </p:nvSpPr>
        <p:spPr>
          <a:xfrm>
            <a:off x="1371600" y="4148667"/>
            <a:ext cx="9601200" cy="2242403"/>
          </a:xfrm>
        </p:spPr>
        <p:txBody>
          <a:bodyPr>
            <a:normAutofit/>
          </a:bodyPr>
          <a:lstStyle/>
          <a:p>
            <a:r>
              <a:rPr lang="en-US" dirty="0"/>
              <a:t>Purchasing US Foods product by the truckload</a:t>
            </a:r>
          </a:p>
          <a:p>
            <a:r>
              <a:rPr lang="en-US" dirty="0"/>
              <a:t>Hiring 15 of our laid-off restaurant workers to sort grocery boxes</a:t>
            </a:r>
          </a:p>
          <a:p>
            <a:r>
              <a:rPr lang="en-US" dirty="0"/>
              <a:t>Distributing groceries to employees at our Frontera family of restaurants</a:t>
            </a:r>
          </a:p>
          <a:p>
            <a:r>
              <a:rPr lang="en-US" dirty="0"/>
              <a:t>Partnering with chefs throughout Chicago to pick up grocery boxes for their staffs.</a:t>
            </a:r>
          </a:p>
          <a:p>
            <a:endParaRPr lang="en-US" dirty="0"/>
          </a:p>
        </p:txBody>
      </p:sp>
      <p:pic>
        <p:nvPicPr>
          <p:cNvPr id="4" name="Picture 3">
            <a:extLst>
              <a:ext uri="{FF2B5EF4-FFF2-40B4-BE49-F238E27FC236}">
                <a16:creationId xmlns:a16="http://schemas.microsoft.com/office/drawing/2014/main" id="{AE33F362-6141-434A-9F5F-F901D8DFFEDF}"/>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5" name="Footer Placeholder 4">
            <a:extLst>
              <a:ext uri="{FF2B5EF4-FFF2-40B4-BE49-F238E27FC236}">
                <a16:creationId xmlns:a16="http://schemas.microsoft.com/office/drawing/2014/main" id="{75A5243F-9CF6-AB48-B7CC-26A3E57A6D2C}"/>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862E1CF6-F07C-5B4F-8C1D-09C2077F544A}"/>
              </a:ext>
            </a:extLst>
          </p:cNvPr>
          <p:cNvPicPr>
            <a:picLocks noChangeAspect="1"/>
          </p:cNvPicPr>
          <p:nvPr/>
        </p:nvPicPr>
        <p:blipFill>
          <a:blip r:embed="rId3"/>
          <a:stretch>
            <a:fillRect/>
          </a:stretch>
        </p:blipFill>
        <p:spPr>
          <a:xfrm>
            <a:off x="9658938" y="6351430"/>
            <a:ext cx="1313862" cy="304263"/>
          </a:xfrm>
          <a:prstGeom prst="rect">
            <a:avLst/>
          </a:prstGeom>
        </p:spPr>
      </p:pic>
    </p:spTree>
    <p:extLst>
      <p:ext uri="{BB962C8B-B14F-4D97-AF65-F5344CB8AC3E}">
        <p14:creationId xmlns:p14="http://schemas.microsoft.com/office/powerpoint/2010/main" val="332241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6F1-B40A-944E-B22B-0FBF51C542AE}"/>
              </a:ext>
            </a:extLst>
          </p:cNvPr>
          <p:cNvSpPr>
            <a:spLocks noGrp="1"/>
          </p:cNvSpPr>
          <p:nvPr>
            <p:ph type="title"/>
          </p:nvPr>
        </p:nvSpPr>
        <p:spPr>
          <a:xfrm>
            <a:off x="1371600" y="685801"/>
            <a:ext cx="9601200" cy="637162"/>
          </a:xfrm>
        </p:spPr>
        <p:txBody>
          <a:bodyPr>
            <a:normAutofit fontScale="90000"/>
          </a:bodyPr>
          <a:lstStyle/>
          <a:p>
            <a:r>
              <a:rPr lang="en-US" sz="4900" dirty="0"/>
              <a:t>                   Blueprint – Overview</a:t>
            </a:r>
            <a:br>
              <a:rPr lang="en-US" sz="4900" dirty="0"/>
            </a:br>
            <a:br>
              <a:rPr lang="en-US" sz="4900" dirty="0"/>
            </a:br>
            <a:r>
              <a:rPr lang="en-US" sz="1800" b="1" u="sng" dirty="0"/>
              <a:t>Timeframe:</a:t>
            </a:r>
            <a:r>
              <a:rPr lang="en-US" sz="1800" dirty="0"/>
              <a:t>      8 weeks, March 30</a:t>
            </a:r>
            <a:r>
              <a:rPr lang="en-US" sz="1800" baseline="30000" dirty="0"/>
              <a:t>th</a:t>
            </a:r>
            <a:r>
              <a:rPr lang="en-US" sz="1800" dirty="0"/>
              <a:t> – May 23</a:t>
            </a:r>
            <a:r>
              <a:rPr lang="en-US" sz="1800" baseline="30000" dirty="0"/>
              <a:t>rd</a:t>
            </a:r>
            <a:r>
              <a:rPr lang="en-US" sz="1800" dirty="0"/>
              <a:t>, 2020</a:t>
            </a:r>
            <a:r>
              <a:rPr lang="en-US" sz="1800" b="1" dirty="0"/>
              <a:t> </a:t>
            </a:r>
            <a:br>
              <a:rPr lang="en-US" sz="1800" b="1" dirty="0"/>
            </a:br>
            <a:br>
              <a:rPr lang="en-US" sz="1800" dirty="0"/>
            </a:br>
            <a:r>
              <a:rPr lang="en-US" sz="1800" b="1" u="sng" dirty="0"/>
              <a:t>Impact:</a:t>
            </a:r>
            <a:r>
              <a:rPr lang="en-US" sz="1800" b="1" dirty="0"/>
              <a:t>  	        </a:t>
            </a:r>
            <a:r>
              <a:rPr lang="en-US" sz="1800" dirty="0"/>
              <a:t>Feeding 400 foodservice worker families twice a week with 30 lbs. meal boxes (each box to feed a family of 4 for 3 days). A box contains rice, pasta, beans, produce, dairy, meat and poultry. </a:t>
            </a:r>
            <a:br>
              <a:rPr lang="en-US" sz="1800" dirty="0"/>
            </a:br>
            <a:br>
              <a:rPr lang="en-US" sz="1800" dirty="0"/>
            </a:br>
            <a:r>
              <a:rPr lang="en-US" sz="1800" b="1" u="sng" dirty="0"/>
              <a:t>Background:</a:t>
            </a:r>
            <a:r>
              <a:rPr lang="en-US" sz="1800" b="1" dirty="0"/>
              <a:t>  </a:t>
            </a:r>
            <a:r>
              <a:rPr lang="en-US" sz="1800" dirty="0"/>
              <a:t>On Monday, 3/23</a:t>
            </a:r>
            <a:r>
              <a:rPr lang="en-US" sz="1800" b="1" dirty="0"/>
              <a:t> </a:t>
            </a:r>
            <a:r>
              <a:rPr lang="en-US" sz="1800" dirty="0"/>
              <a:t>US Foods was generous enough to contact us to help them distribute extra product they found themselves with after the unexpected shuttering of restaurants, approx. 320 cases of food donations. We quickly rallied a group of our laid-off staff to process the hundreds of cases of food that showed up at Frontera, dividing everything into several hundred boxes. Chefs from nearby restaurants came to pick up cases of food to divide among their staffs. As the late afternoon faded, grateful staff arrived, thankful beyond words that we were helping them get by until restaurants can open again.</a:t>
            </a:r>
            <a:br>
              <a:rPr lang="en-US" sz="1800" dirty="0"/>
            </a:br>
            <a:br>
              <a:rPr lang="en-US" sz="1800" dirty="0"/>
            </a:br>
            <a:r>
              <a:rPr lang="en-US" sz="1800" dirty="0"/>
              <a:t>We have started to repeat this model. Our plan for the next 8 weeks is to work with US Foods to purchase approx. $13,375 of product twice a week, giving a shot in the arm to a struggling supply chain. We will hire 15 laid-off restaurant workers for 8 hrs. each day to process and pack the food into boxes and bags for pick-up.</a:t>
            </a:r>
            <a:br>
              <a:rPr lang="en-US" sz="1800" dirty="0"/>
            </a:br>
            <a:br>
              <a:rPr lang="en-US" sz="1800" dirty="0"/>
            </a:br>
            <a:r>
              <a:rPr lang="en-US" sz="1800" dirty="0"/>
              <a:t>Through the enormous coalition of independent restaurants that was formed as the restaurant closure was being announced, these boxes will be picked up by, and be distributed to our circle of chefs to their unemployed restaurant workers in the City of Chicago.</a:t>
            </a:r>
            <a:br>
              <a:rPr lang="en-US" dirty="0"/>
            </a:br>
            <a:br>
              <a:rPr lang="en-US" dirty="0"/>
            </a:br>
            <a:endParaRPr lang="en-US" sz="1800" dirty="0"/>
          </a:p>
        </p:txBody>
      </p:sp>
      <p:pic>
        <p:nvPicPr>
          <p:cNvPr id="4" name="Picture 3">
            <a:extLst>
              <a:ext uri="{FF2B5EF4-FFF2-40B4-BE49-F238E27FC236}">
                <a16:creationId xmlns:a16="http://schemas.microsoft.com/office/drawing/2014/main" id="{AE33F362-6141-434A-9F5F-F901D8DFFEDF}"/>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5" name="Footer Placeholder 4">
            <a:extLst>
              <a:ext uri="{FF2B5EF4-FFF2-40B4-BE49-F238E27FC236}">
                <a16:creationId xmlns:a16="http://schemas.microsoft.com/office/drawing/2014/main" id="{9D0C5575-774E-C641-8C08-87EF61DEBF87}"/>
              </a:ext>
            </a:extLst>
          </p:cNvPr>
          <p:cNvSpPr>
            <a:spLocks noGrp="1"/>
          </p:cNvSpPr>
          <p:nvPr>
            <p:ph type="ftr" sz="quarter" idx="11"/>
          </p:nvPr>
        </p:nvSpPr>
        <p:spPr>
          <a:xfrm>
            <a:off x="2878667" y="6358468"/>
            <a:ext cx="8094133" cy="344156"/>
          </a:xfrm>
        </p:spPr>
        <p:txBody>
          <a:bodyPr/>
          <a:lstStyle/>
          <a:p>
            <a:endParaRPr lang="en-US" dirty="0"/>
          </a:p>
          <a:p>
            <a:endParaRPr lang="en-US" dirty="0"/>
          </a:p>
        </p:txBody>
      </p:sp>
      <p:sp>
        <p:nvSpPr>
          <p:cNvPr id="8" name="Content Placeholder 7">
            <a:extLst>
              <a:ext uri="{FF2B5EF4-FFF2-40B4-BE49-F238E27FC236}">
                <a16:creationId xmlns:a16="http://schemas.microsoft.com/office/drawing/2014/main" id="{C6B363F6-6E48-2A44-B377-B20047768026}"/>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1EB09985-E5ED-C642-8BB3-C5D3C81C0EC9}"/>
              </a:ext>
            </a:extLst>
          </p:cNvPr>
          <p:cNvPicPr>
            <a:picLocks noChangeAspect="1"/>
          </p:cNvPicPr>
          <p:nvPr/>
        </p:nvPicPr>
        <p:blipFill>
          <a:blip r:embed="rId3"/>
          <a:stretch>
            <a:fillRect/>
          </a:stretch>
        </p:blipFill>
        <p:spPr>
          <a:xfrm>
            <a:off x="9658938" y="6358468"/>
            <a:ext cx="1313862" cy="304263"/>
          </a:xfrm>
          <a:prstGeom prst="rect">
            <a:avLst/>
          </a:prstGeom>
        </p:spPr>
      </p:pic>
    </p:spTree>
    <p:extLst>
      <p:ext uri="{BB962C8B-B14F-4D97-AF65-F5344CB8AC3E}">
        <p14:creationId xmlns:p14="http://schemas.microsoft.com/office/powerpoint/2010/main" val="173187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F6C1-43C1-1F47-82DD-ADF7EB15D7CF}"/>
              </a:ext>
            </a:extLst>
          </p:cNvPr>
          <p:cNvSpPr>
            <a:spLocks noGrp="1"/>
          </p:cNvSpPr>
          <p:nvPr>
            <p:ph type="title"/>
          </p:nvPr>
        </p:nvSpPr>
        <p:spPr>
          <a:xfrm>
            <a:off x="1371600" y="685800"/>
            <a:ext cx="9601200" cy="666345"/>
          </a:xfrm>
        </p:spPr>
        <p:txBody>
          <a:bodyPr>
            <a:normAutofit fontScale="90000"/>
          </a:bodyPr>
          <a:lstStyle/>
          <a:p>
            <a:r>
              <a:rPr lang="en-US" dirty="0"/>
              <a:t>                     </a:t>
            </a:r>
            <a:r>
              <a:rPr lang="en-US" sz="4900" dirty="0"/>
              <a:t>Blueprint - Intentions</a:t>
            </a:r>
          </a:p>
        </p:txBody>
      </p:sp>
      <p:sp>
        <p:nvSpPr>
          <p:cNvPr id="3" name="Content Placeholder 2">
            <a:extLst>
              <a:ext uri="{FF2B5EF4-FFF2-40B4-BE49-F238E27FC236}">
                <a16:creationId xmlns:a16="http://schemas.microsoft.com/office/drawing/2014/main" id="{D4E28AD5-68FC-8644-8EAC-0B702FF9B90D}"/>
              </a:ext>
            </a:extLst>
          </p:cNvPr>
          <p:cNvSpPr>
            <a:spLocks noGrp="1"/>
          </p:cNvSpPr>
          <p:nvPr>
            <p:ph idx="1"/>
          </p:nvPr>
        </p:nvSpPr>
        <p:spPr/>
        <p:txBody>
          <a:bodyPr/>
          <a:lstStyle/>
          <a:p>
            <a:r>
              <a:rPr lang="en-US" sz="1600" dirty="0"/>
              <a:t>Create individual boxes that contain staple pantry foods that are nutritious to feed restaurant workers that are in need.</a:t>
            </a:r>
          </a:p>
          <a:p>
            <a:pPr lvl="0"/>
            <a:r>
              <a:rPr lang="en-US" sz="1600" dirty="0"/>
              <a:t>Each of these 30 lb. boxes will feed a family of 4 for about 3 days.</a:t>
            </a:r>
          </a:p>
          <a:p>
            <a:pPr lvl="0"/>
            <a:r>
              <a:rPr lang="en-US" sz="1600" dirty="0"/>
              <a:t>Supply 400 of said boxes per day, 2 days a week = 800 boxes per week.</a:t>
            </a:r>
          </a:p>
          <a:p>
            <a:pPr lvl="0"/>
            <a:r>
              <a:rPr lang="en-US" sz="1600" dirty="0"/>
              <a:t>We will run this program for 4 weeks.</a:t>
            </a:r>
          </a:p>
          <a:p>
            <a:r>
              <a:rPr lang="en-US" sz="1600" dirty="0"/>
              <a:t>We plan to operate this project through the Frontera Farmer’s Foundation, a registered 501c3. Our Chef team has consulted medical professionals and created a food safety and workers safety program in line with CDC recommendations, ensuring the utmost protection for the community and our teams.</a:t>
            </a:r>
          </a:p>
          <a:p>
            <a:pPr lvl="0"/>
            <a:endParaRPr lang="en-US" sz="1600" dirty="0"/>
          </a:p>
          <a:p>
            <a:endParaRPr lang="en-US" dirty="0"/>
          </a:p>
        </p:txBody>
      </p:sp>
      <p:pic>
        <p:nvPicPr>
          <p:cNvPr id="4" name="Picture 3">
            <a:extLst>
              <a:ext uri="{FF2B5EF4-FFF2-40B4-BE49-F238E27FC236}">
                <a16:creationId xmlns:a16="http://schemas.microsoft.com/office/drawing/2014/main" id="{9E9A4353-F829-E04C-B381-DFF2DA146270}"/>
              </a:ext>
            </a:extLst>
          </p:cNvPr>
          <p:cNvPicPr>
            <a:picLocks noChangeAspect="1"/>
          </p:cNvPicPr>
          <p:nvPr/>
        </p:nvPicPr>
        <p:blipFill>
          <a:blip r:embed="rId2"/>
          <a:stretch>
            <a:fillRect/>
          </a:stretch>
        </p:blipFill>
        <p:spPr>
          <a:xfrm>
            <a:off x="1462391" y="215495"/>
            <a:ext cx="2440533" cy="1550210"/>
          </a:xfrm>
          <a:prstGeom prst="rect">
            <a:avLst/>
          </a:prstGeom>
        </p:spPr>
      </p:pic>
      <p:sp>
        <p:nvSpPr>
          <p:cNvPr id="5" name="Footer Placeholder 4">
            <a:extLst>
              <a:ext uri="{FF2B5EF4-FFF2-40B4-BE49-F238E27FC236}">
                <a16:creationId xmlns:a16="http://schemas.microsoft.com/office/drawing/2014/main" id="{4D12A395-670E-BF46-8B33-DB740C8658A8}"/>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FABD7870-500B-5343-BF2E-75968AD9D61F}"/>
              </a:ext>
            </a:extLst>
          </p:cNvPr>
          <p:cNvPicPr>
            <a:picLocks noChangeAspect="1"/>
          </p:cNvPicPr>
          <p:nvPr/>
        </p:nvPicPr>
        <p:blipFill>
          <a:blip r:embed="rId3"/>
          <a:stretch>
            <a:fillRect/>
          </a:stretch>
        </p:blipFill>
        <p:spPr>
          <a:xfrm>
            <a:off x="9658938" y="6351430"/>
            <a:ext cx="1313862" cy="304263"/>
          </a:xfrm>
          <a:prstGeom prst="rect">
            <a:avLst/>
          </a:prstGeom>
        </p:spPr>
      </p:pic>
    </p:spTree>
    <p:extLst>
      <p:ext uri="{BB962C8B-B14F-4D97-AF65-F5344CB8AC3E}">
        <p14:creationId xmlns:p14="http://schemas.microsoft.com/office/powerpoint/2010/main" val="351502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16F1-B40A-944E-B22B-0FBF51C542AE}"/>
              </a:ext>
            </a:extLst>
          </p:cNvPr>
          <p:cNvSpPr>
            <a:spLocks noGrp="1"/>
          </p:cNvSpPr>
          <p:nvPr>
            <p:ph type="title"/>
          </p:nvPr>
        </p:nvSpPr>
        <p:spPr>
          <a:xfrm>
            <a:off x="1371600" y="685801"/>
            <a:ext cx="9601200" cy="637162"/>
          </a:xfrm>
        </p:spPr>
        <p:txBody>
          <a:bodyPr>
            <a:normAutofit fontScale="90000"/>
          </a:bodyPr>
          <a:lstStyle/>
          <a:p>
            <a:r>
              <a:rPr lang="en-US" sz="4900" dirty="0"/>
              <a:t>                   Blueprint – Box Contents</a:t>
            </a:r>
            <a:br>
              <a:rPr lang="en-US" sz="4900" dirty="0"/>
            </a:br>
            <a:br>
              <a:rPr lang="en-US" sz="4900" dirty="0"/>
            </a:br>
            <a:r>
              <a:rPr lang="en-US" sz="1800" dirty="0"/>
              <a:t>The proposed contents for a typical single box. These are </a:t>
            </a:r>
            <a:r>
              <a:rPr lang="en-US" sz="1800" i="1" dirty="0"/>
              <a:t>categories</a:t>
            </a:r>
            <a:r>
              <a:rPr lang="en-US" sz="1800" dirty="0"/>
              <a:t> of food that are somewhat flexible. They may choose options to substitute in place of the meat (for example: pre-made meals such as soup)</a:t>
            </a:r>
            <a:br>
              <a:rPr lang="en-US" sz="1800" dirty="0"/>
            </a:br>
            <a:endParaRPr lang="en-US" sz="1800" dirty="0"/>
          </a:p>
        </p:txBody>
      </p:sp>
      <p:sp>
        <p:nvSpPr>
          <p:cNvPr id="3" name="Content Placeholder 2">
            <a:extLst>
              <a:ext uri="{FF2B5EF4-FFF2-40B4-BE49-F238E27FC236}">
                <a16:creationId xmlns:a16="http://schemas.microsoft.com/office/drawing/2014/main" id="{94E70979-F922-C247-B9C7-85ACD01FB7F7}"/>
              </a:ext>
            </a:extLst>
          </p:cNvPr>
          <p:cNvSpPr>
            <a:spLocks noGrp="1"/>
          </p:cNvSpPr>
          <p:nvPr>
            <p:ph idx="1"/>
          </p:nvPr>
        </p:nvSpPr>
        <p:spPr>
          <a:xfrm>
            <a:off x="1371600" y="2655650"/>
            <a:ext cx="9601200" cy="3735421"/>
          </a:xfrm>
        </p:spPr>
        <p:txBody>
          <a:bodyPr>
            <a:normAutofit fontScale="77500" lnSpcReduction="20000"/>
          </a:bodyPr>
          <a:lstStyle/>
          <a:p>
            <a:pPr lvl="0"/>
            <a:r>
              <a:rPr lang="en-US" dirty="0"/>
              <a:t>Rice, 2 </a:t>
            </a:r>
            <a:r>
              <a:rPr lang="en-US" dirty="0" err="1"/>
              <a:t>lbs</a:t>
            </a:r>
            <a:endParaRPr lang="en-US" dirty="0"/>
          </a:p>
          <a:p>
            <a:pPr lvl="0"/>
            <a:r>
              <a:rPr lang="en-US" dirty="0"/>
              <a:t>Beans, 2 </a:t>
            </a:r>
            <a:r>
              <a:rPr lang="en-US" dirty="0" err="1"/>
              <a:t>lbs</a:t>
            </a:r>
            <a:endParaRPr lang="en-US" dirty="0"/>
          </a:p>
          <a:p>
            <a:pPr lvl="0"/>
            <a:r>
              <a:rPr lang="en-US" dirty="0"/>
              <a:t>Pasta, 2 </a:t>
            </a:r>
            <a:r>
              <a:rPr lang="en-US" dirty="0" err="1"/>
              <a:t>lbs</a:t>
            </a:r>
            <a:endParaRPr lang="en-US" dirty="0"/>
          </a:p>
          <a:p>
            <a:pPr lvl="0"/>
            <a:r>
              <a:rPr lang="en-US" dirty="0"/>
              <a:t>Carrots, 2 </a:t>
            </a:r>
            <a:r>
              <a:rPr lang="en-US" dirty="0" err="1"/>
              <a:t>lbs</a:t>
            </a:r>
            <a:endParaRPr lang="en-US" dirty="0"/>
          </a:p>
          <a:p>
            <a:pPr lvl="0"/>
            <a:r>
              <a:rPr lang="en-US" dirty="0"/>
              <a:t>Onions, 3 </a:t>
            </a:r>
            <a:r>
              <a:rPr lang="en-US" dirty="0" err="1"/>
              <a:t>lbs</a:t>
            </a:r>
            <a:endParaRPr lang="en-US" dirty="0"/>
          </a:p>
          <a:p>
            <a:pPr lvl="0"/>
            <a:r>
              <a:rPr lang="en-US" dirty="0"/>
              <a:t>Potatoes, 2 </a:t>
            </a:r>
            <a:r>
              <a:rPr lang="en-US" dirty="0" err="1"/>
              <a:t>lbs</a:t>
            </a:r>
            <a:endParaRPr lang="en-US" dirty="0"/>
          </a:p>
          <a:p>
            <a:pPr lvl="0"/>
            <a:r>
              <a:rPr lang="en-US" dirty="0"/>
              <a:t>Green veg, 3 </a:t>
            </a:r>
            <a:r>
              <a:rPr lang="en-US" dirty="0" err="1"/>
              <a:t>lbs</a:t>
            </a:r>
            <a:endParaRPr lang="en-US" dirty="0"/>
          </a:p>
          <a:p>
            <a:pPr lvl="0"/>
            <a:r>
              <a:rPr lang="en-US" dirty="0"/>
              <a:t>Eggs, 15</a:t>
            </a:r>
          </a:p>
          <a:p>
            <a:pPr lvl="0"/>
            <a:r>
              <a:rPr lang="en-US" dirty="0"/>
              <a:t>Sliced bread, 1 loaf</a:t>
            </a:r>
          </a:p>
          <a:p>
            <a:pPr lvl="0"/>
            <a:r>
              <a:rPr lang="en-US" dirty="0"/>
              <a:t>Frozen, pre-packed meat, 5 </a:t>
            </a:r>
            <a:r>
              <a:rPr lang="en-US" dirty="0" err="1"/>
              <a:t>lbs</a:t>
            </a:r>
            <a:r>
              <a:rPr lang="en-US" dirty="0"/>
              <a:t> </a:t>
            </a:r>
          </a:p>
          <a:p>
            <a:pPr lvl="0"/>
            <a:r>
              <a:rPr lang="en-US" dirty="0"/>
              <a:t>Butter, 1 </a:t>
            </a:r>
            <a:r>
              <a:rPr lang="en-US" dirty="0" err="1"/>
              <a:t>lb</a:t>
            </a:r>
            <a:endParaRPr lang="en-US" dirty="0"/>
          </a:p>
          <a:p>
            <a:endParaRPr lang="en-US" dirty="0"/>
          </a:p>
        </p:txBody>
      </p:sp>
      <p:pic>
        <p:nvPicPr>
          <p:cNvPr id="4" name="Picture 3">
            <a:extLst>
              <a:ext uri="{FF2B5EF4-FFF2-40B4-BE49-F238E27FC236}">
                <a16:creationId xmlns:a16="http://schemas.microsoft.com/office/drawing/2014/main" id="{AE33F362-6141-434A-9F5F-F901D8DFFEDF}"/>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5" name="Footer Placeholder 4">
            <a:extLst>
              <a:ext uri="{FF2B5EF4-FFF2-40B4-BE49-F238E27FC236}">
                <a16:creationId xmlns:a16="http://schemas.microsoft.com/office/drawing/2014/main" id="{B40E52CD-86D3-EA46-A9A0-D6E363BB88A7}"/>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315806B3-E84B-134B-A019-C28A4D554B75}"/>
              </a:ext>
            </a:extLst>
          </p:cNvPr>
          <p:cNvPicPr>
            <a:picLocks noChangeAspect="1"/>
          </p:cNvPicPr>
          <p:nvPr/>
        </p:nvPicPr>
        <p:blipFill>
          <a:blip r:embed="rId3"/>
          <a:stretch>
            <a:fillRect/>
          </a:stretch>
        </p:blipFill>
        <p:spPr>
          <a:xfrm>
            <a:off x="9658938" y="6351430"/>
            <a:ext cx="1313862" cy="304263"/>
          </a:xfrm>
          <a:prstGeom prst="rect">
            <a:avLst/>
          </a:prstGeom>
        </p:spPr>
      </p:pic>
    </p:spTree>
    <p:extLst>
      <p:ext uri="{BB962C8B-B14F-4D97-AF65-F5344CB8AC3E}">
        <p14:creationId xmlns:p14="http://schemas.microsoft.com/office/powerpoint/2010/main" val="185269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CCC5-F65F-A246-A49D-85CA19F21C5B}"/>
              </a:ext>
            </a:extLst>
          </p:cNvPr>
          <p:cNvSpPr>
            <a:spLocks noGrp="1"/>
          </p:cNvSpPr>
          <p:nvPr>
            <p:ph type="title"/>
          </p:nvPr>
        </p:nvSpPr>
        <p:spPr>
          <a:xfrm>
            <a:off x="1371600" y="685800"/>
            <a:ext cx="9601200" cy="763621"/>
          </a:xfrm>
        </p:spPr>
        <p:txBody>
          <a:bodyPr/>
          <a:lstStyle/>
          <a:p>
            <a:r>
              <a:rPr lang="en-US" dirty="0"/>
              <a:t>                   Blueprint – Daily Inventory</a:t>
            </a:r>
          </a:p>
        </p:txBody>
      </p:sp>
      <p:sp>
        <p:nvSpPr>
          <p:cNvPr id="3" name="Content Placeholder 2">
            <a:extLst>
              <a:ext uri="{FF2B5EF4-FFF2-40B4-BE49-F238E27FC236}">
                <a16:creationId xmlns:a16="http://schemas.microsoft.com/office/drawing/2014/main" id="{94E1C938-0F36-0948-8BB1-F071E57078CE}"/>
              </a:ext>
            </a:extLst>
          </p:cNvPr>
          <p:cNvSpPr>
            <a:spLocks noGrp="1"/>
          </p:cNvSpPr>
          <p:nvPr>
            <p:ph idx="1"/>
          </p:nvPr>
        </p:nvSpPr>
        <p:spPr>
          <a:xfrm>
            <a:off x="1371600" y="2260802"/>
            <a:ext cx="9601200" cy="4013537"/>
          </a:xfrm>
        </p:spPr>
        <p:txBody>
          <a:bodyPr>
            <a:normAutofit fontScale="77500" lnSpcReduction="20000"/>
          </a:bodyPr>
          <a:lstStyle/>
          <a:p>
            <a:pPr lvl="0"/>
            <a:r>
              <a:rPr lang="en-US" dirty="0"/>
              <a:t>Rice, 800 </a:t>
            </a:r>
            <a:r>
              <a:rPr lang="en-US" dirty="0" err="1"/>
              <a:t>lbs</a:t>
            </a:r>
            <a:endParaRPr lang="en-US" dirty="0"/>
          </a:p>
          <a:p>
            <a:pPr lvl="0"/>
            <a:r>
              <a:rPr lang="en-US" dirty="0"/>
              <a:t>Beans, 800 </a:t>
            </a:r>
            <a:r>
              <a:rPr lang="en-US" dirty="0" err="1"/>
              <a:t>lbs</a:t>
            </a:r>
            <a:endParaRPr lang="en-US" dirty="0"/>
          </a:p>
          <a:p>
            <a:pPr lvl="0"/>
            <a:r>
              <a:rPr lang="en-US" dirty="0"/>
              <a:t>Pasta, 800 </a:t>
            </a:r>
            <a:r>
              <a:rPr lang="en-US" dirty="0" err="1"/>
              <a:t>lbs</a:t>
            </a:r>
            <a:endParaRPr lang="en-US" dirty="0"/>
          </a:p>
          <a:p>
            <a:pPr lvl="0"/>
            <a:r>
              <a:rPr lang="en-US" dirty="0"/>
              <a:t>Carrots, 800 </a:t>
            </a:r>
            <a:r>
              <a:rPr lang="en-US" dirty="0" err="1"/>
              <a:t>lbs</a:t>
            </a:r>
            <a:endParaRPr lang="en-US" dirty="0"/>
          </a:p>
          <a:p>
            <a:pPr lvl="0"/>
            <a:r>
              <a:rPr lang="en-US" dirty="0"/>
              <a:t>Onions, 1200 </a:t>
            </a:r>
            <a:r>
              <a:rPr lang="en-US" dirty="0" err="1"/>
              <a:t>lbs</a:t>
            </a:r>
            <a:endParaRPr lang="en-US" dirty="0"/>
          </a:p>
          <a:p>
            <a:pPr lvl="0"/>
            <a:r>
              <a:rPr lang="en-US" dirty="0"/>
              <a:t>Potatoes, 800 </a:t>
            </a:r>
            <a:r>
              <a:rPr lang="en-US" dirty="0" err="1"/>
              <a:t>lbs</a:t>
            </a:r>
            <a:endParaRPr lang="en-US" dirty="0"/>
          </a:p>
          <a:p>
            <a:pPr lvl="0"/>
            <a:r>
              <a:rPr lang="en-US" dirty="0"/>
              <a:t>Green Veg, 1200 </a:t>
            </a:r>
            <a:r>
              <a:rPr lang="en-US" dirty="0" err="1"/>
              <a:t>lbs</a:t>
            </a:r>
            <a:endParaRPr lang="en-US" dirty="0"/>
          </a:p>
          <a:p>
            <a:pPr lvl="0"/>
            <a:r>
              <a:rPr lang="en-US" dirty="0"/>
              <a:t>Eggs, 6000 (17 cases)</a:t>
            </a:r>
          </a:p>
          <a:p>
            <a:pPr lvl="0"/>
            <a:r>
              <a:rPr lang="en-US" dirty="0"/>
              <a:t>Sliced bread, 400 loaves</a:t>
            </a:r>
          </a:p>
          <a:p>
            <a:pPr lvl="0"/>
            <a:r>
              <a:rPr lang="en-US" dirty="0"/>
              <a:t>Frozen meat, 2000 </a:t>
            </a:r>
            <a:r>
              <a:rPr lang="en-US" dirty="0" err="1"/>
              <a:t>lbs</a:t>
            </a:r>
            <a:endParaRPr lang="en-US" dirty="0"/>
          </a:p>
          <a:p>
            <a:pPr lvl="0"/>
            <a:r>
              <a:rPr lang="en-US" dirty="0"/>
              <a:t>Butter, 400 individual </a:t>
            </a:r>
            <a:r>
              <a:rPr lang="en-US" dirty="0" err="1"/>
              <a:t>lbs</a:t>
            </a:r>
            <a:endParaRPr lang="en-US" dirty="0"/>
          </a:p>
          <a:p>
            <a:r>
              <a:rPr lang="en-US" dirty="0"/>
              <a:t>All bulk items will require repack, except for the bread, frozen meat, and butter. </a:t>
            </a:r>
          </a:p>
          <a:p>
            <a:endParaRPr lang="en-US" dirty="0"/>
          </a:p>
        </p:txBody>
      </p:sp>
      <p:sp>
        <p:nvSpPr>
          <p:cNvPr id="5" name="TextBox 4">
            <a:extLst>
              <a:ext uri="{FF2B5EF4-FFF2-40B4-BE49-F238E27FC236}">
                <a16:creationId xmlns:a16="http://schemas.microsoft.com/office/drawing/2014/main" id="{5BD1B93C-22A1-EB44-8F57-6E0C90AD92E4}"/>
              </a:ext>
            </a:extLst>
          </p:cNvPr>
          <p:cNvSpPr txBox="1"/>
          <p:nvPr/>
        </p:nvSpPr>
        <p:spPr>
          <a:xfrm>
            <a:off x="1371600" y="1525064"/>
            <a:ext cx="9517795" cy="615553"/>
          </a:xfrm>
          <a:prstGeom prst="rect">
            <a:avLst/>
          </a:prstGeom>
          <a:noFill/>
        </p:spPr>
        <p:txBody>
          <a:bodyPr wrap="square" rtlCol="0">
            <a:spAutoFit/>
          </a:bodyPr>
          <a:lstStyle/>
          <a:p>
            <a:r>
              <a:rPr lang="en-US" dirty="0"/>
              <a:t> </a:t>
            </a:r>
          </a:p>
          <a:p>
            <a:r>
              <a:rPr lang="en-US" sz="1600" dirty="0"/>
              <a:t>For each packing day they will require these items, as well as a location to receive and repack:</a:t>
            </a:r>
          </a:p>
        </p:txBody>
      </p:sp>
      <p:pic>
        <p:nvPicPr>
          <p:cNvPr id="6" name="Picture 5">
            <a:extLst>
              <a:ext uri="{FF2B5EF4-FFF2-40B4-BE49-F238E27FC236}">
                <a16:creationId xmlns:a16="http://schemas.microsoft.com/office/drawing/2014/main" id="{8458AB3C-08E4-D448-9440-2F07F12F98E3}"/>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7" name="Footer Placeholder 6">
            <a:extLst>
              <a:ext uri="{FF2B5EF4-FFF2-40B4-BE49-F238E27FC236}">
                <a16:creationId xmlns:a16="http://schemas.microsoft.com/office/drawing/2014/main" id="{653C0ED3-6EFF-1D4C-B09C-8295E0B057E2}"/>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05706A1D-C77D-D04B-BA20-0C1C3CC77512}"/>
              </a:ext>
            </a:extLst>
          </p:cNvPr>
          <p:cNvPicPr>
            <a:picLocks noChangeAspect="1"/>
          </p:cNvPicPr>
          <p:nvPr/>
        </p:nvPicPr>
        <p:blipFill>
          <a:blip r:embed="rId3"/>
          <a:stretch>
            <a:fillRect/>
          </a:stretch>
        </p:blipFill>
        <p:spPr>
          <a:xfrm>
            <a:off x="10014538" y="6353216"/>
            <a:ext cx="1313862" cy="304263"/>
          </a:xfrm>
          <a:prstGeom prst="rect">
            <a:avLst/>
          </a:prstGeom>
        </p:spPr>
      </p:pic>
    </p:spTree>
    <p:extLst>
      <p:ext uri="{BB962C8B-B14F-4D97-AF65-F5344CB8AC3E}">
        <p14:creationId xmlns:p14="http://schemas.microsoft.com/office/powerpoint/2010/main" val="198960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923C-CFD6-EB47-8BA4-F49E4C3D54E3}"/>
              </a:ext>
            </a:extLst>
          </p:cNvPr>
          <p:cNvSpPr>
            <a:spLocks noGrp="1"/>
          </p:cNvSpPr>
          <p:nvPr>
            <p:ph type="title"/>
          </p:nvPr>
        </p:nvSpPr>
        <p:spPr>
          <a:xfrm>
            <a:off x="1371600" y="685800"/>
            <a:ext cx="9601200" cy="695528"/>
          </a:xfrm>
        </p:spPr>
        <p:txBody>
          <a:bodyPr/>
          <a:lstStyle/>
          <a:p>
            <a:r>
              <a:rPr lang="en-US" dirty="0"/>
              <a:t>		      Blueprint – Daily Supplies</a:t>
            </a:r>
          </a:p>
        </p:txBody>
      </p:sp>
      <p:sp>
        <p:nvSpPr>
          <p:cNvPr id="3" name="Content Placeholder 2">
            <a:extLst>
              <a:ext uri="{FF2B5EF4-FFF2-40B4-BE49-F238E27FC236}">
                <a16:creationId xmlns:a16="http://schemas.microsoft.com/office/drawing/2014/main" id="{ED3B9F83-A21E-D44D-B4C1-856065ACD5F1}"/>
              </a:ext>
            </a:extLst>
          </p:cNvPr>
          <p:cNvSpPr>
            <a:spLocks noGrp="1"/>
          </p:cNvSpPr>
          <p:nvPr>
            <p:ph idx="1"/>
          </p:nvPr>
        </p:nvSpPr>
        <p:spPr>
          <a:xfrm>
            <a:off x="1371600" y="1947333"/>
            <a:ext cx="9601200" cy="3920067"/>
          </a:xfrm>
        </p:spPr>
        <p:txBody>
          <a:bodyPr/>
          <a:lstStyle/>
          <a:p>
            <a:pPr lvl="0"/>
            <a:r>
              <a:rPr lang="en-US" sz="1600" dirty="0"/>
              <a:t>400 cardboard produce boxes that are </a:t>
            </a:r>
            <a:r>
              <a:rPr lang="en-US" sz="1600" b="1" dirty="0"/>
              <a:t>uniform, come flat, </a:t>
            </a:r>
            <a:r>
              <a:rPr lang="en-US" sz="1600" dirty="0"/>
              <a:t>and with </a:t>
            </a:r>
            <a:r>
              <a:rPr lang="en-US" sz="1600" b="1" dirty="0"/>
              <a:t>a folding top and bottom (not a box we have to tape)</a:t>
            </a:r>
            <a:r>
              <a:rPr lang="en-US" sz="1600" dirty="0"/>
              <a:t>. Ideal size 13” x 13” x 9.5”</a:t>
            </a:r>
          </a:p>
          <a:p>
            <a:pPr lvl="0"/>
            <a:r>
              <a:rPr lang="en-US" sz="1600" dirty="0"/>
              <a:t>2 boxes of each size (S, M, LG, XL) nitrile or powdered vinyl gloves</a:t>
            </a:r>
          </a:p>
          <a:p>
            <a:pPr lvl="0"/>
            <a:r>
              <a:rPr lang="en-US" sz="1600" dirty="0"/>
              <a:t>400 plastic grocery bags</a:t>
            </a:r>
          </a:p>
          <a:p>
            <a:pPr lvl="0"/>
            <a:r>
              <a:rPr lang="en-US" sz="1600" dirty="0"/>
              <a:t>1200 small plastic produce bags, or </a:t>
            </a:r>
            <a:r>
              <a:rPr lang="en-US" sz="1600" dirty="0" err="1"/>
              <a:t>ziplock</a:t>
            </a:r>
            <a:r>
              <a:rPr lang="en-US" sz="1600" dirty="0"/>
              <a:t> bags (For bulk dry goods: rice, beans, pasta)</a:t>
            </a:r>
          </a:p>
          <a:p>
            <a:pPr lvl="0"/>
            <a:endParaRPr lang="en-US" sz="1600" dirty="0"/>
          </a:p>
          <a:p>
            <a:pPr lvl="0"/>
            <a:endParaRPr lang="en-US" sz="1600" dirty="0"/>
          </a:p>
          <a:p>
            <a:endParaRPr lang="en-US" dirty="0"/>
          </a:p>
        </p:txBody>
      </p:sp>
      <p:pic>
        <p:nvPicPr>
          <p:cNvPr id="5" name="Picture 4">
            <a:extLst>
              <a:ext uri="{FF2B5EF4-FFF2-40B4-BE49-F238E27FC236}">
                <a16:creationId xmlns:a16="http://schemas.microsoft.com/office/drawing/2014/main" id="{9525057C-2DDA-B74C-A0E3-8ED51ECBE2B4}"/>
              </a:ext>
            </a:extLst>
          </p:cNvPr>
          <p:cNvPicPr>
            <a:picLocks noChangeAspect="1"/>
          </p:cNvPicPr>
          <p:nvPr/>
        </p:nvPicPr>
        <p:blipFill>
          <a:blip r:embed="rId2"/>
          <a:stretch>
            <a:fillRect/>
          </a:stretch>
        </p:blipFill>
        <p:spPr>
          <a:xfrm>
            <a:off x="1472119" y="215495"/>
            <a:ext cx="2440533" cy="1550210"/>
          </a:xfrm>
          <a:prstGeom prst="rect">
            <a:avLst/>
          </a:prstGeom>
        </p:spPr>
      </p:pic>
      <p:sp>
        <p:nvSpPr>
          <p:cNvPr id="6" name="Footer Placeholder 5">
            <a:extLst>
              <a:ext uri="{FF2B5EF4-FFF2-40B4-BE49-F238E27FC236}">
                <a16:creationId xmlns:a16="http://schemas.microsoft.com/office/drawing/2014/main" id="{E033EC94-13EC-5C47-A172-34597DBF132A}"/>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FB97166C-65D6-ED43-BD2A-5D733DAE5B8D}"/>
              </a:ext>
            </a:extLst>
          </p:cNvPr>
          <p:cNvPicPr>
            <a:picLocks noChangeAspect="1"/>
          </p:cNvPicPr>
          <p:nvPr/>
        </p:nvPicPr>
        <p:blipFill>
          <a:blip r:embed="rId3"/>
          <a:stretch>
            <a:fillRect/>
          </a:stretch>
        </p:blipFill>
        <p:spPr>
          <a:xfrm>
            <a:off x="10023005" y="6351430"/>
            <a:ext cx="1313862" cy="304263"/>
          </a:xfrm>
          <a:prstGeom prst="rect">
            <a:avLst/>
          </a:prstGeom>
        </p:spPr>
      </p:pic>
    </p:spTree>
    <p:extLst>
      <p:ext uri="{BB962C8B-B14F-4D97-AF65-F5344CB8AC3E}">
        <p14:creationId xmlns:p14="http://schemas.microsoft.com/office/powerpoint/2010/main" val="192948300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1540</TotalTime>
  <Words>2314</Words>
  <Application>Microsoft Macintosh PowerPoint</Application>
  <PresentationFormat>Widescreen</PresentationFormat>
  <Paragraphs>117</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Franklin Gothic Book</vt:lpstr>
      <vt:lpstr>Crop</vt:lpstr>
      <vt:lpstr>PowerPoint Presentation</vt:lpstr>
      <vt:lpstr>                                   Blueprint  </vt:lpstr>
      <vt:lpstr>                   Blueprint - Big Picture  </vt:lpstr>
      <vt:lpstr>                   Blueprint - Mission  One of the greatest needs for the hundreds of thousands of suddenly unemployed restaurant workers is food. Ironically, those who have dedicated themselves to creating beautiful food for all of us are suddenly without any resources to feed their families. And relief isn’t coming to them fast enough.    We have developed a way to solve this tragic dilemma that can provide food for unemployed restaurant workers as well as to create jobs and help prop up the supply chain. With an anonymous donor’s $250,000 contribution, we have started:  </vt:lpstr>
      <vt:lpstr>                   Blueprint – Overview  Timeframe:      8 weeks, March 30th – May 23rd, 2020   Impact:           Feeding 400 foodservice worker families twice a week with 30 lbs. meal boxes (each box to feed a family of 4 for 3 days). A box contains rice, pasta, beans, produce, dairy, meat and poultry.   Background:  On Monday, 3/23 US Foods was generous enough to contact us to help them distribute extra product they found themselves with after the unexpected shuttering of restaurants, approx. 320 cases of food donations. We quickly rallied a group of our laid-off staff to process the hundreds of cases of food that showed up at Frontera, dividing everything into several hundred boxes. Chefs from nearby restaurants came to pick up cases of food to divide among their staffs. As the late afternoon faded, grateful staff arrived, thankful beyond words that we were helping them get by until restaurants can open again.  We have started to repeat this model. Our plan for the next 8 weeks is to work with US Foods to purchase approx. $13,375 of product twice a week, giving a shot in the arm to a struggling supply chain. We will hire 15 laid-off restaurant workers for 8 hrs. each day to process and pack the food into boxes and bags for pick-up.  Through the enormous coalition of independent restaurants that was formed as the restaurant closure was being announced, these boxes will be picked up by, and be distributed to our circle of chefs to their unemployed restaurant workers in the City of Chicago.  </vt:lpstr>
      <vt:lpstr>                     Blueprint - Intentions</vt:lpstr>
      <vt:lpstr>                   Blueprint – Box Contents  The proposed contents for a typical single box. These are categories of food that are somewhat flexible. They may choose options to substitute in place of the meat (for example: pre-made meals such as soup) </vt:lpstr>
      <vt:lpstr>                   Blueprint – Daily Inventory</vt:lpstr>
      <vt:lpstr>        Blueprint – Daily Supplies</vt:lpstr>
      <vt:lpstr>                   Blueprint– Safety/Sanitation</vt:lpstr>
      <vt:lpstr>                   Blueprint – Budget Overview</vt:lpstr>
      <vt:lpstr>                   Blueprint – the fine print  The Frontera Blueprint (in our analysis) assigns no costs to these (donated or in place) items, some of which may not be available at no cost to every group desiring to activate this model – please factor these into your budgeting as appropriate:  </vt:lpstr>
      <vt:lpstr>                    Can Business Serve?   Would you wager that anyone could decide to provide 400 out of work families with food for four weeks and get it funded and up and running in a week? It’s a sure bet if you know the Bayless family.   Rick and Deann Bayless aren’t like many of today’s business owners who find it convenient and profitable to pay lip service to social mission and giving back. They’re the original trailblazers who’ve partnered with local farmers and producers to nurture the Midwest food system since the inception of their restaurants. They chose to sacrifice fast profits by buying local, and have gone to extreme lengths to nurture their supply chain, including paying small farmers for their crop a year in advance to help them scale. The Bayless brand may be global, but they are true Midwesterners, and are pioneers in pairing business with social and societal good.   Since 2003, their Frontera Farmer Foundation has given nearly $2 million in micro grants to small Midwestern family farmers while funding all operation costs out of their pockets. These grants have been pivotal for many small producers to grow and to support their families, and today the foundation has pivoted to rapidly mobilize their company infrastructure and staff to meet the needs of a crisis.   This is the future– a 501(c)(3) mobilizing a business, leveraging its existing assets and teams to deliver a fast to market crisis relief solution.         </vt:lpstr>
      <vt:lpstr>                           Lessons &amp; Questions </vt:lpstr>
      <vt:lpstr>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48</cp:revision>
  <dcterms:created xsi:type="dcterms:W3CDTF">2020-04-08T02:05:47Z</dcterms:created>
  <dcterms:modified xsi:type="dcterms:W3CDTF">2020-04-10T18:16:39Z</dcterms:modified>
</cp:coreProperties>
</file>