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24374-3811-D8CF-BD2F-1C5916686F76}" v="430" dt="2025-06-18T13:30:56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fUdWW_glQw?start=356&amp;feature=oembed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Vertical 3">
            <a:extLst>
              <a:ext uri="{FF2B5EF4-FFF2-40B4-BE49-F238E27FC236}">
                <a16:creationId xmlns:a16="http://schemas.microsoft.com/office/drawing/2014/main" id="{3E145471-866F-4713-F151-30F6C3548EDE}"/>
              </a:ext>
            </a:extLst>
          </p:cNvPr>
          <p:cNvSpPr/>
          <p:nvPr/>
        </p:nvSpPr>
        <p:spPr>
          <a:xfrm>
            <a:off x="2813867" y="686317"/>
            <a:ext cx="6630923" cy="5472673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4D3B1-6CC5-837F-4030-2CC14DC2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               </a:t>
            </a:r>
            <a:r>
              <a:rPr lang="en-US" sz="3200" b="1" dirty="0" err="1"/>
              <a:t>Bendrigg</a:t>
            </a:r>
            <a:r>
              <a:rPr lang="en-US" sz="3200" b="1" dirty="0"/>
              <a:t> Roll Of Honour</a:t>
            </a:r>
            <a:endParaRPr lang="en-US" sz="3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E755D-B742-1B56-7798-13A762391635}"/>
              </a:ext>
            </a:extLst>
          </p:cNvPr>
          <p:cNvSpPr txBox="1"/>
          <p:nvPr/>
        </p:nvSpPr>
        <p:spPr>
          <a:xfrm>
            <a:off x="3498869" y="1911577"/>
            <a:ext cx="1707160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en-GB" sz="1600" dirty="0"/>
              <a:t> 1 Robin            </a:t>
            </a:r>
          </a:p>
          <a:p>
            <a:pPr>
              <a:buFont typeface="Arial"/>
              <a:buChar char="•"/>
            </a:pPr>
            <a:r>
              <a:rPr lang="en-GB" sz="1600" dirty="0"/>
              <a:t>2 Rick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3 Aboudi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4 Alicia 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5 James C  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6 George 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7 Megan 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8 Steve 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9 Keira 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10 Ben 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11 Chelsea 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12 Han 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13 Hannah 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14 Chris </a:t>
            </a:r>
            <a:endParaRPr lang="en-US" sz="1600"/>
          </a:p>
          <a:p>
            <a:pPr>
              <a:buFont typeface="Arial"/>
              <a:buChar char="•"/>
            </a:pPr>
            <a:r>
              <a:rPr lang="en-GB" sz="1600" dirty="0"/>
              <a:t>15 James O</a:t>
            </a:r>
            <a:endParaRPr lang="en-US" sz="1600"/>
          </a:p>
          <a:p>
            <a:pPr marL="342900" indent="-342900" algn="l">
              <a:buAutoNum type="arabicPeriod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A2E47-BFF3-021D-AAEB-FF95CC5539AF}"/>
              </a:ext>
            </a:extLst>
          </p:cNvPr>
          <p:cNvSpPr txBox="1"/>
          <p:nvPr/>
        </p:nvSpPr>
        <p:spPr>
          <a:xfrm>
            <a:off x="5682310" y="1913056"/>
            <a:ext cx="2696689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AutoNum type="arabicPeriod"/>
            </a:pPr>
            <a:r>
              <a:rPr lang="en-US" dirty="0"/>
              <a:t>Nicola</a:t>
            </a:r>
          </a:p>
          <a:p>
            <a:pPr marL="342900" indent="-342900">
              <a:buAutoNum type="arabicPeriod"/>
            </a:pPr>
            <a:r>
              <a:rPr lang="en-US"/>
              <a:t>Jodie</a:t>
            </a:r>
          </a:p>
          <a:p>
            <a:pPr marL="342900" indent="-342900">
              <a:buAutoNum type="arabicPeriod"/>
            </a:pPr>
            <a:r>
              <a:rPr lang="en-US" dirty="0"/>
              <a:t>Dave</a:t>
            </a:r>
          </a:p>
          <a:p>
            <a:pPr marL="342900" indent="-342900">
              <a:buAutoNum type="arabicPeriod"/>
            </a:pPr>
            <a:r>
              <a:rPr lang="en-US" dirty="0"/>
              <a:t>Neve</a:t>
            </a:r>
          </a:p>
          <a:p>
            <a:pPr marL="342900" indent="-342900">
              <a:buAutoNum type="arabicPeriod"/>
            </a:pPr>
            <a:r>
              <a:rPr lang="en-US" dirty="0"/>
              <a:t>Dan</a:t>
            </a:r>
          </a:p>
          <a:p>
            <a:pPr marL="342900" indent="-342900">
              <a:buAutoNum type="arabicPeriod"/>
            </a:pPr>
            <a:r>
              <a:rPr lang="en-US" dirty="0"/>
              <a:t>Sarah</a:t>
            </a:r>
          </a:p>
          <a:p>
            <a:pPr marL="342900" indent="-342900">
              <a:buAutoNum type="arabicPeriod"/>
            </a:pPr>
            <a:r>
              <a:rPr lang="en-US" dirty="0"/>
              <a:t>Molly</a:t>
            </a:r>
          </a:p>
          <a:p>
            <a:pPr marL="342900" indent="-342900">
              <a:buAutoNum type="arabicPeriod"/>
            </a:pPr>
            <a:r>
              <a:rPr lang="en-US" dirty="0"/>
              <a:t>Tess</a:t>
            </a:r>
          </a:p>
          <a:p>
            <a:pPr marL="342900" indent="-342900">
              <a:buAutoNum type="arabicPeriod"/>
            </a:pPr>
            <a:r>
              <a:rPr lang="en-US" dirty="0"/>
              <a:t>Tracy </a:t>
            </a:r>
          </a:p>
        </p:txBody>
      </p:sp>
      <p:pic>
        <p:nvPicPr>
          <p:cNvPr id="8" name="Picture 7" descr="A logo for a company&#10;&#10;AI-generated content may be incorrect.">
            <a:extLst>
              <a:ext uri="{FF2B5EF4-FFF2-40B4-BE49-F238E27FC236}">
                <a16:creationId xmlns:a16="http://schemas.microsoft.com/office/drawing/2014/main" id="{FCA77304-BEF5-FAA2-83C6-56A96C48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9289" t="-18452" r="-108" b="595"/>
          <a:stretch>
            <a:fillRect/>
          </a:stretch>
        </p:blipFill>
        <p:spPr>
          <a:xfrm>
            <a:off x="9212471" y="361744"/>
            <a:ext cx="2496244" cy="2089077"/>
          </a:xfrm>
          <a:prstGeom prst="rect">
            <a:avLst/>
          </a:prstGeom>
        </p:spPr>
      </p:pic>
      <p:pic>
        <p:nvPicPr>
          <p:cNvPr id="9" name="Picture 8" descr="A logo with colorful puzzle pieces&#10;&#10;AI-generated content may be incorrect.">
            <a:extLst>
              <a:ext uri="{FF2B5EF4-FFF2-40B4-BE49-F238E27FC236}">
                <a16:creationId xmlns:a16="http://schemas.microsoft.com/office/drawing/2014/main" id="{EE3699B0-24CB-0691-89C8-9D56B7364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86" y="367090"/>
            <a:ext cx="2295525" cy="1600200"/>
          </a:xfrm>
          <a:prstGeom prst="rect">
            <a:avLst/>
          </a:prstGeom>
        </p:spPr>
      </p:pic>
      <p:pic>
        <p:nvPicPr>
          <p:cNvPr id="11" name="Picture 10" descr="Residential Activity Centre For ...">
            <a:extLst>
              <a:ext uri="{FF2B5EF4-FFF2-40B4-BE49-F238E27FC236}">
                <a16:creationId xmlns:a16="http://schemas.microsoft.com/office/drawing/2014/main" id="{B96622FA-0DED-264B-CC02-82A819046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397" y="4533497"/>
            <a:ext cx="2619375" cy="1743075"/>
          </a:xfrm>
          <a:prstGeom prst="rect">
            <a:avLst/>
          </a:prstGeom>
        </p:spPr>
      </p:pic>
      <p:pic>
        <p:nvPicPr>
          <p:cNvPr id="12" name="Online Media 11" title="A Guided Tour - Bendrigg Trust Accessible Outdoor Centre">
            <a:hlinkClick r:id="" action="ppaction://media"/>
            <a:extLst>
              <a:ext uri="{FF2B5EF4-FFF2-40B4-BE49-F238E27FC236}">
                <a16:creationId xmlns:a16="http://schemas.microsoft.com/office/drawing/2014/main" id="{83A608B2-48AC-9996-6DB2-912E3DF7F2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442611" y="4521629"/>
            <a:ext cx="2723585" cy="171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8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car with eyes&#10;&#10;AI-generated content may be incorrect.">
            <a:extLst>
              <a:ext uri="{FF2B5EF4-FFF2-40B4-BE49-F238E27FC236}">
                <a16:creationId xmlns:a16="http://schemas.microsoft.com/office/drawing/2014/main" id="{08E6890C-C9F5-9B9D-C277-73AAF6E1E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98" y="2676705"/>
            <a:ext cx="1885950" cy="2330396"/>
          </a:xfrm>
          <a:prstGeom prst="rect">
            <a:avLst/>
          </a:prstGeom>
        </p:spPr>
      </p:pic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9D6CBA3-5467-ABC7-E972-2967D89AD2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49" t="22976" r="31568" b="17702"/>
          <a:stretch>
            <a:fillRect/>
          </a:stretch>
        </p:blipFill>
        <p:spPr>
          <a:xfrm>
            <a:off x="3370880" y="787830"/>
            <a:ext cx="5127375" cy="4429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3E8D4C-EE26-4306-9242-6F106A36A276}"/>
              </a:ext>
            </a:extLst>
          </p:cNvPr>
          <p:cNvSpPr txBox="1"/>
          <p:nvPr/>
        </p:nvSpPr>
        <p:spPr>
          <a:xfrm>
            <a:off x="533648" y="2172712"/>
            <a:ext cx="24395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/>
              <a:t>Transport:</a:t>
            </a:r>
            <a:endParaRPr lang="en-US"/>
          </a:p>
          <a:p>
            <a:pPr algn="ctr"/>
            <a:r>
              <a:rPr lang="en-US" sz="2000" b="1"/>
              <a:t>Approx £30 per person</a:t>
            </a:r>
            <a:endParaRPr lang="en-US" sz="2000" b="1" dirty="0"/>
          </a:p>
        </p:txBody>
      </p:sp>
      <p:pic>
        <p:nvPicPr>
          <p:cNvPr id="6" name="Picture 5" descr="A group of men sitting at a table in a bar&#10;&#10;AI-generated content may be incorrect.">
            <a:extLst>
              <a:ext uri="{FF2B5EF4-FFF2-40B4-BE49-F238E27FC236}">
                <a16:creationId xmlns:a16="http://schemas.microsoft.com/office/drawing/2014/main" id="{2294FA6B-A907-4B01-33B1-D0D4A79925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-138" b="11174"/>
          <a:stretch>
            <a:fillRect/>
          </a:stretch>
        </p:blipFill>
        <p:spPr>
          <a:xfrm>
            <a:off x="9341621" y="3190068"/>
            <a:ext cx="2562363" cy="16101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BA0524-BBFD-3C5B-BD1F-1BC8853AB0E8}"/>
              </a:ext>
            </a:extLst>
          </p:cNvPr>
          <p:cNvSpPr txBox="1"/>
          <p:nvPr/>
        </p:nvSpPr>
        <p:spPr>
          <a:xfrm>
            <a:off x="9341851" y="2482677"/>
            <a:ext cx="243953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Optional visit to the local pub</a:t>
            </a:r>
          </a:p>
        </p:txBody>
      </p:sp>
    </p:spTree>
    <p:extLst>
      <p:ext uri="{BB962C8B-B14F-4D97-AF65-F5344CB8AC3E}">
        <p14:creationId xmlns:p14="http://schemas.microsoft.com/office/powerpoint/2010/main" val="51321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6E3383-F2AC-87CA-0A9A-895D7F9F8439}"/>
              </a:ext>
            </a:extLst>
          </p:cNvPr>
          <p:cNvSpPr txBox="1"/>
          <p:nvPr/>
        </p:nvSpPr>
        <p:spPr>
          <a:xfrm>
            <a:off x="2923755" y="193626"/>
            <a:ext cx="64090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err="1"/>
              <a:t>Bendrigg</a:t>
            </a:r>
            <a:r>
              <a:rPr lang="en-US" sz="2800" b="1"/>
              <a:t> Fundraising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5090051-FE97-31B2-750D-73B127EDD282}"/>
              </a:ext>
            </a:extLst>
          </p:cNvPr>
          <p:cNvGrpSpPr/>
          <p:nvPr/>
        </p:nvGrpSpPr>
        <p:grpSpPr>
          <a:xfrm>
            <a:off x="3144336" y="712509"/>
            <a:ext cx="6197319" cy="5825838"/>
            <a:chOff x="3144336" y="712509"/>
            <a:chExt cx="6197319" cy="5825838"/>
          </a:xfrm>
        </p:grpSpPr>
        <p:pic>
          <p:nvPicPr>
            <p:cNvPr id="4" name="Picture 3" descr="A thermometer showing the temperature&#10;&#10;AI-generated content may be incorrect.">
              <a:extLst>
                <a:ext uri="{FF2B5EF4-FFF2-40B4-BE49-F238E27FC236}">
                  <a16:creationId xmlns:a16="http://schemas.microsoft.com/office/drawing/2014/main" id="{E2B933A8-02B4-C505-1E40-E36D1C3A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4336" y="712509"/>
              <a:ext cx="5960196" cy="582583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64E582-6742-FBD3-F3C8-713A90652392}"/>
                </a:ext>
              </a:extLst>
            </p:cNvPr>
            <p:cNvSpPr txBox="1"/>
            <p:nvPr/>
          </p:nvSpPr>
          <p:spPr>
            <a:xfrm>
              <a:off x="7293537" y="1097945"/>
              <a:ext cx="20481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£1000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D36DC2-6722-9954-5317-552F95021A73}"/>
                </a:ext>
              </a:extLst>
            </p:cNvPr>
            <p:cNvSpPr txBox="1"/>
            <p:nvPr/>
          </p:nvSpPr>
          <p:spPr>
            <a:xfrm>
              <a:off x="7293536" y="2917645"/>
              <a:ext cx="20481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£500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2B365C-52EF-FB27-DB44-6E574437DEF3}"/>
                </a:ext>
              </a:extLst>
            </p:cNvPr>
            <p:cNvSpPr txBox="1"/>
            <p:nvPr/>
          </p:nvSpPr>
          <p:spPr>
            <a:xfrm>
              <a:off x="7293536" y="4623616"/>
              <a:ext cx="20481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/>
                <a:t>£100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6FDCDC-7B10-6C1C-95F1-9FB89136B2C8}"/>
                </a:ext>
              </a:extLst>
            </p:cNvPr>
            <p:cNvSpPr/>
            <p:nvPr/>
          </p:nvSpPr>
          <p:spPr>
            <a:xfrm>
              <a:off x="5803003" y="3874358"/>
              <a:ext cx="631503" cy="1228871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5FA972F-D9C3-C530-DA4B-4C67CEB2C0F2}"/>
                </a:ext>
              </a:extLst>
            </p:cNvPr>
            <p:cNvSpPr/>
            <p:nvPr/>
          </p:nvSpPr>
          <p:spPr>
            <a:xfrm>
              <a:off x="5495850" y="5006630"/>
              <a:ext cx="1217369" cy="112065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person in a wheelchair with a person behind him&#10;&#10;AI-generated content may be incorrect.">
            <a:extLst>
              <a:ext uri="{FF2B5EF4-FFF2-40B4-BE49-F238E27FC236}">
                <a16:creationId xmlns:a16="http://schemas.microsoft.com/office/drawing/2014/main" id="{CD02BD93-504A-F363-5509-E99AF22B28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932" r="680" b="510"/>
          <a:stretch>
            <a:fillRect/>
          </a:stretch>
        </p:blipFill>
        <p:spPr>
          <a:xfrm>
            <a:off x="282907" y="4493592"/>
            <a:ext cx="1652008" cy="1786593"/>
          </a:xfrm>
          <a:prstGeom prst="rect">
            <a:avLst/>
          </a:prstGeom>
        </p:spPr>
      </p:pic>
      <p:pic>
        <p:nvPicPr>
          <p:cNvPr id="12" name="Picture 11" descr="A group of women sitting around a table&#10;&#10;AI-generated content may be incorrect.">
            <a:extLst>
              <a:ext uri="{FF2B5EF4-FFF2-40B4-BE49-F238E27FC236}">
                <a16:creationId xmlns:a16="http://schemas.microsoft.com/office/drawing/2014/main" id="{90EEA3CD-810F-CD2B-107A-513218BE2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611" y="4992806"/>
            <a:ext cx="1637732" cy="1285164"/>
          </a:xfrm>
          <a:prstGeom prst="rect">
            <a:avLst/>
          </a:prstGeom>
        </p:spPr>
      </p:pic>
      <p:pic>
        <p:nvPicPr>
          <p:cNvPr id="14" name="Picture 13" descr="A group of people standing in a tent&#10;&#10;AI-generated content may be incorrect.">
            <a:extLst>
              <a:ext uri="{FF2B5EF4-FFF2-40B4-BE49-F238E27FC236}">
                <a16:creationId xmlns:a16="http://schemas.microsoft.com/office/drawing/2014/main" id="{2B0A45EB-BBAC-47A2-4E01-EE8E60332A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424" y="4869051"/>
            <a:ext cx="2053526" cy="1536916"/>
          </a:xfrm>
          <a:prstGeom prst="rect">
            <a:avLst/>
          </a:prstGeom>
        </p:spPr>
      </p:pic>
      <p:pic>
        <p:nvPicPr>
          <p:cNvPr id="15" name="Picture 14" descr="A person sitting outside playing cards&#10;&#10;AI-generated content may be incorrect.">
            <a:extLst>
              <a:ext uri="{FF2B5EF4-FFF2-40B4-BE49-F238E27FC236}">
                <a16:creationId xmlns:a16="http://schemas.microsoft.com/office/drawing/2014/main" id="{33F289D2-7682-0FCA-0274-9AA40A355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274086" y="4744741"/>
            <a:ext cx="1898543" cy="1398077"/>
          </a:xfrm>
          <a:prstGeom prst="rect">
            <a:avLst/>
          </a:prstGeom>
        </p:spPr>
      </p:pic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3901BF90-1ACA-783F-1186-FA49B6C2670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-19289" t="-18452" r="-108" b="595"/>
          <a:stretch>
            <a:fillRect/>
          </a:stretch>
        </p:blipFill>
        <p:spPr>
          <a:xfrm>
            <a:off x="9094800" y="-196072"/>
            <a:ext cx="2844955" cy="2386127"/>
          </a:xfrm>
          <a:prstGeom prst="rect">
            <a:avLst/>
          </a:prstGeom>
        </p:spPr>
      </p:pic>
      <p:pic>
        <p:nvPicPr>
          <p:cNvPr id="17" name="Picture 16" descr="A logo with colorful puzzle pieces&#10;&#10;AI-generated content may be incorrect.">
            <a:extLst>
              <a:ext uri="{FF2B5EF4-FFF2-40B4-BE49-F238E27FC236}">
                <a16:creationId xmlns:a16="http://schemas.microsoft.com/office/drawing/2014/main" id="{5462D2F4-E20B-3EA3-3135-FC1E839E55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811" y="199192"/>
            <a:ext cx="22955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              Bendrigg Roll Of Honour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167</cp:revision>
  <dcterms:created xsi:type="dcterms:W3CDTF">2025-06-12T15:23:14Z</dcterms:created>
  <dcterms:modified xsi:type="dcterms:W3CDTF">2025-06-18T13:32:56Z</dcterms:modified>
</cp:coreProperties>
</file>