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6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384A39-081F-4F75-B806-C8A2879B77DD}" v="13" dt="2025-08-29T10:15:17.0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fUdWW_glQw?start=356&amp;feature=oembed" TargetMode="Externa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7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12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11" Type="http://schemas.openxmlformats.org/officeDocument/2006/relationships/image" Target="../media/image15.jpeg"/><Relationship Id="rId5" Type="http://schemas.openxmlformats.org/officeDocument/2006/relationships/image" Target="../media/image10.jpeg"/><Relationship Id="rId10" Type="http://schemas.openxmlformats.org/officeDocument/2006/relationships/image" Target="../media/image14.jpeg"/><Relationship Id="rId4" Type="http://schemas.openxmlformats.org/officeDocument/2006/relationships/image" Target="../media/image9.jpeg"/><Relationship Id="rId9" Type="http://schemas.openxmlformats.org/officeDocument/2006/relationships/image" Target="../media/image2.png"/><Relationship Id="rId1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croll: Vertical 3">
            <a:extLst>
              <a:ext uri="{FF2B5EF4-FFF2-40B4-BE49-F238E27FC236}">
                <a16:creationId xmlns:a16="http://schemas.microsoft.com/office/drawing/2014/main" id="{3E145471-866F-4713-F151-30F6C3548EDE}"/>
              </a:ext>
            </a:extLst>
          </p:cNvPr>
          <p:cNvSpPr/>
          <p:nvPr/>
        </p:nvSpPr>
        <p:spPr>
          <a:xfrm>
            <a:off x="2813867" y="686317"/>
            <a:ext cx="6630923" cy="5472673"/>
          </a:xfrm>
          <a:prstGeom prst="vertic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C4D3B1-6CC5-837F-4030-2CC14DC28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/>
              <a:t>               </a:t>
            </a:r>
            <a:r>
              <a:rPr lang="en-US" sz="3200" b="1" dirty="0" err="1"/>
              <a:t>Bendrigg</a:t>
            </a:r>
            <a:r>
              <a:rPr lang="en-US" sz="3200" b="1" dirty="0"/>
              <a:t> Roll Of Honour</a:t>
            </a:r>
            <a:endParaRPr lang="en-US" sz="32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8E755D-B742-1B56-7798-13A762391635}"/>
              </a:ext>
            </a:extLst>
          </p:cNvPr>
          <p:cNvSpPr txBox="1"/>
          <p:nvPr/>
        </p:nvSpPr>
        <p:spPr>
          <a:xfrm>
            <a:off x="3498869" y="1911577"/>
            <a:ext cx="1707160" cy="40626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en-GB" sz="1600" dirty="0"/>
              <a:t> 1 Robin            </a:t>
            </a:r>
          </a:p>
          <a:p>
            <a:pPr>
              <a:buFont typeface="Arial"/>
              <a:buChar char="•"/>
            </a:pPr>
            <a:r>
              <a:rPr lang="en-GB" sz="1600" dirty="0"/>
              <a:t>2 Rick</a:t>
            </a:r>
            <a:endParaRPr lang="en-US" sz="1600"/>
          </a:p>
          <a:p>
            <a:pPr>
              <a:buFont typeface="Arial"/>
              <a:buChar char="•"/>
            </a:pPr>
            <a:r>
              <a:rPr lang="en-GB" sz="1600" dirty="0"/>
              <a:t>3 Aboudi</a:t>
            </a:r>
            <a:endParaRPr lang="en-US" sz="1600"/>
          </a:p>
          <a:p>
            <a:pPr>
              <a:buFont typeface="Arial"/>
              <a:buChar char="•"/>
            </a:pPr>
            <a:r>
              <a:rPr lang="en-GB" sz="1600" dirty="0"/>
              <a:t>4 Alicia </a:t>
            </a:r>
            <a:endParaRPr lang="en-US" sz="1600"/>
          </a:p>
          <a:p>
            <a:pPr>
              <a:buFont typeface="Arial"/>
              <a:buChar char="•"/>
            </a:pPr>
            <a:r>
              <a:rPr lang="en-GB" sz="1600" dirty="0"/>
              <a:t>5 James C  </a:t>
            </a:r>
            <a:endParaRPr lang="en-US" sz="1600"/>
          </a:p>
          <a:p>
            <a:pPr>
              <a:buFont typeface="Arial"/>
              <a:buChar char="•"/>
            </a:pPr>
            <a:r>
              <a:rPr lang="en-GB" sz="1600" dirty="0"/>
              <a:t>6 George </a:t>
            </a:r>
            <a:endParaRPr lang="en-US" sz="1600"/>
          </a:p>
          <a:p>
            <a:pPr>
              <a:buFont typeface="Arial"/>
              <a:buChar char="•"/>
            </a:pPr>
            <a:r>
              <a:rPr lang="en-GB" sz="1600" dirty="0"/>
              <a:t>7 Megan </a:t>
            </a:r>
            <a:endParaRPr lang="en-US" sz="1600"/>
          </a:p>
          <a:p>
            <a:pPr>
              <a:buFont typeface="Arial"/>
              <a:buChar char="•"/>
            </a:pPr>
            <a:r>
              <a:rPr lang="en-GB" sz="1600" dirty="0"/>
              <a:t>8 Steve </a:t>
            </a:r>
            <a:endParaRPr lang="en-US" sz="1600"/>
          </a:p>
          <a:p>
            <a:pPr>
              <a:buFont typeface="Arial"/>
              <a:buChar char="•"/>
            </a:pPr>
            <a:r>
              <a:rPr lang="en-GB" sz="1600" dirty="0"/>
              <a:t>9 Keira </a:t>
            </a:r>
            <a:endParaRPr lang="en-US" sz="1600"/>
          </a:p>
          <a:p>
            <a:pPr>
              <a:buFont typeface="Arial"/>
              <a:buChar char="•"/>
            </a:pPr>
            <a:r>
              <a:rPr lang="en-GB" sz="1600" dirty="0"/>
              <a:t>10 Ben </a:t>
            </a:r>
            <a:endParaRPr lang="en-US" sz="1600"/>
          </a:p>
          <a:p>
            <a:pPr>
              <a:buFont typeface="Arial"/>
              <a:buChar char="•"/>
            </a:pPr>
            <a:r>
              <a:rPr lang="en-GB" sz="1600" dirty="0"/>
              <a:t>11 Chelsea </a:t>
            </a:r>
            <a:endParaRPr lang="en-US" sz="1600"/>
          </a:p>
          <a:p>
            <a:pPr>
              <a:buFont typeface="Arial"/>
              <a:buChar char="•"/>
            </a:pPr>
            <a:r>
              <a:rPr lang="en-GB" sz="1600" dirty="0"/>
              <a:t>12 Han </a:t>
            </a:r>
            <a:endParaRPr lang="en-US" sz="1600"/>
          </a:p>
          <a:p>
            <a:pPr>
              <a:buFont typeface="Arial"/>
              <a:buChar char="•"/>
            </a:pPr>
            <a:r>
              <a:rPr lang="en-GB" sz="1600" dirty="0"/>
              <a:t>13 Hannah </a:t>
            </a:r>
            <a:endParaRPr lang="en-US" sz="1600"/>
          </a:p>
          <a:p>
            <a:pPr>
              <a:buFont typeface="Arial"/>
              <a:buChar char="•"/>
            </a:pPr>
            <a:r>
              <a:rPr lang="en-GB" sz="1600" dirty="0"/>
              <a:t>14 Chris </a:t>
            </a:r>
            <a:endParaRPr lang="en-US" sz="1600"/>
          </a:p>
          <a:p>
            <a:pPr>
              <a:buFont typeface="Arial"/>
              <a:buChar char="•"/>
            </a:pPr>
            <a:r>
              <a:rPr lang="en-GB" sz="1600" dirty="0"/>
              <a:t>15 James O</a:t>
            </a:r>
            <a:endParaRPr lang="en-US" sz="1600"/>
          </a:p>
          <a:p>
            <a:pPr marL="342900" indent="-342900" algn="l">
              <a:buAutoNum type="arabicPeriod"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4A2E47-BFF3-021D-AAEB-FF95CC5539AF}"/>
              </a:ext>
            </a:extLst>
          </p:cNvPr>
          <p:cNvSpPr txBox="1"/>
          <p:nvPr/>
        </p:nvSpPr>
        <p:spPr>
          <a:xfrm>
            <a:off x="5682310" y="1913056"/>
            <a:ext cx="2696689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 algn="l">
              <a:buAutoNum type="arabicPeriod"/>
            </a:pPr>
            <a:r>
              <a:rPr lang="en-US" dirty="0"/>
              <a:t>Nicola</a:t>
            </a:r>
          </a:p>
          <a:p>
            <a:pPr marL="342900" indent="-342900">
              <a:buAutoNum type="arabicPeriod"/>
            </a:pPr>
            <a:r>
              <a:rPr lang="en-US"/>
              <a:t>Jodie</a:t>
            </a:r>
          </a:p>
          <a:p>
            <a:pPr marL="342900" indent="-342900">
              <a:buAutoNum type="arabicPeriod"/>
            </a:pPr>
            <a:r>
              <a:rPr lang="en-US" dirty="0"/>
              <a:t>Dave</a:t>
            </a:r>
          </a:p>
          <a:p>
            <a:pPr marL="342900" indent="-342900">
              <a:buAutoNum type="arabicPeriod"/>
            </a:pPr>
            <a:r>
              <a:rPr lang="en-US" dirty="0"/>
              <a:t>Neve</a:t>
            </a:r>
          </a:p>
          <a:p>
            <a:pPr marL="342900" indent="-342900">
              <a:buAutoNum type="arabicPeriod"/>
            </a:pPr>
            <a:r>
              <a:rPr lang="en-US" dirty="0"/>
              <a:t>Dan</a:t>
            </a:r>
          </a:p>
          <a:p>
            <a:pPr marL="342900" indent="-342900">
              <a:buAutoNum type="arabicPeriod"/>
            </a:pPr>
            <a:r>
              <a:rPr lang="en-US" dirty="0"/>
              <a:t>Sarah</a:t>
            </a:r>
          </a:p>
          <a:p>
            <a:pPr marL="342900" indent="-342900">
              <a:buAutoNum type="arabicPeriod"/>
            </a:pPr>
            <a:r>
              <a:rPr lang="en-US" dirty="0"/>
              <a:t>Molly</a:t>
            </a:r>
          </a:p>
          <a:p>
            <a:pPr marL="342900" indent="-342900">
              <a:buAutoNum type="arabicPeriod"/>
            </a:pPr>
            <a:r>
              <a:rPr lang="en-US" dirty="0"/>
              <a:t>Tess</a:t>
            </a:r>
          </a:p>
          <a:p>
            <a:pPr marL="342900" indent="-342900">
              <a:buAutoNum type="arabicPeriod"/>
            </a:pPr>
            <a:r>
              <a:rPr lang="en-US" dirty="0"/>
              <a:t>Tracy </a:t>
            </a:r>
          </a:p>
        </p:txBody>
      </p:sp>
      <p:pic>
        <p:nvPicPr>
          <p:cNvPr id="8" name="Picture 7" descr="A logo for a company&#10;&#10;AI-generated content may be incorrect.">
            <a:extLst>
              <a:ext uri="{FF2B5EF4-FFF2-40B4-BE49-F238E27FC236}">
                <a16:creationId xmlns:a16="http://schemas.microsoft.com/office/drawing/2014/main" id="{FCA77304-BEF5-FAA2-83C6-56A96C4807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9289" t="-18452" r="-108" b="595"/>
          <a:stretch>
            <a:fillRect/>
          </a:stretch>
        </p:blipFill>
        <p:spPr>
          <a:xfrm>
            <a:off x="9212471" y="361744"/>
            <a:ext cx="2496244" cy="2089077"/>
          </a:xfrm>
          <a:prstGeom prst="rect">
            <a:avLst/>
          </a:prstGeom>
        </p:spPr>
      </p:pic>
      <p:pic>
        <p:nvPicPr>
          <p:cNvPr id="9" name="Picture 8" descr="A logo with colorful puzzle pieces&#10;&#10;AI-generated content may be incorrect.">
            <a:extLst>
              <a:ext uri="{FF2B5EF4-FFF2-40B4-BE49-F238E27FC236}">
                <a16:creationId xmlns:a16="http://schemas.microsoft.com/office/drawing/2014/main" id="{EE3699B0-24CB-0691-89C8-9D56B73647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286" y="367090"/>
            <a:ext cx="2295525" cy="1600200"/>
          </a:xfrm>
          <a:prstGeom prst="rect">
            <a:avLst/>
          </a:prstGeom>
        </p:spPr>
      </p:pic>
      <p:pic>
        <p:nvPicPr>
          <p:cNvPr id="11" name="Picture 10" descr="Residential Activity Centre For ...">
            <a:extLst>
              <a:ext uri="{FF2B5EF4-FFF2-40B4-BE49-F238E27FC236}">
                <a16:creationId xmlns:a16="http://schemas.microsoft.com/office/drawing/2014/main" id="{B96622FA-0DED-264B-CC02-82A8190469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397" y="4533497"/>
            <a:ext cx="2619375" cy="1743075"/>
          </a:xfrm>
          <a:prstGeom prst="rect">
            <a:avLst/>
          </a:prstGeom>
        </p:spPr>
      </p:pic>
      <p:pic>
        <p:nvPicPr>
          <p:cNvPr id="12" name="Online Media 11" title="A Guided Tour - Bendrigg Trust Accessible Outdoor Centre">
            <a:hlinkClick r:id="" action="ppaction://media"/>
            <a:extLst>
              <a:ext uri="{FF2B5EF4-FFF2-40B4-BE49-F238E27FC236}">
                <a16:creationId xmlns:a16="http://schemas.microsoft.com/office/drawing/2014/main" id="{83A608B2-48AC-9996-6DB2-912E3DF7F28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9442611" y="4521629"/>
            <a:ext cx="2723585" cy="171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38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car with eyes&#10;&#10;AI-generated content may be incorrect.">
            <a:extLst>
              <a:ext uri="{FF2B5EF4-FFF2-40B4-BE49-F238E27FC236}">
                <a16:creationId xmlns:a16="http://schemas.microsoft.com/office/drawing/2014/main" id="{08E6890C-C9F5-9B9D-C277-73AAF6E1E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598" y="2676705"/>
            <a:ext cx="1885950" cy="2330396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9D6CBA3-5467-ABC7-E972-2967D89AD2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449" t="22976" r="31568" b="17702"/>
          <a:stretch>
            <a:fillRect/>
          </a:stretch>
        </p:blipFill>
        <p:spPr>
          <a:xfrm>
            <a:off x="3370880" y="787830"/>
            <a:ext cx="5127375" cy="44299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3E8D4C-EE26-4306-9242-6F106A36A276}"/>
              </a:ext>
            </a:extLst>
          </p:cNvPr>
          <p:cNvSpPr txBox="1"/>
          <p:nvPr/>
        </p:nvSpPr>
        <p:spPr>
          <a:xfrm>
            <a:off x="533648" y="2172712"/>
            <a:ext cx="2439537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/>
              <a:t>Transport:</a:t>
            </a:r>
            <a:endParaRPr lang="en-US"/>
          </a:p>
          <a:p>
            <a:pPr algn="ctr"/>
            <a:r>
              <a:rPr lang="en-US" sz="2000" b="1"/>
              <a:t>Approx £30 per person</a:t>
            </a:r>
            <a:endParaRPr lang="en-US" sz="2000" b="1" dirty="0"/>
          </a:p>
        </p:txBody>
      </p:sp>
      <p:pic>
        <p:nvPicPr>
          <p:cNvPr id="6" name="Picture 5" descr="A group of men sitting at a table in a bar&#10;&#10;AI-generated content may be incorrect.">
            <a:extLst>
              <a:ext uri="{FF2B5EF4-FFF2-40B4-BE49-F238E27FC236}">
                <a16:creationId xmlns:a16="http://schemas.microsoft.com/office/drawing/2014/main" id="{2294FA6B-A907-4B01-33B1-D0D4A79925F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138" b="11174"/>
          <a:stretch>
            <a:fillRect/>
          </a:stretch>
        </p:blipFill>
        <p:spPr>
          <a:xfrm>
            <a:off x="9341621" y="3190068"/>
            <a:ext cx="2562363" cy="1610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BA0524-BBFD-3C5B-BD1F-1BC8853AB0E8}"/>
              </a:ext>
            </a:extLst>
          </p:cNvPr>
          <p:cNvSpPr txBox="1"/>
          <p:nvPr/>
        </p:nvSpPr>
        <p:spPr>
          <a:xfrm>
            <a:off x="9341851" y="2482677"/>
            <a:ext cx="243953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/>
              <a:t>Optional visit to the local pub</a:t>
            </a:r>
          </a:p>
        </p:txBody>
      </p:sp>
    </p:spTree>
    <p:extLst>
      <p:ext uri="{BB962C8B-B14F-4D97-AF65-F5344CB8AC3E}">
        <p14:creationId xmlns:p14="http://schemas.microsoft.com/office/powerpoint/2010/main" val="513216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ogo for a company&#10;&#10;AI-generated content may be incorrect.">
            <a:extLst>
              <a:ext uri="{FF2B5EF4-FFF2-40B4-BE49-F238E27FC236}">
                <a16:creationId xmlns:a16="http://schemas.microsoft.com/office/drawing/2014/main" id="{3901BF90-1ACA-783F-1186-FA49B6C267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9289" t="-18452" r="-108" b="595"/>
          <a:stretch>
            <a:fillRect/>
          </a:stretch>
        </p:blipFill>
        <p:spPr>
          <a:xfrm>
            <a:off x="9094800" y="-196072"/>
            <a:ext cx="2844955" cy="23861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6E3383-F2AC-87CA-0A9A-895D7F9F8439}"/>
              </a:ext>
            </a:extLst>
          </p:cNvPr>
          <p:cNvSpPr txBox="1"/>
          <p:nvPr/>
        </p:nvSpPr>
        <p:spPr>
          <a:xfrm>
            <a:off x="2923755" y="193626"/>
            <a:ext cx="640902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err="1"/>
              <a:t>Bendrigg</a:t>
            </a:r>
            <a:r>
              <a:rPr lang="en-US" sz="2800" b="1"/>
              <a:t> Fundraising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5090051-FE97-31B2-750D-73B127EDD282}"/>
              </a:ext>
            </a:extLst>
          </p:cNvPr>
          <p:cNvGrpSpPr/>
          <p:nvPr/>
        </p:nvGrpSpPr>
        <p:grpSpPr>
          <a:xfrm>
            <a:off x="3144336" y="712509"/>
            <a:ext cx="6197319" cy="5825838"/>
            <a:chOff x="3144336" y="712509"/>
            <a:chExt cx="6197319" cy="5825838"/>
          </a:xfrm>
        </p:grpSpPr>
        <p:pic>
          <p:nvPicPr>
            <p:cNvPr id="4" name="Picture 3" descr="A thermometer showing the temperature&#10;&#10;AI-generated content may be incorrect.">
              <a:extLst>
                <a:ext uri="{FF2B5EF4-FFF2-40B4-BE49-F238E27FC236}">
                  <a16:creationId xmlns:a16="http://schemas.microsoft.com/office/drawing/2014/main" id="{E2B933A8-02B4-C505-1E40-E36D1C3A9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44336" y="712509"/>
              <a:ext cx="5960196" cy="582583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964E582-6742-FBD3-F3C8-713A90652392}"/>
                </a:ext>
              </a:extLst>
            </p:cNvPr>
            <p:cNvSpPr txBox="1"/>
            <p:nvPr/>
          </p:nvSpPr>
          <p:spPr>
            <a:xfrm>
              <a:off x="7293537" y="1097945"/>
              <a:ext cx="2048118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dirty="0"/>
                <a:t>£1000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0D36DC2-6722-9954-5317-552F95021A73}"/>
                </a:ext>
              </a:extLst>
            </p:cNvPr>
            <p:cNvSpPr txBox="1"/>
            <p:nvPr/>
          </p:nvSpPr>
          <p:spPr>
            <a:xfrm>
              <a:off x="7293536" y="2917645"/>
              <a:ext cx="2048118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dirty="0"/>
                <a:t>£500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A2B365C-52EF-FB27-DB44-6E574437DEF3}"/>
                </a:ext>
              </a:extLst>
            </p:cNvPr>
            <p:cNvSpPr txBox="1"/>
            <p:nvPr/>
          </p:nvSpPr>
          <p:spPr>
            <a:xfrm>
              <a:off x="7293536" y="4623616"/>
              <a:ext cx="2048118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dirty="0"/>
                <a:t>£100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D6FDCDC-7B10-6C1C-95F1-9FB89136B2C8}"/>
                </a:ext>
              </a:extLst>
            </p:cNvPr>
            <p:cNvSpPr/>
            <p:nvPr/>
          </p:nvSpPr>
          <p:spPr>
            <a:xfrm>
              <a:off x="5803003" y="2168931"/>
              <a:ext cx="631503" cy="2934298"/>
            </a:xfrm>
            <a:prstGeom prst="rect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5FA972F-D9C3-C530-DA4B-4C67CEB2C0F2}"/>
                </a:ext>
              </a:extLst>
            </p:cNvPr>
            <p:cNvSpPr/>
            <p:nvPr/>
          </p:nvSpPr>
          <p:spPr>
            <a:xfrm>
              <a:off x="5495850" y="5006630"/>
              <a:ext cx="1217369" cy="1120658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 descr="A person standing at a table with other people around it&#10;&#10;AI-generated content may be incorrect.">
            <a:extLst>
              <a:ext uri="{FF2B5EF4-FFF2-40B4-BE49-F238E27FC236}">
                <a16:creationId xmlns:a16="http://schemas.microsoft.com/office/drawing/2014/main" id="{8FDF95E7-B50A-B969-2CB6-1FCB523023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82" t="6686" r="21825" b="-177"/>
          <a:stretch>
            <a:fillRect/>
          </a:stretch>
        </p:blipFill>
        <p:spPr>
          <a:xfrm>
            <a:off x="7821652" y="348835"/>
            <a:ext cx="1987600" cy="1839621"/>
          </a:xfrm>
          <a:prstGeom prst="rect">
            <a:avLst/>
          </a:prstGeom>
        </p:spPr>
      </p:pic>
      <p:pic>
        <p:nvPicPr>
          <p:cNvPr id="11" name="Picture 10" descr="A person in a wheelchair with a person behind him&#10;&#10;AI-generated content may be incorrect.">
            <a:extLst>
              <a:ext uri="{FF2B5EF4-FFF2-40B4-BE49-F238E27FC236}">
                <a16:creationId xmlns:a16="http://schemas.microsoft.com/office/drawing/2014/main" id="{CD02BD93-504A-F363-5509-E99AF22B28A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8932" r="680" b="510"/>
          <a:stretch>
            <a:fillRect/>
          </a:stretch>
        </p:blipFill>
        <p:spPr>
          <a:xfrm>
            <a:off x="282907" y="4493592"/>
            <a:ext cx="1652008" cy="1786593"/>
          </a:xfrm>
          <a:prstGeom prst="rect">
            <a:avLst/>
          </a:prstGeom>
        </p:spPr>
      </p:pic>
      <p:pic>
        <p:nvPicPr>
          <p:cNvPr id="12" name="Picture 11" descr="A group of women sitting around a table&#10;&#10;AI-generated content may be incorrect.">
            <a:extLst>
              <a:ext uri="{FF2B5EF4-FFF2-40B4-BE49-F238E27FC236}">
                <a16:creationId xmlns:a16="http://schemas.microsoft.com/office/drawing/2014/main" id="{90EEA3CD-810F-CD2B-107A-513218BE2B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5611" y="4992806"/>
            <a:ext cx="1637732" cy="1285164"/>
          </a:xfrm>
          <a:prstGeom prst="rect">
            <a:avLst/>
          </a:prstGeom>
        </p:spPr>
      </p:pic>
      <p:pic>
        <p:nvPicPr>
          <p:cNvPr id="14" name="Picture 13" descr="A group of people standing in a tent&#10;&#10;AI-generated content may be incorrect.">
            <a:extLst>
              <a:ext uri="{FF2B5EF4-FFF2-40B4-BE49-F238E27FC236}">
                <a16:creationId xmlns:a16="http://schemas.microsoft.com/office/drawing/2014/main" id="{2B0A45EB-BBAC-47A2-4E01-EE8E60332A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7424" y="4869051"/>
            <a:ext cx="2053526" cy="1536916"/>
          </a:xfrm>
          <a:prstGeom prst="rect">
            <a:avLst/>
          </a:prstGeom>
        </p:spPr>
      </p:pic>
      <p:pic>
        <p:nvPicPr>
          <p:cNvPr id="15" name="Picture 14" descr="A person sitting outside playing cards&#10;&#10;AI-generated content may be incorrect.">
            <a:extLst>
              <a:ext uri="{FF2B5EF4-FFF2-40B4-BE49-F238E27FC236}">
                <a16:creationId xmlns:a16="http://schemas.microsoft.com/office/drawing/2014/main" id="{33F289D2-7682-0FCA-0274-9AA40A3553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10274086" y="4744741"/>
            <a:ext cx="1898543" cy="1398077"/>
          </a:xfrm>
          <a:prstGeom prst="rect">
            <a:avLst/>
          </a:prstGeom>
        </p:spPr>
      </p:pic>
      <p:pic>
        <p:nvPicPr>
          <p:cNvPr id="17" name="Picture 16" descr="A logo with colorful puzzle pieces&#10;&#10;AI-generated content may be incorrect.">
            <a:extLst>
              <a:ext uri="{FF2B5EF4-FFF2-40B4-BE49-F238E27FC236}">
                <a16:creationId xmlns:a16="http://schemas.microsoft.com/office/drawing/2014/main" id="{5462D2F4-E20B-3EA3-3135-FC1E839E55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811" y="199192"/>
            <a:ext cx="2295525" cy="1600200"/>
          </a:xfrm>
          <a:prstGeom prst="rect">
            <a:avLst/>
          </a:prstGeom>
        </p:spPr>
      </p:pic>
      <p:pic>
        <p:nvPicPr>
          <p:cNvPr id="2" name="Picture 1" descr="A group of people standing in a field&#10;&#10;AI-generated content may be incorrect.">
            <a:extLst>
              <a:ext uri="{FF2B5EF4-FFF2-40B4-BE49-F238E27FC236}">
                <a16:creationId xmlns:a16="http://schemas.microsoft.com/office/drawing/2014/main" id="{769C1CF2-2D14-175C-6D46-C28A24FB8A1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51" t="34042" r="-251" b="5549"/>
          <a:stretch>
            <a:fillRect/>
          </a:stretch>
        </p:blipFill>
        <p:spPr>
          <a:xfrm>
            <a:off x="3362476" y="3630107"/>
            <a:ext cx="2225529" cy="1018754"/>
          </a:xfrm>
          <a:prstGeom prst="rect">
            <a:avLst/>
          </a:prstGeom>
        </p:spPr>
      </p:pic>
      <p:pic>
        <p:nvPicPr>
          <p:cNvPr id="16" name="Picture 15" descr="A person holding a box of board games&#10;&#10;AI-generated content may be incorrect.">
            <a:extLst>
              <a:ext uri="{FF2B5EF4-FFF2-40B4-BE49-F238E27FC236}">
                <a16:creationId xmlns:a16="http://schemas.microsoft.com/office/drawing/2014/main" id="{2E3CF0EF-3DF3-9068-6494-6881D787079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24235" t="14764" r="27294" b="9793"/>
          <a:stretch>
            <a:fillRect/>
          </a:stretch>
        </p:blipFill>
        <p:spPr>
          <a:xfrm>
            <a:off x="8313965" y="2583107"/>
            <a:ext cx="1005377" cy="2101726"/>
          </a:xfrm>
          <a:prstGeom prst="rect">
            <a:avLst/>
          </a:prstGeom>
        </p:spPr>
      </p:pic>
      <p:pic>
        <p:nvPicPr>
          <p:cNvPr id="18" name="Picture 17" descr="A group of people under a tent&#10;&#10;AI-generated content may be incorrect.">
            <a:extLst>
              <a:ext uri="{FF2B5EF4-FFF2-40B4-BE49-F238E27FC236}">
                <a16:creationId xmlns:a16="http://schemas.microsoft.com/office/drawing/2014/main" id="{30D5F489-0998-1A3C-86BF-9DB1E5FEF16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5429" y="2189238"/>
            <a:ext cx="2370667" cy="1886858"/>
          </a:xfrm>
          <a:prstGeom prst="rect">
            <a:avLst/>
          </a:prstGeom>
        </p:spPr>
      </p:pic>
      <p:pic>
        <p:nvPicPr>
          <p:cNvPr id="19" name="Picture 18" descr="A group of people standing around a table&#10;&#10;AI-generated content may be incorrect.">
            <a:extLst>
              <a:ext uri="{FF2B5EF4-FFF2-40B4-BE49-F238E27FC236}">
                <a16:creationId xmlns:a16="http://schemas.microsoft.com/office/drawing/2014/main" id="{9048DEBB-D72C-2395-D81A-F8FFA829661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93905" y="2564190"/>
            <a:ext cx="2044096" cy="1524002"/>
          </a:xfrm>
          <a:prstGeom prst="rect">
            <a:avLst/>
          </a:prstGeom>
        </p:spPr>
      </p:pic>
      <p:pic>
        <p:nvPicPr>
          <p:cNvPr id="20" name="Picture 19" descr="A group of people sitting at tables in a room&#10;&#10;AI-generated content may be incorrect.">
            <a:extLst>
              <a:ext uri="{FF2B5EF4-FFF2-40B4-BE49-F238E27FC236}">
                <a16:creationId xmlns:a16="http://schemas.microsoft.com/office/drawing/2014/main" id="{1A92A8B4-AC47-A5D0-3259-648C2D0075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47142" y="1717524"/>
            <a:ext cx="2068287" cy="154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               Bendrigg Roll Of Honour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195</cp:revision>
  <dcterms:created xsi:type="dcterms:W3CDTF">2025-06-12T15:23:14Z</dcterms:created>
  <dcterms:modified xsi:type="dcterms:W3CDTF">2025-08-29T10:16:32Z</dcterms:modified>
</cp:coreProperties>
</file>