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omments/modernComment_100_0.xml" ContentType="application/vnd.ms-powerpoint.comments+xml"/>
  <Override PartName="/ppt/comments/modernComment_101_0.xml" ContentType="application/vnd.ms-powerpoint.comments+xml"/>
  <Override PartName="/ppt/comments/modernComment_104_0.xml" ContentType="application/vnd.ms-powerpoint.comments+xml"/>
  <Override PartName="/ppt/comments/modernComment_11A_4CB9077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handoutMasterIdLst>
    <p:handoutMasterId r:id="rId31"/>
  </p:handoutMasterIdLst>
  <p:sldIdLst>
    <p:sldId id="256" r:id="rId5"/>
    <p:sldId id="257" r:id="rId6"/>
    <p:sldId id="260" r:id="rId7"/>
    <p:sldId id="261" r:id="rId8"/>
    <p:sldId id="262" r:id="rId9"/>
    <p:sldId id="279" r:id="rId10"/>
    <p:sldId id="280" r:id="rId11"/>
    <p:sldId id="281" r:id="rId12"/>
    <p:sldId id="265" r:id="rId13"/>
    <p:sldId id="282" r:id="rId14"/>
    <p:sldId id="283" r:id="rId15"/>
    <p:sldId id="284" r:id="rId16"/>
    <p:sldId id="285" r:id="rId17"/>
    <p:sldId id="293" r:id="rId18"/>
    <p:sldId id="286" r:id="rId19"/>
    <p:sldId id="267" r:id="rId20"/>
    <p:sldId id="288" r:id="rId21"/>
    <p:sldId id="287" r:id="rId22"/>
    <p:sldId id="294" r:id="rId23"/>
    <p:sldId id="289" r:id="rId24"/>
    <p:sldId id="269" r:id="rId25"/>
    <p:sldId id="290" r:id="rId26"/>
    <p:sldId id="291" r:id="rId27"/>
    <p:sldId id="275" r:id="rId28"/>
    <p:sldId id="292" r:id="rId29"/>
    <p:sldId id="276" r:id="rId30"/>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E57D35-5B3F-E155-E865-6B644E5441E0}" name="Tami Booth" initials="" userId="S::Tami@nexusonetechnologies.com::b9f3d151-9320-4677-9529-285f07c17b73" providerId="AD"/>
  <p188:author id="{D38DE0A4-A979-0CAD-C464-CEC7FBB3AD0F}" name="Rachelle Lara" initials="RL" userId="S::rlara@telarus.com::52f974bb-b1a5-4ca8-a72e-665b836fc4b3" providerId="AD"/>
  <p188:author id="{4DECF2C8-4BF1-4BD8-9D55-0AD3D8CFAF8B}" name="Breanna Lorenzen" initials="" userId="S::blorenzen@telarus.com::6b0d74e3-fb64-496a-ac2a-2ff9a2292f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2459"/>
    <a:srgbClr val="C7EAFB"/>
    <a:srgbClr val="196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37E1E-17EA-0A7D-E17C-5E8E787C1704}" v="32" dt="2025-04-06T22:31:32.588"/>
    <p1510:client id="{4F8B922A-169F-E4FA-7497-8DAEF132037A}" v="4" dt="2025-04-07T23:54:00.437"/>
    <p1510:client id="{9B7393F5-765A-79DC-5811-4A742785F68C}" v="2" dt="2025-04-07T19:22:30.768"/>
    <p1510:client id="{B37ECC07-0B95-5A44-903F-3D161E35864E}" v="1" dt="2025-04-07T15:45:16.7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6"/>
    <p:restoredTop sz="94694"/>
  </p:normalViewPr>
  <p:slideViewPr>
    <p:cSldViewPr>
      <p:cViewPr varScale="1">
        <p:scale>
          <a:sx n="110" d="100"/>
          <a:sy n="110" d="100"/>
        </p:scale>
        <p:origin x="1944" y="176"/>
      </p:cViewPr>
      <p:guideLst>
        <p:guide orient="horz" pos="2880"/>
        <p:guide pos="2160"/>
      </p:guideLst>
    </p:cSldViewPr>
  </p:slideViewPr>
  <p:notesTextViewPr>
    <p:cViewPr>
      <p:scale>
        <a:sx n="100" d="100"/>
        <a:sy n="100" d="100"/>
      </p:scale>
      <p:origin x="0" y="0"/>
    </p:cViewPr>
  </p:notesTextViewPr>
  <p:notesViewPr>
    <p:cSldViewPr>
      <p:cViewPr varScale="1">
        <p:scale>
          <a:sx n="203" d="100"/>
          <a:sy n="203" d="100"/>
        </p:scale>
        <p:origin x="5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B7CF1D71-808E-4605-8914-891F8DA3B37F}" authorId="{D38DE0A4-A979-0CAD-C464-CEC7FBB3AD0F}" created="2025-04-04T06:48:23.424" startDate="2025-04-04T06:48:23.424" dueDate="2025-04-04T06:48:23.424" assignedTo="{4DECF2C8-4BF1-4BD8-9D55-0AD3D8CFAF8B}" title="Hey @Breanna Lorenzen ok just a few changes in comments throughout...can you lmk when it's ready and I'll ask Koby to bless it. Thanks!!">
    <pc:sldMkLst xmlns:pc="http://schemas.microsoft.com/office/powerpoint/2013/main/command">
      <pc:docMk/>
      <pc:sldMk cId="0" sldId="256"/>
    </pc:sldMkLst>
    <p188:txBody>
      <a:bodyPr/>
      <a:lstStyle/>
      <a:p>
        <a:r>
          <a:rPr lang="en-US"/>
          <a:t>Hey [@Breanna Lorenzen] ok just a few changes in comments throughout...can you lmk when it's ready and I'll ask Koby to bless it. Thanks!!</a:t>
        </a:r>
      </a:p>
    </p188:txBody>
    <p188:extLst>
      <p:ext xmlns:p="http://schemas.openxmlformats.org/presentationml/2006/main" uri="{5BB2D875-25FF-4072-B9AC-8F64D62656EB}">
        <p228:taskDetails xmlns:p228="http://schemas.microsoft.com/office/powerpoint/2022/08/main">
          <p228:history>
            <p228:event time="2025-04-04T06:48:23.424" id="{D2372C75-30B3-4C8A-875B-D7160B69CE19}">
              <p228:atrbtn authorId="{D38DE0A4-A979-0CAD-C464-CEC7FBB3AD0F}"/>
              <p228:anchr>
                <p228:comment id="{B7CF1D71-808E-4605-8914-891F8DA3B37F}"/>
              </p228:anchr>
              <p228:add/>
            </p228:event>
            <p228:event time="2025-04-04T06:48:23.424" id="{BCC435A6-1C11-4993-BA4B-82A9B3E3BDA2}">
              <p228:atrbtn authorId="{D38DE0A4-A979-0CAD-C464-CEC7FBB3AD0F}"/>
              <p228:anchr>
                <p228:comment id="{B7CF1D71-808E-4605-8914-891F8DA3B37F}"/>
              </p228:anchr>
              <p228:asgn authorId="{4DECF2C8-4BF1-4BD8-9D55-0AD3D8CFAF8B}"/>
            </p228:event>
            <p228:event time="2025-04-04T06:48:23.424" id="{2A87F13B-A8DA-4D7B-AB5A-AB83271AB5C6}">
              <p228:atrbtn authorId="{D38DE0A4-A979-0CAD-C464-CEC7FBB3AD0F}"/>
              <p228:anchr>
                <p228:comment id="{B7CF1D71-808E-4605-8914-891F8DA3B37F}"/>
              </p228:anchr>
              <p228:title val="Hey @Breanna Lorenzen ok just a few changes in comments throughout...can you lmk when it's ready and I'll ask Koby to bless it. Thanks!!"/>
            </p228:event>
            <p228:event time="2025-04-04T06:48:23.424" id="{0CC9C377-0D44-4966-8D9B-B5BAD9A46332}">
              <p228:atrbtn authorId="{D38DE0A4-A979-0CAD-C464-CEC7FBB3AD0F}"/>
              <p228:anchr>
                <p228:comment id="{B7CF1D71-808E-4605-8914-891F8DA3B37F}"/>
              </p228:anchr>
              <p228:date stDt="2025-04-04T06:48:23.424" endDt="2025-04-04T06:48:23.424"/>
            </p228:event>
          </p228:history>
        </p228:taskDetails>
      </p:ext>
    </p188:extLst>
  </p188:cm>
</p188:cmLst>
</file>

<file path=ppt/comments/modernComment_101_0.xml><?xml version="1.0" encoding="utf-8"?>
<p188:cmLst xmlns:a="http://schemas.openxmlformats.org/drawingml/2006/main" xmlns:r="http://schemas.openxmlformats.org/officeDocument/2006/relationships" xmlns:p188="http://schemas.microsoft.com/office/powerpoint/2018/8/main">
  <p188:cm id="{B2D386CE-733B-4869-B208-3C04ED2DC302}" authorId="{D38DE0A4-A979-0CAD-C464-CEC7FBB3AD0F}" status="resolved" created="2025-04-04T03:56:39.955" complete="100000">
    <pc:sldMkLst xmlns:pc="http://schemas.microsoft.com/office/powerpoint/2013/main/command">
      <pc:docMk/>
      <pc:sldMk cId="0" sldId="257"/>
    </pc:sldMkLst>
    <p188:txBody>
      <a:bodyPr/>
      <a:lstStyle/>
      <a:p>
        <a:r>
          <a:rPr lang="en-US"/>
          <a:t>[@Breanna Lorenzen] please replace this slide with a Table of Contents (with hyperlinked page numbers pls):
Table of Contents
Introduction....3
Understanding Data Readiness...4
Core Components of Data Readiness...9
Infrastructure's Role in Data Readiness...16
Cloud Readiness + Data Readiness: The Dynamic Duo....20
Conclusion....23
Sources----25</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7D2698F2-45CE-4666-9A3F-CCAF92263EDE}" authorId="{D38DE0A4-A979-0CAD-C464-CEC7FBB3AD0F}" status="resolved" created="2025-04-04T03:59:52.228" complete="100000">
    <ac:deMkLst xmlns:ac="http://schemas.microsoft.com/office/drawing/2013/main/command">
      <pc:docMk xmlns:pc="http://schemas.microsoft.com/office/powerpoint/2013/main/command"/>
      <pc:sldMk xmlns:pc="http://schemas.microsoft.com/office/powerpoint/2013/main/command" cId="0" sldId="260"/>
      <ac:spMk id="5" creationId="{00000000-0000-0000-0000-000000000000}"/>
    </ac:deMkLst>
    <p188:txBody>
      <a:bodyPr/>
      <a:lstStyle/>
      <a:p>
        <a:r>
          <a:rPr lang="en-US"/>
          <a:t>[@Breanna Lorenzen]  I edited this sentence.
​</a:t>
        </a:r>
      </a:p>
    </p188:txBody>
  </p188:cm>
</p188:cmLst>
</file>

<file path=ppt/comments/modernComment_11A_4CB90770.xml><?xml version="1.0" encoding="utf-8"?>
<p188:cmLst xmlns:a="http://schemas.openxmlformats.org/drawingml/2006/main" xmlns:r="http://schemas.openxmlformats.org/officeDocument/2006/relationships" xmlns:p188="http://schemas.microsoft.com/office/powerpoint/2018/8/main">
  <p188:cm id="{3F2030F2-9C6C-4681-824E-6D66255D4B7E}" authorId="{D38DE0A4-A979-0CAD-C464-CEC7FBB3AD0F}" created="2025-04-04T04:52:43.103">
    <pc:sldMkLst xmlns:pc="http://schemas.microsoft.com/office/powerpoint/2013/main/command">
      <pc:docMk/>
      <pc:sldMk cId="1287194480" sldId="282"/>
    </pc:sldMkLst>
    <p188:replyLst>
      <p188:reply id="{99D369AC-D36F-334B-8662-D391818893B9}" authorId="{4DECF2C8-4BF1-4BD8-9D55-0AD3D8CFAF8B}" created="2025-04-04T16:03:53.565">
        <p188:txBody>
          <a:bodyPr/>
          <a:lstStyle/>
          <a:p>
            <a:r>
              <a:rPr lang="en-US"/>
              <a:t>Because we are switching to 8.5x11 sizing which is best for printing, it leaves a large amount of white space on many of the slides. I found it looks better with some accent petals. If you think it’s better as white space, I can remove!</a:t>
            </a:r>
          </a:p>
        </p188:txBody>
      </p188:reply>
      <p188:reply id="{91D0D93B-4453-4AD1-8069-723183C709F7}" authorId="{D38DE0A4-A979-0CAD-C464-CEC7FBB3AD0F}" created="2025-04-04T16:14:58.669">
        <p188:txBody>
          <a:bodyPr/>
          <a:lstStyle/>
          <a:p>
            <a:r>
              <a:rPr lang="en-US"/>
              <a:t>I do think it's a bit busy on the slides where you also have fanned petals accenting the photos/images. How about for those we remove the light blue accent petals and shift down the content a bit if it leaves too much white space? </a:t>
            </a:r>
          </a:p>
        </p188:txBody>
      </p188:reply>
      <p188:reply id="{D35617CB-7C32-7346-A5B6-36B3467F93B3}" authorId="{4DECF2C8-4BF1-4BD8-9D55-0AD3D8CFAF8B}" created="2025-04-04T16:32:14.970">
        <p188:txBody>
          <a:bodyPr/>
          <a:lstStyle/>
          <a:p>
            <a:r>
              <a:rPr lang="en-US"/>
              <a:t>Made some updates! How is it now?</a:t>
            </a:r>
          </a:p>
        </p188:txBody>
      </p188:reply>
      <p188:reply id="{07D1CFC1-240A-4C6F-9B36-DEF15783B397}" authorId="{D38DE0A4-A979-0CAD-C464-CEC7FBB3AD0F}" created="2025-04-04T18:12:30.991">
        <p188:txBody>
          <a:bodyPr/>
          <a:lstStyle/>
          <a:p>
            <a:r>
              <a:rPr lang="en-US"/>
              <a:t>I think it looks much cleaner thank you! Do you think the size of the images now overpower the text though? I wonder if the solution would be to increase body copy to 14 pt and reduce the image blocks a tad? I'm happy to mess with it this wknd if you're ok with that!</a:t>
            </a:r>
          </a:p>
        </p188:txBody>
      </p188:reply>
      <p188:reply id="{E41BE778-F8A3-4D4A-87A4-6520C26E936B}" authorId="{4DECF2C8-4BF1-4BD8-9D55-0AD3D8CFAF8B}" created="2025-04-04T22:01:40.688">
        <p188:txBody>
          <a:bodyPr/>
          <a:lstStyle/>
          <a:p>
            <a:r>
              <a:rPr lang="en-US"/>
              <a:t>Updated! I increased the type on all the pages and fit the images to the edges, hopefully this helps!</a:t>
            </a:r>
          </a:p>
        </p188:txBody>
      </p188:reply>
    </p188:replyLst>
    <p188:txBody>
      <a:bodyPr/>
      <a:lstStyle/>
      <a:p>
        <a:r>
          <a:rPr lang="en-US"/>
          <a:t>[@Breanna Lorenzen]Are these blue petals supposed to be in the corners of all these pages?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3C3826-BB2C-AD86-370F-27BFECC757A0}"/>
              </a:ext>
            </a:extLst>
          </p:cNvPr>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C36828-5596-A91F-7FF4-1592A8B2EA2F}"/>
              </a:ext>
            </a:extLst>
          </p:cNvPr>
          <p:cNvSpPr>
            <a:spLocks noGrp="1"/>
          </p:cNvSpPr>
          <p:nvPr>
            <p:ph type="dt" sz="quarter" idx="1"/>
          </p:nvPr>
        </p:nvSpPr>
        <p:spPr>
          <a:xfrm>
            <a:off x="6057900" y="0"/>
            <a:ext cx="4632325" cy="379413"/>
          </a:xfrm>
          <a:prstGeom prst="rect">
            <a:avLst/>
          </a:prstGeom>
        </p:spPr>
        <p:txBody>
          <a:bodyPr vert="horz" lIns="91440" tIns="45720" rIns="91440" bIns="45720" rtlCol="0"/>
          <a:lstStyle>
            <a:lvl1pPr algn="r">
              <a:defRPr sz="1200"/>
            </a:lvl1pPr>
          </a:lstStyle>
          <a:p>
            <a:fld id="{1B2B081D-7744-F746-9174-7E1C5363EC7A}" type="datetimeFigureOut">
              <a:rPr lang="en-US" smtClean="0"/>
              <a:t>5/6/25</a:t>
            </a:fld>
            <a:endParaRPr lang="en-US"/>
          </a:p>
        </p:txBody>
      </p:sp>
      <p:sp>
        <p:nvSpPr>
          <p:cNvPr id="4" name="Footer Placeholder 3">
            <a:extLst>
              <a:ext uri="{FF2B5EF4-FFF2-40B4-BE49-F238E27FC236}">
                <a16:creationId xmlns:a16="http://schemas.microsoft.com/office/drawing/2014/main" id="{C19AD02D-6644-4E14-184B-E92CD881DB12}"/>
              </a:ext>
            </a:extLst>
          </p:cNvPr>
          <p:cNvSpPr>
            <a:spLocks noGrp="1"/>
          </p:cNvSpPr>
          <p:nvPr>
            <p:ph type="ftr" sz="quarter" idx="2"/>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8BC4F1-82DB-2D7E-779E-B006D7454965}"/>
              </a:ext>
            </a:extLst>
          </p:cNvPr>
          <p:cNvSpPr>
            <a:spLocks noGrp="1"/>
          </p:cNvSpPr>
          <p:nvPr>
            <p:ph type="sldNum" sz="quarter" idx="3"/>
          </p:nvPr>
        </p:nvSpPr>
        <p:spPr>
          <a:xfrm>
            <a:off x="6057900" y="7183438"/>
            <a:ext cx="4632325" cy="379412"/>
          </a:xfrm>
          <a:prstGeom prst="rect">
            <a:avLst/>
          </a:prstGeom>
        </p:spPr>
        <p:txBody>
          <a:bodyPr vert="horz" lIns="91440" tIns="45720" rIns="91440" bIns="45720" rtlCol="0" anchor="b"/>
          <a:lstStyle>
            <a:lvl1pPr algn="r">
              <a:defRPr sz="1200"/>
            </a:lvl1pPr>
          </a:lstStyle>
          <a:p>
            <a:fld id="{14B462DA-9DFF-0540-B425-91236B9F9407}" type="slidenum">
              <a:rPr lang="en-US" smtClean="0"/>
              <a:t>‹#›</a:t>
            </a:fld>
            <a:endParaRPr lang="en-US"/>
          </a:p>
        </p:txBody>
      </p:sp>
    </p:spTree>
    <p:extLst>
      <p:ext uri="{BB962C8B-B14F-4D97-AF65-F5344CB8AC3E}">
        <p14:creationId xmlns:p14="http://schemas.microsoft.com/office/powerpoint/2010/main" val="34836611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3300" b="1" i="0">
                <a:solidFill>
                  <a:srgbClr val="0D2459"/>
                </a:solidFill>
                <a:latin typeface="Arial"/>
                <a:cs typeface="Arial"/>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750" b="0" i="1">
                <a:solidFill>
                  <a:srgbClr val="0D24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0D245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750" b="0" i="1">
                <a:solidFill>
                  <a:srgbClr val="0D24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0D2459"/>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692000" cy="7560000"/>
          </a:xfrm>
          <a:prstGeom prst="rect">
            <a:avLst/>
          </a:prstGeom>
        </p:spPr>
      </p:pic>
      <p:sp>
        <p:nvSpPr>
          <p:cNvPr id="2" name="Holder 2"/>
          <p:cNvSpPr>
            <a:spLocks noGrp="1"/>
          </p:cNvSpPr>
          <p:nvPr>
            <p:ph type="title"/>
          </p:nvPr>
        </p:nvSpPr>
        <p:spPr/>
        <p:txBody>
          <a:bodyPr lIns="0" tIns="0" rIns="0" bIns="0"/>
          <a:lstStyle>
            <a:lvl1pPr>
              <a:defRPr sz="3300" b="1" i="0">
                <a:solidFill>
                  <a:srgbClr val="0D245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96144" y="3118780"/>
            <a:ext cx="4501111" cy="1366520"/>
          </a:xfrm>
          <a:prstGeom prst="rect">
            <a:avLst/>
          </a:prstGeom>
        </p:spPr>
        <p:txBody>
          <a:bodyPr wrap="square" lIns="0" tIns="0" rIns="0" bIns="0">
            <a:spAutoFit/>
          </a:bodyPr>
          <a:lstStyle>
            <a:lvl1pPr>
              <a:defRPr sz="3300" b="1" i="0">
                <a:solidFill>
                  <a:srgbClr val="0D2459"/>
                </a:solidFill>
                <a:latin typeface="Arial"/>
                <a:cs typeface="Arial"/>
              </a:defRPr>
            </a:lvl1pPr>
          </a:lstStyle>
          <a:p>
            <a:endParaRPr/>
          </a:p>
        </p:txBody>
      </p:sp>
      <p:sp>
        <p:nvSpPr>
          <p:cNvPr id="3" name="Holder 3"/>
          <p:cNvSpPr>
            <a:spLocks noGrp="1"/>
          </p:cNvSpPr>
          <p:nvPr>
            <p:ph type="body" idx="1"/>
          </p:nvPr>
        </p:nvSpPr>
        <p:spPr>
          <a:xfrm>
            <a:off x="2975010" y="3507587"/>
            <a:ext cx="4743378" cy="1551304"/>
          </a:xfrm>
          <a:prstGeom prst="rect">
            <a:avLst/>
          </a:prstGeom>
        </p:spPr>
        <p:txBody>
          <a:bodyPr wrap="square" lIns="0" tIns="0" rIns="0" bIns="0">
            <a:spAutoFit/>
          </a:bodyPr>
          <a:lstStyle>
            <a:lvl1pPr>
              <a:defRPr sz="1750" b="0" i="1">
                <a:solidFill>
                  <a:srgbClr val="0D2459"/>
                </a:solidFill>
                <a:latin typeface="Arial"/>
                <a:cs typeface="Aria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0_0.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https://www.linkedin.com/in/koby-phillips-cloud-expert/"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26.xml"/><Relationship Id="rId2" Type="http://schemas.microsoft.com/office/2018/10/relationships/comments" Target="../comments/modernComment_11A_4CB9077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5.png"/><Relationship Id="rId7" Type="http://schemas.openxmlformats.org/officeDocument/2006/relationships/slide" Target="slide16.xml"/><Relationship Id="rId2" Type="http://schemas.microsoft.com/office/2018/10/relationships/comments" Target="../comments/modernComment_101_0.xml"/><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4.xml"/><Relationship Id="rId10" Type="http://schemas.openxmlformats.org/officeDocument/2006/relationships/slide" Target="slide26.xml"/><Relationship Id="rId4" Type="http://schemas.openxmlformats.org/officeDocument/2006/relationships/slide" Target="slide3.xml"/><Relationship Id="rId9"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nexusontechologies.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tami@nexusonetechnologies.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hyperlink" Target="http://www.nexusonetechnologies.com/" TargetMode="Externa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8" Type="http://schemas.openxmlformats.org/officeDocument/2006/relationships/hyperlink" Target="https://www.avepoint.com/ebooks/ai-and-information-management-report-2024" TargetMode="External"/><Relationship Id="rId13" Type="http://schemas.openxmlformats.org/officeDocument/2006/relationships/hyperlink" Target="https://www.getdbt.com/resources/reports/state-of-analytics-engineering-2024#download" TargetMode="External"/><Relationship Id="rId18" Type="http://schemas.openxmlformats.org/officeDocument/2006/relationships/hyperlink" Target="https://spacelift.io/blog/cloud-computing-statistics" TargetMode="External"/><Relationship Id="rId3" Type="http://schemas.openxmlformats.org/officeDocument/2006/relationships/hyperlink" Target="https://www.snowflake.com/resource/data-strategies-for-ai-leaders/" TargetMode="External"/><Relationship Id="rId7" Type="http://schemas.openxmlformats.org/officeDocument/2006/relationships/hyperlink" Target="https://www.ibm.com/thought-leadership/institute-business-value/en-us/report/ai-retail-cpg" TargetMode="External"/><Relationship Id="rId12" Type="http://schemas.openxmlformats.org/officeDocument/2006/relationships/hyperlink" Target="https://iapp.org/news/a/data-protection-and-privacy-laws-now-in-effect-in-144-countries" TargetMode="External"/><Relationship Id="rId17" Type="http://schemas.openxmlformats.org/officeDocument/2006/relationships/hyperlink" Target="https://www.goldmansachs.com/insights/articles/ai-to-drive-165-increase-in-data-center-power-demand-by-2030" TargetMode="External"/><Relationship Id="rId2" Type="http://schemas.openxmlformats.org/officeDocument/2006/relationships/hyperlink" Target="https://www.telarus.com/resources/2024-25-telarus-tech-trends-report/" TargetMode="External"/><Relationship Id="rId16" Type="http://schemas.openxmlformats.org/officeDocument/2006/relationships/hyperlink" Target="https://www.gdit.com/about-gdit/press-releases/gdit-study-reveals-scalability-key-to-ai-project-success/" TargetMode="External"/><Relationship Id="rId1" Type="http://schemas.openxmlformats.org/officeDocument/2006/relationships/slideLayout" Target="../slideLayouts/slideLayout2.xml"/><Relationship Id="rId6" Type="http://schemas.openxmlformats.org/officeDocument/2006/relationships/hyperlink" Target="https://www.hitachivantara.com/en-us/gated-forms/enterprise-infrastructure-generative-ai" TargetMode="External"/><Relationship Id="rId11" Type="http://schemas.openxmlformats.org/officeDocument/2006/relationships/hyperlink" Target="https://www.salesforce.com/news/stories/cio-ai-trends/" TargetMode="External"/><Relationship Id="rId5" Type="http://schemas.openxmlformats.org/officeDocument/2006/relationships/hyperlink" Target="https://www.computerweekly.com/news/366558333/Gartner-Symposium-Its-all-about-AI" TargetMode="External"/><Relationship Id="rId15" Type="http://schemas.openxmlformats.org/officeDocument/2006/relationships/hyperlink" Target="https://www.bcg.com/press/24october2024-ai-adoption-%20in-2024-74-of-companies-struggle-to-achieve-and-scale-value" TargetMode="External"/><Relationship Id="rId10" Type="http://schemas.openxmlformats.org/officeDocument/2006/relationships/hyperlink" Target="https://www.salesforce.com/au/news/stories/future-of-%20salesforce/#%3A~%3Atext%3DFour%20predictions%20on%20the%20future%2Con%20how%20that%20could%20unfold" TargetMode="External"/><Relationship Id="rId4" Type="http://schemas.openxmlformats.org/officeDocument/2006/relationships/hyperlink" Target="https://www.capitalone.com/tech/machine-learning/ai-readiness-survey/" TargetMode="External"/><Relationship Id="rId9" Type="http://schemas.openxmlformats.org/officeDocument/2006/relationships/hyperlink" Target="https://www2.deloitte.com/us/en/pages/advisory/articles/data-preparation-for-ai.html" TargetMode="External"/><Relationship Id="rId14" Type="http://schemas.openxmlformats.org/officeDocument/2006/relationships/hyperlink" Target="https://www.forbes.com/councils/forbestechcouncil/2023/03/01/five-factors-for-planning-a-data-governance-strategy/"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26.xml"/><Relationship Id="rId2" Type="http://schemas.microsoft.com/office/2018/10/relationships/comments" Target="../comments/modernComment_104_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2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81025"/>
            <a:ext cx="10692000" cy="7620000"/>
            <a:chOff x="0" y="0"/>
            <a:chExt cx="10692000" cy="7560000"/>
          </a:xfrm>
        </p:grpSpPr>
        <p:pic>
          <p:nvPicPr>
            <p:cNvPr id="3" name="object 3"/>
            <p:cNvPicPr/>
            <p:nvPr/>
          </p:nvPicPr>
          <p:blipFill>
            <a:blip r:embed="rId3" cstate="print"/>
            <a:stretch>
              <a:fillRect/>
            </a:stretch>
          </p:blipFill>
          <p:spPr>
            <a:xfrm>
              <a:off x="0" y="0"/>
              <a:ext cx="10692000" cy="7560000"/>
            </a:xfrm>
            <a:prstGeom prst="rect">
              <a:avLst/>
            </a:prstGeom>
          </p:spPr>
        </p:pic>
        <p:sp>
          <p:nvSpPr>
            <p:cNvPr id="4" name="object 4"/>
            <p:cNvSpPr/>
            <p:nvPr/>
          </p:nvSpPr>
          <p:spPr>
            <a:xfrm>
              <a:off x="1078800" y="1120406"/>
              <a:ext cx="8534400" cy="5316338"/>
            </a:xfrm>
            <a:custGeom>
              <a:avLst/>
              <a:gdLst/>
              <a:ahLst/>
              <a:cxnLst/>
              <a:rect l="l" t="t" r="r" b="b"/>
              <a:pathLst>
                <a:path w="5364480" h="4483100">
                  <a:moveTo>
                    <a:pt x="5297424" y="0"/>
                  </a:moveTo>
                  <a:lnTo>
                    <a:pt x="67056" y="0"/>
                  </a:lnTo>
                  <a:lnTo>
                    <a:pt x="40962" y="5272"/>
                  </a:lnTo>
                  <a:lnTo>
                    <a:pt x="19647" y="19647"/>
                  </a:lnTo>
                  <a:lnTo>
                    <a:pt x="5272" y="40962"/>
                  </a:lnTo>
                  <a:lnTo>
                    <a:pt x="0" y="67056"/>
                  </a:lnTo>
                  <a:lnTo>
                    <a:pt x="0" y="4415637"/>
                  </a:lnTo>
                  <a:lnTo>
                    <a:pt x="5272" y="4441730"/>
                  </a:lnTo>
                  <a:lnTo>
                    <a:pt x="19647" y="4463046"/>
                  </a:lnTo>
                  <a:lnTo>
                    <a:pt x="40962" y="4477421"/>
                  </a:lnTo>
                  <a:lnTo>
                    <a:pt x="67056" y="4482693"/>
                  </a:lnTo>
                  <a:lnTo>
                    <a:pt x="5297424" y="4482693"/>
                  </a:lnTo>
                  <a:lnTo>
                    <a:pt x="5323516" y="4477421"/>
                  </a:lnTo>
                  <a:lnTo>
                    <a:pt x="5344832" y="4463046"/>
                  </a:lnTo>
                  <a:lnTo>
                    <a:pt x="5359207" y="4441730"/>
                  </a:lnTo>
                  <a:lnTo>
                    <a:pt x="5364480" y="4415637"/>
                  </a:lnTo>
                  <a:lnTo>
                    <a:pt x="5364480" y="67056"/>
                  </a:lnTo>
                  <a:lnTo>
                    <a:pt x="5359207" y="40962"/>
                  </a:lnTo>
                  <a:lnTo>
                    <a:pt x="5344832" y="19647"/>
                  </a:lnTo>
                  <a:lnTo>
                    <a:pt x="5323516" y="5272"/>
                  </a:lnTo>
                  <a:lnTo>
                    <a:pt x="5297424"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2150505" y="2639240"/>
            <a:ext cx="6390987" cy="1294585"/>
          </a:xfrm>
          <a:prstGeom prst="rect">
            <a:avLst/>
          </a:prstGeom>
        </p:spPr>
        <p:txBody>
          <a:bodyPr vert="horz" wrap="square" lIns="0" tIns="62865" rIns="0" bIns="0" rtlCol="0">
            <a:spAutoFit/>
          </a:bodyPr>
          <a:lstStyle/>
          <a:p>
            <a:pPr marL="12065" marR="5080" algn="ctr">
              <a:spcBef>
                <a:spcPts val="495"/>
              </a:spcBef>
            </a:pPr>
            <a:r>
              <a:rPr lang="en-US" sz="4000"/>
              <a:t>Data Readiness: </a:t>
            </a:r>
            <a:br>
              <a:rPr lang="en-US" sz="4000"/>
            </a:br>
            <a:r>
              <a:rPr lang="en-US" sz="4000"/>
              <a:t>The Real Magic Behind AI</a:t>
            </a:r>
          </a:p>
        </p:txBody>
      </p:sp>
      <p:sp>
        <p:nvSpPr>
          <p:cNvPr id="6" name="object 6"/>
          <p:cNvSpPr txBox="1"/>
          <p:nvPr/>
        </p:nvSpPr>
        <p:spPr>
          <a:xfrm>
            <a:off x="4122087" y="4391025"/>
            <a:ext cx="2447824" cy="1484381"/>
          </a:xfrm>
          <a:prstGeom prst="rect">
            <a:avLst/>
          </a:prstGeom>
        </p:spPr>
        <p:txBody>
          <a:bodyPr vert="horz" wrap="square" lIns="0" tIns="12065" rIns="0" bIns="0" rtlCol="0">
            <a:spAutoFit/>
          </a:bodyPr>
          <a:lstStyle/>
          <a:p>
            <a:pPr marR="3810" algn="ctr">
              <a:lnSpc>
                <a:spcPct val="100000"/>
              </a:lnSpc>
              <a:spcBef>
                <a:spcPts val="95"/>
              </a:spcBef>
            </a:pPr>
            <a:r>
              <a:rPr lang="en-US">
                <a:solidFill>
                  <a:srgbClr val="0D2459"/>
                </a:solidFill>
                <a:latin typeface="Arial"/>
                <a:cs typeface="Arial"/>
              </a:rPr>
              <a:t>Published March 2025</a:t>
            </a:r>
            <a:endParaRPr lang="en-US">
              <a:latin typeface="Arial"/>
              <a:cs typeface="Arial"/>
            </a:endParaRPr>
          </a:p>
          <a:p>
            <a:pPr>
              <a:lnSpc>
                <a:spcPct val="100000"/>
              </a:lnSpc>
              <a:spcBef>
                <a:spcPts val="825"/>
              </a:spcBef>
            </a:pPr>
            <a:endParaRPr lang="en-US">
              <a:latin typeface="Arial"/>
              <a:cs typeface="Arial"/>
            </a:endParaRPr>
          </a:p>
          <a:p>
            <a:pPr marL="42545" algn="ctr">
              <a:lnSpc>
                <a:spcPct val="100000"/>
              </a:lnSpc>
            </a:pPr>
            <a:r>
              <a:rPr lang="en-US" sz="1600">
                <a:solidFill>
                  <a:srgbClr val="0D2459"/>
                </a:solidFill>
                <a:latin typeface="Arial"/>
                <a:cs typeface="Arial"/>
              </a:rPr>
              <a:t>By: </a:t>
            </a:r>
            <a:r>
              <a:rPr lang="en-US" sz="1600" u="heavy">
                <a:solidFill>
                  <a:srgbClr val="2157D6"/>
                </a:solidFill>
                <a:uFill>
                  <a:solidFill>
                    <a:srgbClr val="0D2459"/>
                  </a:solidFill>
                </a:uFill>
                <a:latin typeface="Arial"/>
                <a:cs typeface="Arial"/>
                <a:hlinkClick r:id="rId4"/>
              </a:rPr>
              <a:t>Koby Phillips</a:t>
            </a:r>
            <a:endParaRPr lang="en-US" sz="1600">
              <a:latin typeface="Arial"/>
              <a:cs typeface="Arial"/>
            </a:endParaRPr>
          </a:p>
          <a:p>
            <a:pPr algn="ctr">
              <a:lnSpc>
                <a:spcPct val="100000"/>
              </a:lnSpc>
              <a:spcBef>
                <a:spcPts val="620"/>
              </a:spcBef>
            </a:pPr>
            <a:r>
              <a:rPr lang="en-US" sz="1600">
                <a:solidFill>
                  <a:srgbClr val="0D2459"/>
                </a:solidFill>
                <a:latin typeface="Arial"/>
                <a:cs typeface="Arial"/>
              </a:rPr>
              <a:t>VP of Cloud Practice, Telarus</a:t>
            </a:r>
            <a:endParaRPr lang="en-US" sz="1600">
              <a:latin typeface="Arial"/>
              <a:cs typeface="Arial"/>
            </a:endParaRPr>
          </a:p>
        </p:txBody>
      </p:sp>
      <p:pic>
        <p:nvPicPr>
          <p:cNvPr id="7" name="object 7"/>
          <p:cNvPicPr/>
          <p:nvPr/>
        </p:nvPicPr>
        <p:blipFill>
          <a:blip r:embed="rId5" cstate="print"/>
          <a:stretch>
            <a:fillRect/>
          </a:stretch>
        </p:blipFill>
        <p:spPr>
          <a:xfrm>
            <a:off x="7023100" y="2024480"/>
            <a:ext cx="2191532" cy="502919"/>
          </a:xfrm>
          <a:prstGeom prst="rect">
            <a:avLst/>
          </a:prstGeom>
        </p:spPr>
      </p:pic>
      <p:pic>
        <p:nvPicPr>
          <p:cNvPr id="10" name="Picture 9" descr="A logo with a number and text&#10;&#10;AI-generated content may be incorrect.">
            <a:extLst>
              <a:ext uri="{FF2B5EF4-FFF2-40B4-BE49-F238E27FC236}">
                <a16:creationId xmlns:a16="http://schemas.microsoft.com/office/drawing/2014/main" id="{5D2A3A45-3AC5-D9B3-67F6-DD52534E5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2900" y="1958214"/>
            <a:ext cx="965200" cy="965200"/>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971F1-99E9-A05A-106E-05A1A39C6991}"/>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1098A767-ED1D-CA62-79B1-E1116FAC3009}"/>
              </a:ext>
            </a:extLst>
          </p:cNvPr>
          <p:cNvSpPr txBox="1"/>
          <p:nvPr/>
        </p:nvSpPr>
        <p:spPr>
          <a:xfrm>
            <a:off x="466628" y="1625993"/>
            <a:ext cx="5714999" cy="4443524"/>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Data governance refers to the underlying policies and procedures that determine overall data readiness. Governance policies span a range of critical areas including identity access management, maintenance, and compliance protocols.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While most of executives claim to have clear AI governance</a:t>
            </a:r>
          </a:p>
          <a:p>
            <a:pPr>
              <a:buNone/>
            </a:pPr>
            <a:r>
              <a:rPr lang="en-US" sz="1500" dirty="0">
                <a:solidFill>
                  <a:srgbClr val="0D2459"/>
                </a:solidFill>
                <a:effectLst/>
                <a:latin typeface="Arial" panose="020B0604020202020204" pitchFamily="34" charset="0"/>
                <a:cs typeface="Arial" panose="020B0604020202020204" pitchFamily="34" charset="0"/>
              </a:rPr>
              <a:t>frameworks in place, the majority still lack operational oversight.</a:t>
            </a:r>
          </a:p>
          <a:p>
            <a:pPr>
              <a:buNone/>
            </a:pPr>
            <a:r>
              <a:rPr lang="en-US" sz="1500" dirty="0">
                <a:solidFill>
                  <a:srgbClr val="0D2459"/>
                </a:solidFill>
                <a:effectLst/>
                <a:latin typeface="Arial" panose="020B0604020202020204" pitchFamily="34" charset="0"/>
                <a:cs typeface="Arial" panose="020B0604020202020204" pitchFamily="34" charset="0"/>
              </a:rPr>
              <a:t>According to IBM's Institute for Business Value study, less than 25%</a:t>
            </a:r>
            <a:r>
              <a:rPr lang="en-US" sz="1500" dirty="0">
                <a:solidFill>
                  <a:srgbClr val="0D2459"/>
                </a:solidFill>
                <a:latin typeface="Arial" panose="020B0604020202020204" pitchFamily="34" charset="0"/>
                <a:cs typeface="Arial" panose="020B0604020202020204" pitchFamily="34" charset="0"/>
              </a:rPr>
              <a:t> </a:t>
            </a:r>
            <a:r>
              <a:rPr lang="en-US" sz="1500" dirty="0">
                <a:solidFill>
                  <a:srgbClr val="0D2459"/>
                </a:solidFill>
                <a:effectLst/>
                <a:latin typeface="Arial" panose="020B0604020202020204" pitchFamily="34" charset="0"/>
                <a:cs typeface="Arial" panose="020B0604020202020204" pitchFamily="34" charset="0"/>
              </a:rPr>
              <a:t>have fully implemented and continuously review tools to manage risks like bias, transparency, and security.</a:t>
            </a:r>
            <a:r>
              <a:rPr lang="en-US" sz="1500" baseline="30000" dirty="0">
                <a:solidFill>
                  <a:srgbClr val="2157D7"/>
                </a:solidFill>
                <a:effectLst/>
                <a:latin typeface="Arial" panose="020B0604020202020204" pitchFamily="34" charset="0"/>
                <a:cs typeface="Arial" panose="020B0604020202020204" pitchFamily="34" charset="0"/>
                <a:hlinkClick r:id="rId3" action="ppaction://hlinksldjump"/>
              </a:rPr>
              <a:t>12</a:t>
            </a:r>
            <a:endParaRPr lang="en-US" sz="1500" baseline="30000" dirty="0">
              <a:solidFill>
                <a:srgbClr val="2157D7"/>
              </a:solidFill>
              <a:effectLst/>
              <a:latin typeface="Arial" panose="020B0604020202020204" pitchFamily="34" charset="0"/>
              <a:cs typeface="Arial" panose="020B0604020202020204" pitchFamily="34" charset="0"/>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b="1" dirty="0">
                <a:solidFill>
                  <a:srgbClr val="0D2459"/>
                </a:solidFill>
                <a:effectLst/>
                <a:latin typeface="Arial" panose="020B0604020202020204" pitchFamily="34" charset="0"/>
                <a:cs typeface="Arial" panose="020B0604020202020204" pitchFamily="34" charset="0"/>
              </a:rPr>
              <a:t>Core components of data governance:</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Policies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Standards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Regulatory &amp; ethical considerations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Confidentiality (encryption)</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Authentication</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Authorization</a:t>
            </a:r>
          </a:p>
        </p:txBody>
      </p:sp>
      <p:sp>
        <p:nvSpPr>
          <p:cNvPr id="6" name="object 2">
            <a:extLst>
              <a:ext uri="{FF2B5EF4-FFF2-40B4-BE49-F238E27FC236}">
                <a16:creationId xmlns:a16="http://schemas.microsoft.com/office/drawing/2014/main" id="{FD0AA903-92C9-785C-06D3-EC0914AA388D}"/>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1. Data Governance</a:t>
            </a:r>
          </a:p>
        </p:txBody>
      </p:sp>
      <p:sp>
        <p:nvSpPr>
          <p:cNvPr id="7" name="object 2">
            <a:extLst>
              <a:ext uri="{FF2B5EF4-FFF2-40B4-BE49-F238E27FC236}">
                <a16:creationId xmlns:a16="http://schemas.microsoft.com/office/drawing/2014/main" id="{F7E78F07-E6E2-4262-3EC3-C9482C68C2CC}"/>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Core Components of Data Readiness</a:t>
            </a:r>
          </a:p>
        </p:txBody>
      </p:sp>
      <p:pic>
        <p:nvPicPr>
          <p:cNvPr id="8" name="Picture 7">
            <a:extLst>
              <a:ext uri="{FF2B5EF4-FFF2-40B4-BE49-F238E27FC236}">
                <a16:creationId xmlns:a16="http://schemas.microsoft.com/office/drawing/2014/main" id="{4D28DC8D-96EB-2118-47B5-CC6AAF9D4C4A}"/>
              </a:ext>
            </a:extLst>
          </p:cNvPr>
          <p:cNvPicPr>
            <a:picLocks noChangeAspect="1"/>
          </p:cNvPicPr>
          <p:nvPr/>
        </p:nvPicPr>
        <p:blipFill>
          <a:blip r:embed="rId4">
            <a:extLst>
              <a:ext uri="{28A0092B-C50C-407E-A947-70E740481C1C}">
                <a14:useLocalDpi xmlns:a14="http://schemas.microsoft.com/office/drawing/2010/main" val="0"/>
              </a:ext>
            </a:extLst>
          </a:blip>
          <a:srcRect l="2744" t="-8518" r="23434" b="8518"/>
          <a:stretch/>
        </p:blipFill>
        <p:spPr>
          <a:xfrm>
            <a:off x="5903089" y="1720205"/>
            <a:ext cx="4790312" cy="5842646"/>
          </a:xfrm>
          <a:prstGeom prst="rect">
            <a:avLst/>
          </a:prstGeom>
        </p:spPr>
      </p:pic>
    </p:spTree>
    <p:extLst>
      <p:ext uri="{BB962C8B-B14F-4D97-AF65-F5344CB8AC3E}">
        <p14:creationId xmlns:p14="http://schemas.microsoft.com/office/powerpoint/2010/main" val="128719448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3614-2816-90DD-03F1-A37FC2DCC34E}"/>
            </a:ext>
          </a:extLst>
        </p:cNvPr>
        <p:cNvGrpSpPr/>
        <p:nvPr/>
      </p:nvGrpSpPr>
      <p:grpSpPr>
        <a:xfrm>
          <a:off x="0" y="0"/>
          <a:ext cx="0" cy="0"/>
          <a:chOff x="0" y="0"/>
          <a:chExt cx="0" cy="0"/>
        </a:xfrm>
      </p:grpSpPr>
      <p:sp>
        <p:nvSpPr>
          <p:cNvPr id="2" name="Round Diagonal Corner Rectangle 1">
            <a:extLst>
              <a:ext uri="{FF2B5EF4-FFF2-40B4-BE49-F238E27FC236}">
                <a16:creationId xmlns:a16="http://schemas.microsoft.com/office/drawing/2014/main" id="{966AE967-3EB5-D02F-C4D9-E25BA2E7BE24}"/>
              </a:ext>
            </a:extLst>
          </p:cNvPr>
          <p:cNvSpPr/>
          <p:nvPr/>
        </p:nvSpPr>
        <p:spPr>
          <a:xfrm>
            <a:off x="698500" y="578729"/>
            <a:ext cx="4425225" cy="6415519"/>
          </a:xfrm>
          <a:prstGeom prst="round2DiagRect">
            <a:avLst>
              <a:gd name="adj1" fmla="val 6869"/>
              <a:gd name="adj2" fmla="val 0"/>
            </a:avLst>
          </a:prstGeom>
          <a:solidFill>
            <a:srgbClr val="C7E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2">
            <a:extLst>
              <a:ext uri="{FF2B5EF4-FFF2-40B4-BE49-F238E27FC236}">
                <a16:creationId xmlns:a16="http://schemas.microsoft.com/office/drawing/2014/main" id="{9E89D8B2-1A03-8B74-23DB-7F5FB48256C4}"/>
              </a:ext>
            </a:extLst>
          </p:cNvPr>
          <p:cNvSpPr txBox="1">
            <a:spLocks/>
          </p:cNvSpPr>
          <p:nvPr/>
        </p:nvSpPr>
        <p:spPr>
          <a:xfrm>
            <a:off x="961823" y="922188"/>
            <a:ext cx="3886200" cy="291746"/>
          </a:xfrm>
          <a:prstGeom prst="rect">
            <a:avLst/>
          </a:prstGeom>
        </p:spPr>
        <p:txBody>
          <a:bodyPr vert="horz" wrap="square" lIns="0" tIns="14604" rIns="0" bIns="0" rtlCol="0">
            <a:spAutoFit/>
          </a:bodyPr>
          <a:lstStyle>
            <a:lvl1pPr>
              <a:defRPr>
                <a:latin typeface="+mj-lt"/>
                <a:ea typeface="+mj-ea"/>
                <a:cs typeface="+mj-cs"/>
              </a:defRPr>
            </a:lvl1pPr>
          </a:lstStyle>
          <a:p>
            <a:r>
              <a:rPr lang="en-US" b="1" dirty="0">
                <a:solidFill>
                  <a:srgbClr val="0D2459"/>
                </a:solidFill>
                <a:effectLst/>
                <a:latin typeface="Arial" panose="020B0604020202020204" pitchFamily="34" charset="0"/>
                <a:cs typeface="Arial" panose="020B0604020202020204" pitchFamily="34" charset="0"/>
              </a:rPr>
              <a:t>Regulatory Considerations</a:t>
            </a:r>
          </a:p>
        </p:txBody>
      </p:sp>
      <p:sp>
        <p:nvSpPr>
          <p:cNvPr id="11" name="object 2">
            <a:extLst>
              <a:ext uri="{FF2B5EF4-FFF2-40B4-BE49-F238E27FC236}">
                <a16:creationId xmlns:a16="http://schemas.microsoft.com/office/drawing/2014/main" id="{02A72F3B-3865-2049-63C2-55504C017FCB}"/>
              </a:ext>
            </a:extLst>
          </p:cNvPr>
          <p:cNvSpPr txBox="1">
            <a:spLocks/>
          </p:cNvSpPr>
          <p:nvPr/>
        </p:nvSpPr>
        <p:spPr>
          <a:xfrm>
            <a:off x="945427" y="1461608"/>
            <a:ext cx="3886200" cy="5185393"/>
          </a:xfrm>
          <a:prstGeom prst="rect">
            <a:avLst/>
          </a:prstGeom>
        </p:spPr>
        <p:txBody>
          <a:bodyPr vert="horz" wrap="square" lIns="0" tIns="14604" rIns="0" bIns="0" rtlCol="0">
            <a:spAutoFit/>
          </a:bodyPr>
          <a:lstStyle>
            <a:lvl1pPr>
              <a:defRPr>
                <a:latin typeface="+mj-lt"/>
                <a:ea typeface="+mj-ea"/>
                <a:cs typeface="+mj-cs"/>
              </a:defRPr>
            </a:lvl1pPr>
          </a:lstStyle>
          <a:p>
            <a:pPr>
              <a:buNone/>
            </a:pPr>
            <a:r>
              <a:rPr lang="en-US" sz="1400" dirty="0">
                <a:solidFill>
                  <a:srgbClr val="0D2459"/>
                </a:solidFill>
                <a:effectLst/>
                <a:latin typeface="Arial" panose="020B0604020202020204" pitchFamily="34" charset="0"/>
                <a:cs typeface="Arial" panose="020B0604020202020204" pitchFamily="34" charset="0"/>
              </a:rPr>
              <a:t>Unlike many countries, the U.S. lacks a single overarching data privacy law. However, several states have data privacy protections including California, Colorado, Texas, Utah, and others. In addition, there are various sector specific</a:t>
            </a:r>
            <a:r>
              <a:rPr lang="en-US" sz="1400" dirty="0">
                <a:solidFill>
                  <a:srgbClr val="0D2459"/>
                </a:solidFill>
                <a:latin typeface="Arial" panose="020B0604020202020204" pitchFamily="34" charset="0"/>
                <a:cs typeface="Arial" panose="020B0604020202020204" pitchFamily="34" charset="0"/>
              </a:rPr>
              <a:t> </a:t>
            </a:r>
            <a:r>
              <a:rPr lang="en-US" sz="1400" dirty="0">
                <a:solidFill>
                  <a:srgbClr val="0D2459"/>
                </a:solidFill>
                <a:effectLst/>
                <a:latin typeface="Arial" panose="020B0604020202020204" pitchFamily="34" charset="0"/>
                <a:cs typeface="Arial" panose="020B0604020202020204" pitchFamily="34" charset="0"/>
              </a:rPr>
              <a:t>data privacy laws such as the Health Insurance Portability and</a:t>
            </a:r>
          </a:p>
          <a:p>
            <a:pPr>
              <a:buNone/>
            </a:pPr>
            <a:r>
              <a:rPr lang="en-US" sz="1400" dirty="0">
                <a:solidFill>
                  <a:srgbClr val="0D2459"/>
                </a:solidFill>
                <a:effectLst/>
                <a:latin typeface="Arial" panose="020B0604020202020204" pitchFamily="34" charset="0"/>
                <a:cs typeface="Arial" panose="020B0604020202020204" pitchFamily="34" charset="0"/>
              </a:rPr>
              <a:t>Accountability Act (HIPAA), the Gramm-Leach-Bliley Act (GLBA), and the Family Educational Rights and Privacy Act (FERPA).</a:t>
            </a:r>
          </a:p>
          <a:p>
            <a:pPr>
              <a:buNone/>
            </a:pPr>
            <a:endParaRPr lang="en-US" sz="1400" dirty="0">
              <a:solidFill>
                <a:srgbClr val="0D2459"/>
              </a:solidFill>
              <a:effectLst/>
              <a:latin typeface="Arial" panose="020B0604020202020204" pitchFamily="34" charset="0"/>
              <a:cs typeface="Arial" panose="020B0604020202020204" pitchFamily="34" charset="0"/>
            </a:endParaRPr>
          </a:p>
          <a:p>
            <a:pPr>
              <a:buNone/>
            </a:pPr>
            <a:r>
              <a:rPr lang="en-US" sz="1400" dirty="0">
                <a:solidFill>
                  <a:srgbClr val="0D2459"/>
                </a:solidFill>
                <a:effectLst/>
                <a:latin typeface="Arial" panose="020B0604020202020204" pitchFamily="34" charset="0"/>
                <a:cs typeface="Arial" panose="020B0604020202020204" pitchFamily="34" charset="0"/>
              </a:rPr>
              <a:t>The European Union’s General Data Protection Act (GDPR) safeguards the privacy and security of EU citizens and applies to all global organizations that do business with EU member states. And in 2024, the EU introduced the AI Act specifically to regulate how businesses use AI. The AI Act is currently rolling out in phases.</a:t>
            </a:r>
          </a:p>
          <a:p>
            <a:pPr>
              <a:buNone/>
            </a:pPr>
            <a:endParaRPr lang="en-US" sz="1400" dirty="0">
              <a:solidFill>
                <a:srgbClr val="0D2459"/>
              </a:solidFill>
              <a:effectLst/>
              <a:latin typeface="Arial" panose="020B0604020202020204" pitchFamily="34" charset="0"/>
              <a:cs typeface="Arial" panose="020B0604020202020204" pitchFamily="34" charset="0"/>
            </a:endParaRPr>
          </a:p>
          <a:p>
            <a:pPr>
              <a:buNone/>
            </a:pPr>
            <a:r>
              <a:rPr lang="en-US" sz="1400" dirty="0">
                <a:solidFill>
                  <a:srgbClr val="0D2459"/>
                </a:solidFill>
                <a:effectLst/>
                <a:latin typeface="Arial" panose="020B0604020202020204" pitchFamily="34" charset="0"/>
                <a:cs typeface="Arial" panose="020B0604020202020204" pitchFamily="34" charset="0"/>
              </a:rPr>
              <a:t>Altogether, more than 144 countries now have national data privacy laws which protect more than 6.5 billion people, or 82% of the world’s population according to the International Association of Privacy Professionals.</a:t>
            </a:r>
            <a:r>
              <a:rPr lang="en-US" sz="1400" baseline="30000" dirty="0">
                <a:solidFill>
                  <a:srgbClr val="0D2459"/>
                </a:solidFill>
                <a:effectLst/>
                <a:latin typeface="Arial" panose="020B0604020202020204" pitchFamily="34" charset="0"/>
                <a:cs typeface="Arial" panose="020B0604020202020204" pitchFamily="34" charset="0"/>
                <a:hlinkClick r:id="rId2" action="ppaction://hlinksldjump"/>
              </a:rPr>
              <a:t>13</a:t>
            </a:r>
            <a:endParaRPr lang="en-US" sz="1400" baseline="30000" dirty="0">
              <a:solidFill>
                <a:srgbClr val="0D2459"/>
              </a:solidFill>
              <a:effectLst/>
              <a:latin typeface="Arial" panose="020B0604020202020204" pitchFamily="34" charset="0"/>
              <a:cs typeface="Arial" panose="020B0604020202020204" pitchFamily="34" charset="0"/>
            </a:endParaRPr>
          </a:p>
        </p:txBody>
      </p:sp>
      <p:sp>
        <p:nvSpPr>
          <p:cNvPr id="12" name="Round Diagonal Corner Rectangle 11">
            <a:extLst>
              <a:ext uri="{FF2B5EF4-FFF2-40B4-BE49-F238E27FC236}">
                <a16:creationId xmlns:a16="http://schemas.microsoft.com/office/drawing/2014/main" id="{484134D3-D795-27C7-214F-84B00B4D6403}"/>
              </a:ext>
            </a:extLst>
          </p:cNvPr>
          <p:cNvSpPr/>
          <p:nvPr/>
        </p:nvSpPr>
        <p:spPr>
          <a:xfrm>
            <a:off x="5575302" y="578730"/>
            <a:ext cx="4425225" cy="6415518"/>
          </a:xfrm>
          <a:prstGeom prst="round2DiagRect">
            <a:avLst>
              <a:gd name="adj1" fmla="val 6869"/>
              <a:gd name="adj2" fmla="val 0"/>
            </a:avLst>
          </a:prstGeom>
          <a:solidFill>
            <a:srgbClr val="C7EA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2">
            <a:extLst>
              <a:ext uri="{FF2B5EF4-FFF2-40B4-BE49-F238E27FC236}">
                <a16:creationId xmlns:a16="http://schemas.microsoft.com/office/drawing/2014/main" id="{1C6A4DF9-D594-EA9C-89DA-2600EB6BDD8D}"/>
              </a:ext>
            </a:extLst>
          </p:cNvPr>
          <p:cNvSpPr txBox="1">
            <a:spLocks/>
          </p:cNvSpPr>
          <p:nvPr/>
        </p:nvSpPr>
        <p:spPr>
          <a:xfrm>
            <a:off x="5822229" y="922188"/>
            <a:ext cx="3886200" cy="291746"/>
          </a:xfrm>
          <a:prstGeom prst="rect">
            <a:avLst/>
          </a:prstGeom>
        </p:spPr>
        <p:txBody>
          <a:bodyPr vert="horz" wrap="square" lIns="0" tIns="14604" rIns="0" bIns="0" rtlCol="0">
            <a:spAutoFit/>
          </a:bodyPr>
          <a:lstStyle>
            <a:lvl1pPr>
              <a:defRPr>
                <a:latin typeface="+mj-lt"/>
                <a:ea typeface="+mj-ea"/>
                <a:cs typeface="+mj-cs"/>
              </a:defRPr>
            </a:lvl1pPr>
          </a:lstStyle>
          <a:p>
            <a:r>
              <a:rPr lang="en-US" b="1" dirty="0">
                <a:solidFill>
                  <a:srgbClr val="0D2459"/>
                </a:solidFill>
                <a:effectLst/>
                <a:latin typeface="Arial" panose="020B0604020202020204" pitchFamily="34" charset="0"/>
                <a:cs typeface="Arial" panose="020B0604020202020204" pitchFamily="34" charset="0"/>
              </a:rPr>
              <a:t>Ethical Considerations</a:t>
            </a:r>
          </a:p>
        </p:txBody>
      </p:sp>
      <p:sp>
        <p:nvSpPr>
          <p:cNvPr id="14" name="object 2">
            <a:extLst>
              <a:ext uri="{FF2B5EF4-FFF2-40B4-BE49-F238E27FC236}">
                <a16:creationId xmlns:a16="http://schemas.microsoft.com/office/drawing/2014/main" id="{BE23D7FC-F700-048E-F851-ED20CDF28E65}"/>
              </a:ext>
            </a:extLst>
          </p:cNvPr>
          <p:cNvSpPr txBox="1">
            <a:spLocks/>
          </p:cNvSpPr>
          <p:nvPr/>
        </p:nvSpPr>
        <p:spPr>
          <a:xfrm>
            <a:off x="5822229" y="1461608"/>
            <a:ext cx="3829491" cy="5185393"/>
          </a:xfrm>
          <a:prstGeom prst="rect">
            <a:avLst/>
          </a:prstGeom>
        </p:spPr>
        <p:txBody>
          <a:bodyPr vert="horz" wrap="square" lIns="0" tIns="14604" rIns="0" bIns="0" rtlCol="0">
            <a:spAutoFit/>
          </a:bodyPr>
          <a:lstStyle>
            <a:lvl1pPr>
              <a:defRPr>
                <a:latin typeface="+mj-lt"/>
                <a:ea typeface="+mj-ea"/>
                <a:cs typeface="+mj-cs"/>
              </a:defRPr>
            </a:lvl1pPr>
          </a:lstStyle>
          <a:p>
            <a:pPr>
              <a:buNone/>
            </a:pPr>
            <a:r>
              <a:rPr lang="en-US" sz="1400" dirty="0">
                <a:solidFill>
                  <a:srgbClr val="0D2459"/>
                </a:solidFill>
                <a:effectLst/>
                <a:latin typeface="Arial" panose="020B0604020202020204" pitchFamily="34" charset="0"/>
                <a:cs typeface="Arial" panose="020B0604020202020204" pitchFamily="34" charset="0"/>
              </a:rPr>
              <a:t>Many businesses today are adopting AI at breakneck speed, without taking the time to consider ethical ramifications.</a:t>
            </a:r>
          </a:p>
          <a:p>
            <a:pPr>
              <a:buNone/>
            </a:pPr>
            <a:endParaRPr lang="en-US" sz="1400"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0D2459"/>
                </a:solidFill>
                <a:effectLst/>
                <a:latin typeface="Arial" panose="020B0604020202020204" pitchFamily="34" charset="0"/>
                <a:cs typeface="Arial" panose="020B0604020202020204" pitchFamily="34" charset="0"/>
              </a:rPr>
              <a:t>Fairness: </a:t>
            </a:r>
            <a:r>
              <a:rPr lang="en-US" sz="1400" dirty="0">
                <a:solidFill>
                  <a:srgbClr val="0D2459"/>
                </a:solidFill>
                <a:effectLst/>
                <a:latin typeface="Arial" panose="020B0604020202020204" pitchFamily="34" charset="0"/>
                <a:cs typeface="Arial" panose="020B0604020202020204" pitchFamily="34" charset="0"/>
              </a:rPr>
              <a:t>AI models must be trained and developed to avoid bias. This can be achieved by using fairness metrics and diverse datasets.</a:t>
            </a:r>
          </a:p>
          <a:p>
            <a:pPr marL="171450" indent="-171450">
              <a:buFont typeface="Arial" panose="020B0604020202020204" pitchFamily="34" charset="0"/>
              <a:buChar char="•"/>
            </a:pPr>
            <a:r>
              <a:rPr lang="en-US" sz="1400" b="1" dirty="0">
                <a:solidFill>
                  <a:srgbClr val="0D2459"/>
                </a:solidFill>
                <a:effectLst/>
                <a:latin typeface="Arial" panose="020B0604020202020204" pitchFamily="34" charset="0"/>
                <a:cs typeface="Arial" panose="020B0604020202020204" pitchFamily="34" charset="0"/>
              </a:rPr>
              <a:t>Accountability: </a:t>
            </a:r>
            <a:r>
              <a:rPr lang="en-US" sz="1400" dirty="0">
                <a:solidFill>
                  <a:srgbClr val="0D2459"/>
                </a:solidFill>
                <a:effectLst/>
                <a:latin typeface="Arial" panose="020B0604020202020204" pitchFamily="34" charset="0"/>
                <a:cs typeface="Arial" panose="020B0604020202020204" pitchFamily="34" charset="0"/>
              </a:rPr>
              <a:t>Audit trails and logs should be used to track AI decision making. In addition, AI systems should have built-in processes for human oversight and procedures for addressing errors.</a:t>
            </a:r>
          </a:p>
          <a:p>
            <a:pPr marL="171450" indent="-171450">
              <a:buFont typeface="Arial" panose="020B0604020202020204" pitchFamily="34" charset="0"/>
              <a:buChar char="•"/>
            </a:pPr>
            <a:r>
              <a:rPr lang="en-US" sz="1400" b="1" dirty="0">
                <a:solidFill>
                  <a:srgbClr val="0D2459"/>
                </a:solidFill>
                <a:effectLst/>
                <a:latin typeface="Arial" panose="020B0604020202020204" pitchFamily="34" charset="0"/>
                <a:cs typeface="Arial" panose="020B0604020202020204" pitchFamily="34" charset="0"/>
              </a:rPr>
              <a:t>Transparency: </a:t>
            </a:r>
            <a:r>
              <a:rPr lang="en-US" sz="1400" dirty="0">
                <a:solidFill>
                  <a:srgbClr val="0D2459"/>
                </a:solidFill>
                <a:effectLst/>
                <a:latin typeface="Arial" panose="020B0604020202020204" pitchFamily="34" charset="0"/>
                <a:cs typeface="Arial" panose="020B0604020202020204" pitchFamily="34" charset="0"/>
              </a:rPr>
              <a:t>A growing number of companies are using explainable AI (XAI) processes to understand the reasoning that goes into AI outputs and actions.</a:t>
            </a:r>
          </a:p>
          <a:p>
            <a:pPr marL="171450" indent="-171450">
              <a:buFont typeface="Arial" panose="020B0604020202020204" pitchFamily="34" charset="0"/>
              <a:buChar char="•"/>
            </a:pPr>
            <a:r>
              <a:rPr lang="en-US" sz="1400" b="1" dirty="0">
                <a:solidFill>
                  <a:srgbClr val="0D2459"/>
                </a:solidFill>
                <a:effectLst/>
                <a:latin typeface="Arial" panose="020B0604020202020204" pitchFamily="34" charset="0"/>
                <a:cs typeface="Arial" panose="020B0604020202020204" pitchFamily="34" charset="0"/>
              </a:rPr>
              <a:t>Privacy and consent management: </a:t>
            </a:r>
            <a:r>
              <a:rPr lang="en-US" sz="1400" dirty="0">
                <a:solidFill>
                  <a:srgbClr val="0D2459"/>
                </a:solidFill>
                <a:effectLst/>
                <a:latin typeface="Arial" panose="020B0604020202020204" pitchFamily="34" charset="0"/>
                <a:cs typeface="Arial" panose="020B0604020202020204" pitchFamily="34" charset="0"/>
              </a:rPr>
              <a:t>Companies must ensure that AI systems respect individual privacy rights. This includes limiting data collection and providing mechanisms for controlling data, as well as taking advanced measures to limit data leaks.</a:t>
            </a:r>
          </a:p>
          <a:p>
            <a:pPr>
              <a:buNone/>
            </a:pPr>
            <a:endParaRPr lang="en-US" sz="1400" dirty="0">
              <a:solidFill>
                <a:srgbClr val="0D245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1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54D2-37D1-DFEC-D07E-48962DC1F197}"/>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3A8DBDDE-736C-6FB6-1346-B72035BED3A8}"/>
              </a:ext>
            </a:extLst>
          </p:cNvPr>
          <p:cNvSpPr txBox="1"/>
          <p:nvPr/>
        </p:nvSpPr>
        <p:spPr>
          <a:xfrm>
            <a:off x="469900" y="1699355"/>
            <a:ext cx="5595234" cy="4443524"/>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Enterprise data is often messy, and full of mistakes, duplicates, and inconsistencies. To ensure AI systems perform effectively, businesses must thoroughly clean and transform their data before putting it into production.</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In a study from </a:t>
            </a:r>
            <a:r>
              <a:rPr lang="en-US" sz="1500" dirty="0" err="1">
                <a:solidFill>
                  <a:srgbClr val="0D2459"/>
                </a:solidFill>
                <a:effectLst/>
                <a:latin typeface="Arial" panose="020B0604020202020204" pitchFamily="34" charset="0"/>
                <a:cs typeface="Arial" panose="020B0604020202020204" pitchFamily="34" charset="0"/>
              </a:rPr>
              <a:t>dbt</a:t>
            </a:r>
            <a:r>
              <a:rPr lang="en-US" sz="1500" dirty="0">
                <a:solidFill>
                  <a:srgbClr val="0D2459"/>
                </a:solidFill>
                <a:effectLst/>
                <a:latin typeface="Arial" panose="020B0604020202020204" pitchFamily="34" charset="0"/>
                <a:cs typeface="Arial" panose="020B0604020202020204" pitchFamily="34" charset="0"/>
              </a:rPr>
              <a:t> Labs, a leading data integration software</a:t>
            </a:r>
          </a:p>
          <a:p>
            <a:pPr>
              <a:buNone/>
            </a:pPr>
            <a:r>
              <a:rPr lang="en-US" sz="1500" dirty="0">
                <a:solidFill>
                  <a:srgbClr val="0D2459"/>
                </a:solidFill>
                <a:effectLst/>
                <a:latin typeface="Arial" panose="020B0604020202020204" pitchFamily="34" charset="0"/>
                <a:cs typeface="Arial" panose="020B0604020202020204" pitchFamily="34" charset="0"/>
              </a:rPr>
              <a:t>company, 57% of respondents rated data quality as one of the three most challenging aspects of data preparation. Data quality is now also the leading concern among data professionals.</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14</a:t>
            </a:r>
            <a:endParaRPr lang="en-US" sz="1500" baseline="30000" dirty="0">
              <a:solidFill>
                <a:srgbClr val="0D2459"/>
              </a:solidFill>
              <a:effectLst/>
              <a:latin typeface="Arial" panose="020B0604020202020204" pitchFamily="34" charset="0"/>
              <a:cs typeface="Arial" panose="020B0604020202020204" pitchFamily="34" charset="0"/>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b="1" dirty="0">
                <a:solidFill>
                  <a:srgbClr val="0D2459"/>
                </a:solidFill>
                <a:effectLst/>
                <a:latin typeface="Arial" panose="020B0604020202020204" pitchFamily="34" charset="0"/>
                <a:cs typeface="Arial" panose="020B0604020202020204" pitchFamily="34" charset="0"/>
              </a:rPr>
              <a:t>Core components of data quality:</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Cleaning</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De-duplication</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Accuracy</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Completeness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Consistency</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Timeliness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Validity</a:t>
            </a:r>
          </a:p>
        </p:txBody>
      </p:sp>
      <p:sp>
        <p:nvSpPr>
          <p:cNvPr id="6" name="object 2">
            <a:extLst>
              <a:ext uri="{FF2B5EF4-FFF2-40B4-BE49-F238E27FC236}">
                <a16:creationId xmlns:a16="http://schemas.microsoft.com/office/drawing/2014/main" id="{DF2FB931-E758-2BF1-E66B-FEB2AE002755}"/>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2. Data Quality</a:t>
            </a:r>
          </a:p>
        </p:txBody>
      </p:sp>
      <p:sp>
        <p:nvSpPr>
          <p:cNvPr id="7" name="object 2">
            <a:extLst>
              <a:ext uri="{FF2B5EF4-FFF2-40B4-BE49-F238E27FC236}">
                <a16:creationId xmlns:a16="http://schemas.microsoft.com/office/drawing/2014/main" id="{3ECCAB7F-BE79-0233-5679-DA739791E6D3}"/>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Core Components of Data Readiness</a:t>
            </a:r>
          </a:p>
        </p:txBody>
      </p:sp>
      <p:pic>
        <p:nvPicPr>
          <p:cNvPr id="2" name="Picture 1" descr="A group of people working on a project&#10;&#10;AI-generated content may be incorrect.">
            <a:extLst>
              <a:ext uri="{FF2B5EF4-FFF2-40B4-BE49-F238E27FC236}">
                <a16:creationId xmlns:a16="http://schemas.microsoft.com/office/drawing/2014/main" id="{4DAD1088-193B-370C-B418-D7AD0A49B7B5}"/>
              </a:ext>
            </a:extLst>
          </p:cNvPr>
          <p:cNvPicPr>
            <a:picLocks noChangeAspect="1"/>
          </p:cNvPicPr>
          <p:nvPr/>
        </p:nvPicPr>
        <p:blipFill>
          <a:blip r:embed="rId3">
            <a:extLst>
              <a:ext uri="{28A0092B-C50C-407E-A947-70E740481C1C}">
                <a14:useLocalDpi xmlns:a14="http://schemas.microsoft.com/office/drawing/2010/main" val="0"/>
              </a:ext>
            </a:extLst>
          </a:blip>
          <a:srcRect r="44028" b="5364"/>
          <a:stretch/>
        </p:blipFill>
        <p:spPr>
          <a:xfrm>
            <a:off x="5833108" y="1038224"/>
            <a:ext cx="4856127" cy="6524625"/>
          </a:xfrm>
          <a:prstGeom prst="rect">
            <a:avLst/>
          </a:prstGeom>
        </p:spPr>
      </p:pic>
    </p:spTree>
    <p:extLst>
      <p:ext uri="{BB962C8B-B14F-4D97-AF65-F5344CB8AC3E}">
        <p14:creationId xmlns:p14="http://schemas.microsoft.com/office/powerpoint/2010/main" val="240031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94C0C-FE88-D679-BD23-E86CB658FC78}"/>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AB963E6F-6CCF-C8DA-9F40-1E7E38B93946}"/>
              </a:ext>
            </a:extLst>
          </p:cNvPr>
          <p:cNvSpPr txBox="1"/>
          <p:nvPr/>
        </p:nvSpPr>
        <p:spPr>
          <a:xfrm>
            <a:off x="466627" y="1699355"/>
            <a:ext cx="5429387" cy="3981859"/>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Employees must be able to easily discover and access data when working with AI. However, data is often heavily siloed and spread across multiple systems like customer relationship management (CRM) databases, enterprise resource planning (ERP) systems, and marketing automation platforms, making it difficult to discover and utilize.</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For two-thirds of organizations, at least half of their data is “dark” or unused, resulting in untapped insights and wasted resources.</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15</a:t>
            </a:r>
            <a:endParaRPr lang="en-US" sz="1500" baseline="30000" dirty="0">
              <a:solidFill>
                <a:srgbClr val="0D2459"/>
              </a:solidFill>
              <a:effectLst/>
              <a:latin typeface="Arial" panose="020B0604020202020204" pitchFamily="34" charset="0"/>
              <a:cs typeface="Arial" panose="020B0604020202020204" pitchFamily="34" charset="0"/>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b="1" dirty="0">
                <a:solidFill>
                  <a:srgbClr val="0D2459"/>
                </a:solidFill>
                <a:effectLst/>
                <a:latin typeface="Arial" panose="020B0604020202020204" pitchFamily="34" charset="0"/>
                <a:cs typeface="Arial" panose="020B0604020202020204" pitchFamily="34" charset="0"/>
              </a:rPr>
              <a:t>Core components of data accessibility:</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Discoverability</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Availability</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Usability</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Interoperability</a:t>
            </a:r>
          </a:p>
        </p:txBody>
      </p:sp>
      <p:sp>
        <p:nvSpPr>
          <p:cNvPr id="6" name="object 2">
            <a:extLst>
              <a:ext uri="{FF2B5EF4-FFF2-40B4-BE49-F238E27FC236}">
                <a16:creationId xmlns:a16="http://schemas.microsoft.com/office/drawing/2014/main" id="{2F85BD1E-9057-315B-2BE9-660C8F48E46F}"/>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3. Data Accessibility</a:t>
            </a:r>
          </a:p>
        </p:txBody>
      </p:sp>
      <p:sp>
        <p:nvSpPr>
          <p:cNvPr id="7" name="object 2">
            <a:extLst>
              <a:ext uri="{FF2B5EF4-FFF2-40B4-BE49-F238E27FC236}">
                <a16:creationId xmlns:a16="http://schemas.microsoft.com/office/drawing/2014/main" id="{86080144-C815-3F83-A432-7761E28E1A21}"/>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Core Components of Data Readiness</a:t>
            </a:r>
          </a:p>
        </p:txBody>
      </p:sp>
      <p:pic>
        <p:nvPicPr>
          <p:cNvPr id="3" name="Picture 2">
            <a:extLst>
              <a:ext uri="{FF2B5EF4-FFF2-40B4-BE49-F238E27FC236}">
                <a16:creationId xmlns:a16="http://schemas.microsoft.com/office/drawing/2014/main" id="{0D33FAF2-E845-D821-943A-3CF3FD141BAD}"/>
              </a:ext>
            </a:extLst>
          </p:cNvPr>
          <p:cNvPicPr>
            <a:picLocks noChangeAspect="1"/>
          </p:cNvPicPr>
          <p:nvPr/>
        </p:nvPicPr>
        <p:blipFill>
          <a:blip r:embed="rId3">
            <a:extLst>
              <a:ext uri="{28A0092B-C50C-407E-A947-70E740481C1C}">
                <a14:useLocalDpi xmlns:a14="http://schemas.microsoft.com/office/drawing/2010/main" val="0"/>
              </a:ext>
            </a:extLst>
          </a:blip>
          <a:srcRect l="422" t="573" r="41758" b="1641"/>
          <a:stretch/>
        </p:blipFill>
        <p:spPr>
          <a:xfrm>
            <a:off x="5896014" y="1122744"/>
            <a:ext cx="4793221" cy="6440105"/>
          </a:xfrm>
          <a:prstGeom prst="rect">
            <a:avLst/>
          </a:prstGeom>
        </p:spPr>
      </p:pic>
    </p:spTree>
    <p:extLst>
      <p:ext uri="{BB962C8B-B14F-4D97-AF65-F5344CB8AC3E}">
        <p14:creationId xmlns:p14="http://schemas.microsoft.com/office/powerpoint/2010/main" val="312478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9F75-1EA0-480D-A9FB-8D1ADB1EC2B5}"/>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40C7DD1C-3231-F7BF-5C9C-6315DE31D543}"/>
              </a:ext>
            </a:extLst>
          </p:cNvPr>
          <p:cNvSpPr txBox="1"/>
          <p:nvPr/>
        </p:nvSpPr>
        <p:spPr>
          <a:xfrm>
            <a:off x="466628" y="1699355"/>
            <a:ext cx="5715000" cy="4951355"/>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Companies also need the right tools and architecture to handle increasing data velocity (the speed at which data is created and distributed) and volume, without sacrificing performance.</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According to Boston Consulting Group, 74% of companies struggle to achieve and scale value from AI.</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16</a:t>
            </a:r>
            <a:r>
              <a:rPr lang="en-US" sz="1500" dirty="0">
                <a:solidFill>
                  <a:srgbClr val="2157D7"/>
                </a:solidFill>
                <a:effectLst/>
                <a:latin typeface="Arial" panose="020B0604020202020204" pitchFamily="34" charset="0"/>
                <a:cs typeface="Arial" panose="020B0604020202020204" pitchFamily="34" charset="0"/>
              </a:rPr>
              <a:t> </a:t>
            </a:r>
            <a:r>
              <a:rPr lang="en-US" sz="1500" dirty="0">
                <a:solidFill>
                  <a:srgbClr val="0D2459"/>
                </a:solidFill>
                <a:effectLst/>
                <a:latin typeface="Arial" panose="020B0604020202020204" pitchFamily="34" charset="0"/>
                <a:cs typeface="Arial" panose="020B0604020202020204" pitchFamily="34" charset="0"/>
              </a:rPr>
              <a:t>And it's worth noting that highly regulated industries like government and finance face greater challenges in scaling AI due to compliance, governance, and transparency standards. According to GDIT, a government IT solutions provider, 58% of government organizations identify scalability issues as the main barrier to moving small-scale AI pilots into full production.</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17</a:t>
            </a:r>
            <a:endParaRPr lang="en-US" sz="1500" baseline="30000" dirty="0">
              <a:solidFill>
                <a:srgbClr val="0D2459"/>
              </a:solidFill>
              <a:effectLst/>
              <a:latin typeface="Arial" panose="020B0604020202020204" pitchFamily="34" charset="0"/>
              <a:cs typeface="Arial" panose="020B0604020202020204" pitchFamily="34" charset="0"/>
            </a:endParaRPr>
          </a:p>
          <a:p>
            <a:endParaRPr lang="en-US" sz="1500" dirty="0">
              <a:solidFill>
                <a:srgbClr val="0D2459"/>
              </a:solidFill>
              <a:effectLst/>
              <a:latin typeface="Arial" panose="020B0604020202020204" pitchFamily="34" charset="0"/>
              <a:cs typeface="Arial" panose="020B0604020202020204" pitchFamily="34" charset="0"/>
            </a:endParaRPr>
          </a:p>
          <a:p>
            <a:pPr>
              <a:buNone/>
            </a:pPr>
            <a:endParaRPr lang="en-US" dirty="0">
              <a:solidFill>
                <a:srgbClr val="0D2459"/>
              </a:solidFill>
              <a:effectLst/>
              <a:latin typeface="Arial" panose="020B0604020202020204" pitchFamily="34" charset="0"/>
              <a:cs typeface="Arial" panose="020B0604020202020204" pitchFamily="34" charset="0"/>
            </a:endParaRPr>
          </a:p>
          <a:p>
            <a:pPr>
              <a:buNone/>
            </a:pPr>
            <a:r>
              <a:rPr lang="en-US" b="1" dirty="0">
                <a:solidFill>
                  <a:srgbClr val="0D2459"/>
                </a:solidFill>
                <a:effectLst/>
                <a:latin typeface="Arial" panose="020B0604020202020204" pitchFamily="34" charset="0"/>
                <a:cs typeface="Arial" panose="020B0604020202020204" pitchFamily="34" charset="0"/>
              </a:rPr>
              <a:t>Core components for scalability and flexibility:</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Cloud computing</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AI Operations (AIOps) / ML Operations (</a:t>
            </a:r>
            <a:r>
              <a:rPr lang="en-US" sz="1500" dirty="0" err="1">
                <a:solidFill>
                  <a:srgbClr val="0D2459"/>
                </a:solidFill>
                <a:effectLst/>
                <a:latin typeface="Arial" panose="020B0604020202020204" pitchFamily="34" charset="0"/>
                <a:cs typeface="Arial" panose="020B0604020202020204" pitchFamily="34" charset="0"/>
              </a:rPr>
              <a:t>MLOps</a:t>
            </a:r>
            <a:r>
              <a:rPr lang="en-US" sz="1500" dirty="0">
                <a:solidFill>
                  <a:srgbClr val="0D2459"/>
                </a:solidFill>
                <a:effectLst/>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Data pipelines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Containerization</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Serverless computing</a:t>
            </a:r>
          </a:p>
        </p:txBody>
      </p:sp>
      <p:sp>
        <p:nvSpPr>
          <p:cNvPr id="6" name="object 2">
            <a:extLst>
              <a:ext uri="{FF2B5EF4-FFF2-40B4-BE49-F238E27FC236}">
                <a16:creationId xmlns:a16="http://schemas.microsoft.com/office/drawing/2014/main" id="{A79756BB-3AA8-F177-1E9A-F817703BC66F}"/>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4. Scalability and Flexibility</a:t>
            </a:r>
          </a:p>
        </p:txBody>
      </p:sp>
      <p:sp>
        <p:nvSpPr>
          <p:cNvPr id="7" name="object 2">
            <a:extLst>
              <a:ext uri="{FF2B5EF4-FFF2-40B4-BE49-F238E27FC236}">
                <a16:creationId xmlns:a16="http://schemas.microsoft.com/office/drawing/2014/main" id="{EF494AC7-DF89-98DA-1125-8AB5ED9D462B}"/>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Core Components of Data Readiness</a:t>
            </a:r>
          </a:p>
        </p:txBody>
      </p:sp>
      <p:pic>
        <p:nvPicPr>
          <p:cNvPr id="2" name="Picture 1">
            <a:extLst>
              <a:ext uri="{FF2B5EF4-FFF2-40B4-BE49-F238E27FC236}">
                <a16:creationId xmlns:a16="http://schemas.microsoft.com/office/drawing/2014/main" id="{18484AE6-38D3-C596-C6B1-42B71E930A35}"/>
              </a:ext>
            </a:extLst>
          </p:cNvPr>
          <p:cNvPicPr>
            <a:picLocks noChangeAspect="1"/>
          </p:cNvPicPr>
          <p:nvPr/>
        </p:nvPicPr>
        <p:blipFill>
          <a:blip r:embed="rId3">
            <a:extLst>
              <a:ext uri="{28A0092B-C50C-407E-A947-70E740481C1C}">
                <a14:useLocalDpi xmlns:a14="http://schemas.microsoft.com/office/drawing/2010/main" val="0"/>
              </a:ext>
            </a:extLst>
          </a:blip>
          <a:srcRect l="1" t="1138" r="27117" b="12152"/>
          <a:stretch/>
        </p:blipFill>
        <p:spPr>
          <a:xfrm>
            <a:off x="5970833" y="1875099"/>
            <a:ext cx="4718402" cy="5687750"/>
          </a:xfrm>
          <a:prstGeom prst="rect">
            <a:avLst/>
          </a:prstGeom>
        </p:spPr>
      </p:pic>
    </p:spTree>
    <p:extLst>
      <p:ext uri="{BB962C8B-B14F-4D97-AF65-F5344CB8AC3E}">
        <p14:creationId xmlns:p14="http://schemas.microsoft.com/office/powerpoint/2010/main" val="380068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2E438-14DB-9168-5CC2-30A8A705B9B7}"/>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41D95B41-8F6D-E8A2-3C8A-B99BFDC37053}"/>
              </a:ext>
            </a:extLst>
          </p:cNvPr>
          <p:cNvSpPr txBox="1"/>
          <p:nvPr/>
        </p:nvSpPr>
        <p:spPr>
          <a:xfrm>
            <a:off x="469900" y="1579946"/>
            <a:ext cx="4114800" cy="4397358"/>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Before data flows into an AI model, it must first go through various stages of transformation. This process, called data pipelining, involves moving data from its source location to a destination such as a data warehouse or lake.</a:t>
            </a:r>
          </a:p>
          <a:p>
            <a:pPr>
              <a:buNone/>
            </a:pPr>
            <a:endParaRPr lang="en-US" sz="1500" dirty="0">
              <a:solidFill>
                <a:srgbClr val="0D245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Data ingestion </a:t>
            </a:r>
            <a:r>
              <a:rPr lang="en-US" sz="1500" dirty="0">
                <a:solidFill>
                  <a:srgbClr val="0D2459"/>
                </a:solidFill>
                <a:effectLst/>
                <a:latin typeface="Arial" panose="020B0604020202020204" pitchFamily="34" charset="0"/>
                <a:cs typeface="Arial" panose="020B0604020202020204" pitchFamily="34" charset="0"/>
              </a:rPr>
              <a:t>involves collecting raw data from different sources.</a:t>
            </a: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Data cleansing </a:t>
            </a:r>
            <a:r>
              <a:rPr lang="en-US" sz="1500" dirty="0">
                <a:solidFill>
                  <a:srgbClr val="0D2459"/>
                </a:solidFill>
                <a:effectLst/>
                <a:latin typeface="Arial" panose="020B0604020202020204" pitchFamily="34" charset="0"/>
                <a:cs typeface="Arial" panose="020B0604020202020204" pitchFamily="34" charset="0"/>
              </a:rPr>
              <a:t>entails cleaning and preparing data for use.</a:t>
            </a: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Feature engineering </a:t>
            </a:r>
            <a:r>
              <a:rPr lang="en-US" sz="1500" dirty="0">
                <a:solidFill>
                  <a:srgbClr val="0D2459"/>
                </a:solidFill>
                <a:effectLst/>
                <a:latin typeface="Arial" panose="020B0604020202020204" pitchFamily="34" charset="0"/>
                <a:cs typeface="Arial" panose="020B0604020202020204" pitchFamily="34" charset="0"/>
              </a:rPr>
              <a:t>involves selecting and transforming features for machine learning models.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One reason why businesses often struggle with AI is because they lack a robust or unified system for moving data across the enterprise. As a result, valuable data often winds up going unused.</a:t>
            </a:r>
          </a:p>
        </p:txBody>
      </p:sp>
      <p:sp>
        <p:nvSpPr>
          <p:cNvPr id="6" name="object 2">
            <a:extLst>
              <a:ext uri="{FF2B5EF4-FFF2-40B4-BE49-F238E27FC236}">
                <a16:creationId xmlns:a16="http://schemas.microsoft.com/office/drawing/2014/main" id="{26693160-B838-6989-39E1-FDC10987C9E3}"/>
              </a:ext>
            </a:extLst>
          </p:cNvPr>
          <p:cNvSpPr txBox="1">
            <a:spLocks/>
          </p:cNvSpPr>
          <p:nvPr/>
        </p:nvSpPr>
        <p:spPr>
          <a:xfrm>
            <a:off x="469900" y="517510"/>
            <a:ext cx="4191000" cy="876521"/>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Building AI Workflows and Data Pipelines</a:t>
            </a:r>
          </a:p>
        </p:txBody>
      </p:sp>
      <p:sp>
        <p:nvSpPr>
          <p:cNvPr id="11" name="object 6">
            <a:extLst>
              <a:ext uri="{FF2B5EF4-FFF2-40B4-BE49-F238E27FC236}">
                <a16:creationId xmlns:a16="http://schemas.microsoft.com/office/drawing/2014/main" id="{8428B52F-0C22-39B7-8359-9D9D42A5AF0C}"/>
              </a:ext>
            </a:extLst>
          </p:cNvPr>
          <p:cNvSpPr/>
          <p:nvPr/>
        </p:nvSpPr>
        <p:spPr>
          <a:xfrm>
            <a:off x="5058138" y="517200"/>
            <a:ext cx="5244834" cy="6786425"/>
          </a:xfrm>
          <a:custGeom>
            <a:avLst/>
            <a:gdLst/>
            <a:ahLst/>
            <a:cxnLst/>
            <a:rect l="l" t="t" r="r" b="b"/>
            <a:pathLst>
              <a:path w="4845684" h="3086100">
                <a:moveTo>
                  <a:pt x="4787981" y="0"/>
                </a:moveTo>
                <a:lnTo>
                  <a:pt x="57607" y="0"/>
                </a:lnTo>
                <a:lnTo>
                  <a:pt x="35190" y="4529"/>
                </a:lnTo>
                <a:lnTo>
                  <a:pt x="16878" y="16878"/>
                </a:lnTo>
                <a:lnTo>
                  <a:pt x="4529" y="35190"/>
                </a:lnTo>
                <a:lnTo>
                  <a:pt x="0" y="57607"/>
                </a:lnTo>
                <a:lnTo>
                  <a:pt x="0" y="3028492"/>
                </a:lnTo>
                <a:lnTo>
                  <a:pt x="4529" y="3050909"/>
                </a:lnTo>
                <a:lnTo>
                  <a:pt x="16878" y="3069221"/>
                </a:lnTo>
                <a:lnTo>
                  <a:pt x="35190" y="3081570"/>
                </a:lnTo>
                <a:lnTo>
                  <a:pt x="57607" y="3086100"/>
                </a:lnTo>
                <a:lnTo>
                  <a:pt x="4787981" y="3086100"/>
                </a:lnTo>
                <a:lnTo>
                  <a:pt x="4810397" y="3081570"/>
                </a:lnTo>
                <a:lnTo>
                  <a:pt x="4828709" y="3069221"/>
                </a:lnTo>
                <a:lnTo>
                  <a:pt x="4841059" y="3050909"/>
                </a:lnTo>
                <a:lnTo>
                  <a:pt x="4845588" y="3028492"/>
                </a:lnTo>
                <a:lnTo>
                  <a:pt x="4845588" y="57607"/>
                </a:lnTo>
                <a:lnTo>
                  <a:pt x="4841059" y="35190"/>
                </a:lnTo>
                <a:lnTo>
                  <a:pt x="4828709" y="16878"/>
                </a:lnTo>
                <a:lnTo>
                  <a:pt x="4810397" y="4529"/>
                </a:lnTo>
                <a:lnTo>
                  <a:pt x="4787981" y="0"/>
                </a:lnTo>
                <a:close/>
              </a:path>
            </a:pathLst>
          </a:custGeom>
          <a:solidFill>
            <a:srgbClr val="0D2459"/>
          </a:solidFill>
        </p:spPr>
        <p:txBody>
          <a:bodyPr wrap="square" lIns="0" tIns="0" rIns="0" bIns="0" rtlCol="0"/>
          <a:lstStyle/>
          <a:p>
            <a:endParaRPr/>
          </a:p>
        </p:txBody>
      </p:sp>
      <p:sp>
        <p:nvSpPr>
          <p:cNvPr id="12" name="object 7">
            <a:extLst>
              <a:ext uri="{FF2B5EF4-FFF2-40B4-BE49-F238E27FC236}">
                <a16:creationId xmlns:a16="http://schemas.microsoft.com/office/drawing/2014/main" id="{41E5E75B-AA1A-1A6B-27BC-C9D2D1BDF462}"/>
              </a:ext>
            </a:extLst>
          </p:cNvPr>
          <p:cNvSpPr txBox="1"/>
          <p:nvPr/>
        </p:nvSpPr>
        <p:spPr>
          <a:xfrm>
            <a:off x="5231758" y="713093"/>
            <a:ext cx="4318161" cy="247504"/>
          </a:xfrm>
          <a:prstGeom prst="rect">
            <a:avLst/>
          </a:prstGeom>
        </p:spPr>
        <p:txBody>
          <a:bodyPr vert="horz" wrap="square" lIns="0" tIns="16510" rIns="0" bIns="0" rtlCol="0">
            <a:spAutoFit/>
          </a:bodyPr>
          <a:lstStyle/>
          <a:p>
            <a:r>
              <a:rPr lang="en-US" sz="1500" b="1" dirty="0">
                <a:solidFill>
                  <a:srgbClr val="FFFFFF"/>
                </a:solidFill>
                <a:effectLst/>
                <a:latin typeface="Arial" panose="020B0604020202020204" pitchFamily="34" charset="0"/>
                <a:cs typeface="Arial" panose="020B0604020202020204" pitchFamily="34" charset="0"/>
              </a:rPr>
              <a:t>Data pipelining strategies to know about:</a:t>
            </a:r>
          </a:p>
        </p:txBody>
      </p:sp>
      <p:sp>
        <p:nvSpPr>
          <p:cNvPr id="13" name="object 9">
            <a:extLst>
              <a:ext uri="{FF2B5EF4-FFF2-40B4-BE49-F238E27FC236}">
                <a16:creationId xmlns:a16="http://schemas.microsoft.com/office/drawing/2014/main" id="{3F30A107-B446-CDE9-1C88-66CF36F22A42}"/>
              </a:ext>
            </a:extLst>
          </p:cNvPr>
          <p:cNvSpPr txBox="1"/>
          <p:nvPr/>
        </p:nvSpPr>
        <p:spPr>
          <a:xfrm>
            <a:off x="5231758" y="1121765"/>
            <a:ext cx="4768769" cy="6013185"/>
          </a:xfrm>
          <a:prstGeom prst="rect">
            <a:avLst/>
          </a:prstGeom>
        </p:spPr>
        <p:txBody>
          <a:bodyPr vert="horz" wrap="square" lIns="0" tIns="11430" rIns="0" bIns="0" rtlCol="0" anchor="t">
            <a:spAutoFit/>
          </a:bodyPr>
          <a:lstStyle/>
          <a:p>
            <a:pPr>
              <a:buNone/>
            </a:pPr>
            <a:r>
              <a:rPr lang="en-US" sz="1500" dirty="0">
                <a:solidFill>
                  <a:srgbClr val="FFFFFF"/>
                </a:solidFill>
                <a:effectLst/>
                <a:latin typeface="Arial" panose="020B0604020202020204" pitchFamily="34" charset="0"/>
                <a:cs typeface="Arial" panose="020B0604020202020204" pitchFamily="34" charset="0"/>
              </a:rPr>
              <a:t>With data pipelining, companies have two main options:</a:t>
            </a:r>
          </a:p>
          <a:p>
            <a:pPr>
              <a:buNone/>
            </a:pPr>
            <a:endParaRPr lang="en-US" sz="1500" dirty="0">
              <a:solidFill>
                <a:srgbClr val="FFFFFF"/>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b="1" dirty="0">
                <a:solidFill>
                  <a:srgbClr val="FFFFFF"/>
                </a:solidFill>
                <a:effectLst/>
                <a:latin typeface="Arial" panose="020B0604020202020204" pitchFamily="34" charset="0"/>
                <a:cs typeface="Arial" panose="020B0604020202020204" pitchFamily="34" charset="0"/>
              </a:rPr>
              <a:t>Batch processing </a:t>
            </a:r>
            <a:r>
              <a:rPr lang="en-US" sz="1500" dirty="0">
                <a:solidFill>
                  <a:srgbClr val="FFFFFF"/>
                </a:solidFill>
                <a:effectLst/>
                <a:latin typeface="Arial" panose="020B0604020202020204" pitchFamily="34" charset="0"/>
                <a:cs typeface="Arial" panose="020B0604020202020204" pitchFamily="34" charset="0"/>
              </a:rPr>
              <a:t>is a technique for processing large volumes of data in scheduled batches.</a:t>
            </a:r>
          </a:p>
          <a:p>
            <a:pPr marL="171450" indent="-171450">
              <a:buFont typeface="Arial" panose="020B0604020202020204" pitchFamily="34" charset="0"/>
              <a:buChar char="•"/>
            </a:pPr>
            <a:r>
              <a:rPr lang="en-US" sz="1500" b="1" dirty="0">
                <a:solidFill>
                  <a:srgbClr val="FFFFFF"/>
                </a:solidFill>
                <a:effectLst/>
                <a:latin typeface="Arial"/>
                <a:cs typeface="Arial"/>
              </a:rPr>
              <a:t>Streaming processing</a:t>
            </a:r>
            <a:r>
              <a:rPr lang="en-US" sz="1500" dirty="0">
                <a:solidFill>
                  <a:srgbClr val="FFFFFF"/>
                </a:solidFill>
                <a:effectLst/>
                <a:latin typeface="Arial"/>
                <a:cs typeface="Arial"/>
              </a:rPr>
              <a:t> is a method for processing data where</a:t>
            </a:r>
            <a:r>
              <a:rPr lang="en-US" sz="1500" dirty="0">
                <a:solidFill>
                  <a:srgbClr val="FFFFFF"/>
                </a:solidFill>
                <a:latin typeface="Arial"/>
                <a:cs typeface="Arial"/>
              </a:rPr>
              <a:t> </a:t>
            </a:r>
            <a:r>
              <a:rPr lang="en-US" sz="1500" dirty="0">
                <a:solidFill>
                  <a:srgbClr val="FFFFFF"/>
                </a:solidFill>
                <a:effectLst/>
                <a:latin typeface="Arial"/>
                <a:cs typeface="Arial"/>
              </a:rPr>
              <a:t>data is continuously collected from sources, processed, and analyzed in real-time or near real-time.</a:t>
            </a:r>
          </a:p>
          <a:p>
            <a:pPr>
              <a:buNone/>
            </a:pPr>
            <a:endParaRPr lang="en-US" sz="1500" dirty="0">
              <a:solidFill>
                <a:srgbClr val="FFFFFF"/>
              </a:solidFill>
              <a:effectLst/>
              <a:latin typeface="Arial" panose="020B0604020202020204" pitchFamily="34" charset="0"/>
              <a:cs typeface="Arial" panose="020B0604020202020204" pitchFamily="34" charset="0"/>
            </a:endParaRPr>
          </a:p>
          <a:p>
            <a:pPr>
              <a:buNone/>
            </a:pPr>
            <a:r>
              <a:rPr lang="en-US" sz="1500" dirty="0">
                <a:solidFill>
                  <a:srgbClr val="FFFFFF"/>
                </a:solidFill>
                <a:effectLst/>
                <a:latin typeface="Arial" panose="020B0604020202020204" pitchFamily="34" charset="0"/>
                <a:cs typeface="Arial" panose="020B0604020202020204" pitchFamily="34" charset="0"/>
              </a:rPr>
              <a:t>Companies can also define where and when data transformation happens within their pipelines through ETL, ELT, and ETLT strategies.</a:t>
            </a:r>
          </a:p>
          <a:p>
            <a:pPr>
              <a:buNone/>
            </a:pPr>
            <a:endParaRPr lang="en-US" sz="1500" dirty="0">
              <a:solidFill>
                <a:srgbClr val="FFFFFF"/>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b="1" dirty="0">
                <a:solidFill>
                  <a:srgbClr val="FFFFFF"/>
                </a:solidFill>
                <a:effectLst/>
                <a:latin typeface="Arial" panose="020B0604020202020204" pitchFamily="34" charset="0"/>
                <a:cs typeface="Arial" panose="020B0604020202020204" pitchFamily="34" charset="0"/>
              </a:rPr>
              <a:t>ETL (extract, transform, load) </a:t>
            </a:r>
            <a:r>
              <a:rPr lang="en-US" sz="1500" dirty="0">
                <a:solidFill>
                  <a:srgbClr val="FFFFFF"/>
                </a:solidFill>
                <a:effectLst/>
                <a:latin typeface="Arial" panose="020B0604020202020204" pitchFamily="34" charset="0"/>
                <a:cs typeface="Arial" panose="020B0604020202020204" pitchFamily="34" charset="0"/>
              </a:rPr>
              <a:t>involves extracting raw data from various sources, cleaning and enriching it in a staging area, and storing it in a target system like a data warehouse.</a:t>
            </a:r>
          </a:p>
          <a:p>
            <a:pPr marL="171450" indent="-171450">
              <a:buFont typeface="Arial" panose="020B0604020202020204" pitchFamily="34" charset="0"/>
              <a:buChar char="•"/>
            </a:pPr>
            <a:r>
              <a:rPr lang="en-US" sz="1500" b="1" dirty="0">
                <a:solidFill>
                  <a:srgbClr val="FFFFFF"/>
                </a:solidFill>
                <a:effectLst/>
                <a:latin typeface="Arial" panose="020B0604020202020204" pitchFamily="34" charset="0"/>
                <a:cs typeface="Arial" panose="020B0604020202020204" pitchFamily="34" charset="0"/>
              </a:rPr>
              <a:t>ELT (extract, load, transform) </a:t>
            </a:r>
            <a:r>
              <a:rPr lang="en-US" sz="1500" dirty="0">
                <a:solidFill>
                  <a:srgbClr val="FFFFFF"/>
                </a:solidFill>
                <a:effectLst/>
                <a:latin typeface="Arial" panose="020B0604020202020204" pitchFamily="34" charset="0"/>
                <a:cs typeface="Arial" panose="020B0604020202020204" pitchFamily="34" charset="0"/>
              </a:rPr>
              <a:t>entails pulling data from sources, loading it into a cloud-based storage environment or data lake, and transforming it later using cloud resources.</a:t>
            </a:r>
          </a:p>
          <a:p>
            <a:pPr marL="171450" indent="-171450">
              <a:buFont typeface="Arial" panose="020B0604020202020204" pitchFamily="34" charset="0"/>
              <a:buChar char="•"/>
            </a:pPr>
            <a:r>
              <a:rPr lang="en-US" sz="1500" dirty="0">
                <a:solidFill>
                  <a:srgbClr val="FFFFFF"/>
                </a:solidFill>
                <a:effectLst/>
                <a:latin typeface="Arial" panose="020B0604020202020204" pitchFamily="34" charset="0"/>
                <a:cs typeface="Arial" panose="020B0604020202020204" pitchFamily="34" charset="0"/>
              </a:rPr>
              <a:t>ETLT (extract, transform, load, transform) uses a combination of ETL and ELT, by conducting light data transformation like masking or cleansing, loading data into a warehouse or lake, and then conducting complex transformations within a target system.</a:t>
            </a:r>
          </a:p>
        </p:txBody>
      </p:sp>
    </p:spTree>
    <p:extLst>
      <p:ext uri="{BB962C8B-B14F-4D97-AF65-F5344CB8AC3E}">
        <p14:creationId xmlns:p14="http://schemas.microsoft.com/office/powerpoint/2010/main" val="379643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0"/>
              <a:ext cx="10692000" cy="7560000"/>
            </a:xfrm>
            <a:prstGeom prst="rect">
              <a:avLst/>
            </a:prstGeom>
          </p:spPr>
        </p:pic>
        <p:sp>
          <p:nvSpPr>
            <p:cNvPr id="4" name="object 4"/>
            <p:cNvSpPr/>
            <p:nvPr/>
          </p:nvSpPr>
          <p:spPr>
            <a:xfrm>
              <a:off x="2663760" y="3071339"/>
              <a:ext cx="5364480" cy="1508760"/>
            </a:xfrm>
            <a:custGeom>
              <a:avLst/>
              <a:gdLst/>
              <a:ahLst/>
              <a:cxnLst/>
              <a:rect l="l" t="t" r="r" b="b"/>
              <a:pathLst>
                <a:path w="5364480" h="1508760">
                  <a:moveTo>
                    <a:pt x="5297423" y="0"/>
                  </a:moveTo>
                  <a:lnTo>
                    <a:pt x="67055" y="0"/>
                  </a:lnTo>
                  <a:lnTo>
                    <a:pt x="40962" y="5272"/>
                  </a:lnTo>
                  <a:lnTo>
                    <a:pt x="19647" y="19647"/>
                  </a:lnTo>
                  <a:lnTo>
                    <a:pt x="5272" y="40962"/>
                  </a:lnTo>
                  <a:lnTo>
                    <a:pt x="0" y="67056"/>
                  </a:lnTo>
                  <a:lnTo>
                    <a:pt x="0" y="1441704"/>
                  </a:lnTo>
                  <a:lnTo>
                    <a:pt x="5272" y="1467797"/>
                  </a:lnTo>
                  <a:lnTo>
                    <a:pt x="19647" y="1489112"/>
                  </a:lnTo>
                  <a:lnTo>
                    <a:pt x="40962" y="1503487"/>
                  </a:lnTo>
                  <a:lnTo>
                    <a:pt x="67055" y="1508760"/>
                  </a:lnTo>
                  <a:lnTo>
                    <a:pt x="5297423" y="1508760"/>
                  </a:lnTo>
                  <a:lnTo>
                    <a:pt x="5323516" y="1503487"/>
                  </a:lnTo>
                  <a:lnTo>
                    <a:pt x="5344832" y="1489112"/>
                  </a:lnTo>
                  <a:lnTo>
                    <a:pt x="5359207" y="1467797"/>
                  </a:lnTo>
                  <a:lnTo>
                    <a:pt x="5364480" y="1441704"/>
                  </a:lnTo>
                  <a:lnTo>
                    <a:pt x="5364480" y="67056"/>
                  </a:lnTo>
                  <a:lnTo>
                    <a:pt x="5359207" y="40962"/>
                  </a:lnTo>
                  <a:lnTo>
                    <a:pt x="5344832" y="19647"/>
                  </a:lnTo>
                  <a:lnTo>
                    <a:pt x="5323516" y="5272"/>
                  </a:lnTo>
                  <a:lnTo>
                    <a:pt x="5297423"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3096144" y="3014607"/>
            <a:ext cx="4501111" cy="1366520"/>
          </a:xfrm>
          <a:prstGeom prst="rect">
            <a:avLst/>
          </a:prstGeom>
        </p:spPr>
        <p:txBody>
          <a:bodyPr vert="horz" wrap="square" lIns="0" tIns="306070" rIns="0" bIns="0" rtlCol="0">
            <a:spAutoFit/>
          </a:bodyPr>
          <a:lstStyle/>
          <a:p>
            <a:pPr marL="405765" marR="5080" indent="-296545">
              <a:spcBef>
                <a:spcPts val="760"/>
              </a:spcBef>
            </a:pPr>
            <a:r>
              <a:rPr spc="75" dirty="0"/>
              <a:t>Infrastructure’s</a:t>
            </a:r>
            <a:r>
              <a:rPr spc="40" dirty="0"/>
              <a:t> </a:t>
            </a:r>
            <a:r>
              <a:rPr spc="-20" dirty="0"/>
              <a:t>Role </a:t>
            </a:r>
            <a:r>
              <a:rPr dirty="0"/>
              <a:t>in</a:t>
            </a:r>
            <a:r>
              <a:rPr spc="55" dirty="0"/>
              <a:t> </a:t>
            </a:r>
            <a:r>
              <a:rPr spc="90" dirty="0"/>
              <a:t>Data</a:t>
            </a:r>
            <a:r>
              <a:rPr spc="55" dirty="0"/>
              <a:t> </a:t>
            </a:r>
            <a:r>
              <a:rPr spc="-10" dirty="0"/>
              <a:t>Readiness</a:t>
            </a:r>
            <a:endParaRPr lang="en-US" spc="-1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DA2FF-D741-3B85-DEED-9C71DE86D33B}"/>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0704FD96-4CD2-5D3E-78EC-A764C16F9B1C}"/>
              </a:ext>
            </a:extLst>
          </p:cNvPr>
          <p:cNvSpPr txBox="1"/>
          <p:nvPr/>
        </p:nvSpPr>
        <p:spPr>
          <a:xfrm>
            <a:off x="450276" y="1720205"/>
            <a:ext cx="9503951" cy="934871"/>
          </a:xfrm>
          <a:prstGeom prst="rect">
            <a:avLst/>
          </a:prstGeom>
        </p:spPr>
        <p:txBody>
          <a:bodyPr vert="horz" wrap="square" lIns="0" tIns="11430" rIns="0" bIns="0" rtlCol="0" anchor="t">
            <a:spAutoFit/>
          </a:bodyPr>
          <a:lstStyle/>
          <a:p>
            <a:pPr>
              <a:buNone/>
            </a:pPr>
            <a:r>
              <a:rPr lang="en-US" sz="1500" dirty="0">
                <a:solidFill>
                  <a:srgbClr val="0D2459"/>
                </a:solidFill>
                <a:effectLst/>
                <a:latin typeface="Arial"/>
                <a:cs typeface="Arial"/>
              </a:rPr>
              <a:t>Infrastructure plays a massive role in data readiness. In order to accommodate AI, businesses must have all of the necessary resources for processing, storing, and transmitting information.</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To visualize the role of infrastructure with AI, think of a high-end restaurant.</a:t>
            </a:r>
          </a:p>
        </p:txBody>
      </p:sp>
      <p:sp>
        <p:nvSpPr>
          <p:cNvPr id="6" name="object 2">
            <a:extLst>
              <a:ext uri="{FF2B5EF4-FFF2-40B4-BE49-F238E27FC236}">
                <a16:creationId xmlns:a16="http://schemas.microsoft.com/office/drawing/2014/main" id="{6BD2E9AC-36BF-2CCD-307F-D3552AFEE345}"/>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The Restaurant Analogy</a:t>
            </a:r>
          </a:p>
        </p:txBody>
      </p:sp>
      <p:sp>
        <p:nvSpPr>
          <p:cNvPr id="7" name="object 2">
            <a:extLst>
              <a:ext uri="{FF2B5EF4-FFF2-40B4-BE49-F238E27FC236}">
                <a16:creationId xmlns:a16="http://schemas.microsoft.com/office/drawing/2014/main" id="{3F225570-C5B6-CFE1-52D6-83CC5AC5AB66}"/>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Infrastructure's Role in Data Readiness</a:t>
            </a:r>
          </a:p>
        </p:txBody>
      </p:sp>
      <p:sp>
        <p:nvSpPr>
          <p:cNvPr id="2" name="object 4">
            <a:extLst>
              <a:ext uri="{FF2B5EF4-FFF2-40B4-BE49-F238E27FC236}">
                <a16:creationId xmlns:a16="http://schemas.microsoft.com/office/drawing/2014/main" id="{C056CFE6-CEDC-E011-75D4-42DD34983DEF}"/>
              </a:ext>
            </a:extLst>
          </p:cNvPr>
          <p:cNvSpPr txBox="1"/>
          <p:nvPr/>
        </p:nvSpPr>
        <p:spPr>
          <a:xfrm>
            <a:off x="469900" y="2901995"/>
            <a:ext cx="6193592" cy="4212692"/>
          </a:xfrm>
          <a:prstGeom prst="rect">
            <a:avLst/>
          </a:prstGeom>
        </p:spPr>
        <p:txBody>
          <a:bodyPr vert="horz" wrap="square" lIns="0" tIns="11430" rIns="0" bIns="0" rtlCol="0" anchor="t">
            <a:spAutoFit/>
          </a:bodyPr>
          <a:lstStyle/>
          <a:p>
            <a:pPr>
              <a:buNone/>
            </a:pPr>
            <a:r>
              <a:rPr lang="en-US" b="1" dirty="0">
                <a:solidFill>
                  <a:srgbClr val="0D2459"/>
                </a:solidFill>
                <a:effectLst/>
                <a:latin typeface="Arial" panose="020B0604020202020204" pitchFamily="34" charset="0"/>
                <a:cs typeface="Arial" panose="020B0604020202020204" pitchFamily="34" charset="0"/>
              </a:rPr>
              <a:t>Servers</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a:buNone/>
            </a:pPr>
            <a:r>
              <a:rPr lang="en-US" sz="1500" b="1" dirty="0">
                <a:solidFill>
                  <a:srgbClr val="0D2459"/>
                </a:solidFill>
                <a:effectLst/>
                <a:latin typeface="Arial" panose="020B0604020202020204" pitchFamily="34" charset="0"/>
                <a:cs typeface="Arial" panose="020B0604020202020204" pitchFamily="34" charset="0"/>
              </a:rPr>
              <a:t>Back-end systems (kitchen equipment &amp; chefs) </a:t>
            </a:r>
            <a:r>
              <a:rPr lang="en-US" sz="1500" dirty="0">
                <a:solidFill>
                  <a:srgbClr val="0D2459"/>
                </a:solidFill>
                <a:effectLst/>
                <a:latin typeface="Arial" panose="020B0604020202020204" pitchFamily="34" charset="0"/>
                <a:cs typeface="Arial" panose="020B0604020202020204" pitchFamily="34" charset="0"/>
              </a:rPr>
              <a:t>are responsible for preparing meals—just like AI workloads need powerful servers to process and analyze data efficiently. If the kitchen doesn’t have enough power, orders take too long, and the restaurant can’t keep up with demand.</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Servers provide processing power for AI workloads, including data analysis, model training, and inference (or combining live data with trained AI models). When selecting servers to process data for AI, consider data volume, processing power, and memory needs.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b="1" dirty="0">
                <a:solidFill>
                  <a:srgbClr val="0D2459"/>
                </a:solidFill>
                <a:effectLst/>
                <a:latin typeface="Arial"/>
                <a:cs typeface="Arial"/>
              </a:rPr>
              <a:t>Questions to consider:</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What types of servers are you currently using?</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Are your current servers capable of handling AI workloads? How are they performing?</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How do you plan to scale your servers as your AI usage increases?</a:t>
            </a:r>
          </a:p>
        </p:txBody>
      </p:sp>
      <p:pic>
        <p:nvPicPr>
          <p:cNvPr id="3" name="Picture 2">
            <a:extLst>
              <a:ext uri="{FF2B5EF4-FFF2-40B4-BE49-F238E27FC236}">
                <a16:creationId xmlns:a16="http://schemas.microsoft.com/office/drawing/2014/main" id="{465A81CE-1B37-C668-98D2-6D133686914C}"/>
              </a:ext>
            </a:extLst>
          </p:cNvPr>
          <p:cNvPicPr>
            <a:picLocks noChangeAspect="1"/>
          </p:cNvPicPr>
          <p:nvPr/>
        </p:nvPicPr>
        <p:blipFill>
          <a:blip r:embed="rId2">
            <a:extLst>
              <a:ext uri="{28A0092B-C50C-407E-A947-70E740481C1C}">
                <a14:useLocalDpi xmlns:a14="http://schemas.microsoft.com/office/drawing/2010/main" val="0"/>
              </a:ext>
            </a:extLst>
          </a:blip>
          <a:srcRect l="4689" t="-9810" r="20618" b="9810"/>
          <a:stretch/>
        </p:blipFill>
        <p:spPr>
          <a:xfrm>
            <a:off x="6546955" y="2569579"/>
            <a:ext cx="4142279" cy="4993269"/>
          </a:xfrm>
          <a:prstGeom prst="rect">
            <a:avLst/>
          </a:prstGeom>
        </p:spPr>
      </p:pic>
    </p:spTree>
    <p:extLst>
      <p:ext uri="{BB962C8B-B14F-4D97-AF65-F5344CB8AC3E}">
        <p14:creationId xmlns:p14="http://schemas.microsoft.com/office/powerpoint/2010/main" val="43919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A0934-7698-E1EF-43E3-6F2BA6263D2E}"/>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116B51EB-D971-97C2-F76E-7BA2EDF4AD66}"/>
              </a:ext>
            </a:extLst>
          </p:cNvPr>
          <p:cNvSpPr txBox="1"/>
          <p:nvPr/>
        </p:nvSpPr>
        <p:spPr>
          <a:xfrm>
            <a:off x="469900" y="1901767"/>
            <a:ext cx="4460915" cy="4859022"/>
          </a:xfrm>
          <a:prstGeom prst="rect">
            <a:avLst/>
          </a:prstGeom>
        </p:spPr>
        <p:txBody>
          <a:bodyPr vert="horz" wrap="square" lIns="0" tIns="11430" rIns="0" bIns="0" rtlCol="0">
            <a:spAutoFit/>
          </a:bodyPr>
          <a:lstStyle/>
          <a:p>
            <a:pPr>
              <a:buNone/>
            </a:pPr>
            <a:r>
              <a:rPr lang="en-US" b="1" dirty="0">
                <a:solidFill>
                  <a:srgbClr val="0D2459"/>
                </a:solidFill>
                <a:effectLst/>
                <a:latin typeface="Arial" panose="020B0604020202020204" pitchFamily="34" charset="0"/>
                <a:cs typeface="Arial" panose="020B0604020202020204" pitchFamily="34" charset="0"/>
              </a:rPr>
              <a:t>Storage</a:t>
            </a:r>
          </a:p>
          <a:p>
            <a:pPr>
              <a:buNone/>
            </a:pPr>
            <a:endParaRPr lang="en-US" sz="1200" b="1"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The </a:t>
            </a:r>
            <a:r>
              <a:rPr lang="en-US" sz="1500" b="1" dirty="0">
                <a:solidFill>
                  <a:srgbClr val="0D2459"/>
                </a:solidFill>
                <a:effectLst/>
                <a:latin typeface="Arial" panose="020B0604020202020204" pitchFamily="34" charset="0"/>
                <a:cs typeface="Arial" panose="020B0604020202020204" pitchFamily="34" charset="0"/>
              </a:rPr>
              <a:t>storage environment (pantry and refrigeration system) </a:t>
            </a:r>
            <a:r>
              <a:rPr lang="en-US" sz="1500" dirty="0">
                <a:solidFill>
                  <a:srgbClr val="0D2459"/>
                </a:solidFill>
                <a:effectLst/>
                <a:latin typeface="Arial" panose="020B0604020202020204" pitchFamily="34" charset="0"/>
                <a:cs typeface="Arial" panose="020B0604020202020204" pitchFamily="34" charset="0"/>
              </a:rPr>
              <a:t>ensures that ingredients (data) are kept fresh, organized, and easily accessible. Just as a restaurant must manage inventory for different types of food, businesses must choose the right mix of direct access storage, network storage, and cloud storage to ensure AI models have access to the right data when needed.</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The amount of storage that a business requires for AI depends on overall data volume, data types, and retention policies.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b="1" dirty="0">
                <a:solidFill>
                  <a:srgbClr val="0D2459"/>
                </a:solidFill>
                <a:effectLst/>
                <a:latin typeface="Arial" panose="020B0604020202020204" pitchFamily="34" charset="0"/>
                <a:cs typeface="Arial" panose="020B0604020202020204" pitchFamily="34" charset="0"/>
              </a:rPr>
              <a:t>Questions to consider:</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What types of AI workloads are you currently running?</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What types of storage systems are you currently using?</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Will you need to add more storage capacity soon?</a:t>
            </a:r>
          </a:p>
        </p:txBody>
      </p:sp>
      <p:sp>
        <p:nvSpPr>
          <p:cNvPr id="6" name="object 2">
            <a:extLst>
              <a:ext uri="{FF2B5EF4-FFF2-40B4-BE49-F238E27FC236}">
                <a16:creationId xmlns:a16="http://schemas.microsoft.com/office/drawing/2014/main" id="{12694D09-D705-1ECF-3A73-7BECE965556E}"/>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The Restaurant Analogy (cont’d)</a:t>
            </a:r>
          </a:p>
        </p:txBody>
      </p:sp>
      <p:sp>
        <p:nvSpPr>
          <p:cNvPr id="7" name="object 2">
            <a:extLst>
              <a:ext uri="{FF2B5EF4-FFF2-40B4-BE49-F238E27FC236}">
                <a16:creationId xmlns:a16="http://schemas.microsoft.com/office/drawing/2014/main" id="{30DA2D7E-CCB5-5357-304B-7C14F77C2C62}"/>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Infrastructure's Role in Data Readiness</a:t>
            </a:r>
          </a:p>
        </p:txBody>
      </p:sp>
      <p:sp>
        <p:nvSpPr>
          <p:cNvPr id="8" name="object 4">
            <a:extLst>
              <a:ext uri="{FF2B5EF4-FFF2-40B4-BE49-F238E27FC236}">
                <a16:creationId xmlns:a16="http://schemas.microsoft.com/office/drawing/2014/main" id="{83698B85-E984-9551-BDA4-E95C2B29A5B4}"/>
              </a:ext>
            </a:extLst>
          </p:cNvPr>
          <p:cNvSpPr txBox="1"/>
          <p:nvPr/>
        </p:nvSpPr>
        <p:spPr>
          <a:xfrm>
            <a:off x="5346699" y="1901767"/>
            <a:ext cx="5139963" cy="4628190"/>
          </a:xfrm>
          <a:prstGeom prst="rect">
            <a:avLst/>
          </a:prstGeom>
        </p:spPr>
        <p:txBody>
          <a:bodyPr vert="horz" wrap="square" lIns="0" tIns="11430" rIns="0" bIns="0" rtlCol="0" anchor="t">
            <a:spAutoFit/>
          </a:bodyPr>
          <a:lstStyle/>
          <a:p>
            <a:pPr>
              <a:buNone/>
            </a:pPr>
            <a:r>
              <a:rPr lang="en-US" b="1" dirty="0">
                <a:solidFill>
                  <a:srgbClr val="0D2459"/>
                </a:solidFill>
                <a:effectLst/>
                <a:latin typeface="Arial" panose="020B0604020202020204" pitchFamily="34" charset="0"/>
                <a:cs typeface="Arial" panose="020B0604020202020204" pitchFamily="34" charset="0"/>
              </a:rPr>
              <a:t>Networking</a:t>
            </a:r>
          </a:p>
          <a:p>
            <a:pPr>
              <a:buNone/>
            </a:pPr>
            <a:endParaRPr lang="en-US" sz="1200" b="1"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Networking (waitstaff &amp; ordering system) is </a:t>
            </a:r>
          </a:p>
          <a:p>
            <a:pPr>
              <a:buNone/>
            </a:pPr>
            <a:r>
              <a:rPr lang="en-US" sz="1500" dirty="0">
                <a:solidFill>
                  <a:srgbClr val="0D2459"/>
                </a:solidFill>
                <a:effectLst/>
                <a:latin typeface="Arial" panose="020B0604020202020204" pitchFamily="34" charset="0"/>
                <a:cs typeface="Arial" panose="020B0604020202020204" pitchFamily="34" charset="0"/>
              </a:rPr>
              <a:t>what connects</a:t>
            </a:r>
            <a:r>
              <a:rPr lang="en-US" sz="1500" dirty="0">
                <a:solidFill>
                  <a:srgbClr val="0D2459"/>
                </a:solidFill>
                <a:latin typeface="Arial" panose="020B0604020202020204" pitchFamily="34" charset="0"/>
                <a:cs typeface="Arial" panose="020B0604020202020204" pitchFamily="34" charset="0"/>
              </a:rPr>
              <a:t> </a:t>
            </a:r>
            <a:r>
              <a:rPr lang="en-US" sz="1500" dirty="0">
                <a:solidFill>
                  <a:srgbClr val="0D2459"/>
                </a:solidFill>
                <a:effectLst/>
                <a:latin typeface="Arial" panose="020B0604020202020204" pitchFamily="34" charset="0"/>
                <a:cs typeface="Arial" panose="020B0604020202020204" pitchFamily="34" charset="0"/>
              </a:rPr>
              <a:t>everything together, making sure </a:t>
            </a:r>
          </a:p>
          <a:p>
            <a:pPr>
              <a:buNone/>
            </a:pPr>
            <a:r>
              <a:rPr lang="en-US" sz="1500" dirty="0">
                <a:solidFill>
                  <a:srgbClr val="0D2459"/>
                </a:solidFill>
                <a:effectLst/>
                <a:latin typeface="Arial" panose="020B0604020202020204" pitchFamily="34" charset="0"/>
                <a:cs typeface="Arial" panose="020B0604020202020204" pitchFamily="34" charset="0"/>
              </a:rPr>
              <a:t>orders move seamlessly from the kitchen to the tables. </a:t>
            </a:r>
          </a:p>
          <a:p>
            <a:pPr>
              <a:buNone/>
            </a:pPr>
            <a:r>
              <a:rPr lang="en-US" sz="1500" dirty="0">
                <a:solidFill>
                  <a:srgbClr val="0D2459"/>
                </a:solidFill>
                <a:effectLst/>
                <a:latin typeface="Arial" panose="020B0604020202020204" pitchFamily="34" charset="0"/>
                <a:cs typeface="Arial" panose="020B0604020202020204" pitchFamily="34" charset="0"/>
              </a:rPr>
              <a:t>Just like a restaurant needs a smooth, efficient waitstaff to </a:t>
            </a:r>
          </a:p>
          <a:p>
            <a:pPr>
              <a:buNone/>
            </a:pPr>
            <a:r>
              <a:rPr lang="en-US" sz="1500" dirty="0">
                <a:solidFill>
                  <a:srgbClr val="0D2459"/>
                </a:solidFill>
                <a:effectLst/>
                <a:latin typeface="Arial" panose="020B0604020202020204" pitchFamily="34" charset="0"/>
                <a:cs typeface="Arial" panose="020B0604020202020204" pitchFamily="34" charset="0"/>
              </a:rPr>
              <a:t>avoid bottlenecks in food delivery, AI workloads require </a:t>
            </a:r>
          </a:p>
          <a:p>
            <a:pPr>
              <a:buNone/>
            </a:pPr>
            <a:r>
              <a:rPr lang="en-US" sz="1500" dirty="0">
                <a:solidFill>
                  <a:srgbClr val="0D2459"/>
                </a:solidFill>
                <a:effectLst/>
                <a:latin typeface="Arial" panose="020B0604020202020204" pitchFamily="34" charset="0"/>
                <a:cs typeface="Arial" panose="020B0604020202020204" pitchFamily="34" charset="0"/>
              </a:rPr>
              <a:t>high-speed, low-latency networking to ensure real-time processing and seamless cloud integration.</a:t>
            </a:r>
          </a:p>
          <a:p>
            <a:pPr>
              <a:buNone/>
            </a:pPr>
            <a:endParaRPr lang="en-US" sz="1500" dirty="0">
              <a:solidFill>
                <a:srgbClr val="0D2459"/>
              </a:solidFill>
              <a:effectLst/>
              <a:latin typeface="Arial" panose="020B0604020202020204" pitchFamily="34" charset="0"/>
              <a:cs typeface="Arial" panose="020B0604020202020204" pitchFamily="34" charset="0"/>
            </a:endParaRPr>
          </a:p>
          <a:p>
            <a:r>
              <a:rPr lang="en-US" sz="1500" dirty="0">
                <a:solidFill>
                  <a:srgbClr val="0D2459"/>
                </a:solidFill>
                <a:effectLst/>
                <a:latin typeface="Arial"/>
                <a:cs typeface="Arial"/>
              </a:rPr>
              <a:t>AI workloads typically require a heavy amount of bandwidth, with</a:t>
            </a:r>
            <a:r>
              <a:rPr lang="en-US" sz="1500" dirty="0">
                <a:solidFill>
                  <a:srgbClr val="0D2459"/>
                </a:solidFill>
                <a:latin typeface="Arial"/>
                <a:cs typeface="Arial"/>
              </a:rPr>
              <a:t> </a:t>
            </a:r>
            <a:r>
              <a:rPr lang="en-US" sz="1500" dirty="0">
                <a:solidFill>
                  <a:srgbClr val="0D2459"/>
                </a:solidFill>
                <a:effectLst/>
                <a:latin typeface="Arial"/>
                <a:cs typeface="Arial"/>
              </a:rPr>
              <a:t>minimal latency. For example, training a large deep learning model on a sizable dataset may require hundreds of GBs to several </a:t>
            </a:r>
            <a:r>
              <a:rPr lang="en-US" sz="1500" dirty="0" err="1">
                <a:solidFill>
                  <a:srgbClr val="0D2459"/>
                </a:solidFill>
                <a:effectLst/>
                <a:latin typeface="Arial"/>
                <a:cs typeface="Arial"/>
              </a:rPr>
              <a:t>TBs.</a:t>
            </a:r>
            <a:endParaRPr lang="en-US" sz="1500" dirty="0">
              <a:solidFill>
                <a:srgbClr val="0D2459"/>
              </a:solidFill>
              <a:effectLst/>
              <a:latin typeface="Arial"/>
              <a:cs typeface="Arial"/>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b="1" dirty="0">
                <a:solidFill>
                  <a:srgbClr val="0D2459"/>
                </a:solidFill>
                <a:effectLst/>
                <a:latin typeface="Arial" panose="020B0604020202020204" pitchFamily="34" charset="0"/>
                <a:cs typeface="Arial" panose="020B0604020202020204" pitchFamily="34" charset="0"/>
              </a:rPr>
              <a:t>Questions to consider:</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Are your AI workloads at risk from bottlenecks or latency issues?</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Do your AI workloads connect to external cloud services?</a:t>
            </a:r>
          </a:p>
          <a:p>
            <a:pPr marL="171450" indent="-171450">
              <a:buFont typeface="Arial" panose="020B0604020202020204" pitchFamily="34" charset="0"/>
              <a:buChar char="•"/>
            </a:pPr>
            <a:r>
              <a:rPr lang="en-US" sz="1500" i="1" dirty="0">
                <a:solidFill>
                  <a:srgbClr val="0D2459"/>
                </a:solidFill>
                <a:effectLst/>
                <a:latin typeface="Arial" panose="020B0604020202020204" pitchFamily="34" charset="0"/>
                <a:cs typeface="Arial" panose="020B0604020202020204" pitchFamily="34" charset="0"/>
              </a:rPr>
              <a:t>Is your network ready to accommodate future AI growth?</a:t>
            </a:r>
          </a:p>
        </p:txBody>
      </p:sp>
    </p:spTree>
    <p:extLst>
      <p:ext uri="{BB962C8B-B14F-4D97-AF65-F5344CB8AC3E}">
        <p14:creationId xmlns:p14="http://schemas.microsoft.com/office/powerpoint/2010/main" val="95141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18AD-2CFA-4349-5360-E5C1943E6ACF}"/>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BD55C36C-C897-1B06-2E9E-045E7E93CE9E}"/>
              </a:ext>
            </a:extLst>
          </p:cNvPr>
          <p:cNvSpPr txBox="1"/>
          <p:nvPr/>
        </p:nvSpPr>
        <p:spPr>
          <a:xfrm>
            <a:off x="469900" y="1901767"/>
            <a:ext cx="5178546" cy="5089855"/>
          </a:xfrm>
          <a:prstGeom prst="rect">
            <a:avLst/>
          </a:prstGeom>
        </p:spPr>
        <p:txBody>
          <a:bodyPr vert="horz" wrap="square" lIns="0" tIns="11430" rIns="0" bIns="0" rtlCol="0" anchor="t">
            <a:spAutoFit/>
          </a:bodyPr>
          <a:lstStyle/>
          <a:p>
            <a:pPr>
              <a:buNone/>
            </a:pPr>
            <a:r>
              <a:rPr lang="en-US" b="1" dirty="0">
                <a:solidFill>
                  <a:srgbClr val="0D2459"/>
                </a:solidFill>
                <a:effectLst/>
                <a:latin typeface="Arial" panose="020B0604020202020204" pitchFamily="34" charset="0"/>
                <a:cs typeface="Arial" panose="020B0604020202020204" pitchFamily="34" charset="0"/>
              </a:rPr>
              <a:t>Location</a:t>
            </a:r>
          </a:p>
          <a:p>
            <a:pPr>
              <a:buNone/>
            </a:pPr>
            <a:endParaRPr lang="en-US" sz="1200" b="1" dirty="0">
              <a:solidFill>
                <a:srgbClr val="0D2459"/>
              </a:solidFill>
              <a:effectLst/>
              <a:latin typeface="Arial" panose="020B0604020202020204" pitchFamily="34" charset="0"/>
              <a:cs typeface="Arial" panose="020B0604020202020204" pitchFamily="34" charset="0"/>
            </a:endParaRPr>
          </a:p>
          <a:p>
            <a:r>
              <a:rPr lang="en-US" sz="1500" dirty="0">
                <a:solidFill>
                  <a:srgbClr val="0D2459"/>
                </a:solidFill>
                <a:latin typeface="Arial"/>
                <a:cs typeface="Arial"/>
              </a:rPr>
              <a:t>Choosing </a:t>
            </a:r>
            <a:r>
              <a:rPr lang="en-US" sz="1500" b="1" dirty="0">
                <a:solidFill>
                  <a:srgbClr val="0D2459"/>
                </a:solidFill>
                <a:latin typeface="Arial"/>
                <a:cs typeface="Arial"/>
              </a:rPr>
              <a:t>where to host AI workloads</a:t>
            </a:r>
            <a:r>
              <a:rPr lang="en-US" sz="1500" dirty="0">
                <a:solidFill>
                  <a:srgbClr val="0D2459"/>
                </a:solidFill>
                <a:latin typeface="Arial"/>
                <a:cs typeface="Arial"/>
              </a:rPr>
              <a:t> is like deciding on the best location for a restaurant. Some prefer hosting AI workloads on-premises, which is similar to owning and running a private restaurant with full control. Others opt for colocation, which is like renting kitchen space in a shared facility. There is also managed hosting or outsourcing to a company that handles everything from ingredients to service.</a:t>
            </a:r>
          </a:p>
          <a:p>
            <a:endParaRPr lang="en-US" sz="1500" dirty="0">
              <a:solidFill>
                <a:srgbClr val="0D2459"/>
              </a:solidFill>
              <a:latin typeface="Arial" panose="020B0604020202020204" pitchFamily="34" charset="0"/>
              <a:cs typeface="Arial" panose="020B0604020202020204" pitchFamily="34" charset="0"/>
            </a:endParaRPr>
          </a:p>
          <a:p>
            <a:pPr>
              <a:buNone/>
            </a:pPr>
            <a:r>
              <a:rPr lang="en-US" sz="1500" b="1" dirty="0">
                <a:solidFill>
                  <a:srgbClr val="0D2459"/>
                </a:solidFill>
                <a:effectLst/>
                <a:latin typeface="Arial" panose="020B0604020202020204" pitchFamily="34" charset="0"/>
                <a:cs typeface="Arial" panose="020B0604020202020204" pitchFamily="34" charset="0"/>
              </a:rPr>
              <a:t>On-premises:</a:t>
            </a:r>
            <a:r>
              <a:rPr lang="en-US" sz="1500" dirty="0">
                <a:solidFill>
                  <a:srgbClr val="0D2459"/>
                </a:solidFill>
                <a:effectLst/>
                <a:latin typeface="Arial" panose="020B0604020202020204" pitchFamily="34" charset="0"/>
                <a:cs typeface="Arial" panose="020B0604020202020204" pitchFamily="34" charset="0"/>
              </a:rPr>
              <a:t> The customer fully owns and operates their own servers, storage and networking hardware within their own data center.</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latin typeface="Arial" panose="020B0604020202020204" pitchFamily="34" charset="0"/>
                <a:cs typeface="Arial" panose="020B0604020202020204" pitchFamily="34" charset="0"/>
              </a:rPr>
              <a:t>On-premises data centers are best for AI workloads that require heightened security and low-latency. </a:t>
            </a:r>
          </a:p>
          <a:p>
            <a:pPr>
              <a:buNone/>
            </a:pPr>
            <a:endParaRPr lang="en-US" sz="1500" dirty="0">
              <a:solidFill>
                <a:srgbClr val="0D24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srgbClr val="0D2459"/>
                </a:solidFill>
                <a:latin typeface="Arial" panose="020B0604020202020204" pitchFamily="34" charset="0"/>
                <a:cs typeface="Arial" panose="020B0604020202020204" pitchFamily="34" charset="0"/>
              </a:rPr>
              <a:t>Pros: Full control over hardware, security, uptime, and configurations. </a:t>
            </a:r>
          </a:p>
          <a:p>
            <a:pPr marL="285750" indent="-285750">
              <a:buFont typeface="Arial" panose="020B0604020202020204" pitchFamily="34" charset="0"/>
              <a:buChar char="•"/>
            </a:pPr>
            <a:r>
              <a:rPr lang="en-US" sz="1500" dirty="0">
                <a:solidFill>
                  <a:srgbClr val="0D2459"/>
                </a:solidFill>
                <a:latin typeface="Arial" panose="020B0604020202020204" pitchFamily="34" charset="0"/>
                <a:cs typeface="Arial" panose="020B0604020202020204" pitchFamily="34" charset="0"/>
              </a:rPr>
              <a:t>Cons: High capital expenditures (CAPEX) and ongoing operating expenditures (OPEX), and limited scalability. Also requires dedicated IT staff with AI expertise. </a:t>
            </a:r>
            <a:endParaRPr lang="en-US" sz="1600" dirty="0">
              <a:solidFill>
                <a:srgbClr val="0D2459"/>
              </a:solidFill>
            </a:endParaRPr>
          </a:p>
        </p:txBody>
      </p:sp>
      <p:sp>
        <p:nvSpPr>
          <p:cNvPr id="6" name="object 2">
            <a:extLst>
              <a:ext uri="{FF2B5EF4-FFF2-40B4-BE49-F238E27FC236}">
                <a16:creationId xmlns:a16="http://schemas.microsoft.com/office/drawing/2014/main" id="{D1F5C904-84C5-F1F1-DC39-97AB57FC04E5}"/>
              </a:ext>
            </a:extLst>
          </p:cNvPr>
          <p:cNvSpPr txBox="1">
            <a:spLocks/>
          </p:cNvSpPr>
          <p:nvPr/>
        </p:nvSpPr>
        <p:spPr>
          <a:xfrm>
            <a:off x="469900" y="1038225"/>
            <a:ext cx="571500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The Restaurant Analogy (cont’d)</a:t>
            </a:r>
          </a:p>
        </p:txBody>
      </p:sp>
      <p:sp>
        <p:nvSpPr>
          <p:cNvPr id="7" name="object 2">
            <a:extLst>
              <a:ext uri="{FF2B5EF4-FFF2-40B4-BE49-F238E27FC236}">
                <a16:creationId xmlns:a16="http://schemas.microsoft.com/office/drawing/2014/main" id="{CCEDFE90-88F4-76F3-75E3-BDEBE3D631A2}"/>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a:solidFill>
                  <a:srgbClr val="036B69"/>
                </a:solidFill>
                <a:effectLst/>
                <a:latin typeface="Helvetica" pitchFamily="2" charset="0"/>
              </a:rPr>
              <a:t>Infrastructure's Role in Data Readiness</a:t>
            </a:r>
          </a:p>
        </p:txBody>
      </p:sp>
      <p:sp>
        <p:nvSpPr>
          <p:cNvPr id="8" name="object 4">
            <a:extLst>
              <a:ext uri="{FF2B5EF4-FFF2-40B4-BE49-F238E27FC236}">
                <a16:creationId xmlns:a16="http://schemas.microsoft.com/office/drawing/2014/main" id="{C60B8549-227C-B5A5-D6F9-C2BF9FE5FC23}"/>
              </a:ext>
            </a:extLst>
          </p:cNvPr>
          <p:cNvSpPr txBox="1"/>
          <p:nvPr/>
        </p:nvSpPr>
        <p:spPr>
          <a:xfrm>
            <a:off x="5914663" y="2363432"/>
            <a:ext cx="4308837" cy="4628190"/>
          </a:xfrm>
          <a:prstGeom prst="rect">
            <a:avLst/>
          </a:prstGeom>
        </p:spPr>
        <p:txBody>
          <a:bodyPr vert="horz" wrap="square" lIns="0" tIns="11430" rIns="0" bIns="0" rtlCol="0" anchor="t">
            <a:spAutoFit/>
          </a:bodyPr>
          <a:lstStyle/>
          <a:p>
            <a:pPr>
              <a:buNone/>
            </a:pPr>
            <a:r>
              <a:rPr lang="en-US" sz="1500" b="1" dirty="0">
                <a:solidFill>
                  <a:srgbClr val="0D2459"/>
                </a:solidFill>
                <a:latin typeface="Arial" panose="020B0604020202020204" pitchFamily="34" charset="0"/>
                <a:cs typeface="Arial" panose="020B0604020202020204" pitchFamily="34" charset="0"/>
              </a:rPr>
              <a:t>Colocation:</a:t>
            </a:r>
            <a:r>
              <a:rPr lang="en-US" sz="1500" dirty="0">
                <a:solidFill>
                  <a:srgbClr val="0D2459"/>
                </a:solidFill>
                <a:latin typeface="Arial" panose="020B0604020202020204" pitchFamily="34" charset="0"/>
                <a:cs typeface="Arial" panose="020B0604020202020204" pitchFamily="34" charset="0"/>
              </a:rPr>
              <a:t> The business rents space for computing hardware in a third-party facility. In this type of setup, the customer owns the hardware while the colocation provider manages power, cooling, bandwidth, and security needs.</a:t>
            </a:r>
          </a:p>
          <a:p>
            <a:pPr>
              <a:buNone/>
            </a:pPr>
            <a:endParaRPr lang="en-US" sz="1500" dirty="0">
              <a:solidFill>
                <a:srgbClr val="0D24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srgbClr val="0D2459"/>
                </a:solidFill>
                <a:latin typeface="Arial" panose="020B0604020202020204" pitchFamily="34" charset="0"/>
                <a:cs typeface="Arial" panose="020B0604020202020204" pitchFamily="34" charset="0"/>
              </a:rPr>
              <a:t>Pros: Potentially less OPEX, with easier scalability. </a:t>
            </a:r>
          </a:p>
          <a:p>
            <a:pPr marL="285750" indent="-285750">
              <a:buFont typeface="Arial" panose="020B0604020202020204" pitchFamily="34" charset="0"/>
              <a:buChar char="•"/>
            </a:pPr>
            <a:r>
              <a:rPr lang="en-US" sz="1500" dirty="0">
                <a:solidFill>
                  <a:srgbClr val="0D2459"/>
                </a:solidFill>
                <a:latin typeface="Arial" panose="020B0604020202020204" pitchFamily="34" charset="0"/>
                <a:cs typeface="Arial" panose="020B0604020202020204" pitchFamily="34" charset="0"/>
              </a:rPr>
              <a:t>Cons: Higher CAPEX, with less control over operational management. </a:t>
            </a:r>
          </a:p>
          <a:p>
            <a:endParaRPr lang="en-US" sz="1500" dirty="0">
              <a:solidFill>
                <a:srgbClr val="0D2459"/>
              </a:solidFill>
              <a:latin typeface="Arial" panose="020B0604020202020204" pitchFamily="34" charset="0"/>
              <a:cs typeface="Arial" panose="020B0604020202020204" pitchFamily="34" charset="0"/>
            </a:endParaRPr>
          </a:p>
          <a:p>
            <a:pPr>
              <a:buNone/>
            </a:pPr>
            <a:r>
              <a:rPr lang="en-US" sz="1500" b="1" dirty="0">
                <a:solidFill>
                  <a:srgbClr val="0D2459"/>
                </a:solidFill>
                <a:latin typeface="Arial" panose="020B0604020202020204" pitchFamily="34" charset="0"/>
                <a:cs typeface="Arial" panose="020B0604020202020204" pitchFamily="34" charset="0"/>
              </a:rPr>
              <a:t>Managed hosting: </a:t>
            </a:r>
            <a:r>
              <a:rPr lang="en-US" sz="1500" dirty="0">
                <a:solidFill>
                  <a:srgbClr val="0D2459"/>
                </a:solidFill>
                <a:latin typeface="Arial" panose="020B0604020202020204" pitchFamily="34" charset="0"/>
                <a:cs typeface="Arial" panose="020B0604020202020204" pitchFamily="34" charset="0"/>
              </a:rPr>
              <a:t>The business rents dedicated servers, storage space, and network hardware from providers. </a:t>
            </a:r>
          </a:p>
          <a:p>
            <a:pPr>
              <a:buNone/>
            </a:pPr>
            <a:endParaRPr lang="en-US" sz="1500" dirty="0">
              <a:solidFill>
                <a:srgbClr val="0D2459"/>
              </a:solidFill>
              <a:latin typeface="Arial" panose="020B0604020202020204" pitchFamily="34" charset="0"/>
              <a:cs typeface="Arial" panose="020B0604020202020204" pitchFamily="34" charset="0"/>
            </a:endParaRPr>
          </a:p>
          <a:p>
            <a:pPr>
              <a:buNone/>
            </a:pPr>
            <a:endParaRPr lang="en-US" sz="1500" dirty="0">
              <a:solidFill>
                <a:srgbClr val="0D245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srgbClr val="0D2459"/>
                </a:solidFill>
                <a:latin typeface="Arial" panose="020B0604020202020204" pitchFamily="34" charset="0"/>
                <a:cs typeface="Arial" panose="020B0604020202020204" pitchFamily="34" charset="0"/>
              </a:rPr>
              <a:t>Pros: Fast, scalable, and compliant hardware with less IT overhead. </a:t>
            </a:r>
          </a:p>
          <a:p>
            <a:pPr marL="285750" indent="-285750">
              <a:buFont typeface="Arial" panose="020B0604020202020204" pitchFamily="34" charset="0"/>
              <a:buChar char="•"/>
            </a:pPr>
            <a:r>
              <a:rPr lang="en-US" sz="1500" dirty="0">
                <a:solidFill>
                  <a:srgbClr val="0D2459"/>
                </a:solidFill>
                <a:latin typeface="Arial" panose="020B0604020202020204" pitchFamily="34" charset="0"/>
                <a:cs typeface="Arial" panose="020B0604020202020204" pitchFamily="34" charset="0"/>
              </a:rPr>
              <a:t>Cons: Vendor lock-in, hidden fees, and less control over security. </a:t>
            </a:r>
          </a:p>
        </p:txBody>
      </p:sp>
    </p:spTree>
    <p:extLst>
      <p:ext uri="{BB962C8B-B14F-4D97-AF65-F5344CB8AC3E}">
        <p14:creationId xmlns:p14="http://schemas.microsoft.com/office/powerpoint/2010/main" val="316218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0" y="0"/>
            <a:ext cx="10692000" cy="7560000"/>
            <a:chOff x="700" y="0"/>
            <a:chExt cx="10692000" cy="7560000"/>
          </a:xfrm>
        </p:grpSpPr>
        <p:pic>
          <p:nvPicPr>
            <p:cNvPr id="3" name="object 3"/>
            <p:cNvPicPr/>
            <p:nvPr/>
          </p:nvPicPr>
          <p:blipFill>
            <a:blip r:embed="rId3" cstate="print"/>
            <a:stretch>
              <a:fillRect/>
            </a:stretch>
          </p:blipFill>
          <p:spPr>
            <a:xfrm>
              <a:off x="700" y="0"/>
              <a:ext cx="10692000" cy="7560000"/>
            </a:xfrm>
            <a:prstGeom prst="rect">
              <a:avLst/>
            </a:prstGeom>
          </p:spPr>
        </p:pic>
        <p:sp>
          <p:nvSpPr>
            <p:cNvPr id="4" name="object 4"/>
            <p:cNvSpPr/>
            <p:nvPr/>
          </p:nvSpPr>
          <p:spPr>
            <a:xfrm>
              <a:off x="1955800" y="1682645"/>
              <a:ext cx="6781800" cy="4384779"/>
            </a:xfrm>
            <a:custGeom>
              <a:avLst/>
              <a:gdLst/>
              <a:ahLst/>
              <a:cxnLst/>
              <a:rect l="l" t="t" r="r" b="b"/>
              <a:pathLst>
                <a:path w="5364480" h="2444750">
                  <a:moveTo>
                    <a:pt x="5297423" y="0"/>
                  </a:moveTo>
                  <a:lnTo>
                    <a:pt x="67055" y="0"/>
                  </a:lnTo>
                  <a:lnTo>
                    <a:pt x="40962" y="5272"/>
                  </a:lnTo>
                  <a:lnTo>
                    <a:pt x="19647" y="19647"/>
                  </a:lnTo>
                  <a:lnTo>
                    <a:pt x="5272" y="40962"/>
                  </a:lnTo>
                  <a:lnTo>
                    <a:pt x="0" y="67056"/>
                  </a:lnTo>
                  <a:lnTo>
                    <a:pt x="0" y="2377135"/>
                  </a:lnTo>
                  <a:lnTo>
                    <a:pt x="5272" y="2403228"/>
                  </a:lnTo>
                  <a:lnTo>
                    <a:pt x="19647" y="2424543"/>
                  </a:lnTo>
                  <a:lnTo>
                    <a:pt x="40962" y="2438918"/>
                  </a:lnTo>
                  <a:lnTo>
                    <a:pt x="67055" y="2444191"/>
                  </a:lnTo>
                  <a:lnTo>
                    <a:pt x="5297423" y="2444191"/>
                  </a:lnTo>
                  <a:lnTo>
                    <a:pt x="5323516" y="2438918"/>
                  </a:lnTo>
                  <a:lnTo>
                    <a:pt x="5344832" y="2424543"/>
                  </a:lnTo>
                  <a:lnTo>
                    <a:pt x="5359207" y="2403228"/>
                  </a:lnTo>
                  <a:lnTo>
                    <a:pt x="5364480" y="2377135"/>
                  </a:lnTo>
                  <a:lnTo>
                    <a:pt x="5364480" y="67056"/>
                  </a:lnTo>
                  <a:lnTo>
                    <a:pt x="5359207" y="40962"/>
                  </a:lnTo>
                  <a:lnTo>
                    <a:pt x="5344832" y="19647"/>
                  </a:lnTo>
                  <a:lnTo>
                    <a:pt x="5323516" y="5272"/>
                  </a:lnTo>
                  <a:lnTo>
                    <a:pt x="5297423" y="0"/>
                  </a:lnTo>
                  <a:close/>
                </a:path>
              </a:pathLst>
            </a:custGeom>
            <a:solidFill>
              <a:srgbClr val="FFFFFF"/>
            </a:solidFill>
          </p:spPr>
          <p:txBody>
            <a:bodyPr wrap="square" lIns="0" tIns="0" rIns="0" bIns="0" rtlCol="0"/>
            <a:lstStyle/>
            <a:p>
              <a:endParaRPr/>
            </a:p>
          </p:txBody>
        </p:sp>
      </p:grpSp>
      <p:sp>
        <p:nvSpPr>
          <p:cNvPr id="5" name="object 5"/>
          <p:cNvSpPr txBox="1"/>
          <p:nvPr/>
        </p:nvSpPr>
        <p:spPr>
          <a:xfrm>
            <a:off x="2410275" y="2714625"/>
            <a:ext cx="5864042" cy="2855397"/>
          </a:xfrm>
          <a:prstGeom prst="rect">
            <a:avLst/>
          </a:prstGeom>
        </p:spPr>
        <p:txBody>
          <a:bodyPr vert="horz" wrap="square" lIns="0" tIns="12700" rIns="0" bIns="0" rtlCol="0" anchor="t">
            <a:spAutoFit/>
          </a:bodyPr>
          <a:lstStyle/>
          <a:p>
            <a:pPr marL="12700" indent="635" algn="just">
              <a:lnSpc>
                <a:spcPct val="150000"/>
              </a:lnSpc>
              <a:spcBef>
                <a:spcPts val="645"/>
              </a:spcBef>
            </a:pPr>
            <a:r>
              <a:rPr lang="en-US" sz="1500">
                <a:solidFill>
                  <a:srgbClr val="0D2459"/>
                </a:solidFill>
                <a:latin typeface="Arial"/>
                <a:cs typeface="Arial"/>
                <a:hlinkClick r:id="rId4" action="ppaction://hlinksldjump"/>
              </a:rPr>
              <a:t>Introduction.........................................................................................3</a:t>
            </a:r>
            <a:endParaRPr lang="en-US" sz="1500"/>
          </a:p>
          <a:p>
            <a:pPr marL="12700" indent="635" algn="just">
              <a:lnSpc>
                <a:spcPct val="150000"/>
              </a:lnSpc>
              <a:spcBef>
                <a:spcPts val="645"/>
              </a:spcBef>
            </a:pPr>
            <a:r>
              <a:rPr lang="en-US" sz="1500">
                <a:solidFill>
                  <a:srgbClr val="0D2459"/>
                </a:solidFill>
                <a:latin typeface="Arial"/>
                <a:cs typeface="Arial"/>
                <a:hlinkClick r:id="rId5" action="ppaction://hlinksldjump"/>
              </a:rPr>
              <a:t>Understanding Data Readiness..........................................................4</a:t>
            </a:r>
            <a:endParaRPr lang="en-US" sz="1500"/>
          </a:p>
          <a:p>
            <a:pPr marL="12700" indent="635" algn="just">
              <a:lnSpc>
                <a:spcPct val="150000"/>
              </a:lnSpc>
              <a:spcBef>
                <a:spcPts val="645"/>
              </a:spcBef>
            </a:pPr>
            <a:r>
              <a:rPr lang="en-US" sz="1500">
                <a:solidFill>
                  <a:srgbClr val="0D2459"/>
                </a:solidFill>
                <a:latin typeface="Arial"/>
                <a:cs typeface="Arial"/>
                <a:hlinkClick r:id="rId6" action="ppaction://hlinksldjump"/>
              </a:rPr>
              <a:t>Core Components of Data Readiness................................................9</a:t>
            </a:r>
            <a:endParaRPr lang="en-US" sz="1500"/>
          </a:p>
          <a:p>
            <a:pPr marL="12700" indent="635" algn="just">
              <a:lnSpc>
                <a:spcPct val="150000"/>
              </a:lnSpc>
              <a:spcBef>
                <a:spcPts val="645"/>
              </a:spcBef>
            </a:pPr>
            <a:r>
              <a:rPr lang="en-US" sz="1500">
                <a:solidFill>
                  <a:srgbClr val="0D2459"/>
                </a:solidFill>
                <a:latin typeface="Arial"/>
                <a:cs typeface="Arial"/>
                <a:hlinkClick r:id="rId7" action="ppaction://hlinksldjump"/>
              </a:rPr>
              <a:t>Infrastructure's Role in Data Readiness............................................16</a:t>
            </a:r>
            <a:endParaRPr lang="en-US" sz="1500"/>
          </a:p>
          <a:p>
            <a:pPr marL="12700" indent="635" algn="just">
              <a:lnSpc>
                <a:spcPct val="150000"/>
              </a:lnSpc>
              <a:spcBef>
                <a:spcPts val="645"/>
              </a:spcBef>
            </a:pPr>
            <a:r>
              <a:rPr lang="en-US" sz="1500">
                <a:solidFill>
                  <a:srgbClr val="0D2459"/>
                </a:solidFill>
                <a:latin typeface="Arial"/>
                <a:cs typeface="Arial"/>
                <a:hlinkClick r:id="rId8" action="ppaction://hlinksldjump"/>
              </a:rPr>
              <a:t>Cloud Readiness + Data Readiness: The Dynamic Duo..................20</a:t>
            </a:r>
            <a:endParaRPr lang="en-US" sz="1500"/>
          </a:p>
          <a:p>
            <a:pPr marL="12700" indent="635" algn="just">
              <a:lnSpc>
                <a:spcPct val="150000"/>
              </a:lnSpc>
              <a:spcBef>
                <a:spcPts val="645"/>
              </a:spcBef>
            </a:pPr>
            <a:r>
              <a:rPr lang="en-US" sz="1500">
                <a:solidFill>
                  <a:srgbClr val="0D2459"/>
                </a:solidFill>
                <a:latin typeface="Arial"/>
                <a:cs typeface="Arial"/>
                <a:hlinkClick r:id="rId9" action="ppaction://hlinksldjump">
                  <a:extLst>
                    <a:ext uri="{A12FA001-AC4F-418D-AE19-62706E023703}">
                      <ahyp:hlinkClr xmlns:ahyp="http://schemas.microsoft.com/office/drawing/2018/hyperlinkcolor" val="tx"/>
                    </a:ext>
                  </a:extLst>
                </a:hlinkClick>
              </a:rPr>
              <a:t>Conclusion</a:t>
            </a:r>
            <a:r>
              <a:rPr lang="en-US" sz="1500">
                <a:solidFill>
                  <a:srgbClr val="0D2459"/>
                </a:solidFill>
                <a:latin typeface="Arial"/>
                <a:cs typeface="Arial"/>
                <a:hlinkClick r:id="rId9" action="ppaction://hlinksldjump"/>
              </a:rPr>
              <a:t>........................................................................................</a:t>
            </a:r>
            <a:r>
              <a:rPr lang="en-US" sz="1500">
                <a:solidFill>
                  <a:srgbClr val="0D2459"/>
                </a:solidFill>
                <a:latin typeface="Arial"/>
                <a:cs typeface="Arial"/>
                <a:hlinkClick r:id="rId9" action="ppaction://hlinksldjump">
                  <a:extLst>
                    <a:ext uri="{A12FA001-AC4F-418D-AE19-62706E023703}">
                      <ahyp:hlinkClr xmlns:ahyp="http://schemas.microsoft.com/office/drawing/2018/hyperlinkcolor" val="tx"/>
                    </a:ext>
                  </a:extLst>
                </a:hlinkClick>
              </a:rPr>
              <a:t>23</a:t>
            </a:r>
            <a:endParaRPr lang="en-US" sz="1500"/>
          </a:p>
          <a:p>
            <a:pPr marL="12700" indent="635" algn="just">
              <a:lnSpc>
                <a:spcPct val="150000"/>
              </a:lnSpc>
              <a:spcBef>
                <a:spcPts val="645"/>
              </a:spcBef>
            </a:pPr>
            <a:r>
              <a:rPr lang="en-US" sz="1500">
                <a:solidFill>
                  <a:srgbClr val="0D2459"/>
                </a:solidFill>
                <a:latin typeface="Arial"/>
                <a:cs typeface="Arial"/>
                <a:hlinkClick r:id="rId10" action="ppaction://hlinksldjump">
                  <a:extLst>
                    <a:ext uri="{A12FA001-AC4F-418D-AE19-62706E023703}">
                      <ahyp:hlinkClr xmlns:ahyp="http://schemas.microsoft.com/office/drawing/2018/hyperlinkcolor" val="tx"/>
                    </a:ext>
                  </a:extLst>
                </a:hlinkClick>
              </a:rPr>
              <a:t>Sources</a:t>
            </a:r>
            <a:r>
              <a:rPr lang="en-US" sz="1500">
                <a:solidFill>
                  <a:srgbClr val="0D2459"/>
                </a:solidFill>
                <a:latin typeface="Arial"/>
                <a:cs typeface="Arial"/>
                <a:hlinkClick r:id="rId10" action="ppaction://hlinksldjump"/>
              </a:rPr>
              <a:t>.............................................................................................</a:t>
            </a:r>
            <a:r>
              <a:rPr lang="en-US" sz="1500">
                <a:solidFill>
                  <a:srgbClr val="0D2459"/>
                </a:solidFill>
                <a:latin typeface="Arial"/>
                <a:cs typeface="Arial"/>
                <a:hlinkClick r:id="rId10" action="ppaction://hlinksldjump">
                  <a:extLst>
                    <a:ext uri="{A12FA001-AC4F-418D-AE19-62706E023703}">
                      <ahyp:hlinkClr xmlns:ahyp="http://schemas.microsoft.com/office/drawing/2018/hyperlinkcolor" val="tx"/>
                    </a:ext>
                  </a:extLst>
                </a:hlinkClick>
              </a:rPr>
              <a:t>25</a:t>
            </a:r>
            <a:endParaRPr lang="en-US" sz="1500">
              <a:solidFill>
                <a:srgbClr val="0D2459"/>
              </a:solidFill>
              <a:latin typeface="Arial"/>
              <a:cs typeface="Arial"/>
            </a:endParaRPr>
          </a:p>
        </p:txBody>
      </p:sp>
      <p:sp>
        <p:nvSpPr>
          <p:cNvPr id="6" name="TextBox 5">
            <a:extLst>
              <a:ext uri="{FF2B5EF4-FFF2-40B4-BE49-F238E27FC236}">
                <a16:creationId xmlns:a16="http://schemas.microsoft.com/office/drawing/2014/main" id="{7ED6AE2F-1640-75E9-9749-3CE111E162D1}"/>
              </a:ext>
            </a:extLst>
          </p:cNvPr>
          <p:cNvSpPr txBox="1"/>
          <p:nvPr/>
        </p:nvSpPr>
        <p:spPr>
          <a:xfrm>
            <a:off x="3415700" y="2004095"/>
            <a:ext cx="385472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300" b="1">
                <a:solidFill>
                  <a:srgbClr val="0D2459"/>
                </a:solidFill>
                <a:latin typeface="Arial"/>
              </a:rPr>
              <a:t>Table of Contents</a:t>
            </a:r>
            <a:r>
              <a:rPr lang="en-US" sz="3300">
                <a:latin typeface="Arial"/>
                <a:cs typeface="Arial"/>
              </a:rPr>
              <a:t>​</a:t>
            </a:r>
            <a:endParaRPr lang="en-US"/>
          </a:p>
        </p:txBody>
      </p: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1EF7-ED24-FCC7-4485-DE52C843D82B}"/>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0E67B64A-31EE-078E-54A9-9BEF69E0A3DA}"/>
              </a:ext>
            </a:extLst>
          </p:cNvPr>
          <p:cNvSpPr txBox="1"/>
          <p:nvPr/>
        </p:nvSpPr>
        <p:spPr>
          <a:xfrm>
            <a:off x="469900" y="2151092"/>
            <a:ext cx="6637491" cy="5166799"/>
          </a:xfrm>
          <a:prstGeom prst="rect">
            <a:avLst/>
          </a:prstGeom>
        </p:spPr>
        <p:txBody>
          <a:bodyPr vert="horz" wrap="square" lIns="0" tIns="11430" rIns="0" bIns="0" rtlCol="0" anchor="t">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In addition to hosting options, here are some other important elements to consider that influence AI infrastructure decisions: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Capacity and scalability: </a:t>
            </a:r>
            <a:r>
              <a:rPr lang="en-US" sz="1500" dirty="0">
                <a:solidFill>
                  <a:srgbClr val="0D2459"/>
                </a:solidFill>
                <a:effectLst/>
                <a:latin typeface="Arial" panose="020B0604020202020204" pitchFamily="34" charset="0"/>
                <a:cs typeface="Arial" panose="020B0604020202020204" pitchFamily="34" charset="0"/>
              </a:rPr>
              <a:t>Companies need to plan for rapidly growing data volumes, and high-performance computing requirements to ensure their infrastructure can scale effectively and meet evolving demands.</a:t>
            </a:r>
          </a:p>
          <a:p>
            <a:pPr marL="171450" indent="-171450">
              <a:buFont typeface="Arial" panose="020B0604020202020204" pitchFamily="34" charset="0"/>
              <a:buChar char="•"/>
            </a:pPr>
            <a:r>
              <a:rPr lang="en-US" sz="1500" b="1" dirty="0">
                <a:solidFill>
                  <a:srgbClr val="0D2459"/>
                </a:solidFill>
                <a:effectLst/>
                <a:latin typeface="Arial"/>
                <a:cs typeface="Arial"/>
              </a:rPr>
              <a:t>Networking and connectivity</a:t>
            </a:r>
            <a:r>
              <a:rPr lang="en-US" sz="1500" dirty="0">
                <a:solidFill>
                  <a:srgbClr val="0D2459"/>
                </a:solidFill>
                <a:effectLst/>
                <a:latin typeface="Arial"/>
                <a:cs typeface="Arial"/>
              </a:rPr>
              <a:t>:</a:t>
            </a:r>
            <a:r>
              <a:rPr lang="en-US" sz="1500" dirty="0">
                <a:solidFill>
                  <a:srgbClr val="0D2459"/>
                </a:solidFill>
                <a:latin typeface="Arial"/>
                <a:cs typeface="Arial"/>
              </a:rPr>
              <a:t> </a:t>
            </a:r>
            <a:r>
              <a:rPr lang="en-US" sz="1500" dirty="0">
                <a:solidFill>
                  <a:srgbClr val="0D2459"/>
                </a:solidFill>
                <a:effectLst/>
                <a:latin typeface="Arial"/>
                <a:cs typeface="Arial"/>
              </a:rPr>
              <a:t>AI and real-time analytics require low-latency, high bandwidth connectivity.</a:t>
            </a: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Resilience and redundancy: </a:t>
            </a:r>
            <a:r>
              <a:rPr lang="en-US" sz="1500" dirty="0">
                <a:solidFill>
                  <a:srgbClr val="0D2459"/>
                </a:solidFill>
                <a:effectLst/>
                <a:latin typeface="Arial" panose="020B0604020202020204" pitchFamily="34" charset="0"/>
                <a:cs typeface="Arial" panose="020B0604020202020204" pitchFamily="34" charset="0"/>
              </a:rPr>
              <a:t>As AI becomes more integrated into operational workflows, businesses will require resilient and redundant infrastructure with full business continuity and disaster recovery.</a:t>
            </a: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Security by design:</a:t>
            </a:r>
            <a:r>
              <a:rPr lang="en-US" sz="1500" dirty="0">
                <a:solidFill>
                  <a:srgbClr val="0D2459"/>
                </a:solidFill>
                <a:effectLst/>
                <a:latin typeface="Arial" panose="020B0604020202020204" pitchFamily="34" charset="0"/>
                <a:cs typeface="Arial" panose="020B0604020202020204" pitchFamily="34" charset="0"/>
              </a:rPr>
              <a:t> Businesses need strong physical access controls, firewalls, and real-time intrusion detection to keep data safe from cyberthreats.</a:t>
            </a: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Power usage:</a:t>
            </a:r>
            <a:r>
              <a:rPr lang="en-US" sz="1500" dirty="0">
                <a:solidFill>
                  <a:srgbClr val="0D2459"/>
                </a:solidFill>
                <a:effectLst/>
                <a:latin typeface="Arial" panose="020B0604020202020204" pitchFamily="34" charset="0"/>
                <a:cs typeface="Arial" panose="020B0604020202020204" pitchFamily="34" charset="0"/>
              </a:rPr>
              <a:t> AI workloads consume a hefty amount of power. According to the latest data from Goldman Sachs, global power demand alone from data centers will increase 50% by 2027, and 165% by 2030.</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18</a:t>
            </a:r>
            <a:endParaRPr lang="en-US" sz="1500" baseline="30000" dirty="0">
              <a:solidFill>
                <a:srgbClr val="2157D7"/>
              </a:solidFill>
              <a:effectLst/>
              <a:latin typeface="Arial" panose="020B0604020202020204" pitchFamily="34" charset="0"/>
              <a:cs typeface="Arial" panose="020B0604020202020204" pitchFamily="34" charset="0"/>
            </a:endParaRPr>
          </a:p>
          <a:p>
            <a:pPr>
              <a:buNone/>
            </a:pPr>
            <a:endParaRPr lang="en-US" sz="1500" baseline="30000" dirty="0">
              <a:solidFill>
                <a:srgbClr val="2157D7"/>
              </a:solidFill>
              <a:latin typeface="Arial" panose="020B0604020202020204" pitchFamily="34" charset="0"/>
              <a:cs typeface="Arial" panose="020B0604020202020204" pitchFamily="34" charset="0"/>
            </a:endParaRPr>
          </a:p>
          <a:p>
            <a:pPr>
              <a:buNone/>
            </a:pPr>
            <a:endParaRPr lang="en-US" sz="1500" baseline="30000" dirty="0">
              <a:solidFill>
                <a:srgbClr val="2157D7"/>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Helvetica"/>
                <a:cs typeface="Helvetica"/>
              </a:rPr>
              <a:t>There is no one-size-fits-all approach to </a:t>
            </a:r>
            <a:r>
              <a:rPr lang="en-US" sz="1500" dirty="0">
                <a:solidFill>
                  <a:srgbClr val="0D2459"/>
                </a:solidFill>
                <a:latin typeface="Helvetica"/>
                <a:cs typeface="Helvetica"/>
              </a:rPr>
              <a:t>building</a:t>
            </a:r>
            <a:r>
              <a:rPr lang="en-US" sz="1500" dirty="0">
                <a:solidFill>
                  <a:srgbClr val="0D2459"/>
                </a:solidFill>
                <a:effectLst/>
                <a:latin typeface="Helvetica"/>
                <a:cs typeface="Helvetica"/>
              </a:rPr>
              <a:t> the right AI infrastructure. Every business has unique needs based on data volume, processing power, security requirements, and scalability goals.</a:t>
            </a:r>
          </a:p>
          <a:p>
            <a:pPr marL="171450" indent="-171450">
              <a:buFont typeface="Arial" panose="020B0604020202020204" pitchFamily="34" charset="0"/>
              <a:buChar char="•"/>
            </a:pPr>
            <a:endParaRPr lang="en-US" sz="1500" dirty="0">
              <a:solidFill>
                <a:srgbClr val="0D2459"/>
              </a:solidFill>
              <a:effectLst/>
              <a:latin typeface="Arial" panose="020B0604020202020204" pitchFamily="34" charset="0"/>
              <a:cs typeface="Arial" panose="020B0604020202020204" pitchFamily="34" charset="0"/>
            </a:endParaRPr>
          </a:p>
        </p:txBody>
      </p:sp>
      <p:sp>
        <p:nvSpPr>
          <p:cNvPr id="6" name="object 2">
            <a:extLst>
              <a:ext uri="{FF2B5EF4-FFF2-40B4-BE49-F238E27FC236}">
                <a16:creationId xmlns:a16="http://schemas.microsoft.com/office/drawing/2014/main" id="{E05EAEEF-4628-A67A-307F-36F25DFE027A}"/>
              </a:ext>
            </a:extLst>
          </p:cNvPr>
          <p:cNvSpPr txBox="1">
            <a:spLocks/>
          </p:cNvSpPr>
          <p:nvPr/>
        </p:nvSpPr>
        <p:spPr>
          <a:xfrm>
            <a:off x="469900" y="1038225"/>
            <a:ext cx="4573066" cy="876521"/>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Evolving Demands on Data Centers</a:t>
            </a:r>
          </a:p>
        </p:txBody>
      </p:sp>
      <p:sp>
        <p:nvSpPr>
          <p:cNvPr id="7" name="object 2">
            <a:extLst>
              <a:ext uri="{FF2B5EF4-FFF2-40B4-BE49-F238E27FC236}">
                <a16:creationId xmlns:a16="http://schemas.microsoft.com/office/drawing/2014/main" id="{F4D8C64D-2418-626B-EBA9-2817E056C8D6}"/>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Infrastructure's Role in Data Readiness</a:t>
            </a:r>
          </a:p>
        </p:txBody>
      </p:sp>
      <p:pic>
        <p:nvPicPr>
          <p:cNvPr id="3" name="Picture 2">
            <a:extLst>
              <a:ext uri="{FF2B5EF4-FFF2-40B4-BE49-F238E27FC236}">
                <a16:creationId xmlns:a16="http://schemas.microsoft.com/office/drawing/2014/main" id="{4CAC498C-CFD5-8AE7-A713-623E73DE7544}"/>
              </a:ext>
            </a:extLst>
          </p:cNvPr>
          <p:cNvPicPr>
            <a:picLocks noChangeAspect="1"/>
          </p:cNvPicPr>
          <p:nvPr/>
        </p:nvPicPr>
        <p:blipFill>
          <a:blip r:embed="rId3">
            <a:extLst>
              <a:ext uri="{28A0092B-C50C-407E-A947-70E740481C1C}">
                <a14:useLocalDpi xmlns:a14="http://schemas.microsoft.com/office/drawing/2010/main" val="0"/>
              </a:ext>
            </a:extLst>
          </a:blip>
          <a:srcRect l="2131" t="2017" r="40296" b="-180"/>
          <a:stretch/>
        </p:blipFill>
        <p:spPr>
          <a:xfrm>
            <a:off x="6764895" y="0"/>
            <a:ext cx="3928505" cy="6273478"/>
          </a:xfrm>
          <a:prstGeom prst="rect">
            <a:avLst/>
          </a:prstGeom>
        </p:spPr>
      </p:pic>
    </p:spTree>
    <p:extLst>
      <p:ext uri="{BB962C8B-B14F-4D97-AF65-F5344CB8AC3E}">
        <p14:creationId xmlns:p14="http://schemas.microsoft.com/office/powerpoint/2010/main" val="1523867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3760" y="2861789"/>
            <a:ext cx="5364480" cy="1927860"/>
          </a:xfrm>
          <a:custGeom>
            <a:avLst/>
            <a:gdLst/>
            <a:ahLst/>
            <a:cxnLst/>
            <a:rect l="l" t="t" r="r" b="b"/>
            <a:pathLst>
              <a:path w="5364480" h="1927860">
                <a:moveTo>
                  <a:pt x="5297423" y="0"/>
                </a:moveTo>
                <a:lnTo>
                  <a:pt x="67055" y="0"/>
                </a:lnTo>
                <a:lnTo>
                  <a:pt x="40962" y="5272"/>
                </a:lnTo>
                <a:lnTo>
                  <a:pt x="19647" y="19647"/>
                </a:lnTo>
                <a:lnTo>
                  <a:pt x="5272" y="40962"/>
                </a:lnTo>
                <a:lnTo>
                  <a:pt x="0" y="67056"/>
                </a:lnTo>
                <a:lnTo>
                  <a:pt x="0" y="1860804"/>
                </a:lnTo>
                <a:lnTo>
                  <a:pt x="5272" y="1886897"/>
                </a:lnTo>
                <a:lnTo>
                  <a:pt x="19647" y="1908212"/>
                </a:lnTo>
                <a:lnTo>
                  <a:pt x="40962" y="1922587"/>
                </a:lnTo>
                <a:lnTo>
                  <a:pt x="67055" y="1927860"/>
                </a:lnTo>
                <a:lnTo>
                  <a:pt x="5297423" y="1927860"/>
                </a:lnTo>
                <a:lnTo>
                  <a:pt x="5323516" y="1922587"/>
                </a:lnTo>
                <a:lnTo>
                  <a:pt x="5344832" y="1908212"/>
                </a:lnTo>
                <a:lnTo>
                  <a:pt x="5359207" y="1886897"/>
                </a:lnTo>
                <a:lnTo>
                  <a:pt x="5364480" y="1860804"/>
                </a:lnTo>
                <a:lnTo>
                  <a:pt x="5364480" y="67056"/>
                </a:lnTo>
                <a:lnTo>
                  <a:pt x="5359207" y="40962"/>
                </a:lnTo>
                <a:lnTo>
                  <a:pt x="5344832" y="19647"/>
                </a:lnTo>
                <a:lnTo>
                  <a:pt x="5323516" y="5272"/>
                </a:lnTo>
                <a:lnTo>
                  <a:pt x="5297423" y="0"/>
                </a:lnTo>
                <a:close/>
              </a:path>
            </a:pathLst>
          </a:custGeom>
          <a:solidFill>
            <a:srgbClr val="FFFFFF"/>
          </a:solidFill>
        </p:spPr>
        <p:txBody>
          <a:bodyPr wrap="square" lIns="0" tIns="0" rIns="0" bIns="0" rtlCol="0"/>
          <a:lstStyle/>
          <a:p>
            <a:endParaRPr/>
          </a:p>
        </p:txBody>
      </p:sp>
      <p:sp>
        <p:nvSpPr>
          <p:cNvPr id="3" name="object 3"/>
          <p:cNvSpPr txBox="1">
            <a:spLocks noGrp="1"/>
          </p:cNvSpPr>
          <p:nvPr>
            <p:ph type="title"/>
          </p:nvPr>
        </p:nvSpPr>
        <p:spPr>
          <a:xfrm>
            <a:off x="3096144" y="2991455"/>
            <a:ext cx="4501111" cy="1620957"/>
          </a:xfrm>
          <a:prstGeom prst="rect">
            <a:avLst/>
          </a:prstGeom>
        </p:spPr>
        <p:txBody>
          <a:bodyPr vert="horz" wrap="square" lIns="0" tIns="96520" rIns="0" bIns="0" rtlCol="0">
            <a:spAutoFit/>
          </a:bodyPr>
          <a:lstStyle/>
          <a:p>
            <a:pPr marL="11430" marR="5080" algn="ctr">
              <a:spcBef>
                <a:spcPts val="760"/>
              </a:spcBef>
            </a:pPr>
            <a:r>
              <a:rPr dirty="0"/>
              <a:t>Cloud Readiness </a:t>
            </a:r>
            <a:r>
              <a:rPr spc="5" dirty="0"/>
              <a:t>+ </a:t>
            </a:r>
            <a:r>
              <a:rPr spc="90" dirty="0"/>
              <a:t>Data</a:t>
            </a:r>
            <a:r>
              <a:rPr spc="-60" dirty="0"/>
              <a:t> </a:t>
            </a:r>
            <a:r>
              <a:rPr dirty="0"/>
              <a:t>Readiness:</a:t>
            </a:r>
            <a:r>
              <a:rPr spc="-55" dirty="0"/>
              <a:t> </a:t>
            </a:r>
            <a:r>
              <a:rPr spc="35" dirty="0"/>
              <a:t>The </a:t>
            </a:r>
            <a:r>
              <a:rPr dirty="0"/>
              <a:t>Dynamic</a:t>
            </a:r>
            <a:r>
              <a:rPr spc="330" dirty="0"/>
              <a:t> </a:t>
            </a:r>
            <a:r>
              <a:rPr spc="-25" dirty="0"/>
              <a:t>Duo</a:t>
            </a:r>
            <a:endParaRPr lang="en-US"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52AB-178F-8393-7AA4-13D633B64C60}"/>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6F069F50-946C-5A40-B5EC-B7253FF07371}"/>
              </a:ext>
            </a:extLst>
          </p:cNvPr>
          <p:cNvSpPr txBox="1"/>
          <p:nvPr/>
        </p:nvSpPr>
        <p:spPr>
          <a:xfrm>
            <a:off x="464701" y="1377403"/>
            <a:ext cx="9883066" cy="1858201"/>
          </a:xfrm>
          <a:prstGeom prst="rect">
            <a:avLst/>
          </a:prstGeom>
        </p:spPr>
        <p:txBody>
          <a:bodyPr vert="horz" wrap="square" lIns="0" tIns="11430" rIns="0" bIns="0" rtlCol="0" anchor="t">
            <a:spAutoFit/>
          </a:bodyPr>
          <a:lstStyle/>
          <a:p>
            <a:pPr>
              <a:buNone/>
            </a:pPr>
            <a:r>
              <a:rPr lang="en-US" sz="1500" dirty="0">
                <a:solidFill>
                  <a:srgbClr val="0D2459"/>
                </a:solidFill>
                <a:effectLst/>
                <a:latin typeface="Arial"/>
                <a:cs typeface="Arial"/>
              </a:rPr>
              <a:t>Data readiness is only part of the equation for AI success. Organizations must also be cloud-ready, with data, infrastructure</a:t>
            </a:r>
            <a:r>
              <a:rPr lang="en-US" sz="1500" dirty="0">
                <a:solidFill>
                  <a:srgbClr val="0D2459"/>
                </a:solidFill>
                <a:latin typeface="Arial"/>
                <a:cs typeface="Arial"/>
              </a:rPr>
              <a:t>,</a:t>
            </a:r>
            <a:r>
              <a:rPr lang="en-US" sz="1500" dirty="0">
                <a:solidFill>
                  <a:srgbClr val="0D2459"/>
                </a:solidFill>
                <a:effectLst/>
                <a:latin typeface="Arial"/>
                <a:cs typeface="Arial"/>
              </a:rPr>
              <a:t> and applications that are optimized for use in a cloud environment.</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By combining optimized, high-quality data pipelines with secure and scalable cloud environments, businesses can establish a strong foundation for sustainable, efficient AI deployments that scale and evolve over time.</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Let’s take a closer look at the top cloud adoption drivers, the benefits of a cloud-ready data strategy, and how data readiness supports hybrid and multi-cloud environments.</a:t>
            </a:r>
          </a:p>
        </p:txBody>
      </p:sp>
      <p:sp>
        <p:nvSpPr>
          <p:cNvPr id="6" name="object 2">
            <a:extLst>
              <a:ext uri="{FF2B5EF4-FFF2-40B4-BE49-F238E27FC236}">
                <a16:creationId xmlns:a16="http://schemas.microsoft.com/office/drawing/2014/main" id="{5C633F3D-6E76-1F78-628B-542177688FBC}"/>
              </a:ext>
            </a:extLst>
          </p:cNvPr>
          <p:cNvSpPr txBox="1">
            <a:spLocks/>
          </p:cNvSpPr>
          <p:nvPr/>
        </p:nvSpPr>
        <p:spPr>
          <a:xfrm>
            <a:off x="464702" y="602241"/>
            <a:ext cx="9295247"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Cloud Readiness + Data Readiness: The Dynamic Duo</a:t>
            </a:r>
          </a:p>
        </p:txBody>
      </p:sp>
      <p:sp>
        <p:nvSpPr>
          <p:cNvPr id="8" name="object 4">
            <a:extLst>
              <a:ext uri="{FF2B5EF4-FFF2-40B4-BE49-F238E27FC236}">
                <a16:creationId xmlns:a16="http://schemas.microsoft.com/office/drawing/2014/main" id="{F73E6B30-7869-30A4-6905-7E748EA8A559}"/>
              </a:ext>
            </a:extLst>
          </p:cNvPr>
          <p:cNvSpPr txBox="1"/>
          <p:nvPr/>
        </p:nvSpPr>
        <p:spPr>
          <a:xfrm>
            <a:off x="4456253" y="3608697"/>
            <a:ext cx="5984111" cy="3289362"/>
          </a:xfrm>
          <a:prstGeom prst="rect">
            <a:avLst/>
          </a:prstGeom>
        </p:spPr>
        <p:txBody>
          <a:bodyPr vert="horz" wrap="square" lIns="0" tIns="11430" rIns="0" bIns="0" rtlCol="0">
            <a:spAutoFit/>
          </a:bodyPr>
          <a:lstStyle/>
          <a:p>
            <a:pPr>
              <a:buNone/>
            </a:pPr>
            <a:r>
              <a:rPr lang="en-US" b="1" dirty="0">
                <a:solidFill>
                  <a:srgbClr val="0D2459"/>
                </a:solidFill>
                <a:effectLst/>
                <a:latin typeface="Arial" panose="020B0604020202020204" pitchFamily="34" charset="0"/>
                <a:cs typeface="Arial" panose="020B0604020202020204" pitchFamily="34" charset="0"/>
              </a:rPr>
              <a:t>Benefits of a cloud-ready data strategy</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Ultimately, businesses should strive to establish a cloud-ready data strategy where all data is organized, optimized, accessible, and ready for AI use. A cloud-ready data strategy provides the data foundation, infrastructure, and tools to build, train, deploy and manage AI models.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Having a cloud-ready data strategy puts businesses in a position to leverage the following cloud benefits: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On-demand resources for data storage and processing.</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Built-in analytics, AI, and machine learning services.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Simplified integration with third-party tools such as data </a:t>
            </a:r>
            <a:br>
              <a:rPr lang="en-US" sz="1500" dirty="0">
                <a:solidFill>
                  <a:srgbClr val="0D2459"/>
                </a:solidFill>
                <a:latin typeface="Arial" panose="020B0604020202020204" pitchFamily="34" charset="0"/>
                <a:cs typeface="Arial" panose="020B0604020202020204" pitchFamily="34" charset="0"/>
              </a:rPr>
            </a:br>
            <a:r>
              <a:rPr lang="en-US" sz="1500" dirty="0">
                <a:solidFill>
                  <a:srgbClr val="0D2459"/>
                </a:solidFill>
                <a:effectLst/>
                <a:latin typeface="Arial" panose="020B0604020202020204" pitchFamily="34" charset="0"/>
                <a:cs typeface="Arial" panose="020B0604020202020204" pitchFamily="34" charset="0"/>
              </a:rPr>
              <a:t>pipelines and business intelligence (BI) dashboards.</a:t>
            </a:r>
          </a:p>
        </p:txBody>
      </p:sp>
      <p:sp>
        <p:nvSpPr>
          <p:cNvPr id="3" name="object 4">
            <a:extLst>
              <a:ext uri="{FF2B5EF4-FFF2-40B4-BE49-F238E27FC236}">
                <a16:creationId xmlns:a16="http://schemas.microsoft.com/office/drawing/2014/main" id="{122E76CE-CCBC-0DBD-35FD-1309E1DDB4B7}"/>
              </a:ext>
            </a:extLst>
          </p:cNvPr>
          <p:cNvSpPr txBox="1"/>
          <p:nvPr/>
        </p:nvSpPr>
        <p:spPr>
          <a:xfrm>
            <a:off x="464701" y="3617538"/>
            <a:ext cx="3493841" cy="2827697"/>
          </a:xfrm>
          <a:prstGeom prst="rect">
            <a:avLst/>
          </a:prstGeom>
        </p:spPr>
        <p:txBody>
          <a:bodyPr vert="horz" wrap="square" lIns="0" tIns="11430" rIns="0" bIns="0" rtlCol="0">
            <a:spAutoFit/>
          </a:bodyPr>
          <a:lstStyle/>
          <a:p>
            <a:pPr>
              <a:buNone/>
            </a:pPr>
            <a:r>
              <a:rPr lang="en-US" b="1" dirty="0">
                <a:solidFill>
                  <a:srgbClr val="0D2459"/>
                </a:solidFill>
                <a:effectLst/>
                <a:latin typeface="Arial" panose="020B0604020202020204" pitchFamily="34" charset="0"/>
                <a:cs typeface="Arial" panose="020B0604020202020204" pitchFamily="34" charset="0"/>
              </a:rPr>
              <a:t>Cloud Adoption Drivers for AI</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Scalability and flexibility to increase or decrease computing resources when training and deploying AI models.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Cost-efficiency through pay-as-you-go pricing models.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Easy access to specialized hardware and managed services.</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Security infrastructure and services like real-time monitoring, threat detection, encryption, and access control.</a:t>
            </a:r>
          </a:p>
        </p:txBody>
      </p:sp>
    </p:spTree>
    <p:extLst>
      <p:ext uri="{BB962C8B-B14F-4D97-AF65-F5344CB8AC3E}">
        <p14:creationId xmlns:p14="http://schemas.microsoft.com/office/powerpoint/2010/main" val="3441412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1314B-52DC-6487-44D8-913124B3E1E5}"/>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37A3C206-FD93-EF16-CD2A-1A56EB562659}"/>
              </a:ext>
            </a:extLst>
          </p:cNvPr>
          <p:cNvSpPr txBox="1"/>
          <p:nvPr/>
        </p:nvSpPr>
        <p:spPr>
          <a:xfrm>
            <a:off x="469898" y="1720205"/>
            <a:ext cx="7180967" cy="1858201"/>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A growing number of companies are using hybrid and multi-cloud strategies to enhance resilience and flexibility. According to the infrastructure delivery platform </a:t>
            </a:r>
            <a:r>
              <a:rPr lang="en-US" sz="1500" dirty="0" err="1">
                <a:solidFill>
                  <a:srgbClr val="0D2459"/>
                </a:solidFill>
                <a:effectLst/>
                <a:latin typeface="Arial" panose="020B0604020202020204" pitchFamily="34" charset="0"/>
                <a:cs typeface="Arial" panose="020B0604020202020204" pitchFamily="34" charset="0"/>
              </a:rPr>
              <a:t>Spacelift</a:t>
            </a:r>
            <a:r>
              <a:rPr lang="en-US" sz="1500" dirty="0">
                <a:solidFill>
                  <a:srgbClr val="0D2459"/>
                </a:solidFill>
                <a:effectLst/>
                <a:latin typeface="Arial" panose="020B0604020202020204" pitchFamily="34" charset="0"/>
                <a:cs typeface="Arial" panose="020B0604020202020204" pitchFamily="34" charset="0"/>
              </a:rPr>
              <a:t>, nearly 80% of companies now use multiple public clouds, while 60% use more than one private cloud. Meanwhile, 56% of companies with more than $500 million in revenue use a hybrid cloud strategy.</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19</a:t>
            </a:r>
            <a:endParaRPr lang="en-US" sz="1500" baseline="30000" dirty="0">
              <a:solidFill>
                <a:srgbClr val="2157D7"/>
              </a:solidFill>
              <a:effectLst/>
              <a:latin typeface="Arial" panose="020B0604020202020204" pitchFamily="34" charset="0"/>
              <a:cs typeface="Arial" panose="020B0604020202020204" pitchFamily="34" charset="0"/>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Data readiness can open the door for safe and effective hybrid and multi-cloud environments, through the following ways:</a:t>
            </a:r>
          </a:p>
        </p:txBody>
      </p:sp>
      <p:sp>
        <p:nvSpPr>
          <p:cNvPr id="6" name="object 2">
            <a:extLst>
              <a:ext uri="{FF2B5EF4-FFF2-40B4-BE49-F238E27FC236}">
                <a16:creationId xmlns:a16="http://schemas.microsoft.com/office/drawing/2014/main" id="{0C0C3489-6091-EE70-D8F1-3DDC24F69E36}"/>
              </a:ext>
            </a:extLst>
          </p:cNvPr>
          <p:cNvSpPr txBox="1">
            <a:spLocks/>
          </p:cNvSpPr>
          <p:nvPr/>
        </p:nvSpPr>
        <p:spPr>
          <a:xfrm>
            <a:off x="469899" y="1038225"/>
            <a:ext cx="9542201" cy="445634"/>
          </a:xfrm>
          <a:prstGeom prst="rect">
            <a:avLst/>
          </a:prstGeom>
        </p:spPr>
        <p:txBody>
          <a:bodyPr vert="horz" wrap="square" lIns="0" tIns="14604" rIns="0" bIns="0" rtlCol="0">
            <a:spAutoFit/>
          </a:bodyPr>
          <a:lstStyle>
            <a:lvl1pPr>
              <a:defRPr>
                <a:latin typeface="+mj-lt"/>
                <a:ea typeface="+mj-ea"/>
                <a:cs typeface="+mj-cs"/>
              </a:defRPr>
            </a:lvl1pPr>
          </a:lstStyle>
          <a:p>
            <a:pPr>
              <a:buNone/>
            </a:pPr>
            <a:r>
              <a:rPr lang="en-US" sz="2800" b="1" dirty="0">
                <a:solidFill>
                  <a:srgbClr val="0D2459"/>
                </a:solidFill>
                <a:effectLst/>
                <a:latin typeface="Arial" panose="020B0604020202020204" pitchFamily="34" charset="0"/>
                <a:cs typeface="Arial" panose="020B0604020202020204" pitchFamily="34" charset="0"/>
              </a:rPr>
              <a:t>Supporting Hybrid and Multi-Cloud Environments</a:t>
            </a:r>
          </a:p>
        </p:txBody>
      </p:sp>
      <p:sp>
        <p:nvSpPr>
          <p:cNvPr id="7" name="object 2">
            <a:extLst>
              <a:ext uri="{FF2B5EF4-FFF2-40B4-BE49-F238E27FC236}">
                <a16:creationId xmlns:a16="http://schemas.microsoft.com/office/drawing/2014/main" id="{C59D9AC6-CA97-2721-DB2C-3012901DBC69}"/>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r>
              <a:rPr lang="en-US" sz="1100" dirty="0">
                <a:solidFill>
                  <a:srgbClr val="036B69"/>
                </a:solidFill>
                <a:effectLst/>
                <a:latin typeface="Helvetica" pitchFamily="2" charset="0"/>
              </a:rPr>
              <a:t>Cloud Readiness + Data Readiness: The Dynamic Duo</a:t>
            </a:r>
          </a:p>
        </p:txBody>
      </p:sp>
      <p:pic>
        <p:nvPicPr>
          <p:cNvPr id="2" name="Picture 1">
            <a:extLst>
              <a:ext uri="{FF2B5EF4-FFF2-40B4-BE49-F238E27FC236}">
                <a16:creationId xmlns:a16="http://schemas.microsoft.com/office/drawing/2014/main" id="{9EAE864C-8BBD-4322-6CF8-280EB07FA756}"/>
              </a:ext>
            </a:extLst>
          </p:cNvPr>
          <p:cNvPicPr>
            <a:picLocks noChangeAspect="1"/>
          </p:cNvPicPr>
          <p:nvPr/>
        </p:nvPicPr>
        <p:blipFill>
          <a:blip r:embed="rId3">
            <a:extLst>
              <a:ext uri="{28A0092B-C50C-407E-A947-70E740481C1C}">
                <a14:useLocalDpi xmlns:a14="http://schemas.microsoft.com/office/drawing/2010/main" val="0"/>
              </a:ext>
            </a:extLst>
          </a:blip>
          <a:srcRect l="2757" t="-4435" r="30230" b="4435"/>
          <a:stretch/>
        </p:blipFill>
        <p:spPr>
          <a:xfrm>
            <a:off x="6485483" y="1914745"/>
            <a:ext cx="4203752" cy="5648103"/>
          </a:xfrm>
          <a:prstGeom prst="rect">
            <a:avLst/>
          </a:prstGeom>
        </p:spPr>
      </p:pic>
      <p:sp>
        <p:nvSpPr>
          <p:cNvPr id="9" name="object 4">
            <a:extLst>
              <a:ext uri="{FF2B5EF4-FFF2-40B4-BE49-F238E27FC236}">
                <a16:creationId xmlns:a16="http://schemas.microsoft.com/office/drawing/2014/main" id="{7CD014B4-FA9E-A0F5-5BE2-73FFCDEB8788}"/>
              </a:ext>
            </a:extLst>
          </p:cNvPr>
          <p:cNvSpPr txBox="1"/>
          <p:nvPr/>
        </p:nvSpPr>
        <p:spPr>
          <a:xfrm>
            <a:off x="469898" y="3814752"/>
            <a:ext cx="6231843" cy="2781531"/>
          </a:xfrm>
          <a:prstGeom prst="rect">
            <a:avLst/>
          </a:prstGeom>
        </p:spPr>
        <p:txBody>
          <a:bodyPr vert="horz" wrap="square" lIns="0" tIns="11430" rIns="0" bIns="0" rtlCol="0">
            <a:spAutoFit/>
          </a:bodyPr>
          <a:lstStyle/>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Balancing on-prem and cloud: </a:t>
            </a:r>
            <a:r>
              <a:rPr lang="en-US" sz="1500" dirty="0">
                <a:solidFill>
                  <a:srgbClr val="0D2459"/>
                </a:solidFill>
                <a:effectLst/>
                <a:latin typeface="Arial" panose="020B0604020202020204" pitchFamily="34" charset="0"/>
                <a:cs typeface="Arial" panose="020B0604020202020204" pitchFamily="34" charset="0"/>
              </a:rPr>
              <a:t>Having a data ready environment can help reduce security, compliance, or performance concerns. Organizations can keep sensitive data on-prem, and use the cloud for advanced processing and analysis.</a:t>
            </a:r>
          </a:p>
          <a:p>
            <a:pPr marL="171450" indent="-1714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Avoiding vendor lock-in: </a:t>
            </a:r>
            <a:r>
              <a:rPr lang="en-US" sz="1500" dirty="0">
                <a:solidFill>
                  <a:srgbClr val="0D2459"/>
                </a:solidFill>
                <a:effectLst/>
                <a:latin typeface="Arial" panose="020B0604020202020204" pitchFamily="34" charset="0"/>
                <a:cs typeface="Arial" panose="020B0604020202020204" pitchFamily="34" charset="0"/>
              </a:rPr>
              <a:t>Data readiness ensures that data is usable, accessible and interoperable across different systems. Having a cloud-ready data environment enables companies to strategically move and integrate data across different cloud providers for specific tasks to optimize cost and performance.</a:t>
            </a:r>
          </a:p>
          <a:p>
            <a:pPr marL="171450"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Orchestrating data across multiple clouds: By making data secure and accessible, companies can seamlessly leverage cloud services from different providers like Azure, AWS, and Google Cloud.</a:t>
            </a:r>
          </a:p>
        </p:txBody>
      </p:sp>
    </p:spTree>
    <p:extLst>
      <p:ext uri="{BB962C8B-B14F-4D97-AF65-F5344CB8AC3E}">
        <p14:creationId xmlns:p14="http://schemas.microsoft.com/office/powerpoint/2010/main" val="293708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541"/>
            <a:ext cx="10692130" cy="7560309"/>
            <a:chOff x="0" y="0"/>
            <a:chExt cx="10692130" cy="7560309"/>
          </a:xfrm>
        </p:grpSpPr>
        <p:pic>
          <p:nvPicPr>
            <p:cNvPr id="3" name="object 3"/>
            <p:cNvPicPr/>
            <p:nvPr/>
          </p:nvPicPr>
          <p:blipFill>
            <a:blip r:embed="rId2" cstate="print"/>
            <a:stretch>
              <a:fillRect/>
            </a:stretch>
          </p:blipFill>
          <p:spPr>
            <a:xfrm>
              <a:off x="0" y="0"/>
              <a:ext cx="10692000" cy="7560000"/>
            </a:xfrm>
            <a:prstGeom prst="rect">
              <a:avLst/>
            </a:prstGeom>
          </p:spPr>
        </p:pic>
        <p:sp>
          <p:nvSpPr>
            <p:cNvPr id="4" name="object 4"/>
            <p:cNvSpPr/>
            <p:nvPr/>
          </p:nvSpPr>
          <p:spPr>
            <a:xfrm>
              <a:off x="0" y="1490037"/>
              <a:ext cx="10692130" cy="4580255"/>
            </a:xfrm>
            <a:custGeom>
              <a:avLst/>
              <a:gdLst/>
              <a:ahLst/>
              <a:cxnLst/>
              <a:rect l="l" t="t" r="r" b="b"/>
              <a:pathLst>
                <a:path w="10692130" h="4580255">
                  <a:moveTo>
                    <a:pt x="10692000" y="0"/>
                  </a:moveTo>
                  <a:lnTo>
                    <a:pt x="0" y="0"/>
                  </a:lnTo>
                  <a:lnTo>
                    <a:pt x="0" y="4579924"/>
                  </a:lnTo>
                  <a:lnTo>
                    <a:pt x="10692000" y="4579924"/>
                  </a:lnTo>
                  <a:lnTo>
                    <a:pt x="1069200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322579" y="1788938"/>
            <a:ext cx="9807575" cy="4612673"/>
          </a:xfrm>
          <a:prstGeom prst="rect">
            <a:avLst/>
          </a:prstGeom>
        </p:spPr>
        <p:txBody>
          <a:bodyPr vert="horz" wrap="square" lIns="0" tIns="15240" rIns="0" bIns="0" rtlCol="0" anchor="t">
            <a:spAutoFit/>
          </a:bodyPr>
          <a:lstStyle/>
          <a:p>
            <a:pPr marL="12700">
              <a:lnSpc>
                <a:spcPct val="100000"/>
              </a:lnSpc>
              <a:spcBef>
                <a:spcPts val="120"/>
              </a:spcBef>
            </a:pPr>
            <a:r>
              <a:rPr sz="2950" dirty="0"/>
              <a:t>Conclusion</a:t>
            </a:r>
            <a:br>
              <a:rPr lang="en-US" sz="2950" dirty="0"/>
            </a:br>
            <a:endParaRPr sz="2950" dirty="0"/>
          </a:p>
          <a:p>
            <a:pPr marL="12700" marR="5080">
              <a:lnSpc>
                <a:spcPct val="148300"/>
              </a:lnSpc>
              <a:spcBef>
                <a:spcPts val="675"/>
              </a:spcBef>
            </a:pPr>
            <a:r>
              <a:rPr lang="en-US" sz="1600" b="0" dirty="0">
                <a:latin typeface="Arial"/>
                <a:cs typeface="Arial"/>
              </a:rPr>
              <a:t>Achieving data readiness will lead to faster and stronger AI returns. Any organization can become data ready, regardless of where </a:t>
            </a:r>
            <a:r>
              <a:rPr lang="en-US" sz="1600" b="0" dirty="0"/>
              <a:t>you </a:t>
            </a:r>
            <a:r>
              <a:rPr lang="en-US" sz="1600" b="0" dirty="0">
                <a:latin typeface="Arial"/>
                <a:cs typeface="Arial"/>
              </a:rPr>
              <a:t>are in </a:t>
            </a:r>
            <a:r>
              <a:rPr lang="en-US" sz="1600" b="0" dirty="0"/>
              <a:t>your AI</a:t>
            </a:r>
            <a:r>
              <a:rPr lang="en-US" sz="1600" b="0" dirty="0">
                <a:latin typeface="Arial"/>
                <a:cs typeface="Arial"/>
              </a:rPr>
              <a:t> journey. </a:t>
            </a:r>
            <a:r>
              <a:rPr lang="en-US" sz="1600" b="0" dirty="0"/>
              <a:t>But it can be overwhelming to navigate a dizzying array of decisions related to data, ranging from security and privacy to data storage to cloud infrastructure. </a:t>
            </a:r>
            <a:r>
              <a:rPr lang="en-US" sz="1600" b="0" dirty="0">
                <a:latin typeface="Arial"/>
                <a:cs typeface="Arial"/>
              </a:rPr>
              <a:t>Where to start?   </a:t>
            </a:r>
            <a:r>
              <a:rPr lang="en-US" sz="1600" b="0" dirty="0"/>
              <a:t>Nexus One Technologies </a:t>
            </a:r>
            <a:r>
              <a:rPr lang="en-US" sz="1600" b="0" dirty="0">
                <a:latin typeface="Arial"/>
                <a:cs typeface="Arial"/>
              </a:rPr>
              <a:t>can help.</a:t>
            </a:r>
            <a:br>
              <a:rPr lang="en-US" sz="1600" b="0" dirty="0">
                <a:latin typeface="Arial"/>
                <a:cs typeface="Arial"/>
              </a:rPr>
            </a:br>
            <a:br>
              <a:rPr lang="en-US" sz="1600" b="0" dirty="0">
                <a:latin typeface="Arial"/>
                <a:cs typeface="Arial"/>
              </a:rPr>
            </a:br>
            <a:br>
              <a:rPr lang="en-US" sz="1600" b="0" dirty="0">
                <a:latin typeface="Arial"/>
                <a:cs typeface="Arial"/>
              </a:rPr>
            </a:br>
            <a:r>
              <a:rPr lang="en-US" sz="1600" b="0" i="1" dirty="0">
                <a:solidFill>
                  <a:srgbClr val="7030A0"/>
                </a:solidFill>
                <a:latin typeface="Arial"/>
                <a:cs typeface="Arial"/>
              </a:rPr>
              <a:t>Nexus One is here to help your company through the challenges of AI and how to elevate your company.</a:t>
            </a:r>
            <a:br>
              <a:rPr lang="en-US" sz="1600" b="0" i="1" dirty="0">
                <a:solidFill>
                  <a:srgbClr val="7030A0"/>
                </a:solidFill>
                <a:latin typeface="Arial"/>
                <a:cs typeface="Arial"/>
              </a:rPr>
            </a:br>
            <a:r>
              <a:rPr lang="en-US" sz="1600" b="0" dirty="0">
                <a:solidFill>
                  <a:schemeClr val="accent2"/>
                </a:solidFill>
                <a:latin typeface="Arial"/>
                <a:cs typeface="Arial"/>
                <a:hlinkClick r:id="rId3"/>
              </a:rPr>
              <a:t>https://www.nexusontechologies.com</a:t>
            </a:r>
            <a:br>
              <a:rPr lang="en-US" sz="1600" b="0" dirty="0">
                <a:solidFill>
                  <a:schemeClr val="accent2"/>
                </a:solidFill>
                <a:latin typeface="Arial"/>
                <a:cs typeface="Arial"/>
              </a:rPr>
            </a:br>
            <a:r>
              <a:rPr lang="en-US" sz="1600" b="0" dirty="0">
                <a:solidFill>
                  <a:srgbClr val="7030A0"/>
                </a:solidFill>
                <a:latin typeface="Arial"/>
                <a:cs typeface="Arial"/>
              </a:rPr>
              <a:t>or email:  </a:t>
            </a:r>
            <a:r>
              <a:rPr lang="en-US" sz="1600" b="0" dirty="0">
                <a:solidFill>
                  <a:schemeClr val="accent2"/>
                </a:solidFill>
                <a:latin typeface="Arial"/>
                <a:cs typeface="Arial"/>
                <a:hlinkClick r:id="rId4"/>
              </a:rPr>
              <a:t>tami@nexusonetechnologies.com</a:t>
            </a:r>
            <a:br>
              <a:rPr lang="en-US" sz="1600" b="0" dirty="0">
                <a:solidFill>
                  <a:schemeClr val="accent2"/>
                </a:solidFill>
                <a:latin typeface="Arial"/>
                <a:cs typeface="Arial"/>
              </a:rPr>
            </a:br>
            <a:endParaRPr lang="en-US" sz="1600" dirty="0">
              <a:solidFill>
                <a:schemeClr val="accent2"/>
              </a:solidFill>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a curved line&#10;&#10;Description automatically generated">
            <a:extLst>
              <a:ext uri="{FF2B5EF4-FFF2-40B4-BE49-F238E27FC236}">
                <a16:creationId xmlns:a16="http://schemas.microsoft.com/office/drawing/2014/main" id="{05C78BC0-379E-65C7-A20E-035FF74C840E}"/>
              </a:ext>
            </a:extLst>
          </p:cNvPr>
          <p:cNvPicPr>
            <a:picLocks noChangeAspect="1"/>
          </p:cNvPicPr>
          <p:nvPr/>
        </p:nvPicPr>
        <p:blipFill>
          <a:blip r:embed="rId2">
            <a:extLst>
              <a:ext uri="{28A0092B-C50C-407E-A947-70E740481C1C}">
                <a14:useLocalDpi xmlns:a14="http://schemas.microsoft.com/office/drawing/2010/main" val="0"/>
              </a:ext>
            </a:extLst>
          </a:blip>
          <a:srcRect l="14070" r="30646"/>
          <a:stretch/>
        </p:blipFill>
        <p:spPr>
          <a:xfrm>
            <a:off x="5346700" y="0"/>
            <a:ext cx="5346700" cy="7562850"/>
          </a:xfrm>
          <a:prstGeom prst="rect">
            <a:avLst/>
          </a:prstGeom>
        </p:spPr>
      </p:pic>
      <p:sp>
        <p:nvSpPr>
          <p:cNvPr id="5" name="object 3">
            <a:extLst>
              <a:ext uri="{FF2B5EF4-FFF2-40B4-BE49-F238E27FC236}">
                <a16:creationId xmlns:a16="http://schemas.microsoft.com/office/drawing/2014/main" id="{E1BFD6BB-4539-737C-31C4-73C41B209A2F}"/>
              </a:ext>
            </a:extLst>
          </p:cNvPr>
          <p:cNvSpPr txBox="1">
            <a:spLocks/>
          </p:cNvSpPr>
          <p:nvPr/>
        </p:nvSpPr>
        <p:spPr>
          <a:xfrm>
            <a:off x="5784648" y="2028825"/>
            <a:ext cx="4540248" cy="3799117"/>
          </a:xfrm>
          <a:prstGeom prst="rect">
            <a:avLst/>
          </a:prstGeom>
        </p:spPr>
        <p:txBody>
          <a:bodyPr vert="horz" wrap="square" lIns="0" tIns="13335" rIns="0" bIns="0" rtlCol="0">
            <a:spAutoFit/>
          </a:bodyPr>
          <a:lstStyle>
            <a:lvl1pPr>
              <a:defRPr>
                <a:latin typeface="+mj-lt"/>
                <a:ea typeface="+mj-ea"/>
                <a:cs typeface="+mj-cs"/>
              </a:defRPr>
            </a:lvl1pPr>
          </a:lstStyle>
          <a:p>
            <a:pPr algn="ctr"/>
            <a:r>
              <a:rPr lang="en-US" sz="3200" b="1" dirty="0">
                <a:solidFill>
                  <a:srgbClr val="FFFFFF"/>
                </a:solidFill>
                <a:effectLst/>
                <a:latin typeface="Arial" panose="020B0604020202020204" pitchFamily="34" charset="0"/>
                <a:cs typeface="Arial" panose="020B0604020202020204" pitchFamily="34" charset="0"/>
              </a:rPr>
              <a:t>About Telarus</a:t>
            </a:r>
          </a:p>
          <a:p>
            <a:pPr algn="ctr"/>
            <a:endParaRPr lang="en-US" sz="1600" dirty="0">
              <a:solidFill>
                <a:srgbClr val="FFFFFF"/>
              </a:solidFill>
              <a:effectLst/>
              <a:latin typeface="Arial" panose="020B0604020202020204" pitchFamily="34" charset="0"/>
              <a:cs typeface="Arial" panose="020B0604020202020204" pitchFamily="34" charset="0"/>
            </a:endParaRPr>
          </a:p>
          <a:p>
            <a:pPr algn="ctr"/>
            <a:r>
              <a:rPr lang="en-US" sz="1600" dirty="0">
                <a:solidFill>
                  <a:srgbClr val="FFFFFF"/>
                </a:solidFill>
                <a:effectLst/>
                <a:latin typeface="Arial" panose="020B0604020202020204" pitchFamily="34" charset="0"/>
                <a:cs typeface="Arial" panose="020B0604020202020204" pitchFamily="34" charset="0"/>
              </a:rPr>
              <a:t>Telarus, a premier global technology services distributor, has devoted over two decades to driving technology advisor impact and growth through deep market insights and experience, a partnership focus, and a comprehensive set of services, solutions, and tools. With a focus on collaboration with advisors and suppliers, Telarus enables technology advisors to source, purchase, and implement the right technology for the greatest impact.</a:t>
            </a:r>
          </a:p>
          <a:p>
            <a:pPr algn="ctr"/>
            <a:endParaRPr lang="en-US" sz="1600" dirty="0">
              <a:solidFill>
                <a:srgbClr val="FFFFFF"/>
              </a:solidFill>
              <a:effectLst/>
              <a:latin typeface="Arial" panose="020B0604020202020204" pitchFamily="34" charset="0"/>
              <a:cs typeface="Arial" panose="020B0604020202020204" pitchFamily="34" charset="0"/>
            </a:endParaRPr>
          </a:p>
          <a:p>
            <a:pPr algn="ctr"/>
            <a:r>
              <a:rPr lang="en-US" b="1" dirty="0">
                <a:solidFill>
                  <a:srgbClr val="FFFFFF"/>
                </a:solidFill>
                <a:effectLst/>
                <a:latin typeface="Arial" panose="020B0604020202020204" pitchFamily="34" charset="0"/>
                <a:cs typeface="Arial" panose="020B0604020202020204" pitchFamily="34" charset="0"/>
              </a:rPr>
              <a:t>www.telarus.com</a:t>
            </a:r>
          </a:p>
        </p:txBody>
      </p:sp>
      <p:pic>
        <p:nvPicPr>
          <p:cNvPr id="6" name="Graphic 5">
            <a:extLst>
              <a:ext uri="{FF2B5EF4-FFF2-40B4-BE49-F238E27FC236}">
                <a16:creationId xmlns:a16="http://schemas.microsoft.com/office/drawing/2014/main" id="{FD66928E-9476-C500-B79F-52E2FDAB68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4441" y="819728"/>
            <a:ext cx="2651217" cy="609600"/>
          </a:xfrm>
          <a:prstGeom prst="rect">
            <a:avLst/>
          </a:prstGeom>
        </p:spPr>
      </p:pic>
      <p:sp>
        <p:nvSpPr>
          <p:cNvPr id="8" name="object 13">
            <a:extLst>
              <a:ext uri="{FF2B5EF4-FFF2-40B4-BE49-F238E27FC236}">
                <a16:creationId xmlns:a16="http://schemas.microsoft.com/office/drawing/2014/main" id="{14AB3E8A-D653-D52C-6A69-48D3387CCB11}"/>
              </a:ext>
            </a:extLst>
          </p:cNvPr>
          <p:cNvSpPr txBox="1"/>
          <p:nvPr/>
        </p:nvSpPr>
        <p:spPr>
          <a:xfrm>
            <a:off x="393704" y="2105025"/>
            <a:ext cx="4648196" cy="5183470"/>
          </a:xfrm>
          <a:prstGeom prst="rect">
            <a:avLst/>
          </a:prstGeom>
        </p:spPr>
        <p:txBody>
          <a:bodyPr vert="horz" wrap="square" lIns="0" tIns="12700" rIns="0" bIns="0" rtlCol="0">
            <a:spAutoFit/>
          </a:bodyPr>
          <a:lstStyle/>
          <a:p>
            <a:pPr marL="12700" algn="ctr">
              <a:lnSpc>
                <a:spcPct val="100000"/>
              </a:lnSpc>
              <a:spcBef>
                <a:spcPts val="100"/>
              </a:spcBef>
            </a:pPr>
            <a:r>
              <a:rPr lang="en-US" sz="3200" b="1" spc="-20" dirty="0">
                <a:solidFill>
                  <a:srgbClr val="0C2358"/>
                </a:solidFill>
                <a:latin typeface="Arial"/>
                <a:cs typeface="Arial"/>
              </a:rPr>
              <a:t>About Nexus One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C2358"/>
              </a:solidFill>
              <a:effectLst/>
              <a:uLnTx/>
              <a:uFillTx/>
              <a:latin typeface="Arial" panose="020B0604020202020204" pitchFamily="34" charset="0"/>
              <a:cs typeface="Arial" panose="020B0604020202020204" pitchFamily="34" charset="0"/>
            </a:endParaRPr>
          </a:p>
          <a:p>
            <a:pPr algn="ctr">
              <a:buNone/>
            </a:pPr>
            <a:r>
              <a:rPr lang="en-US" sz="1600" b="0" i="0" dirty="0">
                <a:solidFill>
                  <a:srgbClr val="5E5E5E"/>
                </a:solidFill>
                <a:effectLst/>
                <a:latin typeface="Helvetica" pitchFamily="2" charset="0"/>
              </a:rPr>
              <a:t>At Nexus One Technologies, our mission is to deliver innovative IT solutions powered by industry-leading expertise. </a:t>
            </a:r>
          </a:p>
          <a:p>
            <a:pPr algn="ctr">
              <a:buNone/>
            </a:pPr>
            <a:r>
              <a:rPr lang="en-US" sz="1600" b="0" i="0" dirty="0">
                <a:solidFill>
                  <a:srgbClr val="5E5E5E"/>
                </a:solidFill>
                <a:effectLst/>
                <a:latin typeface="Helvetica" pitchFamily="2" charset="0"/>
              </a:rPr>
              <a:t>Supported by a robust team of expert technical advisors, Nexus One Technologies is uniquely positioned to leverage a broad network of resources and strategic relationships. Our advisors bring decades of collective experience across diverse technology disciplines, providing unparalleled insights into emerging trends, cloud solutions, connectivity, cybersecurity, and AI-driven innovations.</a:t>
            </a:r>
          </a:p>
          <a:p>
            <a:pPr algn="ctr"/>
            <a:r>
              <a:rPr lang="en-US" sz="1600" b="0" i="0" dirty="0">
                <a:solidFill>
                  <a:srgbClr val="5E5E5E"/>
                </a:solidFill>
                <a:effectLst/>
                <a:latin typeface="Helvetica" pitchFamily="2" charset="0"/>
              </a:rPr>
              <a:t>Choose Nexus One Technologies for a partnership dedicated to empowering your organization's success in an ever-evolving digital landscape.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dirty="0">
              <a:solidFill>
                <a:srgbClr val="0C2358"/>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rgbClr val="0C2358"/>
                </a:solidFill>
                <a:latin typeface="Arial" panose="020B0604020202020204" pitchFamily="34" charset="0"/>
                <a:cs typeface="Arial" panose="020B0604020202020204" pitchFamily="34" charset="0"/>
                <a:hlinkClick r:id="rId5"/>
              </a:rPr>
              <a:t>www.nexusonetechnologies.com</a:t>
            </a:r>
            <a:endParaRPr lang="en-US" sz="1600" b="1" dirty="0">
              <a:solidFill>
                <a:srgbClr val="0C2358"/>
              </a:solidFill>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dirty="0">
              <a:solidFill>
                <a:srgbClr val="0C2358"/>
              </a:solidFill>
              <a:latin typeface="Arial"/>
              <a:cs typeface="Arial"/>
            </a:endParaRPr>
          </a:p>
        </p:txBody>
      </p:sp>
      <p:pic>
        <p:nvPicPr>
          <p:cNvPr id="3" name="Picture 2" descr="A logo with a number and text&#10;&#10;AI-generated content may be incorrect.">
            <a:extLst>
              <a:ext uri="{FF2B5EF4-FFF2-40B4-BE49-F238E27FC236}">
                <a16:creationId xmlns:a16="http://schemas.microsoft.com/office/drawing/2014/main" id="{1FE39E71-1FB0-5E5F-7DD3-9A4845E1B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100" y="225425"/>
            <a:ext cx="1879600" cy="1879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7658" y="352425"/>
            <a:ext cx="1167765" cy="371475"/>
          </a:xfrm>
          <a:prstGeom prst="rect">
            <a:avLst/>
          </a:prstGeom>
        </p:spPr>
        <p:txBody>
          <a:bodyPr vert="horz" wrap="square" lIns="0" tIns="14604" rIns="0" bIns="0" rtlCol="0">
            <a:spAutoFit/>
          </a:bodyPr>
          <a:lstStyle/>
          <a:p>
            <a:pPr marL="12700">
              <a:lnSpc>
                <a:spcPct val="100000"/>
              </a:lnSpc>
              <a:spcBef>
                <a:spcPts val="114"/>
              </a:spcBef>
            </a:pPr>
            <a:r>
              <a:rPr sz="2250" spc="-10" dirty="0"/>
              <a:t>Sources</a:t>
            </a:r>
            <a:endParaRPr sz="2250" dirty="0"/>
          </a:p>
        </p:txBody>
      </p:sp>
      <p:sp>
        <p:nvSpPr>
          <p:cNvPr id="3" name="object 3"/>
          <p:cNvSpPr txBox="1"/>
          <p:nvPr/>
        </p:nvSpPr>
        <p:spPr>
          <a:xfrm>
            <a:off x="417658" y="962025"/>
            <a:ext cx="9348642" cy="5447517"/>
          </a:xfrm>
          <a:prstGeom prst="rect">
            <a:avLst/>
          </a:prstGeom>
        </p:spPr>
        <p:txBody>
          <a:bodyPr vert="horz" wrap="square" lIns="0" tIns="73025" rIns="0" bIns="0" rtlCol="0">
            <a:spAutoFit/>
          </a:bodyPr>
          <a:lstStyle/>
          <a:p>
            <a:pPr marL="182880" indent="-182880" algn="l">
              <a:spcBef>
                <a:spcPts val="575"/>
              </a:spcBef>
              <a:buFont typeface="+mj-lt"/>
              <a:buAutoNum type="arabicPeriod"/>
              <a:tabLst>
                <a:tab pos="193040" algn="l"/>
              </a:tabLst>
            </a:pPr>
            <a:r>
              <a:rPr sz="950" dirty="0">
                <a:solidFill>
                  <a:srgbClr val="0D2459"/>
                </a:solidFill>
                <a:latin typeface="Arial"/>
                <a:cs typeface="Arial"/>
              </a:rPr>
              <a:t>Telarus. 2024-25 Tech Trends Report. 12 Sept. 2024 &lt;</a:t>
            </a:r>
            <a:r>
              <a:rPr sz="950" u="sng" dirty="0">
                <a:solidFill>
                  <a:srgbClr val="2157D6"/>
                </a:solidFill>
                <a:uFill>
                  <a:solidFill>
                    <a:srgbClr val="2157D6"/>
                  </a:solidFill>
                </a:uFill>
                <a:latin typeface="Arial"/>
                <a:cs typeface="Arial"/>
                <a:hlinkClick r:id="rId2"/>
              </a:rPr>
              <a:t>https://www.telarus.com/resources/2024-25-telarus-tech-trends-report/</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3040" algn="l"/>
              </a:tabLst>
            </a:pPr>
            <a:r>
              <a:rPr sz="950" dirty="0">
                <a:solidFill>
                  <a:srgbClr val="0D2459"/>
                </a:solidFill>
                <a:latin typeface="Arial"/>
                <a:cs typeface="Arial"/>
              </a:rPr>
              <a:t>MIT Technology Review Insights and Snowflake. Data strategies for AI leaders. 24 Oct. 2024. &lt;</a:t>
            </a:r>
            <a:r>
              <a:rPr sz="950" u="sng" dirty="0">
                <a:solidFill>
                  <a:srgbClr val="2157D6"/>
                </a:solidFill>
                <a:uFill>
                  <a:solidFill>
                    <a:srgbClr val="2157D6"/>
                  </a:solidFill>
                </a:uFill>
                <a:latin typeface="Arial"/>
                <a:cs typeface="Arial"/>
                <a:hlinkClick r:id="rId3"/>
              </a:rPr>
              <a:t>https://www.snowflake.com/resource/data-strategies-for-ai-leaders/</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3040" algn="l"/>
              </a:tabLst>
            </a:pPr>
            <a:r>
              <a:rPr sz="950" dirty="0">
                <a:solidFill>
                  <a:srgbClr val="0D2459"/>
                </a:solidFill>
                <a:latin typeface="Arial"/>
                <a:cs typeface="Arial"/>
              </a:rPr>
              <a:t>Capital One. AI readiness survey: Are companies ready for AI adoption? 21 Nov. 2024. &lt;</a:t>
            </a:r>
            <a:r>
              <a:rPr sz="950" u="sng" dirty="0">
                <a:solidFill>
                  <a:srgbClr val="2157D6"/>
                </a:solidFill>
                <a:uFill>
                  <a:solidFill>
                    <a:srgbClr val="2157D6"/>
                  </a:solidFill>
                </a:uFill>
                <a:latin typeface="Arial"/>
                <a:cs typeface="Arial"/>
                <a:hlinkClick r:id="rId4"/>
              </a:rPr>
              <a:t>https://www.capitalone.com/tech/machine-learning/ai-readiness-survey/</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3675" algn="l"/>
              </a:tabLst>
            </a:pPr>
            <a:r>
              <a:rPr sz="950" dirty="0">
                <a:solidFill>
                  <a:srgbClr val="0D2459"/>
                </a:solidFill>
                <a:latin typeface="Arial"/>
                <a:cs typeface="Arial"/>
              </a:rPr>
              <a:t>Saran, Cliff. Gartner Symposium: It’s all about AI. 6 Nov. 2023 &lt;</a:t>
            </a:r>
            <a:r>
              <a:rPr sz="950" u="sng" dirty="0">
                <a:solidFill>
                  <a:srgbClr val="2157D6"/>
                </a:solidFill>
                <a:uFill>
                  <a:solidFill>
                    <a:srgbClr val="2157D6"/>
                  </a:solidFill>
                </a:uFill>
                <a:latin typeface="Arial"/>
                <a:cs typeface="Arial"/>
                <a:hlinkClick r:id="rId5"/>
              </a:rPr>
              <a:t>https://www.computerweekly.com/news/366558333/Gartner-Symposium-Its-all-about-AI</a:t>
            </a:r>
            <a:r>
              <a:rPr sz="950" dirty="0">
                <a:solidFill>
                  <a:srgbClr val="0D2459"/>
                </a:solidFill>
                <a:latin typeface="Arial"/>
                <a:cs typeface="Arial"/>
              </a:rPr>
              <a:t>&gt;</a:t>
            </a:r>
            <a:endParaRPr sz="950" dirty="0">
              <a:latin typeface="Arial"/>
              <a:cs typeface="Arial"/>
            </a:endParaRPr>
          </a:p>
          <a:p>
            <a:pPr marL="182880" marR="116205" indent="-182880" algn="l">
              <a:lnSpc>
                <a:spcPct val="142100"/>
              </a:lnSpc>
              <a:buFont typeface="+mj-lt"/>
              <a:buAutoNum type="arabicPeriod"/>
              <a:tabLst>
                <a:tab pos="194310" algn="l"/>
              </a:tabLst>
            </a:pPr>
            <a:r>
              <a:rPr sz="950" dirty="0">
                <a:solidFill>
                  <a:srgbClr val="0D2459"/>
                </a:solidFill>
                <a:latin typeface="Arial"/>
                <a:cs typeface="Arial"/>
              </a:rPr>
              <a:t>Enterprise Strategy Group and Hitachi Vantara. Enterprise Infrastructure for Generative AI: A Foundation for Success. June 2024. &lt;</a:t>
            </a:r>
            <a:r>
              <a:rPr sz="950" u="sng" dirty="0">
                <a:solidFill>
                  <a:srgbClr val="2157D6"/>
                </a:solidFill>
                <a:uFill>
                  <a:solidFill>
                    <a:srgbClr val="2157D6"/>
                  </a:solidFill>
                </a:uFill>
                <a:latin typeface="Arial"/>
                <a:cs typeface="Arial"/>
                <a:hlinkClick r:id="rId6"/>
              </a:rPr>
              <a:t>https://www.hitachivantara.com/en-us/gated-forms/enterprise-infrastructure-generative-ai</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3675" algn="l"/>
              </a:tabLst>
            </a:pPr>
            <a:r>
              <a:rPr sz="950" dirty="0">
                <a:solidFill>
                  <a:srgbClr val="0D2459"/>
                </a:solidFill>
                <a:latin typeface="Arial"/>
                <a:cs typeface="Arial"/>
              </a:rPr>
              <a:t>IBM. Embedding AI in your brand’s DNA. 3 Jan. 2025. &lt;</a:t>
            </a:r>
            <a:r>
              <a:rPr sz="950" u="sng" dirty="0">
                <a:solidFill>
                  <a:srgbClr val="2157D6"/>
                </a:solidFill>
                <a:uFill>
                  <a:solidFill>
                    <a:srgbClr val="2157D6"/>
                  </a:solidFill>
                </a:uFill>
                <a:latin typeface="Arial"/>
                <a:cs typeface="Arial"/>
                <a:hlinkClick r:id="rId7"/>
              </a:rPr>
              <a:t>https://www.ibm.com/thought-leadership/institute-business-value/en-us/report/ai-retail-cpg</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3040" algn="l"/>
              </a:tabLst>
            </a:pPr>
            <a:r>
              <a:rPr sz="950" dirty="0">
                <a:solidFill>
                  <a:srgbClr val="0D2459"/>
                </a:solidFill>
                <a:latin typeface="Arial"/>
                <a:cs typeface="Arial"/>
              </a:rPr>
              <a:t>AvePoint. AI and Information Management Report 2024. April 2024. &lt;</a:t>
            </a:r>
            <a:r>
              <a:rPr sz="950" u="sng" dirty="0">
                <a:solidFill>
                  <a:srgbClr val="2157D6"/>
                </a:solidFill>
                <a:uFill>
                  <a:solidFill>
                    <a:srgbClr val="2157D6"/>
                  </a:solidFill>
                </a:uFill>
                <a:latin typeface="Arial"/>
                <a:cs typeface="Arial"/>
                <a:hlinkClick r:id="rId8"/>
              </a:rPr>
              <a:t>https://www.avepoint.com/ebooks/ai-and-information-management-report-2024</a:t>
            </a:r>
            <a:r>
              <a:rPr sz="950" dirty="0">
                <a:solidFill>
                  <a:srgbClr val="0D2459"/>
                </a:solidFill>
                <a:latin typeface="Arial"/>
                <a:cs typeface="Arial"/>
              </a:rPr>
              <a:t>&gt;</a:t>
            </a:r>
            <a:endParaRPr sz="950" dirty="0">
              <a:latin typeface="Arial"/>
              <a:cs typeface="Arial"/>
            </a:endParaRPr>
          </a:p>
          <a:p>
            <a:pPr marL="182880" marR="5080" indent="-182880" algn="l">
              <a:lnSpc>
                <a:spcPct val="142100"/>
              </a:lnSpc>
              <a:buFont typeface="+mj-lt"/>
              <a:buAutoNum type="arabicPeriod"/>
              <a:tabLst>
                <a:tab pos="194310" algn="l"/>
              </a:tabLst>
            </a:pPr>
            <a:r>
              <a:rPr sz="950" dirty="0">
                <a:solidFill>
                  <a:srgbClr val="0D2459"/>
                </a:solidFill>
                <a:latin typeface="Arial"/>
                <a:cs typeface="Arial"/>
              </a:rPr>
              <a:t>Deloitte. Is your data ready to match the pace of emerging AI use cases? July 2024. &lt;</a:t>
            </a:r>
            <a:r>
              <a:rPr sz="950" u="sng" dirty="0">
                <a:solidFill>
                  <a:srgbClr val="2157D6"/>
                </a:solidFill>
                <a:uFill>
                  <a:solidFill>
                    <a:srgbClr val="2157D6"/>
                  </a:solidFill>
                </a:uFill>
                <a:latin typeface="Arial"/>
                <a:cs typeface="Arial"/>
                <a:hlinkClick r:id="rId9"/>
              </a:rPr>
              <a:t>https://www2.deloitte.com/us/en/pages/advisory/articles/data-preparation-forai.html</a:t>
            </a:r>
            <a:r>
              <a:rPr sz="950" dirty="0">
                <a:solidFill>
                  <a:srgbClr val="0D2459"/>
                </a:solidFill>
                <a:latin typeface="Arial"/>
                <a:cs typeface="Arial"/>
              </a:rPr>
              <a:t>&gt;</a:t>
            </a:r>
            <a:endParaRPr sz="950" dirty="0">
              <a:latin typeface="Arial"/>
              <a:cs typeface="Arial"/>
            </a:endParaRPr>
          </a:p>
          <a:p>
            <a:pPr marL="182880" marR="5080" indent="-182880" algn="l">
              <a:lnSpc>
                <a:spcPct val="142100"/>
              </a:lnSpc>
              <a:buFont typeface="+mj-lt"/>
              <a:buAutoNum type="arabicPeriod"/>
              <a:tabLst>
                <a:tab pos="194310" algn="l"/>
              </a:tabLst>
            </a:pPr>
            <a:r>
              <a:rPr sz="950" dirty="0">
                <a:solidFill>
                  <a:srgbClr val="0D2459"/>
                </a:solidFill>
                <a:latin typeface="Arial"/>
                <a:cs typeface="Arial"/>
              </a:rPr>
              <a:t>Deloitte. Is your data ready to match the pace of emerging AI use cases? July 2024. &lt;</a:t>
            </a:r>
            <a:r>
              <a:rPr sz="950" u="sng" dirty="0">
                <a:solidFill>
                  <a:srgbClr val="2157D6"/>
                </a:solidFill>
                <a:uFill>
                  <a:solidFill>
                    <a:srgbClr val="2157D6"/>
                  </a:solidFill>
                </a:uFill>
                <a:latin typeface="Arial"/>
                <a:cs typeface="Arial"/>
                <a:hlinkClick r:id="rId9"/>
              </a:rPr>
              <a:t>https://www2.deloitte.com/us/en/pages/advisory/articles/data-preparation-forai.html</a:t>
            </a:r>
            <a:r>
              <a:rPr sz="950" dirty="0">
                <a:solidFill>
                  <a:srgbClr val="0D2459"/>
                </a:solidFill>
                <a:latin typeface="Arial"/>
                <a:cs typeface="Arial"/>
              </a:rPr>
              <a:t>&gt;</a:t>
            </a:r>
            <a:endParaRPr sz="950" dirty="0">
              <a:latin typeface="Arial"/>
              <a:cs typeface="Arial"/>
            </a:endParaRPr>
          </a:p>
          <a:p>
            <a:pPr marL="182880" marR="163830" indent="-182880" algn="l">
              <a:lnSpc>
                <a:spcPct val="142100"/>
              </a:lnSpc>
              <a:buFont typeface="+mj-lt"/>
              <a:buAutoNum type="arabicPeriod"/>
              <a:tabLst>
                <a:tab pos="194310" algn="l"/>
              </a:tabLst>
            </a:pPr>
            <a:r>
              <a:rPr sz="950" dirty="0">
                <a:solidFill>
                  <a:srgbClr val="0D2459"/>
                </a:solidFill>
                <a:latin typeface="Arial"/>
                <a:cs typeface="Arial"/>
              </a:rPr>
              <a:t>Salesforce. The Future of Tech and AI According to Salesforce – Predictions &amp; Trends to Watch in 2024. Nov. 2023. &lt;</a:t>
            </a:r>
            <a:r>
              <a:rPr sz="950" u="sng" dirty="0">
                <a:solidFill>
                  <a:srgbClr val="2157D6"/>
                </a:solidFill>
                <a:uFill>
                  <a:solidFill>
                    <a:srgbClr val="2157D6"/>
                  </a:solidFill>
                </a:uFill>
                <a:latin typeface="Arial"/>
                <a:cs typeface="Arial"/>
                <a:hlinkClick r:id="rId10"/>
              </a:rPr>
              <a:t>https://www.salesforce.com/au/news/stories/future-of-  salesforce/#:~:text=Four%20predictions%20on%20the%20future,on%20how%20that%20could%20unfold.</a:t>
            </a:r>
            <a:r>
              <a:rPr sz="950" dirty="0">
                <a:solidFill>
                  <a:srgbClr val="0D2459"/>
                </a:solidFill>
                <a:latin typeface="Arial"/>
                <a:cs typeface="Arial"/>
              </a:rPr>
              <a:t>&gt;</a:t>
            </a:r>
            <a:endParaRPr sz="950" dirty="0">
              <a:latin typeface="Arial"/>
              <a:cs typeface="Arial"/>
            </a:endParaRPr>
          </a:p>
          <a:p>
            <a:pPr marL="182880" marR="124460" indent="-182880" algn="l">
              <a:lnSpc>
                <a:spcPct val="142100"/>
              </a:lnSpc>
              <a:buFont typeface="+mj-lt"/>
              <a:buAutoNum type="arabicPeriod"/>
              <a:tabLst>
                <a:tab pos="194310" algn="l"/>
              </a:tabLst>
            </a:pPr>
            <a:r>
              <a:rPr sz="950" dirty="0">
                <a:solidFill>
                  <a:srgbClr val="0D2459"/>
                </a:solidFill>
                <a:latin typeface="Arial"/>
                <a:cs typeface="Arial"/>
              </a:rPr>
              <a:t>Salesforce. Just 11% of CIOs Have Fully Implemented AI as Data and Security Concerns Hinder Adoption. 15 Oct. 2024.</a:t>
            </a:r>
            <a:r>
              <a:rPr lang="en-US" sz="950" dirty="0">
                <a:solidFill>
                  <a:srgbClr val="0D2459"/>
                </a:solidFill>
                <a:latin typeface="Arial"/>
                <a:cs typeface="Arial"/>
              </a:rPr>
              <a:t> </a:t>
            </a:r>
            <a:r>
              <a:rPr sz="950" dirty="0">
                <a:solidFill>
                  <a:srgbClr val="0D2459"/>
                </a:solidFill>
                <a:latin typeface="Arial"/>
                <a:cs typeface="Arial"/>
              </a:rPr>
              <a:t>&lt;</a:t>
            </a:r>
            <a:r>
              <a:rPr sz="950" u="sng" dirty="0">
                <a:solidFill>
                  <a:srgbClr val="2157D6"/>
                </a:solidFill>
                <a:uFill>
                  <a:solidFill>
                    <a:srgbClr val="2157D6"/>
                  </a:solidFill>
                </a:uFill>
                <a:latin typeface="Arial"/>
                <a:cs typeface="Arial"/>
                <a:hlinkClick r:id="rId11"/>
              </a:rPr>
              <a:t>https://www.salesforce.com/news/stories/cio-ai-trends/</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2405" algn="l"/>
              </a:tabLst>
            </a:pPr>
            <a:r>
              <a:rPr sz="950" dirty="0">
                <a:solidFill>
                  <a:srgbClr val="0D2459"/>
                </a:solidFill>
                <a:latin typeface="Arial"/>
                <a:cs typeface="Arial"/>
              </a:rPr>
              <a:t>IBM. Embedding AI in your brand’s DNA. 3 Jan. 2025. &lt;</a:t>
            </a:r>
            <a:r>
              <a:rPr sz="950" u="sng" dirty="0">
                <a:solidFill>
                  <a:srgbClr val="2157D6"/>
                </a:solidFill>
                <a:uFill>
                  <a:solidFill>
                    <a:srgbClr val="2157D6"/>
                  </a:solidFill>
                </a:uFill>
                <a:latin typeface="Arial"/>
                <a:cs typeface="Arial"/>
                <a:hlinkClick r:id="rId7"/>
              </a:rPr>
              <a:t>https://www.ibm.com/thought-leadership/institute-business-value/en-us/report/ai-retail-cpg</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2405" algn="l"/>
              </a:tabLst>
            </a:pPr>
            <a:r>
              <a:rPr sz="950" dirty="0">
                <a:solidFill>
                  <a:srgbClr val="0D2459"/>
                </a:solidFill>
                <a:latin typeface="Arial"/>
                <a:cs typeface="Arial"/>
              </a:rPr>
              <a:t>IAPP. Data protection and privacy laws now in effect in 144 countries. 28 Jan. 2025. &lt; </a:t>
            </a:r>
            <a:r>
              <a:rPr sz="950" u="sng" dirty="0">
                <a:solidFill>
                  <a:srgbClr val="2157D6"/>
                </a:solidFill>
                <a:uFill>
                  <a:solidFill>
                    <a:srgbClr val="2157D6"/>
                  </a:solidFill>
                </a:uFill>
                <a:latin typeface="Arial"/>
                <a:cs typeface="Arial"/>
                <a:hlinkClick r:id="rId12"/>
              </a:rPr>
              <a:t>Data protection and privacy laws now in effect in 144 countries | IAPP</a:t>
            </a:r>
            <a:r>
              <a:rPr sz="950" dirty="0">
                <a:solidFill>
                  <a:srgbClr val="0D2459"/>
                </a:solidFill>
                <a:latin typeface="Arial"/>
                <a:cs typeface="Arial"/>
              </a:rPr>
              <a:t>&gt;</a:t>
            </a:r>
            <a:endParaRPr sz="950" dirty="0">
              <a:latin typeface="Arial"/>
              <a:cs typeface="Arial"/>
            </a:endParaRPr>
          </a:p>
          <a:p>
            <a:pPr marL="182880" indent="-182880" algn="l">
              <a:lnSpc>
                <a:spcPct val="100000"/>
              </a:lnSpc>
              <a:spcBef>
                <a:spcPts val="480"/>
              </a:spcBef>
              <a:buFont typeface="+mj-lt"/>
              <a:buAutoNum type="arabicPeriod"/>
              <a:tabLst>
                <a:tab pos="193040" algn="l"/>
              </a:tabLst>
            </a:pPr>
            <a:r>
              <a:rPr sz="950" dirty="0">
                <a:solidFill>
                  <a:srgbClr val="0D2459"/>
                </a:solidFill>
                <a:latin typeface="Arial"/>
                <a:cs typeface="Arial"/>
              </a:rPr>
              <a:t>dbt Labs. 2024 State of Analytics Engineering. 5 April 2024. &lt;</a:t>
            </a:r>
            <a:r>
              <a:rPr sz="950" u="sng" dirty="0">
                <a:solidFill>
                  <a:srgbClr val="2157D6"/>
                </a:solidFill>
                <a:uFill>
                  <a:solidFill>
                    <a:srgbClr val="2157D6"/>
                  </a:solidFill>
                </a:uFill>
                <a:latin typeface="Arial"/>
                <a:cs typeface="Arial"/>
                <a:hlinkClick r:id="rId13"/>
              </a:rPr>
              <a:t>https://www.getdbt.com/resources/reports/state-of-analytics-engineering-2024#download</a:t>
            </a:r>
            <a:r>
              <a:rPr sz="950" dirty="0">
                <a:solidFill>
                  <a:srgbClr val="0D2459"/>
                </a:solidFill>
                <a:latin typeface="Arial"/>
                <a:cs typeface="Arial"/>
              </a:rPr>
              <a:t>&gt;</a:t>
            </a:r>
            <a:endParaRPr sz="950" dirty="0">
              <a:latin typeface="Arial"/>
              <a:cs typeface="Arial"/>
            </a:endParaRPr>
          </a:p>
          <a:p>
            <a:pPr marL="182880" marR="168275" indent="-182880" algn="l">
              <a:lnSpc>
                <a:spcPct val="142100"/>
              </a:lnSpc>
              <a:buFont typeface="+mj-lt"/>
              <a:buAutoNum type="arabicPeriod"/>
              <a:tabLst>
                <a:tab pos="194310" algn="l"/>
              </a:tabLst>
            </a:pPr>
            <a:r>
              <a:rPr sz="950" dirty="0">
                <a:solidFill>
                  <a:srgbClr val="0D2459"/>
                </a:solidFill>
                <a:latin typeface="Arial"/>
                <a:cs typeface="Arial"/>
              </a:rPr>
              <a:t>Hod, Ari. Five Factors For Planning A Data Governance Strategy. 1 March 2023. &lt;</a:t>
            </a:r>
            <a:r>
              <a:rPr sz="950" u="sng" dirty="0">
                <a:solidFill>
                  <a:srgbClr val="2157D6"/>
                </a:solidFill>
                <a:uFill>
                  <a:solidFill>
                    <a:srgbClr val="2157D6"/>
                  </a:solidFill>
                </a:uFill>
                <a:latin typeface="Arial"/>
                <a:cs typeface="Arial"/>
                <a:hlinkClick r:id="rId14"/>
              </a:rPr>
              <a:t>https://www.forbes.com/councils/forbestechcouncil/2023/03/01/five-factors-for-</a:t>
            </a:r>
            <a:r>
              <a:rPr sz="950" dirty="0">
                <a:solidFill>
                  <a:srgbClr val="2157D6"/>
                </a:solidFill>
                <a:latin typeface="Arial"/>
                <a:cs typeface="Arial"/>
              </a:rPr>
              <a:t> 	</a:t>
            </a:r>
            <a:r>
              <a:rPr sz="950" u="sng" dirty="0">
                <a:solidFill>
                  <a:srgbClr val="2157D6"/>
                </a:solidFill>
                <a:uFill>
                  <a:solidFill>
                    <a:srgbClr val="2157D6"/>
                  </a:solidFill>
                </a:uFill>
                <a:latin typeface="Arial"/>
                <a:cs typeface="Arial"/>
                <a:hlinkClick r:id="rId14"/>
              </a:rPr>
              <a:t>planning-a-data-governance-strategy/</a:t>
            </a:r>
            <a:r>
              <a:rPr sz="950" dirty="0">
                <a:solidFill>
                  <a:srgbClr val="0D2459"/>
                </a:solidFill>
                <a:latin typeface="Arial"/>
                <a:cs typeface="Arial"/>
              </a:rPr>
              <a:t>&gt;</a:t>
            </a:r>
            <a:endParaRPr sz="950" dirty="0">
              <a:latin typeface="Arial"/>
              <a:cs typeface="Arial"/>
            </a:endParaRPr>
          </a:p>
          <a:p>
            <a:pPr marL="182880" marR="393065" indent="-182880" algn="l">
              <a:lnSpc>
                <a:spcPct val="142100"/>
              </a:lnSpc>
              <a:buFont typeface="+mj-lt"/>
              <a:buAutoNum type="arabicPeriod"/>
              <a:tabLst>
                <a:tab pos="194310" algn="l"/>
              </a:tabLst>
            </a:pPr>
            <a:r>
              <a:rPr sz="950" dirty="0">
                <a:solidFill>
                  <a:srgbClr val="0D2459"/>
                </a:solidFill>
                <a:latin typeface="Arial"/>
                <a:cs typeface="Arial"/>
              </a:rPr>
              <a:t>BCG. AI Adoption in 2024: 74% of Companies Struggle to Achieve and Scale Value. 24 Oct. 2024. </a:t>
            </a:r>
            <a:r>
              <a:rPr sz="950" u="sng" dirty="0">
                <a:solidFill>
                  <a:srgbClr val="2157D6"/>
                </a:solidFill>
                <a:uFill>
                  <a:solidFill>
                    <a:srgbClr val="2157D6"/>
                  </a:solidFill>
                </a:uFill>
                <a:latin typeface="Arial"/>
                <a:cs typeface="Arial"/>
                <a:hlinkClick r:id="rId15"/>
              </a:rPr>
              <a:t>https://www.bcg.com/press/24october2024-ai-adoption-</a:t>
            </a:r>
            <a:r>
              <a:rPr sz="950" dirty="0">
                <a:solidFill>
                  <a:srgbClr val="2157D6"/>
                </a:solidFill>
                <a:latin typeface="Arial"/>
                <a:cs typeface="Arial"/>
                <a:hlinkClick r:id="rId15"/>
              </a:rPr>
              <a:t> 	</a:t>
            </a:r>
            <a:r>
              <a:rPr sz="950" u="sng" dirty="0">
                <a:solidFill>
                  <a:srgbClr val="2157D6"/>
                </a:solidFill>
                <a:uFill>
                  <a:solidFill>
                    <a:srgbClr val="2157D6"/>
                  </a:solidFill>
                </a:uFill>
                <a:latin typeface="Arial"/>
                <a:cs typeface="Arial"/>
                <a:hlinkClick r:id="rId15"/>
              </a:rPr>
              <a:t>in-2024-74-of-companies-struggle-to-achieve-and-scale-value</a:t>
            </a:r>
            <a:endParaRPr lang="en-US" sz="950" dirty="0">
              <a:solidFill>
                <a:srgbClr val="0D2459"/>
              </a:solidFill>
              <a:latin typeface="Arial"/>
              <a:cs typeface="Arial"/>
            </a:endParaRPr>
          </a:p>
          <a:p>
            <a:pPr marL="182880" marR="554990" indent="-182880" algn="l">
              <a:lnSpc>
                <a:spcPct val="142100"/>
              </a:lnSpc>
              <a:spcBef>
                <a:spcPts val="95"/>
              </a:spcBef>
              <a:buFont typeface="+mj-lt"/>
              <a:buAutoNum type="arabicPeriod"/>
              <a:tabLst>
                <a:tab pos="185420" algn="l"/>
              </a:tabLst>
            </a:pPr>
            <a:r>
              <a:rPr lang="en-US" sz="950" dirty="0">
                <a:solidFill>
                  <a:srgbClr val="0D2459"/>
                </a:solidFill>
                <a:latin typeface="Arial"/>
                <a:cs typeface="Arial"/>
              </a:rPr>
              <a:t>	GDIT. AI in Full Bloom Agency Guide to Scaling from Pilot to Production. 9 March 2024. &lt;</a:t>
            </a:r>
            <a:r>
              <a:rPr lang="en-US" sz="950" u="sng" dirty="0">
                <a:solidFill>
                  <a:srgbClr val="2157D6"/>
                </a:solidFill>
                <a:uFill>
                  <a:solidFill>
                    <a:srgbClr val="2157D6"/>
                  </a:solidFill>
                </a:uFill>
                <a:latin typeface="Arial"/>
                <a:cs typeface="Arial"/>
                <a:hlinkClick r:id="rId16"/>
              </a:rPr>
              <a:t>https://www.gdit.com/about-gdit/press-releases/gdit-study-reveals-</a:t>
            </a:r>
            <a:r>
              <a:rPr lang="en-US" sz="950" dirty="0">
                <a:solidFill>
                  <a:srgbClr val="2157D6"/>
                </a:solidFill>
                <a:latin typeface="Arial"/>
                <a:cs typeface="Arial"/>
              </a:rPr>
              <a:t> </a:t>
            </a:r>
            <a:r>
              <a:rPr lang="en-US" sz="950" u="sng" dirty="0">
                <a:solidFill>
                  <a:srgbClr val="2157D6"/>
                </a:solidFill>
                <a:uFill>
                  <a:solidFill>
                    <a:srgbClr val="2157D6"/>
                  </a:solidFill>
                </a:uFill>
                <a:latin typeface="Arial"/>
                <a:cs typeface="Arial"/>
                <a:hlinkClick r:id="rId16"/>
              </a:rPr>
              <a:t>scalability-key-to-ai-project-success/</a:t>
            </a:r>
            <a:r>
              <a:rPr lang="en-US" sz="950" dirty="0">
                <a:solidFill>
                  <a:srgbClr val="0D2459"/>
                </a:solidFill>
                <a:latin typeface="Arial"/>
                <a:cs typeface="Arial"/>
              </a:rPr>
              <a:t>&gt;</a:t>
            </a:r>
            <a:endParaRPr lang="en-US" sz="950" dirty="0">
              <a:latin typeface="Arial"/>
              <a:cs typeface="Arial"/>
            </a:endParaRPr>
          </a:p>
          <a:p>
            <a:pPr marL="182880" marR="836930" indent="-182880" algn="l">
              <a:lnSpc>
                <a:spcPct val="142100"/>
              </a:lnSpc>
              <a:buFont typeface="+mj-lt"/>
              <a:buAutoNum type="arabicPeriod"/>
              <a:tabLst>
                <a:tab pos="204470" algn="l"/>
              </a:tabLst>
            </a:pPr>
            <a:r>
              <a:rPr lang="en-US" sz="950" dirty="0">
                <a:solidFill>
                  <a:srgbClr val="0D2459"/>
                </a:solidFill>
                <a:latin typeface="Arial"/>
                <a:cs typeface="Arial"/>
              </a:rPr>
              <a:t>Goldman Sachs. AI to drive 165% increase in data center power demand by 2030. 4 Feb. 2025. &lt;</a:t>
            </a:r>
            <a:r>
              <a:rPr lang="en-US" sz="950" u="sng" dirty="0">
                <a:solidFill>
                  <a:srgbClr val="2157D6"/>
                </a:solidFill>
                <a:uFill>
                  <a:solidFill>
                    <a:srgbClr val="2157D6"/>
                  </a:solidFill>
                </a:uFill>
                <a:latin typeface="Arial"/>
                <a:cs typeface="Arial"/>
                <a:hlinkClick r:id="rId17"/>
              </a:rPr>
              <a:t>https://www.goldmansachs.com/insights/articles/ai-to-</a:t>
            </a:r>
            <a:r>
              <a:rPr lang="en-US" sz="950" dirty="0">
                <a:solidFill>
                  <a:srgbClr val="2157D6"/>
                </a:solidFill>
                <a:latin typeface="Arial"/>
                <a:cs typeface="Arial"/>
              </a:rPr>
              <a:t> </a:t>
            </a:r>
            <a:r>
              <a:rPr lang="en-US" sz="950" u="sng" dirty="0">
                <a:solidFill>
                  <a:srgbClr val="2157D6"/>
                </a:solidFill>
                <a:uFill>
                  <a:solidFill>
                    <a:srgbClr val="2157D6"/>
                  </a:solidFill>
                </a:uFill>
                <a:latin typeface="Arial"/>
                <a:cs typeface="Arial"/>
                <a:hlinkClick r:id="rId17"/>
              </a:rPr>
              <a:t>drive-165-increase-in-data-center-power-demand-by-2030</a:t>
            </a:r>
            <a:r>
              <a:rPr lang="en-US" sz="950" dirty="0">
                <a:solidFill>
                  <a:srgbClr val="0D2459"/>
                </a:solidFill>
                <a:latin typeface="Arial"/>
                <a:cs typeface="Arial"/>
              </a:rPr>
              <a:t>&gt;</a:t>
            </a:r>
            <a:endParaRPr lang="en-US" sz="950" dirty="0">
              <a:latin typeface="Arial"/>
              <a:cs typeface="Arial"/>
            </a:endParaRPr>
          </a:p>
          <a:p>
            <a:pPr marL="182880" indent="-182880" algn="l">
              <a:lnSpc>
                <a:spcPct val="100000"/>
              </a:lnSpc>
              <a:spcBef>
                <a:spcPts val="480"/>
              </a:spcBef>
              <a:buFont typeface="+mj-lt"/>
              <a:buAutoNum type="arabicPeriod"/>
              <a:tabLst>
                <a:tab pos="205104" algn="l"/>
              </a:tabLst>
            </a:pPr>
            <a:r>
              <a:rPr lang="en-US" sz="950" dirty="0" err="1">
                <a:solidFill>
                  <a:srgbClr val="0D2459"/>
                </a:solidFill>
                <a:latin typeface="Arial"/>
                <a:cs typeface="Arial"/>
              </a:rPr>
              <a:t>Spacelift</a:t>
            </a:r>
            <a:r>
              <a:rPr lang="en-US" sz="950" dirty="0">
                <a:solidFill>
                  <a:srgbClr val="0D2459"/>
                </a:solidFill>
                <a:latin typeface="Arial"/>
                <a:cs typeface="Arial"/>
              </a:rPr>
              <a:t>. 55 Cloud Computing Statistics for 2025. 1 Jan. 2025. &lt;</a:t>
            </a:r>
            <a:r>
              <a:rPr lang="en-US" sz="950" u="sng" dirty="0">
                <a:solidFill>
                  <a:srgbClr val="2157D6"/>
                </a:solidFill>
                <a:uFill>
                  <a:solidFill>
                    <a:srgbClr val="2157D6"/>
                  </a:solidFill>
                </a:uFill>
                <a:latin typeface="Arial"/>
                <a:cs typeface="Arial"/>
                <a:hlinkClick r:id="rId18"/>
              </a:rPr>
              <a:t>https://spacelift.io/blog/cloud-computing-statistics</a:t>
            </a:r>
            <a:r>
              <a:rPr lang="en-US" sz="950" dirty="0">
                <a:solidFill>
                  <a:srgbClr val="0D2459"/>
                </a:solidFill>
                <a:latin typeface="Arial"/>
                <a:cs typeface="Arial"/>
              </a:rPr>
              <a:t>&gt;</a:t>
            </a:r>
            <a:endParaRPr lang="en-US" sz="9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366" y="505782"/>
            <a:ext cx="2342748" cy="445634"/>
          </a:xfrm>
          <a:prstGeom prst="rect">
            <a:avLst/>
          </a:prstGeom>
        </p:spPr>
        <p:txBody>
          <a:bodyPr vert="horz" wrap="square" lIns="0" tIns="14604" rIns="0" bIns="0" rtlCol="0">
            <a:spAutoFit/>
          </a:bodyPr>
          <a:lstStyle/>
          <a:p>
            <a:pPr marL="12700">
              <a:lnSpc>
                <a:spcPct val="100000"/>
              </a:lnSpc>
              <a:spcBef>
                <a:spcPts val="114"/>
              </a:spcBef>
            </a:pPr>
            <a:r>
              <a:rPr lang="en-US" sz="2800" spc="55" dirty="0"/>
              <a:t>Introduction</a:t>
            </a:r>
            <a:endParaRPr lang="en-US" sz="2800" dirty="0"/>
          </a:p>
        </p:txBody>
      </p:sp>
      <p:sp>
        <p:nvSpPr>
          <p:cNvPr id="4" name="object 4"/>
          <p:cNvSpPr txBox="1"/>
          <p:nvPr/>
        </p:nvSpPr>
        <p:spPr>
          <a:xfrm>
            <a:off x="390429" y="1170724"/>
            <a:ext cx="4956271" cy="5423280"/>
          </a:xfrm>
          <a:prstGeom prst="rect">
            <a:avLst/>
          </a:prstGeom>
        </p:spPr>
        <p:txBody>
          <a:bodyPr vert="horz" wrap="square" lIns="0" tIns="11430" rIns="0" bIns="0" rtlCol="0" anchor="t">
            <a:spAutoFit/>
          </a:bodyPr>
          <a:lstStyle/>
          <a:p>
            <a:pPr marL="63500" marR="43180">
              <a:spcBef>
                <a:spcPts val="90"/>
              </a:spcBef>
            </a:pPr>
            <a:r>
              <a:rPr lang="en-US" sz="1500" dirty="0">
                <a:solidFill>
                  <a:srgbClr val="0D2459"/>
                </a:solidFill>
                <a:latin typeface="Arial"/>
                <a:cs typeface="Arial"/>
              </a:rPr>
              <a:t>2025 will be a pivotal year for AI adoption, with companies everywhere looking to increase deployments and gain competitive advantage. The 2024 - 25 Telarus Tech Trends report revealed that AI adoption is currently the leading driver of large- and mid-enterprise IT buying decisions, ahead of cybersecurity, cost-cutting, and CX/brand experience. </a:t>
            </a:r>
            <a:r>
              <a:rPr lang="en-US" sz="1500" baseline="30000" dirty="0">
                <a:solidFill>
                  <a:srgbClr val="2157D6"/>
                </a:solidFill>
                <a:latin typeface="Arial"/>
                <a:cs typeface="Arial"/>
                <a:hlinkClick r:id="rId3" action="ppaction://hlinksldjump"/>
              </a:rPr>
              <a:t>1</a:t>
            </a:r>
            <a:endParaRPr lang="en-US" sz="1500" baseline="30000" dirty="0">
              <a:latin typeface="Arial"/>
              <a:cs typeface="Arial"/>
            </a:endParaRPr>
          </a:p>
          <a:p>
            <a:pPr>
              <a:spcBef>
                <a:spcPts val="355"/>
              </a:spcBef>
            </a:pPr>
            <a:endParaRPr lang="en-US" sz="1500" dirty="0">
              <a:latin typeface="Arial"/>
              <a:cs typeface="Arial"/>
            </a:endParaRPr>
          </a:p>
          <a:p>
            <a:pPr marL="63500" marR="131445">
              <a:spcBef>
                <a:spcPts val="5"/>
              </a:spcBef>
            </a:pPr>
            <a:r>
              <a:rPr lang="en-US" sz="1500" dirty="0">
                <a:solidFill>
                  <a:srgbClr val="0D2459"/>
                </a:solidFill>
                <a:latin typeface="Arial"/>
                <a:cs typeface="Arial"/>
              </a:rPr>
              <a:t>But many businesses are still struggling to scale beyond pilot projects and generate lasting value. The culprit is often a lack of data readiness. A recent report from MIT and Snowflake, a top cloud solutions player, revealed that 78% of businesses lack a “very ready” data foundation to support generative AI.</a:t>
            </a:r>
            <a:r>
              <a:rPr lang="en-US" sz="1500" u="sng" baseline="21604" dirty="0">
                <a:solidFill>
                  <a:srgbClr val="2157D6"/>
                </a:solidFill>
                <a:uFill>
                  <a:solidFill>
                    <a:srgbClr val="2157D6"/>
                  </a:solidFill>
                </a:uFill>
                <a:latin typeface="Arial"/>
                <a:cs typeface="Arial"/>
                <a:hlinkClick r:id="rId3" action="ppaction://hlinksldjump"/>
              </a:rPr>
              <a:t>2</a:t>
            </a:r>
            <a:r>
              <a:rPr lang="en-US" sz="1500" baseline="21604" dirty="0">
                <a:solidFill>
                  <a:srgbClr val="2157D6"/>
                </a:solidFill>
                <a:latin typeface="Arial"/>
                <a:cs typeface="Arial"/>
              </a:rPr>
              <a:t> </a:t>
            </a:r>
            <a:r>
              <a:rPr lang="en-US" sz="1500" dirty="0">
                <a:solidFill>
                  <a:srgbClr val="0D2459"/>
                </a:solidFill>
                <a:latin typeface="Arial"/>
                <a:cs typeface="Arial"/>
              </a:rPr>
              <a:t> And in a separate study, Capital One discovered that the vast majority (70%) of technical practitioners still spend several hours daily fixing data issues.</a:t>
            </a:r>
            <a:r>
              <a:rPr lang="en-US" sz="1500" dirty="0">
                <a:latin typeface="Arial"/>
                <a:cs typeface="Arial"/>
              </a:rPr>
              <a:t> </a:t>
            </a:r>
            <a:r>
              <a:rPr lang="en-US" sz="1500" dirty="0">
                <a:solidFill>
                  <a:srgbClr val="0D2459"/>
                </a:solidFill>
                <a:latin typeface="Arial"/>
                <a:cs typeface="Arial"/>
              </a:rPr>
              <a:t>Meanwhile, only 35% have a strong data culture, due to inconsistent support and education.</a:t>
            </a:r>
            <a:r>
              <a:rPr lang="en-US" sz="1500" u="sng" baseline="21604" dirty="0">
                <a:solidFill>
                  <a:srgbClr val="2157D6"/>
                </a:solidFill>
                <a:uFill>
                  <a:solidFill>
                    <a:srgbClr val="2157D6"/>
                  </a:solidFill>
                </a:uFill>
                <a:latin typeface="Arial"/>
                <a:cs typeface="Arial"/>
                <a:hlinkClick r:id="rId3" action="ppaction://hlinksldjump"/>
              </a:rPr>
              <a:t>3</a:t>
            </a:r>
            <a:endParaRPr lang="en-US" sz="1500" baseline="21604" dirty="0">
              <a:latin typeface="Arial"/>
              <a:cs typeface="Arial"/>
            </a:endParaRPr>
          </a:p>
          <a:p>
            <a:pPr>
              <a:spcBef>
                <a:spcPts val="350"/>
              </a:spcBef>
            </a:pPr>
            <a:endParaRPr lang="en-US" sz="1500" dirty="0">
              <a:latin typeface="Arial"/>
              <a:cs typeface="Arial"/>
            </a:endParaRPr>
          </a:p>
          <a:p>
            <a:pPr marL="63500" marR="56515">
              <a:spcBef>
                <a:spcPts val="5"/>
              </a:spcBef>
            </a:pPr>
            <a:r>
              <a:rPr lang="en-US" sz="1500" dirty="0">
                <a:solidFill>
                  <a:srgbClr val="0D2459"/>
                </a:solidFill>
                <a:latin typeface="Arial"/>
                <a:cs typeface="Arial"/>
              </a:rPr>
              <a:t>The truth is, AI can indeed make magic happen for anyone looking to boost productivity and efficiency. And it’s here to stay. </a:t>
            </a:r>
            <a:endParaRPr lang="en-US" sz="1500" dirty="0">
              <a:latin typeface="Arial"/>
              <a:cs typeface="Arial"/>
            </a:endParaRPr>
          </a:p>
        </p:txBody>
      </p:sp>
      <p:sp>
        <p:nvSpPr>
          <p:cNvPr id="5" name="object 5"/>
          <p:cNvSpPr txBox="1"/>
          <p:nvPr/>
        </p:nvSpPr>
        <p:spPr>
          <a:xfrm>
            <a:off x="5532700" y="1164093"/>
            <a:ext cx="4770272" cy="1422184"/>
          </a:xfrm>
          <a:prstGeom prst="rect">
            <a:avLst/>
          </a:prstGeom>
        </p:spPr>
        <p:txBody>
          <a:bodyPr vert="horz" wrap="square" lIns="0" tIns="11430" rIns="0" bIns="0" rtlCol="0" anchor="t">
            <a:spAutoFit/>
          </a:bodyPr>
          <a:lstStyle/>
          <a:p>
            <a:pPr marL="12700" algn="l">
              <a:spcBef>
                <a:spcPts val="90"/>
              </a:spcBef>
            </a:pPr>
            <a:r>
              <a:rPr lang="en-US" sz="1500" dirty="0">
                <a:solidFill>
                  <a:srgbClr val="0D2459"/>
                </a:solidFill>
                <a:latin typeface="Arial"/>
                <a:cs typeface="Arial"/>
              </a:rPr>
              <a:t>However, </a:t>
            </a:r>
            <a:r>
              <a:rPr lang="en-US" sz="1500" b="1" dirty="0">
                <a:solidFill>
                  <a:srgbClr val="0D2459"/>
                </a:solidFill>
                <a:latin typeface="Arial"/>
                <a:cs typeface="Arial"/>
              </a:rPr>
              <a:t>AI-enabled technologies are only as effective as the data that flows into them. </a:t>
            </a:r>
          </a:p>
          <a:p>
            <a:pPr marL="12700" algn="l">
              <a:spcBef>
                <a:spcPts val="90"/>
              </a:spcBef>
            </a:pPr>
            <a:endParaRPr lang="en-US" sz="1500" b="1" dirty="0">
              <a:solidFill>
                <a:srgbClr val="0D2459"/>
              </a:solidFill>
              <a:latin typeface="Arial"/>
              <a:cs typeface="Arial"/>
            </a:endParaRPr>
          </a:p>
          <a:p>
            <a:pPr marL="12700" algn="l">
              <a:spcBef>
                <a:spcPts val="90"/>
              </a:spcBef>
            </a:pPr>
            <a:r>
              <a:rPr lang="en-US" sz="1500" b="1" dirty="0">
                <a:solidFill>
                  <a:srgbClr val="0D2459"/>
                </a:solidFill>
                <a:latin typeface="Arial"/>
                <a:cs typeface="Arial"/>
              </a:rPr>
              <a:t>In this guide, we will take a closer look at what it means to be AI data ready, and what you can do to ensure the success of your AI investments. </a:t>
            </a:r>
            <a:endParaRPr lang="en-US" sz="1500" dirty="0"/>
          </a:p>
        </p:txBody>
      </p:sp>
      <p:sp>
        <p:nvSpPr>
          <p:cNvPr id="6" name="object 6"/>
          <p:cNvSpPr/>
          <p:nvPr/>
        </p:nvSpPr>
        <p:spPr>
          <a:xfrm>
            <a:off x="5532700" y="2927986"/>
            <a:ext cx="4770271" cy="3343448"/>
          </a:xfrm>
          <a:custGeom>
            <a:avLst/>
            <a:gdLst/>
            <a:ahLst/>
            <a:cxnLst/>
            <a:rect l="l" t="t" r="r" b="b"/>
            <a:pathLst>
              <a:path w="4845684" h="3086100">
                <a:moveTo>
                  <a:pt x="4787981" y="0"/>
                </a:moveTo>
                <a:lnTo>
                  <a:pt x="57607" y="0"/>
                </a:lnTo>
                <a:lnTo>
                  <a:pt x="35190" y="4529"/>
                </a:lnTo>
                <a:lnTo>
                  <a:pt x="16878" y="16878"/>
                </a:lnTo>
                <a:lnTo>
                  <a:pt x="4529" y="35190"/>
                </a:lnTo>
                <a:lnTo>
                  <a:pt x="0" y="57607"/>
                </a:lnTo>
                <a:lnTo>
                  <a:pt x="0" y="3028492"/>
                </a:lnTo>
                <a:lnTo>
                  <a:pt x="4529" y="3050909"/>
                </a:lnTo>
                <a:lnTo>
                  <a:pt x="16878" y="3069221"/>
                </a:lnTo>
                <a:lnTo>
                  <a:pt x="35190" y="3081570"/>
                </a:lnTo>
                <a:lnTo>
                  <a:pt x="57607" y="3086100"/>
                </a:lnTo>
                <a:lnTo>
                  <a:pt x="4787981" y="3086100"/>
                </a:lnTo>
                <a:lnTo>
                  <a:pt x="4810397" y="3081570"/>
                </a:lnTo>
                <a:lnTo>
                  <a:pt x="4828709" y="3069221"/>
                </a:lnTo>
                <a:lnTo>
                  <a:pt x="4841059" y="3050909"/>
                </a:lnTo>
                <a:lnTo>
                  <a:pt x="4845588" y="3028492"/>
                </a:lnTo>
                <a:lnTo>
                  <a:pt x="4845588" y="57607"/>
                </a:lnTo>
                <a:lnTo>
                  <a:pt x="4841059" y="35190"/>
                </a:lnTo>
                <a:lnTo>
                  <a:pt x="4828709" y="16878"/>
                </a:lnTo>
                <a:lnTo>
                  <a:pt x="4810397" y="4529"/>
                </a:lnTo>
                <a:lnTo>
                  <a:pt x="4787981" y="0"/>
                </a:lnTo>
                <a:close/>
              </a:path>
            </a:pathLst>
          </a:custGeom>
          <a:solidFill>
            <a:srgbClr val="2157D6"/>
          </a:solidFill>
        </p:spPr>
        <p:txBody>
          <a:bodyPr wrap="square" lIns="0" tIns="0" rIns="0" bIns="0" rtlCol="0"/>
          <a:lstStyle/>
          <a:p>
            <a:endParaRPr/>
          </a:p>
        </p:txBody>
      </p:sp>
      <p:sp>
        <p:nvSpPr>
          <p:cNvPr id="7" name="object 7"/>
          <p:cNvSpPr txBox="1"/>
          <p:nvPr/>
        </p:nvSpPr>
        <p:spPr>
          <a:xfrm>
            <a:off x="5827000" y="3150943"/>
            <a:ext cx="1177435" cy="232115"/>
          </a:xfrm>
          <a:prstGeom prst="rect">
            <a:avLst/>
          </a:prstGeom>
        </p:spPr>
        <p:txBody>
          <a:bodyPr vert="horz" wrap="square" lIns="0" tIns="16510" rIns="0" bIns="0" rtlCol="0">
            <a:spAutoFit/>
          </a:bodyPr>
          <a:lstStyle/>
          <a:p>
            <a:pPr marL="12700">
              <a:lnSpc>
                <a:spcPct val="100000"/>
              </a:lnSpc>
              <a:spcBef>
                <a:spcPts val="130"/>
              </a:spcBef>
            </a:pPr>
            <a:r>
              <a:rPr lang="en-US" sz="1400" b="1" dirty="0">
                <a:solidFill>
                  <a:srgbClr val="FFFFFF"/>
                </a:solidFill>
                <a:latin typeface="Arial"/>
                <a:cs typeface="Arial"/>
              </a:rPr>
              <a:t>Key Statistics</a:t>
            </a:r>
            <a:endParaRPr lang="en-US" sz="1400" dirty="0">
              <a:latin typeface="Arial"/>
              <a:cs typeface="Arial"/>
            </a:endParaRPr>
          </a:p>
        </p:txBody>
      </p:sp>
      <p:sp>
        <p:nvSpPr>
          <p:cNvPr id="9" name="object 9"/>
          <p:cNvSpPr txBox="1"/>
          <p:nvPr/>
        </p:nvSpPr>
        <p:spPr>
          <a:xfrm>
            <a:off x="5683169" y="3606015"/>
            <a:ext cx="4525702" cy="2319866"/>
          </a:xfrm>
          <a:prstGeom prst="rect">
            <a:avLst/>
          </a:prstGeom>
        </p:spPr>
        <p:txBody>
          <a:bodyPr vert="horz" wrap="square" lIns="0" tIns="11430" rIns="0" bIns="0" rtlCol="0">
            <a:spAutoFit/>
          </a:bodyPr>
          <a:lstStyle/>
          <a:p>
            <a:pPr marL="209550" marR="78740" indent="-171450">
              <a:spcBef>
                <a:spcPts val="90"/>
              </a:spcBef>
              <a:buFont typeface="Arial" panose="020B0604020202020204" pitchFamily="34" charset="0"/>
              <a:buChar char="•"/>
            </a:pPr>
            <a:r>
              <a:rPr lang="en-US" sz="1500" dirty="0">
                <a:solidFill>
                  <a:schemeClr val="bg1"/>
                </a:solidFill>
                <a:latin typeface="Arial"/>
                <a:cs typeface="Arial"/>
              </a:rPr>
              <a:t>92% of businesses will increase their AI investments over the next three years.</a:t>
            </a:r>
            <a:r>
              <a:rPr lang="en-US" sz="1500" u="sng" baseline="21604" dirty="0">
                <a:solidFill>
                  <a:schemeClr val="bg1"/>
                </a:solidFill>
                <a:uFill>
                  <a:solidFill>
                    <a:srgbClr val="FFFFFF"/>
                  </a:solidFill>
                </a:uFill>
                <a:latin typeface="Arial"/>
                <a:cs typeface="Arial"/>
                <a:hlinkClick r:id="rId3" action="ppaction://hlinksldjump">
                  <a:extLst>
                    <a:ext uri="{A12FA001-AC4F-418D-AE19-62706E023703}">
                      <ahyp:hlinkClr xmlns:ahyp="http://schemas.microsoft.com/office/drawing/2018/hyperlinkcolor" val="tx"/>
                    </a:ext>
                  </a:extLst>
                </a:hlinkClick>
              </a:rPr>
              <a:t>4</a:t>
            </a:r>
            <a:endParaRPr lang="en-US" sz="1500" baseline="21604" dirty="0">
              <a:solidFill>
                <a:schemeClr val="bg1"/>
              </a:solidFill>
              <a:latin typeface="Arial"/>
              <a:cs typeface="Arial"/>
            </a:endParaRPr>
          </a:p>
          <a:p>
            <a:pPr marL="209550" marR="130175" indent="-171450">
              <a:buFont typeface="Arial" panose="020B0604020202020204" pitchFamily="34" charset="0"/>
              <a:buChar char="•"/>
            </a:pPr>
            <a:r>
              <a:rPr lang="en-US" sz="1500" dirty="0">
                <a:solidFill>
                  <a:schemeClr val="bg1"/>
                </a:solidFill>
                <a:latin typeface="Arial"/>
                <a:cs typeface="Arial"/>
              </a:rPr>
              <a:t>More than three in five organizations have large gaps in their AI readiness, mainly around data ecosystems and infrastructure.</a:t>
            </a:r>
            <a:r>
              <a:rPr lang="en-US" sz="1500" u="sng" baseline="21604" dirty="0">
                <a:solidFill>
                  <a:schemeClr val="bg1"/>
                </a:solidFill>
                <a:uFill>
                  <a:solidFill>
                    <a:srgbClr val="FFFFFF"/>
                  </a:solidFill>
                </a:uFill>
                <a:latin typeface="Arial"/>
                <a:cs typeface="Arial"/>
                <a:hlinkClick r:id="rId3" action="ppaction://hlinksldjump">
                  <a:extLst>
                    <a:ext uri="{A12FA001-AC4F-418D-AE19-62706E023703}">
                      <ahyp:hlinkClr xmlns:ahyp="http://schemas.microsoft.com/office/drawing/2018/hyperlinkcolor" val="tx"/>
                    </a:ext>
                  </a:extLst>
                </a:hlinkClick>
              </a:rPr>
              <a:t>5</a:t>
            </a:r>
            <a:endParaRPr lang="en-US" sz="1500" baseline="21604" dirty="0">
              <a:solidFill>
                <a:schemeClr val="bg1"/>
              </a:solidFill>
              <a:latin typeface="Arial"/>
              <a:cs typeface="Arial"/>
            </a:endParaRPr>
          </a:p>
          <a:p>
            <a:pPr marL="209550" marR="30480" indent="-171450">
              <a:spcBef>
                <a:spcPts val="5"/>
              </a:spcBef>
              <a:buFont typeface="Arial" panose="020B0604020202020204" pitchFamily="34" charset="0"/>
              <a:buChar char="•"/>
            </a:pPr>
            <a:r>
              <a:rPr lang="en-US" sz="1500" dirty="0">
                <a:solidFill>
                  <a:schemeClr val="bg1"/>
                </a:solidFill>
                <a:latin typeface="Arial"/>
                <a:cs typeface="Arial"/>
              </a:rPr>
              <a:t>81% of executives and 96% of their teams are now using AI to a moderate or significant extent.</a:t>
            </a:r>
            <a:r>
              <a:rPr lang="en-US" sz="1500" u="sng" baseline="21604" dirty="0">
                <a:solidFill>
                  <a:schemeClr val="bg1"/>
                </a:solidFill>
                <a:uFill>
                  <a:solidFill>
                    <a:srgbClr val="FFFFFF"/>
                  </a:solidFill>
                </a:uFill>
                <a:latin typeface="Arial"/>
                <a:cs typeface="Arial"/>
                <a:hlinkClick r:id="rId3" action="ppaction://hlinksldjump">
                  <a:extLst>
                    <a:ext uri="{A12FA001-AC4F-418D-AE19-62706E023703}">
                      <ahyp:hlinkClr xmlns:ahyp="http://schemas.microsoft.com/office/drawing/2018/hyperlinkcolor" val="tx"/>
                    </a:ext>
                  </a:extLst>
                </a:hlinkClick>
              </a:rPr>
              <a:t>6</a:t>
            </a:r>
            <a:endParaRPr lang="en-US" sz="1500" baseline="21604" dirty="0">
              <a:solidFill>
                <a:schemeClr val="bg1"/>
              </a:solidFill>
              <a:latin typeface="Arial"/>
              <a:cs typeface="Arial"/>
            </a:endParaRPr>
          </a:p>
          <a:p>
            <a:pPr marL="209550" marR="238760" indent="-171450">
              <a:buFont typeface="Arial" panose="020B0604020202020204" pitchFamily="34" charset="0"/>
              <a:buChar char="•"/>
            </a:pPr>
            <a:r>
              <a:rPr lang="en-US" sz="1500" dirty="0">
                <a:solidFill>
                  <a:schemeClr val="bg1"/>
                </a:solidFill>
                <a:latin typeface="Arial"/>
                <a:cs typeface="Arial"/>
              </a:rPr>
              <a:t>95% of organizations have encountered hurdles during AI implementation, due to the quality and organization of their internal data.</a:t>
            </a:r>
            <a:r>
              <a:rPr lang="en-US" sz="1500" u="sng" baseline="21604" dirty="0">
                <a:solidFill>
                  <a:schemeClr val="bg1"/>
                </a:solidFill>
                <a:uFill>
                  <a:solidFill>
                    <a:srgbClr val="FFFFFF"/>
                  </a:solidFill>
                </a:uFill>
                <a:latin typeface="Arial"/>
                <a:cs typeface="Arial"/>
                <a:hlinkClick r:id="rId3" action="ppaction://hlinksldjump">
                  <a:extLst>
                    <a:ext uri="{A12FA001-AC4F-418D-AE19-62706E023703}">
                      <ahyp:hlinkClr xmlns:ahyp="http://schemas.microsoft.com/office/drawing/2018/hyperlinkcolor" val="tx"/>
                    </a:ext>
                  </a:extLst>
                </a:hlinkClick>
              </a:rPr>
              <a:t>7</a:t>
            </a:r>
            <a:endParaRPr lang="en-US" sz="1500" baseline="21604" dirty="0">
              <a:solidFill>
                <a:schemeClr val="bg1"/>
              </a:solidFill>
              <a:latin typeface="Arial"/>
              <a:cs typeface="Arial"/>
            </a:endParaRPr>
          </a:p>
        </p:txBody>
      </p:sp>
    </p:spTree>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0"/>
              <a:ext cx="10692000" cy="7560000"/>
            </a:xfrm>
            <a:prstGeom prst="rect">
              <a:avLst/>
            </a:prstGeom>
          </p:spPr>
        </p:pic>
        <p:sp>
          <p:nvSpPr>
            <p:cNvPr id="4" name="object 4"/>
            <p:cNvSpPr/>
            <p:nvPr/>
          </p:nvSpPr>
          <p:spPr>
            <a:xfrm>
              <a:off x="2663760" y="2241521"/>
              <a:ext cx="5364480" cy="3168650"/>
            </a:xfrm>
            <a:custGeom>
              <a:avLst/>
              <a:gdLst/>
              <a:ahLst/>
              <a:cxnLst/>
              <a:rect l="l" t="t" r="r" b="b"/>
              <a:pathLst>
                <a:path w="5364480" h="3168650">
                  <a:moveTo>
                    <a:pt x="5297423" y="0"/>
                  </a:moveTo>
                  <a:lnTo>
                    <a:pt x="67055" y="0"/>
                  </a:lnTo>
                  <a:lnTo>
                    <a:pt x="40962" y="5272"/>
                  </a:lnTo>
                  <a:lnTo>
                    <a:pt x="19647" y="19647"/>
                  </a:lnTo>
                  <a:lnTo>
                    <a:pt x="5272" y="40962"/>
                  </a:lnTo>
                  <a:lnTo>
                    <a:pt x="0" y="67056"/>
                  </a:lnTo>
                  <a:lnTo>
                    <a:pt x="0" y="3101340"/>
                  </a:lnTo>
                  <a:lnTo>
                    <a:pt x="5272" y="3127433"/>
                  </a:lnTo>
                  <a:lnTo>
                    <a:pt x="19647" y="3148748"/>
                  </a:lnTo>
                  <a:lnTo>
                    <a:pt x="40962" y="3163123"/>
                  </a:lnTo>
                  <a:lnTo>
                    <a:pt x="67055" y="3168396"/>
                  </a:lnTo>
                  <a:lnTo>
                    <a:pt x="5297423" y="3168396"/>
                  </a:lnTo>
                  <a:lnTo>
                    <a:pt x="5323516" y="3163123"/>
                  </a:lnTo>
                  <a:lnTo>
                    <a:pt x="5344832" y="3148748"/>
                  </a:lnTo>
                  <a:lnTo>
                    <a:pt x="5359207" y="3127433"/>
                  </a:lnTo>
                  <a:lnTo>
                    <a:pt x="5364480" y="3101340"/>
                  </a:lnTo>
                  <a:lnTo>
                    <a:pt x="5364480" y="67056"/>
                  </a:lnTo>
                  <a:lnTo>
                    <a:pt x="5359207" y="40962"/>
                  </a:lnTo>
                  <a:lnTo>
                    <a:pt x="5344832" y="19647"/>
                  </a:lnTo>
                  <a:lnTo>
                    <a:pt x="5323516" y="5272"/>
                  </a:lnTo>
                  <a:lnTo>
                    <a:pt x="5297423"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3277195" y="2498512"/>
            <a:ext cx="4137660" cy="947419"/>
          </a:xfrm>
          <a:prstGeom prst="rect">
            <a:avLst/>
          </a:prstGeom>
        </p:spPr>
        <p:txBody>
          <a:bodyPr vert="horz" wrap="square" lIns="0" tIns="96520" rIns="0" bIns="0" rtlCol="0">
            <a:spAutoFit/>
          </a:bodyPr>
          <a:lstStyle/>
          <a:p>
            <a:pPr marL="1016635" marR="5080" indent="-1004569">
              <a:lnSpc>
                <a:spcPts val="3300"/>
              </a:lnSpc>
              <a:spcBef>
                <a:spcPts val="760"/>
              </a:spcBef>
            </a:pPr>
            <a:r>
              <a:rPr dirty="0"/>
              <a:t>Understanding Data Readiness</a:t>
            </a: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24130" marR="17780" algn="ctr">
              <a:lnSpc>
                <a:spcPct val="114399"/>
              </a:lnSpc>
              <a:spcBef>
                <a:spcPts val="100"/>
              </a:spcBef>
            </a:pPr>
            <a:r>
              <a:rPr dirty="0"/>
              <a:t>“The journey ahead is not merely about amassing vast quantities of data; it's about securing the right data at the precise moment in an accessible format …”</a:t>
            </a:r>
          </a:p>
          <a:p>
            <a:pPr algn="ctr">
              <a:lnSpc>
                <a:spcPct val="100000"/>
              </a:lnSpc>
              <a:spcBef>
                <a:spcPts val="300"/>
              </a:spcBef>
            </a:pPr>
            <a:r>
              <a:rPr dirty="0"/>
              <a:t>- </a:t>
            </a:r>
            <a:r>
              <a:rPr sz="1700" i="0" u="sng" dirty="0">
                <a:uFill>
                  <a:solidFill>
                    <a:srgbClr val="0D2459"/>
                  </a:solidFill>
                </a:uFill>
                <a:latin typeface="Arial"/>
                <a:cs typeface="Arial"/>
                <a:hlinkClick r:id="rId3" action="ppaction://hlinksldjump"/>
              </a:rPr>
              <a:t>Deloitte</a:t>
            </a:r>
            <a:r>
              <a:rPr lang="en-US" sz="2025" i="0" baseline="22633" dirty="0">
                <a:solidFill>
                  <a:srgbClr val="2157D6"/>
                </a:solidFill>
                <a:latin typeface="Arial"/>
                <a:cs typeface="Arial"/>
              </a:rPr>
              <a:t>8</a:t>
            </a:r>
            <a:endParaRPr sz="2025" baseline="22633"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0ED149-F43F-34FB-ACC4-0AFA6517C5F0}"/>
              </a:ext>
            </a:extLst>
          </p:cNvPr>
          <p:cNvPicPr>
            <a:picLocks noChangeAspect="1"/>
          </p:cNvPicPr>
          <p:nvPr/>
        </p:nvPicPr>
        <p:blipFill>
          <a:blip r:embed="rId2">
            <a:extLst>
              <a:ext uri="{28A0092B-C50C-407E-A947-70E740481C1C}">
                <a14:useLocalDpi xmlns:a14="http://schemas.microsoft.com/office/drawing/2010/main" val="0"/>
              </a:ext>
            </a:extLst>
          </a:blip>
          <a:srcRect l="3357" t="2283" r="26612" b="6931"/>
          <a:stretch/>
        </p:blipFill>
        <p:spPr>
          <a:xfrm>
            <a:off x="6165645" y="2280212"/>
            <a:ext cx="4527754" cy="5282637"/>
          </a:xfrm>
          <a:prstGeom prst="rect">
            <a:avLst/>
          </a:prstGeom>
        </p:spPr>
      </p:pic>
      <p:sp>
        <p:nvSpPr>
          <p:cNvPr id="5" name="object 4">
            <a:extLst>
              <a:ext uri="{FF2B5EF4-FFF2-40B4-BE49-F238E27FC236}">
                <a16:creationId xmlns:a16="http://schemas.microsoft.com/office/drawing/2014/main" id="{64162298-2B90-EF18-7FE3-66F466C83E46}"/>
              </a:ext>
            </a:extLst>
          </p:cNvPr>
          <p:cNvSpPr txBox="1"/>
          <p:nvPr/>
        </p:nvSpPr>
        <p:spPr>
          <a:xfrm>
            <a:off x="469900" y="4194304"/>
            <a:ext cx="5606809" cy="1858201"/>
          </a:xfrm>
          <a:prstGeom prst="rect">
            <a:avLst/>
          </a:prstGeom>
        </p:spPr>
        <p:txBody>
          <a:bodyPr vert="horz" wrap="square" lIns="0" tIns="11430" rIns="0" bIns="0" rtlCol="0" anchor="t">
            <a:spAutoFit/>
          </a:bodyPr>
          <a:lstStyle/>
          <a:p>
            <a:pPr>
              <a:buNone/>
            </a:pPr>
            <a:r>
              <a:rPr lang="en-US" sz="1500" dirty="0">
                <a:solidFill>
                  <a:srgbClr val="0D2459"/>
                </a:solidFill>
                <a:effectLst/>
                <a:latin typeface="Arial"/>
                <a:cs typeface="Arial"/>
              </a:rPr>
              <a:t>Deloitte further defines AI data readiness as “an organization’s preparedness in implementing strategies to help guide effective AI deployment by reasonably ensuring that its data is available, high quality, properly structured, and aligned with its AI use cases.”</a:t>
            </a:r>
            <a:r>
              <a:rPr lang="en-US" sz="1500" baseline="30000" dirty="0">
                <a:solidFill>
                  <a:srgbClr val="2157D7"/>
                </a:solidFill>
                <a:effectLst/>
                <a:latin typeface="Arial"/>
                <a:cs typeface="Arial"/>
                <a:hlinkClick r:id="rId3" action="ppaction://hlinksldjump"/>
              </a:rPr>
              <a:t>9</a:t>
            </a:r>
            <a:endParaRPr lang="en-US" sz="1500" baseline="30000" dirty="0">
              <a:solidFill>
                <a:srgbClr val="2157D7"/>
              </a:solidFill>
              <a:effectLst/>
              <a:latin typeface="Arial"/>
              <a:cs typeface="Arial"/>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a:cs typeface="Arial"/>
              </a:rPr>
              <a:t>In this section, we’ll take a closer look at what data readiness is all about—including the top benefits, why it’s important, core components, and more.</a:t>
            </a:r>
          </a:p>
        </p:txBody>
      </p:sp>
      <p:sp>
        <p:nvSpPr>
          <p:cNvPr id="6" name="object 2">
            <a:extLst>
              <a:ext uri="{FF2B5EF4-FFF2-40B4-BE49-F238E27FC236}">
                <a16:creationId xmlns:a16="http://schemas.microsoft.com/office/drawing/2014/main" id="{E095039B-17D3-7D4D-5D91-9E3D35A321C1}"/>
              </a:ext>
            </a:extLst>
          </p:cNvPr>
          <p:cNvSpPr txBox="1">
            <a:spLocks/>
          </p:cNvSpPr>
          <p:nvPr/>
        </p:nvSpPr>
        <p:spPr>
          <a:xfrm>
            <a:off x="469900" y="1038225"/>
            <a:ext cx="5143822" cy="445634"/>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2800" b="1" spc="55" dirty="0">
                <a:solidFill>
                  <a:srgbClr val="0D2459"/>
                </a:solidFill>
                <a:latin typeface="Arial" panose="020B0604020202020204" pitchFamily="34" charset="0"/>
                <a:cs typeface="Arial" panose="020B0604020202020204" pitchFamily="34" charset="0"/>
              </a:rPr>
              <a:t>What is Data Readiness?</a:t>
            </a:r>
            <a:endParaRPr lang="en-US" sz="2800" b="1" dirty="0">
              <a:solidFill>
                <a:srgbClr val="0D2459"/>
              </a:solidFill>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FB6C8AF1-329D-8799-AEEC-9A23903B07F1}"/>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1100" spc="55" dirty="0">
                <a:solidFill>
                  <a:srgbClr val="196B88"/>
                </a:solidFill>
                <a:latin typeface="Arial" panose="020B0604020202020204" pitchFamily="34" charset="0"/>
                <a:cs typeface="Arial" panose="020B0604020202020204" pitchFamily="34" charset="0"/>
              </a:rPr>
              <a:t>Understanding Data Readiness</a:t>
            </a:r>
            <a:endParaRPr lang="en-US" sz="1100" dirty="0">
              <a:solidFill>
                <a:srgbClr val="196B88"/>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571B93-C80D-9721-1A71-053711DD5F8A}"/>
              </a:ext>
            </a:extLst>
          </p:cNvPr>
          <p:cNvSpPr txBox="1"/>
          <p:nvPr/>
        </p:nvSpPr>
        <p:spPr>
          <a:xfrm>
            <a:off x="364602" y="1638753"/>
            <a:ext cx="6545484" cy="2400657"/>
          </a:xfrm>
          <a:prstGeom prst="rect">
            <a:avLst/>
          </a:prstGeom>
          <a:noFill/>
        </p:spPr>
        <p:txBody>
          <a:bodyPr wrap="square">
            <a:spAutoFit/>
          </a:bodyPr>
          <a:lstStyle/>
          <a:p>
            <a:r>
              <a:rPr lang="en-US" sz="1500" dirty="0">
                <a:solidFill>
                  <a:srgbClr val="0D2459"/>
                </a:solidFill>
                <a:effectLst/>
                <a:latin typeface="Arial"/>
                <a:cs typeface="Arial"/>
              </a:rPr>
              <a:t>Almost all AI systems today require high-quality data in order to function. Without it, AI systems tend to underperform and produce inaccurate, biased, or misleading results.</a:t>
            </a:r>
          </a:p>
          <a:p>
            <a:endParaRPr lang="en-US" sz="1500" dirty="0">
              <a:solidFill>
                <a:srgbClr val="0D2459"/>
              </a:solidFill>
              <a:latin typeface="Arial"/>
              <a:cs typeface="Arial"/>
            </a:endParaRPr>
          </a:p>
          <a:p>
            <a:pPr>
              <a:buNone/>
            </a:pPr>
            <a:r>
              <a:rPr lang="en-US" sz="1500" b="1" dirty="0">
                <a:solidFill>
                  <a:srgbClr val="0D2459"/>
                </a:solidFill>
                <a:effectLst/>
                <a:latin typeface="Arial"/>
                <a:cs typeface="Arial"/>
              </a:rPr>
              <a:t>Data readiness—or the process of transforming raw data into reliable, secure and accessible intelligence—is a foundational component of AI, and something all businesses require</a:t>
            </a:r>
            <a:r>
              <a:rPr lang="en-US" sz="1500" dirty="0">
                <a:solidFill>
                  <a:srgbClr val="0D2459"/>
                </a:solidFill>
                <a:effectLst/>
                <a:latin typeface="Arial"/>
                <a:cs typeface="Arial"/>
              </a:rPr>
              <a:t>. Data readiness applies to all types of AI including traditional applications, generative AI, and machine learning. It will also play a key enabling role in the next wave of agentic </a:t>
            </a:r>
          </a:p>
          <a:p>
            <a:pPr>
              <a:buNone/>
            </a:pPr>
            <a:r>
              <a:rPr lang="en-US" sz="1500" dirty="0">
                <a:solidFill>
                  <a:srgbClr val="0D2459"/>
                </a:solidFill>
                <a:effectLst/>
                <a:latin typeface="Arial"/>
                <a:cs typeface="Arial"/>
              </a:rPr>
              <a:t>AI applications set to reshape the market.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DF08-8A05-4DBC-E4BF-253A580F4165}"/>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9331951F-EF29-355D-4CA4-0ED8371760D3}"/>
              </a:ext>
            </a:extLst>
          </p:cNvPr>
          <p:cNvSpPr txBox="1"/>
          <p:nvPr/>
        </p:nvSpPr>
        <p:spPr>
          <a:xfrm>
            <a:off x="469900" y="2032694"/>
            <a:ext cx="4876800" cy="5089855"/>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Up until recently, being data-ready was a competitive advantage. In the AI era, it’s an absolute necessity.</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Businesses across all industries are using data to reshape traditional workflows, while shifting consumer behaviors are forcing companies to adapt. Companies that can successfully combine optimized, real-time insights with emerging AI technologies will have a much easier time making data-driven decisions and seizing new opportunities.</a:t>
            </a: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b="1" dirty="0">
                <a:solidFill>
                  <a:srgbClr val="0D2459"/>
                </a:solidFill>
                <a:effectLst/>
                <a:latin typeface="Arial" panose="020B0604020202020204" pitchFamily="34" charset="0"/>
                <a:cs typeface="Arial" panose="020B0604020202020204" pitchFamily="34" charset="0"/>
              </a:rPr>
              <a:t>Here are some of the top benefits that come with being data-ready:</a:t>
            </a:r>
          </a:p>
          <a:p>
            <a:pPr>
              <a:buNone/>
            </a:pPr>
            <a:endParaRPr lang="en-US" sz="1500" b="1" dirty="0">
              <a:solidFill>
                <a:srgbClr val="0D2459"/>
              </a:solidFill>
              <a:effectLst/>
              <a:latin typeface="Arial" panose="020B0604020202020204" pitchFamily="34" charset="0"/>
              <a:cs typeface="Arial" panose="020B0604020202020204" pitchFamily="34" charset="0"/>
            </a:endParaRPr>
          </a:p>
          <a:p>
            <a:pPr marL="171450" lvl="3"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Faster, more reliable analytics and decision-making.</a:t>
            </a:r>
          </a:p>
          <a:p>
            <a:pPr marL="171450" lvl="3"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Reduced time spent on data wrangling.</a:t>
            </a:r>
          </a:p>
          <a:p>
            <a:pPr marL="171450" lvl="3"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Cost savings through greater efficiency, less waste, and more automation.</a:t>
            </a:r>
          </a:p>
          <a:p>
            <a:pPr marL="171450" lvl="3"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Better collaboration and data-sharing across departments.</a:t>
            </a:r>
          </a:p>
          <a:p>
            <a:pPr marL="171450" lvl="3" indent="-171450">
              <a:buFont typeface="Arial" panose="020B0604020202020204" pitchFamily="34" charset="0"/>
              <a:buChar char="•"/>
            </a:pPr>
            <a:r>
              <a:rPr lang="en-US" sz="1500" dirty="0">
                <a:solidFill>
                  <a:srgbClr val="0D2459"/>
                </a:solidFill>
                <a:effectLst/>
                <a:latin typeface="Arial" panose="020B0604020202020204" pitchFamily="34" charset="0"/>
                <a:cs typeface="Arial" panose="020B0604020202020204" pitchFamily="34" charset="0"/>
              </a:rPr>
              <a:t>Improved customer experience (CX) through accurate, tailored customer interactions.</a:t>
            </a:r>
          </a:p>
        </p:txBody>
      </p:sp>
      <p:sp>
        <p:nvSpPr>
          <p:cNvPr id="6" name="object 2">
            <a:extLst>
              <a:ext uri="{FF2B5EF4-FFF2-40B4-BE49-F238E27FC236}">
                <a16:creationId xmlns:a16="http://schemas.microsoft.com/office/drawing/2014/main" id="{357F6D69-24A6-0B16-8905-104E15D18F4C}"/>
              </a:ext>
            </a:extLst>
          </p:cNvPr>
          <p:cNvSpPr txBox="1">
            <a:spLocks/>
          </p:cNvSpPr>
          <p:nvPr/>
        </p:nvSpPr>
        <p:spPr>
          <a:xfrm>
            <a:off x="469900" y="1038225"/>
            <a:ext cx="4876800" cy="876521"/>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2800" b="1" dirty="0">
                <a:solidFill>
                  <a:srgbClr val="0D2459"/>
                </a:solidFill>
                <a:latin typeface="Arial" panose="020B0604020202020204" pitchFamily="34" charset="0"/>
                <a:cs typeface="Arial" panose="020B0604020202020204" pitchFamily="34" charset="0"/>
              </a:rPr>
              <a:t>Top Benefits of Data Readiness</a:t>
            </a:r>
          </a:p>
        </p:txBody>
      </p:sp>
      <p:sp>
        <p:nvSpPr>
          <p:cNvPr id="7" name="object 2">
            <a:extLst>
              <a:ext uri="{FF2B5EF4-FFF2-40B4-BE49-F238E27FC236}">
                <a16:creationId xmlns:a16="http://schemas.microsoft.com/office/drawing/2014/main" id="{BF552034-7211-C018-08F0-4FC8DE63BEFE}"/>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1100" spc="55" dirty="0">
                <a:solidFill>
                  <a:srgbClr val="196B88"/>
                </a:solidFill>
                <a:latin typeface="Arial" panose="020B0604020202020204" pitchFamily="34" charset="0"/>
                <a:cs typeface="Arial" panose="020B0604020202020204" pitchFamily="34" charset="0"/>
              </a:rPr>
              <a:t>Understanding Data Readiness</a:t>
            </a:r>
            <a:endParaRPr lang="en-US" sz="1100" dirty="0">
              <a:solidFill>
                <a:srgbClr val="196B88"/>
              </a:solidFill>
              <a:latin typeface="Arial" panose="020B0604020202020204" pitchFamily="34" charset="0"/>
              <a:cs typeface="Arial" panose="020B0604020202020204" pitchFamily="34" charset="0"/>
            </a:endParaRPr>
          </a:p>
        </p:txBody>
      </p:sp>
      <p:sp>
        <p:nvSpPr>
          <p:cNvPr id="2" name="object 6">
            <a:extLst>
              <a:ext uri="{FF2B5EF4-FFF2-40B4-BE49-F238E27FC236}">
                <a16:creationId xmlns:a16="http://schemas.microsoft.com/office/drawing/2014/main" id="{052A3BDA-020A-1189-AB27-6FCD13BD01F0}"/>
              </a:ext>
            </a:extLst>
          </p:cNvPr>
          <p:cNvSpPr/>
          <p:nvPr/>
        </p:nvSpPr>
        <p:spPr>
          <a:xfrm>
            <a:off x="5741043" y="1114424"/>
            <a:ext cx="4561928" cy="6008125"/>
          </a:xfrm>
          <a:custGeom>
            <a:avLst/>
            <a:gdLst/>
            <a:ahLst/>
            <a:cxnLst/>
            <a:rect l="l" t="t" r="r" b="b"/>
            <a:pathLst>
              <a:path w="4845684" h="3086100">
                <a:moveTo>
                  <a:pt x="4787981" y="0"/>
                </a:moveTo>
                <a:lnTo>
                  <a:pt x="57607" y="0"/>
                </a:lnTo>
                <a:lnTo>
                  <a:pt x="35190" y="4529"/>
                </a:lnTo>
                <a:lnTo>
                  <a:pt x="16878" y="16878"/>
                </a:lnTo>
                <a:lnTo>
                  <a:pt x="4529" y="35190"/>
                </a:lnTo>
                <a:lnTo>
                  <a:pt x="0" y="57607"/>
                </a:lnTo>
                <a:lnTo>
                  <a:pt x="0" y="3028492"/>
                </a:lnTo>
                <a:lnTo>
                  <a:pt x="4529" y="3050909"/>
                </a:lnTo>
                <a:lnTo>
                  <a:pt x="16878" y="3069221"/>
                </a:lnTo>
                <a:lnTo>
                  <a:pt x="35190" y="3081570"/>
                </a:lnTo>
                <a:lnTo>
                  <a:pt x="57607" y="3086100"/>
                </a:lnTo>
                <a:lnTo>
                  <a:pt x="4787981" y="3086100"/>
                </a:lnTo>
                <a:lnTo>
                  <a:pt x="4810397" y="3081570"/>
                </a:lnTo>
                <a:lnTo>
                  <a:pt x="4828709" y="3069221"/>
                </a:lnTo>
                <a:lnTo>
                  <a:pt x="4841059" y="3050909"/>
                </a:lnTo>
                <a:lnTo>
                  <a:pt x="4845588" y="3028492"/>
                </a:lnTo>
                <a:lnTo>
                  <a:pt x="4845588" y="57607"/>
                </a:lnTo>
                <a:lnTo>
                  <a:pt x="4841059" y="35190"/>
                </a:lnTo>
                <a:lnTo>
                  <a:pt x="4828709" y="16878"/>
                </a:lnTo>
                <a:lnTo>
                  <a:pt x="4810397" y="4529"/>
                </a:lnTo>
                <a:lnTo>
                  <a:pt x="4787981" y="0"/>
                </a:lnTo>
                <a:close/>
              </a:path>
            </a:pathLst>
          </a:custGeom>
          <a:solidFill>
            <a:srgbClr val="2157D6"/>
          </a:solidFill>
        </p:spPr>
        <p:txBody>
          <a:bodyPr wrap="square" lIns="0" tIns="0" rIns="0" bIns="0" rtlCol="0"/>
          <a:lstStyle/>
          <a:p>
            <a:endParaRPr/>
          </a:p>
        </p:txBody>
      </p:sp>
      <p:sp>
        <p:nvSpPr>
          <p:cNvPr id="4" name="object 7">
            <a:extLst>
              <a:ext uri="{FF2B5EF4-FFF2-40B4-BE49-F238E27FC236}">
                <a16:creationId xmlns:a16="http://schemas.microsoft.com/office/drawing/2014/main" id="{64DFB1AC-8E5B-4211-B855-53165076D722}"/>
              </a:ext>
            </a:extLst>
          </p:cNvPr>
          <p:cNvSpPr txBox="1"/>
          <p:nvPr/>
        </p:nvSpPr>
        <p:spPr>
          <a:xfrm>
            <a:off x="6034868" y="1352733"/>
            <a:ext cx="1965317" cy="247504"/>
          </a:xfrm>
          <a:prstGeom prst="rect">
            <a:avLst/>
          </a:prstGeom>
        </p:spPr>
        <p:txBody>
          <a:bodyPr vert="horz" wrap="square" lIns="0" tIns="16510" rIns="0" bIns="0" rtlCol="0">
            <a:spAutoFit/>
          </a:bodyPr>
          <a:lstStyle/>
          <a:p>
            <a:pPr marL="12700">
              <a:lnSpc>
                <a:spcPct val="100000"/>
              </a:lnSpc>
              <a:spcBef>
                <a:spcPts val="130"/>
              </a:spcBef>
            </a:pPr>
            <a:r>
              <a:rPr lang="en-US" sz="1500" b="1" i="1" dirty="0">
                <a:solidFill>
                  <a:srgbClr val="FFFFFF"/>
                </a:solidFill>
                <a:latin typeface="Arial"/>
                <a:cs typeface="Arial"/>
              </a:rPr>
              <a:t>Did you know?</a:t>
            </a:r>
            <a:endParaRPr lang="en-US" sz="1500" i="1" dirty="0">
              <a:latin typeface="Arial"/>
              <a:cs typeface="Arial"/>
            </a:endParaRPr>
          </a:p>
        </p:txBody>
      </p:sp>
      <p:sp>
        <p:nvSpPr>
          <p:cNvPr id="8" name="object 9">
            <a:extLst>
              <a:ext uri="{FF2B5EF4-FFF2-40B4-BE49-F238E27FC236}">
                <a16:creationId xmlns:a16="http://schemas.microsoft.com/office/drawing/2014/main" id="{2F1704D5-DDDC-2C57-0E33-D8AE12DD4C3E}"/>
              </a:ext>
            </a:extLst>
          </p:cNvPr>
          <p:cNvSpPr txBox="1"/>
          <p:nvPr/>
        </p:nvSpPr>
        <p:spPr>
          <a:xfrm>
            <a:off x="5974915" y="1798534"/>
            <a:ext cx="4050540" cy="4875117"/>
          </a:xfrm>
          <a:prstGeom prst="rect">
            <a:avLst/>
          </a:prstGeom>
        </p:spPr>
        <p:txBody>
          <a:bodyPr vert="horz" wrap="square" lIns="0" tIns="11430" rIns="0" bIns="0" rtlCol="0">
            <a:spAutoFit/>
          </a:bodyPr>
          <a:lstStyle/>
          <a:p>
            <a:pPr marL="38100" marR="78740">
              <a:lnSpc>
                <a:spcPct val="122700"/>
              </a:lnSpc>
              <a:spcBef>
                <a:spcPts val="90"/>
              </a:spcBef>
            </a:pPr>
            <a:r>
              <a:rPr lang="en-US" sz="1500" dirty="0">
                <a:solidFill>
                  <a:srgbClr val="FFFFFF"/>
                </a:solidFill>
                <a:latin typeface="Arial"/>
                <a:cs typeface="Arial"/>
              </a:rPr>
              <a:t>There are four types of analytics that AI can enhance, including descriptive, diagnostic, predictive, and prescriptive insights. By prioritizing data readiness, organizations can unlock stronger insights and become more data driven.</a:t>
            </a:r>
          </a:p>
          <a:p>
            <a:pPr marL="38100" marR="78740">
              <a:lnSpc>
                <a:spcPct val="122700"/>
              </a:lnSpc>
              <a:spcBef>
                <a:spcPts val="90"/>
              </a:spcBef>
            </a:pPr>
            <a:endParaRPr lang="en-US" sz="1500" dirty="0">
              <a:solidFill>
                <a:srgbClr val="FFFFFF"/>
              </a:solidFill>
              <a:latin typeface="Arial"/>
              <a:cs typeface="Arial"/>
            </a:endParaRPr>
          </a:p>
          <a:p>
            <a:pPr marL="209550" marR="78740" indent="-171450">
              <a:lnSpc>
                <a:spcPct val="122700"/>
              </a:lnSpc>
              <a:spcBef>
                <a:spcPts val="90"/>
              </a:spcBef>
              <a:buFont typeface="Arial" panose="020B0604020202020204" pitchFamily="34" charset="0"/>
              <a:buChar char="•"/>
            </a:pPr>
            <a:r>
              <a:rPr lang="en-US" sz="1500" b="1" dirty="0">
                <a:solidFill>
                  <a:srgbClr val="FFFFFF"/>
                </a:solidFill>
                <a:latin typeface="Arial"/>
                <a:cs typeface="Arial"/>
              </a:rPr>
              <a:t>Descriptive</a:t>
            </a:r>
            <a:r>
              <a:rPr lang="en-US" sz="1500" dirty="0">
                <a:solidFill>
                  <a:srgbClr val="FFFFFF"/>
                </a:solidFill>
                <a:latin typeface="Arial"/>
                <a:cs typeface="Arial"/>
              </a:rPr>
              <a:t> analytics examine datasets to identify patterns and summarize past performance.</a:t>
            </a:r>
          </a:p>
          <a:p>
            <a:pPr marL="209550" marR="78740" indent="-171450">
              <a:lnSpc>
                <a:spcPct val="122700"/>
              </a:lnSpc>
              <a:spcBef>
                <a:spcPts val="90"/>
              </a:spcBef>
              <a:buFont typeface="Arial" panose="020B0604020202020204" pitchFamily="34" charset="0"/>
              <a:buChar char="•"/>
            </a:pPr>
            <a:r>
              <a:rPr lang="en-US" sz="1500" b="1" dirty="0">
                <a:solidFill>
                  <a:srgbClr val="FFFFFF"/>
                </a:solidFill>
                <a:latin typeface="Arial"/>
                <a:cs typeface="Arial"/>
              </a:rPr>
              <a:t>Diagnostic</a:t>
            </a:r>
            <a:r>
              <a:rPr lang="en-US" sz="1500" dirty="0">
                <a:solidFill>
                  <a:srgbClr val="FFFFFF"/>
                </a:solidFill>
                <a:latin typeface="Arial"/>
                <a:cs typeface="Arial"/>
              </a:rPr>
              <a:t> analytics look at historical data to determine the cause of past events.</a:t>
            </a:r>
          </a:p>
          <a:p>
            <a:pPr marL="209550" marR="78740" indent="-171450">
              <a:lnSpc>
                <a:spcPct val="122700"/>
              </a:lnSpc>
              <a:spcBef>
                <a:spcPts val="90"/>
              </a:spcBef>
              <a:buFont typeface="Arial" panose="020B0604020202020204" pitchFamily="34" charset="0"/>
              <a:buChar char="•"/>
            </a:pPr>
            <a:r>
              <a:rPr lang="en-US" sz="1500" b="1" dirty="0">
                <a:solidFill>
                  <a:srgbClr val="FFFFFF"/>
                </a:solidFill>
                <a:latin typeface="Arial"/>
                <a:cs typeface="Arial"/>
              </a:rPr>
              <a:t>Predictiv</a:t>
            </a:r>
            <a:r>
              <a:rPr lang="en-US" sz="1500" dirty="0">
                <a:solidFill>
                  <a:srgbClr val="FFFFFF"/>
                </a:solidFill>
                <a:latin typeface="Arial"/>
                <a:cs typeface="Arial"/>
              </a:rPr>
              <a:t>e analytics leverage historical trends to forecast future outcomes.</a:t>
            </a:r>
          </a:p>
          <a:p>
            <a:pPr marL="209550" marR="78740" indent="-171450">
              <a:lnSpc>
                <a:spcPct val="122700"/>
              </a:lnSpc>
              <a:spcBef>
                <a:spcPts val="90"/>
              </a:spcBef>
              <a:buFont typeface="Arial" panose="020B0604020202020204" pitchFamily="34" charset="0"/>
              <a:buChar char="•"/>
            </a:pPr>
            <a:r>
              <a:rPr lang="en-US" sz="1500" b="1" dirty="0">
                <a:solidFill>
                  <a:srgbClr val="FFFFFF"/>
                </a:solidFill>
                <a:latin typeface="Arial"/>
                <a:cs typeface="Arial"/>
              </a:rPr>
              <a:t>Prescriptive</a:t>
            </a:r>
            <a:r>
              <a:rPr lang="en-US" sz="1500" dirty="0">
                <a:solidFill>
                  <a:srgbClr val="FFFFFF"/>
                </a:solidFill>
                <a:latin typeface="Arial"/>
                <a:cs typeface="Arial"/>
              </a:rPr>
              <a:t> analytics go beyond prediction and use data-driven insights to recommend the best course of action.</a:t>
            </a:r>
          </a:p>
        </p:txBody>
      </p:sp>
    </p:spTree>
    <p:extLst>
      <p:ext uri="{BB962C8B-B14F-4D97-AF65-F5344CB8AC3E}">
        <p14:creationId xmlns:p14="http://schemas.microsoft.com/office/powerpoint/2010/main" val="204041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4C6E-DA6B-A236-1420-29387A441C05}"/>
            </a:ext>
          </a:extLst>
        </p:cNvPr>
        <p:cNvGrpSpPr/>
        <p:nvPr/>
      </p:nvGrpSpPr>
      <p:grpSpPr>
        <a:xfrm>
          <a:off x="0" y="0"/>
          <a:ext cx="0" cy="0"/>
          <a:chOff x="0" y="0"/>
          <a:chExt cx="0" cy="0"/>
        </a:xfrm>
      </p:grpSpPr>
      <p:sp>
        <p:nvSpPr>
          <p:cNvPr id="5" name="object 4">
            <a:extLst>
              <a:ext uri="{FF2B5EF4-FFF2-40B4-BE49-F238E27FC236}">
                <a16:creationId xmlns:a16="http://schemas.microsoft.com/office/drawing/2014/main" id="{AB0ABCC7-5268-2858-A94C-A7FBFD3BACE0}"/>
              </a:ext>
            </a:extLst>
          </p:cNvPr>
          <p:cNvSpPr txBox="1"/>
          <p:nvPr/>
        </p:nvSpPr>
        <p:spPr>
          <a:xfrm>
            <a:off x="421269" y="2075045"/>
            <a:ext cx="5444764" cy="473206"/>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When it comes to AI, data quality matters above all else. Using low-quality data can lead to a range of issues, including:</a:t>
            </a:r>
          </a:p>
        </p:txBody>
      </p:sp>
      <p:sp>
        <p:nvSpPr>
          <p:cNvPr id="6" name="object 2">
            <a:extLst>
              <a:ext uri="{FF2B5EF4-FFF2-40B4-BE49-F238E27FC236}">
                <a16:creationId xmlns:a16="http://schemas.microsoft.com/office/drawing/2014/main" id="{8C88EF82-D5DE-3438-903C-B11115939FBA}"/>
              </a:ext>
            </a:extLst>
          </p:cNvPr>
          <p:cNvSpPr txBox="1">
            <a:spLocks/>
          </p:cNvSpPr>
          <p:nvPr/>
        </p:nvSpPr>
        <p:spPr>
          <a:xfrm>
            <a:off x="469901" y="1038225"/>
            <a:ext cx="4876800" cy="876521"/>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2800" b="1" dirty="0">
                <a:solidFill>
                  <a:srgbClr val="0D2459"/>
                </a:solidFill>
                <a:latin typeface="Arial" panose="020B0604020202020204" pitchFamily="34" charset="0"/>
                <a:cs typeface="Arial" panose="020B0604020202020204" pitchFamily="34" charset="0"/>
              </a:rPr>
              <a:t>The Impact of Poor Data on AI Initiatives</a:t>
            </a:r>
          </a:p>
        </p:txBody>
      </p:sp>
      <p:sp>
        <p:nvSpPr>
          <p:cNvPr id="7" name="object 2">
            <a:extLst>
              <a:ext uri="{FF2B5EF4-FFF2-40B4-BE49-F238E27FC236}">
                <a16:creationId xmlns:a16="http://schemas.microsoft.com/office/drawing/2014/main" id="{1AF33534-81F6-811B-6C19-BDBC443FEFBC}"/>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1100" spc="55" dirty="0">
                <a:solidFill>
                  <a:srgbClr val="196B88"/>
                </a:solidFill>
                <a:latin typeface="Arial" panose="020B0604020202020204" pitchFamily="34" charset="0"/>
                <a:cs typeface="Arial" panose="020B0604020202020204" pitchFamily="34" charset="0"/>
              </a:rPr>
              <a:t>Understanding Data Readiness</a:t>
            </a:r>
            <a:endParaRPr lang="en-US" sz="1100" dirty="0">
              <a:solidFill>
                <a:srgbClr val="196B88"/>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95AED24-ECD1-E99A-E17C-FE3DACDF2482}"/>
              </a:ext>
            </a:extLst>
          </p:cNvPr>
          <p:cNvSpPr txBox="1"/>
          <p:nvPr/>
        </p:nvSpPr>
        <p:spPr>
          <a:xfrm>
            <a:off x="421269" y="2877040"/>
            <a:ext cx="6430944" cy="2169825"/>
          </a:xfrm>
          <a:prstGeom prst="rect">
            <a:avLst/>
          </a:prstGeom>
          <a:noFill/>
        </p:spPr>
        <p:txBody>
          <a:bodyPr wrap="square">
            <a:spAutoFit/>
          </a:bodyPr>
          <a:lstStyle/>
          <a:p>
            <a:pPr marL="285750" indent="-2857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Inaccurate insights: </a:t>
            </a:r>
            <a:r>
              <a:rPr lang="en-US" sz="1500" dirty="0">
                <a:solidFill>
                  <a:srgbClr val="0D2459"/>
                </a:solidFill>
                <a:effectLst/>
                <a:latin typeface="Arial" panose="020B0604020202020204" pitchFamily="34" charset="0"/>
                <a:cs typeface="Arial" panose="020B0604020202020204" pitchFamily="34" charset="0"/>
              </a:rPr>
              <a:t>Training models with weak data can lead to unreliable outputs. This can lead to poor decision-making, and erode end-user trust in AI systems.</a:t>
            </a:r>
          </a:p>
          <a:p>
            <a:pPr marL="285750" indent="-2857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Bias issues: </a:t>
            </a:r>
            <a:r>
              <a:rPr lang="en-US" sz="1500" dirty="0">
                <a:solidFill>
                  <a:srgbClr val="0D2459"/>
                </a:solidFill>
                <a:effectLst/>
                <a:latin typeface="Arial" panose="020B0604020202020204" pitchFamily="34" charset="0"/>
                <a:cs typeface="Arial" panose="020B0604020202020204" pitchFamily="34" charset="0"/>
              </a:rPr>
              <a:t>Low-quality or unvetted data can create biases – from algorithmic to historical to prejudice – leading to unwanted outcomes.</a:t>
            </a:r>
          </a:p>
          <a:p>
            <a:pPr marL="285750" indent="-2857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Degraded performance: </a:t>
            </a:r>
            <a:r>
              <a:rPr lang="en-US" sz="1500" dirty="0">
                <a:solidFill>
                  <a:srgbClr val="0D2459"/>
                </a:solidFill>
                <a:effectLst/>
                <a:latin typeface="Arial" panose="020B0604020202020204" pitchFamily="34" charset="0"/>
                <a:cs typeface="Arial" panose="020B0604020202020204" pitchFamily="34" charset="0"/>
              </a:rPr>
              <a:t>Poor data degrades AI model performance over time, and drives up maintenance costs.</a:t>
            </a:r>
          </a:p>
          <a:p>
            <a:pPr marL="285750" indent="-285750">
              <a:buFont typeface="Arial" panose="020B0604020202020204" pitchFamily="34" charset="0"/>
              <a:buChar char="•"/>
            </a:pPr>
            <a:r>
              <a:rPr lang="en-US" sz="1500" b="1" dirty="0">
                <a:solidFill>
                  <a:srgbClr val="0D2459"/>
                </a:solidFill>
                <a:effectLst/>
                <a:latin typeface="Arial" panose="020B0604020202020204" pitchFamily="34" charset="0"/>
                <a:cs typeface="Arial" panose="020B0604020202020204" pitchFamily="34" charset="0"/>
              </a:rPr>
              <a:t>Compliance risks</a:t>
            </a:r>
            <a:r>
              <a:rPr lang="en-US" sz="1500" dirty="0">
                <a:solidFill>
                  <a:srgbClr val="0D2459"/>
                </a:solidFill>
                <a:effectLst/>
                <a:latin typeface="Arial" panose="020B0604020202020204" pitchFamily="34" charset="0"/>
                <a:cs typeface="Arial" panose="020B0604020202020204" pitchFamily="34" charset="0"/>
              </a:rPr>
              <a:t>: Using non-compliant data can lead to data privacy violations and legal penalties.</a:t>
            </a:r>
          </a:p>
        </p:txBody>
      </p:sp>
      <p:sp>
        <p:nvSpPr>
          <p:cNvPr id="9" name="TextBox 8">
            <a:extLst>
              <a:ext uri="{FF2B5EF4-FFF2-40B4-BE49-F238E27FC236}">
                <a16:creationId xmlns:a16="http://schemas.microsoft.com/office/drawing/2014/main" id="{B8C26343-5D96-D877-701B-2895504B83C4}"/>
              </a:ext>
            </a:extLst>
          </p:cNvPr>
          <p:cNvSpPr txBox="1"/>
          <p:nvPr/>
        </p:nvSpPr>
        <p:spPr>
          <a:xfrm>
            <a:off x="398162" y="5374106"/>
            <a:ext cx="9752878" cy="1477328"/>
          </a:xfrm>
          <a:prstGeom prst="rect">
            <a:avLst/>
          </a:prstGeom>
          <a:noFill/>
        </p:spPr>
        <p:txBody>
          <a:bodyPr wrap="square">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Most IT buyers now understand they need access to high-quality data for AI. Salesforce’s State of Data and Analytics Report revealed that 92% of IT and analytics leaders feel that the demand for trustworthy data has never been higher, and 86% agree that AI’s outputs are only as good as its data inputs.</a:t>
            </a:r>
            <a:r>
              <a:rPr lang="en-US" sz="1500" baseline="30000" dirty="0">
                <a:solidFill>
                  <a:srgbClr val="2157D7"/>
                </a:solidFill>
                <a:effectLst/>
                <a:latin typeface="Arial" panose="020B0604020202020204" pitchFamily="34" charset="0"/>
                <a:cs typeface="Arial" panose="020B0604020202020204" pitchFamily="34" charset="0"/>
                <a:hlinkClick r:id="rId2" action="ppaction://hlinksldjump"/>
              </a:rPr>
              <a:t>10</a:t>
            </a:r>
            <a:endParaRPr lang="en-US" sz="1500" baseline="30000" dirty="0">
              <a:solidFill>
                <a:srgbClr val="0D2459"/>
              </a:solidFill>
              <a:effectLst/>
              <a:latin typeface="Arial" panose="020B0604020202020204" pitchFamily="34" charset="0"/>
              <a:cs typeface="Arial" panose="020B0604020202020204" pitchFamily="34" charset="0"/>
            </a:endParaRPr>
          </a:p>
          <a:p>
            <a:pPr>
              <a:buNone/>
            </a:pPr>
            <a:endParaRPr lang="en-US" sz="1500" dirty="0">
              <a:solidFill>
                <a:srgbClr val="0D2459"/>
              </a:solidFill>
              <a:effectLst/>
              <a:latin typeface="Arial" panose="020B0604020202020204" pitchFamily="34" charset="0"/>
              <a:cs typeface="Arial" panose="020B0604020202020204" pitchFamily="34" charset="0"/>
            </a:endParaRPr>
          </a:p>
          <a:p>
            <a:pPr>
              <a:buNone/>
            </a:pPr>
            <a:r>
              <a:rPr lang="en-US" sz="1500" dirty="0">
                <a:solidFill>
                  <a:srgbClr val="0D2459"/>
                </a:solidFill>
                <a:effectLst/>
                <a:latin typeface="Arial" panose="020B0604020202020204" pitchFamily="34" charset="0"/>
                <a:cs typeface="Arial" panose="020B0604020202020204" pitchFamily="34" charset="0"/>
              </a:rPr>
              <a:t>Yet, data quality issues are still widespread. Oftentimes, companies lack the resources to implement and maintain strong data policies.</a:t>
            </a:r>
          </a:p>
        </p:txBody>
      </p:sp>
      <p:pic>
        <p:nvPicPr>
          <p:cNvPr id="12" name="Picture 11">
            <a:extLst>
              <a:ext uri="{FF2B5EF4-FFF2-40B4-BE49-F238E27FC236}">
                <a16:creationId xmlns:a16="http://schemas.microsoft.com/office/drawing/2014/main" id="{3BB1C01E-3CCE-F74E-5CBD-53D05FC641BB}"/>
              </a:ext>
            </a:extLst>
          </p:cNvPr>
          <p:cNvPicPr>
            <a:picLocks noChangeAspect="1"/>
          </p:cNvPicPr>
          <p:nvPr/>
        </p:nvPicPr>
        <p:blipFill>
          <a:blip r:embed="rId3">
            <a:extLst>
              <a:ext uri="{28A0092B-C50C-407E-A947-70E740481C1C}">
                <a14:useLocalDpi xmlns:a14="http://schemas.microsoft.com/office/drawing/2010/main" val="0"/>
              </a:ext>
            </a:extLst>
          </a:blip>
          <a:srcRect l="-5219" t="10639" r="23417" b="-6912"/>
          <a:stretch/>
        </p:blipFill>
        <p:spPr>
          <a:xfrm>
            <a:off x="6220831" y="0"/>
            <a:ext cx="4472569" cy="5446619"/>
          </a:xfrm>
          <a:prstGeom prst="rect">
            <a:avLst/>
          </a:prstGeom>
        </p:spPr>
      </p:pic>
    </p:spTree>
    <p:extLst>
      <p:ext uri="{BB962C8B-B14F-4D97-AF65-F5344CB8AC3E}">
        <p14:creationId xmlns:p14="http://schemas.microsoft.com/office/powerpoint/2010/main" val="360103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AEF45-CF23-6B4D-8F05-500DC66C294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C7A898C-7B66-F496-D008-244F78C2C77E}"/>
              </a:ext>
            </a:extLst>
          </p:cNvPr>
          <p:cNvPicPr>
            <a:picLocks noChangeAspect="1"/>
          </p:cNvPicPr>
          <p:nvPr/>
        </p:nvPicPr>
        <p:blipFill>
          <a:blip r:embed="rId2">
            <a:extLst>
              <a:ext uri="{28A0092B-C50C-407E-A947-70E740481C1C}">
                <a14:useLocalDpi xmlns:a14="http://schemas.microsoft.com/office/drawing/2010/main" val="0"/>
              </a:ext>
            </a:extLst>
          </a:blip>
          <a:srcRect l="-10721" t="-1314" r="34593" b="9675"/>
          <a:stretch/>
        </p:blipFill>
        <p:spPr>
          <a:xfrm>
            <a:off x="5903089" y="1720205"/>
            <a:ext cx="4790312" cy="5842646"/>
          </a:xfrm>
          <a:prstGeom prst="rect">
            <a:avLst/>
          </a:prstGeom>
        </p:spPr>
      </p:pic>
      <p:sp>
        <p:nvSpPr>
          <p:cNvPr id="5" name="object 4">
            <a:extLst>
              <a:ext uri="{FF2B5EF4-FFF2-40B4-BE49-F238E27FC236}">
                <a16:creationId xmlns:a16="http://schemas.microsoft.com/office/drawing/2014/main" id="{5C808066-59F0-8409-658D-9E49711BE84D}"/>
              </a:ext>
            </a:extLst>
          </p:cNvPr>
          <p:cNvSpPr txBox="1"/>
          <p:nvPr/>
        </p:nvSpPr>
        <p:spPr>
          <a:xfrm>
            <a:off x="469900" y="1796485"/>
            <a:ext cx="6926322" cy="1858201"/>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CIOs and other key IT decision-makers are facing rising pressure to integrate AI and drive organizational transformation. However, they face numerous barriers like budget constraints, a widespread AI skills shortage, and competing organizational priorities—all of which threaten to slow innovation and delay ROI. Compounding these challenges, many CIOs are struggling with inefficient and unoptimized data environments. In a recent Salesforce study, 52% of CIOs cited untrustworthy data (poor accuracy, recency) among their top AI fears, along with security and privacy threats (57%).</a:t>
            </a:r>
            <a:r>
              <a:rPr lang="en-US" sz="1500" baseline="30000" dirty="0">
                <a:solidFill>
                  <a:srgbClr val="2157D7"/>
                </a:solidFill>
                <a:effectLst/>
                <a:latin typeface="Arial" panose="020B0604020202020204" pitchFamily="34" charset="0"/>
                <a:cs typeface="Arial" panose="020B0604020202020204" pitchFamily="34" charset="0"/>
                <a:hlinkClick r:id="rId3" action="ppaction://hlinksldjump"/>
              </a:rPr>
              <a:t>11</a:t>
            </a:r>
            <a:endParaRPr lang="en-US" sz="1500" baseline="30000" dirty="0">
              <a:solidFill>
                <a:srgbClr val="2157D7"/>
              </a:solidFill>
              <a:effectLst/>
              <a:latin typeface="Arial" panose="020B0604020202020204" pitchFamily="34" charset="0"/>
              <a:cs typeface="Arial" panose="020B0604020202020204" pitchFamily="34" charset="0"/>
            </a:endParaRPr>
          </a:p>
        </p:txBody>
      </p:sp>
      <p:sp>
        <p:nvSpPr>
          <p:cNvPr id="6" name="object 2">
            <a:extLst>
              <a:ext uri="{FF2B5EF4-FFF2-40B4-BE49-F238E27FC236}">
                <a16:creationId xmlns:a16="http://schemas.microsoft.com/office/drawing/2014/main" id="{C2E90F79-E4F3-9B26-9AF1-70208C72D1F2}"/>
              </a:ext>
            </a:extLst>
          </p:cNvPr>
          <p:cNvSpPr txBox="1">
            <a:spLocks/>
          </p:cNvSpPr>
          <p:nvPr/>
        </p:nvSpPr>
        <p:spPr>
          <a:xfrm>
            <a:off x="469900" y="1038225"/>
            <a:ext cx="6474910" cy="445634"/>
          </a:xfrm>
          <a:prstGeom prst="rect">
            <a:avLst/>
          </a:prstGeom>
        </p:spPr>
        <p:txBody>
          <a:bodyPr vert="horz" wrap="square" lIns="0" tIns="14604" rIns="0" bIns="0" rtlCol="0">
            <a:spAutoFit/>
          </a:bodyPr>
          <a:lstStyle>
            <a:lvl1pPr>
              <a:defRPr>
                <a:latin typeface="+mj-lt"/>
                <a:ea typeface="+mj-ea"/>
                <a:cs typeface="+mj-cs"/>
              </a:defRPr>
            </a:lvl1pPr>
          </a:lstStyle>
          <a:p>
            <a:r>
              <a:rPr lang="en-US" sz="2800" b="1" dirty="0">
                <a:solidFill>
                  <a:srgbClr val="0D2459"/>
                </a:solidFill>
                <a:effectLst/>
                <a:latin typeface="Arial" panose="020B0604020202020204" pitchFamily="34" charset="0"/>
                <a:cs typeface="Arial" panose="020B0604020202020204" pitchFamily="34" charset="0"/>
              </a:rPr>
              <a:t>How Data Readiness Helps CIOs</a:t>
            </a:r>
          </a:p>
        </p:txBody>
      </p:sp>
      <p:sp>
        <p:nvSpPr>
          <p:cNvPr id="7" name="object 2">
            <a:extLst>
              <a:ext uri="{FF2B5EF4-FFF2-40B4-BE49-F238E27FC236}">
                <a16:creationId xmlns:a16="http://schemas.microsoft.com/office/drawing/2014/main" id="{002B5541-E629-D24D-F78D-E8BC51719868}"/>
              </a:ext>
            </a:extLst>
          </p:cNvPr>
          <p:cNvSpPr txBox="1">
            <a:spLocks/>
          </p:cNvSpPr>
          <p:nvPr/>
        </p:nvSpPr>
        <p:spPr>
          <a:xfrm>
            <a:off x="469900" y="617855"/>
            <a:ext cx="4114800" cy="184024"/>
          </a:xfrm>
          <a:prstGeom prst="rect">
            <a:avLst/>
          </a:prstGeom>
        </p:spPr>
        <p:txBody>
          <a:bodyPr vert="horz" wrap="square" lIns="0" tIns="14604" rIns="0" bIns="0" rtlCol="0">
            <a:spAutoFit/>
          </a:bodyPr>
          <a:lstStyle>
            <a:lvl1pPr>
              <a:defRPr>
                <a:latin typeface="+mj-lt"/>
                <a:ea typeface="+mj-ea"/>
                <a:cs typeface="+mj-cs"/>
              </a:defRPr>
            </a:lvl1pPr>
          </a:lstStyle>
          <a:p>
            <a:pPr marL="12700">
              <a:spcBef>
                <a:spcPts val="114"/>
              </a:spcBef>
            </a:pPr>
            <a:r>
              <a:rPr lang="en-US" sz="1100" spc="55" dirty="0">
                <a:solidFill>
                  <a:srgbClr val="196B88"/>
                </a:solidFill>
                <a:latin typeface="Arial" panose="020B0604020202020204" pitchFamily="34" charset="0"/>
                <a:cs typeface="Arial" panose="020B0604020202020204" pitchFamily="34" charset="0"/>
              </a:rPr>
              <a:t>Understanding Data Readiness</a:t>
            </a:r>
            <a:endParaRPr lang="en-US" sz="1100" dirty="0">
              <a:solidFill>
                <a:srgbClr val="196B88"/>
              </a:solidFill>
              <a:latin typeface="Arial" panose="020B0604020202020204" pitchFamily="34" charset="0"/>
              <a:cs typeface="Arial" panose="020B0604020202020204" pitchFamily="34" charset="0"/>
            </a:endParaRPr>
          </a:p>
        </p:txBody>
      </p:sp>
      <p:sp>
        <p:nvSpPr>
          <p:cNvPr id="9" name="object 4">
            <a:extLst>
              <a:ext uri="{FF2B5EF4-FFF2-40B4-BE49-F238E27FC236}">
                <a16:creationId xmlns:a16="http://schemas.microsoft.com/office/drawing/2014/main" id="{98A8F9E0-01AC-0C8F-E90F-7B2793F8A269}"/>
              </a:ext>
            </a:extLst>
          </p:cNvPr>
          <p:cNvSpPr txBox="1"/>
          <p:nvPr/>
        </p:nvSpPr>
        <p:spPr>
          <a:xfrm>
            <a:off x="469900" y="4025187"/>
            <a:ext cx="6324439" cy="1165704"/>
          </a:xfrm>
          <a:prstGeom prst="rect">
            <a:avLst/>
          </a:prstGeom>
        </p:spPr>
        <p:txBody>
          <a:bodyPr vert="horz" wrap="square" lIns="0" tIns="11430" rIns="0" bIns="0" rtlCol="0">
            <a:spAutoFit/>
          </a:bodyPr>
          <a:lstStyle/>
          <a:p>
            <a:pPr>
              <a:buNone/>
            </a:pPr>
            <a:r>
              <a:rPr lang="en-US" sz="1500" dirty="0">
                <a:solidFill>
                  <a:srgbClr val="0D2459"/>
                </a:solidFill>
                <a:effectLst/>
                <a:latin typeface="Arial" panose="020B0604020202020204" pitchFamily="34" charset="0"/>
                <a:cs typeface="Arial" panose="020B0604020202020204" pitchFamily="34" charset="0"/>
              </a:rPr>
              <a:t>Data readiness is critical for overcoming these challenges and gaining a competitive advantage. By focusing on improving and aligning enterprise data, CIOs can unlock the full potential of AI systems and drive greater business value across different departments.</a:t>
            </a:r>
          </a:p>
          <a:p>
            <a:endParaRPr lang="en-US" sz="1500" dirty="0">
              <a:solidFill>
                <a:srgbClr val="0D245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8066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3760" y="3071339"/>
            <a:ext cx="5364480" cy="1508760"/>
          </a:xfrm>
          <a:custGeom>
            <a:avLst/>
            <a:gdLst/>
            <a:ahLst/>
            <a:cxnLst/>
            <a:rect l="l" t="t" r="r" b="b"/>
            <a:pathLst>
              <a:path w="5364480" h="1508760">
                <a:moveTo>
                  <a:pt x="5297423" y="0"/>
                </a:moveTo>
                <a:lnTo>
                  <a:pt x="67055" y="0"/>
                </a:lnTo>
                <a:lnTo>
                  <a:pt x="40962" y="5272"/>
                </a:lnTo>
                <a:lnTo>
                  <a:pt x="19647" y="19647"/>
                </a:lnTo>
                <a:lnTo>
                  <a:pt x="5272" y="40962"/>
                </a:lnTo>
                <a:lnTo>
                  <a:pt x="0" y="67056"/>
                </a:lnTo>
                <a:lnTo>
                  <a:pt x="0" y="1441704"/>
                </a:lnTo>
                <a:lnTo>
                  <a:pt x="5272" y="1467797"/>
                </a:lnTo>
                <a:lnTo>
                  <a:pt x="19647" y="1489112"/>
                </a:lnTo>
                <a:lnTo>
                  <a:pt x="40962" y="1503487"/>
                </a:lnTo>
                <a:lnTo>
                  <a:pt x="67055" y="1508760"/>
                </a:lnTo>
                <a:lnTo>
                  <a:pt x="5297423" y="1508760"/>
                </a:lnTo>
                <a:lnTo>
                  <a:pt x="5323516" y="1503487"/>
                </a:lnTo>
                <a:lnTo>
                  <a:pt x="5344832" y="1489112"/>
                </a:lnTo>
                <a:lnTo>
                  <a:pt x="5359207" y="1467797"/>
                </a:lnTo>
                <a:lnTo>
                  <a:pt x="5364480" y="1441704"/>
                </a:lnTo>
                <a:lnTo>
                  <a:pt x="5364480" y="67056"/>
                </a:lnTo>
                <a:lnTo>
                  <a:pt x="5359207" y="40962"/>
                </a:lnTo>
                <a:lnTo>
                  <a:pt x="5344832" y="19647"/>
                </a:lnTo>
                <a:lnTo>
                  <a:pt x="5323516" y="5272"/>
                </a:lnTo>
                <a:lnTo>
                  <a:pt x="5297423" y="0"/>
                </a:lnTo>
                <a:close/>
              </a:path>
            </a:pathLst>
          </a:custGeom>
          <a:solidFill>
            <a:srgbClr val="FFFFFF"/>
          </a:solidFill>
        </p:spPr>
        <p:txBody>
          <a:bodyPr wrap="square" lIns="0" tIns="0" rIns="0" bIns="0" rtlCol="0"/>
          <a:lstStyle/>
          <a:p>
            <a:endParaRPr/>
          </a:p>
        </p:txBody>
      </p:sp>
      <p:sp>
        <p:nvSpPr>
          <p:cNvPr id="3" name="object 3"/>
          <p:cNvSpPr txBox="1">
            <a:spLocks noGrp="1"/>
          </p:cNvSpPr>
          <p:nvPr>
            <p:ph type="title"/>
          </p:nvPr>
        </p:nvSpPr>
        <p:spPr>
          <a:xfrm>
            <a:off x="3096144" y="3026180"/>
            <a:ext cx="4501111" cy="1366520"/>
          </a:xfrm>
          <a:prstGeom prst="rect">
            <a:avLst/>
          </a:prstGeom>
        </p:spPr>
        <p:txBody>
          <a:bodyPr vert="horz" wrap="square" lIns="0" tIns="306070" rIns="0" bIns="0" rtlCol="0">
            <a:spAutoFit/>
          </a:bodyPr>
          <a:lstStyle/>
          <a:p>
            <a:pPr marL="656590" marR="5080" indent="-523875">
              <a:spcBef>
                <a:spcPts val="760"/>
              </a:spcBef>
            </a:pPr>
            <a:r>
              <a:rPr dirty="0"/>
              <a:t>Core</a:t>
            </a:r>
            <a:r>
              <a:rPr spc="125" dirty="0"/>
              <a:t> </a:t>
            </a:r>
            <a:r>
              <a:rPr dirty="0"/>
              <a:t>Components</a:t>
            </a:r>
            <a:r>
              <a:rPr spc="125" dirty="0"/>
              <a:t> </a:t>
            </a:r>
            <a:r>
              <a:rPr spc="75" dirty="0"/>
              <a:t>of </a:t>
            </a:r>
            <a:r>
              <a:rPr spc="90" dirty="0"/>
              <a:t>Data</a:t>
            </a:r>
            <a:r>
              <a:rPr spc="25" dirty="0"/>
              <a:t> </a:t>
            </a:r>
            <a:r>
              <a:rPr spc="-10" dirty="0"/>
              <a:t>Readiness</a:t>
            </a:r>
            <a:endParaRPr lang="en-US" spc="-1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D47EEC1EE2844CAB543AD5D4C05BE0" ma:contentTypeVersion="21" ma:contentTypeDescription="Create a new document." ma:contentTypeScope="" ma:versionID="6bc7febb4ae7a3085ac0211c1854745d">
  <xsd:schema xmlns:xsd="http://www.w3.org/2001/XMLSchema" xmlns:xs="http://www.w3.org/2001/XMLSchema" xmlns:p="http://schemas.microsoft.com/office/2006/metadata/properties" xmlns:ns2="3d812278-2a68-4c24-8f6e-2be632b93566" xmlns:ns3="e507e9f9-68d3-46e8-b1ae-0a32e95c44a0" targetNamespace="http://schemas.microsoft.com/office/2006/metadata/properties" ma:root="true" ma:fieldsID="686f6eb0057f629a7623db2a49f95e38" ns2:_="" ns3:_="">
    <xsd:import namespace="3d812278-2a68-4c24-8f6e-2be632b93566"/>
    <xsd:import namespace="e507e9f9-68d3-46e8-b1ae-0a32e95c44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DateAdded"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12278-2a68-4c24-8f6e-2be632b93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2ddfe9-e030-4fc0-8fcc-a9d12d5e4069" ma:termSetId="09814cd3-568e-fe90-9814-8d621ff8fb84" ma:anchorId="fba54fb3-c3e1-fe81-a776-ca4b69148c4d" ma:open="true" ma:isKeyword="false">
      <xsd:complexType>
        <xsd:sequence>
          <xsd:element ref="pc:Terms" minOccurs="0" maxOccurs="1"/>
        </xsd:sequence>
      </xsd:complexType>
    </xsd:element>
    <xsd:element name="DateAdded" ma:index="24" nillable="true" ma:displayName="Date Added" ma:format="DateOnly" ma:internalName="DateAdded">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07e9f9-68d3-46e8-b1ae-0a32e95c44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3b57b2b-5550-439d-b2ac-4c5cf37247a3}" ma:internalName="TaxCatchAll" ma:showField="CatchAllData" ma:web="e507e9f9-68d3-46e8-b1ae-0a32e95c44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07e9f9-68d3-46e8-b1ae-0a32e95c44a0" xsi:nil="true"/>
    <DateAdded xmlns="3d812278-2a68-4c24-8f6e-2be632b93566" xsi:nil="true"/>
    <lcf76f155ced4ddcb4097134ff3c332f xmlns="3d812278-2a68-4c24-8f6e-2be632b935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68E458-33B6-4B90-AACB-B6F9B806ACDA}">
  <ds:schemaRefs>
    <ds:schemaRef ds:uri="http://schemas.microsoft.com/sharepoint/v3/contenttype/forms"/>
  </ds:schemaRefs>
</ds:datastoreItem>
</file>

<file path=customXml/itemProps2.xml><?xml version="1.0" encoding="utf-8"?>
<ds:datastoreItem xmlns:ds="http://schemas.openxmlformats.org/officeDocument/2006/customXml" ds:itemID="{E9C3F0B3-F42D-445F-A411-F17FCF128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812278-2a68-4c24-8f6e-2be632b93566"/>
    <ds:schemaRef ds:uri="e507e9f9-68d3-46e8-b1ae-0a32e95c44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8B6A8F-8E9E-4621-BA40-2813D3F49AB5}">
  <ds:schemaRefs>
    <ds:schemaRef ds:uri="http://www.w3.org/XML/1998/namespace"/>
    <ds:schemaRef ds:uri="http://schemas.microsoft.com/office/2006/metadata/properties"/>
    <ds:schemaRef ds:uri="http://purl.org/dc/dcmitype/"/>
    <ds:schemaRef ds:uri="http://schemas.microsoft.com/office/2006/documentManagement/types"/>
    <ds:schemaRef ds:uri="http://purl.org/dc/terms/"/>
    <ds:schemaRef ds:uri="http://purl.org/dc/elements/1.1/"/>
    <ds:schemaRef ds:uri="e507e9f9-68d3-46e8-b1ae-0a32e95c44a0"/>
    <ds:schemaRef ds:uri="http://schemas.openxmlformats.org/package/2006/metadata/core-properties"/>
    <ds:schemaRef ds:uri="http://schemas.microsoft.com/office/infopath/2007/PartnerControls"/>
    <ds:schemaRef ds:uri="3d812278-2a68-4c24-8f6e-2be632b93566"/>
  </ds:schemaRefs>
</ds:datastoreItem>
</file>

<file path=docProps/app.xml><?xml version="1.0" encoding="utf-8"?>
<Properties xmlns="http://schemas.openxmlformats.org/officeDocument/2006/extended-properties" xmlns:vt="http://schemas.openxmlformats.org/officeDocument/2006/docPropsVTypes">
  <Template/>
  <TotalTime>210</TotalTime>
  <Words>4703</Words>
  <Application>Microsoft Macintosh PowerPoint</Application>
  <PresentationFormat>Custom</PresentationFormat>
  <Paragraphs>306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Helvetica</vt:lpstr>
      <vt:lpstr>Office Theme</vt:lpstr>
      <vt:lpstr>Data Readiness:  The Real Magic Behind AI</vt:lpstr>
      <vt:lpstr>PowerPoint Presentation</vt:lpstr>
      <vt:lpstr>Introduction</vt:lpstr>
      <vt:lpstr>Understanding Data Readiness</vt:lpstr>
      <vt:lpstr>PowerPoint Presentation</vt:lpstr>
      <vt:lpstr>PowerPoint Presentation</vt:lpstr>
      <vt:lpstr>PowerPoint Presentation</vt:lpstr>
      <vt:lpstr>PowerPoint Presentation</vt:lpstr>
      <vt:lpstr>Core Components of Data Readiness</vt:lpstr>
      <vt:lpstr>PowerPoint Presentation</vt:lpstr>
      <vt:lpstr>PowerPoint Presentation</vt:lpstr>
      <vt:lpstr>PowerPoint Presentation</vt:lpstr>
      <vt:lpstr>PowerPoint Presentation</vt:lpstr>
      <vt:lpstr>PowerPoint Presentation</vt:lpstr>
      <vt:lpstr>PowerPoint Presentation</vt:lpstr>
      <vt:lpstr>Infrastructure’s Role in Data Readiness</vt:lpstr>
      <vt:lpstr>PowerPoint Presentation</vt:lpstr>
      <vt:lpstr>PowerPoint Presentation</vt:lpstr>
      <vt:lpstr>PowerPoint Presentation</vt:lpstr>
      <vt:lpstr>PowerPoint Presentation</vt:lpstr>
      <vt:lpstr>Cloud Readiness + Data Readiness: The Dynamic Duo</vt:lpstr>
      <vt:lpstr>PowerPoint Presentation</vt:lpstr>
      <vt:lpstr>PowerPoint Presentation</vt:lpstr>
      <vt:lpstr>Conclusion  Achieving data readiness will lead to faster and stronger AI returns. Any organization can become data ready, regardless of where you are in your AI journey. But it can be overwhelming to navigate a dizzying array of decisions related to data, ranging from security and privacy to data storage to cloud infrastructure. Where to start?   Nexus One Technologies can help.   Nexus One is here to help your company through the challenges of AI and how to elevate your company. https://www.nexusontechologies.com or email:  tami@nexusonetechnologies.com </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Tami Booth</cp:lastModifiedBy>
  <cp:revision>71</cp:revision>
  <cp:lastPrinted>2025-03-31T18:55:40Z</cp:lastPrinted>
  <dcterms:created xsi:type="dcterms:W3CDTF">2025-03-31T17:01:35Z</dcterms:created>
  <dcterms:modified xsi:type="dcterms:W3CDTF">2025-05-06T18:17:52Z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2025-03-31T00:00:00Z</vt:filetime>
  </property>
  <property fmtid="{D5CDD505-2E9C-101B-9397-08002B2CF9AE}" pid="3" name="Producer">
    <vt:lpwstr>Prince 14.1 (www.princexml.com)</vt:lpwstr>
  </property>
  <property fmtid="{D5CDD505-2E9C-101B-9397-08002B2CF9AE}" pid="4" name="LastSaved">
    <vt:filetime>2025-03-31T00:00:00Z</vt:filetime>
  </property>
  <property fmtid="{D5CDD505-2E9C-101B-9397-08002B2CF9AE}" pid="5" name="ContentTypeId">
    <vt:lpwstr>0x01010050D47EEC1EE2844CAB543AD5D4C05BE0</vt:lpwstr>
  </property>
  <property fmtid="{D5CDD505-2E9C-101B-9397-08002B2CF9AE}" pid="6" name="MediaServiceImageTags">
    <vt:lpwstr/>
  </property>
</Properties>
</file>