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6"/>
  </p:notesMasterIdLst>
  <p:handoutMasterIdLst>
    <p:handoutMasterId r:id="rId147"/>
  </p:handoutMasterIdLst>
  <p:sldIdLst>
    <p:sldId id="278" r:id="rId4"/>
    <p:sldId id="256" r:id="rId5"/>
    <p:sldId id="277" r:id="rId6"/>
    <p:sldId id="279" r:id="rId7"/>
    <p:sldId id="273" r:id="rId8"/>
    <p:sldId id="274" r:id="rId9"/>
    <p:sldId id="275" r:id="rId10"/>
    <p:sldId id="257" r:id="rId11"/>
    <p:sldId id="258" r:id="rId12"/>
    <p:sldId id="272"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3" r:id="rId44"/>
    <p:sldId id="297" r:id="rId45"/>
    <p:sldId id="298" r:id="rId46"/>
    <p:sldId id="299" r:id="rId47"/>
    <p:sldId id="300" r:id="rId48"/>
    <p:sldId id="301" r:id="rId49"/>
    <p:sldId id="302" r:id="rId50"/>
    <p:sldId id="304" r:id="rId51"/>
    <p:sldId id="305" r:id="rId52"/>
    <p:sldId id="306" r:id="rId53"/>
    <p:sldId id="311" r:id="rId54"/>
    <p:sldId id="307" r:id="rId55"/>
    <p:sldId id="308" r:id="rId56"/>
    <p:sldId id="309" r:id="rId57"/>
    <p:sldId id="310" r:id="rId58"/>
    <p:sldId id="312" r:id="rId59"/>
    <p:sldId id="313" r:id="rId60"/>
    <p:sldId id="314" r:id="rId61"/>
    <p:sldId id="320" r:id="rId62"/>
    <p:sldId id="315" r:id="rId63"/>
    <p:sldId id="316" r:id="rId64"/>
    <p:sldId id="317" r:id="rId65"/>
    <p:sldId id="318" r:id="rId66"/>
    <p:sldId id="319" r:id="rId67"/>
    <p:sldId id="321" r:id="rId68"/>
    <p:sldId id="326" r:id="rId69"/>
    <p:sldId id="327" r:id="rId70"/>
    <p:sldId id="322" r:id="rId71"/>
    <p:sldId id="323" r:id="rId72"/>
    <p:sldId id="331" r:id="rId73"/>
    <p:sldId id="324" r:id="rId74"/>
    <p:sldId id="325" r:id="rId75"/>
    <p:sldId id="328" r:id="rId76"/>
    <p:sldId id="329" r:id="rId77"/>
    <p:sldId id="332" r:id="rId78"/>
    <p:sldId id="333" r:id="rId79"/>
    <p:sldId id="334" r:id="rId80"/>
    <p:sldId id="335" r:id="rId81"/>
    <p:sldId id="338" r:id="rId82"/>
    <p:sldId id="337"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9" r:id="rId113"/>
    <p:sldId id="370" r:id="rId114"/>
    <p:sldId id="371" r:id="rId115"/>
    <p:sldId id="372" r:id="rId116"/>
    <p:sldId id="373" r:id="rId117"/>
    <p:sldId id="374" r:id="rId118"/>
    <p:sldId id="375" r:id="rId119"/>
    <p:sldId id="376" r:id="rId120"/>
    <p:sldId id="377" r:id="rId121"/>
    <p:sldId id="379" r:id="rId122"/>
    <p:sldId id="378" r:id="rId123"/>
    <p:sldId id="380" r:id="rId124"/>
    <p:sldId id="381" r:id="rId125"/>
    <p:sldId id="382" r:id="rId126"/>
    <p:sldId id="383" r:id="rId127"/>
    <p:sldId id="384" r:id="rId128"/>
    <p:sldId id="385" r:id="rId129"/>
    <p:sldId id="386" r:id="rId130"/>
    <p:sldId id="387" r:id="rId131"/>
    <p:sldId id="388" r:id="rId132"/>
    <p:sldId id="389" r:id="rId133"/>
    <p:sldId id="390" r:id="rId134"/>
    <p:sldId id="392" r:id="rId135"/>
    <p:sldId id="391" r:id="rId136"/>
    <p:sldId id="393" r:id="rId137"/>
    <p:sldId id="394" r:id="rId138"/>
    <p:sldId id="395" r:id="rId139"/>
    <p:sldId id="396" r:id="rId140"/>
    <p:sldId id="397" r:id="rId141"/>
    <p:sldId id="398" r:id="rId142"/>
    <p:sldId id="399" r:id="rId143"/>
    <p:sldId id="400" r:id="rId144"/>
    <p:sldId id="401"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94660"/>
  </p:normalViewPr>
  <p:slideViewPr>
    <p:cSldViewPr showGuides="1">
      <p:cViewPr varScale="1">
        <p:scale>
          <a:sx n="46" d="100"/>
          <a:sy n="46" d="100"/>
        </p:scale>
        <p:origin x="-1291" y="-91"/>
      </p:cViewPr>
      <p:guideLst>
        <p:guide orient="horz" pos="2160"/>
        <p:guide pos="2880"/>
      </p:guideLst>
    </p:cSldViewPr>
  </p:slideViewPr>
  <p:notesTextViewPr>
    <p:cViewPr>
      <p:scale>
        <a:sx n="1" d="1"/>
        <a:sy n="1" d="1"/>
      </p:scale>
      <p:origin x="0" y="0"/>
    </p:cViewPr>
  </p:notesTextViewPr>
  <p:sorterViewPr>
    <p:cViewPr>
      <p:scale>
        <a:sx n="100" d="100"/>
        <a:sy n="100" d="100"/>
      </p:scale>
      <p:origin x="0" y="32544"/>
    </p:cViewPr>
  </p:sorterViewPr>
  <p:notesViewPr>
    <p:cSldViewPr>
      <p:cViewPr varScale="1">
        <p:scale>
          <a:sx n="41" d="100"/>
          <a:sy n="41" d="100"/>
        </p:scale>
        <p:origin x="-238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1B1864-3C87-40AA-9D52-996C3DAA1E1C}" type="datetimeFigureOut">
              <a:rPr lang="en-US" smtClean="0"/>
              <a:t>5/6/2015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1E95DC-0A37-4FA6-909B-E24D13D04E26}" type="slidenum">
              <a:rPr lang="en-US" smtClean="0"/>
              <a:t>‹#›</a:t>
            </a:fld>
            <a:endParaRPr lang="en-US"/>
          </a:p>
        </p:txBody>
      </p:sp>
    </p:spTree>
    <p:extLst>
      <p:ext uri="{BB962C8B-B14F-4D97-AF65-F5344CB8AC3E}">
        <p14:creationId xmlns:p14="http://schemas.microsoft.com/office/powerpoint/2010/main" val="654947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0B4FF-2456-42E2-80D2-975F3283F7B5}" type="datetimeFigureOut">
              <a:rPr lang="en-US" smtClean="0"/>
              <a:t>5/6/2015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54B48-41B1-4560-9777-CF919E3DA72D}" type="slidenum">
              <a:rPr lang="en-US" smtClean="0"/>
              <a:t>‹#›</a:t>
            </a:fld>
            <a:endParaRPr lang="en-US"/>
          </a:p>
        </p:txBody>
      </p:sp>
    </p:spTree>
    <p:extLst>
      <p:ext uri="{BB962C8B-B14F-4D97-AF65-F5344CB8AC3E}">
        <p14:creationId xmlns:p14="http://schemas.microsoft.com/office/powerpoint/2010/main" val="114393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7B0309-0AA9-4346-B22C-4199095379C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24901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B0309-0AA9-4346-B22C-4199095379C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55957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B0309-0AA9-4346-B22C-4199095379C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17345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0389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8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31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2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642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78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2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698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B0309-0AA9-4346-B22C-4199095379C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2093117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17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982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4"/>
            <a:ext cx="1943100" cy="548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614364"/>
            <a:ext cx="5676900" cy="548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6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EAB24F-D871-4FBD-9A4B-A0F036C143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083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9B576A-EFB1-4071-AD84-A653F60B9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565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77E07E-336E-4BD1-BE95-5E44934C2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289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33DF9D-B884-44AF-A911-29AC406FC9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773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FE1C7-40DE-41EC-A219-9C0D589C9F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59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DC3E2-FA03-4E94-BE7C-D40070AD5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461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8A6305-94B2-492B-9C03-3D2237D9E2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34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B0309-0AA9-4346-B22C-4199095379C3}"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3035938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E6DC9-1A2A-41F7-B757-56474DD8CA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7866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791982-F354-416B-B0A9-FA2C52018E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976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8AA53-F5E8-4615-B4AB-A34516A158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490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B5EB56-FF51-47DC-936E-875B89D717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261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1C7C95-52DE-4B90-BCD0-3744A17B30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62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7B0309-0AA9-4346-B22C-4199095379C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22116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7B0309-0AA9-4346-B22C-4199095379C3}"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11456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B0309-0AA9-4346-B22C-4199095379C3}"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50271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B0309-0AA9-4346-B22C-4199095379C3}"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264337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B0309-0AA9-4346-B22C-4199095379C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2624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B0309-0AA9-4346-B22C-4199095379C3}"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17458-EAAB-4999-8DF0-2BACD18C55FE}" type="slidenum">
              <a:rPr lang="en-US" smtClean="0"/>
              <a:t>‹#›</a:t>
            </a:fld>
            <a:endParaRPr lang="en-US"/>
          </a:p>
        </p:txBody>
      </p:sp>
    </p:spTree>
    <p:extLst>
      <p:ext uri="{BB962C8B-B14F-4D97-AF65-F5344CB8AC3E}">
        <p14:creationId xmlns:p14="http://schemas.microsoft.com/office/powerpoint/2010/main" val="177120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B0309-0AA9-4346-B22C-4199095379C3}" type="datetimeFigureOut">
              <a:rPr lang="en-US" smtClean="0"/>
              <a:t>5/6/2015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17458-EAAB-4999-8DF0-2BACD18C55FE}" type="slidenum">
              <a:rPr lang="en-US" smtClean="0"/>
              <a:t>‹#›</a:t>
            </a:fld>
            <a:endParaRPr lang="en-US"/>
          </a:p>
        </p:txBody>
      </p:sp>
    </p:spTree>
    <p:extLst>
      <p:ext uri="{BB962C8B-B14F-4D97-AF65-F5344CB8AC3E}">
        <p14:creationId xmlns:p14="http://schemas.microsoft.com/office/powerpoint/2010/main" val="380561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60000"/>
                <a:invGamma/>
              </a:schemeClr>
            </a:gs>
          </a:gsLst>
          <a:path path="rect">
            <a:fillToRect r="100000" b="100000"/>
          </a:path>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457200" y="357188"/>
            <a:ext cx="8231188" cy="6183312"/>
            <a:chOff x="288" y="225"/>
            <a:chExt cx="5185" cy="3895"/>
          </a:xfrm>
        </p:grpSpPr>
        <p:grpSp>
          <p:nvGrpSpPr>
            <p:cNvPr id="1029" name="Group 5"/>
            <p:cNvGrpSpPr>
              <a:grpSpLocks/>
            </p:cNvGrpSpPr>
            <p:nvPr/>
          </p:nvGrpSpPr>
          <p:grpSpPr bwMode="auto">
            <a:xfrm>
              <a:off x="288" y="225"/>
              <a:ext cx="5185" cy="919"/>
              <a:chOff x="288" y="225"/>
              <a:chExt cx="5185" cy="919"/>
            </a:xfrm>
          </p:grpSpPr>
          <p:sp>
            <p:nvSpPr>
              <p:cNvPr id="1026" name="Freeform 2"/>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Lst>
                <a:ahLst/>
                <a:cxnLst>
                  <a:cxn ang="0">
                    <a:pos x="T0" y="T1"/>
                  </a:cxn>
                  <a:cxn ang="0">
                    <a:pos x="T2" y="T3"/>
                  </a:cxn>
                  <a:cxn ang="0">
                    <a:pos x="T4" y="T5"/>
                  </a:cxn>
                  <a:cxn ang="0">
                    <a:pos x="T6" y="T7"/>
                  </a:cxn>
                  <a:cxn ang="0">
                    <a:pos x="T8" y="T9"/>
                  </a:cxn>
                </a:cxnLst>
                <a:rect l="0" t="0" r="r" b="b"/>
                <a:pathLst>
                  <a:path w="86" h="913">
                    <a:moveTo>
                      <a:pt x="0" y="0"/>
                    </a:moveTo>
                    <a:lnTo>
                      <a:pt x="85" y="96"/>
                    </a:lnTo>
                    <a:lnTo>
                      <a:pt x="85" y="816"/>
                    </a:lnTo>
                    <a:lnTo>
                      <a:pt x="0" y="912"/>
                    </a:lnTo>
                    <a:lnTo>
                      <a:pt x="0" y="0"/>
                    </a:lnTo>
                  </a:path>
                </a:pathLst>
              </a:custGeom>
              <a:solidFill>
                <a:srgbClr val="23ADA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1027" name="Freeform 3"/>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Lst>
                <a:ahLst/>
                <a:cxnLst>
                  <a:cxn ang="0">
                    <a:pos x="T0" y="T1"/>
                  </a:cxn>
                  <a:cxn ang="0">
                    <a:pos x="T2" y="T3"/>
                  </a:cxn>
                  <a:cxn ang="0">
                    <a:pos x="T4" y="T5"/>
                  </a:cxn>
                  <a:cxn ang="0">
                    <a:pos x="T6" y="T7"/>
                  </a:cxn>
                  <a:cxn ang="0">
                    <a:pos x="T8" y="T9"/>
                  </a:cxn>
                </a:cxnLst>
                <a:rect l="0" t="0" r="r" b="b"/>
                <a:pathLst>
                  <a:path w="87" h="910">
                    <a:moveTo>
                      <a:pt x="86" y="0"/>
                    </a:moveTo>
                    <a:lnTo>
                      <a:pt x="0" y="93"/>
                    </a:lnTo>
                    <a:lnTo>
                      <a:pt x="0" y="813"/>
                    </a:lnTo>
                    <a:lnTo>
                      <a:pt x="86" y="909"/>
                    </a:lnTo>
                    <a:lnTo>
                      <a:pt x="86" y="0"/>
                    </a:lnTo>
                  </a:path>
                </a:pathLst>
              </a:custGeom>
              <a:solidFill>
                <a:srgbClr val="006D6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1028" name="Freeform 4"/>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Lst>
                <a:ahLst/>
                <a:cxnLst>
                  <a:cxn ang="0">
                    <a:pos x="T0" y="T1"/>
                  </a:cxn>
                  <a:cxn ang="0">
                    <a:pos x="T2" y="T3"/>
                  </a:cxn>
                  <a:cxn ang="0">
                    <a:pos x="T4" y="T5"/>
                  </a:cxn>
                  <a:cxn ang="0">
                    <a:pos x="T6" y="T7"/>
                  </a:cxn>
                  <a:cxn ang="0">
                    <a:pos x="T8" y="T9"/>
                  </a:cxn>
                </a:cxnLst>
                <a:rect l="0" t="0" r="r" b="b"/>
                <a:pathLst>
                  <a:path w="5185" h="103">
                    <a:moveTo>
                      <a:pt x="0" y="0"/>
                    </a:moveTo>
                    <a:lnTo>
                      <a:pt x="5184" y="3"/>
                    </a:lnTo>
                    <a:lnTo>
                      <a:pt x="5093" y="102"/>
                    </a:lnTo>
                    <a:lnTo>
                      <a:pt x="88" y="102"/>
                    </a:lnTo>
                    <a:lnTo>
                      <a:pt x="0" y="0"/>
                    </a:lnTo>
                  </a:path>
                </a:pathLst>
              </a:custGeom>
              <a:solidFill>
                <a:srgbClr val="40D9C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grpSp>
        <p:grpSp>
          <p:nvGrpSpPr>
            <p:cNvPr id="1034" name="Group 10"/>
            <p:cNvGrpSpPr>
              <a:grpSpLocks/>
            </p:cNvGrpSpPr>
            <p:nvPr/>
          </p:nvGrpSpPr>
          <p:grpSpPr bwMode="auto">
            <a:xfrm>
              <a:off x="288" y="330"/>
              <a:ext cx="5185" cy="3790"/>
              <a:chOff x="288" y="330"/>
              <a:chExt cx="5185" cy="3790"/>
            </a:xfrm>
          </p:grpSpPr>
          <p:sp>
            <p:nvSpPr>
              <p:cNvPr id="1030" name="Freeform 6"/>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Lst>
                <a:ahLst/>
                <a:cxnLst>
                  <a:cxn ang="0">
                    <a:pos x="T0" y="T1"/>
                  </a:cxn>
                  <a:cxn ang="0">
                    <a:pos x="T2" y="T3"/>
                  </a:cxn>
                  <a:cxn ang="0">
                    <a:pos x="T4" y="T5"/>
                  </a:cxn>
                  <a:cxn ang="0">
                    <a:pos x="T6" y="T7"/>
                  </a:cxn>
                  <a:cxn ang="0">
                    <a:pos x="T8" y="T9"/>
                  </a:cxn>
                </a:cxnLst>
                <a:rect l="0" t="0" r="r" b="b"/>
                <a:pathLst>
                  <a:path w="79" h="3274">
                    <a:moveTo>
                      <a:pt x="0" y="0"/>
                    </a:moveTo>
                    <a:lnTo>
                      <a:pt x="78" y="107"/>
                    </a:lnTo>
                    <a:lnTo>
                      <a:pt x="78" y="3166"/>
                    </a:lnTo>
                    <a:lnTo>
                      <a:pt x="0" y="3273"/>
                    </a:lnTo>
                    <a:lnTo>
                      <a:pt x="0" y="0"/>
                    </a:lnTo>
                  </a:path>
                </a:pathLst>
              </a:custGeom>
              <a:solidFill>
                <a:srgbClr val="23ADA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1031" name="Freeform 7"/>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Lst>
                <a:ahLst/>
                <a:cxnLst>
                  <a:cxn ang="0">
                    <a:pos x="T0" y="T1"/>
                  </a:cxn>
                  <a:cxn ang="0">
                    <a:pos x="T2" y="T3"/>
                  </a:cxn>
                  <a:cxn ang="0">
                    <a:pos x="T4" y="T5"/>
                  </a:cxn>
                  <a:cxn ang="0">
                    <a:pos x="T6" y="T7"/>
                  </a:cxn>
                  <a:cxn ang="0">
                    <a:pos x="T8" y="T9"/>
                  </a:cxn>
                </a:cxnLst>
                <a:rect l="0" t="0" r="r" b="b"/>
                <a:pathLst>
                  <a:path w="84" h="3325">
                    <a:moveTo>
                      <a:pt x="83" y="0"/>
                    </a:moveTo>
                    <a:lnTo>
                      <a:pt x="3" y="109"/>
                    </a:lnTo>
                    <a:lnTo>
                      <a:pt x="0" y="3233"/>
                    </a:lnTo>
                    <a:lnTo>
                      <a:pt x="83" y="3324"/>
                    </a:lnTo>
                    <a:lnTo>
                      <a:pt x="83" y="0"/>
                    </a:lnTo>
                  </a:path>
                </a:pathLst>
              </a:custGeom>
              <a:solidFill>
                <a:srgbClr val="006D6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1032" name="Freeform 8"/>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Lst>
                <a:ahLst/>
                <a:cxnLst>
                  <a:cxn ang="0">
                    <a:pos x="T0" y="T1"/>
                  </a:cxn>
                  <a:cxn ang="0">
                    <a:pos x="T2" y="T3"/>
                  </a:cxn>
                  <a:cxn ang="0">
                    <a:pos x="T4" y="T5"/>
                  </a:cxn>
                  <a:cxn ang="0">
                    <a:pos x="T6" y="T7"/>
                  </a:cxn>
                  <a:cxn ang="0">
                    <a:pos x="T8" y="T9"/>
                  </a:cxn>
                </a:cxnLst>
                <a:rect l="0" t="0" r="r" b="b"/>
                <a:pathLst>
                  <a:path w="5185" h="88">
                    <a:moveTo>
                      <a:pt x="0" y="87"/>
                    </a:moveTo>
                    <a:lnTo>
                      <a:pt x="5184" y="87"/>
                    </a:lnTo>
                    <a:lnTo>
                      <a:pt x="5095" y="0"/>
                    </a:lnTo>
                    <a:lnTo>
                      <a:pt x="89" y="0"/>
                    </a:lnTo>
                    <a:lnTo>
                      <a:pt x="0" y="87"/>
                    </a:lnTo>
                  </a:path>
                </a:pathLst>
              </a:custGeom>
              <a:solidFill>
                <a:srgbClr val="00534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smtClean="0">
                  <a:solidFill>
                    <a:srgbClr val="FFFFFF"/>
                  </a:solidFill>
                </a:endParaRPr>
              </a:p>
            </p:txBody>
          </p:sp>
          <p:sp>
            <p:nvSpPr>
              <p:cNvPr id="1033" name="Rectangle 9"/>
              <p:cNvSpPr>
                <a:spLocks noChangeArrowheads="1"/>
              </p:cNvSpPr>
              <p:nvPr/>
            </p:nvSpPr>
            <p:spPr bwMode="auto">
              <a:xfrm>
                <a:off x="373" y="330"/>
                <a:ext cx="5013" cy="3690"/>
              </a:xfrm>
              <a:prstGeom prst="rect">
                <a:avLst/>
              </a:prstGeom>
              <a:solidFill>
                <a:srgbClr val="00968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FFFFFF"/>
                  </a:solidFill>
                </a:endParaRPr>
              </a:p>
            </p:txBody>
          </p:sp>
        </p:grpSp>
      </p:grpSp>
      <p:sp>
        <p:nvSpPr>
          <p:cNvPr id="1036" name="Rectangle 12"/>
          <p:cNvSpPr>
            <a:spLocks noGrp="1" noChangeArrowheads="1"/>
          </p:cNvSpPr>
          <p:nvPr>
            <p:ph type="title"/>
          </p:nvPr>
        </p:nvSpPr>
        <p:spPr bwMode="auto">
          <a:xfrm>
            <a:off x="671513" y="61436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37" name="Rectangle 13"/>
          <p:cNvSpPr>
            <a:spLocks noGrp="1" noChangeArrowheads="1"/>
          </p:cNvSpPr>
          <p:nvPr>
            <p:ph type="body" idx="1"/>
          </p:nvPr>
        </p:nvSpPr>
        <p:spPr bwMode="auto">
          <a:xfrm>
            <a:off x="671513"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715802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52"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7653"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27654"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14C1D23E-8E91-496A-82BF-9E1023A9DE3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3852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7500" b="21111"/>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3124200" y="609602"/>
            <a:ext cx="5562600" cy="3505199"/>
          </a:xfrm>
        </p:spPr>
        <p:txBody>
          <a:bodyPr>
            <a:normAutofit/>
          </a:bodyPr>
          <a:lstStyle/>
          <a:p>
            <a:pPr marL="0" indent="0" algn="ctr">
              <a:buNone/>
            </a:pPr>
            <a:r>
              <a:rPr lang="en-US" sz="10000" dirty="0" smtClean="0">
                <a:solidFill>
                  <a:schemeClr val="bg1"/>
                </a:solidFill>
                <a:latin typeface="Times New Roman" panose="02020603050405020304" pitchFamily="18" charset="0"/>
                <a:cs typeface="Times New Roman" panose="02020603050405020304" pitchFamily="18" charset="0"/>
              </a:rPr>
              <a:t>Romans</a:t>
            </a:r>
            <a:endParaRPr lang="en-US" sz="10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904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Three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All are lost and in need of the Gospel (Rom. 3:23)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73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Let their table be a snare</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Let their eyes be darkened</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Did the Jews intend to fall?  God forbid</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Their fall opened the way for the Gentiles</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I speak to you Gentiles</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13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God desires now to use the Gentiles to bring the Jews back to Him</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Life form the dead</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The first fruits are holy</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The wild olive grafted in </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Boast not against the branches</a:t>
            </a:r>
          </a:p>
        </p:txBody>
      </p:sp>
    </p:spTree>
    <p:extLst>
      <p:ext uri="{BB962C8B-B14F-4D97-AF65-F5344CB8AC3E}">
        <p14:creationId xmlns:p14="http://schemas.microsoft.com/office/powerpoint/2010/main" val="12110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The branches were broken off</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They were broken off because of unbelief</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God did not spare the natural branches</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Behold the goodness and severity of God</a:t>
            </a:r>
          </a:p>
        </p:txBody>
      </p:sp>
    </p:spTree>
    <p:extLst>
      <p:ext uri="{BB962C8B-B14F-4D97-AF65-F5344CB8AC3E}">
        <p14:creationId xmlns:p14="http://schemas.microsoft.com/office/powerpoint/2010/main" val="13463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3"/>
            </a:pPr>
            <a:r>
              <a:rPr lang="en-US" sz="3600" dirty="0" smtClean="0">
                <a:solidFill>
                  <a:schemeClr val="bg1"/>
                </a:solidFill>
                <a:latin typeface="Times New Roman" panose="02020603050405020304" pitchFamily="18" charset="0"/>
                <a:cs typeface="Times New Roman" panose="02020603050405020304" pitchFamily="18" charset="0"/>
              </a:rPr>
              <a:t>God is able to graft them in again</a:t>
            </a:r>
          </a:p>
          <a:p>
            <a:pPr marL="742950" indent="-742950" algn="just">
              <a:buAutoNum type="arabicPeriod" startAt="23"/>
            </a:pPr>
            <a:r>
              <a:rPr lang="en-US" sz="3600" dirty="0" smtClean="0">
                <a:solidFill>
                  <a:schemeClr val="bg1"/>
                </a:solidFill>
                <a:latin typeface="Times New Roman" panose="02020603050405020304" pitchFamily="18" charset="0"/>
                <a:cs typeface="Times New Roman" panose="02020603050405020304" pitchFamily="18" charset="0"/>
              </a:rPr>
              <a:t>How much more God is able to graft back in the natural branch</a:t>
            </a:r>
          </a:p>
          <a:p>
            <a:pPr marL="742950" indent="-742950" algn="just">
              <a:buAutoNum type="arabicPeriod" startAt="23"/>
            </a:pPr>
            <a:r>
              <a:rPr lang="en-US" sz="3600" dirty="0" smtClean="0">
                <a:solidFill>
                  <a:schemeClr val="bg1"/>
                </a:solidFill>
                <a:latin typeface="Times New Roman" panose="02020603050405020304" pitchFamily="18" charset="0"/>
                <a:cs typeface="Times New Roman" panose="02020603050405020304" pitchFamily="18" charset="0"/>
              </a:rPr>
              <a:t>Do not be ignorant of this mystery</a:t>
            </a:r>
          </a:p>
        </p:txBody>
      </p:sp>
    </p:spTree>
    <p:extLst>
      <p:ext uri="{BB962C8B-B14F-4D97-AF65-F5344CB8AC3E}">
        <p14:creationId xmlns:p14="http://schemas.microsoft.com/office/powerpoint/2010/main" val="18063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In this manner or fashion (through the Gospel) all Israel shall be saved </a:t>
            </a:r>
          </a:p>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For this is my covenant with them</a:t>
            </a:r>
          </a:p>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Concerning the Gospel</a:t>
            </a:r>
          </a:p>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Do not expect God to change His mind in the matter</a:t>
            </a:r>
          </a:p>
        </p:txBody>
      </p:sp>
    </p:spTree>
    <p:extLst>
      <p:ext uri="{BB962C8B-B14F-4D97-AF65-F5344CB8AC3E}">
        <p14:creationId xmlns:p14="http://schemas.microsoft.com/office/powerpoint/2010/main" val="31194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You (Gentiles) were disobedient and God gave you the opportunity to be saved</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He will treat the Jews in the same fashion</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God has concluded we all are disobedient</a:t>
            </a:r>
          </a:p>
        </p:txBody>
      </p:sp>
    </p:spTree>
    <p:extLst>
      <p:ext uri="{BB962C8B-B14F-4D97-AF65-F5344CB8AC3E}">
        <p14:creationId xmlns:p14="http://schemas.microsoft.com/office/powerpoint/2010/main" val="217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3"/>
            </a:pPr>
            <a:r>
              <a:rPr lang="en-US" sz="3600" dirty="0" smtClean="0">
                <a:solidFill>
                  <a:schemeClr val="bg1"/>
                </a:solidFill>
                <a:latin typeface="Times New Roman" panose="02020603050405020304" pitchFamily="18" charset="0"/>
                <a:cs typeface="Times New Roman" panose="02020603050405020304" pitchFamily="18" charset="0"/>
              </a:rPr>
              <a:t>The depth and the riches of the wisdom of God</a:t>
            </a:r>
          </a:p>
          <a:p>
            <a:pPr marL="742950" indent="-742950" algn="just">
              <a:buAutoNum type="arabicPeriod" startAt="33"/>
            </a:pPr>
            <a:r>
              <a:rPr lang="en-US" sz="3600" dirty="0" smtClean="0">
                <a:solidFill>
                  <a:schemeClr val="bg1"/>
                </a:solidFill>
                <a:latin typeface="Times New Roman" panose="02020603050405020304" pitchFamily="18" charset="0"/>
                <a:cs typeface="Times New Roman" panose="02020603050405020304" pitchFamily="18" charset="0"/>
              </a:rPr>
              <a:t>Who has known His mind</a:t>
            </a:r>
          </a:p>
          <a:p>
            <a:pPr marL="742950" indent="-742950" algn="just">
              <a:buAutoNum type="arabicPeriod" startAt="33"/>
            </a:pPr>
            <a:r>
              <a:rPr lang="en-US" sz="3600" dirty="0" smtClean="0">
                <a:solidFill>
                  <a:schemeClr val="bg1"/>
                </a:solidFill>
                <a:latin typeface="Times New Roman" panose="02020603050405020304" pitchFamily="18" charset="0"/>
                <a:cs typeface="Times New Roman" panose="02020603050405020304" pitchFamily="18" charset="0"/>
              </a:rPr>
              <a:t>Who moved first, God or man</a:t>
            </a:r>
          </a:p>
          <a:p>
            <a:pPr marL="742950" indent="-742950" algn="just">
              <a:buAutoNum type="arabicPeriod" startAt="33"/>
            </a:pPr>
            <a:r>
              <a:rPr lang="en-US" sz="3600" dirty="0" smtClean="0">
                <a:solidFill>
                  <a:schemeClr val="bg1"/>
                </a:solidFill>
                <a:latin typeface="Times New Roman" panose="02020603050405020304" pitchFamily="18" charset="0"/>
                <a:cs typeface="Times New Roman" panose="02020603050405020304" pitchFamily="18" charset="0"/>
              </a:rPr>
              <a:t>All things are for His glory</a:t>
            </a:r>
          </a:p>
        </p:txBody>
      </p:sp>
    </p:spTree>
    <p:extLst>
      <p:ext uri="{BB962C8B-B14F-4D97-AF65-F5344CB8AC3E}">
        <p14:creationId xmlns:p14="http://schemas.microsoft.com/office/powerpoint/2010/main" val="22535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Twelve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our service (Rom. 12:1-2)</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8230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Twelve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I plead with you brethren</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Be not conformed to this world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Do not think more highly of himself</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We have many members in one body</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We are one body in Christ</a:t>
            </a:r>
          </a:p>
        </p:txBody>
      </p:sp>
    </p:spTree>
    <p:extLst>
      <p:ext uri="{BB962C8B-B14F-4D97-AF65-F5344CB8AC3E}">
        <p14:creationId xmlns:p14="http://schemas.microsoft.com/office/powerpoint/2010/main" val="389269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Twelve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Having differing gifts</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Ministry, teaching</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Exhortation, he that </a:t>
            </a:r>
            <a:r>
              <a:rPr lang="en-US" sz="3600" dirty="0" err="1" smtClean="0">
                <a:solidFill>
                  <a:schemeClr val="bg1"/>
                </a:solidFill>
                <a:latin typeface="Times New Roman" panose="02020603050405020304" pitchFamily="18" charset="0"/>
                <a:cs typeface="Times New Roman" panose="02020603050405020304" pitchFamily="18" charset="0"/>
              </a:rPr>
              <a:t>ruleth</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Let love be sincere</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Be </a:t>
            </a:r>
            <a:r>
              <a:rPr lang="en-US" sz="3600" smtClean="0">
                <a:solidFill>
                  <a:schemeClr val="bg1"/>
                </a:solidFill>
                <a:latin typeface="Times New Roman" panose="02020603050405020304" pitchFamily="18" charset="0"/>
                <a:cs typeface="Times New Roman" panose="02020603050405020304" pitchFamily="18" charset="0"/>
              </a:rPr>
              <a:t>kindly affectionate </a:t>
            </a:r>
            <a:r>
              <a:rPr lang="en-US" sz="3600" dirty="0" smtClean="0">
                <a:solidFill>
                  <a:schemeClr val="bg1"/>
                </a:solidFill>
                <a:latin typeface="Times New Roman" panose="02020603050405020304" pitchFamily="18" charset="0"/>
                <a:cs typeface="Times New Roman" panose="02020603050405020304" pitchFamily="18" charset="0"/>
              </a:rPr>
              <a:t>one to another with brotherly love</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Not slothful in business, fervent in spirit</a:t>
            </a:r>
          </a:p>
        </p:txBody>
      </p:sp>
    </p:spTree>
    <p:extLst>
      <p:ext uri="{BB962C8B-B14F-4D97-AF65-F5344CB8AC3E}">
        <p14:creationId xmlns:p14="http://schemas.microsoft.com/office/powerpoint/2010/main" val="416731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Four</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Abraham and the Gospel (Rom. 4:1-3)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394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Twelve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Rejoicing in hope</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Given to hospitality</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Bless them that persecute you</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Rejoice with those that rejoice</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Be of the same mind</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Don’t return evil for evil</a:t>
            </a:r>
          </a:p>
        </p:txBody>
      </p:sp>
    </p:spTree>
    <p:extLst>
      <p:ext uri="{BB962C8B-B14F-4D97-AF65-F5344CB8AC3E}">
        <p14:creationId xmlns:p14="http://schemas.microsoft.com/office/powerpoint/2010/main" val="24479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Twelve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As much as possible, live in peace</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Avenge not yourselves</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If your enemy is hungry, feed him</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Overcome </a:t>
            </a:r>
            <a:r>
              <a:rPr lang="en-US" sz="3600" smtClean="0">
                <a:solidFill>
                  <a:schemeClr val="bg1"/>
                </a:solidFill>
                <a:latin typeface="Times New Roman" panose="02020603050405020304" pitchFamily="18" charset="0"/>
                <a:cs typeface="Times New Roman" panose="02020603050405020304" pitchFamily="18" charset="0"/>
              </a:rPr>
              <a:t>evil with good</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0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Thirteen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our life (Rom. 13:8-14)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1037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Thirteen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Let every soul be subject to the higher powers (government)</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Whoever resists them, resists God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Rulers are not to be a terror against the good, but the bad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He is </a:t>
            </a:r>
            <a:r>
              <a:rPr lang="en-US" sz="3600" smtClean="0">
                <a:solidFill>
                  <a:schemeClr val="bg1"/>
                </a:solidFill>
                <a:latin typeface="Times New Roman" panose="02020603050405020304" pitchFamily="18" charset="0"/>
                <a:cs typeface="Times New Roman" panose="02020603050405020304" pitchFamily="18" charset="0"/>
              </a:rPr>
              <a:t>the minister of God</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4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Thirteen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One must be in subjection</a:t>
            </a:r>
            <a:endParaRPr lang="en-US" sz="3600" dirty="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For </a:t>
            </a:r>
            <a:r>
              <a:rPr lang="en-US" sz="3600" dirty="0" err="1" smtClean="0">
                <a:solidFill>
                  <a:schemeClr val="bg1"/>
                </a:solidFill>
                <a:latin typeface="Times New Roman" panose="02020603050405020304" pitchFamily="18" charset="0"/>
                <a:cs typeface="Times New Roman" panose="02020603050405020304" pitchFamily="18" charset="0"/>
              </a:rPr>
              <a:t>for</a:t>
            </a:r>
            <a:r>
              <a:rPr lang="en-US" sz="3600" dirty="0" smtClean="0">
                <a:solidFill>
                  <a:schemeClr val="bg1"/>
                </a:solidFill>
                <a:latin typeface="Times New Roman" panose="02020603050405020304" pitchFamily="18" charset="0"/>
                <a:cs typeface="Times New Roman" panose="02020603050405020304" pitchFamily="18" charset="0"/>
              </a:rPr>
              <a:t> this cause you pay tribute (taxes)</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Render all their dues</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Owe no man anything</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Love thy neighbor as thy self</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Love works no ill to his neighbor</a:t>
            </a:r>
          </a:p>
        </p:txBody>
      </p:sp>
    </p:spTree>
    <p:extLst>
      <p:ext uri="{BB962C8B-B14F-4D97-AF65-F5344CB8AC3E}">
        <p14:creationId xmlns:p14="http://schemas.microsoft.com/office/powerpoint/2010/main" val="13684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Thirteen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Wake up; our salvation is nearer</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Put off the works of darkness</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Walk honestly as in the day</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Make no provisions for the flesh</a:t>
            </a:r>
          </a:p>
        </p:txBody>
      </p:sp>
    </p:spTree>
    <p:extLst>
      <p:ext uri="{BB962C8B-B14F-4D97-AF65-F5344CB8AC3E}">
        <p14:creationId xmlns:p14="http://schemas.microsoft.com/office/powerpoint/2010/main" val="13737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Fourteen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liberty (Rom. 14:1-7)</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5608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one that is weak in faith receive but not to fight over matters of opinion.  The weak, it seems to me, is the one who is easily convinced to violate his conscience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One believes he can eat meat while another is a vegetarian</a:t>
            </a:r>
          </a:p>
        </p:txBody>
      </p:sp>
    </p:spTree>
    <p:extLst>
      <p:ext uri="{BB962C8B-B14F-4D97-AF65-F5344CB8AC3E}">
        <p14:creationId xmlns:p14="http://schemas.microsoft.com/office/powerpoint/2010/main" val="38248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
            </a:pPr>
            <a:r>
              <a:rPr lang="en-US" sz="3600" dirty="0" smtClean="0">
                <a:solidFill>
                  <a:schemeClr val="bg1"/>
                </a:solidFill>
                <a:latin typeface="Times New Roman" panose="02020603050405020304" pitchFamily="18" charset="0"/>
                <a:cs typeface="Times New Roman" panose="02020603050405020304" pitchFamily="18" charset="0"/>
              </a:rPr>
              <a:t>Do </a:t>
            </a:r>
            <a:r>
              <a:rPr lang="en-US" sz="3600" dirty="0">
                <a:solidFill>
                  <a:schemeClr val="bg1"/>
                </a:solidFill>
                <a:latin typeface="Times New Roman" panose="02020603050405020304" pitchFamily="18" charset="0"/>
                <a:cs typeface="Times New Roman" panose="02020603050405020304" pitchFamily="18" charset="0"/>
              </a:rPr>
              <a:t>not despise each </a:t>
            </a:r>
            <a:r>
              <a:rPr lang="en-US" sz="3600" dirty="0" smtClean="0">
                <a:solidFill>
                  <a:schemeClr val="bg1"/>
                </a:solidFill>
                <a:latin typeface="Times New Roman" panose="02020603050405020304" pitchFamily="18" charset="0"/>
                <a:cs typeface="Times New Roman" panose="02020603050405020304" pitchFamily="18" charset="0"/>
              </a:rPr>
              <a:t>other</a:t>
            </a:r>
          </a:p>
          <a:p>
            <a:pPr marL="742950" indent="-742950" algn="just">
              <a:buAutoNum type="arabicPeriod" startAt="3"/>
            </a:pPr>
            <a:r>
              <a:rPr lang="en-US" sz="3600" dirty="0" smtClean="0">
                <a:solidFill>
                  <a:schemeClr val="bg1"/>
                </a:solidFill>
                <a:latin typeface="Times New Roman" panose="02020603050405020304" pitchFamily="18" charset="0"/>
                <a:cs typeface="Times New Roman" panose="02020603050405020304" pitchFamily="18" charset="0"/>
              </a:rPr>
              <a:t>Who </a:t>
            </a:r>
            <a:r>
              <a:rPr lang="en-US" sz="3600" dirty="0">
                <a:solidFill>
                  <a:schemeClr val="bg1"/>
                </a:solidFill>
                <a:latin typeface="Times New Roman" panose="02020603050405020304" pitchFamily="18" charset="0"/>
                <a:cs typeface="Times New Roman" panose="02020603050405020304" pitchFamily="18" charset="0"/>
              </a:rPr>
              <a:t>are you to judge </a:t>
            </a:r>
            <a:r>
              <a:rPr lang="en-US" sz="3600" dirty="0" smtClean="0">
                <a:solidFill>
                  <a:schemeClr val="bg1"/>
                </a:solidFill>
                <a:latin typeface="Times New Roman" panose="02020603050405020304" pitchFamily="18" charset="0"/>
                <a:cs typeface="Times New Roman" panose="02020603050405020304" pitchFamily="18" charset="0"/>
              </a:rPr>
              <a:t>another (John 8:24)</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One man esteems one day over another</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He that regards that day, regards it to the Lord</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No one lives to himself</a:t>
            </a:r>
          </a:p>
        </p:txBody>
      </p:sp>
    </p:spTree>
    <p:extLst>
      <p:ext uri="{BB962C8B-B14F-4D97-AF65-F5344CB8AC3E}">
        <p14:creationId xmlns:p14="http://schemas.microsoft.com/office/powerpoint/2010/main" val="123305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Whether </a:t>
            </a:r>
            <a:r>
              <a:rPr lang="en-US" sz="3600" dirty="0">
                <a:solidFill>
                  <a:schemeClr val="bg1"/>
                </a:solidFill>
                <a:latin typeface="Times New Roman" panose="02020603050405020304" pitchFamily="18" charset="0"/>
                <a:cs typeface="Times New Roman" panose="02020603050405020304" pitchFamily="18" charset="0"/>
              </a:rPr>
              <a:t>we live or die, we are the </a:t>
            </a:r>
            <a:r>
              <a:rPr lang="en-US" sz="3600" dirty="0" smtClean="0">
                <a:solidFill>
                  <a:schemeClr val="bg1"/>
                </a:solidFill>
                <a:latin typeface="Times New Roman" panose="02020603050405020304" pitchFamily="18" charset="0"/>
                <a:cs typeface="Times New Roman" panose="02020603050405020304" pitchFamily="18" charset="0"/>
              </a:rPr>
              <a:t>Lord’s</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Christ is Lord over all</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Why judge your brother?</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Every knee will bow before the Lord</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We shall give account for ourselves to Go</a:t>
            </a:r>
            <a:r>
              <a:rPr lang="en-US" sz="3600" dirty="0">
                <a:solidFill>
                  <a:schemeClr val="bg1"/>
                </a:solidFill>
                <a:latin typeface="Times New Roman" panose="02020603050405020304" pitchFamily="18" charset="0"/>
                <a:cs typeface="Times New Roman" panose="02020603050405020304" pitchFamily="18" charset="0"/>
              </a:rPr>
              <a:t>d</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Five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Justification through faith, the Gospel plan of salvation (Rom. 5:1-5)</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8360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3"/>
            </a:pPr>
            <a:r>
              <a:rPr lang="en-US" sz="3600" dirty="0" smtClean="0">
                <a:solidFill>
                  <a:schemeClr val="bg1"/>
                </a:solidFill>
                <a:latin typeface="Times New Roman" panose="02020603050405020304" pitchFamily="18" charset="0"/>
                <a:cs typeface="Times New Roman" panose="02020603050405020304" pitchFamily="18" charset="0"/>
              </a:rPr>
              <a:t>Do not put a stumbling block in your brother’s way</a:t>
            </a:r>
          </a:p>
          <a:p>
            <a:pPr marL="742950" indent="-742950" algn="just">
              <a:buAutoNum type="arabicPeriod" startAt="13"/>
            </a:pPr>
            <a:r>
              <a:rPr lang="en-US" sz="3600" dirty="0" smtClean="0">
                <a:solidFill>
                  <a:schemeClr val="bg1"/>
                </a:solidFill>
                <a:latin typeface="Times New Roman" panose="02020603050405020304" pitchFamily="18" charset="0"/>
                <a:cs typeface="Times New Roman" panose="02020603050405020304" pitchFamily="18" charset="0"/>
              </a:rPr>
              <a:t>Nothing is unclean in itself</a:t>
            </a:r>
          </a:p>
          <a:p>
            <a:pPr marL="742950" indent="-742950" algn="just">
              <a:buAutoNum type="arabicPeriod" startAt="13"/>
            </a:pPr>
            <a:r>
              <a:rPr lang="en-US" sz="3600" dirty="0" smtClean="0">
                <a:solidFill>
                  <a:schemeClr val="bg1"/>
                </a:solidFill>
                <a:latin typeface="Times New Roman" panose="02020603050405020304" pitchFamily="18" charset="0"/>
                <a:cs typeface="Times New Roman" panose="02020603050405020304" pitchFamily="18" charset="0"/>
              </a:rPr>
              <a:t>Do not destroy a fellow Christian</a:t>
            </a:r>
          </a:p>
          <a:p>
            <a:pPr marL="742950" indent="-742950" algn="just">
              <a:buAutoNum type="arabicPeriod" startAt="13"/>
            </a:pPr>
            <a:r>
              <a:rPr lang="en-US" sz="3600" dirty="0" smtClean="0">
                <a:solidFill>
                  <a:schemeClr val="bg1"/>
                </a:solidFill>
                <a:latin typeface="Times New Roman" panose="02020603050405020304" pitchFamily="18" charset="0"/>
                <a:cs typeface="Times New Roman" panose="02020603050405020304" pitchFamily="18" charset="0"/>
              </a:rPr>
              <a:t>Let not your good be evil spoken of</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The kingdom of God is not meat and drink</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The one who serves Christ is acceptable to God</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Follow things which make peace</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For meat does not destroy the work of God</a:t>
            </a:r>
          </a:p>
        </p:txBody>
      </p:sp>
    </p:spTree>
    <p:extLst>
      <p:ext uri="{BB962C8B-B14F-4D97-AF65-F5344CB8AC3E}">
        <p14:creationId xmlns:p14="http://schemas.microsoft.com/office/powerpoint/2010/main" val="2181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Do not do anything to make a brother stumble</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Do not condemn yourself in what you allow</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Whatsoever is not of faith is sin (faith is used here as </a:t>
            </a:r>
            <a:r>
              <a:rPr lang="en-US" sz="3600" smtClean="0">
                <a:solidFill>
                  <a:schemeClr val="bg1"/>
                </a:solidFill>
                <a:latin typeface="Times New Roman" panose="02020603050405020304" pitchFamily="18" charset="0"/>
                <a:cs typeface="Times New Roman" panose="02020603050405020304" pitchFamily="18" charset="0"/>
              </a:rPr>
              <a:t>personal conviction)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7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Fifteen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Paul preaching the Gospel (Rom. 15:20)</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1167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strong ought to bear the weak</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Please your neighbor not yourself</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Christ pleased not himself</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These things were written for our learning</a:t>
            </a:r>
          </a:p>
        </p:txBody>
      </p:sp>
    </p:spTree>
    <p:extLst>
      <p:ext uri="{BB962C8B-B14F-4D97-AF65-F5344CB8AC3E}">
        <p14:creationId xmlns:p14="http://schemas.microsoft.com/office/powerpoint/2010/main" val="22283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Be likeminded according to Christ</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With one mind and one mouth glorify God</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Receive one another</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Christ was a minister to </a:t>
            </a:r>
            <a:r>
              <a:rPr lang="en-US" sz="3600" smtClean="0">
                <a:solidFill>
                  <a:schemeClr val="bg1"/>
                </a:solidFill>
                <a:latin typeface="Times New Roman" panose="02020603050405020304" pitchFamily="18" charset="0"/>
                <a:cs typeface="Times New Roman" panose="02020603050405020304" pitchFamily="18" charset="0"/>
              </a:rPr>
              <a:t>the circumcision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0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The Gentiles might glorify God (Psa. 18:49)</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Rejoice ye Gentiles (Deut. 32:43)</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Praise the Lord, all ye Gentiles (Psa. 117:1)</a:t>
            </a:r>
          </a:p>
        </p:txBody>
      </p:sp>
    </p:spTree>
    <p:extLst>
      <p:ext uri="{BB962C8B-B14F-4D97-AF65-F5344CB8AC3E}">
        <p14:creationId xmlns:p14="http://schemas.microsoft.com/office/powerpoint/2010/main" val="41615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The root of Jesse (Jesus) was promised to reign over the Gentiles, or nations (Isa. 11:1,10)</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The God of hope fill you with joy and peace</a:t>
            </a:r>
          </a:p>
        </p:txBody>
      </p:sp>
    </p:spTree>
    <p:extLst>
      <p:ext uri="{BB962C8B-B14F-4D97-AF65-F5344CB8AC3E}">
        <p14:creationId xmlns:p14="http://schemas.microsoft.com/office/powerpoint/2010/main" val="37686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I am persuaded of you my brethren</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I have written boldly</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That I should be a minister to the Gentiles</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I will glory </a:t>
            </a:r>
            <a:r>
              <a:rPr lang="en-US" sz="3600" smtClean="0">
                <a:solidFill>
                  <a:schemeClr val="bg1"/>
                </a:solidFill>
                <a:latin typeface="Times New Roman" panose="02020603050405020304" pitchFamily="18" charset="0"/>
                <a:cs typeface="Times New Roman" panose="02020603050405020304" pitchFamily="18" charset="0"/>
              </a:rPr>
              <a:t>through Christ</a:t>
            </a:r>
          </a:p>
        </p:txBody>
      </p:sp>
    </p:spTree>
    <p:extLst>
      <p:ext uri="{BB962C8B-B14F-4D97-AF65-F5344CB8AC3E}">
        <p14:creationId xmlns:p14="http://schemas.microsoft.com/office/powerpoint/2010/main" val="29704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I will work with the Gentiles</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I fully preached the Gospel</a:t>
            </a:r>
          </a:p>
        </p:txBody>
      </p:sp>
    </p:spTree>
    <p:extLst>
      <p:ext uri="{BB962C8B-B14F-4D97-AF65-F5344CB8AC3E}">
        <p14:creationId xmlns:p14="http://schemas.microsoft.com/office/powerpoint/2010/main" val="24300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Six</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is the death, burial, and resurrection (Rom. 6:1-14)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25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8015" cy="687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413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I strived to preach where Christ was not named</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They that have not heard shall understand (Isa. 52:15)</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This is the cause for my delay in coming to you</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Having not more place to go</a:t>
            </a:r>
          </a:p>
        </p:txBody>
      </p:sp>
    </p:spTree>
    <p:extLst>
      <p:ext uri="{BB962C8B-B14F-4D97-AF65-F5344CB8AC3E}">
        <p14:creationId xmlns:p14="http://schemas.microsoft.com/office/powerpoint/2010/main" val="26199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553"/>
            <a:ext cx="8724900" cy="697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4615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When I go to Spain, I will come to you</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But now I go to Jerusalem</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It pleased those of Macedonia and </a:t>
            </a:r>
            <a:r>
              <a:rPr lang="en-US" sz="3600" dirty="0" err="1" smtClean="0">
                <a:solidFill>
                  <a:schemeClr val="bg1"/>
                </a:solidFill>
                <a:latin typeface="Times New Roman" panose="02020603050405020304" pitchFamily="18" charset="0"/>
                <a:cs typeface="Times New Roman" panose="02020603050405020304" pitchFamily="18" charset="0"/>
              </a:rPr>
              <a:t>Ahaia</a:t>
            </a:r>
            <a:r>
              <a:rPr lang="en-US" sz="3600" dirty="0" smtClean="0">
                <a:solidFill>
                  <a:schemeClr val="bg1"/>
                </a:solidFill>
                <a:latin typeface="Times New Roman" panose="02020603050405020304" pitchFamily="18" charset="0"/>
                <a:cs typeface="Times New Roman" panose="02020603050405020304" pitchFamily="18" charset="0"/>
              </a:rPr>
              <a:t> to give to the poor saints in Jerusalem</a:t>
            </a:r>
          </a:p>
        </p:txBody>
      </p:sp>
    </p:spTree>
    <p:extLst>
      <p:ext uri="{BB962C8B-B14F-4D97-AF65-F5344CB8AC3E}">
        <p14:creationId xmlns:p14="http://schemas.microsoft.com/office/powerpoint/2010/main" val="889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27"/>
            </a:pPr>
            <a:r>
              <a:rPr lang="en-US" sz="3600" dirty="0" smtClean="0">
                <a:solidFill>
                  <a:schemeClr val="bg1"/>
                </a:solidFill>
                <a:latin typeface="Times New Roman" panose="02020603050405020304" pitchFamily="18" charset="0"/>
                <a:cs typeface="Times New Roman" panose="02020603050405020304" pitchFamily="18" charset="0"/>
              </a:rPr>
              <a:t>If the Gentiles have partook of spiritual things, they should help with carnal things</a:t>
            </a:r>
          </a:p>
          <a:p>
            <a:pPr marL="742950" indent="-742950" algn="just">
              <a:buAutoNum type="arabicPeriod" startAt="27"/>
            </a:pPr>
            <a:r>
              <a:rPr lang="en-US" sz="3600" dirty="0" smtClean="0">
                <a:solidFill>
                  <a:schemeClr val="bg1"/>
                </a:solidFill>
                <a:latin typeface="Times New Roman" panose="02020603050405020304" pitchFamily="18" charset="0"/>
                <a:cs typeface="Times New Roman" panose="02020603050405020304" pitchFamily="18" charset="0"/>
              </a:rPr>
              <a:t>I will come by here on my way to Spain</a:t>
            </a:r>
          </a:p>
        </p:txBody>
      </p:sp>
    </p:spTree>
    <p:extLst>
      <p:ext uri="{BB962C8B-B14F-4D97-AF65-F5344CB8AC3E}">
        <p14:creationId xmlns:p14="http://schemas.microsoft.com/office/powerpoint/2010/main" val="1273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Fifteen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Personal Matters</a:t>
            </a:r>
          </a:p>
          <a:p>
            <a:pPr marL="742950" indent="-742950" algn="just">
              <a:buAutoNum type="arabicPeriod" startAt="29"/>
            </a:pPr>
            <a:r>
              <a:rPr lang="en-US" sz="3600" dirty="0" smtClean="0">
                <a:solidFill>
                  <a:schemeClr val="bg1"/>
                </a:solidFill>
                <a:latin typeface="Times New Roman" panose="02020603050405020304" pitchFamily="18" charset="0"/>
                <a:cs typeface="Times New Roman" panose="02020603050405020304" pitchFamily="18" charset="0"/>
              </a:rPr>
              <a:t>I will come in the </a:t>
            </a:r>
            <a:r>
              <a:rPr lang="en-US" sz="3600" dirty="0" err="1" smtClean="0">
                <a:solidFill>
                  <a:schemeClr val="bg1"/>
                </a:solidFill>
                <a:latin typeface="Times New Roman" panose="02020603050405020304" pitchFamily="18" charset="0"/>
                <a:cs typeface="Times New Roman" panose="02020603050405020304" pitchFamily="18" charset="0"/>
              </a:rPr>
              <a:t>fulness</a:t>
            </a:r>
            <a:r>
              <a:rPr lang="en-US" sz="3600" dirty="0" smtClean="0">
                <a:solidFill>
                  <a:schemeClr val="bg1"/>
                </a:solidFill>
                <a:latin typeface="Times New Roman" panose="02020603050405020304" pitchFamily="18" charset="0"/>
                <a:cs typeface="Times New Roman" panose="02020603050405020304" pitchFamily="18" charset="0"/>
              </a:rPr>
              <a:t> of the Gospel</a:t>
            </a:r>
          </a:p>
          <a:p>
            <a:pPr marL="742950" indent="-742950" algn="just">
              <a:buAutoNum type="arabicPeriod" startAt="29"/>
            </a:pPr>
            <a:r>
              <a:rPr lang="en-US" sz="3600" dirty="0" smtClean="0">
                <a:solidFill>
                  <a:schemeClr val="bg1"/>
                </a:solidFill>
                <a:latin typeface="Times New Roman" panose="02020603050405020304" pitchFamily="18" charset="0"/>
                <a:cs typeface="Times New Roman" panose="02020603050405020304" pitchFamily="18" charset="0"/>
              </a:rPr>
              <a:t>Pray to God for me</a:t>
            </a:r>
          </a:p>
          <a:p>
            <a:pPr marL="742950" indent="-742950" algn="just">
              <a:buAutoNum type="arabicPeriod" startAt="29"/>
            </a:pPr>
            <a:r>
              <a:rPr lang="en-US" sz="3600" dirty="0" smtClean="0">
                <a:solidFill>
                  <a:schemeClr val="bg1"/>
                </a:solidFill>
                <a:latin typeface="Times New Roman" panose="02020603050405020304" pitchFamily="18" charset="0"/>
                <a:cs typeface="Times New Roman" panose="02020603050405020304" pitchFamily="18" charset="0"/>
              </a:rPr>
              <a:t>That I may be delivered</a:t>
            </a:r>
          </a:p>
          <a:p>
            <a:pPr marL="742950" indent="-742950" algn="just">
              <a:buAutoNum type="arabicPeriod" startAt="29"/>
            </a:pPr>
            <a:r>
              <a:rPr lang="en-US" sz="3600" dirty="0" smtClean="0">
                <a:solidFill>
                  <a:schemeClr val="bg1"/>
                </a:solidFill>
                <a:latin typeface="Times New Roman" panose="02020603050405020304" pitchFamily="18" charset="0"/>
                <a:cs typeface="Times New Roman" panose="02020603050405020304" pitchFamily="18" charset="0"/>
              </a:rPr>
              <a:t>That I may come in joy</a:t>
            </a:r>
          </a:p>
          <a:p>
            <a:pPr marL="742950" indent="-742950" algn="just">
              <a:buAutoNum type="arabicPeriod" startAt="29"/>
            </a:pPr>
            <a:r>
              <a:rPr lang="en-US" sz="3600" dirty="0" smtClean="0">
                <a:solidFill>
                  <a:schemeClr val="bg1"/>
                </a:solidFill>
                <a:latin typeface="Times New Roman" panose="02020603050405020304" pitchFamily="18" charset="0"/>
                <a:cs typeface="Times New Roman" panose="02020603050405020304" pitchFamily="18" charset="0"/>
              </a:rPr>
              <a:t>God be with you all</a:t>
            </a:r>
          </a:p>
          <a:p>
            <a:pPr marL="742950" indent="-742950" algn="just">
              <a:buAutoNum type="arabicPeriod" startAt="29"/>
            </a:pP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2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Sixteen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power of the Gospel (Rom. 16:25)</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27095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I commend unto you Phebe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Receive her in the Lord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Greet Priscilla and Aquila</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They laid down their own necks</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Greet the church in </a:t>
            </a:r>
            <a:r>
              <a:rPr lang="en-US" sz="3600" smtClean="0">
                <a:solidFill>
                  <a:schemeClr val="bg1"/>
                </a:solidFill>
                <a:latin typeface="Times New Roman" panose="02020603050405020304" pitchFamily="18" charset="0"/>
                <a:cs typeface="Times New Roman" panose="02020603050405020304" pitchFamily="18" charset="0"/>
              </a:rPr>
              <a:t>their house</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29"/>
            </a:pP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1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Greet Mary</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Salute Andronicus</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Greet </a:t>
            </a:r>
            <a:r>
              <a:rPr lang="en-US" sz="3600" dirty="0" err="1" smtClean="0">
                <a:solidFill>
                  <a:schemeClr val="bg1"/>
                </a:solidFill>
                <a:latin typeface="Times New Roman" panose="02020603050405020304" pitchFamily="18" charset="0"/>
                <a:cs typeface="Times New Roman" panose="02020603050405020304" pitchFamily="18" charset="0"/>
              </a:rPr>
              <a:t>Amplias</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Salute Urbane</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Salute Apelles</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Salute Herodian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1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Salute </a:t>
            </a:r>
            <a:r>
              <a:rPr lang="en-US" sz="3600" dirty="0" err="1" smtClean="0">
                <a:solidFill>
                  <a:schemeClr val="bg1"/>
                </a:solidFill>
                <a:latin typeface="Times New Roman" panose="02020603050405020304" pitchFamily="18" charset="0"/>
                <a:cs typeface="Times New Roman" panose="02020603050405020304" pitchFamily="18" charset="0"/>
              </a:rPr>
              <a:t>Tryphena</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Salute Rufus</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Salute </a:t>
            </a:r>
            <a:r>
              <a:rPr lang="en-US" sz="3600" dirty="0" err="1" smtClean="0">
                <a:solidFill>
                  <a:schemeClr val="bg1"/>
                </a:solidFill>
                <a:latin typeface="Times New Roman" panose="02020603050405020304" pitchFamily="18" charset="0"/>
                <a:cs typeface="Times New Roman" panose="02020603050405020304" pitchFamily="18" charset="0"/>
              </a:rPr>
              <a:t>Asyncritus</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Salute </a:t>
            </a:r>
            <a:r>
              <a:rPr lang="en-US" sz="3600" dirty="0" err="1" smtClean="0">
                <a:solidFill>
                  <a:schemeClr val="bg1"/>
                </a:solidFill>
                <a:latin typeface="Times New Roman" panose="02020603050405020304" pitchFamily="18" charset="0"/>
                <a:cs typeface="Times New Roman" panose="02020603050405020304" pitchFamily="18" charset="0"/>
              </a:rPr>
              <a:t>Philologus</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Salute one another with a holy kiss</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5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Seven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delivers us from the Law of Moses (Rom. 7:1-6)</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7239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17.	Mark those which cause division</a:t>
            </a:r>
          </a:p>
          <a:p>
            <a:pPr algn="just"/>
            <a:r>
              <a:rPr lang="en-US" sz="3600" dirty="0" smtClean="0">
                <a:solidFill>
                  <a:schemeClr val="bg1"/>
                </a:solidFill>
                <a:latin typeface="Times New Roman" panose="02020603050405020304" pitchFamily="18" charset="0"/>
                <a:cs typeface="Times New Roman" panose="02020603050405020304" pitchFamily="18" charset="0"/>
              </a:rPr>
              <a:t>18.	They serve their own belly</a:t>
            </a:r>
          </a:p>
          <a:p>
            <a:pPr algn="just"/>
            <a:r>
              <a:rPr lang="en-US" sz="3600" dirty="0" smtClean="0">
                <a:solidFill>
                  <a:schemeClr val="bg1"/>
                </a:solidFill>
                <a:latin typeface="Times New Roman" panose="02020603050405020304" pitchFamily="18" charset="0"/>
                <a:cs typeface="Times New Roman" panose="02020603050405020304" pitchFamily="18" charset="0"/>
              </a:rPr>
              <a:t>19.	Your obedience is know abroad</a:t>
            </a:r>
          </a:p>
          <a:p>
            <a:pPr algn="just"/>
            <a:r>
              <a:rPr lang="en-US" sz="3600" dirty="0" smtClean="0">
                <a:solidFill>
                  <a:schemeClr val="bg1"/>
                </a:solidFill>
                <a:latin typeface="Times New Roman" panose="02020603050405020304" pitchFamily="18" charset="0"/>
                <a:cs typeface="Times New Roman" panose="02020603050405020304" pitchFamily="18" charset="0"/>
              </a:rPr>
              <a:t>20.	God shall bruise </a:t>
            </a:r>
            <a:r>
              <a:rPr lang="en-US" sz="3600" dirty="0" err="1" smtClean="0">
                <a:solidFill>
                  <a:schemeClr val="bg1"/>
                </a:solidFill>
                <a:latin typeface="Times New Roman" panose="02020603050405020304" pitchFamily="18" charset="0"/>
                <a:cs typeface="Times New Roman" panose="02020603050405020304" pitchFamily="18" charset="0"/>
              </a:rPr>
              <a:t>satan</a:t>
            </a:r>
            <a:r>
              <a:rPr lang="en-US" sz="3600" dirty="0" smtClean="0">
                <a:solidFill>
                  <a:schemeClr val="bg1"/>
                </a:solidFill>
                <a:latin typeface="Times New Roman" panose="02020603050405020304" pitchFamily="18" charset="0"/>
                <a:cs typeface="Times New Roman" panose="02020603050405020304" pitchFamily="18" charset="0"/>
              </a:rPr>
              <a:t> under your feet</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0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Timothy sends greetings</a:t>
            </a:r>
          </a:p>
          <a:p>
            <a:pPr marL="742950" indent="-742950" algn="just">
              <a:buAutoNum type="arabicPeriod" startAt="21"/>
            </a:pPr>
            <a:r>
              <a:rPr lang="en-US" sz="3600" dirty="0" err="1" smtClean="0">
                <a:solidFill>
                  <a:schemeClr val="bg1"/>
                </a:solidFill>
                <a:latin typeface="Times New Roman" panose="02020603050405020304" pitchFamily="18" charset="0"/>
                <a:cs typeface="Times New Roman" panose="02020603050405020304" pitchFamily="18" charset="0"/>
              </a:rPr>
              <a:t>Tertius</a:t>
            </a:r>
            <a:r>
              <a:rPr lang="en-US" sz="3600" dirty="0" smtClean="0">
                <a:solidFill>
                  <a:schemeClr val="bg1"/>
                </a:solidFill>
                <a:latin typeface="Times New Roman" panose="02020603050405020304" pitchFamily="18" charset="0"/>
                <a:cs typeface="Times New Roman" panose="02020603050405020304" pitchFamily="18" charset="0"/>
              </a:rPr>
              <a:t> greets you</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Gaius greets you</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Grace be with you all</a:t>
            </a:r>
          </a:p>
          <a:p>
            <a:pPr algn="just"/>
            <a:r>
              <a:rPr lang="en-US" sz="3600" dirty="0" smtClean="0">
                <a:solidFill>
                  <a:schemeClr val="bg1"/>
                </a:solidFill>
                <a:latin typeface="Times New Roman" panose="02020603050405020304" pitchFamily="18" charset="0"/>
                <a:cs typeface="Times New Roman" panose="02020603050405020304" pitchFamily="18" charset="0"/>
              </a:rPr>
              <a:t>	</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5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Sixteen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5"/>
            </a:pPr>
            <a:r>
              <a:rPr lang="en-US" sz="3600" dirty="0" smtClean="0">
                <a:solidFill>
                  <a:schemeClr val="bg1"/>
                </a:solidFill>
                <a:latin typeface="Times New Roman" panose="02020603050405020304" pitchFamily="18" charset="0"/>
                <a:cs typeface="Times New Roman" panose="02020603050405020304" pitchFamily="18" charset="0"/>
              </a:rPr>
              <a:t>To the One Who can make you strong</a:t>
            </a:r>
          </a:p>
          <a:p>
            <a:pPr marL="742950" indent="-742950" algn="just">
              <a:buAutoNum type="arabicPeriod" startAt="25"/>
            </a:pPr>
            <a:r>
              <a:rPr lang="en-US" sz="3600" dirty="0" smtClean="0">
                <a:solidFill>
                  <a:schemeClr val="bg1"/>
                </a:solidFill>
                <a:latin typeface="Times New Roman" panose="02020603050405020304" pitchFamily="18" charset="0"/>
                <a:cs typeface="Times New Roman" panose="02020603050405020304" pitchFamily="18" charset="0"/>
              </a:rPr>
              <a:t>The mystery is now revealed</a:t>
            </a:r>
          </a:p>
          <a:p>
            <a:pPr marL="742950" indent="-742950" algn="just">
              <a:buAutoNum type="arabicPeriod" startAt="25"/>
            </a:pPr>
            <a:r>
              <a:rPr lang="en-US" sz="3600" dirty="0" smtClean="0">
                <a:solidFill>
                  <a:schemeClr val="bg1"/>
                </a:solidFill>
                <a:latin typeface="Times New Roman" panose="02020603050405020304" pitchFamily="18" charset="0"/>
                <a:cs typeface="Times New Roman" panose="02020603050405020304" pitchFamily="18" charset="0"/>
              </a:rPr>
              <a:t>To God only wise, be glory through </a:t>
            </a:r>
            <a:r>
              <a:rPr lang="en-US" sz="3600" smtClean="0">
                <a:solidFill>
                  <a:schemeClr val="bg1"/>
                </a:solidFill>
                <a:latin typeface="Times New Roman" panose="02020603050405020304" pitchFamily="18" charset="0"/>
                <a:cs typeface="Times New Roman" panose="02020603050405020304" pitchFamily="18" charset="0"/>
              </a:rPr>
              <a:t>Jesus Christ</a:t>
            </a:r>
            <a:r>
              <a:rPr lang="en-US" sz="3600" dirty="0" smtClean="0">
                <a:solidFill>
                  <a:schemeClr val="bg1"/>
                </a:solidFill>
                <a:latin typeface="Times New Roman" panose="02020603050405020304" pitchFamily="18" charset="0"/>
                <a:cs typeface="Times New Roman" panose="02020603050405020304" pitchFamily="18" charset="0"/>
              </a:rPr>
              <a:t>	</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6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Eight</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delivers us from the Law of Moses (Rom. </a:t>
            </a:r>
            <a:r>
              <a:rPr lang="en-US" sz="4400" dirty="0">
                <a:solidFill>
                  <a:schemeClr val="bg1"/>
                </a:solidFill>
                <a:latin typeface="Times New Roman" panose="02020603050405020304" pitchFamily="18" charset="0"/>
                <a:cs typeface="Times New Roman" panose="02020603050405020304" pitchFamily="18" charset="0"/>
              </a:rPr>
              <a:t>8</a:t>
            </a:r>
            <a:r>
              <a:rPr lang="en-US" sz="4400" dirty="0" smtClean="0">
                <a:solidFill>
                  <a:schemeClr val="bg1"/>
                </a:solidFill>
                <a:latin typeface="Times New Roman" panose="02020603050405020304" pitchFamily="18" charset="0"/>
                <a:cs typeface="Times New Roman" panose="02020603050405020304" pitchFamily="18" charset="0"/>
              </a:rPr>
              <a:t>:1-6)</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787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Nine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Israel rejects the Gospel (Rom. 9:30-33)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507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smtClean="0">
                <a:solidFill>
                  <a:schemeClr val="bg1"/>
                </a:solidFill>
                <a:latin typeface="Times New Roman" panose="02020603050405020304" pitchFamily="18" charset="0"/>
                <a:cs typeface="Times New Roman" panose="02020603050405020304" pitchFamily="18" charset="0"/>
              </a:rPr>
              <a:t>Israel’s </a:t>
            </a:r>
            <a:r>
              <a:rPr lang="en-US" sz="4400" dirty="0" smtClean="0">
                <a:solidFill>
                  <a:schemeClr val="bg1"/>
                </a:solidFill>
                <a:latin typeface="Times New Roman" panose="02020603050405020304" pitchFamily="18" charset="0"/>
                <a:cs typeface="Times New Roman" panose="02020603050405020304" pitchFamily="18" charset="0"/>
              </a:rPr>
              <a:t>hope is the Gospel (Rom. 10:1-13)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152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Eleven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the Gentiles (Rom. 11:17-24)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916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Twelve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our service (Rom. 12:1-2)</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14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35814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PAUL’S LETTER TO THE ROMANS</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4800600"/>
            <a:ext cx="6400800" cy="17526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Romans 1:16</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195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Thirteen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our life (Rom. 13:8-14)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70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Fourteen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liberty (Rom. 14:1-7)</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565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Fifteen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Paul preaching the Gospel (Rom. 15:20)</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820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762000"/>
            <a:ext cx="67818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Sixteen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power of the Gospel (Rom. 16:25)</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89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One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Paul, servant, apostle</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The promised Gospel</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About Jesus the Christ</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Declared the Son of God</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Obedience to the faith</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Called of Jesus Christ</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Saints of Rome</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Their faith</a:t>
            </a:r>
          </a:p>
          <a:p>
            <a:pPr marL="742950" indent="-742950" algn="just">
              <a:buAutoNum type="arabicPlain"/>
            </a:pP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05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One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Serves God in the Gospel</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Paul’s desire to visit Rome</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To impart spiritual gifts</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For Paul’s comfort</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I often planned to come</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Paul’s debts</a:t>
            </a:r>
          </a:p>
          <a:p>
            <a:pPr marL="742950" indent="-742950" algn="just">
              <a:buAutoNum type="arabicPlain" startAt="9"/>
            </a:pPr>
            <a:r>
              <a:rPr lang="en-US" sz="3600" dirty="0" smtClean="0">
                <a:solidFill>
                  <a:schemeClr val="bg1"/>
                </a:solidFill>
                <a:latin typeface="Times New Roman" panose="02020603050405020304" pitchFamily="18" charset="0"/>
                <a:cs typeface="Times New Roman" panose="02020603050405020304" pitchFamily="18" charset="0"/>
              </a:rPr>
              <a:t>I am ready to preach the Gospel in Rome</a:t>
            </a:r>
          </a:p>
          <a:p>
            <a:pPr marL="742950" indent="-742950" algn="just">
              <a:buAutoNum type="arabicPlain"/>
            </a:pP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4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One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algn="just"/>
            <a:r>
              <a:rPr lang="en-US" sz="3600" dirty="0" smtClean="0">
                <a:solidFill>
                  <a:schemeClr val="bg1"/>
                </a:solidFill>
                <a:latin typeface="Times New Roman" panose="02020603050405020304" pitchFamily="18" charset="0"/>
                <a:cs typeface="Times New Roman" panose="02020603050405020304" pitchFamily="18" charset="0"/>
              </a:rPr>
              <a:t>16	Not ashamed of the Gospel</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Therein is the righteousness</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Wrath of God is revealed</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That which may be known</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The invisible things testify</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They did not glorify God</a:t>
            </a:r>
          </a:p>
          <a:p>
            <a:pPr marL="742950" indent="-742950" algn="just">
              <a:buAutoNum type="arabicPlain" startAt="17"/>
            </a:pPr>
            <a:r>
              <a:rPr lang="en-US" sz="3600" dirty="0" smtClean="0">
                <a:solidFill>
                  <a:schemeClr val="bg1"/>
                </a:solidFill>
                <a:latin typeface="Times New Roman" panose="02020603050405020304" pitchFamily="18" charset="0"/>
                <a:cs typeface="Times New Roman" panose="02020603050405020304" pitchFamily="18" charset="0"/>
              </a:rPr>
              <a:t>Professing wisdom, they became fools</a:t>
            </a:r>
          </a:p>
        </p:txBody>
      </p:sp>
    </p:spTree>
    <p:extLst>
      <p:ext uri="{BB962C8B-B14F-4D97-AF65-F5344CB8AC3E}">
        <p14:creationId xmlns:p14="http://schemas.microsoft.com/office/powerpoint/2010/main" val="39797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One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Changed the glory of God</a:t>
            </a:r>
          </a:p>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God gave them up</a:t>
            </a:r>
          </a:p>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Changed truth into a lie</a:t>
            </a:r>
          </a:p>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God gave them up</a:t>
            </a:r>
          </a:p>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Men with men</a:t>
            </a:r>
          </a:p>
          <a:p>
            <a:pPr marL="742950" indent="-742950" algn="just">
              <a:buAutoNum type="arabicPlain" startAt="23"/>
            </a:pPr>
            <a:r>
              <a:rPr lang="en-US" sz="3600" dirty="0" smtClean="0">
                <a:solidFill>
                  <a:schemeClr val="bg1"/>
                </a:solidFill>
                <a:latin typeface="Times New Roman" panose="02020603050405020304" pitchFamily="18" charset="0"/>
                <a:cs typeface="Times New Roman" panose="02020603050405020304" pitchFamily="18" charset="0"/>
              </a:rPr>
              <a:t>They did not like to retain God in their knowledge</a:t>
            </a:r>
          </a:p>
        </p:txBody>
      </p:sp>
    </p:spTree>
    <p:extLst>
      <p:ext uri="{BB962C8B-B14F-4D97-AF65-F5344CB8AC3E}">
        <p14:creationId xmlns:p14="http://schemas.microsoft.com/office/powerpoint/2010/main" val="193525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One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9"/>
            </a:pPr>
            <a:r>
              <a:rPr lang="en-US" sz="3600" dirty="0" smtClean="0">
                <a:solidFill>
                  <a:schemeClr val="bg1"/>
                </a:solidFill>
                <a:latin typeface="Times New Roman" panose="02020603050405020304" pitchFamily="18" charset="0"/>
                <a:cs typeface="Times New Roman" panose="02020603050405020304" pitchFamily="18" charset="0"/>
              </a:rPr>
              <a:t>Filled with unrighteousness</a:t>
            </a:r>
          </a:p>
          <a:p>
            <a:pPr marL="742950" indent="-742950" algn="just">
              <a:buAutoNum type="arabicPlain" startAt="29"/>
            </a:pPr>
            <a:r>
              <a:rPr lang="en-US" sz="3600" dirty="0" smtClean="0">
                <a:solidFill>
                  <a:schemeClr val="bg1"/>
                </a:solidFill>
                <a:latin typeface="Times New Roman" panose="02020603050405020304" pitchFamily="18" charset="0"/>
                <a:cs typeface="Times New Roman" panose="02020603050405020304" pitchFamily="18" charset="0"/>
              </a:rPr>
              <a:t>Haters of God</a:t>
            </a:r>
          </a:p>
          <a:p>
            <a:pPr marL="742950" indent="-742950" algn="just">
              <a:buAutoNum type="arabicPlain" startAt="29"/>
            </a:pPr>
            <a:r>
              <a:rPr lang="en-US" sz="3600" dirty="0" smtClean="0">
                <a:solidFill>
                  <a:schemeClr val="bg1"/>
                </a:solidFill>
                <a:latin typeface="Times New Roman" panose="02020603050405020304" pitchFamily="18" charset="0"/>
                <a:cs typeface="Times New Roman" panose="02020603050405020304" pitchFamily="18" charset="0"/>
              </a:rPr>
              <a:t>Without understanding</a:t>
            </a:r>
          </a:p>
          <a:p>
            <a:pPr marL="742950" indent="-742950" algn="just">
              <a:buAutoNum type="arabicPlain" startAt="29"/>
            </a:pPr>
            <a:r>
              <a:rPr lang="en-US" sz="3600" dirty="0" smtClean="0">
                <a:solidFill>
                  <a:schemeClr val="bg1"/>
                </a:solidFill>
                <a:latin typeface="Times New Roman" panose="02020603050405020304" pitchFamily="18" charset="0"/>
                <a:cs typeface="Times New Roman" panose="02020603050405020304" pitchFamily="18" charset="0"/>
              </a:rPr>
              <a:t>Have pleasure in those who commit such sins</a:t>
            </a:r>
          </a:p>
        </p:txBody>
      </p:sp>
    </p:spTree>
    <p:extLst>
      <p:ext uri="{BB962C8B-B14F-4D97-AF65-F5344CB8AC3E}">
        <p14:creationId xmlns:p14="http://schemas.microsoft.com/office/powerpoint/2010/main" val="318360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Two</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Jews are lost and in need of the Gospel (Rom. 2:13)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337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p:cNvPicPr>
            <a:picLocks noChangeArrowheads="1"/>
          </p:cNvPicPr>
          <p:nvPr/>
        </p:nvPicPr>
        <p:blipFill rotWithShape="1">
          <a:blip r:embed="rId2">
            <a:extLst>
              <a:ext uri="{28A0092B-C50C-407E-A947-70E740481C1C}">
                <a14:useLocalDpi xmlns:a14="http://schemas.microsoft.com/office/drawing/2010/main" val="0"/>
              </a:ext>
            </a:extLst>
          </a:blip>
          <a:srcRect b="5328"/>
          <a:stretch/>
        </p:blipFill>
        <p:spPr bwMode="auto">
          <a:xfrm>
            <a:off x="968377" y="715965"/>
            <a:ext cx="3222625" cy="524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3"/>
          <p:cNvSpPr>
            <a:spLocks noGrp="1" noChangeArrowheads="1"/>
          </p:cNvSpPr>
          <p:nvPr>
            <p:ph type="title"/>
          </p:nvPr>
        </p:nvSpPr>
        <p:spPr>
          <a:xfrm>
            <a:off x="5181602" y="228601"/>
            <a:ext cx="2805113" cy="1143000"/>
          </a:xfrm>
          <a:noFill/>
          <a:ln/>
        </p:spPr>
        <p:txBody>
          <a:bodyPr/>
          <a:lstStyle/>
          <a:p>
            <a:r>
              <a:rPr lang="en-US" altLang="en-US" sz="6000" b="1" u="sng" dirty="0"/>
              <a:t>ROME</a:t>
            </a:r>
          </a:p>
        </p:txBody>
      </p:sp>
      <p:sp>
        <p:nvSpPr>
          <p:cNvPr id="9220" name="Rectangle 4"/>
          <p:cNvSpPr>
            <a:spLocks noGrp="1" noChangeArrowheads="1"/>
          </p:cNvSpPr>
          <p:nvPr>
            <p:ph type="body" idx="1"/>
          </p:nvPr>
        </p:nvSpPr>
        <p:spPr>
          <a:xfrm>
            <a:off x="4191000" y="1371600"/>
            <a:ext cx="4495800" cy="5181600"/>
          </a:xfrm>
          <a:noFill/>
          <a:ln/>
        </p:spPr>
        <p:txBody>
          <a:bodyPr/>
          <a:lstStyle/>
          <a:p>
            <a:pPr>
              <a:lnSpc>
                <a:spcPct val="85000"/>
              </a:lnSpc>
              <a:buFont typeface="Monotype Sorts" pitchFamily="2" charset="2"/>
              <a:buNone/>
            </a:pPr>
            <a:r>
              <a:rPr lang="en-US" altLang="en-US" sz="3600" b="1" dirty="0">
                <a:effectLst/>
                <a:latin typeface="+mj-lt"/>
              </a:rPr>
              <a:t>   Rome was the capital city of the most powerful empire in the world.  The book of Romans has much to say about the Christian’s relationship to their government.</a:t>
            </a:r>
          </a:p>
        </p:txBody>
      </p:sp>
      <p:sp>
        <p:nvSpPr>
          <p:cNvPr id="9221" name="Rectangle 5"/>
          <p:cNvSpPr>
            <a:spLocks noChangeArrowheads="1"/>
          </p:cNvSpPr>
          <p:nvPr/>
        </p:nvSpPr>
        <p:spPr bwMode="auto">
          <a:xfrm>
            <a:off x="1219200" y="5638800"/>
            <a:ext cx="2743200" cy="457200"/>
          </a:xfrm>
          <a:prstGeom prst="rect">
            <a:avLst/>
          </a:prstGeom>
          <a:solidFill>
            <a:srgbClr val="006B6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pPr>
            <a:r>
              <a:rPr lang="en-US" altLang="en-US" sz="2400" b="1" dirty="0" smtClean="0">
                <a:solidFill>
                  <a:srgbClr val="FFFFFF"/>
                </a:solidFill>
                <a:effectLst>
                  <a:outerShdw blurRad="38100" dist="38100" dir="2700000" algn="tl">
                    <a:srgbClr val="000000"/>
                  </a:outerShdw>
                </a:effectLst>
                <a:latin typeface="+mj-lt"/>
              </a:rPr>
              <a:t>Roman Forum</a:t>
            </a:r>
          </a:p>
        </p:txBody>
      </p:sp>
    </p:spTree>
    <p:extLst>
      <p:ext uri="{BB962C8B-B14F-4D97-AF65-F5344CB8AC3E}">
        <p14:creationId xmlns:p14="http://schemas.microsoft.com/office/powerpoint/2010/main" val="2353879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checkerboard(down)">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Two</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Thou art inexcusable</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God’s judgment is truth</a:t>
            </a:r>
            <a:endParaRPr lang="en-US" sz="3600" dirty="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If you do the same, you’ll be punished</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Declared the Son of God</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Treasuring up wrath</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Who will render according to our work</a:t>
            </a:r>
          </a:p>
        </p:txBody>
      </p:sp>
    </p:spTree>
    <p:extLst>
      <p:ext uri="{BB962C8B-B14F-4D97-AF65-F5344CB8AC3E}">
        <p14:creationId xmlns:p14="http://schemas.microsoft.com/office/powerpoint/2010/main" val="201321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Two</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To those who good, glory</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To those who do not, wrath</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On every soul that does evil</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Glory to every man who does good</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There is no respect of persons with God</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For as many </a:t>
            </a:r>
            <a:r>
              <a:rPr lang="en-US" sz="3600" smtClean="0">
                <a:solidFill>
                  <a:schemeClr val="bg1"/>
                </a:solidFill>
                <a:latin typeface="Times New Roman" panose="02020603050405020304" pitchFamily="18" charset="0"/>
                <a:cs typeface="Times New Roman" panose="02020603050405020304" pitchFamily="18" charset="0"/>
              </a:rPr>
              <a:t>as sinned</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0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Two</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Doers are the law are just</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Gentiles did by nature</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The law written on their heart</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God shall judge by the Gospel</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Thou art called a Jew</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You knew His will</a:t>
            </a:r>
          </a:p>
          <a:p>
            <a:pPr marL="742950" indent="-742950" algn="just">
              <a:buAutoNum type="arabicPlain" startAt="13"/>
            </a:pPr>
            <a:r>
              <a:rPr lang="en-US" sz="3600" dirty="0" smtClean="0">
                <a:solidFill>
                  <a:schemeClr val="bg1"/>
                </a:solidFill>
                <a:latin typeface="Times New Roman" panose="02020603050405020304" pitchFamily="18" charset="0"/>
                <a:cs typeface="Times New Roman" panose="02020603050405020304" pitchFamily="18" charset="0"/>
              </a:rPr>
              <a:t>A guide for the blind</a:t>
            </a:r>
          </a:p>
        </p:txBody>
      </p:sp>
    </p:spTree>
    <p:extLst>
      <p:ext uri="{BB962C8B-B14F-4D97-AF65-F5344CB8AC3E}">
        <p14:creationId xmlns:p14="http://schemas.microsoft.com/office/powerpoint/2010/main" val="36708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Two</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0"/>
            </a:pPr>
            <a:r>
              <a:rPr lang="en-US" sz="3600" dirty="0" smtClean="0">
                <a:solidFill>
                  <a:schemeClr val="bg1"/>
                </a:solidFill>
                <a:latin typeface="Times New Roman" panose="02020603050405020304" pitchFamily="18" charset="0"/>
                <a:cs typeface="Times New Roman" panose="02020603050405020304" pitchFamily="18" charset="0"/>
              </a:rPr>
              <a:t>An instructor of the foolish</a:t>
            </a:r>
          </a:p>
          <a:p>
            <a:pPr marL="742950" indent="-742950" algn="just">
              <a:buAutoNum type="arabicPlain" startAt="20"/>
            </a:pPr>
            <a:r>
              <a:rPr lang="en-US" sz="3600" dirty="0" smtClean="0">
                <a:solidFill>
                  <a:schemeClr val="bg1"/>
                </a:solidFill>
                <a:latin typeface="Times New Roman" panose="02020603050405020304" pitchFamily="18" charset="0"/>
                <a:cs typeface="Times New Roman" panose="02020603050405020304" pitchFamily="18" charset="0"/>
              </a:rPr>
              <a:t>Do you steal</a:t>
            </a:r>
          </a:p>
          <a:p>
            <a:pPr marL="742950" indent="-742950" algn="just">
              <a:buAutoNum type="arabicPlain" startAt="20"/>
            </a:pPr>
            <a:r>
              <a:rPr lang="en-US" sz="3600" dirty="0" smtClean="0">
                <a:solidFill>
                  <a:schemeClr val="bg1"/>
                </a:solidFill>
                <a:latin typeface="Times New Roman" panose="02020603050405020304" pitchFamily="18" charset="0"/>
                <a:cs typeface="Times New Roman" panose="02020603050405020304" pitchFamily="18" charset="0"/>
              </a:rPr>
              <a:t>Do you commit adultery, do you commit sacrilege</a:t>
            </a:r>
          </a:p>
          <a:p>
            <a:pPr marL="742950" indent="-742950" algn="just">
              <a:buAutoNum type="arabicPlain" startAt="20"/>
            </a:pPr>
            <a:r>
              <a:rPr lang="en-US" sz="3600" dirty="0" smtClean="0">
                <a:solidFill>
                  <a:schemeClr val="bg1"/>
                </a:solidFill>
                <a:latin typeface="Times New Roman" panose="02020603050405020304" pitchFamily="18" charset="0"/>
                <a:cs typeface="Times New Roman" panose="02020603050405020304" pitchFamily="18" charset="0"/>
              </a:rPr>
              <a:t>You boast in the law</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smtClean="0">
                <a:solidFill>
                  <a:schemeClr val="bg1"/>
                </a:solidFill>
                <a:latin typeface="Times New Roman" panose="02020603050405020304" pitchFamily="18" charset="0"/>
                <a:cs typeface="Times New Roman" panose="02020603050405020304" pitchFamily="18" charset="0"/>
              </a:rPr>
              <a:t>and break it</a:t>
            </a:r>
          </a:p>
          <a:p>
            <a:pPr marL="742950" indent="-742950" algn="just">
              <a:buAutoNum type="arabicPlain" startAt="20"/>
            </a:pPr>
            <a:r>
              <a:rPr lang="en-US" sz="3600" dirty="0" smtClean="0">
                <a:solidFill>
                  <a:schemeClr val="bg1"/>
                </a:solidFill>
                <a:latin typeface="Times New Roman" panose="02020603050405020304" pitchFamily="18" charset="0"/>
                <a:cs typeface="Times New Roman" panose="02020603050405020304" pitchFamily="18" charset="0"/>
              </a:rPr>
              <a:t>God is blasphemed because of you</a:t>
            </a:r>
          </a:p>
        </p:txBody>
      </p:sp>
    </p:spTree>
    <p:extLst>
      <p:ext uri="{BB962C8B-B14F-4D97-AF65-F5344CB8AC3E}">
        <p14:creationId xmlns:p14="http://schemas.microsoft.com/office/powerpoint/2010/main" val="27377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Two</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5"/>
            </a:pPr>
            <a:r>
              <a:rPr lang="en-US" sz="3600" dirty="0" smtClean="0">
                <a:solidFill>
                  <a:schemeClr val="bg1"/>
                </a:solidFill>
                <a:latin typeface="Times New Roman" panose="02020603050405020304" pitchFamily="18" charset="0"/>
                <a:cs typeface="Times New Roman" panose="02020603050405020304" pitchFamily="18" charset="0"/>
              </a:rPr>
              <a:t>Circumcision profits, if you keep the law</a:t>
            </a:r>
          </a:p>
          <a:p>
            <a:pPr marL="742950" indent="-742950" algn="just">
              <a:buAutoNum type="arabicPlain" startAt="25"/>
            </a:pPr>
            <a:r>
              <a:rPr lang="en-US" sz="3600" dirty="0" err="1" smtClean="0">
                <a:solidFill>
                  <a:schemeClr val="bg1"/>
                </a:solidFill>
                <a:latin typeface="Times New Roman" panose="02020603050405020304" pitchFamily="18" charset="0"/>
                <a:cs typeface="Times New Roman" panose="02020603050405020304" pitchFamily="18" charset="0"/>
              </a:rPr>
              <a:t>UnCircumcision</a:t>
            </a:r>
            <a:r>
              <a:rPr lang="en-US" sz="3600" dirty="0" smtClean="0">
                <a:solidFill>
                  <a:schemeClr val="bg1"/>
                </a:solidFill>
                <a:latin typeface="Times New Roman" panose="02020603050405020304" pitchFamily="18" charset="0"/>
                <a:cs typeface="Times New Roman" panose="02020603050405020304" pitchFamily="18" charset="0"/>
              </a:rPr>
              <a:t> counted as circumcision</a:t>
            </a:r>
          </a:p>
          <a:p>
            <a:pPr marL="742950" indent="-742950" algn="just">
              <a:buAutoNum type="arabicPlain" startAt="25"/>
            </a:pPr>
            <a:r>
              <a:rPr lang="en-US" sz="3600" dirty="0" smtClean="0">
                <a:solidFill>
                  <a:schemeClr val="bg1"/>
                </a:solidFill>
                <a:latin typeface="Times New Roman" panose="02020603050405020304" pitchFamily="18" charset="0"/>
                <a:cs typeface="Times New Roman" panose="02020603050405020304" pitchFamily="18" charset="0"/>
              </a:rPr>
              <a:t>If they fulfill the law</a:t>
            </a:r>
          </a:p>
          <a:p>
            <a:pPr marL="742950" indent="-742950" algn="just">
              <a:buAutoNum type="arabicPlain" startAt="25"/>
            </a:pPr>
            <a:r>
              <a:rPr lang="en-US" sz="3600" dirty="0" smtClean="0">
                <a:solidFill>
                  <a:schemeClr val="bg1"/>
                </a:solidFill>
                <a:latin typeface="Times New Roman" panose="02020603050405020304" pitchFamily="18" charset="0"/>
                <a:cs typeface="Times New Roman" panose="02020603050405020304" pitchFamily="18" charset="0"/>
              </a:rPr>
              <a:t>Not a Jew outwardly</a:t>
            </a:r>
          </a:p>
          <a:p>
            <a:pPr marL="742950" indent="-742950" algn="just">
              <a:buAutoNum type="arabicPlain" startAt="25"/>
            </a:pPr>
            <a:r>
              <a:rPr lang="en-US" sz="3600" dirty="0" smtClean="0">
                <a:solidFill>
                  <a:schemeClr val="bg1"/>
                </a:solidFill>
                <a:latin typeface="Times New Roman" panose="02020603050405020304" pitchFamily="18" charset="0"/>
                <a:cs typeface="Times New Roman" panose="02020603050405020304" pitchFamily="18" charset="0"/>
              </a:rPr>
              <a:t>Jew is one inwardly</a:t>
            </a:r>
          </a:p>
        </p:txBody>
      </p:sp>
    </p:spTree>
    <p:extLst>
      <p:ext uri="{BB962C8B-B14F-4D97-AF65-F5344CB8AC3E}">
        <p14:creationId xmlns:p14="http://schemas.microsoft.com/office/powerpoint/2010/main" val="365353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Three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All are lost and in need of the Gospel (Rom. 3:23)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98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Three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What advantage has the Jew</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Much in every way</a:t>
            </a:r>
            <a:endParaRPr lang="en-US" sz="3600" dirty="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Does unbelief make the faith ineffectual</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Let every man be a liar</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Is God unrighteous</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God forbid</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Why am I judged a sinner</a:t>
            </a:r>
          </a:p>
        </p:txBody>
      </p:sp>
    </p:spTree>
    <p:extLst>
      <p:ext uri="{BB962C8B-B14F-4D97-AF65-F5344CB8AC3E}">
        <p14:creationId xmlns:p14="http://schemas.microsoft.com/office/powerpoint/2010/main" val="29737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Three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Do evil, that good may come?</a:t>
            </a:r>
          </a:p>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Jews and Gentiles are lost</a:t>
            </a:r>
          </a:p>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There is none righteous</a:t>
            </a:r>
          </a:p>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None understands</a:t>
            </a:r>
          </a:p>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They are all gone out</a:t>
            </a:r>
          </a:p>
          <a:p>
            <a:pPr marL="742950" indent="-742950" algn="just">
              <a:buAutoNum type="arabicPlain" startAt="8"/>
            </a:pPr>
            <a:r>
              <a:rPr lang="en-US" sz="3600" dirty="0" smtClean="0">
                <a:solidFill>
                  <a:schemeClr val="bg1"/>
                </a:solidFill>
                <a:latin typeface="Times New Roman" panose="02020603050405020304" pitchFamily="18" charset="0"/>
                <a:cs typeface="Times New Roman" panose="02020603050405020304" pitchFamily="18" charset="0"/>
              </a:rPr>
              <a:t>With their tongues they </a:t>
            </a:r>
            <a:r>
              <a:rPr lang="en-US" sz="3600" smtClean="0">
                <a:solidFill>
                  <a:schemeClr val="bg1"/>
                </a:solidFill>
                <a:latin typeface="Times New Roman" panose="02020603050405020304" pitchFamily="18" charset="0"/>
                <a:cs typeface="Times New Roman" panose="02020603050405020304" pitchFamily="18" charset="0"/>
              </a:rPr>
              <a:t>have deceived</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89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Three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Mouths full of cursing</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Swift to shed blood</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Destruction is their way</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Don’t know peace</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No fear of God</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The world is guilty</a:t>
            </a:r>
          </a:p>
          <a:p>
            <a:pPr marL="742950" indent="-742950" algn="just">
              <a:buAutoNum type="arabicPlain" startAt="14"/>
            </a:pPr>
            <a:r>
              <a:rPr lang="en-US" sz="3600" dirty="0" smtClean="0">
                <a:solidFill>
                  <a:schemeClr val="bg1"/>
                </a:solidFill>
                <a:latin typeface="Times New Roman" panose="02020603050405020304" pitchFamily="18" charset="0"/>
                <a:cs typeface="Times New Roman" panose="02020603050405020304" pitchFamily="18" charset="0"/>
              </a:rPr>
              <a:t>No one is justified by the law</a:t>
            </a:r>
          </a:p>
        </p:txBody>
      </p:sp>
    </p:spTree>
    <p:extLst>
      <p:ext uri="{BB962C8B-B14F-4D97-AF65-F5344CB8AC3E}">
        <p14:creationId xmlns:p14="http://schemas.microsoft.com/office/powerpoint/2010/main" val="668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Three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Righteousness without the law</a:t>
            </a:r>
          </a:p>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Righteousness by faith</a:t>
            </a:r>
          </a:p>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All have sinned</a:t>
            </a:r>
          </a:p>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Justified by grace</a:t>
            </a:r>
          </a:p>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Jesus, our Propitiation</a:t>
            </a:r>
          </a:p>
          <a:p>
            <a:pPr marL="742950" indent="-742950" algn="just">
              <a:buAutoNum type="arabicPlain" startAt="21"/>
            </a:pPr>
            <a:r>
              <a:rPr lang="en-US" sz="3600" dirty="0" smtClean="0">
                <a:solidFill>
                  <a:schemeClr val="bg1"/>
                </a:solidFill>
                <a:latin typeface="Times New Roman" panose="02020603050405020304" pitchFamily="18" charset="0"/>
                <a:cs typeface="Times New Roman" panose="02020603050405020304" pitchFamily="18" charset="0"/>
              </a:rPr>
              <a:t>Justified by belief</a:t>
            </a:r>
          </a:p>
        </p:txBody>
      </p:sp>
    </p:spTree>
    <p:extLst>
      <p:ext uri="{BB962C8B-B14F-4D97-AF65-F5344CB8AC3E}">
        <p14:creationId xmlns:p14="http://schemas.microsoft.com/office/powerpoint/2010/main" val="6251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of Europe"/>
          <p:cNvPicPr>
            <a:picLocks noChangeAspect="1" noChangeArrowheads="1"/>
          </p:cNvPicPr>
          <p:nvPr/>
        </p:nvPicPr>
        <p:blipFill rotWithShape="1">
          <a:blip r:embed="rId2">
            <a:extLst>
              <a:ext uri="{28A0092B-C50C-407E-A947-70E740481C1C}">
                <a14:useLocalDpi xmlns:a14="http://schemas.microsoft.com/office/drawing/2010/main" val="0"/>
              </a:ext>
            </a:extLst>
          </a:blip>
          <a:srcRect t="34068"/>
          <a:stretch/>
        </p:blipFill>
        <p:spPr bwMode="auto">
          <a:xfrm>
            <a:off x="-19050" y="457200"/>
            <a:ext cx="9428988" cy="6019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9121478"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5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Three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27"/>
            </a:pPr>
            <a:r>
              <a:rPr lang="en-US" sz="3600" dirty="0" smtClean="0">
                <a:solidFill>
                  <a:schemeClr val="bg1"/>
                </a:solidFill>
                <a:latin typeface="Times New Roman" panose="02020603050405020304" pitchFamily="18" charset="0"/>
                <a:cs typeface="Times New Roman" panose="02020603050405020304" pitchFamily="18" charset="0"/>
              </a:rPr>
              <a:t>Where is the boasting</a:t>
            </a:r>
          </a:p>
          <a:p>
            <a:pPr marL="742950" indent="-742950" algn="just">
              <a:buAutoNum type="arabicPlain" startAt="27"/>
            </a:pPr>
            <a:r>
              <a:rPr lang="en-US" sz="3600" dirty="0" smtClean="0">
                <a:solidFill>
                  <a:schemeClr val="bg1"/>
                </a:solidFill>
                <a:latin typeface="Times New Roman" panose="02020603050405020304" pitchFamily="18" charset="0"/>
                <a:cs typeface="Times New Roman" panose="02020603050405020304" pitchFamily="18" charset="0"/>
              </a:rPr>
              <a:t>Justified by faith without the deeds of the law</a:t>
            </a:r>
          </a:p>
          <a:p>
            <a:pPr marL="742950" indent="-742950" algn="just">
              <a:buAutoNum type="arabicPlain" startAt="27"/>
            </a:pPr>
            <a:r>
              <a:rPr lang="en-US" sz="3600" dirty="0" smtClean="0">
                <a:solidFill>
                  <a:schemeClr val="bg1"/>
                </a:solidFill>
                <a:latin typeface="Times New Roman" panose="02020603050405020304" pitchFamily="18" charset="0"/>
                <a:cs typeface="Times New Roman" panose="02020603050405020304" pitchFamily="18" charset="0"/>
              </a:rPr>
              <a:t>God of both Jews and Gentiles</a:t>
            </a:r>
          </a:p>
          <a:p>
            <a:pPr marL="742950" indent="-742950" algn="just">
              <a:buAutoNum type="arabicPlain" startAt="27"/>
            </a:pPr>
            <a:r>
              <a:rPr lang="en-US" sz="3600" dirty="0" smtClean="0">
                <a:solidFill>
                  <a:schemeClr val="bg1"/>
                </a:solidFill>
                <a:latin typeface="Times New Roman" panose="02020603050405020304" pitchFamily="18" charset="0"/>
                <a:cs typeface="Times New Roman" panose="02020603050405020304" pitchFamily="18" charset="0"/>
              </a:rPr>
              <a:t>Both justified by faith</a:t>
            </a:r>
          </a:p>
          <a:p>
            <a:pPr marL="742950" indent="-742950" algn="just">
              <a:buAutoNum type="arabicPlain" startAt="27"/>
            </a:pPr>
            <a:r>
              <a:rPr lang="en-US" sz="3600" dirty="0" smtClean="0">
                <a:solidFill>
                  <a:schemeClr val="bg1"/>
                </a:solidFill>
                <a:latin typeface="Times New Roman" panose="02020603050405020304" pitchFamily="18" charset="0"/>
                <a:cs typeface="Times New Roman" panose="02020603050405020304" pitchFamily="18" charset="0"/>
              </a:rPr>
              <a:t>Does this void the law? No</a:t>
            </a:r>
          </a:p>
        </p:txBody>
      </p:sp>
    </p:spTree>
    <p:extLst>
      <p:ext uri="{BB962C8B-B14F-4D97-AF65-F5344CB8AC3E}">
        <p14:creationId xmlns:p14="http://schemas.microsoft.com/office/powerpoint/2010/main" val="22467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5950" y="0"/>
            <a:ext cx="3505200" cy="6858000"/>
          </a:xfrm>
          <a:prstGeom prst="rect">
            <a:avLst/>
          </a:prstGeom>
          <a:solidFill>
            <a:srgbClr val="EA157A">
              <a:lumMod val="75000"/>
            </a:srgbClr>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 name="Rectangle 4"/>
          <p:cNvSpPr/>
          <p:nvPr/>
        </p:nvSpPr>
        <p:spPr>
          <a:xfrm>
            <a:off x="0" y="0"/>
            <a:ext cx="5791200" cy="6858000"/>
          </a:xfrm>
          <a:prstGeom prst="rect">
            <a:avLst/>
          </a:prstGeom>
          <a:solidFill>
            <a:srgbClr val="FFFF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6" name="Freeform 5"/>
          <p:cNvSpPr/>
          <p:nvPr/>
        </p:nvSpPr>
        <p:spPr>
          <a:xfrm>
            <a:off x="4800600" y="1828800"/>
            <a:ext cx="1981200" cy="3581400"/>
          </a:xfrm>
          <a:custGeom>
            <a:avLst/>
            <a:gdLst>
              <a:gd name="connsiteX0" fmla="*/ 0 w 1676400"/>
              <a:gd name="connsiteY0" fmla="*/ 419100 h 6858000"/>
              <a:gd name="connsiteX1" fmla="*/ 419100 w 1676400"/>
              <a:gd name="connsiteY1" fmla="*/ 419100 h 6858000"/>
              <a:gd name="connsiteX2" fmla="*/ 419100 w 1676400"/>
              <a:gd name="connsiteY2" fmla="*/ 0 h 6858000"/>
              <a:gd name="connsiteX3" fmla="*/ 1257300 w 1676400"/>
              <a:gd name="connsiteY3" fmla="*/ 0 h 6858000"/>
              <a:gd name="connsiteX4" fmla="*/ 1257300 w 1676400"/>
              <a:gd name="connsiteY4" fmla="*/ 419100 h 6858000"/>
              <a:gd name="connsiteX5" fmla="*/ 1676400 w 1676400"/>
              <a:gd name="connsiteY5" fmla="*/ 419100 h 6858000"/>
              <a:gd name="connsiteX6" fmla="*/ 1676400 w 1676400"/>
              <a:gd name="connsiteY6" fmla="*/ 6438900 h 6858000"/>
              <a:gd name="connsiteX7" fmla="*/ 1257300 w 1676400"/>
              <a:gd name="connsiteY7" fmla="*/ 6438900 h 6858000"/>
              <a:gd name="connsiteX8" fmla="*/ 1257300 w 1676400"/>
              <a:gd name="connsiteY8" fmla="*/ 6858000 h 6858000"/>
              <a:gd name="connsiteX9" fmla="*/ 419100 w 1676400"/>
              <a:gd name="connsiteY9" fmla="*/ 6858000 h 6858000"/>
              <a:gd name="connsiteX10" fmla="*/ 419100 w 1676400"/>
              <a:gd name="connsiteY10" fmla="*/ 6438900 h 6858000"/>
              <a:gd name="connsiteX11" fmla="*/ 0 w 1676400"/>
              <a:gd name="connsiteY11" fmla="*/ 6438900 h 6858000"/>
              <a:gd name="connsiteX12" fmla="*/ 0 w 1676400"/>
              <a:gd name="connsiteY12" fmla="*/ 419100 h 6858000"/>
              <a:gd name="connsiteX0" fmla="*/ 0 w 1676400"/>
              <a:gd name="connsiteY0" fmla="*/ 419100 h 6858000"/>
              <a:gd name="connsiteX1" fmla="*/ 419100 w 1676400"/>
              <a:gd name="connsiteY1" fmla="*/ 419100 h 6858000"/>
              <a:gd name="connsiteX2" fmla="*/ 419100 w 1676400"/>
              <a:gd name="connsiteY2" fmla="*/ 0 h 6858000"/>
              <a:gd name="connsiteX3" fmla="*/ 1257300 w 1676400"/>
              <a:gd name="connsiteY3" fmla="*/ 0 h 6858000"/>
              <a:gd name="connsiteX4" fmla="*/ 1257300 w 1676400"/>
              <a:gd name="connsiteY4" fmla="*/ 419100 h 6858000"/>
              <a:gd name="connsiteX5" fmla="*/ 1676400 w 1676400"/>
              <a:gd name="connsiteY5" fmla="*/ 419100 h 6858000"/>
              <a:gd name="connsiteX6" fmla="*/ 1676400 w 1676400"/>
              <a:gd name="connsiteY6" fmla="*/ 6438900 h 6858000"/>
              <a:gd name="connsiteX7" fmla="*/ 1257300 w 1676400"/>
              <a:gd name="connsiteY7" fmla="*/ 6438900 h 6858000"/>
              <a:gd name="connsiteX8" fmla="*/ 1257300 w 1676400"/>
              <a:gd name="connsiteY8" fmla="*/ 6858000 h 6858000"/>
              <a:gd name="connsiteX9" fmla="*/ 419100 w 1676400"/>
              <a:gd name="connsiteY9" fmla="*/ 6858000 h 6858000"/>
              <a:gd name="connsiteX10" fmla="*/ 419100 w 1676400"/>
              <a:gd name="connsiteY10" fmla="*/ 1562100 h 6858000"/>
              <a:gd name="connsiteX11" fmla="*/ 0 w 1676400"/>
              <a:gd name="connsiteY11" fmla="*/ 6438900 h 6858000"/>
              <a:gd name="connsiteX12" fmla="*/ 0 w 1676400"/>
              <a:gd name="connsiteY12" fmla="*/ 419100 h 6858000"/>
              <a:gd name="connsiteX0" fmla="*/ 0 w 1676400"/>
              <a:gd name="connsiteY0" fmla="*/ 419100 h 6858000"/>
              <a:gd name="connsiteX1" fmla="*/ 419100 w 1676400"/>
              <a:gd name="connsiteY1" fmla="*/ 419100 h 6858000"/>
              <a:gd name="connsiteX2" fmla="*/ 419100 w 1676400"/>
              <a:gd name="connsiteY2" fmla="*/ 0 h 6858000"/>
              <a:gd name="connsiteX3" fmla="*/ 1257300 w 1676400"/>
              <a:gd name="connsiteY3" fmla="*/ 0 h 6858000"/>
              <a:gd name="connsiteX4" fmla="*/ 1257300 w 1676400"/>
              <a:gd name="connsiteY4" fmla="*/ 419100 h 6858000"/>
              <a:gd name="connsiteX5" fmla="*/ 1676400 w 1676400"/>
              <a:gd name="connsiteY5" fmla="*/ 419100 h 6858000"/>
              <a:gd name="connsiteX6" fmla="*/ 1676400 w 1676400"/>
              <a:gd name="connsiteY6" fmla="*/ 6438900 h 6858000"/>
              <a:gd name="connsiteX7" fmla="*/ 1257300 w 1676400"/>
              <a:gd name="connsiteY7" fmla="*/ 6438900 h 6858000"/>
              <a:gd name="connsiteX8" fmla="*/ 1257300 w 1676400"/>
              <a:gd name="connsiteY8" fmla="*/ 6858000 h 6858000"/>
              <a:gd name="connsiteX9" fmla="*/ 419100 w 1676400"/>
              <a:gd name="connsiteY9" fmla="*/ 6858000 h 6858000"/>
              <a:gd name="connsiteX10" fmla="*/ 419100 w 1676400"/>
              <a:gd name="connsiteY10" fmla="*/ 1562100 h 6858000"/>
              <a:gd name="connsiteX11" fmla="*/ 0 w 1676400"/>
              <a:gd name="connsiteY11" fmla="*/ 1562100 h 6858000"/>
              <a:gd name="connsiteX12" fmla="*/ 0 w 1676400"/>
              <a:gd name="connsiteY12" fmla="*/ 419100 h 6858000"/>
              <a:gd name="connsiteX0" fmla="*/ 0 w 1676400"/>
              <a:gd name="connsiteY0" fmla="*/ 419100 h 6858000"/>
              <a:gd name="connsiteX1" fmla="*/ 419100 w 1676400"/>
              <a:gd name="connsiteY1" fmla="*/ 419100 h 6858000"/>
              <a:gd name="connsiteX2" fmla="*/ 419100 w 1676400"/>
              <a:gd name="connsiteY2" fmla="*/ 0 h 6858000"/>
              <a:gd name="connsiteX3" fmla="*/ 1257300 w 1676400"/>
              <a:gd name="connsiteY3" fmla="*/ 0 h 6858000"/>
              <a:gd name="connsiteX4" fmla="*/ 1257300 w 1676400"/>
              <a:gd name="connsiteY4" fmla="*/ 419100 h 6858000"/>
              <a:gd name="connsiteX5" fmla="*/ 1676400 w 1676400"/>
              <a:gd name="connsiteY5" fmla="*/ 419100 h 6858000"/>
              <a:gd name="connsiteX6" fmla="*/ 1676400 w 1676400"/>
              <a:gd name="connsiteY6" fmla="*/ 6438900 h 6858000"/>
              <a:gd name="connsiteX7" fmla="*/ 1257300 w 1676400"/>
              <a:gd name="connsiteY7" fmla="*/ 1562100 h 6858000"/>
              <a:gd name="connsiteX8" fmla="*/ 1257300 w 1676400"/>
              <a:gd name="connsiteY8" fmla="*/ 6858000 h 6858000"/>
              <a:gd name="connsiteX9" fmla="*/ 419100 w 1676400"/>
              <a:gd name="connsiteY9" fmla="*/ 6858000 h 6858000"/>
              <a:gd name="connsiteX10" fmla="*/ 419100 w 1676400"/>
              <a:gd name="connsiteY10" fmla="*/ 1562100 h 6858000"/>
              <a:gd name="connsiteX11" fmla="*/ 0 w 1676400"/>
              <a:gd name="connsiteY11" fmla="*/ 1562100 h 6858000"/>
              <a:gd name="connsiteX12" fmla="*/ 0 w 1676400"/>
              <a:gd name="connsiteY12" fmla="*/ 419100 h 6858000"/>
              <a:gd name="connsiteX0" fmla="*/ 0 w 1676400"/>
              <a:gd name="connsiteY0" fmla="*/ 419100 h 6858000"/>
              <a:gd name="connsiteX1" fmla="*/ 419100 w 1676400"/>
              <a:gd name="connsiteY1" fmla="*/ 419100 h 6858000"/>
              <a:gd name="connsiteX2" fmla="*/ 419100 w 1676400"/>
              <a:gd name="connsiteY2" fmla="*/ 0 h 6858000"/>
              <a:gd name="connsiteX3" fmla="*/ 1257300 w 1676400"/>
              <a:gd name="connsiteY3" fmla="*/ 0 h 6858000"/>
              <a:gd name="connsiteX4" fmla="*/ 1257300 w 1676400"/>
              <a:gd name="connsiteY4" fmla="*/ 419100 h 6858000"/>
              <a:gd name="connsiteX5" fmla="*/ 1676400 w 1676400"/>
              <a:gd name="connsiteY5" fmla="*/ 419100 h 6858000"/>
              <a:gd name="connsiteX6" fmla="*/ 1676400 w 1676400"/>
              <a:gd name="connsiteY6" fmla="*/ 1562100 h 6858000"/>
              <a:gd name="connsiteX7" fmla="*/ 1257300 w 1676400"/>
              <a:gd name="connsiteY7" fmla="*/ 1562100 h 6858000"/>
              <a:gd name="connsiteX8" fmla="*/ 1257300 w 1676400"/>
              <a:gd name="connsiteY8" fmla="*/ 6858000 h 6858000"/>
              <a:gd name="connsiteX9" fmla="*/ 419100 w 1676400"/>
              <a:gd name="connsiteY9" fmla="*/ 6858000 h 6858000"/>
              <a:gd name="connsiteX10" fmla="*/ 419100 w 1676400"/>
              <a:gd name="connsiteY10" fmla="*/ 1562100 h 6858000"/>
              <a:gd name="connsiteX11" fmla="*/ 0 w 1676400"/>
              <a:gd name="connsiteY11" fmla="*/ 1562100 h 6858000"/>
              <a:gd name="connsiteX12" fmla="*/ 0 w 1676400"/>
              <a:gd name="connsiteY12" fmla="*/ 419100 h 6858000"/>
              <a:gd name="connsiteX0" fmla="*/ 0 w 2209800"/>
              <a:gd name="connsiteY0" fmla="*/ 419100 h 6858000"/>
              <a:gd name="connsiteX1" fmla="*/ 952500 w 2209800"/>
              <a:gd name="connsiteY1" fmla="*/ 419100 h 6858000"/>
              <a:gd name="connsiteX2" fmla="*/ 952500 w 2209800"/>
              <a:gd name="connsiteY2" fmla="*/ 0 h 6858000"/>
              <a:gd name="connsiteX3" fmla="*/ 1790700 w 2209800"/>
              <a:gd name="connsiteY3" fmla="*/ 0 h 6858000"/>
              <a:gd name="connsiteX4" fmla="*/ 1790700 w 2209800"/>
              <a:gd name="connsiteY4" fmla="*/ 419100 h 6858000"/>
              <a:gd name="connsiteX5" fmla="*/ 2209800 w 2209800"/>
              <a:gd name="connsiteY5" fmla="*/ 419100 h 6858000"/>
              <a:gd name="connsiteX6" fmla="*/ 2209800 w 2209800"/>
              <a:gd name="connsiteY6" fmla="*/ 1562100 h 6858000"/>
              <a:gd name="connsiteX7" fmla="*/ 1790700 w 2209800"/>
              <a:gd name="connsiteY7" fmla="*/ 1562100 h 6858000"/>
              <a:gd name="connsiteX8" fmla="*/ 1790700 w 2209800"/>
              <a:gd name="connsiteY8" fmla="*/ 6858000 h 6858000"/>
              <a:gd name="connsiteX9" fmla="*/ 952500 w 2209800"/>
              <a:gd name="connsiteY9" fmla="*/ 6858000 h 6858000"/>
              <a:gd name="connsiteX10" fmla="*/ 952500 w 2209800"/>
              <a:gd name="connsiteY10" fmla="*/ 1562100 h 6858000"/>
              <a:gd name="connsiteX11" fmla="*/ 533400 w 2209800"/>
              <a:gd name="connsiteY11" fmla="*/ 1562100 h 6858000"/>
              <a:gd name="connsiteX12" fmla="*/ 0 w 2209800"/>
              <a:gd name="connsiteY12" fmla="*/ 419100 h 6858000"/>
              <a:gd name="connsiteX0" fmla="*/ 0 w 2209800"/>
              <a:gd name="connsiteY0" fmla="*/ 419100 h 6858000"/>
              <a:gd name="connsiteX1" fmla="*/ 952500 w 2209800"/>
              <a:gd name="connsiteY1" fmla="*/ 419100 h 6858000"/>
              <a:gd name="connsiteX2" fmla="*/ 952500 w 2209800"/>
              <a:gd name="connsiteY2" fmla="*/ 0 h 6858000"/>
              <a:gd name="connsiteX3" fmla="*/ 1790700 w 2209800"/>
              <a:gd name="connsiteY3" fmla="*/ 0 h 6858000"/>
              <a:gd name="connsiteX4" fmla="*/ 1790700 w 2209800"/>
              <a:gd name="connsiteY4" fmla="*/ 419100 h 6858000"/>
              <a:gd name="connsiteX5" fmla="*/ 2209800 w 2209800"/>
              <a:gd name="connsiteY5" fmla="*/ 419100 h 6858000"/>
              <a:gd name="connsiteX6" fmla="*/ 2209800 w 2209800"/>
              <a:gd name="connsiteY6" fmla="*/ 1562100 h 6858000"/>
              <a:gd name="connsiteX7" fmla="*/ 1790700 w 2209800"/>
              <a:gd name="connsiteY7" fmla="*/ 1562100 h 6858000"/>
              <a:gd name="connsiteX8" fmla="*/ 1790700 w 2209800"/>
              <a:gd name="connsiteY8" fmla="*/ 6858000 h 6858000"/>
              <a:gd name="connsiteX9" fmla="*/ 952500 w 2209800"/>
              <a:gd name="connsiteY9" fmla="*/ 6858000 h 6858000"/>
              <a:gd name="connsiteX10" fmla="*/ 952500 w 2209800"/>
              <a:gd name="connsiteY10" fmla="*/ 1562100 h 6858000"/>
              <a:gd name="connsiteX11" fmla="*/ 533400 w 2209800"/>
              <a:gd name="connsiteY11" fmla="*/ 1562100 h 6858000"/>
              <a:gd name="connsiteX12" fmla="*/ 6439 w 2209800"/>
              <a:gd name="connsiteY12" fmla="*/ 1532586 h 6858000"/>
              <a:gd name="connsiteX13" fmla="*/ 0 w 2209800"/>
              <a:gd name="connsiteY13" fmla="*/ 419100 h 6858000"/>
              <a:gd name="connsiteX0" fmla="*/ 0 w 2209800"/>
              <a:gd name="connsiteY0" fmla="*/ 419100 h 6858000"/>
              <a:gd name="connsiteX1" fmla="*/ 952500 w 2209800"/>
              <a:gd name="connsiteY1" fmla="*/ 419100 h 6858000"/>
              <a:gd name="connsiteX2" fmla="*/ 952500 w 2209800"/>
              <a:gd name="connsiteY2" fmla="*/ 0 h 6858000"/>
              <a:gd name="connsiteX3" fmla="*/ 1790700 w 2209800"/>
              <a:gd name="connsiteY3" fmla="*/ 0 h 6858000"/>
              <a:gd name="connsiteX4" fmla="*/ 1790700 w 2209800"/>
              <a:gd name="connsiteY4" fmla="*/ 419100 h 6858000"/>
              <a:gd name="connsiteX5" fmla="*/ 2209800 w 2209800"/>
              <a:gd name="connsiteY5" fmla="*/ 419100 h 6858000"/>
              <a:gd name="connsiteX6" fmla="*/ 2209800 w 2209800"/>
              <a:gd name="connsiteY6" fmla="*/ 1562100 h 6858000"/>
              <a:gd name="connsiteX7" fmla="*/ 1790700 w 2209800"/>
              <a:gd name="connsiteY7" fmla="*/ 1562100 h 6858000"/>
              <a:gd name="connsiteX8" fmla="*/ 1790700 w 2209800"/>
              <a:gd name="connsiteY8" fmla="*/ 6858000 h 6858000"/>
              <a:gd name="connsiteX9" fmla="*/ 952500 w 2209800"/>
              <a:gd name="connsiteY9" fmla="*/ 6858000 h 6858000"/>
              <a:gd name="connsiteX10" fmla="*/ 952500 w 2209800"/>
              <a:gd name="connsiteY10" fmla="*/ 1562100 h 6858000"/>
              <a:gd name="connsiteX11" fmla="*/ 533400 w 2209800"/>
              <a:gd name="connsiteY11" fmla="*/ 1562100 h 6858000"/>
              <a:gd name="connsiteX12" fmla="*/ 6439 w 2209800"/>
              <a:gd name="connsiteY12" fmla="*/ 1532586 h 6858000"/>
              <a:gd name="connsiteX13" fmla="*/ 0 w 2209800"/>
              <a:gd name="connsiteY13" fmla="*/ 419100 h 6858000"/>
              <a:gd name="connsiteX0" fmla="*/ 0 w 2209800"/>
              <a:gd name="connsiteY0" fmla="*/ 419100 h 6858000"/>
              <a:gd name="connsiteX1" fmla="*/ 952500 w 2209800"/>
              <a:gd name="connsiteY1" fmla="*/ 419100 h 6858000"/>
              <a:gd name="connsiteX2" fmla="*/ 952500 w 2209800"/>
              <a:gd name="connsiteY2" fmla="*/ 0 h 6858000"/>
              <a:gd name="connsiteX3" fmla="*/ 1790700 w 2209800"/>
              <a:gd name="connsiteY3" fmla="*/ 0 h 6858000"/>
              <a:gd name="connsiteX4" fmla="*/ 1790700 w 2209800"/>
              <a:gd name="connsiteY4" fmla="*/ 419100 h 6858000"/>
              <a:gd name="connsiteX5" fmla="*/ 2209800 w 2209800"/>
              <a:gd name="connsiteY5" fmla="*/ 419100 h 6858000"/>
              <a:gd name="connsiteX6" fmla="*/ 2209800 w 2209800"/>
              <a:gd name="connsiteY6" fmla="*/ 1562100 h 6858000"/>
              <a:gd name="connsiteX7" fmla="*/ 1790700 w 2209800"/>
              <a:gd name="connsiteY7" fmla="*/ 1562100 h 6858000"/>
              <a:gd name="connsiteX8" fmla="*/ 1790700 w 2209800"/>
              <a:gd name="connsiteY8" fmla="*/ 6858000 h 6858000"/>
              <a:gd name="connsiteX9" fmla="*/ 952500 w 2209800"/>
              <a:gd name="connsiteY9" fmla="*/ 6858000 h 6858000"/>
              <a:gd name="connsiteX10" fmla="*/ 952500 w 2209800"/>
              <a:gd name="connsiteY10" fmla="*/ 1562100 h 6858000"/>
              <a:gd name="connsiteX11" fmla="*/ 533400 w 2209800"/>
              <a:gd name="connsiteY11" fmla="*/ 1562100 h 6858000"/>
              <a:gd name="connsiteX12" fmla="*/ 6439 w 2209800"/>
              <a:gd name="connsiteY12" fmla="*/ 1532586 h 6858000"/>
              <a:gd name="connsiteX13" fmla="*/ 0 w 2209800"/>
              <a:gd name="connsiteY13" fmla="*/ 419100 h 6858000"/>
              <a:gd name="connsiteX0" fmla="*/ 0 w 2209800"/>
              <a:gd name="connsiteY0" fmla="*/ 419100 h 6858000"/>
              <a:gd name="connsiteX1" fmla="*/ 952500 w 2209800"/>
              <a:gd name="connsiteY1" fmla="*/ 419100 h 6858000"/>
              <a:gd name="connsiteX2" fmla="*/ 952500 w 2209800"/>
              <a:gd name="connsiteY2" fmla="*/ 0 h 6858000"/>
              <a:gd name="connsiteX3" fmla="*/ 1790700 w 2209800"/>
              <a:gd name="connsiteY3" fmla="*/ 0 h 6858000"/>
              <a:gd name="connsiteX4" fmla="*/ 1790700 w 2209800"/>
              <a:gd name="connsiteY4" fmla="*/ 419100 h 6858000"/>
              <a:gd name="connsiteX5" fmla="*/ 2209800 w 2209800"/>
              <a:gd name="connsiteY5" fmla="*/ 419100 h 6858000"/>
              <a:gd name="connsiteX6" fmla="*/ 2209800 w 2209800"/>
              <a:gd name="connsiteY6" fmla="*/ 1562100 h 6858000"/>
              <a:gd name="connsiteX7" fmla="*/ 1790700 w 2209800"/>
              <a:gd name="connsiteY7" fmla="*/ 1562100 h 6858000"/>
              <a:gd name="connsiteX8" fmla="*/ 1790700 w 2209800"/>
              <a:gd name="connsiteY8" fmla="*/ 6858000 h 6858000"/>
              <a:gd name="connsiteX9" fmla="*/ 952500 w 2209800"/>
              <a:gd name="connsiteY9" fmla="*/ 6858000 h 6858000"/>
              <a:gd name="connsiteX10" fmla="*/ 952500 w 2209800"/>
              <a:gd name="connsiteY10" fmla="*/ 1562100 h 6858000"/>
              <a:gd name="connsiteX11" fmla="*/ 533400 w 2209800"/>
              <a:gd name="connsiteY11" fmla="*/ 1562100 h 6858000"/>
              <a:gd name="connsiteX12" fmla="*/ 6439 w 2209800"/>
              <a:gd name="connsiteY12" fmla="*/ 1532586 h 6858000"/>
              <a:gd name="connsiteX13" fmla="*/ 0 w 2209800"/>
              <a:gd name="connsiteY13" fmla="*/ 419100 h 6858000"/>
              <a:gd name="connsiteX0" fmla="*/ 0 w 2971800"/>
              <a:gd name="connsiteY0" fmla="*/ 419100 h 6858000"/>
              <a:gd name="connsiteX1" fmla="*/ 952500 w 2971800"/>
              <a:gd name="connsiteY1" fmla="*/ 419100 h 6858000"/>
              <a:gd name="connsiteX2" fmla="*/ 952500 w 2971800"/>
              <a:gd name="connsiteY2" fmla="*/ 0 h 6858000"/>
              <a:gd name="connsiteX3" fmla="*/ 1790700 w 2971800"/>
              <a:gd name="connsiteY3" fmla="*/ 0 h 6858000"/>
              <a:gd name="connsiteX4" fmla="*/ 1790700 w 2971800"/>
              <a:gd name="connsiteY4" fmla="*/ 419100 h 6858000"/>
              <a:gd name="connsiteX5" fmla="*/ 2971800 w 2971800"/>
              <a:gd name="connsiteY5" fmla="*/ 419100 h 6858000"/>
              <a:gd name="connsiteX6" fmla="*/ 2209800 w 2971800"/>
              <a:gd name="connsiteY6" fmla="*/ 1562100 h 6858000"/>
              <a:gd name="connsiteX7" fmla="*/ 1790700 w 2971800"/>
              <a:gd name="connsiteY7" fmla="*/ 1562100 h 6858000"/>
              <a:gd name="connsiteX8" fmla="*/ 1790700 w 2971800"/>
              <a:gd name="connsiteY8" fmla="*/ 6858000 h 6858000"/>
              <a:gd name="connsiteX9" fmla="*/ 952500 w 2971800"/>
              <a:gd name="connsiteY9" fmla="*/ 6858000 h 6858000"/>
              <a:gd name="connsiteX10" fmla="*/ 952500 w 2971800"/>
              <a:gd name="connsiteY10" fmla="*/ 1562100 h 6858000"/>
              <a:gd name="connsiteX11" fmla="*/ 533400 w 2971800"/>
              <a:gd name="connsiteY11" fmla="*/ 1562100 h 6858000"/>
              <a:gd name="connsiteX12" fmla="*/ 6439 w 2971800"/>
              <a:gd name="connsiteY12" fmla="*/ 1532586 h 6858000"/>
              <a:gd name="connsiteX13" fmla="*/ 0 w 2971800"/>
              <a:gd name="connsiteY13" fmla="*/ 419100 h 6858000"/>
              <a:gd name="connsiteX0" fmla="*/ 0 w 2971800"/>
              <a:gd name="connsiteY0" fmla="*/ 419100 h 6858000"/>
              <a:gd name="connsiteX1" fmla="*/ 952500 w 2971800"/>
              <a:gd name="connsiteY1" fmla="*/ 419100 h 6858000"/>
              <a:gd name="connsiteX2" fmla="*/ 952500 w 2971800"/>
              <a:gd name="connsiteY2" fmla="*/ 0 h 6858000"/>
              <a:gd name="connsiteX3" fmla="*/ 1790700 w 2971800"/>
              <a:gd name="connsiteY3" fmla="*/ 0 h 6858000"/>
              <a:gd name="connsiteX4" fmla="*/ 1790700 w 2971800"/>
              <a:gd name="connsiteY4" fmla="*/ 419100 h 6858000"/>
              <a:gd name="connsiteX5" fmla="*/ 2971800 w 2971800"/>
              <a:gd name="connsiteY5" fmla="*/ 419100 h 6858000"/>
              <a:gd name="connsiteX6" fmla="*/ 2971800 w 2971800"/>
              <a:gd name="connsiteY6" fmla="*/ 1562100 h 6858000"/>
              <a:gd name="connsiteX7" fmla="*/ 1790700 w 2971800"/>
              <a:gd name="connsiteY7" fmla="*/ 1562100 h 6858000"/>
              <a:gd name="connsiteX8" fmla="*/ 1790700 w 2971800"/>
              <a:gd name="connsiteY8" fmla="*/ 6858000 h 6858000"/>
              <a:gd name="connsiteX9" fmla="*/ 952500 w 2971800"/>
              <a:gd name="connsiteY9" fmla="*/ 6858000 h 6858000"/>
              <a:gd name="connsiteX10" fmla="*/ 952500 w 2971800"/>
              <a:gd name="connsiteY10" fmla="*/ 1562100 h 6858000"/>
              <a:gd name="connsiteX11" fmla="*/ 533400 w 2971800"/>
              <a:gd name="connsiteY11" fmla="*/ 1562100 h 6858000"/>
              <a:gd name="connsiteX12" fmla="*/ 6439 w 2971800"/>
              <a:gd name="connsiteY12" fmla="*/ 1532586 h 6858000"/>
              <a:gd name="connsiteX13" fmla="*/ 0 w 2971800"/>
              <a:gd name="connsiteY13" fmla="*/ 419100 h 6858000"/>
              <a:gd name="connsiteX0" fmla="*/ 0 w 2971800"/>
              <a:gd name="connsiteY0" fmla="*/ 419100 h 6858000"/>
              <a:gd name="connsiteX1" fmla="*/ 952500 w 2971800"/>
              <a:gd name="connsiteY1" fmla="*/ 419100 h 6858000"/>
              <a:gd name="connsiteX2" fmla="*/ 952500 w 2971800"/>
              <a:gd name="connsiteY2" fmla="*/ 0 h 6858000"/>
              <a:gd name="connsiteX3" fmla="*/ 1790700 w 2971800"/>
              <a:gd name="connsiteY3" fmla="*/ 0 h 6858000"/>
              <a:gd name="connsiteX4" fmla="*/ 1790700 w 2971800"/>
              <a:gd name="connsiteY4" fmla="*/ 419100 h 6858000"/>
              <a:gd name="connsiteX5" fmla="*/ 2971800 w 2971800"/>
              <a:gd name="connsiteY5" fmla="*/ 419100 h 6858000"/>
              <a:gd name="connsiteX6" fmla="*/ 2743200 w 2971800"/>
              <a:gd name="connsiteY6" fmla="*/ 1562100 h 6858000"/>
              <a:gd name="connsiteX7" fmla="*/ 1790700 w 2971800"/>
              <a:gd name="connsiteY7" fmla="*/ 1562100 h 6858000"/>
              <a:gd name="connsiteX8" fmla="*/ 1790700 w 2971800"/>
              <a:gd name="connsiteY8" fmla="*/ 6858000 h 6858000"/>
              <a:gd name="connsiteX9" fmla="*/ 952500 w 2971800"/>
              <a:gd name="connsiteY9" fmla="*/ 6858000 h 6858000"/>
              <a:gd name="connsiteX10" fmla="*/ 952500 w 2971800"/>
              <a:gd name="connsiteY10" fmla="*/ 1562100 h 6858000"/>
              <a:gd name="connsiteX11" fmla="*/ 533400 w 2971800"/>
              <a:gd name="connsiteY11" fmla="*/ 1562100 h 6858000"/>
              <a:gd name="connsiteX12" fmla="*/ 6439 w 2971800"/>
              <a:gd name="connsiteY12" fmla="*/ 1532586 h 6858000"/>
              <a:gd name="connsiteX13" fmla="*/ 0 w 2971800"/>
              <a:gd name="connsiteY13" fmla="*/ 419100 h 6858000"/>
              <a:gd name="connsiteX0" fmla="*/ 0 w 2743200"/>
              <a:gd name="connsiteY0" fmla="*/ 419100 h 6858000"/>
              <a:gd name="connsiteX1" fmla="*/ 952500 w 2743200"/>
              <a:gd name="connsiteY1" fmla="*/ 419100 h 6858000"/>
              <a:gd name="connsiteX2" fmla="*/ 952500 w 2743200"/>
              <a:gd name="connsiteY2" fmla="*/ 0 h 6858000"/>
              <a:gd name="connsiteX3" fmla="*/ 1790700 w 2743200"/>
              <a:gd name="connsiteY3" fmla="*/ 0 h 6858000"/>
              <a:gd name="connsiteX4" fmla="*/ 1790700 w 2743200"/>
              <a:gd name="connsiteY4" fmla="*/ 419100 h 6858000"/>
              <a:gd name="connsiteX5" fmla="*/ 2743200 w 2743200"/>
              <a:gd name="connsiteY5" fmla="*/ 419100 h 6858000"/>
              <a:gd name="connsiteX6" fmla="*/ 2743200 w 2743200"/>
              <a:gd name="connsiteY6" fmla="*/ 1562100 h 6858000"/>
              <a:gd name="connsiteX7" fmla="*/ 1790700 w 2743200"/>
              <a:gd name="connsiteY7" fmla="*/ 1562100 h 6858000"/>
              <a:gd name="connsiteX8" fmla="*/ 1790700 w 2743200"/>
              <a:gd name="connsiteY8" fmla="*/ 6858000 h 6858000"/>
              <a:gd name="connsiteX9" fmla="*/ 952500 w 2743200"/>
              <a:gd name="connsiteY9" fmla="*/ 6858000 h 6858000"/>
              <a:gd name="connsiteX10" fmla="*/ 952500 w 2743200"/>
              <a:gd name="connsiteY10" fmla="*/ 1562100 h 6858000"/>
              <a:gd name="connsiteX11" fmla="*/ 533400 w 2743200"/>
              <a:gd name="connsiteY11" fmla="*/ 1562100 h 6858000"/>
              <a:gd name="connsiteX12" fmla="*/ 6439 w 2743200"/>
              <a:gd name="connsiteY12" fmla="*/ 1532586 h 6858000"/>
              <a:gd name="connsiteX13" fmla="*/ 0 w 2743200"/>
              <a:gd name="connsiteY13" fmla="*/ 419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43200" h="6858000">
                <a:moveTo>
                  <a:pt x="0" y="419100"/>
                </a:moveTo>
                <a:cubicBezTo>
                  <a:pt x="317500" y="419100"/>
                  <a:pt x="816288" y="443874"/>
                  <a:pt x="952500" y="419100"/>
                </a:cubicBezTo>
                <a:cubicBezTo>
                  <a:pt x="958850" y="328858"/>
                  <a:pt x="952500" y="139700"/>
                  <a:pt x="952500" y="0"/>
                </a:cubicBezTo>
                <a:lnTo>
                  <a:pt x="1790700" y="0"/>
                </a:lnTo>
                <a:lnTo>
                  <a:pt x="1790700" y="419100"/>
                </a:lnTo>
                <a:lnTo>
                  <a:pt x="2743200" y="419100"/>
                </a:lnTo>
                <a:lnTo>
                  <a:pt x="2743200" y="1562100"/>
                </a:lnTo>
                <a:lnTo>
                  <a:pt x="1790700" y="1562100"/>
                </a:lnTo>
                <a:lnTo>
                  <a:pt x="1790700" y="6858000"/>
                </a:lnTo>
                <a:lnTo>
                  <a:pt x="952500" y="6858000"/>
                </a:lnTo>
                <a:lnTo>
                  <a:pt x="952500" y="1562100"/>
                </a:lnTo>
                <a:lnTo>
                  <a:pt x="533400" y="1562100"/>
                </a:lnTo>
                <a:lnTo>
                  <a:pt x="6439" y="1532586"/>
                </a:lnTo>
                <a:cubicBezTo>
                  <a:pt x="4293" y="1161424"/>
                  <a:pt x="2146" y="790262"/>
                  <a:pt x="0" y="419100"/>
                </a:cubicBezTo>
                <a:close/>
              </a:path>
            </a:pathLst>
          </a:custGeom>
          <a:solidFill>
            <a:sysClr val="window" lastClr="FFFFFF"/>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7" name="TextBox 6"/>
          <p:cNvSpPr txBox="1"/>
          <p:nvPr/>
        </p:nvSpPr>
        <p:spPr>
          <a:xfrm>
            <a:off x="533400" y="5562600"/>
            <a:ext cx="2971800" cy="892552"/>
          </a:xfrm>
          <a:prstGeom prst="rect">
            <a:avLst/>
          </a:prstGeom>
          <a:noFill/>
        </p:spPr>
        <p:txBody>
          <a:bodyPr wrap="square" rtlCol="0">
            <a:spAutoFit/>
          </a:bodyPr>
          <a:lstStyle/>
          <a:p>
            <a:pPr algn="ctr"/>
            <a:r>
              <a:rPr lang="en-US" sz="2400" b="1" dirty="0" smtClean="0">
                <a:solidFill>
                  <a:prstClr val="black"/>
                </a:solidFill>
                <a:latin typeface="Times New Roman" pitchFamily="18" charset="0"/>
                <a:cs typeface="Times New Roman" pitchFamily="18" charset="0"/>
              </a:rPr>
              <a:t>Genesis – Malachi</a:t>
            </a:r>
          </a:p>
          <a:p>
            <a:pPr algn="ctr"/>
            <a:r>
              <a:rPr lang="en-US" sz="2800" b="1" dirty="0" smtClean="0">
                <a:solidFill>
                  <a:prstClr val="black"/>
                </a:solidFill>
                <a:latin typeface="Times New Roman" pitchFamily="18" charset="0"/>
                <a:cs typeface="Times New Roman" pitchFamily="18" charset="0"/>
              </a:rPr>
              <a:t>Jesus is Coming</a:t>
            </a:r>
            <a:endParaRPr lang="en-US" sz="2800" b="1" dirty="0">
              <a:solidFill>
                <a:prstClr val="black"/>
              </a:solidFill>
              <a:latin typeface="Times New Roman" pitchFamily="18" charset="0"/>
              <a:cs typeface="Times New Roman" pitchFamily="18" charset="0"/>
            </a:endParaRPr>
          </a:p>
        </p:txBody>
      </p:sp>
      <p:pic>
        <p:nvPicPr>
          <p:cNvPr id="8" name="Picture 5" descr="Should we observe Old Testament laws of Moses (seventh-day Sabbath, circumcision, Ten Commands)? Or did Jesus remove or abolish that law so we should keep and obey the New Testament?"/>
          <p:cNvPicPr>
            <a:picLocks noChangeAspect="1" noChangeArrowheads="1"/>
          </p:cNvPicPr>
          <p:nvPr/>
        </p:nvPicPr>
        <p:blipFill>
          <a:blip r:embed="rId2"/>
          <a:srcRect/>
          <a:stretch>
            <a:fillRect/>
          </a:stretch>
        </p:blipFill>
        <p:spPr bwMode="auto">
          <a:xfrm>
            <a:off x="1794611" y="3810001"/>
            <a:ext cx="1024791" cy="891459"/>
          </a:xfrm>
          <a:prstGeom prst="rect">
            <a:avLst/>
          </a:prstGeom>
          <a:noFill/>
        </p:spPr>
      </p:pic>
      <p:cxnSp>
        <p:nvCxnSpPr>
          <p:cNvPr id="9" name="Straight Connector 8"/>
          <p:cNvCxnSpPr/>
          <p:nvPr/>
        </p:nvCxnSpPr>
        <p:spPr>
          <a:xfrm>
            <a:off x="381000" y="5105400"/>
            <a:ext cx="8305800" cy="0"/>
          </a:xfrm>
          <a:prstGeom prst="line">
            <a:avLst/>
          </a:prstGeom>
          <a:noFill/>
          <a:ln w="57150" cap="flat" cmpd="sng" algn="ctr">
            <a:solidFill>
              <a:sysClr val="windowText" lastClr="000000">
                <a:shade val="95000"/>
                <a:satMod val="105000"/>
              </a:sysClr>
            </a:solidFill>
            <a:prstDash val="solid"/>
          </a:ln>
          <a:effectLst/>
        </p:spPr>
      </p:cxnSp>
      <p:sp>
        <p:nvSpPr>
          <p:cNvPr id="10" name="TextBox 9"/>
          <p:cNvSpPr txBox="1"/>
          <p:nvPr/>
        </p:nvSpPr>
        <p:spPr>
          <a:xfrm>
            <a:off x="1676400" y="4705289"/>
            <a:ext cx="1524000" cy="400110"/>
          </a:xfrm>
          <a:prstGeom prst="rect">
            <a:avLst/>
          </a:prstGeom>
          <a:noFill/>
        </p:spPr>
        <p:txBody>
          <a:bodyPr wrap="square" rtlCol="0">
            <a:spAutoFit/>
          </a:bodyPr>
          <a:lstStyle/>
          <a:p>
            <a:r>
              <a:rPr lang="en-US" sz="2000" b="1" dirty="0" smtClean="0">
                <a:solidFill>
                  <a:prstClr val="black"/>
                </a:solidFill>
                <a:latin typeface="Times New Roman" pitchFamily="18" charset="0"/>
                <a:cs typeface="Times New Roman" pitchFamily="18" charset="0"/>
              </a:rPr>
              <a:t>1500 B. C.</a:t>
            </a:r>
            <a:endParaRPr lang="en-US" sz="2000" b="1" dirty="0">
              <a:solidFill>
                <a:prstClr val="black"/>
              </a:solidFill>
              <a:latin typeface="Times New Roman" pitchFamily="18" charset="0"/>
              <a:cs typeface="Times New Roman" pitchFamily="18" charset="0"/>
            </a:endParaRPr>
          </a:p>
        </p:txBody>
      </p:sp>
      <p:sp>
        <p:nvSpPr>
          <p:cNvPr id="11" name="5-Point Star 10"/>
          <p:cNvSpPr/>
          <p:nvPr/>
        </p:nvSpPr>
        <p:spPr>
          <a:xfrm>
            <a:off x="152400" y="2590800"/>
            <a:ext cx="228600" cy="304800"/>
          </a:xfrm>
          <a:prstGeom prst="star5">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2" name="5-Point Star 11"/>
          <p:cNvSpPr/>
          <p:nvPr/>
        </p:nvSpPr>
        <p:spPr>
          <a:xfrm>
            <a:off x="533400" y="3276600"/>
            <a:ext cx="228600" cy="304800"/>
          </a:xfrm>
          <a:prstGeom prst="star5">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 name="TextBox 12"/>
          <p:cNvSpPr txBox="1"/>
          <p:nvPr/>
        </p:nvSpPr>
        <p:spPr>
          <a:xfrm>
            <a:off x="152400" y="2873276"/>
            <a:ext cx="533400" cy="2308324"/>
          </a:xfrm>
          <a:prstGeom prst="rect">
            <a:avLst/>
          </a:prstGeom>
          <a:noFill/>
        </p:spPr>
        <p:txBody>
          <a:bodyPr wrap="square" rtlCol="0">
            <a:spAutoFit/>
          </a:bodyPr>
          <a:lstStyle/>
          <a:p>
            <a:r>
              <a:rPr lang="en-US" b="1" dirty="0" smtClean="0">
                <a:solidFill>
                  <a:prstClr val="black"/>
                </a:solidFill>
                <a:latin typeface="Times New Roman" pitchFamily="18" charset="0"/>
                <a:cs typeface="Times New Roman" pitchFamily="18" charset="0"/>
              </a:rPr>
              <a:t>C</a:t>
            </a:r>
          </a:p>
          <a:p>
            <a:r>
              <a:rPr lang="en-US" b="1" dirty="0" smtClean="0">
                <a:solidFill>
                  <a:prstClr val="black"/>
                </a:solidFill>
                <a:latin typeface="Times New Roman" pitchFamily="18" charset="0"/>
                <a:cs typeface="Times New Roman" pitchFamily="18" charset="0"/>
              </a:rPr>
              <a:t>R</a:t>
            </a:r>
          </a:p>
          <a:p>
            <a:r>
              <a:rPr lang="en-US" b="1" dirty="0" smtClean="0">
                <a:solidFill>
                  <a:prstClr val="black"/>
                </a:solidFill>
                <a:latin typeface="Times New Roman" pitchFamily="18" charset="0"/>
                <a:cs typeface="Times New Roman" pitchFamily="18" charset="0"/>
              </a:rPr>
              <a:t>E</a:t>
            </a:r>
          </a:p>
          <a:p>
            <a:r>
              <a:rPr lang="en-US" b="1" dirty="0" smtClean="0">
                <a:solidFill>
                  <a:prstClr val="black"/>
                </a:solidFill>
                <a:latin typeface="Times New Roman" pitchFamily="18" charset="0"/>
                <a:cs typeface="Times New Roman" pitchFamily="18" charset="0"/>
              </a:rPr>
              <a:t>A</a:t>
            </a:r>
          </a:p>
          <a:p>
            <a:r>
              <a:rPr lang="en-US" b="1" dirty="0" smtClean="0">
                <a:solidFill>
                  <a:prstClr val="black"/>
                </a:solidFill>
                <a:latin typeface="Times New Roman" pitchFamily="18" charset="0"/>
                <a:cs typeface="Times New Roman" pitchFamily="18" charset="0"/>
              </a:rPr>
              <a:t>T</a:t>
            </a:r>
          </a:p>
          <a:p>
            <a:r>
              <a:rPr lang="en-US" b="1" dirty="0" smtClean="0">
                <a:solidFill>
                  <a:prstClr val="black"/>
                </a:solidFill>
                <a:latin typeface="Times New Roman" pitchFamily="18" charset="0"/>
                <a:cs typeface="Times New Roman" pitchFamily="18" charset="0"/>
              </a:rPr>
              <a:t>I</a:t>
            </a:r>
          </a:p>
          <a:p>
            <a:r>
              <a:rPr lang="en-US" b="1" dirty="0" smtClean="0">
                <a:solidFill>
                  <a:prstClr val="black"/>
                </a:solidFill>
                <a:latin typeface="Times New Roman" pitchFamily="18" charset="0"/>
                <a:cs typeface="Times New Roman" pitchFamily="18" charset="0"/>
              </a:rPr>
              <a:t>O</a:t>
            </a:r>
          </a:p>
          <a:p>
            <a:r>
              <a:rPr lang="en-US" b="1" dirty="0">
                <a:solidFill>
                  <a:prstClr val="black"/>
                </a:solidFill>
                <a:latin typeface="Times New Roman" pitchFamily="18" charset="0"/>
                <a:cs typeface="Times New Roman" pitchFamily="18" charset="0"/>
              </a:rPr>
              <a:t>N</a:t>
            </a:r>
          </a:p>
        </p:txBody>
      </p:sp>
      <p:sp>
        <p:nvSpPr>
          <p:cNvPr id="14" name="5-Point Star 13"/>
          <p:cNvSpPr/>
          <p:nvPr/>
        </p:nvSpPr>
        <p:spPr>
          <a:xfrm>
            <a:off x="457200" y="3886200"/>
            <a:ext cx="152400" cy="228600"/>
          </a:xfrm>
          <a:prstGeom prst="star5">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 name="5-Point Star 14"/>
          <p:cNvSpPr/>
          <p:nvPr/>
        </p:nvSpPr>
        <p:spPr>
          <a:xfrm>
            <a:off x="609600" y="4572000"/>
            <a:ext cx="152400" cy="228600"/>
          </a:xfrm>
          <a:prstGeom prst="star5">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cxnSp>
        <p:nvCxnSpPr>
          <p:cNvPr id="19" name="Straight Arrow Connector 18"/>
          <p:cNvCxnSpPr/>
          <p:nvPr/>
        </p:nvCxnSpPr>
        <p:spPr>
          <a:xfrm>
            <a:off x="381000" y="685801"/>
            <a:ext cx="5410200" cy="99"/>
          </a:xfrm>
          <a:prstGeom prst="straightConnector1">
            <a:avLst/>
          </a:prstGeom>
          <a:noFill/>
          <a:ln w="28575" cap="flat" cmpd="sng" algn="ctr">
            <a:solidFill>
              <a:sysClr val="windowText" lastClr="000000"/>
            </a:solidFill>
            <a:prstDash val="solid"/>
            <a:tailEnd type="arrow"/>
          </a:ln>
          <a:effectLst/>
        </p:spPr>
      </p:cxnSp>
      <p:sp>
        <p:nvSpPr>
          <p:cNvPr id="20" name="TextBox 19"/>
          <p:cNvSpPr txBox="1"/>
          <p:nvPr/>
        </p:nvSpPr>
        <p:spPr>
          <a:xfrm>
            <a:off x="457200" y="38100"/>
            <a:ext cx="2286000" cy="707886"/>
          </a:xfrm>
          <a:prstGeom prst="rect">
            <a:avLst/>
          </a:prstGeom>
          <a:noFill/>
        </p:spPr>
        <p:txBody>
          <a:bodyPr wrap="square" rtlCol="0">
            <a:spAutoFit/>
          </a:bodyPr>
          <a:lstStyle/>
          <a:p>
            <a:pPr algn="ctr"/>
            <a:r>
              <a:rPr lang="en-US" sz="2000" b="1" dirty="0" smtClean="0">
                <a:solidFill>
                  <a:prstClr val="black"/>
                </a:solidFill>
                <a:latin typeface="Times New Roman" pitchFamily="18" charset="0"/>
                <a:cs typeface="Times New Roman" pitchFamily="18" charset="0"/>
              </a:rPr>
              <a:t>No Written Law</a:t>
            </a:r>
          </a:p>
          <a:p>
            <a:pPr algn="ctr"/>
            <a:r>
              <a:rPr lang="en-US" sz="2000" b="1" dirty="0" smtClean="0">
                <a:solidFill>
                  <a:prstClr val="black"/>
                </a:solidFill>
                <a:latin typeface="Times New Roman" pitchFamily="18" charset="0"/>
                <a:cs typeface="Times New Roman" pitchFamily="18" charset="0"/>
              </a:rPr>
              <a:t>(Gentiles)</a:t>
            </a:r>
            <a:endParaRPr lang="en-US" sz="2000" b="1" dirty="0">
              <a:solidFill>
                <a:prstClr val="black"/>
              </a:solidFill>
              <a:latin typeface="Times New Roman" pitchFamily="18" charset="0"/>
              <a:cs typeface="Times New Roman" pitchFamily="18" charset="0"/>
            </a:endParaRPr>
          </a:p>
        </p:txBody>
      </p:sp>
      <p:cxnSp>
        <p:nvCxnSpPr>
          <p:cNvPr id="25" name="Straight Arrow Connector 24"/>
          <p:cNvCxnSpPr/>
          <p:nvPr/>
        </p:nvCxnSpPr>
        <p:spPr>
          <a:xfrm>
            <a:off x="2819400" y="4267200"/>
            <a:ext cx="2895600" cy="0"/>
          </a:xfrm>
          <a:prstGeom prst="straightConnector1">
            <a:avLst/>
          </a:prstGeom>
          <a:noFill/>
          <a:ln w="28575" cap="flat" cmpd="sng" algn="ctr">
            <a:solidFill>
              <a:sysClr val="windowText" lastClr="000000"/>
            </a:solidFill>
            <a:prstDash val="dash"/>
            <a:tailEnd type="arrow"/>
          </a:ln>
          <a:effectLst/>
        </p:spPr>
      </p:cxnSp>
      <p:sp>
        <p:nvSpPr>
          <p:cNvPr id="28" name="TextBox 27"/>
          <p:cNvSpPr txBox="1"/>
          <p:nvPr/>
        </p:nvSpPr>
        <p:spPr>
          <a:xfrm>
            <a:off x="3124200" y="3940313"/>
            <a:ext cx="1828800" cy="707886"/>
          </a:xfrm>
          <a:prstGeom prst="rect">
            <a:avLst/>
          </a:prstGeom>
          <a:noFill/>
        </p:spPr>
        <p:txBody>
          <a:bodyPr wrap="square" rtlCol="0">
            <a:spAutoFit/>
          </a:bodyPr>
          <a:lstStyle/>
          <a:p>
            <a:pPr algn="ctr"/>
            <a:r>
              <a:rPr lang="en-US" sz="2000" b="1" dirty="0" smtClean="0">
                <a:solidFill>
                  <a:prstClr val="black"/>
                </a:solidFill>
                <a:latin typeface="Times New Roman" pitchFamily="18" charset="0"/>
                <a:cs typeface="Times New Roman" pitchFamily="18" charset="0"/>
              </a:rPr>
              <a:t>Law of Moses</a:t>
            </a:r>
          </a:p>
          <a:p>
            <a:pPr algn="ctr"/>
            <a:r>
              <a:rPr lang="en-US" sz="2000" b="1" dirty="0" smtClean="0">
                <a:solidFill>
                  <a:prstClr val="black"/>
                </a:solidFill>
                <a:latin typeface="Times New Roman" pitchFamily="18" charset="0"/>
                <a:cs typeface="Times New Roman" pitchFamily="18" charset="0"/>
              </a:rPr>
              <a:t>(Jews)</a:t>
            </a:r>
            <a:endParaRPr lang="en-US" sz="2000" b="1" dirty="0">
              <a:solidFill>
                <a:prstClr val="black"/>
              </a:solidFill>
              <a:latin typeface="Times New Roman" pitchFamily="18" charset="0"/>
              <a:cs typeface="Times New Roman" pitchFamily="18" charset="0"/>
            </a:endParaRPr>
          </a:p>
        </p:txBody>
      </p:sp>
      <p:sp>
        <p:nvSpPr>
          <p:cNvPr id="30" name="Cloud 29"/>
          <p:cNvSpPr/>
          <p:nvPr/>
        </p:nvSpPr>
        <p:spPr>
          <a:xfrm>
            <a:off x="8077200" y="228600"/>
            <a:ext cx="1600200" cy="6248400"/>
          </a:xfrm>
          <a:prstGeom prst="cloud">
            <a:avLst/>
          </a:prstGeom>
          <a:solidFill>
            <a:sysClr val="window" lastClr="FFFFFF"/>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2" name="TextBox 31"/>
          <p:cNvSpPr txBox="1"/>
          <p:nvPr/>
        </p:nvSpPr>
        <p:spPr>
          <a:xfrm>
            <a:off x="8534400" y="1219202"/>
            <a:ext cx="609600" cy="4524315"/>
          </a:xfrm>
          <a:prstGeom prst="rect">
            <a:avLst/>
          </a:prstGeom>
          <a:noFill/>
        </p:spPr>
        <p:txBody>
          <a:bodyPr wrap="square" rtlCol="0">
            <a:spAutoFit/>
          </a:bodyPr>
          <a:lstStyle/>
          <a:p>
            <a:r>
              <a:rPr lang="en-US" sz="4800" dirty="0" smtClean="0">
                <a:solidFill>
                  <a:prstClr val="black"/>
                </a:solidFill>
                <a:latin typeface="Bookman Old Style" pitchFamily="18" charset="0"/>
              </a:rPr>
              <a:t>H</a:t>
            </a:r>
          </a:p>
          <a:p>
            <a:r>
              <a:rPr lang="en-US" sz="4800" dirty="0" smtClean="0">
                <a:solidFill>
                  <a:prstClr val="black"/>
                </a:solidFill>
                <a:latin typeface="Bookman Old Style" pitchFamily="18" charset="0"/>
              </a:rPr>
              <a:t>E</a:t>
            </a:r>
          </a:p>
          <a:p>
            <a:r>
              <a:rPr lang="en-US" sz="4800" dirty="0" smtClean="0">
                <a:solidFill>
                  <a:prstClr val="black"/>
                </a:solidFill>
                <a:latin typeface="Bookman Old Style" pitchFamily="18" charset="0"/>
              </a:rPr>
              <a:t>A</a:t>
            </a:r>
          </a:p>
          <a:p>
            <a:r>
              <a:rPr lang="en-US" sz="4800" dirty="0" smtClean="0">
                <a:solidFill>
                  <a:prstClr val="black"/>
                </a:solidFill>
                <a:latin typeface="Bookman Old Style" pitchFamily="18" charset="0"/>
              </a:rPr>
              <a:t>V</a:t>
            </a:r>
          </a:p>
          <a:p>
            <a:r>
              <a:rPr lang="en-US" sz="4800" dirty="0" smtClean="0">
                <a:solidFill>
                  <a:prstClr val="black"/>
                </a:solidFill>
                <a:latin typeface="Bookman Old Style" pitchFamily="18" charset="0"/>
              </a:rPr>
              <a:t>E</a:t>
            </a:r>
          </a:p>
          <a:p>
            <a:r>
              <a:rPr lang="en-US" sz="4800" dirty="0">
                <a:solidFill>
                  <a:prstClr val="black"/>
                </a:solidFill>
                <a:latin typeface="Bookman Old Style" pitchFamily="18" charset="0"/>
              </a:rPr>
              <a:t>N</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95602"/>
            <a:ext cx="2895600" cy="41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733800" y="914400"/>
            <a:ext cx="2590800" cy="892552"/>
          </a:xfrm>
          <a:prstGeom prst="rect">
            <a:avLst/>
          </a:prstGeom>
          <a:noFill/>
        </p:spPr>
        <p:txBody>
          <a:bodyPr wrap="square" rtlCol="0">
            <a:spAutoFit/>
          </a:bodyPr>
          <a:lstStyle/>
          <a:p>
            <a:pPr algn="ctr"/>
            <a:r>
              <a:rPr lang="en-US" sz="2400" b="1" dirty="0" smtClean="0">
                <a:solidFill>
                  <a:prstClr val="black"/>
                </a:solidFill>
                <a:latin typeface="Times New Roman" pitchFamily="18" charset="0"/>
                <a:cs typeface="Times New Roman" pitchFamily="18" charset="0"/>
              </a:rPr>
              <a:t>Matthew – John</a:t>
            </a:r>
          </a:p>
          <a:p>
            <a:pPr algn="ctr"/>
            <a:r>
              <a:rPr lang="en-US" sz="2800" b="1" dirty="0" smtClean="0">
                <a:solidFill>
                  <a:prstClr val="black"/>
                </a:solidFill>
                <a:latin typeface="Times New Roman" pitchFamily="18" charset="0"/>
                <a:cs typeface="Times New Roman" pitchFamily="18" charset="0"/>
              </a:rPr>
              <a:t>Jesus is Here</a:t>
            </a:r>
            <a:endParaRPr lang="en-US" sz="2800" b="1" dirty="0">
              <a:solidFill>
                <a:prstClr val="black"/>
              </a:solidFill>
              <a:latin typeface="Times New Roman" pitchFamily="18" charset="0"/>
              <a:cs typeface="Times New Roman" pitchFamily="18" charset="0"/>
            </a:endParaRPr>
          </a:p>
        </p:txBody>
      </p:sp>
      <p:sp>
        <p:nvSpPr>
          <p:cNvPr id="26" name="TextBox 25"/>
          <p:cNvSpPr txBox="1"/>
          <p:nvPr/>
        </p:nvSpPr>
        <p:spPr>
          <a:xfrm>
            <a:off x="5029200" y="1912205"/>
            <a:ext cx="3505200" cy="830997"/>
          </a:xfrm>
          <a:prstGeom prst="rect">
            <a:avLst/>
          </a:prstGeom>
          <a:noFill/>
        </p:spPr>
        <p:txBody>
          <a:bodyPr wrap="square" rtlCol="0">
            <a:spAutoFit/>
          </a:bodyPr>
          <a:lstStyle/>
          <a:p>
            <a:r>
              <a:rPr lang="en-US" sz="2400" b="1" dirty="0" smtClean="0"/>
              <a:t>Law of Christ:</a:t>
            </a:r>
          </a:p>
          <a:p>
            <a:r>
              <a:rPr lang="en-US" sz="2400" b="1" dirty="0" smtClean="0"/>
              <a:t>Both Jew and Gentile</a:t>
            </a:r>
            <a:endParaRPr lang="en-US" sz="2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19400"/>
            <a:ext cx="28575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6705600" y="3733800"/>
            <a:ext cx="0" cy="1371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86400" y="5410201"/>
            <a:ext cx="2895600" cy="1200329"/>
          </a:xfrm>
          <a:prstGeom prst="rect">
            <a:avLst/>
          </a:prstGeom>
          <a:noFill/>
        </p:spPr>
        <p:txBody>
          <a:bodyPr wrap="square" rtlCol="0">
            <a:spAutoFit/>
          </a:bodyPr>
          <a:lstStyle/>
          <a:p>
            <a:r>
              <a:rPr lang="en-US" sz="2400" b="1" dirty="0" smtClean="0"/>
              <a:t>In the early 60’s the Gospel was preached around the world</a:t>
            </a:r>
            <a:endParaRPr lang="en-US" sz="2400" b="1" dirty="0"/>
          </a:p>
        </p:txBody>
      </p:sp>
    </p:spTree>
    <p:extLst>
      <p:ext uri="{BB962C8B-B14F-4D97-AF65-F5344CB8AC3E}">
        <p14:creationId xmlns:p14="http://schemas.microsoft.com/office/powerpoint/2010/main" val="316267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animBg="1"/>
      <p:bldP spid="12" grpId="0" animBg="1"/>
      <p:bldP spid="13" grpId="0"/>
      <p:bldP spid="14" grpId="0" animBg="1"/>
      <p:bldP spid="15" grpId="0" animBg="1"/>
      <p:bldP spid="20" grpId="0"/>
      <p:bldP spid="28" grpId="0"/>
      <p:bldP spid="30" grpId="0" animBg="1"/>
      <p:bldP spid="32" grpId="0"/>
      <p:bldP spid="34" grpId="0"/>
      <p:bldP spid="26"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Four</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Abraham and the Gospel (Rom. 4:1-3)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202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What about Abraham</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Was Abraham justified by works </a:t>
            </a:r>
            <a:r>
              <a:rPr lang="en-US" sz="3600" i="1" dirty="0" smtClean="0">
                <a:solidFill>
                  <a:schemeClr val="bg1"/>
                </a:solidFill>
                <a:latin typeface="Times New Roman" panose="02020603050405020304" pitchFamily="18" charset="0"/>
                <a:cs typeface="Times New Roman" panose="02020603050405020304" pitchFamily="18" charset="0"/>
              </a:rPr>
              <a:t>of the law</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What </a:t>
            </a:r>
            <a:r>
              <a:rPr lang="en-US" sz="3600" dirty="0" err="1" smtClean="0">
                <a:solidFill>
                  <a:schemeClr val="bg1"/>
                </a:solidFill>
                <a:latin typeface="Times New Roman" panose="02020603050405020304" pitchFamily="18" charset="0"/>
                <a:cs typeface="Times New Roman" panose="02020603050405020304" pitchFamily="18" charset="0"/>
              </a:rPr>
              <a:t>saith</a:t>
            </a:r>
            <a:r>
              <a:rPr lang="en-US" sz="3600" dirty="0" smtClean="0">
                <a:solidFill>
                  <a:schemeClr val="bg1"/>
                </a:solidFill>
                <a:latin typeface="Times New Roman" panose="02020603050405020304" pitchFamily="18" charset="0"/>
                <a:cs typeface="Times New Roman" panose="02020603050405020304" pitchFamily="18" charset="0"/>
              </a:rPr>
              <a:t> the Scripture</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To him that </a:t>
            </a:r>
            <a:r>
              <a:rPr lang="en-US" sz="3600" dirty="0" err="1" smtClean="0">
                <a:solidFill>
                  <a:schemeClr val="bg1"/>
                </a:solidFill>
                <a:latin typeface="Times New Roman" panose="02020603050405020304" pitchFamily="18" charset="0"/>
                <a:cs typeface="Times New Roman" panose="02020603050405020304" pitchFamily="18" charset="0"/>
              </a:rPr>
              <a:t>worketh</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To the one who believes</a:t>
            </a:r>
          </a:p>
          <a:p>
            <a:pPr marL="742950" indent="-742950" algn="just">
              <a:buAutoNum type="arabicPlain"/>
            </a:pPr>
            <a:r>
              <a:rPr lang="en-US" sz="3600" dirty="0" smtClean="0">
                <a:solidFill>
                  <a:schemeClr val="bg1"/>
                </a:solidFill>
                <a:latin typeface="Times New Roman" panose="02020603050405020304" pitchFamily="18" charset="0"/>
                <a:cs typeface="Times New Roman" panose="02020603050405020304" pitchFamily="18" charset="0"/>
              </a:rPr>
              <a:t>Blessed is </a:t>
            </a:r>
            <a:r>
              <a:rPr lang="en-US" sz="3600" smtClean="0">
                <a:solidFill>
                  <a:schemeClr val="bg1"/>
                </a:solidFill>
                <a:latin typeface="Times New Roman" panose="02020603050405020304" pitchFamily="18" charset="0"/>
                <a:cs typeface="Times New Roman" panose="02020603050405020304" pitchFamily="18" charset="0"/>
              </a:rPr>
              <a:t>the man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Blessed are they who sins are forgiven</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Blessed is the man to whom the Lord does not impute sin</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Is this just for the Jew</a:t>
            </a: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Abraham was called in </a:t>
            </a:r>
            <a:r>
              <a:rPr lang="en-US" sz="3600" dirty="0" err="1" smtClean="0">
                <a:solidFill>
                  <a:schemeClr val="bg1"/>
                </a:solidFill>
                <a:latin typeface="Times New Roman" panose="02020603050405020304" pitchFamily="18" charset="0"/>
                <a:cs typeface="Times New Roman" panose="02020603050405020304" pitchFamily="18" charset="0"/>
              </a:rPr>
              <a:t>uncircumcision</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startAt="7"/>
            </a:pPr>
            <a:r>
              <a:rPr lang="en-US" sz="3600" dirty="0" smtClean="0">
                <a:solidFill>
                  <a:schemeClr val="bg1"/>
                </a:solidFill>
                <a:latin typeface="Times New Roman" panose="02020603050405020304" pitchFamily="18" charset="0"/>
                <a:cs typeface="Times New Roman" panose="02020603050405020304" pitchFamily="18" charset="0"/>
              </a:rPr>
              <a:t>Circumcision was </a:t>
            </a:r>
            <a:r>
              <a:rPr lang="en-US" sz="3600" smtClean="0">
                <a:solidFill>
                  <a:schemeClr val="bg1"/>
                </a:solidFill>
                <a:latin typeface="Times New Roman" panose="02020603050405020304" pitchFamily="18" charset="0"/>
                <a:cs typeface="Times New Roman" panose="02020603050405020304" pitchFamily="18" charset="0"/>
              </a:rPr>
              <a:t>a sign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74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Walk in Abraham’s steps</a:t>
            </a: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The promise was of faith</a:t>
            </a: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Not by the law</a:t>
            </a:r>
            <a:endParaRPr lang="en-US" sz="3600" dirty="0">
              <a:solidFill>
                <a:schemeClr val="bg1"/>
              </a:solidFill>
              <a:latin typeface="Times New Roman" panose="02020603050405020304" pitchFamily="18" charset="0"/>
              <a:cs typeface="Times New Roman" panose="02020603050405020304" pitchFamily="18" charset="0"/>
            </a:endParaRP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The law works wrath</a:t>
            </a: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By faith, through grace</a:t>
            </a: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A father of many nations</a:t>
            </a:r>
          </a:p>
          <a:p>
            <a:pPr marL="742950" indent="-742950" algn="just">
              <a:buAutoNum type="arabicPlain" startAt="12"/>
            </a:pPr>
            <a:r>
              <a:rPr lang="en-US" sz="3600" dirty="0" smtClean="0">
                <a:solidFill>
                  <a:schemeClr val="bg1"/>
                </a:solidFill>
                <a:latin typeface="Times New Roman" panose="02020603050405020304" pitchFamily="18" charset="0"/>
                <a:cs typeface="Times New Roman" panose="02020603050405020304" pitchFamily="18" charset="0"/>
              </a:rPr>
              <a:t>Against hope believed</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3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Four</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Was not weak in faith</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He staggered not</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He was fully persuaded</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It was imputed to him</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Not for his sake alone</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But to those who believe</a:t>
            </a:r>
          </a:p>
          <a:p>
            <a:pPr marL="742950" indent="-742950" algn="just">
              <a:buAutoNum type="arabicPlain" startAt="19"/>
            </a:pPr>
            <a:r>
              <a:rPr lang="en-US" sz="3600" dirty="0" smtClean="0">
                <a:solidFill>
                  <a:schemeClr val="bg1"/>
                </a:solidFill>
                <a:latin typeface="Times New Roman" panose="02020603050405020304" pitchFamily="18" charset="0"/>
                <a:cs typeface="Times New Roman" panose="02020603050405020304" pitchFamily="18" charset="0"/>
              </a:rPr>
              <a:t>He was raised</a:t>
            </a:r>
          </a:p>
          <a:p>
            <a:pPr marL="742950" indent="-742950" algn="just">
              <a:buAutoNum type="arabicPlain" startAt="19"/>
            </a:pP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6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Five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Justification through faith, the Gospel plan of salvation (Rom. 5:1-5)</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34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lnSpcReduction="10000"/>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Being justified by faith</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We have access to grace by faith</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Glory in tribulations</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It brings patience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Hope makes us not ashamed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Christ died for the ungodly</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For a good man some would die</a:t>
            </a:r>
          </a:p>
        </p:txBody>
      </p:sp>
    </p:spTree>
    <p:extLst>
      <p:ext uri="{BB962C8B-B14F-4D97-AF65-F5344CB8AC3E}">
        <p14:creationId xmlns:p14="http://schemas.microsoft.com/office/powerpoint/2010/main" val="16830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7"/>
            </a:pPr>
            <a:r>
              <a:rPr lang="en-US" sz="3600" dirty="0" smtClean="0">
                <a:solidFill>
                  <a:schemeClr val="bg1"/>
                </a:solidFill>
                <a:latin typeface="Times New Roman" panose="02020603050405020304" pitchFamily="18" charset="0"/>
                <a:cs typeface="Times New Roman" panose="02020603050405020304" pitchFamily="18" charset="0"/>
              </a:rPr>
              <a:t>For a good man some would die</a:t>
            </a:r>
          </a:p>
          <a:p>
            <a:pPr marL="742950" indent="-742950" algn="just">
              <a:buAutoNum type="arabicPeriod" startAt="7"/>
            </a:pPr>
            <a:r>
              <a:rPr lang="en-US" sz="3600" dirty="0" smtClean="0">
                <a:solidFill>
                  <a:schemeClr val="bg1"/>
                </a:solidFill>
                <a:latin typeface="Times New Roman" panose="02020603050405020304" pitchFamily="18" charset="0"/>
                <a:cs typeface="Times New Roman" panose="02020603050405020304" pitchFamily="18" charset="0"/>
              </a:rPr>
              <a:t>While we were sinners Christ died for us</a:t>
            </a:r>
          </a:p>
          <a:p>
            <a:pPr marL="742950" indent="-742950" algn="just">
              <a:buAutoNum type="arabicPeriod" startAt="7"/>
            </a:pPr>
            <a:r>
              <a:rPr lang="en-US" sz="3600" dirty="0" smtClean="0">
                <a:solidFill>
                  <a:schemeClr val="bg1"/>
                </a:solidFill>
                <a:latin typeface="Times New Roman" panose="02020603050405020304" pitchFamily="18" charset="0"/>
                <a:cs typeface="Times New Roman" panose="02020603050405020304" pitchFamily="18" charset="0"/>
              </a:rPr>
              <a:t>We are justified by His blood</a:t>
            </a:r>
          </a:p>
          <a:p>
            <a:pPr marL="742950" indent="-742950" algn="just">
              <a:buAutoNum type="arabicPeriod" startAt="7"/>
            </a:pPr>
            <a:r>
              <a:rPr lang="en-US" sz="3600" dirty="0" smtClean="0">
                <a:solidFill>
                  <a:schemeClr val="bg1"/>
                </a:solidFill>
                <a:latin typeface="Times New Roman" panose="02020603050405020304" pitchFamily="18" charset="0"/>
                <a:cs typeface="Times New Roman" panose="02020603050405020304" pitchFamily="18" charset="0"/>
              </a:rPr>
              <a:t>We were reconciled while we were still enemies</a:t>
            </a:r>
          </a:p>
          <a:p>
            <a:pPr marL="742950" indent="-742950" algn="just">
              <a:buAutoNum type="arabicPeriod" startAt="7"/>
            </a:pPr>
            <a:r>
              <a:rPr lang="en-US" sz="3600" dirty="0" smtClean="0">
                <a:solidFill>
                  <a:schemeClr val="bg1"/>
                </a:solidFill>
                <a:latin typeface="Times New Roman" panose="02020603050405020304" pitchFamily="18" charset="0"/>
                <a:cs typeface="Times New Roman" panose="02020603050405020304" pitchFamily="18" charset="0"/>
              </a:rPr>
              <a:t>We received atonement</a:t>
            </a:r>
          </a:p>
        </p:txBody>
      </p:sp>
    </p:spTree>
    <p:extLst>
      <p:ext uri="{BB962C8B-B14F-4D97-AF65-F5344CB8AC3E}">
        <p14:creationId xmlns:p14="http://schemas.microsoft.com/office/powerpoint/2010/main" val="15459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35814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Author:</a:t>
            </a:r>
            <a:br>
              <a:rPr lang="en-US" sz="7200" dirty="0" smtClean="0">
                <a:solidFill>
                  <a:schemeClr val="bg1"/>
                </a:solidFill>
                <a:latin typeface="Times New Roman" panose="02020603050405020304" pitchFamily="18" charset="0"/>
                <a:cs typeface="Times New Roman" panose="02020603050405020304" pitchFamily="18" charset="0"/>
              </a:rPr>
            </a:br>
            <a:r>
              <a:rPr lang="en-US" sz="7200" dirty="0" smtClean="0">
                <a:solidFill>
                  <a:schemeClr val="bg1"/>
                </a:solidFill>
                <a:latin typeface="Times New Roman" panose="02020603050405020304" pitchFamily="18" charset="0"/>
                <a:cs typeface="Times New Roman" panose="02020603050405020304" pitchFamily="18" charset="0"/>
              </a:rPr>
              <a:t>The Holy Spirit</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4800600"/>
            <a:ext cx="6400800" cy="17526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2 Peter 1:21</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187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By one man sin entered </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Sin was in the world before the law</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Death reigned from Adam to Moses</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The free gift</a:t>
            </a:r>
          </a:p>
          <a:p>
            <a:pPr marL="742950" indent="-742950" algn="just">
              <a:buAutoNum type="arabicPeriod" startAt="12"/>
            </a:pPr>
            <a:r>
              <a:rPr lang="en-US" sz="3600" dirty="0" smtClean="0">
                <a:solidFill>
                  <a:schemeClr val="bg1"/>
                </a:solidFill>
                <a:latin typeface="Times New Roman" panose="02020603050405020304" pitchFamily="18" charset="0"/>
                <a:cs typeface="Times New Roman" panose="02020603050405020304" pitchFamily="18" charset="0"/>
              </a:rPr>
              <a:t>Unto justification</a:t>
            </a:r>
          </a:p>
        </p:txBody>
      </p:sp>
    </p:spTree>
    <p:extLst>
      <p:ext uri="{BB962C8B-B14F-4D97-AF65-F5344CB8AC3E}">
        <p14:creationId xmlns:p14="http://schemas.microsoft.com/office/powerpoint/2010/main" val="1063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4800" y="152400"/>
            <a:ext cx="8686800" cy="1371600"/>
          </a:xfrm>
        </p:spPr>
        <p:txBody>
          <a:bodyPr>
            <a:noAutofit/>
          </a:bodyPr>
          <a:lstStyle/>
          <a:p>
            <a:pPr algn="l"/>
            <a:r>
              <a:rPr lang="en-US" sz="6000" dirty="0" smtClean="0">
                <a:solidFill>
                  <a:schemeClr val="bg1"/>
                </a:solidFill>
                <a:latin typeface="Times New Roman" panose="02020603050405020304" pitchFamily="18" charset="0"/>
                <a:cs typeface="Times New Roman" panose="02020603050405020304" pitchFamily="18" charset="0"/>
              </a:rPr>
              <a:t>Adam			Christ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1447800"/>
            <a:ext cx="8382000" cy="5105400"/>
          </a:xfrm>
        </p:spPr>
        <p:txBody>
          <a:bodyPr>
            <a:normAutofit lnSpcReduction="10000"/>
          </a:bodyPr>
          <a:lstStyle/>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Created				Creator</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Creature of God		Son of God</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Slept unnatural		Slept unnatural</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Side was opened		Side opened</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Thus obtained bride	Obtained bride</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Law propagation		Law propagation</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Tempted by Satan		Tempted by Satan</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Was Overcome by sin	Overcame sin</a:t>
            </a:r>
          </a:p>
          <a:p>
            <a:pPr algn="just">
              <a:spcBef>
                <a:spcPts val="0"/>
              </a:spcBef>
            </a:pPr>
            <a:r>
              <a:rPr lang="en-US" sz="3600" dirty="0" smtClean="0">
                <a:solidFill>
                  <a:schemeClr val="bg1"/>
                </a:solidFill>
                <a:latin typeface="Times New Roman" panose="02020603050405020304" pitchFamily="18" charset="0"/>
                <a:cs typeface="Times New Roman" panose="02020603050405020304" pitchFamily="18" charset="0"/>
              </a:rPr>
              <a:t>Defeated by Satan		Defeated Satan	</a:t>
            </a:r>
          </a:p>
        </p:txBody>
      </p:sp>
    </p:spTree>
    <p:extLst>
      <p:ext uri="{BB962C8B-B14F-4D97-AF65-F5344CB8AC3E}">
        <p14:creationId xmlns:p14="http://schemas.microsoft.com/office/powerpoint/2010/main" val="390311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Five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Abundance of grace</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The gift came upon all men</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By one shall many be made righteous</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The law entered</a:t>
            </a:r>
          </a:p>
          <a:p>
            <a:pPr marL="742950" indent="-742950" algn="just">
              <a:buAutoNum type="arabicPeriod" startAt="17"/>
            </a:pPr>
            <a:r>
              <a:rPr lang="en-US" sz="3600" dirty="0" smtClean="0">
                <a:solidFill>
                  <a:schemeClr val="bg1"/>
                </a:solidFill>
                <a:latin typeface="Times New Roman" panose="02020603050405020304" pitchFamily="18" charset="0"/>
                <a:cs typeface="Times New Roman" panose="02020603050405020304" pitchFamily="18" charset="0"/>
              </a:rPr>
              <a:t>Eternal life by Jesus Christ</a:t>
            </a:r>
          </a:p>
        </p:txBody>
      </p:sp>
    </p:spTree>
    <p:extLst>
      <p:ext uri="{BB962C8B-B14F-4D97-AF65-F5344CB8AC3E}">
        <p14:creationId xmlns:p14="http://schemas.microsoft.com/office/powerpoint/2010/main" val="29266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Six</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is the death, burial, and resurrection (Rom. 6:1-14)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22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Shall we continue in sin that grace may abound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God forbid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Baptized into His death</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Buried with Him by baptism</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Planted together</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Our old man is crucified</a:t>
            </a:r>
          </a:p>
          <a:p>
            <a:pPr marL="742950" indent="-742950" algn="just">
              <a:buAutoNum type="arabicPeriod"/>
            </a:pPr>
            <a:r>
              <a:rPr lang="en-US" sz="3600" smtClean="0">
                <a:solidFill>
                  <a:schemeClr val="bg1"/>
                </a:solidFill>
                <a:latin typeface="Times New Roman" panose="02020603050405020304" pitchFamily="18" charset="0"/>
                <a:cs typeface="Times New Roman" panose="02020603050405020304" pitchFamily="18" charset="0"/>
              </a:rPr>
              <a:t>Freed from sin</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9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We are dead with Christ</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Death has no hold on Christ</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He lives unto God</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We are dead to sin</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Let not sin reign in your body</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Use our bodies as instruments of righteousness</a:t>
            </a:r>
          </a:p>
          <a:p>
            <a:pPr marL="742950" indent="-742950" algn="just">
              <a:buAutoNum type="arabicPeriod" startAt="8"/>
            </a:pPr>
            <a:r>
              <a:rPr lang="en-US" sz="3600" dirty="0" smtClean="0">
                <a:solidFill>
                  <a:schemeClr val="bg1"/>
                </a:solidFill>
                <a:latin typeface="Times New Roman" panose="02020603050405020304" pitchFamily="18" charset="0"/>
                <a:cs typeface="Times New Roman" panose="02020603050405020304" pitchFamily="18" charset="0"/>
              </a:rPr>
              <a:t>We are </a:t>
            </a:r>
            <a:r>
              <a:rPr lang="en-US" sz="3600" smtClean="0">
                <a:solidFill>
                  <a:schemeClr val="bg1"/>
                </a:solidFill>
                <a:latin typeface="Times New Roman" panose="02020603050405020304" pitchFamily="18" charset="0"/>
                <a:cs typeface="Times New Roman" panose="02020603050405020304" pitchFamily="18" charset="0"/>
              </a:rPr>
              <a:t>under grace</a:t>
            </a:r>
          </a:p>
        </p:txBody>
      </p:sp>
    </p:spTree>
    <p:extLst>
      <p:ext uri="{BB962C8B-B14F-4D97-AF65-F5344CB8AC3E}">
        <p14:creationId xmlns:p14="http://schemas.microsoft.com/office/powerpoint/2010/main" val="37026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Shall we sin?</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We are servants of whom we obey</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We obeyed from the heart</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Being then made free from sin</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Yield your members servants of righteousness</a:t>
            </a:r>
          </a:p>
        </p:txBody>
      </p:sp>
    </p:spTree>
    <p:extLst>
      <p:ext uri="{BB962C8B-B14F-4D97-AF65-F5344CB8AC3E}">
        <p14:creationId xmlns:p14="http://schemas.microsoft.com/office/powerpoint/2010/main" val="42108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Six</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When we served sin, we were void of righteousness</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Our fruit now is not unto death</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Now we are made free from sin</a:t>
            </a:r>
          </a:p>
          <a:p>
            <a:pPr marL="742950" indent="-742950" algn="just">
              <a:buAutoNum type="arabicPeriod" startAt="20"/>
            </a:pPr>
            <a:r>
              <a:rPr lang="en-US" sz="3600" dirty="0" smtClean="0">
                <a:solidFill>
                  <a:schemeClr val="bg1"/>
                </a:solidFill>
                <a:latin typeface="Times New Roman" panose="02020603050405020304" pitchFamily="18" charset="0"/>
                <a:cs typeface="Times New Roman" panose="02020603050405020304" pitchFamily="18" charset="0"/>
              </a:rPr>
              <a:t>The wages of sin is death; the gift of God is </a:t>
            </a:r>
            <a:r>
              <a:rPr lang="en-US" sz="3600" smtClean="0">
                <a:solidFill>
                  <a:schemeClr val="bg1"/>
                </a:solidFill>
                <a:latin typeface="Times New Roman" panose="02020603050405020304" pitchFamily="18" charset="0"/>
                <a:cs typeface="Times New Roman" panose="02020603050405020304" pitchFamily="18" charset="0"/>
              </a:rPr>
              <a:t>everlasting life</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9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Seven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delivers us from the Law of Moses (Rom. 7:1-6)</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158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228600"/>
            <a:ext cx="65532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371600"/>
            <a:ext cx="6400800" cy="5181600"/>
          </a:xfrm>
        </p:spPr>
        <p:txBody>
          <a:bodyPr>
            <a:normAutofit/>
          </a:bodyPr>
          <a:lstStyle/>
          <a:p>
            <a:pPr marL="571500" indent="-571500" algn="l">
              <a:buFont typeface="Wingdings" panose="05000000000000000000" pitchFamily="2" charset="2"/>
              <a:buChar char="Ø"/>
            </a:pPr>
            <a:r>
              <a:rPr lang="en-US" sz="3600" dirty="0" smtClean="0">
                <a:solidFill>
                  <a:schemeClr val="bg1"/>
                </a:solidFill>
                <a:latin typeface="Times New Roman" panose="02020603050405020304" pitchFamily="18" charset="0"/>
                <a:cs typeface="Times New Roman" panose="02020603050405020304" pitchFamily="18" charset="0"/>
              </a:rPr>
              <a:t>Those under the Law have been delivered from it (1-6)</a:t>
            </a:r>
          </a:p>
          <a:p>
            <a:pPr marL="571500" indent="-571500" algn="l">
              <a:buFont typeface="Wingdings" panose="05000000000000000000" pitchFamily="2" charset="2"/>
              <a:buChar char="Ø"/>
            </a:pPr>
            <a:r>
              <a:rPr lang="en-US" sz="3600" dirty="0" smtClean="0">
                <a:solidFill>
                  <a:schemeClr val="bg1"/>
                </a:solidFill>
                <a:latin typeface="Times New Roman" panose="02020603050405020304" pitchFamily="18" charset="0"/>
                <a:cs typeface="Times New Roman" panose="02020603050405020304" pitchFamily="18" charset="0"/>
              </a:rPr>
              <a:t>The Law was good (7-12)</a:t>
            </a:r>
          </a:p>
          <a:p>
            <a:pPr marL="571500" indent="-571500" algn="l">
              <a:buFont typeface="Wingdings" panose="05000000000000000000" pitchFamily="2" charset="2"/>
              <a:buChar char="Ø"/>
            </a:pPr>
            <a:r>
              <a:rPr lang="en-US" sz="3600" dirty="0" smtClean="0">
                <a:solidFill>
                  <a:schemeClr val="bg1"/>
                </a:solidFill>
                <a:latin typeface="Times New Roman" panose="02020603050405020304" pitchFamily="18" charset="0"/>
                <a:cs typeface="Times New Roman" panose="02020603050405020304" pitchFamily="18" charset="0"/>
              </a:rPr>
              <a:t>It was not the Law, but sin, which produced spiritual death (13-24)</a:t>
            </a:r>
          </a:p>
          <a:p>
            <a:pPr marL="571500" indent="-571500" algn="l">
              <a:buFont typeface="Wingdings" panose="05000000000000000000" pitchFamily="2" charset="2"/>
              <a:buChar char="Ø"/>
            </a:pPr>
            <a:r>
              <a:rPr lang="en-US" sz="3600" dirty="0" smtClean="0">
                <a:solidFill>
                  <a:schemeClr val="bg1"/>
                </a:solidFill>
                <a:latin typeface="Times New Roman" panose="02020603050405020304" pitchFamily="18" charset="0"/>
                <a:cs typeface="Times New Roman" panose="02020603050405020304" pitchFamily="18" charset="0"/>
              </a:rPr>
              <a:t>There must be some other means </a:t>
            </a:r>
            <a:r>
              <a:rPr lang="en-US" sz="3600" smtClean="0">
                <a:solidFill>
                  <a:schemeClr val="bg1"/>
                </a:solidFill>
                <a:latin typeface="Times New Roman" panose="02020603050405020304" pitchFamily="18" charset="0"/>
                <a:cs typeface="Times New Roman" panose="02020603050405020304" pitchFamily="18" charset="0"/>
              </a:rPr>
              <a:t>of deliverance (25)</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467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35814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Writer:</a:t>
            </a:r>
            <a:br>
              <a:rPr lang="en-US" sz="7200" dirty="0" smtClean="0">
                <a:solidFill>
                  <a:schemeClr val="bg1"/>
                </a:solidFill>
                <a:latin typeface="Times New Roman" panose="02020603050405020304" pitchFamily="18" charset="0"/>
                <a:cs typeface="Times New Roman" panose="02020603050405020304" pitchFamily="18" charset="0"/>
              </a:rPr>
            </a:br>
            <a:r>
              <a:rPr lang="en-US" sz="7200" dirty="0" smtClean="0">
                <a:solidFill>
                  <a:schemeClr val="bg1"/>
                </a:solidFill>
                <a:latin typeface="Times New Roman" panose="02020603050405020304" pitchFamily="18" charset="0"/>
                <a:cs typeface="Times New Roman" panose="02020603050405020304" pitchFamily="18" charset="0"/>
              </a:rPr>
              <a:t>Paul</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4800600"/>
            <a:ext cx="6400800" cy="17526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Romans 1:1</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6909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law has dominion over a man as long as it lives</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woman is bound to her husband while he is alive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If she marries another, she is an adulterer</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We are dead to the law</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When we were in </a:t>
            </a:r>
            <a:r>
              <a:rPr lang="en-US" sz="3600" smtClean="0">
                <a:solidFill>
                  <a:schemeClr val="bg1"/>
                </a:solidFill>
                <a:latin typeface="Times New Roman" panose="02020603050405020304" pitchFamily="18" charset="0"/>
                <a:cs typeface="Times New Roman" panose="02020603050405020304" pitchFamily="18" charset="0"/>
              </a:rPr>
              <a:t>the flesh</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3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We are delivered from the law</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Is the law sin?</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No, but it heightened my desire to sin</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I died</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I found the commandment to be death</a:t>
            </a:r>
          </a:p>
        </p:txBody>
      </p:sp>
    </p:spTree>
    <p:extLst>
      <p:ext uri="{BB962C8B-B14F-4D97-AF65-F5344CB8AC3E}">
        <p14:creationId xmlns:p14="http://schemas.microsoft.com/office/powerpoint/2010/main" val="18060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Sin deceived me</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The law is holy, just, and good</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Sin became exceedingly sinful</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The law is spiritual</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Those things I want to do; I don’t</a:t>
            </a:r>
          </a:p>
        </p:txBody>
      </p:sp>
    </p:spTree>
    <p:extLst>
      <p:ext uri="{BB962C8B-B14F-4D97-AF65-F5344CB8AC3E}">
        <p14:creationId xmlns:p14="http://schemas.microsoft.com/office/powerpoint/2010/main" val="32960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6"/>
            </a:pPr>
            <a:r>
              <a:rPr lang="en-US" sz="3600" dirty="0" smtClean="0">
                <a:solidFill>
                  <a:schemeClr val="bg1"/>
                </a:solidFill>
                <a:latin typeface="Times New Roman" panose="02020603050405020304" pitchFamily="18" charset="0"/>
                <a:cs typeface="Times New Roman" panose="02020603050405020304" pitchFamily="18" charset="0"/>
              </a:rPr>
              <a:t>I show the law to be good</a:t>
            </a:r>
          </a:p>
          <a:p>
            <a:pPr marL="742950" indent="-742950" algn="just">
              <a:buAutoNum type="arabicPeriod" startAt="16"/>
            </a:pPr>
            <a:r>
              <a:rPr lang="en-US" sz="3600" dirty="0" smtClean="0">
                <a:solidFill>
                  <a:schemeClr val="bg1"/>
                </a:solidFill>
                <a:latin typeface="Times New Roman" panose="02020603050405020304" pitchFamily="18" charset="0"/>
                <a:cs typeface="Times New Roman" panose="02020603050405020304" pitchFamily="18" charset="0"/>
              </a:rPr>
              <a:t>Sin dwells in me</a:t>
            </a:r>
          </a:p>
          <a:p>
            <a:pPr marL="742950" indent="-742950" algn="just">
              <a:buAutoNum type="arabicPeriod" startAt="16"/>
            </a:pPr>
            <a:r>
              <a:rPr lang="en-US" sz="3600" dirty="0" smtClean="0">
                <a:solidFill>
                  <a:schemeClr val="bg1"/>
                </a:solidFill>
                <a:latin typeface="Times New Roman" panose="02020603050405020304" pitchFamily="18" charset="0"/>
                <a:cs typeface="Times New Roman" panose="02020603050405020304" pitchFamily="18" charset="0"/>
              </a:rPr>
              <a:t>How to perform it is difficult</a:t>
            </a:r>
          </a:p>
          <a:p>
            <a:pPr marL="742950" indent="-742950" algn="just">
              <a:buAutoNum type="arabicPeriod" startAt="16"/>
            </a:pPr>
            <a:r>
              <a:rPr lang="en-US" sz="3600" dirty="0" smtClean="0">
                <a:solidFill>
                  <a:schemeClr val="bg1"/>
                </a:solidFill>
                <a:latin typeface="Times New Roman" panose="02020603050405020304" pitchFamily="18" charset="0"/>
                <a:cs typeface="Times New Roman" panose="02020603050405020304" pitchFamily="18" charset="0"/>
              </a:rPr>
              <a:t>The that I don’t want to do, I do</a:t>
            </a:r>
          </a:p>
          <a:p>
            <a:pPr marL="742950" indent="-742950" algn="just">
              <a:buAutoNum type="arabicPeriod" startAt="16"/>
            </a:pPr>
            <a:r>
              <a:rPr lang="en-US" sz="3600" dirty="0" smtClean="0">
                <a:solidFill>
                  <a:schemeClr val="bg1"/>
                </a:solidFill>
                <a:latin typeface="Times New Roman" panose="02020603050405020304" pitchFamily="18" charset="0"/>
                <a:cs typeface="Times New Roman" panose="02020603050405020304" pitchFamily="18" charset="0"/>
              </a:rPr>
              <a:t>It is sin dwelling in me</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Seven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Evil is present in me</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I delight in the law in the inward man</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There is a war within me</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O wretched man that I am</a:t>
            </a:r>
          </a:p>
          <a:p>
            <a:pPr marL="742950" indent="-742950" algn="just">
              <a:buAutoNum type="arabicPeriod" startAt="21"/>
            </a:pPr>
            <a:r>
              <a:rPr lang="en-US" sz="3600" dirty="0" smtClean="0">
                <a:solidFill>
                  <a:schemeClr val="bg1"/>
                </a:solidFill>
                <a:latin typeface="Times New Roman" panose="02020603050405020304" pitchFamily="18" charset="0"/>
                <a:cs typeface="Times New Roman" panose="02020603050405020304" pitchFamily="18" charset="0"/>
              </a:rPr>
              <a:t>I thank God through Jesus Christ our Lord.</a:t>
            </a:r>
          </a:p>
        </p:txBody>
      </p:sp>
    </p:spTree>
    <p:extLst>
      <p:ext uri="{BB962C8B-B14F-4D97-AF65-F5344CB8AC3E}">
        <p14:creationId xmlns:p14="http://schemas.microsoft.com/office/powerpoint/2010/main" val="309739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Eight</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delivers us from the Law of Moses (Rom. </a:t>
            </a:r>
            <a:r>
              <a:rPr lang="en-US" sz="4400" dirty="0">
                <a:solidFill>
                  <a:schemeClr val="bg1"/>
                </a:solidFill>
                <a:latin typeface="Times New Roman" panose="02020603050405020304" pitchFamily="18" charset="0"/>
                <a:cs typeface="Times New Roman" panose="02020603050405020304" pitchFamily="18" charset="0"/>
              </a:rPr>
              <a:t>8</a:t>
            </a:r>
            <a:r>
              <a:rPr lang="en-US" sz="4400" dirty="0" smtClean="0">
                <a:solidFill>
                  <a:schemeClr val="bg1"/>
                </a:solidFill>
                <a:latin typeface="Times New Roman" panose="02020603050405020304" pitchFamily="18" charset="0"/>
                <a:cs typeface="Times New Roman" panose="02020603050405020304" pitchFamily="18" charset="0"/>
              </a:rPr>
              <a:t>:1-6)</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077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Eight</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pPr algn="l"/>
            <a:r>
              <a:rPr lang="en-US" sz="3600" dirty="0" smtClean="0">
                <a:solidFill>
                  <a:schemeClr val="bg1"/>
                </a:solidFill>
                <a:latin typeface="Times New Roman" panose="02020603050405020304" pitchFamily="18" charset="0"/>
                <a:cs typeface="Times New Roman" panose="02020603050405020304" pitchFamily="18" charset="0"/>
              </a:rPr>
              <a:t>Flesh: </a:t>
            </a:r>
            <a:r>
              <a:rPr lang="en-US" sz="3600" dirty="0" err="1" smtClean="0">
                <a:solidFill>
                  <a:schemeClr val="bg1"/>
                </a:solidFill>
                <a:latin typeface="Symbol" panose="05050102010706020507" pitchFamily="18" charset="2"/>
                <a:cs typeface="Times New Roman" panose="02020603050405020304" pitchFamily="18" charset="0"/>
              </a:rPr>
              <a:t>sarx</a:t>
            </a:r>
            <a:r>
              <a:rPr lang="en-US" sz="3600" dirty="0" smtClean="0">
                <a:solidFill>
                  <a:schemeClr val="bg1"/>
                </a:solidFill>
                <a:latin typeface="Symbol" panose="05050102010706020507" pitchFamily="18" charset="2"/>
                <a:cs typeface="Times New Roman" panose="02020603050405020304" pitchFamily="18" charset="0"/>
              </a:rPr>
              <a:t> </a:t>
            </a:r>
            <a:r>
              <a:rPr lang="en-US" sz="3600" dirty="0" smtClean="0">
                <a:solidFill>
                  <a:schemeClr val="bg1"/>
                </a:solidFill>
                <a:latin typeface="Times New Roman" panose="02020603050405020304" pitchFamily="18" charset="0"/>
                <a:cs typeface="Times New Roman" panose="02020603050405020304" pitchFamily="18" charset="0"/>
              </a:rPr>
              <a:t>(</a:t>
            </a:r>
            <a:r>
              <a:rPr lang="en-US" sz="3600" dirty="0" err="1" smtClean="0">
                <a:solidFill>
                  <a:schemeClr val="bg1"/>
                </a:solidFill>
                <a:latin typeface="Times New Roman" panose="02020603050405020304" pitchFamily="18" charset="0"/>
                <a:cs typeface="Times New Roman" panose="02020603050405020304" pitchFamily="18" charset="0"/>
              </a:rPr>
              <a:t>sarx</a:t>
            </a:r>
            <a:r>
              <a:rPr lang="en-US" sz="3600" dirty="0" smtClean="0">
                <a:solidFill>
                  <a:schemeClr val="bg1"/>
                </a:solidFill>
                <a:latin typeface="Times New Roman" panose="02020603050405020304" pitchFamily="18" charset="0"/>
                <a:cs typeface="Times New Roman" panose="02020603050405020304" pitchFamily="18" charset="0"/>
              </a:rPr>
              <a:t>)</a:t>
            </a:r>
          </a:p>
          <a:p>
            <a:pPr marL="742950" indent="-742950" algn="l">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Simply means flesh.  Used literally (Rom. 2:28)</a:t>
            </a:r>
          </a:p>
          <a:p>
            <a:pPr marL="742950" indent="-742950" algn="l">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Special use:</a:t>
            </a:r>
          </a:p>
          <a:p>
            <a:pPr marL="571500" indent="-571500" algn="l">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We were in the flesh (Rom. 7:5).  Christians are not in the flesh (Rom. </a:t>
            </a:r>
            <a:r>
              <a:rPr lang="en-US" sz="3600" smtClean="0">
                <a:solidFill>
                  <a:schemeClr val="bg1"/>
                </a:solidFill>
                <a:latin typeface="Times New Roman" panose="02020603050405020304" pitchFamily="18" charset="0"/>
                <a:cs typeface="Times New Roman" panose="02020603050405020304" pitchFamily="18" charset="0"/>
              </a:rPr>
              <a:t>8:9).</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8256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0" y="1524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Eight</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105400"/>
          </a:xfrm>
        </p:spPr>
        <p:txBody>
          <a:bodyPr>
            <a:normAutofit fontScale="92500" lnSpcReduction="10000"/>
          </a:bodyPr>
          <a:lstStyle/>
          <a:p>
            <a:pPr algn="l"/>
            <a:r>
              <a:rPr lang="en-US" sz="3600" dirty="0" smtClean="0">
                <a:solidFill>
                  <a:schemeClr val="bg1"/>
                </a:solidFill>
                <a:latin typeface="Times New Roman" panose="02020603050405020304" pitchFamily="18" charset="0"/>
                <a:cs typeface="Times New Roman" panose="02020603050405020304" pitchFamily="18" charset="0"/>
              </a:rPr>
              <a:t>Spirit: </a:t>
            </a:r>
            <a:r>
              <a:rPr lang="en-US" sz="3600" dirty="0" err="1" smtClean="0">
                <a:solidFill>
                  <a:schemeClr val="bg1"/>
                </a:solidFill>
                <a:latin typeface="Symbol" panose="05050102010706020507" pitchFamily="18" charset="2"/>
                <a:cs typeface="Times New Roman" panose="02020603050405020304" pitchFamily="18" charset="0"/>
              </a:rPr>
              <a:t>pnuema</a:t>
            </a:r>
            <a:r>
              <a:rPr lang="en-US" sz="3600" dirty="0" smtClean="0">
                <a:solidFill>
                  <a:schemeClr val="bg1"/>
                </a:solidFill>
                <a:latin typeface="Symbol" panose="05050102010706020507" pitchFamily="18" charset="2"/>
                <a:cs typeface="Times New Roman" panose="02020603050405020304" pitchFamily="18" charset="0"/>
              </a:rPr>
              <a:t> (</a:t>
            </a:r>
            <a:r>
              <a:rPr lang="en-US" sz="3600" dirty="0" err="1" smtClean="0">
                <a:solidFill>
                  <a:schemeClr val="bg1"/>
                </a:solidFill>
                <a:latin typeface="Times New Roman" panose="02020603050405020304" pitchFamily="18" charset="0"/>
                <a:cs typeface="Times New Roman" panose="02020603050405020304" pitchFamily="18" charset="0"/>
              </a:rPr>
              <a:t>pneuma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smtClean="0">
                <a:solidFill>
                  <a:schemeClr val="bg1"/>
                </a:solidFill>
                <a:latin typeface="Times New Roman" panose="02020603050405020304" pitchFamily="18" charset="0"/>
                <a:cs typeface="Times New Roman" panose="02020603050405020304" pitchFamily="18" charset="0"/>
              </a:rPr>
              <a:t>From </a:t>
            </a:r>
            <a:r>
              <a:rPr lang="en-US" sz="3600" dirty="0">
                <a:solidFill>
                  <a:schemeClr val="bg1"/>
                </a:solidFill>
                <a:latin typeface="Times New Roman" panose="02020603050405020304" pitchFamily="18" charset="0"/>
                <a:cs typeface="Times New Roman" panose="02020603050405020304" pitchFamily="18" charset="0"/>
              </a:rPr>
              <a:t>G4154; a current of air, that is, breath (blast) or a breeze; by analogy or figuratively a spirit, that is, (human) the rational soul, (by implication) vital principle, mental disposition, etc., or (superhuman) an angel, daemon, or (divine) God, Christ’s spirit, the Holy spirit: - ghost, life, spirit (-</a:t>
            </a:r>
            <a:r>
              <a:rPr lang="en-US" sz="3600" dirty="0" err="1">
                <a:solidFill>
                  <a:schemeClr val="bg1"/>
                </a:solidFill>
                <a:latin typeface="Times New Roman" panose="02020603050405020304" pitchFamily="18" charset="0"/>
                <a:cs typeface="Times New Roman" panose="02020603050405020304" pitchFamily="18" charset="0"/>
              </a:rPr>
              <a:t>ual</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ually</a:t>
            </a:r>
            <a:r>
              <a:rPr lang="en-US" sz="3600" dirty="0">
                <a:solidFill>
                  <a:schemeClr val="bg1"/>
                </a:solidFill>
                <a:latin typeface="Times New Roman" panose="02020603050405020304" pitchFamily="18" charset="0"/>
                <a:cs typeface="Times New Roman" panose="02020603050405020304" pitchFamily="18" charset="0"/>
              </a:rPr>
              <a:t>), mind.</a:t>
            </a:r>
          </a:p>
        </p:txBody>
      </p:sp>
    </p:spTree>
    <p:extLst>
      <p:ext uri="{BB962C8B-B14F-4D97-AF65-F5344CB8AC3E}">
        <p14:creationId xmlns:p14="http://schemas.microsoft.com/office/powerpoint/2010/main" val="35149270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There is now no </a:t>
            </a:r>
            <a:r>
              <a:rPr lang="en-US" sz="3600" dirty="0" err="1" smtClean="0">
                <a:solidFill>
                  <a:schemeClr val="bg1"/>
                </a:solidFill>
                <a:latin typeface="Times New Roman" panose="02020603050405020304" pitchFamily="18" charset="0"/>
                <a:cs typeface="Times New Roman" panose="02020603050405020304" pitchFamily="18" charset="0"/>
              </a:rPr>
              <a:t>condemna-tion</a:t>
            </a:r>
            <a:r>
              <a:rPr lang="en-US" sz="3600" dirty="0" smtClean="0">
                <a:solidFill>
                  <a:schemeClr val="bg1"/>
                </a:solidFill>
                <a:latin typeface="Times New Roman" panose="02020603050405020304" pitchFamily="18" charset="0"/>
                <a:cs typeface="Times New Roman" panose="02020603050405020304" pitchFamily="18" charset="0"/>
              </a:rPr>
              <a:t> for those in Christ</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Free from the law of sin and death (Gal. 3:21)</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What the Law of Moses could not do, Jesus did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righteousness of the law is fulfilled in us (9:30-33)</a:t>
            </a:r>
          </a:p>
        </p:txBody>
      </p:sp>
    </p:spTree>
    <p:extLst>
      <p:ext uri="{BB962C8B-B14F-4D97-AF65-F5344CB8AC3E}">
        <p14:creationId xmlns:p14="http://schemas.microsoft.com/office/powerpoint/2010/main" val="29538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Those in the flesh, mind the things of </a:t>
            </a:r>
            <a:r>
              <a:rPr lang="en-US" sz="3600" smtClean="0">
                <a:solidFill>
                  <a:schemeClr val="bg1"/>
                </a:solidFill>
                <a:latin typeface="Times New Roman" panose="02020603050405020304" pitchFamily="18" charset="0"/>
                <a:cs typeface="Times New Roman" panose="02020603050405020304" pitchFamily="18" charset="0"/>
              </a:rPr>
              <a:t>the flesh (9:32)</a:t>
            </a:r>
            <a:endParaRPr lang="en-US" sz="3600" dirty="0" smtClean="0">
              <a:solidFill>
                <a:schemeClr val="bg1"/>
              </a:solidFill>
              <a:latin typeface="Times New Roman" panose="02020603050405020304" pitchFamily="18" charset="0"/>
              <a:cs typeface="Times New Roman" panose="02020603050405020304" pitchFamily="18" charset="0"/>
            </a:endParaRP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To be carnally minded is death</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The carnal mind is the enemy of God</a:t>
            </a:r>
          </a:p>
          <a:p>
            <a:pPr marL="742950" indent="-742950" algn="just">
              <a:buAutoNum type="arabicPeriod" startAt="5"/>
            </a:pPr>
            <a:r>
              <a:rPr lang="en-US" sz="3600" dirty="0" smtClean="0">
                <a:solidFill>
                  <a:schemeClr val="bg1"/>
                </a:solidFill>
                <a:latin typeface="Times New Roman" panose="02020603050405020304" pitchFamily="18" charset="0"/>
                <a:cs typeface="Times New Roman" panose="02020603050405020304" pitchFamily="18" charset="0"/>
              </a:rPr>
              <a:t>Those in the flesh cannot please God</a:t>
            </a:r>
          </a:p>
        </p:txBody>
      </p:sp>
    </p:spTree>
    <p:extLst>
      <p:ext uri="{BB962C8B-B14F-4D97-AF65-F5344CB8AC3E}">
        <p14:creationId xmlns:p14="http://schemas.microsoft.com/office/powerpoint/2010/main" val="36429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35814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Time Written:</a:t>
            </a:r>
            <a:br>
              <a:rPr lang="en-US" sz="7200" dirty="0" smtClean="0">
                <a:solidFill>
                  <a:schemeClr val="bg1"/>
                </a:solidFill>
                <a:latin typeface="Times New Roman" panose="02020603050405020304" pitchFamily="18" charset="0"/>
                <a:cs typeface="Times New Roman" panose="02020603050405020304" pitchFamily="18" charset="0"/>
              </a:rPr>
            </a:br>
            <a:r>
              <a:rPr lang="en-US" sz="7200" dirty="0" smtClean="0">
                <a:solidFill>
                  <a:schemeClr val="bg1"/>
                </a:solidFill>
                <a:latin typeface="Times New Roman" panose="02020603050405020304" pitchFamily="18" charset="0"/>
                <a:cs typeface="Times New Roman" panose="02020603050405020304" pitchFamily="18" charset="0"/>
              </a:rPr>
              <a:t>58 A.D.</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4267200"/>
            <a:ext cx="6400800" cy="22860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During his third missionary journey from Corinth.  Probably his sixth letter.</a:t>
            </a:r>
          </a:p>
        </p:txBody>
      </p:sp>
    </p:spTree>
    <p:extLst>
      <p:ext uri="{BB962C8B-B14F-4D97-AF65-F5344CB8AC3E}">
        <p14:creationId xmlns:p14="http://schemas.microsoft.com/office/powerpoint/2010/main" val="1126784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0384851%5b1%5d"/>
          <p:cNvPicPr>
            <a:picLocks noGrp="1" noChangeAspect="1" noChangeArrowheads="1"/>
          </p:cNvPicPr>
          <p:nvPr>
            <p:ph sz="half" idx="2"/>
          </p:nvPr>
        </p:nvPicPr>
        <p:blipFill>
          <a:blip r:embed="rId2">
            <a:lum bright="70000" contrast="-70000"/>
            <a:grayscl/>
            <a:extLst>
              <a:ext uri="{28A0092B-C50C-407E-A947-70E740481C1C}">
                <a14:useLocalDpi xmlns:a14="http://schemas.microsoft.com/office/drawing/2010/main" val="0"/>
              </a:ext>
            </a:extLst>
          </a:blip>
          <a:srcRect/>
          <a:stretch>
            <a:fillRect/>
          </a:stretch>
        </p:blipFill>
        <p:spPr>
          <a:xfrm>
            <a:off x="0" y="179389"/>
            <a:ext cx="9144000" cy="6678612"/>
          </a:xfrm>
          <a:noFill/>
        </p:spPr>
      </p:pic>
      <p:sp>
        <p:nvSpPr>
          <p:cNvPr id="21507" name="Rectangle 2"/>
          <p:cNvSpPr>
            <a:spLocks noGrp="1" noChangeArrowheads="1"/>
          </p:cNvSpPr>
          <p:nvPr>
            <p:ph type="body" sz="half" idx="1"/>
          </p:nvPr>
        </p:nvSpPr>
        <p:spPr>
          <a:xfrm>
            <a:off x="457200" y="685800"/>
            <a:ext cx="8229600" cy="5715000"/>
          </a:xfrm>
        </p:spPr>
        <p:txBody>
          <a:bodyPr numCol="2"/>
          <a:lstStyle/>
          <a:p>
            <a:pPr eaLnBrk="1" hangingPunct="1">
              <a:lnSpc>
                <a:spcPct val="80000"/>
              </a:lnSpc>
              <a:buFontTx/>
              <a:buNone/>
            </a:pPr>
            <a:r>
              <a:rPr lang="en-US" altLang="en-US" sz="2000" b="1" dirty="0" smtClean="0"/>
              <a:t>	    THE SPIRIT</a:t>
            </a:r>
            <a:endParaRPr lang="en-US" altLang="en-US" sz="800" b="1" dirty="0" smtClean="0"/>
          </a:p>
          <a:p>
            <a:pPr eaLnBrk="1" hangingPunct="1">
              <a:lnSpc>
                <a:spcPct val="80000"/>
              </a:lnSpc>
              <a:buFontTx/>
              <a:buNone/>
            </a:pPr>
            <a:endParaRPr lang="en-US" altLang="en-US" sz="800" b="1" dirty="0" smtClean="0"/>
          </a:p>
          <a:p>
            <a:pPr eaLnBrk="1" hangingPunct="1">
              <a:lnSpc>
                <a:spcPct val="80000"/>
              </a:lnSpc>
              <a:buFontTx/>
              <a:buNone/>
            </a:pPr>
            <a:r>
              <a:rPr lang="en-US" altLang="en-US" sz="2000" b="1" dirty="0" smtClean="0"/>
              <a:t>	</a:t>
            </a:r>
            <a:r>
              <a:rPr lang="en-US" altLang="en-US" sz="2000" dirty="0" smtClean="0">
                <a:latin typeface="Times New Roman" pitchFamily="18" charset="0"/>
              </a:rPr>
              <a:t>Witnesses (Rom. 8:16)		</a:t>
            </a:r>
          </a:p>
          <a:p>
            <a:pPr eaLnBrk="1" hangingPunct="1">
              <a:lnSpc>
                <a:spcPct val="80000"/>
              </a:lnSpc>
              <a:buFontTx/>
              <a:buNone/>
            </a:pPr>
            <a:r>
              <a:rPr lang="en-US" altLang="en-US" sz="2000" dirty="0" smtClean="0">
                <a:latin typeface="Times New Roman" pitchFamily="18" charset="0"/>
              </a:rPr>
              <a:t>	Instructs (Neh. 9:20)		</a:t>
            </a:r>
          </a:p>
          <a:p>
            <a:pPr eaLnBrk="1" hangingPunct="1">
              <a:lnSpc>
                <a:spcPct val="80000"/>
              </a:lnSpc>
              <a:buFontTx/>
              <a:buNone/>
            </a:pPr>
            <a:r>
              <a:rPr lang="en-US" altLang="en-US" sz="2000" dirty="0" smtClean="0">
                <a:latin typeface="Times New Roman" pitchFamily="18" charset="0"/>
              </a:rPr>
              <a:t>	Teaches (John 14:26)</a:t>
            </a:r>
          </a:p>
          <a:p>
            <a:pPr eaLnBrk="1" hangingPunct="1">
              <a:lnSpc>
                <a:spcPct val="80000"/>
              </a:lnSpc>
              <a:buFontTx/>
              <a:buNone/>
            </a:pPr>
            <a:r>
              <a:rPr lang="en-US" altLang="en-US" sz="2000" dirty="0" smtClean="0">
                <a:latin typeface="Times New Roman" pitchFamily="18" charset="0"/>
              </a:rPr>
              <a:t>	Convicts (John 16:8)		</a:t>
            </a:r>
          </a:p>
          <a:p>
            <a:pPr eaLnBrk="1" hangingPunct="1">
              <a:lnSpc>
                <a:spcPct val="80000"/>
              </a:lnSpc>
              <a:buFontTx/>
              <a:buNone/>
            </a:pPr>
            <a:r>
              <a:rPr lang="en-US" altLang="en-US" sz="2000" dirty="0" smtClean="0">
                <a:latin typeface="Times New Roman" pitchFamily="18" charset="0"/>
              </a:rPr>
              <a:t>	Begets (2 Cor. 3:6)		</a:t>
            </a:r>
          </a:p>
          <a:p>
            <a:pPr eaLnBrk="1" hangingPunct="1">
              <a:lnSpc>
                <a:spcPct val="80000"/>
              </a:lnSpc>
              <a:buFontTx/>
              <a:buNone/>
            </a:pPr>
            <a:r>
              <a:rPr lang="en-US" altLang="en-US" sz="2000" dirty="0" smtClean="0">
                <a:latin typeface="Times New Roman" pitchFamily="18" charset="0"/>
              </a:rPr>
              <a:t>	Saves (Titus 3:5)	</a:t>
            </a:r>
            <a:endParaRPr lang="en-US" altLang="en-US" sz="2000" dirty="0">
              <a:latin typeface="Times New Roman" pitchFamily="18" charset="0"/>
            </a:endParaRPr>
          </a:p>
          <a:p>
            <a:pPr eaLnBrk="1" hangingPunct="1">
              <a:lnSpc>
                <a:spcPct val="80000"/>
              </a:lnSpc>
              <a:buFontTx/>
              <a:buNone/>
            </a:pPr>
            <a:r>
              <a:rPr lang="en-US" altLang="en-US" sz="2000" dirty="0" smtClean="0">
                <a:latin typeface="Times New Roman" pitchFamily="18" charset="0"/>
              </a:rPr>
              <a:t>	Sanctifies (1 Cor. 6:11)		</a:t>
            </a:r>
          </a:p>
          <a:p>
            <a:pPr eaLnBrk="1" hangingPunct="1">
              <a:lnSpc>
                <a:spcPct val="80000"/>
              </a:lnSpc>
              <a:buFontTx/>
              <a:buNone/>
            </a:pPr>
            <a:r>
              <a:rPr lang="en-US" altLang="en-US" sz="2000" dirty="0" smtClean="0">
                <a:latin typeface="Times New Roman" pitchFamily="18" charset="0"/>
              </a:rPr>
              <a:t>	Cleanses (1 Cor. 6:11)	</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Washes (1 Cor. 6:11)		</a:t>
            </a:r>
          </a:p>
          <a:p>
            <a:pPr eaLnBrk="1" hangingPunct="1">
              <a:lnSpc>
                <a:spcPct val="80000"/>
              </a:lnSpc>
              <a:buFontTx/>
              <a:buNone/>
            </a:pPr>
            <a:r>
              <a:rPr lang="en-US" altLang="en-US" sz="2000" dirty="0" smtClean="0">
                <a:latin typeface="Times New Roman" pitchFamily="18" charset="0"/>
              </a:rPr>
              <a:t>	Comforts (Acts 9:31)		</a:t>
            </a:r>
          </a:p>
          <a:p>
            <a:pPr eaLnBrk="1" hangingPunct="1">
              <a:lnSpc>
                <a:spcPct val="80000"/>
              </a:lnSpc>
              <a:buFontTx/>
              <a:buNone/>
            </a:pPr>
            <a:r>
              <a:rPr lang="en-US" altLang="en-US" sz="2000" dirty="0" smtClean="0">
                <a:latin typeface="Times New Roman" pitchFamily="18" charset="0"/>
              </a:rPr>
              <a:t>	Gives Love (Rom. 5:5)		</a:t>
            </a:r>
          </a:p>
          <a:p>
            <a:pPr eaLnBrk="1" hangingPunct="1">
              <a:lnSpc>
                <a:spcPct val="80000"/>
              </a:lnSpc>
              <a:buFontTx/>
              <a:buNone/>
            </a:pPr>
            <a:r>
              <a:rPr lang="en-US" altLang="en-US" sz="2000" dirty="0" smtClean="0">
                <a:latin typeface="Times New Roman" pitchFamily="18" charset="0"/>
              </a:rPr>
              <a:t>	Leads (Rom. 8:14)		</a:t>
            </a:r>
          </a:p>
          <a:p>
            <a:pPr eaLnBrk="1" hangingPunct="1">
              <a:lnSpc>
                <a:spcPct val="80000"/>
              </a:lnSpc>
              <a:buFontTx/>
              <a:buNone/>
            </a:pPr>
            <a:r>
              <a:rPr lang="en-US" altLang="en-US" sz="2000" dirty="0" smtClean="0">
                <a:latin typeface="Times New Roman" pitchFamily="18" charset="0"/>
              </a:rPr>
              <a:t>	Indwelling (Rom. 8:11)</a:t>
            </a:r>
          </a:p>
          <a:p>
            <a:pPr eaLnBrk="1" hangingPunct="1">
              <a:lnSpc>
                <a:spcPct val="80000"/>
              </a:lnSpc>
              <a:buFontTx/>
              <a:buNone/>
            </a:pPr>
            <a:r>
              <a:rPr lang="en-US" altLang="en-US" sz="2000" dirty="0" smtClean="0">
                <a:latin typeface="Times New Roman" pitchFamily="18" charset="0"/>
              </a:rPr>
              <a:t>	Strengthens (Eph. 3:16)	</a:t>
            </a:r>
          </a:p>
          <a:p>
            <a:pPr eaLnBrk="1" hangingPunct="1">
              <a:lnSpc>
                <a:spcPct val="80000"/>
              </a:lnSpc>
              <a:buFontTx/>
              <a:buNone/>
            </a:pPr>
            <a:r>
              <a:rPr lang="en-US" altLang="en-US" sz="2000" dirty="0" smtClean="0">
                <a:latin typeface="Times New Roman" pitchFamily="18" charset="0"/>
              </a:rPr>
              <a:t>	Power (Rom. 15:13)		</a:t>
            </a:r>
          </a:p>
          <a:p>
            <a:pPr eaLnBrk="1" hangingPunct="1">
              <a:lnSpc>
                <a:spcPct val="80000"/>
              </a:lnSpc>
              <a:buFontTx/>
              <a:buNone/>
            </a:pPr>
            <a:r>
              <a:rPr lang="en-US" altLang="en-US" sz="2000" dirty="0" smtClean="0">
                <a:latin typeface="Times New Roman" pitchFamily="18" charset="0"/>
              </a:rPr>
              <a:t>	In Resurrection (Rom. 8:11)</a:t>
            </a:r>
          </a:p>
          <a:p>
            <a:pPr eaLnBrk="1" hangingPunct="1">
              <a:lnSpc>
                <a:spcPct val="80000"/>
              </a:lnSpc>
              <a:buFontTx/>
              <a:buNone/>
            </a:pPr>
            <a:r>
              <a:rPr lang="en-US" altLang="en-US" sz="2000" dirty="0" smtClean="0">
                <a:latin typeface="Times New Roman" pitchFamily="18" charset="0"/>
              </a:rPr>
              <a:t>	Born of the Spirit (John 3:5,8)	</a:t>
            </a:r>
            <a:endParaRPr lang="en-US" altLang="en-US" sz="2000" dirty="0">
              <a:latin typeface="Times New Roman" pitchFamily="18" charset="0"/>
            </a:endParaRPr>
          </a:p>
          <a:p>
            <a:pPr eaLnBrk="1" hangingPunct="1">
              <a:lnSpc>
                <a:spcPct val="80000"/>
              </a:lnSpc>
              <a:buFontTx/>
              <a:buNone/>
            </a:pPr>
            <a:r>
              <a:rPr lang="en-US" altLang="en-US" sz="2000" b="1" dirty="0" smtClean="0">
                <a:latin typeface="Times New Roman" pitchFamily="18" charset="0"/>
              </a:rPr>
              <a:t>           THE WORD</a:t>
            </a:r>
            <a:endParaRPr lang="en-US" altLang="en-US" sz="800" b="1" dirty="0" smtClean="0">
              <a:latin typeface="Times New Roman" pitchFamily="18" charset="0"/>
            </a:endParaRPr>
          </a:p>
          <a:p>
            <a:pPr eaLnBrk="1" hangingPunct="1">
              <a:lnSpc>
                <a:spcPct val="80000"/>
              </a:lnSpc>
              <a:buFontTx/>
              <a:buNone/>
            </a:pPr>
            <a:endParaRPr lang="en-US" altLang="en-US" sz="800" b="1" dirty="0" smtClean="0">
              <a:latin typeface="Times New Roman" pitchFamily="18" charset="0"/>
            </a:endParaRPr>
          </a:p>
          <a:p>
            <a:pPr eaLnBrk="1" hangingPunct="1">
              <a:lnSpc>
                <a:spcPct val="80000"/>
              </a:lnSpc>
              <a:buFontTx/>
              <a:buNone/>
            </a:pPr>
            <a:r>
              <a:rPr lang="en-US" altLang="en-US" sz="2000" b="1" dirty="0">
                <a:latin typeface="Times New Roman" pitchFamily="18" charset="0"/>
              </a:rPr>
              <a:t>	</a:t>
            </a:r>
            <a:r>
              <a:rPr lang="en-US" altLang="en-US" sz="2000" dirty="0" smtClean="0">
                <a:latin typeface="Times New Roman" pitchFamily="18" charset="0"/>
              </a:rPr>
              <a:t>Witnesses (John 5:39)</a:t>
            </a:r>
            <a:endParaRPr lang="en-US" altLang="en-US" sz="2000" dirty="0">
              <a:latin typeface="Times New Roman" pitchFamily="18" charset="0"/>
            </a:endParaRPr>
          </a:p>
          <a:p>
            <a:pPr eaLnBrk="1" hangingPunct="1">
              <a:lnSpc>
                <a:spcPct val="80000"/>
              </a:lnSpc>
              <a:buFontTx/>
              <a:buNone/>
            </a:pPr>
            <a:r>
              <a:rPr lang="en-US" altLang="en-US" sz="2000" dirty="0" smtClean="0">
                <a:latin typeface="Times New Roman" pitchFamily="18" charset="0"/>
              </a:rPr>
              <a:t>	Instructs (2 Tim. 3:16)</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Teaches (John 6:45)</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Convicts (Titus 1:9)</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Begets (James 1:18)</a:t>
            </a:r>
          </a:p>
          <a:p>
            <a:pPr eaLnBrk="1" hangingPunct="1">
              <a:lnSpc>
                <a:spcPct val="80000"/>
              </a:lnSpc>
              <a:buFontTx/>
              <a:buNone/>
            </a:pPr>
            <a:r>
              <a:rPr lang="en-US" altLang="en-US" sz="2000" dirty="0">
                <a:latin typeface="Times New Roman" pitchFamily="18" charset="0"/>
              </a:rPr>
              <a:t>	</a:t>
            </a:r>
            <a:r>
              <a:rPr lang="en-US" altLang="en-US" sz="2000" smtClean="0">
                <a:latin typeface="Times New Roman" pitchFamily="18" charset="0"/>
              </a:rPr>
              <a:t>Saves (Acts 11:14)</a:t>
            </a:r>
            <a:endParaRPr lang="en-US" altLang="en-US" sz="2000" dirty="0" smtClean="0">
              <a:latin typeface="Times New Roman" pitchFamily="18" charset="0"/>
            </a:endParaRP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Sanctifies (John 17:17)</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Cleanses (John 15:3)</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Washes (Eph. 5:26)</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Comforts (1 Thess. 4:18)</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Gives Love (1 John 2:5)</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Leads (Psalms 119:105)</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Indwells (Col. 3:16)</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Strengthens (Acts 20:32)</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Power (Hebrews 1:3)</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In Resurrection (John 5:28-29)</a:t>
            </a:r>
          </a:p>
          <a:p>
            <a:pPr eaLnBrk="1" hangingPunct="1">
              <a:lnSpc>
                <a:spcPct val="80000"/>
              </a:lnSpc>
              <a:buFontTx/>
              <a:buNone/>
            </a:pPr>
            <a:r>
              <a:rPr lang="en-US" altLang="en-US" sz="2000" dirty="0">
                <a:latin typeface="Times New Roman" pitchFamily="18" charset="0"/>
              </a:rPr>
              <a:t>	</a:t>
            </a:r>
            <a:r>
              <a:rPr lang="en-US" altLang="en-US" sz="2000" dirty="0" smtClean="0">
                <a:latin typeface="Times New Roman" pitchFamily="18" charset="0"/>
              </a:rPr>
              <a:t>Born of the Word (1 Peter 1:23)</a:t>
            </a:r>
          </a:p>
        </p:txBody>
      </p:sp>
    </p:spTree>
    <p:extLst>
      <p:ext uri="{BB962C8B-B14F-4D97-AF65-F5344CB8AC3E}">
        <p14:creationId xmlns:p14="http://schemas.microsoft.com/office/powerpoint/2010/main" val="36767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1" end="2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22" end="2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23" end="2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24" end="2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25" end="2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507">
                                            <p:txEl>
                                              <p:pRg st="26" end="2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507">
                                            <p:txEl>
                                              <p:pRg st="27" end="2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507">
                                            <p:txEl>
                                              <p:pRg st="28" end="2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507">
                                            <p:txEl>
                                              <p:pRg st="29" end="2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507">
                                            <p:txEl>
                                              <p:pRg st="30" end="3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1507">
                                            <p:txEl>
                                              <p:pRg st="31" end="3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1507">
                                            <p:txEl>
                                              <p:pRg st="32" end="3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1507">
                                            <p:txEl>
                                              <p:pRg st="14" end="1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1507">
                                            <p:txEl>
                                              <p:pRg st="33" end="3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1507">
                                            <p:txEl>
                                              <p:pRg st="15" end="1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1507">
                                            <p:txEl>
                                              <p:pRg st="34" end="34"/>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1507">
                                            <p:txEl>
                                              <p:pRg st="16" end="16"/>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1507">
                                            <p:txEl>
                                              <p:pRg st="35" end="35"/>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1507">
                                            <p:txEl>
                                              <p:pRg st="17" end="17"/>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1507">
                                            <p:txEl>
                                              <p:pRg st="36" end="3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1507">
                                            <p:txEl>
                                              <p:pRg st="18" end="18"/>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21507">
                                            <p:txEl>
                                              <p:pRg st="37" end="3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But you (Christians) are not in the flesh</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If you be in Christ</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The Spirit of Him that raised up Jesus</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We are debtors</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If you live after the flesh, you shall die</a:t>
            </a:r>
          </a:p>
        </p:txBody>
      </p:sp>
    </p:spTree>
    <p:extLst>
      <p:ext uri="{BB962C8B-B14F-4D97-AF65-F5344CB8AC3E}">
        <p14:creationId xmlns:p14="http://schemas.microsoft.com/office/powerpoint/2010/main" val="16671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As many as are led by the Spirit</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We have not received the spirit of bondage</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The Spirit (Holy) bears witness with our spirit</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Joint-heirs with Christ</a:t>
            </a:r>
          </a:p>
        </p:txBody>
      </p:sp>
    </p:spTree>
    <p:extLst>
      <p:ext uri="{BB962C8B-B14F-4D97-AF65-F5344CB8AC3E}">
        <p14:creationId xmlns:p14="http://schemas.microsoft.com/office/powerpoint/2010/main" val="8013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The sufferings of this present time (2 Cor. 11:17-33)</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We wait for the manifestation of our body</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The creature was made subject to vanity (2 Cor. 5:17)</a:t>
            </a:r>
          </a:p>
          <a:p>
            <a:pPr marL="742950" indent="-742950" algn="just">
              <a:buAutoNum type="arabicPeriod" startAt="18"/>
            </a:pPr>
            <a:r>
              <a:rPr lang="en-US" sz="3600" dirty="0" smtClean="0">
                <a:solidFill>
                  <a:schemeClr val="bg1"/>
                </a:solidFill>
                <a:latin typeface="Times New Roman" panose="02020603050405020304" pitchFamily="18" charset="0"/>
                <a:cs typeface="Times New Roman" panose="02020603050405020304" pitchFamily="18" charset="0"/>
              </a:rPr>
              <a:t>Delivered from bondage</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17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2"/>
            </a:pPr>
            <a:r>
              <a:rPr lang="en-US" sz="3600" dirty="0" smtClean="0">
                <a:solidFill>
                  <a:schemeClr val="bg1"/>
                </a:solidFill>
                <a:latin typeface="Times New Roman" panose="02020603050405020304" pitchFamily="18" charset="0"/>
                <a:cs typeface="Times New Roman" panose="02020603050405020304" pitchFamily="18" charset="0"/>
              </a:rPr>
              <a:t>The whole creation, the church, (see Eph. 2:15)</a:t>
            </a:r>
          </a:p>
          <a:p>
            <a:pPr marL="742950" indent="-742950" algn="just">
              <a:buAutoNum type="arabicPeriod" startAt="22"/>
            </a:pPr>
            <a:r>
              <a:rPr lang="en-US" sz="3600" dirty="0" smtClean="0">
                <a:solidFill>
                  <a:schemeClr val="bg1"/>
                </a:solidFill>
                <a:latin typeface="Times New Roman" panose="02020603050405020304" pitchFamily="18" charset="0"/>
                <a:cs typeface="Times New Roman" panose="02020603050405020304" pitchFamily="18" charset="0"/>
              </a:rPr>
              <a:t>The individual Christian groans within himself (Prov. 18:14)</a:t>
            </a:r>
          </a:p>
          <a:p>
            <a:pPr marL="742950" indent="-742950" algn="just">
              <a:buAutoNum type="arabicPeriod" startAt="22"/>
            </a:pPr>
            <a:r>
              <a:rPr lang="en-US" sz="3600" dirty="0" smtClean="0">
                <a:solidFill>
                  <a:schemeClr val="bg1"/>
                </a:solidFill>
                <a:latin typeface="Times New Roman" panose="02020603050405020304" pitchFamily="18" charset="0"/>
                <a:cs typeface="Times New Roman" panose="02020603050405020304" pitchFamily="18" charset="0"/>
              </a:rPr>
              <a:t>We are saved by that hope</a:t>
            </a:r>
          </a:p>
          <a:p>
            <a:pPr marL="742950" indent="-742950" algn="just">
              <a:buAutoNum type="arabicPeriod" startAt="22"/>
            </a:pPr>
            <a:r>
              <a:rPr lang="en-US" sz="3600" dirty="0" smtClean="0">
                <a:solidFill>
                  <a:schemeClr val="bg1"/>
                </a:solidFill>
                <a:latin typeface="Times New Roman" panose="02020603050405020304" pitchFamily="18" charset="0"/>
                <a:cs typeface="Times New Roman" panose="02020603050405020304" pitchFamily="18" charset="0"/>
              </a:rPr>
              <a:t>We patiently wait for the redemption of this body</a:t>
            </a:r>
          </a:p>
        </p:txBody>
      </p:sp>
    </p:spTree>
    <p:extLst>
      <p:ext uri="{BB962C8B-B14F-4D97-AF65-F5344CB8AC3E}">
        <p14:creationId xmlns:p14="http://schemas.microsoft.com/office/powerpoint/2010/main" val="41437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The spirit helps with our infirmities</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Most “scholars” contend that this is talking about the Holy Spirit</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Some brethren have used the “most scholars” approach with this verse</a:t>
            </a:r>
          </a:p>
        </p:txBody>
      </p:sp>
    </p:spTree>
    <p:extLst>
      <p:ext uri="{BB962C8B-B14F-4D97-AF65-F5344CB8AC3E}">
        <p14:creationId xmlns:p14="http://schemas.microsoft.com/office/powerpoint/2010/main" val="7282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The spirit helps with our infirmities</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Consider this: most “scholars” teach that baptism is NOT required in the plan of salvation</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Do we place our trust in “most scholars” or in an exhaustive study of the Word of God</a:t>
            </a:r>
          </a:p>
        </p:txBody>
      </p:sp>
    </p:spTree>
    <p:extLst>
      <p:ext uri="{BB962C8B-B14F-4D97-AF65-F5344CB8AC3E}">
        <p14:creationId xmlns:p14="http://schemas.microsoft.com/office/powerpoint/2010/main" val="60043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The spirit helps with our infirmities</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Could it be possible that Paul is speaking of our human spirit interceding for our weak bodies in this verse?</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I believe that is exactly what Paul is talking about</a:t>
            </a:r>
          </a:p>
        </p:txBody>
      </p:sp>
    </p:spTree>
    <p:extLst>
      <p:ext uri="{BB962C8B-B14F-4D97-AF65-F5344CB8AC3E}">
        <p14:creationId xmlns:p14="http://schemas.microsoft.com/office/powerpoint/2010/main" val="16616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The spirit helps with our infirmities</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First, we must understand the human spirit</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Our spirit comes from God (</a:t>
            </a:r>
            <a:r>
              <a:rPr lang="en-US" sz="3600" dirty="0" err="1" smtClean="0">
                <a:solidFill>
                  <a:schemeClr val="bg1"/>
                </a:solidFill>
                <a:latin typeface="Times New Roman" panose="02020603050405020304" pitchFamily="18" charset="0"/>
                <a:cs typeface="Times New Roman" panose="02020603050405020304" pitchFamily="18" charset="0"/>
              </a:rPr>
              <a:t>Ecc</a:t>
            </a:r>
            <a:r>
              <a:rPr lang="en-US" sz="3600" dirty="0" smtClean="0">
                <a:solidFill>
                  <a:schemeClr val="bg1"/>
                </a:solidFill>
                <a:latin typeface="Times New Roman" panose="02020603050405020304" pitchFamily="18" charset="0"/>
                <a:cs typeface="Times New Roman" panose="02020603050405020304" pitchFamily="18" charset="0"/>
              </a:rPr>
              <a:t>. 12:7)</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When our spirit leaves our body, we die (James 2:26)</a:t>
            </a:r>
          </a:p>
        </p:txBody>
      </p:sp>
    </p:spTree>
    <p:extLst>
      <p:ext uri="{BB962C8B-B14F-4D97-AF65-F5344CB8AC3E}">
        <p14:creationId xmlns:p14="http://schemas.microsoft.com/office/powerpoint/2010/main" val="14616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6"/>
            </a:pPr>
            <a:r>
              <a:rPr lang="en-US" sz="3600" dirty="0" smtClean="0">
                <a:solidFill>
                  <a:schemeClr val="bg1"/>
                </a:solidFill>
                <a:latin typeface="Times New Roman" panose="02020603050405020304" pitchFamily="18" charset="0"/>
                <a:cs typeface="Times New Roman" panose="02020603050405020304" pitchFamily="18" charset="0"/>
              </a:rPr>
              <a:t>The spirit helps with our infirmities</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18:14</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16:2</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20:27</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15:13</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17:22</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Prov. 25:28</a:t>
            </a:r>
          </a:p>
        </p:txBody>
      </p:sp>
    </p:spTree>
    <p:extLst>
      <p:ext uri="{BB962C8B-B14F-4D97-AF65-F5344CB8AC3E}">
        <p14:creationId xmlns:p14="http://schemas.microsoft.com/office/powerpoint/2010/main" val="9489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One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Gentiles are lost and in need of the Gospel (Rom. 1:32)</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3840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7"/>
            </a:pPr>
            <a:r>
              <a:rPr lang="en-US" sz="3600" dirty="0" smtClean="0">
                <a:solidFill>
                  <a:schemeClr val="bg1"/>
                </a:solidFill>
                <a:latin typeface="Times New Roman" panose="02020603050405020304" pitchFamily="18" charset="0"/>
                <a:cs typeface="Times New Roman" panose="02020603050405020304" pitchFamily="18" charset="0"/>
              </a:rPr>
              <a:t>He that searches our hearts makes intercession for us (This is Jesus, not the Holy Spirit, verse 34)</a:t>
            </a:r>
          </a:p>
          <a:p>
            <a:pPr marL="742950" indent="-742950" algn="just">
              <a:buAutoNum type="arabicPeriod" startAt="27"/>
            </a:pPr>
            <a:r>
              <a:rPr lang="en-US" sz="3600" dirty="0" smtClean="0">
                <a:solidFill>
                  <a:schemeClr val="bg1"/>
                </a:solidFill>
                <a:latin typeface="Times New Roman" panose="02020603050405020304" pitchFamily="18" charset="0"/>
                <a:cs typeface="Times New Roman" panose="02020603050405020304" pitchFamily="18" charset="0"/>
              </a:rPr>
              <a:t>All things work together for good</a:t>
            </a:r>
          </a:p>
          <a:p>
            <a:pPr marL="742950" indent="-742950" algn="just">
              <a:buAutoNum type="arabicPeriod" startAt="27"/>
            </a:pPr>
            <a:r>
              <a:rPr lang="en-US" sz="3600" dirty="0" smtClean="0">
                <a:solidFill>
                  <a:schemeClr val="bg1"/>
                </a:solidFill>
                <a:latin typeface="Times New Roman" panose="02020603050405020304" pitchFamily="18" charset="0"/>
                <a:cs typeface="Times New Roman" panose="02020603050405020304" pitchFamily="18" charset="0"/>
              </a:rPr>
              <a:t>We are conformed to His image</a:t>
            </a:r>
          </a:p>
        </p:txBody>
      </p:sp>
    </p:spTree>
    <p:extLst>
      <p:ext uri="{BB962C8B-B14F-4D97-AF65-F5344CB8AC3E}">
        <p14:creationId xmlns:p14="http://schemas.microsoft.com/office/powerpoint/2010/main" val="35138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We will be glorified</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Who can be against us?</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He spared not His Own Son</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God justifies</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Christ makes intercession for us</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Who shall separate us from the love of God?</a:t>
            </a:r>
          </a:p>
        </p:txBody>
      </p:sp>
    </p:spTree>
    <p:extLst>
      <p:ext uri="{BB962C8B-B14F-4D97-AF65-F5344CB8AC3E}">
        <p14:creationId xmlns:p14="http://schemas.microsoft.com/office/powerpoint/2010/main" val="21711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Eight</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6"/>
            </a:pPr>
            <a:r>
              <a:rPr lang="en-US" sz="3600" dirty="0" smtClean="0">
                <a:solidFill>
                  <a:schemeClr val="bg1"/>
                </a:solidFill>
                <a:latin typeface="Times New Roman" panose="02020603050405020304" pitchFamily="18" charset="0"/>
                <a:cs typeface="Times New Roman" panose="02020603050405020304" pitchFamily="18" charset="0"/>
              </a:rPr>
              <a:t>For Thy sake we are killed all day long</a:t>
            </a:r>
          </a:p>
          <a:p>
            <a:pPr marL="742950" indent="-742950" algn="just">
              <a:buAutoNum type="arabicPeriod" startAt="36"/>
            </a:pPr>
            <a:r>
              <a:rPr lang="en-US" sz="3600" dirty="0" smtClean="0">
                <a:solidFill>
                  <a:schemeClr val="bg1"/>
                </a:solidFill>
                <a:latin typeface="Times New Roman" panose="02020603050405020304" pitchFamily="18" charset="0"/>
                <a:cs typeface="Times New Roman" panose="02020603050405020304" pitchFamily="18" charset="0"/>
              </a:rPr>
              <a:t>We are more than conquerors through Him</a:t>
            </a:r>
          </a:p>
          <a:p>
            <a:pPr marL="742950" indent="-742950" algn="just">
              <a:buAutoNum type="arabicPeriod" startAt="36"/>
            </a:pPr>
            <a:r>
              <a:rPr lang="en-US" sz="3600" dirty="0" smtClean="0">
                <a:solidFill>
                  <a:schemeClr val="bg1"/>
                </a:solidFill>
                <a:latin typeface="Times New Roman" panose="02020603050405020304" pitchFamily="18" charset="0"/>
                <a:cs typeface="Times New Roman" panose="02020603050405020304" pitchFamily="18" charset="0"/>
              </a:rPr>
              <a:t>I am persuaded</a:t>
            </a:r>
          </a:p>
          <a:p>
            <a:pPr marL="742950" indent="-742950" algn="just">
              <a:buAutoNum type="arabicPeriod" startAt="36"/>
            </a:pPr>
            <a:r>
              <a:rPr lang="en-US" sz="3600" dirty="0" smtClean="0">
                <a:solidFill>
                  <a:schemeClr val="bg1"/>
                </a:solidFill>
                <a:latin typeface="Times New Roman" panose="02020603050405020304" pitchFamily="18" charset="0"/>
                <a:cs typeface="Times New Roman" panose="02020603050405020304" pitchFamily="18" charset="0"/>
              </a:rPr>
              <a:t>That nothing will be able to separate us from the love of God</a:t>
            </a:r>
          </a:p>
        </p:txBody>
      </p:sp>
    </p:spTree>
    <p:extLst>
      <p:ext uri="{BB962C8B-B14F-4D97-AF65-F5344CB8AC3E}">
        <p14:creationId xmlns:p14="http://schemas.microsoft.com/office/powerpoint/2010/main" val="42268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Nine</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Israel rejects the Gospel (Rom. 9:30-33)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0151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Paul begins by stating his is not lying</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His heart is heavy</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For his brethren in the flesh</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Israel (the nation)</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Who brought Christ in the flesh</a:t>
            </a:r>
          </a:p>
          <a:p>
            <a:pPr algn="just"/>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They are not all Israel which are of Israel</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Not just because they descended physically from Abraham</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Children of promise are counted for the seed</a:t>
            </a:r>
          </a:p>
        </p:txBody>
      </p:sp>
    </p:spTree>
    <p:extLst>
      <p:ext uri="{BB962C8B-B14F-4D97-AF65-F5344CB8AC3E}">
        <p14:creationId xmlns:p14="http://schemas.microsoft.com/office/powerpoint/2010/main" val="33285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The promise was through Sarah</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And then through Isaac and Rebecca</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God’s purpose cannot be thwarted</a:t>
            </a:r>
          </a:p>
          <a:p>
            <a:pPr marL="742950" indent="-742950" algn="just">
              <a:buAutoNum type="arabicPeriod" startAt="9"/>
            </a:pPr>
            <a:r>
              <a:rPr lang="en-US" sz="3600" dirty="0" smtClean="0">
                <a:solidFill>
                  <a:schemeClr val="bg1"/>
                </a:solidFill>
                <a:latin typeface="Times New Roman" panose="02020603050405020304" pitchFamily="18" charset="0"/>
                <a:cs typeface="Times New Roman" panose="02020603050405020304" pitchFamily="18" charset="0"/>
              </a:rPr>
              <a:t>	The elder shall serve </a:t>
            </a:r>
            <a:r>
              <a:rPr lang="en-US" sz="3600" smtClean="0">
                <a:solidFill>
                  <a:schemeClr val="bg1"/>
                </a:solidFill>
                <a:latin typeface="Times New Roman" panose="02020603050405020304" pitchFamily="18" charset="0"/>
                <a:cs typeface="Times New Roman" panose="02020603050405020304" pitchFamily="18" charset="0"/>
              </a:rPr>
              <a:t>the younger</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6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3"/>
            </a:pPr>
            <a:r>
              <a:rPr lang="en-US" sz="3600" dirty="0" smtClean="0">
                <a:solidFill>
                  <a:schemeClr val="bg1"/>
                </a:solidFill>
                <a:latin typeface="Times New Roman" panose="02020603050405020304" pitchFamily="18" charset="0"/>
                <a:cs typeface="Times New Roman" panose="02020603050405020304" pitchFamily="18" charset="0"/>
              </a:rPr>
              <a:t>Jacob have I loved, but Esau have I hated (see Mal. 1:3)</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This is talking about the posterity of Jacob and Esau</a:t>
            </a:r>
          </a:p>
          <a:p>
            <a:pPr marL="571500" indent="-571500" algn="just">
              <a:buFont typeface="Arial" panose="020B0604020202020204" pitchFamily="34" charset="0"/>
              <a:buChar char="•"/>
            </a:pPr>
            <a:r>
              <a:rPr lang="en-US" sz="3600" dirty="0" smtClean="0">
                <a:solidFill>
                  <a:schemeClr val="bg1"/>
                </a:solidFill>
                <a:latin typeface="Times New Roman" panose="02020603050405020304" pitchFamily="18" charset="0"/>
                <a:cs typeface="Times New Roman" panose="02020603050405020304" pitchFamily="18" charset="0"/>
              </a:rPr>
              <a:t>God recognized that Esau and his descendants were not suitable to bring the Christ into the world while Jacob and his were</a:t>
            </a:r>
          </a:p>
        </p:txBody>
      </p:sp>
    </p:spTree>
    <p:extLst>
      <p:ext uri="{BB962C8B-B14F-4D97-AF65-F5344CB8AC3E}">
        <p14:creationId xmlns:p14="http://schemas.microsoft.com/office/powerpoint/2010/main" val="31312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Is God unrighteous?  No!</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I will have mercy (Ex. 33:19)</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God is the One Who shows mercy</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Even for this purpose God raised up Pharaoh</a:t>
            </a:r>
          </a:p>
          <a:p>
            <a:pPr marL="742950" indent="-742950" algn="just">
              <a:buAutoNum type="arabicPeriod" startAt="14"/>
            </a:pPr>
            <a:r>
              <a:rPr lang="en-US" sz="3600" dirty="0" smtClean="0">
                <a:solidFill>
                  <a:schemeClr val="bg1"/>
                </a:solidFill>
                <a:latin typeface="Times New Roman" panose="02020603050405020304" pitchFamily="18" charset="0"/>
                <a:cs typeface="Times New Roman" panose="02020603050405020304" pitchFamily="18" charset="0"/>
              </a:rPr>
              <a:t>He will have mercy accord-</a:t>
            </a:r>
            <a:r>
              <a:rPr lang="en-US" sz="3600" dirty="0" err="1" smtClean="0">
                <a:solidFill>
                  <a:schemeClr val="bg1"/>
                </a:solidFill>
                <a:latin typeface="Times New Roman" panose="02020603050405020304" pitchFamily="18" charset="0"/>
                <a:cs typeface="Times New Roman" panose="02020603050405020304" pitchFamily="18" charset="0"/>
              </a:rPr>
              <a:t>ing</a:t>
            </a:r>
            <a:r>
              <a:rPr lang="en-US" sz="3600" dirty="0" smtClean="0">
                <a:solidFill>
                  <a:schemeClr val="bg1"/>
                </a:solidFill>
                <a:latin typeface="Times New Roman" panose="02020603050405020304" pitchFamily="18" charset="0"/>
                <a:cs typeface="Times New Roman" panose="02020603050405020304" pitchFamily="18" charset="0"/>
              </a:rPr>
              <a:t> to His will not man’s</a:t>
            </a:r>
          </a:p>
        </p:txBody>
      </p:sp>
    </p:spTree>
    <p:extLst>
      <p:ext uri="{BB962C8B-B14F-4D97-AF65-F5344CB8AC3E}">
        <p14:creationId xmlns:p14="http://schemas.microsoft.com/office/powerpoint/2010/main" val="8509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Who can change God’s will</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Who can reply against God</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Can the clay tell the potter</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God allowed those who were not doing His will to be used to accomplish His will</a:t>
            </a:r>
          </a:p>
          <a:p>
            <a:pPr marL="742950" indent="-742950" algn="just">
              <a:buAutoNum type="arabicPeriod" startAt="19"/>
            </a:pPr>
            <a:r>
              <a:rPr lang="en-US" sz="3600" dirty="0" smtClean="0">
                <a:solidFill>
                  <a:schemeClr val="bg1"/>
                </a:solidFill>
                <a:latin typeface="Times New Roman" panose="02020603050405020304" pitchFamily="18" charset="0"/>
                <a:cs typeface="Times New Roman" panose="02020603050405020304" pitchFamily="18" charset="0"/>
              </a:rPr>
              <a:t>To make known His glory</a:t>
            </a:r>
          </a:p>
        </p:txBody>
      </p:sp>
    </p:spTree>
    <p:extLst>
      <p:ext uri="{BB962C8B-B14F-4D97-AF65-F5344CB8AC3E}">
        <p14:creationId xmlns:p14="http://schemas.microsoft.com/office/powerpoint/2010/main" val="35035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Two</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Jews are lost and in need of the Gospel (Rom. 2:13)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221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Both Jew and Gentile (1:16-17)</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As He said in Hosea</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Ye that are not my people</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A remnant will remain</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He will finish His work	</a:t>
            </a:r>
          </a:p>
          <a:p>
            <a:pPr marL="742950" indent="-742950" algn="just">
              <a:buAutoNum type="arabicPeriod" startAt="24"/>
            </a:pPr>
            <a:r>
              <a:rPr lang="en-US" sz="3600" dirty="0" smtClean="0">
                <a:solidFill>
                  <a:schemeClr val="bg1"/>
                </a:solidFill>
                <a:latin typeface="Times New Roman" panose="02020603050405020304" pitchFamily="18" charset="0"/>
                <a:cs typeface="Times New Roman" panose="02020603050405020304" pitchFamily="18" charset="0"/>
              </a:rPr>
              <a:t>The Lord left a seed</a:t>
            </a:r>
          </a:p>
        </p:txBody>
      </p:sp>
    </p:spTree>
    <p:extLst>
      <p:ext uri="{BB962C8B-B14F-4D97-AF65-F5344CB8AC3E}">
        <p14:creationId xmlns:p14="http://schemas.microsoft.com/office/powerpoint/2010/main" val="158163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Nine</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The Gentiles attained righteousness</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Israel did not</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Why?  They had the wrong motivation</a:t>
            </a:r>
          </a:p>
          <a:p>
            <a:pPr marL="742950" indent="-742950" algn="just">
              <a:buAutoNum type="arabicPeriod" startAt="30"/>
            </a:pPr>
            <a:r>
              <a:rPr lang="en-US" sz="3600" dirty="0" smtClean="0">
                <a:solidFill>
                  <a:schemeClr val="bg1"/>
                </a:solidFill>
                <a:latin typeface="Times New Roman" panose="02020603050405020304" pitchFamily="18" charset="0"/>
                <a:cs typeface="Times New Roman" panose="02020603050405020304" pitchFamily="18" charset="0"/>
              </a:rPr>
              <a:t>They stumbled at the Christ</a:t>
            </a:r>
          </a:p>
        </p:txBody>
      </p:sp>
    </p:spTree>
    <p:extLst>
      <p:ext uri="{BB962C8B-B14F-4D97-AF65-F5344CB8AC3E}">
        <p14:creationId xmlns:p14="http://schemas.microsoft.com/office/powerpoint/2010/main" val="24509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Ten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smtClean="0">
                <a:solidFill>
                  <a:schemeClr val="bg1"/>
                </a:solidFill>
                <a:latin typeface="Times New Roman" panose="02020603050405020304" pitchFamily="18" charset="0"/>
                <a:cs typeface="Times New Roman" panose="02020603050405020304" pitchFamily="18" charset="0"/>
              </a:rPr>
              <a:t>Israel’s </a:t>
            </a:r>
            <a:r>
              <a:rPr lang="en-US" sz="4400" dirty="0" smtClean="0">
                <a:solidFill>
                  <a:schemeClr val="bg1"/>
                </a:solidFill>
                <a:latin typeface="Times New Roman" panose="02020603050405020304" pitchFamily="18" charset="0"/>
                <a:cs typeface="Times New Roman" panose="02020603050405020304" pitchFamily="18" charset="0"/>
              </a:rPr>
              <a:t>hope is the Gospel (Rom. 10:1-13)</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421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Paul’s desire was for Israel to be saved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They had a zeal for God</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They sought their own righteousness</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Christ is the end of the law</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The man that doeth those </a:t>
            </a:r>
            <a:r>
              <a:rPr lang="en-US" sz="3600" smtClean="0">
                <a:solidFill>
                  <a:schemeClr val="bg1"/>
                </a:solidFill>
                <a:latin typeface="Times New Roman" panose="02020603050405020304" pitchFamily="18" charset="0"/>
                <a:cs typeface="Times New Roman" panose="02020603050405020304" pitchFamily="18" charset="0"/>
              </a:rPr>
              <a:t>things shall live</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2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Say not, Who shall ascend to heaven</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Or who shall descend into the deep</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The word of faith</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That if thou shalt confess and believe in thine heart</a:t>
            </a:r>
          </a:p>
          <a:p>
            <a:pPr marL="742950" indent="-742950" algn="just">
              <a:buAutoNum type="arabicPeriod" startAt="6"/>
            </a:pPr>
            <a:r>
              <a:rPr lang="en-US" sz="3600" dirty="0" smtClean="0">
                <a:solidFill>
                  <a:schemeClr val="bg1"/>
                </a:solidFill>
                <a:latin typeface="Times New Roman" panose="02020603050405020304" pitchFamily="18" charset="0"/>
                <a:cs typeface="Times New Roman" panose="02020603050405020304" pitchFamily="18" charset="0"/>
              </a:rPr>
              <a:t>With the heart </a:t>
            </a:r>
            <a:r>
              <a:rPr lang="en-US" sz="3600" smtClean="0">
                <a:solidFill>
                  <a:schemeClr val="bg1"/>
                </a:solidFill>
                <a:latin typeface="Times New Roman" panose="02020603050405020304" pitchFamily="18" charset="0"/>
                <a:cs typeface="Times New Roman" panose="02020603050405020304" pitchFamily="18" charset="0"/>
              </a:rPr>
              <a:t>man believes</a:t>
            </a:r>
            <a:endParaRPr lang="en-US"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48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Whosoever believeth shall be saved</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There is no difference between the Jew and the Greek</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Whosoever calls on His Name</a:t>
            </a:r>
          </a:p>
          <a:p>
            <a:pPr marL="742950" indent="-742950" algn="just">
              <a:buAutoNum type="arabicPeriod" startAt="11"/>
            </a:pPr>
            <a:r>
              <a:rPr lang="en-US" sz="3600" dirty="0" smtClean="0">
                <a:solidFill>
                  <a:schemeClr val="bg1"/>
                </a:solidFill>
                <a:latin typeface="Times New Roman" panose="02020603050405020304" pitchFamily="18" charset="0"/>
                <a:cs typeface="Times New Roman" panose="02020603050405020304" pitchFamily="18" charset="0"/>
              </a:rPr>
              <a:t>How shall they call</a:t>
            </a:r>
          </a:p>
        </p:txBody>
      </p:sp>
    </p:spTree>
    <p:extLst>
      <p:ext uri="{BB962C8B-B14F-4D97-AF65-F5344CB8AC3E}">
        <p14:creationId xmlns:p14="http://schemas.microsoft.com/office/powerpoint/2010/main" val="20545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Ten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How shall they preach</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But they have not all obeyed</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Faith comes by hearing the Word of God</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Have they not heard?</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Did Israel not know?</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I was found of them</a:t>
            </a:r>
          </a:p>
          <a:p>
            <a:pPr marL="742950" indent="-742950" algn="just">
              <a:buAutoNum type="arabicPeriod" startAt="15"/>
            </a:pPr>
            <a:r>
              <a:rPr lang="en-US" sz="3600" dirty="0" smtClean="0">
                <a:solidFill>
                  <a:schemeClr val="bg1"/>
                </a:solidFill>
                <a:latin typeface="Times New Roman" panose="02020603050405020304" pitchFamily="18" charset="0"/>
                <a:cs typeface="Times New Roman" panose="02020603050405020304" pitchFamily="18" charset="0"/>
              </a:rPr>
              <a:t>To Israel, all day long</a:t>
            </a:r>
          </a:p>
        </p:txBody>
      </p:sp>
    </p:spTree>
    <p:extLst>
      <p:ext uri="{BB962C8B-B14F-4D97-AF65-F5344CB8AC3E}">
        <p14:creationId xmlns:p14="http://schemas.microsoft.com/office/powerpoint/2010/main" val="12495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362200" y="762000"/>
            <a:ext cx="6553200" cy="1371600"/>
          </a:xfrm>
        </p:spPr>
        <p:txBody>
          <a:bodyPr>
            <a:noAutofit/>
          </a:bodyPr>
          <a:lstStyle/>
          <a:p>
            <a:r>
              <a:rPr lang="en-US" sz="7200" dirty="0" smtClean="0">
                <a:solidFill>
                  <a:schemeClr val="bg1"/>
                </a:solidFill>
                <a:latin typeface="Times New Roman" panose="02020603050405020304" pitchFamily="18" charset="0"/>
                <a:cs typeface="Times New Roman" panose="02020603050405020304" pitchFamily="18" charset="0"/>
              </a:rPr>
              <a:t>Chapter Eleven</a:t>
            </a:r>
            <a:endParaRPr lang="en-US" sz="72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2209800"/>
            <a:ext cx="6400800" cy="4343400"/>
          </a:xfrm>
        </p:spPr>
        <p:txBody>
          <a:bodyPr>
            <a:normAutofit/>
          </a:bodyPr>
          <a:lstStyle/>
          <a:p>
            <a:r>
              <a:rPr lang="en-US" sz="4400" dirty="0" smtClean="0">
                <a:solidFill>
                  <a:schemeClr val="bg1"/>
                </a:solidFill>
                <a:latin typeface="Times New Roman" panose="02020603050405020304" pitchFamily="18" charset="0"/>
                <a:cs typeface="Times New Roman" panose="02020603050405020304" pitchFamily="18" charset="0"/>
              </a:rPr>
              <a:t>The Gospel and the Gentiles (Rom. 11:17-24)</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861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Has God cast away His people?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God has not cast away His people</a:t>
            </a:r>
          </a:p>
          <a:p>
            <a:pPr marL="742950" indent="-742950" algn="just">
              <a:buAutoNum type="arabicPeriod"/>
            </a:pPr>
            <a:r>
              <a:rPr lang="en-US" sz="3600" dirty="0" smtClean="0">
                <a:solidFill>
                  <a:schemeClr val="bg1"/>
                </a:solidFill>
                <a:latin typeface="Times New Roman" panose="02020603050405020304" pitchFamily="18" charset="0"/>
                <a:cs typeface="Times New Roman" panose="02020603050405020304" pitchFamily="18" charset="0"/>
              </a:rPr>
              <a:t>Elijah cried they have killed thy prophets and I am the only one left</a:t>
            </a:r>
          </a:p>
        </p:txBody>
      </p:sp>
    </p:spTree>
    <p:extLst>
      <p:ext uri="{BB962C8B-B14F-4D97-AF65-F5344CB8AC3E}">
        <p14:creationId xmlns:p14="http://schemas.microsoft.com/office/powerpoint/2010/main" val="37639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09800" y="152400"/>
            <a:ext cx="6781800" cy="1371600"/>
          </a:xfrm>
        </p:spPr>
        <p:txBody>
          <a:bodyPr>
            <a:noAutofit/>
          </a:bodyPr>
          <a:lstStyle/>
          <a:p>
            <a:r>
              <a:rPr lang="en-US" sz="6000" dirty="0" smtClean="0">
                <a:solidFill>
                  <a:schemeClr val="bg1"/>
                </a:solidFill>
                <a:latin typeface="Times New Roman" panose="02020603050405020304" pitchFamily="18" charset="0"/>
                <a:cs typeface="Times New Roman" panose="02020603050405020304" pitchFamily="18" charset="0"/>
              </a:rPr>
              <a:t>Chapter Eleven</a:t>
            </a:r>
            <a:endParaRPr lang="en-US" sz="60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62200" y="1447800"/>
            <a:ext cx="6400800" cy="5257800"/>
          </a:xfrm>
        </p:spPr>
        <p:txBody>
          <a:bodyPr>
            <a:normAutofit/>
          </a:bodyPr>
          <a:lstStyle/>
          <a:p>
            <a:pPr marL="742950" indent="-742950" algn="just">
              <a:buAutoNum type="arabicPeriod" startAt="4"/>
            </a:pPr>
            <a:r>
              <a:rPr lang="en-US" sz="3600" dirty="0" smtClean="0">
                <a:solidFill>
                  <a:schemeClr val="bg1"/>
                </a:solidFill>
                <a:latin typeface="Times New Roman" panose="02020603050405020304" pitchFamily="18" charset="0"/>
                <a:cs typeface="Times New Roman" panose="02020603050405020304" pitchFamily="18" charset="0"/>
              </a:rPr>
              <a:t>God responded there are 7,000 men who have not bowed to Baal</a:t>
            </a:r>
          </a:p>
          <a:p>
            <a:pPr marL="742950" indent="-742950" algn="just">
              <a:buAutoNum type="arabicPeriod" startAt="4"/>
            </a:pPr>
            <a:r>
              <a:rPr lang="en-US" sz="3600" dirty="0" smtClean="0">
                <a:solidFill>
                  <a:schemeClr val="bg1"/>
                </a:solidFill>
                <a:latin typeface="Times New Roman" panose="02020603050405020304" pitchFamily="18" charset="0"/>
                <a:cs typeface="Times New Roman" panose="02020603050405020304" pitchFamily="18" charset="0"/>
              </a:rPr>
              <a:t>There is even now a remnant</a:t>
            </a:r>
          </a:p>
          <a:p>
            <a:pPr marL="742950" indent="-742950" algn="just">
              <a:buAutoNum type="arabicPeriod" startAt="4"/>
            </a:pPr>
            <a:r>
              <a:rPr lang="en-US" sz="3600" dirty="0" smtClean="0">
                <a:solidFill>
                  <a:schemeClr val="bg1"/>
                </a:solidFill>
                <a:latin typeface="Times New Roman" panose="02020603050405020304" pitchFamily="18" charset="0"/>
                <a:cs typeface="Times New Roman" panose="02020603050405020304" pitchFamily="18" charset="0"/>
              </a:rPr>
              <a:t>Grace and works</a:t>
            </a:r>
          </a:p>
          <a:p>
            <a:pPr marL="742950" indent="-742950" algn="just">
              <a:buAutoNum type="arabicPeriod" startAt="4"/>
            </a:pPr>
            <a:r>
              <a:rPr lang="en-US" sz="3600" dirty="0" smtClean="0">
                <a:solidFill>
                  <a:schemeClr val="bg1"/>
                </a:solidFill>
                <a:latin typeface="Times New Roman" panose="02020603050405020304" pitchFamily="18" charset="0"/>
                <a:cs typeface="Times New Roman" panose="02020603050405020304" pitchFamily="18" charset="0"/>
              </a:rPr>
              <a:t>What then?</a:t>
            </a:r>
          </a:p>
          <a:p>
            <a:pPr marL="742950" indent="-742950" algn="just">
              <a:buAutoNum type="arabicPeriod" startAt="4"/>
            </a:pPr>
            <a:r>
              <a:rPr lang="en-US" sz="3600" dirty="0" smtClean="0">
                <a:solidFill>
                  <a:schemeClr val="bg1"/>
                </a:solidFill>
                <a:latin typeface="Times New Roman" panose="02020603050405020304" pitchFamily="18" charset="0"/>
                <a:cs typeface="Times New Roman" panose="02020603050405020304" pitchFamily="18" charset="0"/>
              </a:rPr>
              <a:t>God gave them a spirit of slumber</a:t>
            </a:r>
          </a:p>
        </p:txBody>
      </p:sp>
    </p:spTree>
    <p:extLst>
      <p:ext uri="{BB962C8B-B14F-4D97-AF65-F5344CB8AC3E}">
        <p14:creationId xmlns:p14="http://schemas.microsoft.com/office/powerpoint/2010/main" val="40535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blets">
  <a:themeElements>
    <a:clrScheme name="">
      <a:dk1>
        <a:srgbClr val="000000"/>
      </a:dk1>
      <a:lt1>
        <a:srgbClr val="FFFFFF"/>
      </a:lt1>
      <a:dk2>
        <a:srgbClr val="009688"/>
      </a:dk2>
      <a:lt2>
        <a:srgbClr val="FAFD00"/>
      </a:lt2>
      <a:accent1>
        <a:srgbClr val="8901F3"/>
      </a:accent1>
      <a:accent2>
        <a:srgbClr val="F57B49"/>
      </a:accent2>
      <a:accent3>
        <a:srgbClr val="AAC9C3"/>
      </a:accent3>
      <a:accent4>
        <a:srgbClr val="DADADA"/>
      </a:accent4>
      <a:accent5>
        <a:srgbClr val="C4AAF8"/>
      </a:accent5>
      <a:accent6>
        <a:srgbClr val="DE6F41"/>
      </a:accent6>
      <a:hlink>
        <a:srgbClr val="D49FFF"/>
      </a:hlink>
      <a:folHlink>
        <a:srgbClr val="40D9CA"/>
      </a:folHlink>
    </a:clrScheme>
    <a:fontScheme name="tablets.ppt">
      <a:majorFont>
        <a:latin typeface="Times New Roman"/>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tablet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blet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blet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blet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blet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blet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blet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TotalTime>
  <Words>3819</Words>
  <Application>Microsoft Office PowerPoint</Application>
  <PresentationFormat>On-screen Show (4:3)</PresentationFormat>
  <Paragraphs>718</Paragraphs>
  <Slides>142</Slides>
  <Notes>0</Notes>
  <HiddenSlides>0</HiddenSlides>
  <MMClips>0</MMClips>
  <ScaleCrop>false</ScaleCrop>
  <HeadingPairs>
    <vt:vector size="4" baseType="variant">
      <vt:variant>
        <vt:lpstr>Theme</vt:lpstr>
      </vt:variant>
      <vt:variant>
        <vt:i4>3</vt:i4>
      </vt:variant>
      <vt:variant>
        <vt:lpstr>Slide Titles</vt:lpstr>
      </vt:variant>
      <vt:variant>
        <vt:i4>142</vt:i4>
      </vt:variant>
    </vt:vector>
  </HeadingPairs>
  <TitlesOfParts>
    <vt:vector size="145" baseType="lpstr">
      <vt:lpstr>Office Theme</vt:lpstr>
      <vt:lpstr>tablets</vt:lpstr>
      <vt:lpstr>Default Design</vt:lpstr>
      <vt:lpstr>PowerPoint Presentation</vt:lpstr>
      <vt:lpstr>PAUL’S LETTER TO THE ROMANS</vt:lpstr>
      <vt:lpstr>ROME</vt:lpstr>
      <vt:lpstr>PowerPoint Presentation</vt:lpstr>
      <vt:lpstr>Author: The Holy Spirit</vt:lpstr>
      <vt:lpstr>Writer: Paul</vt:lpstr>
      <vt:lpstr>Time Written: 58 A.D.</vt:lpstr>
      <vt:lpstr>Chapter One</vt:lpstr>
      <vt:lpstr>Chapter Two</vt:lpstr>
      <vt:lpstr>Chapter Three</vt:lpstr>
      <vt:lpstr>Chapter Four</vt:lpstr>
      <vt:lpstr>Chapter Five</vt:lpstr>
      <vt:lpstr>Chapter Six</vt:lpstr>
      <vt:lpstr>Chapter Seven</vt:lpstr>
      <vt:lpstr>Chapter Eight</vt:lpstr>
      <vt:lpstr>Chapter Nine</vt:lpstr>
      <vt:lpstr>Chapter Ten</vt:lpstr>
      <vt:lpstr>Chapter Eleven</vt:lpstr>
      <vt:lpstr>Chapter Twelve</vt:lpstr>
      <vt:lpstr>Chapter Thirteen</vt:lpstr>
      <vt:lpstr>Chapter Fourteen</vt:lpstr>
      <vt:lpstr>Chapter Fifteen</vt:lpstr>
      <vt:lpstr>Chapter Sixteen</vt:lpstr>
      <vt:lpstr>Chapter One</vt:lpstr>
      <vt:lpstr>Chapter One</vt:lpstr>
      <vt:lpstr>Chapter One</vt:lpstr>
      <vt:lpstr>Chapter One</vt:lpstr>
      <vt:lpstr>Chapter One</vt:lpstr>
      <vt:lpstr>Chapter Two</vt:lpstr>
      <vt:lpstr>Chapter Two</vt:lpstr>
      <vt:lpstr>Chapter Two</vt:lpstr>
      <vt:lpstr>Chapter Two</vt:lpstr>
      <vt:lpstr>Chapter Two</vt:lpstr>
      <vt:lpstr>Chapter Two</vt:lpstr>
      <vt:lpstr>Chapter Three</vt:lpstr>
      <vt:lpstr>Chapter Three</vt:lpstr>
      <vt:lpstr>Chapter Three</vt:lpstr>
      <vt:lpstr>Chapter Three</vt:lpstr>
      <vt:lpstr>Chapter Three</vt:lpstr>
      <vt:lpstr>Chapter Three</vt:lpstr>
      <vt:lpstr>PowerPoint Presentation</vt:lpstr>
      <vt:lpstr>Chapter Four</vt:lpstr>
      <vt:lpstr>Chapter Four</vt:lpstr>
      <vt:lpstr>Chapter Four</vt:lpstr>
      <vt:lpstr>Chapter Four</vt:lpstr>
      <vt:lpstr>Chapter Four</vt:lpstr>
      <vt:lpstr>Chapter Five</vt:lpstr>
      <vt:lpstr>Chapter Five</vt:lpstr>
      <vt:lpstr>Chapter Five</vt:lpstr>
      <vt:lpstr>Chapter Five</vt:lpstr>
      <vt:lpstr>Adam   Christ</vt:lpstr>
      <vt:lpstr>Chapter Five</vt:lpstr>
      <vt:lpstr>Chapter Six</vt:lpstr>
      <vt:lpstr>Chapter Six</vt:lpstr>
      <vt:lpstr>Chapter Six</vt:lpstr>
      <vt:lpstr>Chapter Six</vt:lpstr>
      <vt:lpstr>Chapter Six</vt:lpstr>
      <vt:lpstr>Chapter Seven</vt:lpstr>
      <vt:lpstr>Chapter Seven</vt:lpstr>
      <vt:lpstr>Chapter Seven</vt:lpstr>
      <vt:lpstr>Chapter Seven</vt:lpstr>
      <vt:lpstr>Chapter Seven</vt:lpstr>
      <vt:lpstr>Chapter Seven</vt:lpstr>
      <vt:lpstr>Chapter Seven</vt:lpstr>
      <vt:lpstr>Chapter Eight</vt:lpstr>
      <vt:lpstr>Chapter Eight</vt:lpstr>
      <vt:lpstr>Chapter Eight</vt:lpstr>
      <vt:lpstr>Chapter Eight</vt:lpstr>
      <vt:lpstr>Chapter Eight</vt:lpstr>
      <vt:lpstr>PowerPoint Presentation</vt:lpstr>
      <vt:lpstr>Chapter Eight</vt:lpstr>
      <vt:lpstr>Chapter Eight</vt:lpstr>
      <vt:lpstr>Chapter Eight</vt:lpstr>
      <vt:lpstr>Chapter Eight</vt:lpstr>
      <vt:lpstr>Chapter Eight</vt:lpstr>
      <vt:lpstr>Chapter Eight</vt:lpstr>
      <vt:lpstr>Chapter Eight</vt:lpstr>
      <vt:lpstr>Chapter Eight</vt:lpstr>
      <vt:lpstr>Chapter Eight</vt:lpstr>
      <vt:lpstr>Chapter Eight</vt:lpstr>
      <vt:lpstr>Chapter Eight</vt:lpstr>
      <vt:lpstr>Chapter Eight</vt:lpstr>
      <vt:lpstr>Chapter Nine</vt:lpstr>
      <vt:lpstr>Chapter Nine</vt:lpstr>
      <vt:lpstr>Chapter Nine</vt:lpstr>
      <vt:lpstr>Chapter Nine</vt:lpstr>
      <vt:lpstr>Chapter Nine</vt:lpstr>
      <vt:lpstr>Chapter Nine</vt:lpstr>
      <vt:lpstr>Chapter Nine</vt:lpstr>
      <vt:lpstr>Chapter Nine</vt:lpstr>
      <vt:lpstr>Chapter Nine</vt:lpstr>
      <vt:lpstr>Chapter Ten</vt:lpstr>
      <vt:lpstr>Chapter Ten</vt:lpstr>
      <vt:lpstr>Chapter Ten</vt:lpstr>
      <vt:lpstr>Chapter Ten</vt:lpstr>
      <vt:lpstr>Chapter Ten</vt:lpstr>
      <vt:lpstr>Chapter Eleven</vt:lpstr>
      <vt:lpstr>Chapter Eleven</vt:lpstr>
      <vt:lpstr>Chapter Eleven</vt:lpstr>
      <vt:lpstr>Chapter Eleven</vt:lpstr>
      <vt:lpstr>Chapter Eleven</vt:lpstr>
      <vt:lpstr>Chapter Eleven</vt:lpstr>
      <vt:lpstr>Chapter Eleven</vt:lpstr>
      <vt:lpstr>Chapter Eleven</vt:lpstr>
      <vt:lpstr>Chapter Eleven</vt:lpstr>
      <vt:lpstr>Chapter Eleven</vt:lpstr>
      <vt:lpstr>Chapter Twelve</vt:lpstr>
      <vt:lpstr>Chapter Twelve</vt:lpstr>
      <vt:lpstr>Chapter Twelve</vt:lpstr>
      <vt:lpstr>Chapter Twelve</vt:lpstr>
      <vt:lpstr>Chapter Twelve</vt:lpstr>
      <vt:lpstr>Chapter Thirteen</vt:lpstr>
      <vt:lpstr>Chapter Thirteen</vt:lpstr>
      <vt:lpstr>Chapter Thirteen</vt:lpstr>
      <vt:lpstr>Chapter Thirteen</vt:lpstr>
      <vt:lpstr>Chapter Fourteen</vt:lpstr>
      <vt:lpstr>Chapter Fourteen</vt:lpstr>
      <vt:lpstr>Chapter Fourteen</vt:lpstr>
      <vt:lpstr>Chapter Fourteen</vt:lpstr>
      <vt:lpstr>Chapter Fourteen</vt:lpstr>
      <vt:lpstr>Chapter Fourteen</vt:lpstr>
      <vt:lpstr>Chapter Fourteen</vt:lpstr>
      <vt:lpstr>Chapter Fifteen</vt:lpstr>
      <vt:lpstr>Chapter Fifteen</vt:lpstr>
      <vt:lpstr>Chapter Fifteen</vt:lpstr>
      <vt:lpstr>Chapter Fifteen</vt:lpstr>
      <vt:lpstr>Chapter Fifteen</vt:lpstr>
      <vt:lpstr>Chapter Fifteen</vt:lpstr>
      <vt:lpstr>Chapter Fifteen</vt:lpstr>
      <vt:lpstr>PowerPoint Presentation</vt:lpstr>
      <vt:lpstr>Chapter Fifteen</vt:lpstr>
      <vt:lpstr>PowerPoint Presentation</vt:lpstr>
      <vt:lpstr>Chapter Fifteen</vt:lpstr>
      <vt:lpstr>Chapter Fifteen</vt:lpstr>
      <vt:lpstr>Chapter Fifteen</vt:lpstr>
      <vt:lpstr>Chapter Sixteen</vt:lpstr>
      <vt:lpstr>Chapter Sixteen</vt:lpstr>
      <vt:lpstr>Chapter Sixteen</vt:lpstr>
      <vt:lpstr>Chapter Sixteen</vt:lpstr>
      <vt:lpstr>Chapter Sixteen</vt:lpstr>
      <vt:lpstr>Chapter Sixteen</vt:lpstr>
      <vt:lpstr>Chapter Sixteen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title>
  <dc:creator>Admin</dc:creator>
  <cp:lastModifiedBy>Admin</cp:lastModifiedBy>
  <cp:revision>211</cp:revision>
  <dcterms:created xsi:type="dcterms:W3CDTF">2014-01-15T16:17:46Z</dcterms:created>
  <dcterms:modified xsi:type="dcterms:W3CDTF">2015-05-06T20:27:20Z</dcterms:modified>
</cp:coreProperties>
</file>