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62" r:id="rId4"/>
    <p:sldId id="258" r:id="rId5"/>
    <p:sldId id="259" r:id="rId6"/>
    <p:sldId id="276" r:id="rId7"/>
    <p:sldId id="277" r:id="rId8"/>
    <p:sldId id="260" r:id="rId9"/>
    <p:sldId id="261" r:id="rId10"/>
    <p:sldId id="264" r:id="rId11"/>
    <p:sldId id="263"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05" r:id="rId32"/>
    <p:sldId id="306" r:id="rId33"/>
    <p:sldId id="309" r:id="rId34"/>
    <p:sldId id="308" r:id="rId35"/>
    <p:sldId id="298" r:id="rId36"/>
    <p:sldId id="299" r:id="rId37"/>
    <p:sldId id="301" r:id="rId38"/>
    <p:sldId id="300" r:id="rId39"/>
    <p:sldId id="302" r:id="rId40"/>
    <p:sldId id="303" r:id="rId41"/>
    <p:sldId id="321" r:id="rId42"/>
    <p:sldId id="304" r:id="rId43"/>
    <p:sldId id="310" r:id="rId44"/>
    <p:sldId id="311"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310"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2D3E6-6963-405F-8B1D-93081FCF3723}"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DB435-0BD7-4AAD-AFC0-48C8E9BC8FDF}" type="slidenum">
              <a:rPr lang="en-US" smtClean="0"/>
              <a:t>‹#›</a:t>
            </a:fld>
            <a:endParaRPr lang="en-US"/>
          </a:p>
        </p:txBody>
      </p:sp>
    </p:spTree>
    <p:extLst>
      <p:ext uri="{BB962C8B-B14F-4D97-AF65-F5344CB8AC3E}">
        <p14:creationId xmlns:p14="http://schemas.microsoft.com/office/powerpoint/2010/main" val="168311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5D2B3-0B7B-49AD-866A-A8D560314C9C}"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397383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D2B3-0B7B-49AD-866A-A8D560314C9C}"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193257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D2B3-0B7B-49AD-866A-A8D560314C9C}"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104632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D2B3-0B7B-49AD-866A-A8D560314C9C}"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402193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5D2B3-0B7B-49AD-866A-A8D560314C9C}"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79547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5D2B3-0B7B-49AD-866A-A8D560314C9C}"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5112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5D2B3-0B7B-49AD-866A-A8D560314C9C}"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215639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5D2B3-0B7B-49AD-866A-A8D560314C9C}"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7396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5D2B3-0B7B-49AD-866A-A8D560314C9C}"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335578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5D2B3-0B7B-49AD-866A-A8D560314C9C}"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107851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5D2B3-0B7B-49AD-866A-A8D560314C9C}"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634F6-1DC0-4AAD-AF42-5617A975AC73}" type="slidenum">
              <a:rPr lang="en-US" smtClean="0"/>
              <a:t>‹#›</a:t>
            </a:fld>
            <a:endParaRPr lang="en-US"/>
          </a:p>
        </p:txBody>
      </p:sp>
    </p:spTree>
    <p:extLst>
      <p:ext uri="{BB962C8B-B14F-4D97-AF65-F5344CB8AC3E}">
        <p14:creationId xmlns:p14="http://schemas.microsoft.com/office/powerpoint/2010/main" val="124137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5D2B3-0B7B-49AD-866A-A8D560314C9C}" type="datetimeFigureOut">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34F6-1DC0-4AAD-AF42-5617A975AC73}" type="slidenum">
              <a:rPr lang="en-US" smtClean="0"/>
              <a:t>‹#›</a:t>
            </a:fld>
            <a:endParaRPr lang="en-US"/>
          </a:p>
        </p:txBody>
      </p:sp>
    </p:spTree>
    <p:extLst>
      <p:ext uri="{BB962C8B-B14F-4D97-AF65-F5344CB8AC3E}">
        <p14:creationId xmlns:p14="http://schemas.microsoft.com/office/powerpoint/2010/main" val="192051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000" dirty="0" smtClean="0">
                <a:solidFill>
                  <a:schemeClr val="bg1"/>
                </a:solidFill>
              </a:rPr>
              <a:t>kc</a:t>
            </a:r>
            <a:endParaRPr lang="en-US" sz="1000"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763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78281" y="533400"/>
            <a:ext cx="6504601"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A PART OF GOD’S FAMILY</a:t>
            </a:r>
            <a:endParaRPr lang="en-US" sz="54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
        <p:nvSpPr>
          <p:cNvPr id="2" name="TextBox 1"/>
          <p:cNvSpPr txBox="1"/>
          <p:nvPr/>
        </p:nvSpPr>
        <p:spPr>
          <a:xfrm>
            <a:off x="381000" y="2362200"/>
            <a:ext cx="8382000" cy="2554545"/>
          </a:xfrm>
          <a:prstGeom prst="rect">
            <a:avLst/>
          </a:prstGeom>
          <a:noFill/>
        </p:spPr>
        <p:txBody>
          <a:bodyPr wrap="square" rtlCol="0">
            <a:spAutoFit/>
          </a:bodyPr>
          <a:lstStyle/>
          <a:p>
            <a:pPr marL="742950" indent="-742950">
              <a:buAutoNum type="arabicPlain" startAt="18"/>
            </a:pPr>
            <a:r>
              <a:rPr lang="en-US" sz="4000" b="1" dirty="0" smtClean="0">
                <a:solidFill>
                  <a:schemeClr val="bg1"/>
                </a:solidFill>
              </a:rPr>
              <a:t>We are no longer strangers</a:t>
            </a:r>
          </a:p>
          <a:p>
            <a:pPr marL="742950" indent="-742950">
              <a:buAutoNum type="arabicPlain" startAt="18"/>
            </a:pPr>
            <a:r>
              <a:rPr lang="en-US" sz="4000" b="1" dirty="0" smtClean="0">
                <a:solidFill>
                  <a:schemeClr val="bg1"/>
                </a:solidFill>
              </a:rPr>
              <a:t>Jesus is the chief cornerstone</a:t>
            </a:r>
          </a:p>
          <a:p>
            <a:pPr marL="742950" indent="-742950">
              <a:buAutoNum type="arabicPlain" startAt="18"/>
            </a:pPr>
            <a:r>
              <a:rPr lang="en-US" sz="4000" b="1" dirty="0" smtClean="0">
                <a:solidFill>
                  <a:schemeClr val="bg1"/>
                </a:solidFill>
              </a:rPr>
              <a:t>We grow up unto a holy temple</a:t>
            </a:r>
          </a:p>
          <a:p>
            <a:pPr marL="742950" indent="-742950">
              <a:buAutoNum type="arabicPlain" startAt="18"/>
            </a:pPr>
            <a:r>
              <a:rPr lang="en-US" sz="4000" b="1" dirty="0" smtClean="0">
                <a:solidFill>
                  <a:schemeClr val="bg1"/>
                </a:solidFill>
              </a:rPr>
              <a:t>Built for God</a:t>
            </a:r>
            <a:endParaRPr lang="en-US" sz="4000" b="1" dirty="0">
              <a:solidFill>
                <a:schemeClr val="bg1"/>
              </a:solidFill>
            </a:endParaRPr>
          </a:p>
        </p:txBody>
      </p:sp>
    </p:spTree>
    <p:extLst>
      <p:ext uri="{BB962C8B-B14F-4D97-AF65-F5344CB8AC3E}">
        <p14:creationId xmlns:p14="http://schemas.microsoft.com/office/powerpoint/2010/main" val="22717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600200"/>
            <a:ext cx="7467600"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EPHESIANS THREE</a:t>
            </a:r>
          </a:p>
          <a:p>
            <a:pPr algn="ctr"/>
            <a:r>
              <a:rPr lang="en-US" sz="6000" b="1" spc="150" dirty="0" smtClean="0">
                <a:ln w="11430"/>
                <a:solidFill>
                  <a:srgbClr val="F8F8F8"/>
                </a:solidFill>
                <a:effectLst>
                  <a:outerShdw blurRad="25400" algn="tl" rotWithShape="0">
                    <a:srgbClr val="000000">
                      <a:alpha val="43000"/>
                    </a:srgbClr>
                  </a:outerShdw>
                </a:effectLst>
              </a:rPr>
              <a:t>FELLOW HEIRS </a:t>
            </a:r>
          </a:p>
          <a:p>
            <a:pPr algn="ctr"/>
            <a:r>
              <a:rPr lang="en-US" sz="6000" b="1" spc="150" dirty="0" smtClean="0">
                <a:ln w="11430"/>
                <a:solidFill>
                  <a:srgbClr val="F8F8F8"/>
                </a:solidFill>
                <a:effectLst>
                  <a:outerShdw blurRad="25400" algn="tl" rotWithShape="0">
                    <a:srgbClr val="000000">
                      <a:alpha val="43000"/>
                    </a:srgbClr>
                  </a:outerShdw>
                </a:effectLst>
              </a:rPr>
              <a:t>IN THE CHURCH</a:t>
            </a:r>
            <a:endParaRPr lang="en-US" sz="6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6713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35" y="533400"/>
            <a:ext cx="7870296"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THREE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FELLOW HEIRS IN THE CHURCH</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a:pPr>
            <a:r>
              <a:rPr lang="en-US" sz="4000" b="1" dirty="0" smtClean="0">
                <a:solidFill>
                  <a:schemeClr val="bg1"/>
                </a:solidFill>
              </a:rPr>
              <a:t>Paul, the prisoner for the Gentiles</a:t>
            </a:r>
          </a:p>
          <a:p>
            <a:pPr marL="742950" indent="-742950">
              <a:buAutoNum type="arabicPlain"/>
            </a:pPr>
            <a:r>
              <a:rPr lang="en-US" sz="4000" b="1" dirty="0" smtClean="0">
                <a:solidFill>
                  <a:schemeClr val="bg1"/>
                </a:solidFill>
              </a:rPr>
              <a:t>The dispensation of grace</a:t>
            </a:r>
          </a:p>
          <a:p>
            <a:pPr marL="742950" indent="-742950">
              <a:buAutoNum type="arabicPlain"/>
            </a:pPr>
            <a:r>
              <a:rPr lang="en-US" sz="4000" b="1" dirty="0" smtClean="0">
                <a:solidFill>
                  <a:schemeClr val="bg1"/>
                </a:solidFill>
              </a:rPr>
              <a:t>God revealed the mystery to Paul</a:t>
            </a:r>
          </a:p>
          <a:p>
            <a:pPr marL="742950" indent="-742950">
              <a:buAutoNum type="arabicPlain"/>
            </a:pPr>
            <a:r>
              <a:rPr lang="en-US" sz="4000" b="1" dirty="0" smtClean="0">
                <a:solidFill>
                  <a:schemeClr val="bg1"/>
                </a:solidFill>
              </a:rPr>
              <a:t>When we read, we can have Paul’s understanding of this mystery</a:t>
            </a:r>
          </a:p>
          <a:p>
            <a:pPr marL="742950" indent="-742950">
              <a:buAutoNum type="arabicPlain"/>
            </a:pPr>
            <a:r>
              <a:rPr lang="en-US" sz="4000" b="1" dirty="0" smtClean="0">
                <a:solidFill>
                  <a:schemeClr val="bg1"/>
                </a:solidFill>
              </a:rPr>
              <a:t>Which in the past was unknown</a:t>
            </a:r>
            <a:endParaRPr lang="en-US" sz="4000" b="1" dirty="0">
              <a:solidFill>
                <a:schemeClr val="bg1"/>
              </a:solidFill>
            </a:endParaRPr>
          </a:p>
        </p:txBody>
      </p:sp>
    </p:spTree>
    <p:extLst>
      <p:ext uri="{BB962C8B-B14F-4D97-AF65-F5344CB8AC3E}">
        <p14:creationId xmlns:p14="http://schemas.microsoft.com/office/powerpoint/2010/main" val="16433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35" y="533400"/>
            <a:ext cx="7870296"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THREE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FELLOW HEIRS IN THE CHURCH</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6"/>
            </a:pPr>
            <a:r>
              <a:rPr lang="en-US" sz="4000" b="1" dirty="0" smtClean="0">
                <a:solidFill>
                  <a:schemeClr val="bg1"/>
                </a:solidFill>
              </a:rPr>
              <a:t>Gentiles are fellow heirs with Jews</a:t>
            </a:r>
          </a:p>
          <a:p>
            <a:pPr marL="742950" indent="-742950">
              <a:buAutoNum type="arabicPlain" startAt="6"/>
            </a:pPr>
            <a:r>
              <a:rPr lang="en-US" sz="4000" b="1" dirty="0" smtClean="0">
                <a:solidFill>
                  <a:schemeClr val="bg1"/>
                </a:solidFill>
              </a:rPr>
              <a:t>Paul, minister of the gift of grace</a:t>
            </a:r>
          </a:p>
          <a:p>
            <a:pPr marL="742950" indent="-742950">
              <a:buAutoNum type="arabicPlain" startAt="6"/>
            </a:pPr>
            <a:r>
              <a:rPr lang="en-US" sz="4000" b="1" dirty="0" smtClean="0">
                <a:solidFill>
                  <a:schemeClr val="bg1"/>
                </a:solidFill>
              </a:rPr>
              <a:t>Preaching the unsearchable riches of Christ</a:t>
            </a:r>
          </a:p>
          <a:p>
            <a:pPr marL="742950" indent="-742950">
              <a:buAutoNum type="arabicPlain" startAt="6"/>
            </a:pPr>
            <a:r>
              <a:rPr lang="en-US" sz="4000" b="1" dirty="0" smtClean="0">
                <a:solidFill>
                  <a:schemeClr val="bg1"/>
                </a:solidFill>
              </a:rPr>
              <a:t>Jesus, Creator of all things</a:t>
            </a:r>
            <a:endParaRPr lang="en-US" sz="4000" b="1" dirty="0">
              <a:solidFill>
                <a:schemeClr val="bg1"/>
              </a:solidFill>
            </a:endParaRPr>
          </a:p>
          <a:p>
            <a:pPr marL="742950" indent="-742950">
              <a:buAutoNum type="arabicPlain" startAt="6"/>
            </a:pPr>
            <a:endParaRPr lang="en-US" sz="4000" b="1" dirty="0" smtClean="0">
              <a:solidFill>
                <a:schemeClr val="bg1"/>
              </a:solidFill>
            </a:endParaRPr>
          </a:p>
        </p:txBody>
      </p:sp>
    </p:spTree>
    <p:extLst>
      <p:ext uri="{BB962C8B-B14F-4D97-AF65-F5344CB8AC3E}">
        <p14:creationId xmlns:p14="http://schemas.microsoft.com/office/powerpoint/2010/main" val="21342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35" y="533400"/>
            <a:ext cx="7870296"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THREE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FELLOW HEIRS IN THE CHURCH</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0"/>
            </a:pPr>
            <a:r>
              <a:rPr lang="en-US" sz="4000" b="1" dirty="0" smtClean="0">
                <a:solidFill>
                  <a:schemeClr val="bg1"/>
                </a:solidFill>
              </a:rPr>
              <a:t>The church is to make know the manifold wisdom of God</a:t>
            </a:r>
          </a:p>
          <a:p>
            <a:pPr marL="742950" indent="-742950">
              <a:buAutoNum type="arabicPlain" startAt="10"/>
            </a:pPr>
            <a:r>
              <a:rPr lang="en-US" sz="4000" b="1" dirty="0" smtClean="0">
                <a:solidFill>
                  <a:schemeClr val="bg1"/>
                </a:solidFill>
              </a:rPr>
              <a:t>Which He purposed in Christ</a:t>
            </a:r>
          </a:p>
          <a:p>
            <a:pPr marL="742950" indent="-742950">
              <a:buAutoNum type="arabicPlain" startAt="10"/>
            </a:pPr>
            <a:r>
              <a:rPr lang="en-US" sz="4000" b="1" dirty="0" smtClean="0">
                <a:solidFill>
                  <a:schemeClr val="bg1"/>
                </a:solidFill>
              </a:rPr>
              <a:t>We have boldness and access</a:t>
            </a:r>
          </a:p>
          <a:p>
            <a:pPr marL="742950" indent="-742950">
              <a:buAutoNum type="arabicPlain" startAt="10"/>
            </a:pPr>
            <a:r>
              <a:rPr lang="en-US" sz="4000" b="1" dirty="0" smtClean="0">
                <a:solidFill>
                  <a:schemeClr val="bg1"/>
                </a:solidFill>
              </a:rPr>
              <a:t>Don’t faint at tribulations</a:t>
            </a:r>
          </a:p>
          <a:p>
            <a:pPr marL="742950" indent="-742950">
              <a:buAutoNum type="arabicPlain" startAt="10"/>
            </a:pPr>
            <a:r>
              <a:rPr lang="en-US" sz="4000" b="1" dirty="0" smtClean="0">
                <a:solidFill>
                  <a:schemeClr val="bg1"/>
                </a:solidFill>
              </a:rPr>
              <a:t>Paul bows </a:t>
            </a:r>
            <a:r>
              <a:rPr lang="en-US" sz="4000" b="1" smtClean="0">
                <a:solidFill>
                  <a:schemeClr val="bg1"/>
                </a:solidFill>
              </a:rPr>
              <a:t>his knee</a:t>
            </a:r>
            <a:endParaRPr lang="en-US" sz="4000" b="1" dirty="0" smtClean="0">
              <a:solidFill>
                <a:schemeClr val="bg1"/>
              </a:solidFill>
            </a:endParaRPr>
          </a:p>
        </p:txBody>
      </p:sp>
    </p:spTree>
    <p:extLst>
      <p:ext uri="{BB962C8B-B14F-4D97-AF65-F5344CB8AC3E}">
        <p14:creationId xmlns:p14="http://schemas.microsoft.com/office/powerpoint/2010/main" val="14163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35" y="533400"/>
            <a:ext cx="7870296"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THREE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FELLOW HEIRS IN THE CHURCH</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2554545"/>
          </a:xfrm>
          <a:prstGeom prst="rect">
            <a:avLst/>
          </a:prstGeom>
          <a:noFill/>
        </p:spPr>
        <p:txBody>
          <a:bodyPr wrap="square" rtlCol="0">
            <a:spAutoFit/>
          </a:bodyPr>
          <a:lstStyle/>
          <a:p>
            <a:pPr marL="742950" indent="-742950">
              <a:buAutoNum type="arabicPlain" startAt="15"/>
            </a:pPr>
            <a:r>
              <a:rPr lang="en-US" sz="4000" b="1" dirty="0" smtClean="0">
                <a:solidFill>
                  <a:schemeClr val="bg1"/>
                </a:solidFill>
              </a:rPr>
              <a:t>The whole body named</a:t>
            </a:r>
          </a:p>
          <a:p>
            <a:pPr marL="742950" indent="-742950">
              <a:buAutoNum type="arabicPlain" startAt="15"/>
            </a:pPr>
            <a:r>
              <a:rPr lang="en-US" sz="4000" b="1" dirty="0" smtClean="0">
                <a:solidFill>
                  <a:schemeClr val="bg1"/>
                </a:solidFill>
              </a:rPr>
              <a:t>Strengthened in the inner man</a:t>
            </a:r>
          </a:p>
          <a:p>
            <a:pPr marL="742950" indent="-742950">
              <a:buAutoNum type="arabicPlain" startAt="15"/>
            </a:pPr>
            <a:r>
              <a:rPr lang="en-US" sz="4000" b="1" dirty="0" smtClean="0">
                <a:solidFill>
                  <a:schemeClr val="bg1"/>
                </a:solidFill>
              </a:rPr>
              <a:t>Christ dwelling in our hearts</a:t>
            </a:r>
          </a:p>
          <a:p>
            <a:pPr marL="742950" indent="-742950">
              <a:buAutoNum type="arabicPlain" startAt="15"/>
            </a:pPr>
            <a:r>
              <a:rPr lang="en-US" sz="4000" b="1" dirty="0" smtClean="0">
                <a:solidFill>
                  <a:schemeClr val="bg1"/>
                </a:solidFill>
              </a:rPr>
              <a:t>That we may be able to understand </a:t>
            </a:r>
          </a:p>
        </p:txBody>
      </p:sp>
    </p:spTree>
    <p:extLst>
      <p:ext uri="{BB962C8B-B14F-4D97-AF65-F5344CB8AC3E}">
        <p14:creationId xmlns:p14="http://schemas.microsoft.com/office/powerpoint/2010/main" val="5411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35" y="533400"/>
            <a:ext cx="7870296"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THREE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FELLOW HEIRS IN THE CHURCH</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2554545"/>
          </a:xfrm>
          <a:prstGeom prst="rect">
            <a:avLst/>
          </a:prstGeom>
          <a:noFill/>
        </p:spPr>
        <p:txBody>
          <a:bodyPr wrap="square" rtlCol="0">
            <a:spAutoFit/>
          </a:bodyPr>
          <a:lstStyle/>
          <a:p>
            <a:pPr marL="742950" indent="-742950">
              <a:buAutoNum type="arabicPlain" startAt="19"/>
            </a:pPr>
            <a:r>
              <a:rPr lang="en-US" sz="4000" b="1" dirty="0" smtClean="0">
                <a:solidFill>
                  <a:schemeClr val="bg1"/>
                </a:solidFill>
              </a:rPr>
              <a:t>And to know the love of Christ</a:t>
            </a:r>
          </a:p>
          <a:p>
            <a:pPr marL="742950" indent="-742950">
              <a:buAutoNum type="arabicPlain" startAt="19"/>
            </a:pPr>
            <a:r>
              <a:rPr lang="en-US" sz="4000" b="1" dirty="0" smtClean="0">
                <a:solidFill>
                  <a:schemeClr val="bg1"/>
                </a:solidFill>
              </a:rPr>
              <a:t>To Him Who is able</a:t>
            </a:r>
          </a:p>
          <a:p>
            <a:pPr marL="742950" indent="-742950">
              <a:buAutoNum type="arabicPlain" startAt="19"/>
            </a:pPr>
            <a:r>
              <a:rPr lang="en-US" sz="4000" b="1" dirty="0" smtClean="0">
                <a:solidFill>
                  <a:schemeClr val="bg1"/>
                </a:solidFill>
              </a:rPr>
              <a:t>Glory in the church by Christ Jesus</a:t>
            </a:r>
          </a:p>
          <a:p>
            <a:endParaRPr lang="en-US" sz="4000" b="1" dirty="0" smtClean="0">
              <a:solidFill>
                <a:schemeClr val="bg1"/>
              </a:solidFill>
            </a:endParaRPr>
          </a:p>
        </p:txBody>
      </p:sp>
    </p:spTree>
    <p:extLst>
      <p:ext uri="{BB962C8B-B14F-4D97-AF65-F5344CB8AC3E}">
        <p14:creationId xmlns:p14="http://schemas.microsoft.com/office/powerpoint/2010/main" val="2343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600200"/>
            <a:ext cx="7467600" cy="212365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EPHESIANS FOUR</a:t>
            </a:r>
          </a:p>
          <a:p>
            <a:pPr algn="ctr"/>
            <a:r>
              <a:rPr lang="en-US" sz="6000" b="1" spc="150" dirty="0" smtClean="0">
                <a:ln w="11430"/>
                <a:solidFill>
                  <a:srgbClr val="F8F8F8"/>
                </a:solidFill>
                <a:effectLst>
                  <a:outerShdw blurRad="25400" algn="tl" rotWithShape="0">
                    <a:srgbClr val="000000">
                      <a:alpha val="43000"/>
                    </a:srgbClr>
                  </a:outerShdw>
                </a:effectLst>
              </a:rPr>
              <a:t>ONENESS</a:t>
            </a:r>
          </a:p>
        </p:txBody>
      </p:sp>
    </p:spTree>
    <p:extLst>
      <p:ext uri="{BB962C8B-B14F-4D97-AF65-F5344CB8AC3E}">
        <p14:creationId xmlns:p14="http://schemas.microsoft.com/office/powerpoint/2010/main" val="315693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a:pPr>
            <a:r>
              <a:rPr lang="en-US" sz="4000" b="1" dirty="0" smtClean="0">
                <a:solidFill>
                  <a:schemeClr val="bg1"/>
                </a:solidFill>
              </a:rPr>
              <a:t>Walk worthy of your vocation</a:t>
            </a:r>
          </a:p>
          <a:p>
            <a:pPr marL="742950" indent="-742950">
              <a:buAutoNum type="arabicPlain"/>
            </a:pPr>
            <a:r>
              <a:rPr lang="en-US" sz="4000" b="1" dirty="0" smtClean="0">
                <a:solidFill>
                  <a:schemeClr val="bg1"/>
                </a:solidFill>
              </a:rPr>
              <a:t>With lowliness and meekness</a:t>
            </a:r>
          </a:p>
          <a:p>
            <a:pPr marL="742950" indent="-742950">
              <a:buAutoNum type="arabicPlain"/>
            </a:pPr>
            <a:r>
              <a:rPr lang="en-US" sz="4000" b="1" dirty="0" smtClean="0">
                <a:solidFill>
                  <a:schemeClr val="bg1"/>
                </a:solidFill>
              </a:rPr>
              <a:t>Keeping the unity of the Spirit</a:t>
            </a:r>
          </a:p>
          <a:p>
            <a:pPr marL="742950" indent="-742950">
              <a:buAutoNum type="arabicPlain"/>
            </a:pPr>
            <a:r>
              <a:rPr lang="en-US" sz="4000" b="1" dirty="0" smtClean="0">
                <a:solidFill>
                  <a:schemeClr val="bg1"/>
                </a:solidFill>
              </a:rPr>
              <a:t>One body, one Spirit, one hope</a:t>
            </a:r>
          </a:p>
          <a:p>
            <a:pPr marL="742950" indent="-742950">
              <a:buAutoNum type="arabicPlain"/>
            </a:pPr>
            <a:r>
              <a:rPr lang="en-US" sz="4000" b="1" dirty="0" smtClean="0">
                <a:solidFill>
                  <a:schemeClr val="bg1"/>
                </a:solidFill>
              </a:rPr>
              <a:t>One Lord, one faith, one baptism</a:t>
            </a:r>
          </a:p>
          <a:p>
            <a:pPr marL="742950" indent="-742950">
              <a:buAutoNum type="arabicPlain"/>
            </a:pPr>
            <a:r>
              <a:rPr lang="en-US" sz="4000" b="1" dirty="0" smtClean="0">
                <a:solidFill>
                  <a:schemeClr val="bg1"/>
                </a:solidFill>
              </a:rPr>
              <a:t>One God</a:t>
            </a:r>
            <a:endParaRPr lang="en-US" sz="4000" b="1" dirty="0">
              <a:solidFill>
                <a:schemeClr val="bg1"/>
              </a:solidFill>
            </a:endParaRPr>
          </a:p>
        </p:txBody>
      </p:sp>
    </p:spTree>
    <p:extLst>
      <p:ext uri="{BB962C8B-B14F-4D97-AF65-F5344CB8AC3E}">
        <p14:creationId xmlns:p14="http://schemas.microsoft.com/office/powerpoint/2010/main" val="23591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170099"/>
          </a:xfrm>
          <a:prstGeom prst="rect">
            <a:avLst/>
          </a:prstGeom>
          <a:noFill/>
        </p:spPr>
        <p:txBody>
          <a:bodyPr wrap="square" rtlCol="0">
            <a:spAutoFit/>
          </a:bodyPr>
          <a:lstStyle/>
          <a:p>
            <a:pPr marL="742950" indent="-742950">
              <a:buAutoNum type="arabicPlain" startAt="7"/>
            </a:pPr>
            <a:r>
              <a:rPr lang="en-US" sz="4000" b="1" dirty="0" smtClean="0">
                <a:solidFill>
                  <a:schemeClr val="bg1"/>
                </a:solidFill>
              </a:rPr>
              <a:t>We have been given grace</a:t>
            </a:r>
          </a:p>
          <a:p>
            <a:pPr marL="742950" indent="-742950">
              <a:buAutoNum type="arabicPlain" startAt="7"/>
            </a:pPr>
            <a:r>
              <a:rPr lang="en-US" sz="4000" b="1" dirty="0" smtClean="0">
                <a:solidFill>
                  <a:schemeClr val="bg1"/>
                </a:solidFill>
              </a:rPr>
              <a:t>He led captivity captive</a:t>
            </a:r>
          </a:p>
          <a:p>
            <a:pPr marL="742950" indent="-742950">
              <a:buAutoNum type="arabicPlain" startAt="7"/>
            </a:pPr>
            <a:r>
              <a:rPr lang="en-US" sz="4000" b="1" dirty="0" smtClean="0">
                <a:solidFill>
                  <a:schemeClr val="bg1"/>
                </a:solidFill>
              </a:rPr>
              <a:t>He has ascended</a:t>
            </a:r>
          </a:p>
          <a:p>
            <a:pPr marL="742950" indent="-742950">
              <a:buAutoNum type="arabicPlain" startAt="7"/>
            </a:pPr>
            <a:r>
              <a:rPr lang="en-US" sz="4000" b="1" dirty="0" smtClean="0">
                <a:solidFill>
                  <a:schemeClr val="bg1"/>
                </a:solidFill>
              </a:rPr>
              <a:t>Far above all heavens</a:t>
            </a:r>
          </a:p>
          <a:p>
            <a:pPr marL="742950" indent="-742950">
              <a:buAutoNum type="arabicPlain" startAt="7"/>
            </a:pPr>
            <a:r>
              <a:rPr lang="en-US" sz="4000" b="1" dirty="0" smtClean="0">
                <a:solidFill>
                  <a:schemeClr val="bg1"/>
                </a:solidFill>
              </a:rPr>
              <a:t>He gave some, apostles, prophets</a:t>
            </a:r>
            <a:endParaRPr lang="en-US" sz="4000" b="1" dirty="0">
              <a:solidFill>
                <a:schemeClr val="bg1"/>
              </a:solidFill>
            </a:endParaRPr>
          </a:p>
        </p:txBody>
      </p:sp>
    </p:spTree>
    <p:extLst>
      <p:ext uri="{BB962C8B-B14F-4D97-AF65-F5344CB8AC3E}">
        <p14:creationId xmlns:p14="http://schemas.microsoft.com/office/powerpoint/2010/main" val="245774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52961" y="533400"/>
            <a:ext cx="5555240"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smtClean="0">
                <a:ln w="11430"/>
                <a:solidFill>
                  <a:srgbClr val="F8F8F8"/>
                </a:solidFill>
                <a:effectLst>
                  <a:outerShdw blurRad="25400" algn="tl" rotWithShape="0">
                    <a:srgbClr val="000000">
                      <a:alpha val="43000"/>
                    </a:srgbClr>
                  </a:outerShdw>
                </a:effectLst>
              </a:rPr>
              <a:t>EPHESIANS ONE</a:t>
            </a:r>
            <a:endParaRPr lang="en-US" sz="60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50821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2"/>
            </a:pPr>
            <a:r>
              <a:rPr lang="en-US" sz="4000" b="1" dirty="0" smtClean="0">
                <a:solidFill>
                  <a:schemeClr val="bg1"/>
                </a:solidFill>
              </a:rPr>
              <a:t>For the maturing of the saints</a:t>
            </a:r>
          </a:p>
          <a:p>
            <a:pPr marL="742950" indent="-742950">
              <a:buAutoNum type="arabicPlain" startAt="12"/>
            </a:pPr>
            <a:r>
              <a:rPr lang="en-US" sz="4000" b="1" dirty="0" smtClean="0">
                <a:solidFill>
                  <a:schemeClr val="bg1"/>
                </a:solidFill>
              </a:rPr>
              <a:t>Till we come to unity</a:t>
            </a:r>
          </a:p>
          <a:p>
            <a:pPr marL="742950" indent="-742950">
              <a:buAutoNum type="arabicPlain" startAt="12"/>
            </a:pPr>
            <a:r>
              <a:rPr lang="en-US" sz="4000" b="1" dirty="0" smtClean="0">
                <a:solidFill>
                  <a:schemeClr val="bg1"/>
                </a:solidFill>
              </a:rPr>
              <a:t>No more children</a:t>
            </a:r>
          </a:p>
          <a:p>
            <a:pPr marL="742950" indent="-742950">
              <a:buAutoNum type="arabicPlain" startAt="12"/>
            </a:pPr>
            <a:r>
              <a:rPr lang="en-US" sz="4000" b="1" dirty="0" smtClean="0">
                <a:solidFill>
                  <a:schemeClr val="bg1"/>
                </a:solidFill>
              </a:rPr>
              <a:t>Speaking the truth in love</a:t>
            </a:r>
          </a:p>
          <a:p>
            <a:pPr marL="742950" indent="-742950">
              <a:buAutoNum type="arabicPlain" startAt="12"/>
            </a:pPr>
            <a:r>
              <a:rPr lang="en-US" sz="4000" b="1" dirty="0" smtClean="0">
                <a:solidFill>
                  <a:schemeClr val="bg1"/>
                </a:solidFill>
              </a:rPr>
              <a:t>The whole body fitly joined together</a:t>
            </a:r>
            <a:endParaRPr lang="en-US" sz="4000" b="1" dirty="0">
              <a:solidFill>
                <a:schemeClr val="bg1"/>
              </a:solidFill>
            </a:endParaRPr>
          </a:p>
        </p:txBody>
      </p:sp>
    </p:spTree>
    <p:extLst>
      <p:ext uri="{BB962C8B-B14F-4D97-AF65-F5344CB8AC3E}">
        <p14:creationId xmlns:p14="http://schemas.microsoft.com/office/powerpoint/2010/main" val="39267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7"/>
            </a:pPr>
            <a:r>
              <a:rPr lang="en-US" sz="4000" b="1" dirty="0" smtClean="0">
                <a:solidFill>
                  <a:schemeClr val="bg1"/>
                </a:solidFill>
              </a:rPr>
              <a:t>Don’t walk like Gentiles</a:t>
            </a:r>
          </a:p>
          <a:p>
            <a:pPr marL="742950" indent="-742950">
              <a:buAutoNum type="arabicPlain" startAt="17"/>
            </a:pPr>
            <a:r>
              <a:rPr lang="en-US" sz="4000" b="1" dirty="0" smtClean="0">
                <a:solidFill>
                  <a:schemeClr val="bg1"/>
                </a:solidFill>
              </a:rPr>
              <a:t>Whose understanding is darkened</a:t>
            </a:r>
          </a:p>
          <a:p>
            <a:pPr marL="742950" indent="-742950">
              <a:buAutoNum type="arabicPlain" startAt="17"/>
            </a:pPr>
            <a:r>
              <a:rPr lang="en-US" sz="4000" b="1" dirty="0" smtClean="0">
                <a:solidFill>
                  <a:schemeClr val="bg1"/>
                </a:solidFill>
              </a:rPr>
              <a:t>Past feelings</a:t>
            </a:r>
          </a:p>
          <a:p>
            <a:pPr marL="742950" indent="-742950">
              <a:buAutoNum type="arabicPlain" startAt="17"/>
            </a:pPr>
            <a:r>
              <a:rPr lang="en-US" sz="4000" b="1" dirty="0" smtClean="0">
                <a:solidFill>
                  <a:schemeClr val="bg1"/>
                </a:solidFill>
              </a:rPr>
              <a:t>But you have learned this from Christ</a:t>
            </a:r>
          </a:p>
          <a:p>
            <a:pPr marL="742950" indent="-742950">
              <a:buAutoNum type="arabicPlain" startAt="17"/>
            </a:pPr>
            <a:r>
              <a:rPr lang="en-US" sz="4000" b="1" dirty="0" smtClean="0">
                <a:solidFill>
                  <a:schemeClr val="bg1"/>
                </a:solidFill>
              </a:rPr>
              <a:t>You have been taught by Him</a:t>
            </a:r>
            <a:endParaRPr lang="en-US" sz="4000" b="1" dirty="0">
              <a:solidFill>
                <a:schemeClr val="bg1"/>
              </a:solidFill>
            </a:endParaRPr>
          </a:p>
        </p:txBody>
      </p:sp>
    </p:spTree>
    <p:extLst>
      <p:ext uri="{BB962C8B-B14F-4D97-AF65-F5344CB8AC3E}">
        <p14:creationId xmlns:p14="http://schemas.microsoft.com/office/powerpoint/2010/main" val="284596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22"/>
            </a:pPr>
            <a:r>
              <a:rPr lang="en-US" sz="4000" b="1" dirty="0" smtClean="0">
                <a:solidFill>
                  <a:schemeClr val="bg1"/>
                </a:solidFill>
              </a:rPr>
              <a:t>Put off the former life</a:t>
            </a:r>
          </a:p>
          <a:p>
            <a:pPr marL="742950" indent="-742950">
              <a:buAutoNum type="arabicPlain" startAt="22"/>
            </a:pPr>
            <a:r>
              <a:rPr lang="en-US" sz="4000" b="1" dirty="0" smtClean="0">
                <a:solidFill>
                  <a:schemeClr val="bg1"/>
                </a:solidFill>
              </a:rPr>
              <a:t>Be renewed in the spirit of your mind</a:t>
            </a:r>
          </a:p>
          <a:p>
            <a:pPr marL="742950" indent="-742950">
              <a:buAutoNum type="arabicPlain" startAt="22"/>
            </a:pPr>
            <a:r>
              <a:rPr lang="en-US" sz="4000" b="1" dirty="0" smtClean="0">
                <a:solidFill>
                  <a:schemeClr val="bg1"/>
                </a:solidFill>
              </a:rPr>
              <a:t>Put on the new man</a:t>
            </a:r>
          </a:p>
          <a:p>
            <a:pPr marL="742950" indent="-742950">
              <a:buAutoNum type="arabicPlain" startAt="22"/>
            </a:pPr>
            <a:r>
              <a:rPr lang="en-US" sz="4000" b="1" dirty="0" smtClean="0">
                <a:solidFill>
                  <a:schemeClr val="bg1"/>
                </a:solidFill>
              </a:rPr>
              <a:t>Put away lying and speak truth</a:t>
            </a:r>
          </a:p>
          <a:p>
            <a:pPr marL="742950" indent="-742950">
              <a:buAutoNum type="arabicPlain" startAt="22"/>
            </a:pPr>
            <a:r>
              <a:rPr lang="en-US" sz="4000" b="1" dirty="0" smtClean="0">
                <a:solidFill>
                  <a:schemeClr val="bg1"/>
                </a:solidFill>
              </a:rPr>
              <a:t>Be angry and sin not</a:t>
            </a:r>
            <a:endParaRPr lang="en-US" sz="4000" b="1" dirty="0">
              <a:solidFill>
                <a:schemeClr val="bg1"/>
              </a:solidFill>
            </a:endParaRPr>
          </a:p>
        </p:txBody>
      </p:sp>
    </p:spTree>
    <p:extLst>
      <p:ext uri="{BB962C8B-B14F-4D97-AF65-F5344CB8AC3E}">
        <p14:creationId xmlns:p14="http://schemas.microsoft.com/office/powerpoint/2010/main" val="21667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2554545"/>
          </a:xfrm>
          <a:prstGeom prst="rect">
            <a:avLst/>
          </a:prstGeom>
          <a:noFill/>
        </p:spPr>
        <p:txBody>
          <a:bodyPr wrap="square" rtlCol="0">
            <a:spAutoFit/>
          </a:bodyPr>
          <a:lstStyle/>
          <a:p>
            <a:pPr marL="742950" indent="-742950">
              <a:buAutoNum type="arabicPlain" startAt="27"/>
            </a:pPr>
            <a:r>
              <a:rPr lang="en-US" sz="4000" b="1" dirty="0" smtClean="0">
                <a:solidFill>
                  <a:schemeClr val="bg1"/>
                </a:solidFill>
              </a:rPr>
              <a:t>Don’t give the devil room</a:t>
            </a:r>
            <a:endParaRPr lang="en-US" sz="4000" b="1" dirty="0">
              <a:solidFill>
                <a:schemeClr val="bg1"/>
              </a:solidFill>
            </a:endParaRPr>
          </a:p>
          <a:p>
            <a:pPr marL="742950" indent="-742950">
              <a:buAutoNum type="arabicPlain" startAt="27"/>
            </a:pPr>
            <a:r>
              <a:rPr lang="en-US" sz="4000" b="1" dirty="0" smtClean="0">
                <a:solidFill>
                  <a:schemeClr val="bg1"/>
                </a:solidFill>
              </a:rPr>
              <a:t>Don’t steal anymore</a:t>
            </a:r>
          </a:p>
          <a:p>
            <a:pPr marL="742950" indent="-742950">
              <a:buAutoNum type="arabicPlain" startAt="27"/>
            </a:pPr>
            <a:r>
              <a:rPr lang="en-US" sz="4000" b="1" dirty="0" smtClean="0">
                <a:solidFill>
                  <a:schemeClr val="bg1"/>
                </a:solidFill>
              </a:rPr>
              <a:t>Use you mouth for edifying</a:t>
            </a:r>
          </a:p>
          <a:p>
            <a:pPr marL="742950" indent="-742950">
              <a:buAutoNum type="arabicPlain" startAt="27"/>
            </a:pPr>
            <a:endParaRPr lang="en-US" sz="4000" b="1" dirty="0" smtClean="0">
              <a:solidFill>
                <a:schemeClr val="bg1"/>
              </a:solidFill>
            </a:endParaRPr>
          </a:p>
        </p:txBody>
      </p:sp>
    </p:spTree>
    <p:extLst>
      <p:ext uri="{BB962C8B-B14F-4D97-AF65-F5344CB8AC3E}">
        <p14:creationId xmlns:p14="http://schemas.microsoft.com/office/powerpoint/2010/main" val="32880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2948" y="533400"/>
            <a:ext cx="6135269"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FOUR</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PLAN FOR UNITY</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1938992"/>
          </a:xfrm>
          <a:prstGeom prst="rect">
            <a:avLst/>
          </a:prstGeom>
          <a:noFill/>
        </p:spPr>
        <p:txBody>
          <a:bodyPr wrap="square" rtlCol="0">
            <a:spAutoFit/>
          </a:bodyPr>
          <a:lstStyle/>
          <a:p>
            <a:pPr marL="742950" indent="-742950">
              <a:buAutoNum type="arabicPlain" startAt="30"/>
            </a:pPr>
            <a:r>
              <a:rPr lang="en-US" sz="4000" b="1" dirty="0" smtClean="0">
                <a:solidFill>
                  <a:schemeClr val="bg1"/>
                </a:solidFill>
              </a:rPr>
              <a:t>Grieve not the Holy Spirit of God</a:t>
            </a:r>
          </a:p>
          <a:p>
            <a:pPr marL="742950" indent="-742950">
              <a:buAutoNum type="arabicPlain" startAt="30"/>
            </a:pPr>
            <a:r>
              <a:rPr lang="en-US" sz="4000" b="1" dirty="0" smtClean="0">
                <a:solidFill>
                  <a:schemeClr val="bg1"/>
                </a:solidFill>
              </a:rPr>
              <a:t>Let all bitterness be put away</a:t>
            </a:r>
          </a:p>
          <a:p>
            <a:pPr marL="742950" indent="-742950">
              <a:buAutoNum type="arabicPlain" startAt="30"/>
            </a:pPr>
            <a:r>
              <a:rPr lang="en-US" sz="4000" b="1" dirty="0" smtClean="0">
                <a:solidFill>
                  <a:schemeClr val="bg1"/>
                </a:solidFill>
              </a:rPr>
              <a:t>Be kind one </a:t>
            </a:r>
            <a:r>
              <a:rPr lang="en-US" sz="4000" b="1" smtClean="0">
                <a:solidFill>
                  <a:schemeClr val="bg1"/>
                </a:solidFill>
              </a:rPr>
              <a:t>to another</a:t>
            </a:r>
            <a:endParaRPr lang="en-US" sz="4000" b="1" dirty="0" smtClean="0">
              <a:solidFill>
                <a:schemeClr val="bg1"/>
              </a:solidFill>
            </a:endParaRPr>
          </a:p>
        </p:txBody>
      </p:sp>
    </p:spTree>
    <p:extLst>
      <p:ext uri="{BB962C8B-B14F-4D97-AF65-F5344CB8AC3E}">
        <p14:creationId xmlns:p14="http://schemas.microsoft.com/office/powerpoint/2010/main" val="170080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600200"/>
            <a:ext cx="7467600" cy="212365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EPHESIANS FIVE</a:t>
            </a:r>
          </a:p>
          <a:p>
            <a:pPr algn="ctr"/>
            <a:r>
              <a:rPr lang="en-US" sz="6000" b="1" spc="150" smtClean="0">
                <a:ln w="11430"/>
                <a:solidFill>
                  <a:srgbClr val="F8F8F8"/>
                </a:solidFill>
                <a:effectLst>
                  <a:outerShdw blurRad="25400" algn="tl" rotWithShape="0">
                    <a:srgbClr val="000000">
                      <a:alpha val="43000"/>
                    </a:srgbClr>
                  </a:outerShdw>
                </a:effectLst>
              </a:rPr>
              <a:t>THE BRIDE OF CHRIST</a:t>
            </a:r>
            <a:endParaRPr lang="en-US" sz="6000" b="1" spc="150" dirty="0" smtClean="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54172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a:pPr>
            <a:r>
              <a:rPr lang="en-US" sz="4000" b="1" dirty="0" smtClean="0">
                <a:solidFill>
                  <a:schemeClr val="bg1"/>
                </a:solidFill>
              </a:rPr>
              <a:t>Be followers of God</a:t>
            </a:r>
          </a:p>
          <a:p>
            <a:pPr marL="742950" indent="-742950">
              <a:buAutoNum type="arabicPlain"/>
            </a:pPr>
            <a:r>
              <a:rPr lang="en-US" sz="4000" b="1" dirty="0" smtClean="0">
                <a:solidFill>
                  <a:schemeClr val="bg1"/>
                </a:solidFill>
              </a:rPr>
              <a:t>Walk in love</a:t>
            </a:r>
          </a:p>
          <a:p>
            <a:pPr marL="742950" indent="-742950">
              <a:buAutoNum type="arabicPlain"/>
            </a:pPr>
            <a:r>
              <a:rPr lang="en-US" sz="4000" b="1" dirty="0" smtClean="0">
                <a:solidFill>
                  <a:schemeClr val="bg1"/>
                </a:solidFill>
              </a:rPr>
              <a:t>Let it not be once named among the saints</a:t>
            </a:r>
          </a:p>
          <a:p>
            <a:pPr marL="742950" indent="-742950">
              <a:buAutoNum type="arabicPlain"/>
            </a:pPr>
            <a:r>
              <a:rPr lang="en-US" sz="4000" b="1" dirty="0" smtClean="0">
                <a:solidFill>
                  <a:schemeClr val="bg1"/>
                </a:solidFill>
              </a:rPr>
              <a:t>Rather give thanks</a:t>
            </a:r>
          </a:p>
          <a:p>
            <a:pPr marL="742950" indent="-742950">
              <a:buAutoNum type="arabicPlain"/>
            </a:pPr>
            <a:r>
              <a:rPr lang="en-US" sz="4000" b="1" dirty="0" smtClean="0">
                <a:solidFill>
                  <a:schemeClr val="bg1"/>
                </a:solidFill>
              </a:rPr>
              <a:t>Sin is not a part of the kingdom</a:t>
            </a:r>
          </a:p>
        </p:txBody>
      </p:sp>
    </p:spTree>
    <p:extLst>
      <p:ext uri="{BB962C8B-B14F-4D97-AF65-F5344CB8AC3E}">
        <p14:creationId xmlns:p14="http://schemas.microsoft.com/office/powerpoint/2010/main" val="20039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6"/>
            </a:pPr>
            <a:r>
              <a:rPr lang="en-US" sz="4000" b="1" dirty="0" smtClean="0">
                <a:solidFill>
                  <a:schemeClr val="bg1"/>
                </a:solidFill>
              </a:rPr>
              <a:t>Let no man deceive you with empty words</a:t>
            </a:r>
          </a:p>
          <a:p>
            <a:pPr marL="742950" indent="-742950">
              <a:buAutoNum type="arabicPlain" startAt="6"/>
            </a:pPr>
            <a:r>
              <a:rPr lang="en-US" sz="4000" b="1" dirty="0" smtClean="0">
                <a:solidFill>
                  <a:schemeClr val="bg1"/>
                </a:solidFill>
              </a:rPr>
              <a:t>Do not partake with them</a:t>
            </a:r>
          </a:p>
          <a:p>
            <a:pPr marL="742950" indent="-742950">
              <a:buAutoNum type="arabicPlain" startAt="6"/>
            </a:pPr>
            <a:r>
              <a:rPr lang="en-US" sz="4000" b="1" dirty="0" smtClean="0">
                <a:solidFill>
                  <a:schemeClr val="bg1"/>
                </a:solidFill>
              </a:rPr>
              <a:t>You are now light, walk as children of light</a:t>
            </a:r>
          </a:p>
          <a:p>
            <a:pPr marL="742950" indent="-742950">
              <a:buAutoNum type="arabicPlain" startAt="6"/>
            </a:pPr>
            <a:r>
              <a:rPr lang="en-US" sz="4000" b="1" dirty="0" smtClean="0">
                <a:solidFill>
                  <a:schemeClr val="bg1"/>
                </a:solidFill>
              </a:rPr>
              <a:t>The fruit of the spirit</a:t>
            </a:r>
          </a:p>
        </p:txBody>
      </p:sp>
    </p:spTree>
    <p:extLst>
      <p:ext uri="{BB962C8B-B14F-4D97-AF65-F5344CB8AC3E}">
        <p14:creationId xmlns:p14="http://schemas.microsoft.com/office/powerpoint/2010/main" val="6218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0"/>
            </a:pPr>
            <a:r>
              <a:rPr lang="en-US" sz="4000" b="1" dirty="0" smtClean="0">
                <a:solidFill>
                  <a:schemeClr val="bg1"/>
                </a:solidFill>
              </a:rPr>
              <a:t>Proving what is the acceptable unto the Lord</a:t>
            </a:r>
          </a:p>
          <a:p>
            <a:pPr marL="742950" indent="-742950">
              <a:buAutoNum type="arabicPlain" startAt="10"/>
            </a:pPr>
            <a:r>
              <a:rPr lang="en-US" sz="4000" b="1" dirty="0" smtClean="0">
                <a:solidFill>
                  <a:schemeClr val="bg1"/>
                </a:solidFill>
              </a:rPr>
              <a:t>Have no fellowship with the unfruitful works of darkness</a:t>
            </a:r>
          </a:p>
          <a:p>
            <a:pPr marL="742950" indent="-742950">
              <a:buAutoNum type="arabicPlain" startAt="10"/>
            </a:pPr>
            <a:r>
              <a:rPr lang="en-US" sz="4000" b="1" dirty="0" smtClean="0">
                <a:solidFill>
                  <a:schemeClr val="bg1"/>
                </a:solidFill>
              </a:rPr>
              <a:t>It is a shame to speak </a:t>
            </a:r>
            <a:r>
              <a:rPr lang="en-US" sz="4000" b="1" smtClean="0">
                <a:solidFill>
                  <a:schemeClr val="bg1"/>
                </a:solidFill>
              </a:rPr>
              <a:t>of those deeds</a:t>
            </a:r>
            <a:endParaRPr lang="en-US" sz="4000" b="1" dirty="0" smtClean="0">
              <a:solidFill>
                <a:schemeClr val="bg1"/>
              </a:solidFill>
            </a:endParaRPr>
          </a:p>
        </p:txBody>
      </p:sp>
    </p:spTree>
    <p:extLst>
      <p:ext uri="{BB962C8B-B14F-4D97-AF65-F5344CB8AC3E}">
        <p14:creationId xmlns:p14="http://schemas.microsoft.com/office/powerpoint/2010/main" val="42365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3"/>
            </a:pPr>
            <a:r>
              <a:rPr lang="en-US" sz="4000" b="1" dirty="0" smtClean="0">
                <a:solidFill>
                  <a:schemeClr val="bg1"/>
                </a:solidFill>
              </a:rPr>
              <a:t>All things are made manifest by the light</a:t>
            </a:r>
          </a:p>
          <a:p>
            <a:pPr marL="742950" indent="-742950">
              <a:buAutoNum type="arabicPlain" startAt="13"/>
            </a:pPr>
            <a:r>
              <a:rPr lang="en-US" sz="4000" b="1" dirty="0" smtClean="0">
                <a:solidFill>
                  <a:schemeClr val="bg1"/>
                </a:solidFill>
              </a:rPr>
              <a:t>Awake, thou that </a:t>
            </a:r>
            <a:r>
              <a:rPr lang="en-US" sz="4000" b="1" dirty="0" err="1" smtClean="0">
                <a:solidFill>
                  <a:schemeClr val="bg1"/>
                </a:solidFill>
              </a:rPr>
              <a:t>sleepest</a:t>
            </a:r>
            <a:endParaRPr lang="en-US" sz="4000" b="1" dirty="0" smtClean="0">
              <a:solidFill>
                <a:schemeClr val="bg1"/>
              </a:solidFill>
            </a:endParaRPr>
          </a:p>
          <a:p>
            <a:pPr marL="742950" indent="-742950">
              <a:buAutoNum type="arabicPlain" startAt="13"/>
            </a:pPr>
            <a:r>
              <a:rPr lang="en-US" sz="4000" b="1" dirty="0" smtClean="0">
                <a:solidFill>
                  <a:schemeClr val="bg1"/>
                </a:solidFill>
              </a:rPr>
              <a:t>Walk circumspectly</a:t>
            </a:r>
          </a:p>
          <a:p>
            <a:pPr marL="742950" indent="-742950">
              <a:buAutoNum type="arabicPlain" startAt="13"/>
            </a:pPr>
            <a:r>
              <a:rPr lang="en-US" sz="4000" b="1" dirty="0" smtClean="0">
                <a:solidFill>
                  <a:schemeClr val="bg1"/>
                </a:solidFill>
              </a:rPr>
              <a:t>Redeeming the time</a:t>
            </a:r>
          </a:p>
          <a:p>
            <a:pPr marL="742950" indent="-742950">
              <a:buAutoNum type="arabicPlain" startAt="13"/>
            </a:pPr>
            <a:r>
              <a:rPr lang="en-US" sz="4000" b="1" dirty="0" smtClean="0">
                <a:solidFill>
                  <a:schemeClr val="bg1"/>
                </a:solidFill>
              </a:rPr>
              <a:t>Don’t </a:t>
            </a:r>
            <a:r>
              <a:rPr lang="en-US" sz="4000" b="1" smtClean="0">
                <a:solidFill>
                  <a:schemeClr val="bg1"/>
                </a:solidFill>
              </a:rPr>
              <a:t>be unwise</a:t>
            </a:r>
            <a:endParaRPr lang="en-US" sz="4000" b="1" dirty="0" smtClean="0">
              <a:solidFill>
                <a:schemeClr val="bg1"/>
              </a:solidFill>
            </a:endParaRPr>
          </a:p>
        </p:txBody>
      </p:sp>
    </p:spTree>
    <p:extLst>
      <p:ext uri="{BB962C8B-B14F-4D97-AF65-F5344CB8AC3E}">
        <p14:creationId xmlns:p14="http://schemas.microsoft.com/office/powerpoint/2010/main" val="42628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752600"/>
            <a:ext cx="7467600" cy="212365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EPHESIANS TWO</a:t>
            </a:r>
          </a:p>
          <a:p>
            <a:pPr algn="ctr"/>
            <a:r>
              <a:rPr lang="en-US" sz="6000" b="1" spc="150" dirty="0" smtClean="0">
                <a:ln w="11430"/>
                <a:solidFill>
                  <a:srgbClr val="F8F8F8"/>
                </a:solidFill>
                <a:effectLst>
                  <a:outerShdw blurRad="25400" algn="tl" rotWithShape="0">
                    <a:srgbClr val="000000">
                      <a:alpha val="43000"/>
                    </a:srgbClr>
                  </a:outerShdw>
                </a:effectLst>
              </a:rPr>
              <a:t>SAVED BY GRACE</a:t>
            </a:r>
            <a:endParaRPr lang="en-US" sz="6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74009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170099"/>
          </a:xfrm>
          <a:prstGeom prst="rect">
            <a:avLst/>
          </a:prstGeom>
          <a:noFill/>
        </p:spPr>
        <p:txBody>
          <a:bodyPr wrap="square" rtlCol="0">
            <a:spAutoFit/>
          </a:bodyPr>
          <a:lstStyle/>
          <a:p>
            <a:pPr marL="742950" indent="-742950">
              <a:buAutoNum type="arabicPlain" startAt="18"/>
            </a:pPr>
            <a:r>
              <a:rPr lang="en-US" sz="4000" b="1" dirty="0" smtClean="0">
                <a:solidFill>
                  <a:schemeClr val="bg1"/>
                </a:solidFill>
              </a:rPr>
              <a:t>Don’t be drunk with wine</a:t>
            </a:r>
          </a:p>
          <a:p>
            <a:pPr marL="742950" indent="-742950">
              <a:buAutoNum type="arabicPlain" startAt="18"/>
            </a:pPr>
            <a:r>
              <a:rPr lang="en-US" sz="4000" b="1" dirty="0" smtClean="0">
                <a:solidFill>
                  <a:schemeClr val="bg1"/>
                </a:solidFill>
              </a:rPr>
              <a:t>Speaking to yourselves in psalms, hymns, and spiritual songs</a:t>
            </a:r>
          </a:p>
          <a:p>
            <a:pPr marL="742950" indent="-742950">
              <a:buAutoNum type="arabicPlain" startAt="18"/>
            </a:pPr>
            <a:r>
              <a:rPr lang="en-US" sz="4000" b="1" dirty="0" smtClean="0">
                <a:solidFill>
                  <a:schemeClr val="bg1"/>
                </a:solidFill>
              </a:rPr>
              <a:t>Giving thanks to God</a:t>
            </a:r>
          </a:p>
          <a:p>
            <a:pPr marL="742950" indent="-742950">
              <a:buAutoNum type="arabicPlain" startAt="18"/>
            </a:pPr>
            <a:r>
              <a:rPr lang="en-US" sz="4000" b="1" dirty="0" smtClean="0">
                <a:solidFill>
                  <a:schemeClr val="bg1"/>
                </a:solidFill>
              </a:rPr>
              <a:t>Submitting to each other</a:t>
            </a:r>
          </a:p>
        </p:txBody>
      </p:sp>
    </p:spTree>
    <p:extLst>
      <p:ext uri="{BB962C8B-B14F-4D97-AF65-F5344CB8AC3E}">
        <p14:creationId xmlns:p14="http://schemas.microsoft.com/office/powerpoint/2010/main" val="28998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29000" y="381000"/>
            <a:ext cx="203934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Drunk</a:t>
            </a:r>
            <a:endParaRPr lang="en-US" sz="4400" b="1" spc="150" dirty="0" smtClean="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1371600"/>
            <a:ext cx="8382000" cy="5170646"/>
          </a:xfrm>
          <a:prstGeom prst="rect">
            <a:avLst/>
          </a:prstGeom>
          <a:noFill/>
        </p:spPr>
        <p:txBody>
          <a:bodyPr wrap="square" rtlCol="0">
            <a:spAutoFit/>
          </a:bodyPr>
          <a:lstStyle/>
          <a:p>
            <a:r>
              <a:rPr lang="en-US" sz="2200" b="1" dirty="0">
                <a:solidFill>
                  <a:schemeClr val="bg1"/>
                </a:solidFill>
              </a:rPr>
              <a:t>"How many drinks does it take to become legally drunk?"</a:t>
            </a:r>
          </a:p>
          <a:p>
            <a:r>
              <a:rPr lang="en-US" sz="2200" b="1" dirty="0" smtClean="0">
                <a:solidFill>
                  <a:schemeClr val="bg1"/>
                </a:solidFill>
              </a:rPr>
              <a:t>That’s </a:t>
            </a:r>
            <a:r>
              <a:rPr lang="en-US" sz="2200" b="1" dirty="0">
                <a:solidFill>
                  <a:schemeClr val="bg1"/>
                </a:solidFill>
              </a:rPr>
              <a:t>the wrong question to ask because it presupposes that there are a fixed number of drinks that are acceptable before you get behind the wheel. That’s not the case. For example, if you are taking medication, one drink could put you into the "DUI" category. For some people, it often takes very little alcohol to become legally drunk and certain physical characteristics such as weight, gender and body fat percentage can all be factors in the equation. Eating can also affect your outcome – you are more likely to fail a blood alcohol test if you do not eat. So, practically, if you’re wondering how many drinks you can have before driving, the best answer is ‘None.’ Legally, in all states you should not be operating a motor vehicle with a .08 percent blood alcohol concentration (BAC). In other words, whether or not you consider yourself "drunk," the law considers you to be an offender if your BAC is above .08%.</a:t>
            </a:r>
          </a:p>
        </p:txBody>
      </p:sp>
    </p:spTree>
    <p:extLst>
      <p:ext uri="{BB962C8B-B14F-4D97-AF65-F5344CB8AC3E}">
        <p14:creationId xmlns:p14="http://schemas.microsoft.com/office/powerpoint/2010/main" val="12515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8382000" cy="6247864"/>
          </a:xfrm>
          <a:prstGeom prst="rect">
            <a:avLst/>
          </a:prstGeom>
          <a:noFill/>
        </p:spPr>
        <p:txBody>
          <a:bodyPr wrap="square" rtlCol="0">
            <a:spAutoFit/>
          </a:bodyPr>
          <a:lstStyle/>
          <a:p>
            <a:r>
              <a:rPr lang="en-US" sz="4000" b="1" smtClean="0">
                <a:solidFill>
                  <a:schemeClr val="bg1"/>
                </a:solidFill>
              </a:rPr>
              <a:t>19	Speaking </a:t>
            </a:r>
            <a:r>
              <a:rPr lang="en-US" sz="4000" b="1" dirty="0" smtClean="0">
                <a:solidFill>
                  <a:schemeClr val="bg1"/>
                </a:solidFill>
              </a:rPr>
              <a:t>to yourselves in psalms, hymns, and spiritual songs</a:t>
            </a:r>
          </a:p>
          <a:p>
            <a:pPr marL="742950" indent="-742950">
              <a:buFont typeface="Arial" panose="020B0604020202020204" pitchFamily="34" charset="0"/>
              <a:buChar char="•"/>
            </a:pPr>
            <a:r>
              <a:rPr lang="en-US" sz="4000" b="1" dirty="0" smtClean="0">
                <a:solidFill>
                  <a:schemeClr val="bg1"/>
                </a:solidFill>
              </a:rPr>
              <a:t>Psalms – songs devoted to the praise of God, extolling His name, power, character and works. </a:t>
            </a:r>
          </a:p>
          <a:p>
            <a:pPr marL="742950" indent="-742950">
              <a:buFont typeface="Arial" panose="020B0604020202020204" pitchFamily="34" charset="0"/>
              <a:buChar char="•"/>
            </a:pPr>
            <a:r>
              <a:rPr lang="en-US" sz="4000" b="1" dirty="0" smtClean="0">
                <a:solidFill>
                  <a:schemeClr val="bg1"/>
                </a:solidFill>
              </a:rPr>
              <a:t>Hymns -  songs of praise, thanksgiving, and supplication, teaching our dependence on God.</a:t>
            </a:r>
          </a:p>
          <a:p>
            <a:pPr marL="742950" indent="-742950">
              <a:buFont typeface="Arial" panose="020B0604020202020204" pitchFamily="34" charset="0"/>
              <a:buChar char="•"/>
            </a:pPr>
            <a:r>
              <a:rPr lang="en-US" sz="4000" b="1" dirty="0" smtClean="0">
                <a:solidFill>
                  <a:schemeClr val="bg1"/>
                </a:solidFill>
              </a:rPr>
              <a:t>Spiritual songs – songs to inspire spiritual devotion. </a:t>
            </a:r>
          </a:p>
        </p:txBody>
      </p:sp>
    </p:spTree>
    <p:extLst>
      <p:ext uri="{BB962C8B-B14F-4D97-AF65-F5344CB8AC3E}">
        <p14:creationId xmlns:p14="http://schemas.microsoft.com/office/powerpoint/2010/main" val="9088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8382000" cy="5016758"/>
          </a:xfrm>
          <a:prstGeom prst="rect">
            <a:avLst/>
          </a:prstGeom>
          <a:noFill/>
        </p:spPr>
        <p:txBody>
          <a:bodyPr wrap="square" rtlCol="0">
            <a:spAutoFit/>
          </a:bodyPr>
          <a:lstStyle/>
          <a:p>
            <a:pPr marL="571500" indent="-571500">
              <a:buFont typeface="Arial" panose="020B0604020202020204" pitchFamily="34" charset="0"/>
              <a:buChar char="•"/>
            </a:pPr>
            <a:endParaRPr lang="en-US" sz="4000" b="1" dirty="0" smtClean="0">
              <a:solidFill>
                <a:schemeClr val="bg1"/>
              </a:solidFill>
            </a:endParaRPr>
          </a:p>
          <a:p>
            <a:pPr marL="571500" indent="-571500">
              <a:buFont typeface="Arial" panose="020B0604020202020204" pitchFamily="34" charset="0"/>
              <a:buChar char="•"/>
            </a:pPr>
            <a:r>
              <a:rPr lang="en-US" sz="4000" b="1" dirty="0" smtClean="0">
                <a:solidFill>
                  <a:schemeClr val="bg1"/>
                </a:solidFill>
              </a:rPr>
              <a:t>Acts </a:t>
            </a:r>
            <a:r>
              <a:rPr lang="en-US" sz="4000" b="1" dirty="0">
                <a:solidFill>
                  <a:schemeClr val="bg1"/>
                </a:solidFill>
              </a:rPr>
              <a:t>16:25</a:t>
            </a:r>
          </a:p>
          <a:p>
            <a:pPr marL="571500" indent="-571500">
              <a:buFont typeface="Arial" panose="020B0604020202020204" pitchFamily="34" charset="0"/>
              <a:buChar char="•"/>
            </a:pPr>
            <a:r>
              <a:rPr lang="en-US" sz="4000" b="1" dirty="0">
                <a:solidFill>
                  <a:schemeClr val="bg1"/>
                </a:solidFill>
              </a:rPr>
              <a:t>Rom. 15:9</a:t>
            </a:r>
          </a:p>
          <a:p>
            <a:pPr marL="571500" indent="-571500">
              <a:buFont typeface="Arial" panose="020B0604020202020204" pitchFamily="34" charset="0"/>
              <a:buChar char="•"/>
            </a:pPr>
            <a:r>
              <a:rPr lang="en-US" sz="4000" b="1" dirty="0">
                <a:solidFill>
                  <a:schemeClr val="bg1"/>
                </a:solidFill>
              </a:rPr>
              <a:t>1 Cor. 14:15</a:t>
            </a:r>
          </a:p>
          <a:p>
            <a:pPr marL="571500" indent="-571500">
              <a:buFont typeface="Arial" panose="020B0604020202020204" pitchFamily="34" charset="0"/>
              <a:buChar char="•"/>
            </a:pPr>
            <a:r>
              <a:rPr lang="en-US" sz="4000" b="1" dirty="0">
                <a:solidFill>
                  <a:schemeClr val="bg1"/>
                </a:solidFill>
              </a:rPr>
              <a:t>Eph. 5:19</a:t>
            </a:r>
          </a:p>
          <a:p>
            <a:pPr marL="571500" indent="-571500">
              <a:buFont typeface="Arial" panose="020B0604020202020204" pitchFamily="34" charset="0"/>
              <a:buChar char="•"/>
            </a:pPr>
            <a:r>
              <a:rPr lang="en-US" sz="4000" b="1" dirty="0">
                <a:solidFill>
                  <a:schemeClr val="bg1"/>
                </a:solidFill>
              </a:rPr>
              <a:t>Col. 3:16</a:t>
            </a:r>
          </a:p>
          <a:p>
            <a:pPr marL="571500" indent="-571500">
              <a:buFont typeface="Arial" panose="020B0604020202020204" pitchFamily="34" charset="0"/>
              <a:buChar char="•"/>
            </a:pPr>
            <a:r>
              <a:rPr lang="en-US" sz="4000" b="1" dirty="0">
                <a:solidFill>
                  <a:schemeClr val="bg1"/>
                </a:solidFill>
              </a:rPr>
              <a:t>Heb. 2:12, </a:t>
            </a:r>
            <a:r>
              <a:rPr lang="en-US" sz="4000" b="1" dirty="0" smtClean="0">
                <a:solidFill>
                  <a:schemeClr val="bg1"/>
                </a:solidFill>
              </a:rPr>
              <a:t>13:15</a:t>
            </a:r>
          </a:p>
          <a:p>
            <a:pPr marL="571500" indent="-571500">
              <a:buFont typeface="Arial" panose="020B0604020202020204" pitchFamily="34" charset="0"/>
              <a:buChar char="•"/>
            </a:pPr>
            <a:r>
              <a:rPr lang="en-US" sz="4000" b="1" dirty="0" smtClean="0">
                <a:solidFill>
                  <a:schemeClr val="bg1"/>
                </a:solidFill>
              </a:rPr>
              <a:t>James </a:t>
            </a:r>
            <a:r>
              <a:rPr lang="en-US" sz="4000" b="1" dirty="0">
                <a:solidFill>
                  <a:schemeClr val="bg1"/>
                </a:solidFill>
              </a:rPr>
              <a:t>5:13</a:t>
            </a:r>
          </a:p>
        </p:txBody>
      </p:sp>
    </p:spTree>
    <p:extLst>
      <p:ext uri="{BB962C8B-B14F-4D97-AF65-F5344CB8AC3E}">
        <p14:creationId xmlns:p14="http://schemas.microsoft.com/office/powerpoint/2010/main" val="18800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170099"/>
          </a:xfrm>
          <a:prstGeom prst="rect">
            <a:avLst/>
          </a:prstGeom>
          <a:noFill/>
        </p:spPr>
        <p:txBody>
          <a:bodyPr wrap="square" rtlCol="0">
            <a:spAutoFit/>
          </a:bodyPr>
          <a:lstStyle/>
          <a:p>
            <a:pPr marL="742950" indent="-742950">
              <a:buAutoNum type="arabicPlain" startAt="18"/>
            </a:pPr>
            <a:r>
              <a:rPr lang="en-US" sz="4000" b="1" dirty="0" smtClean="0">
                <a:solidFill>
                  <a:schemeClr val="bg1"/>
                </a:solidFill>
              </a:rPr>
              <a:t>Don’t be drunk with wine</a:t>
            </a:r>
          </a:p>
          <a:p>
            <a:pPr marL="742950" indent="-742950">
              <a:buAutoNum type="arabicPlain" startAt="18"/>
            </a:pPr>
            <a:r>
              <a:rPr lang="en-US" sz="4000" b="1" dirty="0" smtClean="0">
                <a:solidFill>
                  <a:schemeClr val="bg1"/>
                </a:solidFill>
              </a:rPr>
              <a:t>Speaking to yourselves in psalms, hymns, and spiritual songs</a:t>
            </a:r>
          </a:p>
          <a:p>
            <a:pPr marL="742950" indent="-742950">
              <a:buAutoNum type="arabicPlain" startAt="18"/>
            </a:pPr>
            <a:r>
              <a:rPr lang="en-US" sz="4000" b="1" dirty="0" smtClean="0">
                <a:solidFill>
                  <a:schemeClr val="bg1"/>
                </a:solidFill>
              </a:rPr>
              <a:t>Giving thanks to God</a:t>
            </a:r>
          </a:p>
          <a:p>
            <a:pPr marL="742950" indent="-742950">
              <a:buAutoNum type="arabicPlain" startAt="18"/>
            </a:pPr>
            <a:r>
              <a:rPr lang="en-US" sz="4000" b="1" dirty="0" smtClean="0">
                <a:solidFill>
                  <a:schemeClr val="bg1"/>
                </a:solidFill>
              </a:rPr>
              <a:t>Submitting to each other</a:t>
            </a:r>
          </a:p>
        </p:txBody>
      </p:sp>
    </p:spTree>
    <p:extLst>
      <p:ext uri="{BB962C8B-B14F-4D97-AF65-F5344CB8AC3E}">
        <p14:creationId xmlns:p14="http://schemas.microsoft.com/office/powerpoint/2010/main" val="29923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22"/>
            </a:pPr>
            <a:r>
              <a:rPr lang="en-US" sz="4000" b="1" dirty="0" smtClean="0">
                <a:solidFill>
                  <a:schemeClr val="bg1"/>
                </a:solidFill>
              </a:rPr>
              <a:t>Wives, submit to your own husbands</a:t>
            </a:r>
          </a:p>
          <a:p>
            <a:pPr marL="742950" indent="-742950">
              <a:buAutoNum type="arabicPlain" startAt="22"/>
            </a:pPr>
            <a:r>
              <a:rPr lang="en-US" sz="4000" b="1" dirty="0" smtClean="0">
                <a:solidFill>
                  <a:schemeClr val="bg1"/>
                </a:solidFill>
              </a:rPr>
              <a:t>The husband is the head of the wife, even as Christ is the head of the church</a:t>
            </a:r>
          </a:p>
          <a:p>
            <a:pPr marL="742950" indent="-742950">
              <a:buAutoNum type="arabicPlain" startAt="22"/>
            </a:pPr>
            <a:r>
              <a:rPr lang="en-US" sz="4000" b="1" dirty="0" smtClean="0">
                <a:solidFill>
                  <a:schemeClr val="bg1"/>
                </a:solidFill>
              </a:rPr>
              <a:t>As the church is subject to Christ</a:t>
            </a:r>
          </a:p>
        </p:txBody>
      </p:sp>
    </p:spTree>
    <p:extLst>
      <p:ext uri="{BB962C8B-B14F-4D97-AF65-F5344CB8AC3E}">
        <p14:creationId xmlns:p14="http://schemas.microsoft.com/office/powerpoint/2010/main" val="4794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25"/>
            </a:pPr>
            <a:r>
              <a:rPr lang="en-US" sz="4000" b="1" dirty="0" smtClean="0">
                <a:solidFill>
                  <a:schemeClr val="bg1"/>
                </a:solidFill>
              </a:rPr>
              <a:t>Husbands, love your wives</a:t>
            </a:r>
          </a:p>
          <a:p>
            <a:pPr marL="742950" indent="-742950">
              <a:buAutoNum type="arabicPlain" startAt="25"/>
            </a:pPr>
            <a:r>
              <a:rPr lang="en-US" sz="4000" b="1" dirty="0" smtClean="0">
                <a:solidFill>
                  <a:schemeClr val="bg1"/>
                </a:solidFill>
              </a:rPr>
              <a:t>Sanctified by the washing of water by the word</a:t>
            </a:r>
          </a:p>
          <a:p>
            <a:pPr marL="742950" indent="-742950">
              <a:buAutoNum type="arabicPlain" startAt="25"/>
            </a:pPr>
            <a:r>
              <a:rPr lang="en-US" sz="4000" b="1" dirty="0" smtClean="0">
                <a:solidFill>
                  <a:schemeClr val="bg1"/>
                </a:solidFill>
              </a:rPr>
              <a:t>A glorious church</a:t>
            </a:r>
          </a:p>
          <a:p>
            <a:pPr marL="742950" indent="-742950">
              <a:buAutoNum type="arabicPlain" startAt="25"/>
            </a:pPr>
            <a:r>
              <a:rPr lang="en-US" sz="4000" b="1" dirty="0" smtClean="0">
                <a:solidFill>
                  <a:schemeClr val="bg1"/>
                </a:solidFill>
              </a:rPr>
              <a:t>Men ought to love their wives like Christ loves the church	</a:t>
            </a:r>
          </a:p>
        </p:txBody>
      </p:sp>
    </p:spTree>
    <p:extLst>
      <p:ext uri="{BB962C8B-B14F-4D97-AF65-F5344CB8AC3E}">
        <p14:creationId xmlns:p14="http://schemas.microsoft.com/office/powerpoint/2010/main" val="13423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51" y="533400"/>
            <a:ext cx="505106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FIVE</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WALK IN LOVE</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170099"/>
          </a:xfrm>
          <a:prstGeom prst="rect">
            <a:avLst/>
          </a:prstGeom>
          <a:noFill/>
        </p:spPr>
        <p:txBody>
          <a:bodyPr wrap="square" rtlCol="0">
            <a:spAutoFit/>
          </a:bodyPr>
          <a:lstStyle/>
          <a:p>
            <a:pPr marL="742950" indent="-742950">
              <a:buAutoNum type="arabicPlain" startAt="29"/>
            </a:pPr>
            <a:r>
              <a:rPr lang="en-US" sz="4000" b="1" dirty="0" smtClean="0">
                <a:solidFill>
                  <a:schemeClr val="bg1"/>
                </a:solidFill>
              </a:rPr>
              <a:t>No man hates his own flesh</a:t>
            </a:r>
          </a:p>
          <a:p>
            <a:pPr marL="742950" indent="-742950">
              <a:buAutoNum type="arabicPlain" startAt="29"/>
            </a:pPr>
            <a:r>
              <a:rPr lang="en-US" sz="4000" b="1" dirty="0" smtClean="0">
                <a:solidFill>
                  <a:schemeClr val="bg1"/>
                </a:solidFill>
              </a:rPr>
              <a:t>We are members of His body</a:t>
            </a:r>
          </a:p>
          <a:p>
            <a:pPr marL="742950" indent="-742950">
              <a:buAutoNum type="arabicPlain" startAt="29"/>
            </a:pPr>
            <a:r>
              <a:rPr lang="en-US" sz="4000" b="1" dirty="0" smtClean="0">
                <a:solidFill>
                  <a:schemeClr val="bg1"/>
                </a:solidFill>
              </a:rPr>
              <a:t>Two becomes one flesh</a:t>
            </a:r>
          </a:p>
          <a:p>
            <a:pPr marL="742950" indent="-742950">
              <a:buAutoNum type="arabicPlain" startAt="29"/>
            </a:pPr>
            <a:r>
              <a:rPr lang="en-US" sz="4000" b="1" dirty="0" smtClean="0">
                <a:solidFill>
                  <a:schemeClr val="bg1"/>
                </a:solidFill>
              </a:rPr>
              <a:t>This is a great mystery</a:t>
            </a:r>
          </a:p>
          <a:p>
            <a:pPr marL="742950" indent="-742950">
              <a:buAutoNum type="arabicPlain" startAt="29"/>
            </a:pPr>
            <a:r>
              <a:rPr lang="en-US" sz="4000" b="1" dirty="0" smtClean="0">
                <a:solidFill>
                  <a:schemeClr val="bg1"/>
                </a:solidFill>
              </a:rPr>
              <a:t>Wives reverence </a:t>
            </a:r>
            <a:r>
              <a:rPr lang="en-US" sz="4000" b="1" smtClean="0">
                <a:solidFill>
                  <a:schemeClr val="bg1"/>
                </a:solidFill>
              </a:rPr>
              <a:t>your husband</a:t>
            </a:r>
            <a:r>
              <a:rPr lang="en-US" sz="4000" b="1" dirty="0" smtClean="0">
                <a:solidFill>
                  <a:schemeClr val="bg1"/>
                </a:solidFill>
              </a:rPr>
              <a:t>	</a:t>
            </a:r>
          </a:p>
        </p:txBody>
      </p:sp>
    </p:spTree>
    <p:extLst>
      <p:ext uri="{BB962C8B-B14F-4D97-AF65-F5344CB8AC3E}">
        <p14:creationId xmlns:p14="http://schemas.microsoft.com/office/powerpoint/2010/main" val="28171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600200"/>
            <a:ext cx="8229600" cy="203132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EPHESIANS SIX</a:t>
            </a: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p>
        </p:txBody>
      </p:sp>
    </p:spTree>
    <p:extLst>
      <p:ext uri="{BB962C8B-B14F-4D97-AF65-F5344CB8AC3E}">
        <p14:creationId xmlns:p14="http://schemas.microsoft.com/office/powerpoint/2010/main" val="4022424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a:pPr>
            <a:r>
              <a:rPr lang="en-US" sz="4000" b="1" dirty="0" smtClean="0">
                <a:solidFill>
                  <a:schemeClr val="bg1"/>
                </a:solidFill>
              </a:rPr>
              <a:t>Children, obey your parents in the Lord</a:t>
            </a:r>
          </a:p>
          <a:p>
            <a:pPr marL="742950" indent="-742950">
              <a:buAutoNum type="arabicPlain"/>
            </a:pPr>
            <a:r>
              <a:rPr lang="en-US" sz="4000" b="1" dirty="0" smtClean="0">
                <a:solidFill>
                  <a:schemeClr val="bg1"/>
                </a:solidFill>
              </a:rPr>
              <a:t>Honor your father and mother</a:t>
            </a:r>
          </a:p>
          <a:p>
            <a:pPr marL="742950" indent="-742950">
              <a:buAutoNum type="arabicPlain"/>
            </a:pPr>
            <a:r>
              <a:rPr lang="en-US" sz="4000" b="1" dirty="0" smtClean="0">
                <a:solidFill>
                  <a:schemeClr val="bg1"/>
                </a:solidFill>
              </a:rPr>
              <a:t>That it may be well with thee</a:t>
            </a:r>
          </a:p>
          <a:p>
            <a:pPr marL="742950" indent="-742950">
              <a:buAutoNum type="arabicPlain"/>
            </a:pPr>
            <a:r>
              <a:rPr lang="en-US" sz="4000" b="1" dirty="0" smtClean="0">
                <a:solidFill>
                  <a:schemeClr val="bg1"/>
                </a:solidFill>
              </a:rPr>
              <a:t>Fathers, provoke not your children to wrath	</a:t>
            </a:r>
          </a:p>
        </p:txBody>
      </p:sp>
    </p:spTree>
    <p:extLst>
      <p:ext uri="{BB962C8B-B14F-4D97-AF65-F5344CB8AC3E}">
        <p14:creationId xmlns:p14="http://schemas.microsoft.com/office/powerpoint/2010/main" val="35393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3520" y="533400"/>
            <a:ext cx="5214120"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p>
          <a:p>
            <a:pPr algn="ctr"/>
            <a:r>
              <a:rPr lang="en-US" sz="4400" b="1" spc="150" dirty="0" smtClean="0">
                <a:ln w="11430"/>
                <a:solidFill>
                  <a:srgbClr val="F8F8F8"/>
                </a:solidFill>
                <a:effectLst>
                  <a:outerShdw blurRad="25400" algn="tl" rotWithShape="0">
                    <a:srgbClr val="000000">
                      <a:alpha val="43000"/>
                    </a:srgbClr>
                  </a:outerShdw>
                </a:effectLst>
              </a:rPr>
              <a:t>DEAD IN SIN</a:t>
            </a:r>
            <a:endParaRPr lang="en-US" sz="4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10348"/>
            <a:ext cx="8382000" cy="3785652"/>
          </a:xfrm>
          <a:prstGeom prst="rect">
            <a:avLst/>
          </a:prstGeom>
          <a:noFill/>
        </p:spPr>
        <p:txBody>
          <a:bodyPr wrap="square" rtlCol="0">
            <a:spAutoFit/>
          </a:bodyPr>
          <a:lstStyle/>
          <a:p>
            <a:r>
              <a:rPr lang="en-US" sz="4000" b="1" dirty="0" smtClean="0">
                <a:solidFill>
                  <a:schemeClr val="bg1"/>
                </a:solidFill>
              </a:rPr>
              <a:t>1	You have he quickened</a:t>
            </a:r>
          </a:p>
          <a:p>
            <a:pPr marL="742950" indent="-742950">
              <a:buAutoNum type="arabicPlain" startAt="2"/>
            </a:pPr>
            <a:r>
              <a:rPr lang="en-US" sz="4000" b="1" dirty="0" smtClean="0">
                <a:solidFill>
                  <a:schemeClr val="bg1"/>
                </a:solidFill>
              </a:rPr>
              <a:t>You once walked according to the course of this world</a:t>
            </a:r>
          </a:p>
          <a:p>
            <a:pPr marL="742950" indent="-742950">
              <a:buAutoNum type="arabicPlain" startAt="2"/>
            </a:pPr>
            <a:r>
              <a:rPr lang="en-US" sz="4000" b="1" dirty="0" smtClean="0">
                <a:solidFill>
                  <a:schemeClr val="bg1"/>
                </a:solidFill>
              </a:rPr>
              <a:t>Fulfilling the desires of the flesh</a:t>
            </a:r>
          </a:p>
          <a:p>
            <a:pPr marL="742950" indent="-742950">
              <a:buAutoNum type="arabicPlain" startAt="2"/>
            </a:pPr>
            <a:r>
              <a:rPr lang="en-US" sz="4000" b="1" dirty="0" smtClean="0">
                <a:solidFill>
                  <a:schemeClr val="bg1"/>
                </a:solidFill>
              </a:rPr>
              <a:t>But God, who is rich in mercy</a:t>
            </a:r>
          </a:p>
          <a:p>
            <a:pPr marL="742950" indent="-742950">
              <a:buAutoNum type="arabicPlain" startAt="2"/>
            </a:pPr>
            <a:r>
              <a:rPr lang="en-US" sz="4000" b="1" dirty="0" smtClean="0">
                <a:solidFill>
                  <a:schemeClr val="bg1"/>
                </a:solidFill>
              </a:rPr>
              <a:t>Quickened us together </a:t>
            </a:r>
            <a:r>
              <a:rPr lang="en-US" sz="4000" b="1" smtClean="0">
                <a:solidFill>
                  <a:schemeClr val="bg1"/>
                </a:solidFill>
              </a:rPr>
              <a:t>in Christ</a:t>
            </a:r>
            <a:endParaRPr lang="en-US" sz="4000" b="1" dirty="0" smtClean="0">
              <a:solidFill>
                <a:schemeClr val="bg1"/>
              </a:solidFill>
            </a:endParaRPr>
          </a:p>
        </p:txBody>
      </p:sp>
    </p:spTree>
    <p:extLst>
      <p:ext uri="{BB962C8B-B14F-4D97-AF65-F5344CB8AC3E}">
        <p14:creationId xmlns:p14="http://schemas.microsoft.com/office/powerpoint/2010/main" val="35653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5"/>
            </a:pPr>
            <a:r>
              <a:rPr lang="en-US" sz="4000" b="1" dirty="0" smtClean="0">
                <a:solidFill>
                  <a:schemeClr val="bg1"/>
                </a:solidFill>
              </a:rPr>
              <a:t>Servants, obey your masters</a:t>
            </a:r>
          </a:p>
          <a:p>
            <a:pPr marL="742950" indent="-742950">
              <a:buAutoNum type="arabicPlain" startAt="5"/>
            </a:pPr>
            <a:r>
              <a:rPr lang="en-US" sz="4000" b="1" dirty="0" smtClean="0">
                <a:solidFill>
                  <a:schemeClr val="bg1"/>
                </a:solidFill>
              </a:rPr>
              <a:t>Not as men pleasers</a:t>
            </a:r>
          </a:p>
          <a:p>
            <a:pPr marL="742950" indent="-742950">
              <a:buAutoNum type="arabicPlain" startAt="5"/>
            </a:pPr>
            <a:r>
              <a:rPr lang="en-US" sz="4000" b="1" dirty="0" smtClean="0">
                <a:solidFill>
                  <a:schemeClr val="bg1"/>
                </a:solidFill>
              </a:rPr>
              <a:t>With good will, as to the Lord</a:t>
            </a:r>
          </a:p>
          <a:p>
            <a:pPr marL="742950" indent="-742950">
              <a:buAutoNum type="arabicPlain" startAt="5"/>
            </a:pPr>
            <a:r>
              <a:rPr lang="en-US" sz="4000" b="1" dirty="0" smtClean="0">
                <a:solidFill>
                  <a:schemeClr val="bg1"/>
                </a:solidFill>
              </a:rPr>
              <a:t>Whatever good we do, we will receive the same from God</a:t>
            </a:r>
          </a:p>
          <a:p>
            <a:pPr marL="742950" indent="-742950">
              <a:buAutoNum type="arabicPlain" startAt="5"/>
            </a:pPr>
            <a:r>
              <a:rPr lang="en-US" sz="4000" b="1" dirty="0">
                <a:solidFill>
                  <a:schemeClr val="bg1"/>
                </a:solidFill>
              </a:rPr>
              <a:t>Masters, forbear </a:t>
            </a:r>
            <a:r>
              <a:rPr lang="en-US" sz="4000" b="1" dirty="0" smtClean="0">
                <a:solidFill>
                  <a:schemeClr val="bg1"/>
                </a:solidFill>
              </a:rPr>
              <a:t>threatening</a:t>
            </a:r>
            <a:endParaRPr lang="en-US" sz="4000" b="1" dirty="0">
              <a:solidFill>
                <a:schemeClr val="bg1"/>
              </a:solidFill>
            </a:endParaRPr>
          </a:p>
        </p:txBody>
      </p:sp>
    </p:spTree>
    <p:extLst>
      <p:ext uri="{BB962C8B-B14F-4D97-AF65-F5344CB8AC3E}">
        <p14:creationId xmlns:p14="http://schemas.microsoft.com/office/powerpoint/2010/main" val="15832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801"/>
            <a:ext cx="8305800" cy="695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251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170099"/>
          </a:xfrm>
          <a:prstGeom prst="rect">
            <a:avLst/>
          </a:prstGeom>
          <a:noFill/>
        </p:spPr>
        <p:txBody>
          <a:bodyPr wrap="square" rtlCol="0">
            <a:spAutoFit/>
          </a:bodyPr>
          <a:lstStyle/>
          <a:p>
            <a:r>
              <a:rPr lang="en-US" sz="4000" b="1" dirty="0" smtClean="0">
                <a:solidFill>
                  <a:schemeClr val="bg1"/>
                </a:solidFill>
              </a:rPr>
              <a:t>10	Be strong in the Lord</a:t>
            </a:r>
          </a:p>
          <a:p>
            <a:r>
              <a:rPr lang="en-US" sz="4000" b="1" dirty="0" smtClean="0">
                <a:solidFill>
                  <a:schemeClr val="bg1"/>
                </a:solidFill>
              </a:rPr>
              <a:t>11	Put on the whole armor of God</a:t>
            </a:r>
          </a:p>
          <a:p>
            <a:r>
              <a:rPr lang="en-US" sz="4000" b="1" dirty="0" smtClean="0">
                <a:solidFill>
                  <a:schemeClr val="bg1"/>
                </a:solidFill>
              </a:rPr>
              <a:t>12	We do not wrestle against flesh and blood</a:t>
            </a:r>
          </a:p>
          <a:p>
            <a:r>
              <a:rPr lang="en-US" sz="4000" b="1" dirty="0" smtClean="0">
                <a:solidFill>
                  <a:schemeClr val="bg1"/>
                </a:solidFill>
              </a:rPr>
              <a:t>13	Take unto the whole armor </a:t>
            </a:r>
            <a:r>
              <a:rPr lang="en-US" sz="4000" b="1" smtClean="0">
                <a:solidFill>
                  <a:schemeClr val="bg1"/>
                </a:solidFill>
              </a:rPr>
              <a:t>of God</a:t>
            </a:r>
            <a:endParaRPr lang="en-US" sz="4000" b="1" dirty="0" smtClean="0">
              <a:solidFill>
                <a:schemeClr val="bg1"/>
              </a:solidFill>
            </a:endParaRPr>
          </a:p>
        </p:txBody>
      </p:sp>
    </p:spTree>
    <p:extLst>
      <p:ext uri="{BB962C8B-B14F-4D97-AF65-F5344CB8AC3E}">
        <p14:creationId xmlns:p14="http://schemas.microsoft.com/office/powerpoint/2010/main" val="203035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14"/>
            </a:pPr>
            <a:r>
              <a:rPr lang="en-US" sz="4000" b="1" dirty="0" smtClean="0">
                <a:solidFill>
                  <a:schemeClr val="bg1"/>
                </a:solidFill>
              </a:rPr>
              <a:t>Having your loins buckled with truth and having the breastplate of righteousness</a:t>
            </a:r>
          </a:p>
          <a:p>
            <a:pPr marL="742950" indent="-742950">
              <a:buAutoNum type="arabicPlain" startAt="14"/>
            </a:pPr>
            <a:r>
              <a:rPr lang="en-US" sz="4000" b="1" dirty="0" smtClean="0">
                <a:solidFill>
                  <a:schemeClr val="bg1"/>
                </a:solidFill>
              </a:rPr>
              <a:t>Your feet bound with the Gospel</a:t>
            </a:r>
          </a:p>
          <a:p>
            <a:pPr marL="742950" indent="-742950">
              <a:buAutoNum type="arabicPlain" startAt="14"/>
            </a:pPr>
            <a:r>
              <a:rPr lang="en-US" sz="4000" b="1" dirty="0" smtClean="0">
                <a:solidFill>
                  <a:schemeClr val="bg1"/>
                </a:solidFill>
              </a:rPr>
              <a:t>Take the shield of faith</a:t>
            </a:r>
          </a:p>
          <a:p>
            <a:pPr marL="742950" indent="-742950">
              <a:buAutoNum type="arabicPlain" startAt="14"/>
            </a:pPr>
            <a:r>
              <a:rPr lang="en-US" sz="4000" b="1" dirty="0" smtClean="0">
                <a:solidFill>
                  <a:schemeClr val="bg1"/>
                </a:solidFill>
              </a:rPr>
              <a:t>And the helmet of salvation</a:t>
            </a:r>
          </a:p>
        </p:txBody>
      </p:sp>
    </p:spTree>
    <p:extLst>
      <p:ext uri="{BB962C8B-B14F-4D97-AF65-F5344CB8AC3E}">
        <p14:creationId xmlns:p14="http://schemas.microsoft.com/office/powerpoint/2010/main" val="9799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2554545"/>
          </a:xfrm>
          <a:prstGeom prst="rect">
            <a:avLst/>
          </a:prstGeom>
          <a:noFill/>
        </p:spPr>
        <p:txBody>
          <a:bodyPr wrap="square" rtlCol="0">
            <a:spAutoFit/>
          </a:bodyPr>
          <a:lstStyle/>
          <a:p>
            <a:pPr marL="742950" indent="-742950">
              <a:buAutoNum type="arabicPlain" startAt="18"/>
            </a:pPr>
            <a:r>
              <a:rPr lang="en-US" sz="4000" b="1" dirty="0" smtClean="0">
                <a:solidFill>
                  <a:schemeClr val="bg1"/>
                </a:solidFill>
              </a:rPr>
              <a:t>Praying always</a:t>
            </a:r>
          </a:p>
          <a:p>
            <a:pPr marL="742950" indent="-742950">
              <a:buAutoNum type="arabicPlain" startAt="18"/>
            </a:pPr>
            <a:r>
              <a:rPr lang="en-US" sz="4000" b="1" dirty="0" smtClean="0">
                <a:solidFill>
                  <a:schemeClr val="bg1"/>
                </a:solidFill>
              </a:rPr>
              <a:t>That I may open my mouth boldly</a:t>
            </a:r>
          </a:p>
          <a:p>
            <a:pPr marL="742950" indent="-742950">
              <a:buAutoNum type="arabicPlain" startAt="18"/>
            </a:pPr>
            <a:r>
              <a:rPr lang="en-US" sz="4000" b="1" dirty="0" smtClean="0">
                <a:solidFill>
                  <a:schemeClr val="bg1"/>
                </a:solidFill>
              </a:rPr>
              <a:t>For I am an ambassador in arms</a:t>
            </a:r>
          </a:p>
          <a:p>
            <a:endParaRPr lang="en-US" sz="4000" b="1" dirty="0" smtClean="0">
              <a:solidFill>
                <a:schemeClr val="bg1"/>
              </a:solidFill>
            </a:endParaRPr>
          </a:p>
        </p:txBody>
      </p:sp>
    </p:spTree>
    <p:extLst>
      <p:ext uri="{BB962C8B-B14F-4D97-AF65-F5344CB8AC3E}">
        <p14:creationId xmlns:p14="http://schemas.microsoft.com/office/powerpoint/2010/main" val="23553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12" y="533400"/>
            <a:ext cx="757034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SIX</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5400" b="1" spc="150" dirty="0" smtClean="0">
                <a:ln w="11430"/>
                <a:solidFill>
                  <a:srgbClr val="F8F8F8"/>
                </a:solidFill>
                <a:effectLst>
                  <a:outerShdw blurRad="25400" algn="tl" rotWithShape="0">
                    <a:srgbClr val="000000">
                      <a:alpha val="43000"/>
                    </a:srgbClr>
                  </a:outerShdw>
                </a:effectLst>
              </a:rPr>
              <a:t>THE ARMY OF THE LORD</a:t>
            </a:r>
            <a:endParaRPr lang="en-US" sz="5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3785652"/>
          </a:xfrm>
          <a:prstGeom prst="rect">
            <a:avLst/>
          </a:prstGeom>
          <a:noFill/>
        </p:spPr>
        <p:txBody>
          <a:bodyPr wrap="square" rtlCol="0">
            <a:spAutoFit/>
          </a:bodyPr>
          <a:lstStyle/>
          <a:p>
            <a:pPr marL="742950" indent="-742950">
              <a:buAutoNum type="arabicPlain" startAt="21"/>
            </a:pPr>
            <a:r>
              <a:rPr lang="en-US" sz="4000" b="1" dirty="0" err="1" smtClean="0">
                <a:solidFill>
                  <a:schemeClr val="bg1"/>
                </a:solidFill>
              </a:rPr>
              <a:t>Tychicus</a:t>
            </a:r>
            <a:r>
              <a:rPr lang="en-US" sz="4000" b="1" dirty="0" smtClean="0">
                <a:solidFill>
                  <a:schemeClr val="bg1"/>
                </a:solidFill>
              </a:rPr>
              <a:t> will tell you how I am</a:t>
            </a:r>
          </a:p>
          <a:p>
            <a:pPr marL="742950" indent="-742950">
              <a:buAutoNum type="arabicPlain" startAt="21"/>
            </a:pPr>
            <a:r>
              <a:rPr lang="en-US" sz="4000" b="1" dirty="0" smtClean="0">
                <a:solidFill>
                  <a:schemeClr val="bg1"/>
                </a:solidFill>
              </a:rPr>
              <a:t>He will comfort your hearts</a:t>
            </a:r>
          </a:p>
          <a:p>
            <a:pPr marL="742950" indent="-742950">
              <a:buAutoNum type="arabicPlain" startAt="21"/>
            </a:pPr>
            <a:r>
              <a:rPr lang="en-US" sz="4000" b="1" dirty="0" smtClean="0">
                <a:solidFill>
                  <a:schemeClr val="bg1"/>
                </a:solidFill>
              </a:rPr>
              <a:t>Peace to the brethren</a:t>
            </a:r>
          </a:p>
          <a:p>
            <a:pPr marL="742950" indent="-742950">
              <a:buAutoNum type="arabicPlain" startAt="21"/>
            </a:pPr>
            <a:r>
              <a:rPr lang="en-US" sz="4000" b="1" dirty="0" smtClean="0">
                <a:solidFill>
                  <a:schemeClr val="bg1"/>
                </a:solidFill>
              </a:rPr>
              <a:t>Grace to all them </a:t>
            </a:r>
            <a:r>
              <a:rPr lang="en-US" sz="4000" b="1" smtClean="0">
                <a:solidFill>
                  <a:schemeClr val="bg1"/>
                </a:solidFill>
              </a:rPr>
              <a:t>that love the Lord</a:t>
            </a:r>
            <a:endParaRPr lang="en-US" sz="4000" b="1" dirty="0" smtClean="0">
              <a:solidFill>
                <a:schemeClr val="bg1"/>
              </a:solidFill>
            </a:endParaRPr>
          </a:p>
          <a:p>
            <a:pPr marL="742950" indent="-742950">
              <a:buAutoNum type="arabicPlain" startAt="20"/>
            </a:pPr>
            <a:endParaRPr lang="en-US" sz="4000" b="1" dirty="0" smtClean="0">
              <a:solidFill>
                <a:schemeClr val="bg1"/>
              </a:solidFill>
            </a:endParaRPr>
          </a:p>
        </p:txBody>
      </p:sp>
    </p:spTree>
    <p:extLst>
      <p:ext uri="{BB962C8B-B14F-4D97-AF65-F5344CB8AC3E}">
        <p14:creationId xmlns:p14="http://schemas.microsoft.com/office/powerpoint/2010/main" val="1814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1241" y="533400"/>
            <a:ext cx="6418681"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MERCY AND LOVE</a:t>
            </a:r>
            <a:endParaRPr lang="en-US" sz="54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
        <p:nvSpPr>
          <p:cNvPr id="2" name="TextBox 1"/>
          <p:cNvSpPr txBox="1"/>
          <p:nvPr/>
        </p:nvSpPr>
        <p:spPr>
          <a:xfrm>
            <a:off x="381000" y="2386548"/>
            <a:ext cx="8382000" cy="3785652"/>
          </a:xfrm>
          <a:prstGeom prst="rect">
            <a:avLst/>
          </a:prstGeom>
          <a:noFill/>
        </p:spPr>
        <p:txBody>
          <a:bodyPr wrap="square" rtlCol="0">
            <a:spAutoFit/>
          </a:bodyPr>
          <a:lstStyle/>
          <a:p>
            <a:r>
              <a:rPr lang="en-US" sz="4000" b="1" dirty="0" smtClean="0">
                <a:solidFill>
                  <a:schemeClr val="bg1"/>
                </a:solidFill>
              </a:rPr>
              <a:t>6	Raised us up together</a:t>
            </a:r>
          </a:p>
          <a:p>
            <a:pPr marL="742950" indent="-742950">
              <a:buAutoNum type="arabicPlain" startAt="7"/>
            </a:pPr>
            <a:r>
              <a:rPr lang="en-US" sz="4000" b="1" dirty="0" smtClean="0">
                <a:solidFill>
                  <a:schemeClr val="bg1"/>
                </a:solidFill>
              </a:rPr>
              <a:t>He might show the exceeding riches of his grace</a:t>
            </a:r>
          </a:p>
          <a:p>
            <a:pPr marL="742950" indent="-742950">
              <a:buAutoNum type="arabicPlain" startAt="7"/>
            </a:pPr>
            <a:r>
              <a:rPr lang="en-US" sz="4000" b="1" dirty="0" smtClean="0">
                <a:solidFill>
                  <a:schemeClr val="bg1"/>
                </a:solidFill>
              </a:rPr>
              <a:t>For by grace are you saved through faith</a:t>
            </a:r>
          </a:p>
          <a:p>
            <a:pPr marL="742950" indent="-742950">
              <a:buAutoNum type="arabicPlain" startAt="7"/>
            </a:pPr>
            <a:r>
              <a:rPr lang="en-US" sz="4000" b="1" dirty="0" smtClean="0">
                <a:solidFill>
                  <a:schemeClr val="bg1"/>
                </a:solidFill>
              </a:rPr>
              <a:t>Not of works – no boasting</a:t>
            </a:r>
          </a:p>
        </p:txBody>
      </p:sp>
    </p:spTree>
    <p:extLst>
      <p:ext uri="{BB962C8B-B14F-4D97-AF65-F5344CB8AC3E}">
        <p14:creationId xmlns:p14="http://schemas.microsoft.com/office/powerpoint/2010/main" val="30911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1241" y="533400"/>
            <a:ext cx="6418681"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MERCY AND LOVE</a:t>
            </a:r>
            <a:endParaRPr lang="en-US" sz="54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
        <p:nvSpPr>
          <p:cNvPr id="2" name="TextBox 1"/>
          <p:cNvSpPr txBox="1"/>
          <p:nvPr/>
        </p:nvSpPr>
        <p:spPr>
          <a:xfrm>
            <a:off x="381000" y="2386548"/>
            <a:ext cx="8382000" cy="3970318"/>
          </a:xfrm>
          <a:prstGeom prst="rect">
            <a:avLst/>
          </a:prstGeom>
          <a:noFill/>
        </p:spPr>
        <p:txBody>
          <a:bodyPr wrap="square" rtlCol="0">
            <a:spAutoFit/>
          </a:bodyPr>
          <a:lstStyle/>
          <a:p>
            <a:r>
              <a:rPr lang="en-US" sz="3600" b="1" dirty="0" smtClean="0">
                <a:solidFill>
                  <a:schemeClr val="bg1"/>
                </a:solidFill>
              </a:rPr>
              <a:t>“Grace is inherently “undeserved,” meaning, for the purposes of our study, that God’s gracious gift of sending His Son to die on the cross for our sins is not something God owed us, nor was it anything which we </a:t>
            </a:r>
            <a:r>
              <a:rPr lang="en-US" sz="3600" b="1" dirty="0">
                <a:solidFill>
                  <a:schemeClr val="bg1"/>
                </a:solidFill>
              </a:rPr>
              <a:t>could ever deserve or  bring to be on our own (John </a:t>
            </a:r>
            <a:r>
              <a:rPr lang="en-US" sz="3600" b="1" dirty="0" smtClean="0">
                <a:solidFill>
                  <a:schemeClr val="bg1"/>
                </a:solidFill>
              </a:rPr>
              <a:t>3:16,  </a:t>
            </a:r>
          </a:p>
        </p:txBody>
      </p:sp>
    </p:spTree>
    <p:extLst>
      <p:ext uri="{BB962C8B-B14F-4D97-AF65-F5344CB8AC3E}">
        <p14:creationId xmlns:p14="http://schemas.microsoft.com/office/powerpoint/2010/main" val="33837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1241" y="533400"/>
            <a:ext cx="6418681"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GOD’S MERCY AND LOVE</a:t>
            </a:r>
            <a:endParaRPr lang="en-US" sz="54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
        <p:nvSpPr>
          <p:cNvPr id="2" name="TextBox 1"/>
          <p:cNvSpPr txBox="1"/>
          <p:nvPr/>
        </p:nvSpPr>
        <p:spPr>
          <a:xfrm>
            <a:off x="381000" y="2386548"/>
            <a:ext cx="8382000" cy="3416320"/>
          </a:xfrm>
          <a:prstGeom prst="rect">
            <a:avLst/>
          </a:prstGeom>
          <a:noFill/>
        </p:spPr>
        <p:txBody>
          <a:bodyPr wrap="square" rtlCol="0">
            <a:spAutoFit/>
          </a:bodyPr>
          <a:lstStyle/>
          <a:p>
            <a:r>
              <a:rPr lang="en-US" sz="3600" b="1" dirty="0" smtClean="0">
                <a:solidFill>
                  <a:schemeClr val="bg1"/>
                </a:solidFill>
              </a:rPr>
              <a:t>Rom. 5:1-2, 6-10).  However, the fact that we can do nothing to</a:t>
            </a:r>
            <a:r>
              <a:rPr lang="en-US" sz="3600" b="1" i="1" dirty="0" smtClean="0">
                <a:solidFill>
                  <a:schemeClr val="bg1"/>
                </a:solidFill>
              </a:rPr>
              <a:t> deserve </a:t>
            </a:r>
            <a:r>
              <a:rPr lang="en-US" sz="3600" b="1" dirty="0" smtClean="0">
                <a:solidFill>
                  <a:schemeClr val="bg1"/>
                </a:solidFill>
              </a:rPr>
              <a:t>God’s grace through Christ does not mean that there is nothing we have to do to acquire this grace.” Ted J. Clarke, Denton Lectures 1997).</a:t>
            </a:r>
          </a:p>
        </p:txBody>
      </p:sp>
    </p:spTree>
    <p:extLst>
      <p:ext uri="{BB962C8B-B14F-4D97-AF65-F5344CB8AC3E}">
        <p14:creationId xmlns:p14="http://schemas.microsoft.com/office/powerpoint/2010/main" val="185040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3520" y="533400"/>
            <a:ext cx="5214120"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SAVED BY GRACE</a:t>
            </a:r>
            <a:endParaRPr lang="en-US" sz="54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533400" y="1600200"/>
            <a:ext cx="7848600" cy="646331"/>
          </a:xfrm>
          <a:prstGeom prst="rect">
            <a:avLst/>
          </a:prstGeom>
          <a:noFill/>
        </p:spPr>
        <p:txBody>
          <a:bodyPr wrap="square" rtlCol="0">
            <a:spAutoFit/>
          </a:bodyPr>
          <a:lstStyle/>
          <a:p>
            <a:endParaRPr lang="en-US" sz="3600" dirty="0"/>
          </a:p>
        </p:txBody>
      </p:sp>
      <p:sp>
        <p:nvSpPr>
          <p:cNvPr id="2" name="TextBox 1"/>
          <p:cNvSpPr txBox="1"/>
          <p:nvPr/>
        </p:nvSpPr>
        <p:spPr>
          <a:xfrm>
            <a:off x="381000" y="2151995"/>
            <a:ext cx="8382000" cy="3170099"/>
          </a:xfrm>
          <a:prstGeom prst="rect">
            <a:avLst/>
          </a:prstGeom>
          <a:noFill/>
        </p:spPr>
        <p:txBody>
          <a:bodyPr wrap="square" rtlCol="0">
            <a:spAutoFit/>
          </a:bodyPr>
          <a:lstStyle/>
          <a:p>
            <a:r>
              <a:rPr lang="en-US" sz="4000" b="1" dirty="0" smtClean="0">
                <a:solidFill>
                  <a:schemeClr val="bg1"/>
                </a:solidFill>
              </a:rPr>
              <a:t>10	We are his workmanship</a:t>
            </a:r>
          </a:p>
          <a:p>
            <a:r>
              <a:rPr lang="en-US" sz="4000" b="1" dirty="0" smtClean="0">
                <a:solidFill>
                  <a:schemeClr val="bg1"/>
                </a:solidFill>
              </a:rPr>
              <a:t>11	You were a Gentile in the flesh</a:t>
            </a:r>
          </a:p>
          <a:p>
            <a:pPr marL="742950" indent="-742950">
              <a:buAutoNum type="arabicPlain" startAt="12"/>
            </a:pPr>
            <a:r>
              <a:rPr lang="en-US" sz="4000" b="1" dirty="0" smtClean="0">
                <a:solidFill>
                  <a:schemeClr val="bg1"/>
                </a:solidFill>
              </a:rPr>
              <a:t>You were without Christ</a:t>
            </a:r>
          </a:p>
          <a:p>
            <a:pPr marL="742950" indent="-742950">
              <a:buAutoNum type="arabicPlain" startAt="12"/>
            </a:pPr>
            <a:r>
              <a:rPr lang="en-US" sz="4000" b="1" dirty="0" smtClean="0">
                <a:solidFill>
                  <a:schemeClr val="bg1"/>
                </a:solidFill>
              </a:rPr>
              <a:t>But now in Christ</a:t>
            </a:r>
          </a:p>
          <a:p>
            <a:pPr marL="742950" indent="-742950">
              <a:buAutoNum type="arabicPlain" startAt="12"/>
            </a:pPr>
            <a:r>
              <a:rPr lang="en-US" sz="4000" b="1" dirty="0" smtClean="0">
                <a:solidFill>
                  <a:schemeClr val="bg1"/>
                </a:solidFill>
              </a:rPr>
              <a:t>He is our peace</a:t>
            </a:r>
          </a:p>
        </p:txBody>
      </p:sp>
    </p:spTree>
    <p:extLst>
      <p:ext uri="{BB962C8B-B14F-4D97-AF65-F5344CB8AC3E}">
        <p14:creationId xmlns:p14="http://schemas.microsoft.com/office/powerpoint/2010/main" val="39659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167" y="533400"/>
            <a:ext cx="7062831" cy="160043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EPHESIANS TWO</a:t>
            </a:r>
          </a:p>
          <a:p>
            <a:pPr algn="ctr"/>
            <a:r>
              <a:rPr lang="en-US" sz="4400" b="1" spc="150" dirty="0" smtClean="0">
                <a:ln w="11430"/>
                <a:solidFill>
                  <a:srgbClr val="F8F8F8"/>
                </a:solidFill>
                <a:effectLst>
                  <a:outerShdw blurRad="25400" algn="tl" rotWithShape="0">
                    <a:srgbClr val="000000">
                      <a:alpha val="43000"/>
                    </a:srgbClr>
                  </a:outerShdw>
                </a:effectLst>
              </a:rPr>
              <a:t>LAW OF MOSES ABOLISHED</a:t>
            </a:r>
            <a:endParaRPr lang="en-US" sz="44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381000" y="2362200"/>
            <a:ext cx="8382000" cy="2554545"/>
          </a:xfrm>
          <a:prstGeom prst="rect">
            <a:avLst/>
          </a:prstGeom>
          <a:noFill/>
        </p:spPr>
        <p:txBody>
          <a:bodyPr wrap="square" rtlCol="0">
            <a:spAutoFit/>
          </a:bodyPr>
          <a:lstStyle/>
          <a:p>
            <a:r>
              <a:rPr lang="en-US" sz="4000" b="1" dirty="0">
                <a:solidFill>
                  <a:schemeClr val="bg1"/>
                </a:solidFill>
              </a:rPr>
              <a:t>15	Having abolished the law </a:t>
            </a:r>
          </a:p>
          <a:p>
            <a:r>
              <a:rPr lang="en-US" sz="4000" b="1" dirty="0" smtClean="0">
                <a:solidFill>
                  <a:schemeClr val="bg1"/>
                </a:solidFill>
              </a:rPr>
              <a:t>16	He reconciled both in one body</a:t>
            </a:r>
          </a:p>
          <a:p>
            <a:r>
              <a:rPr lang="en-US" sz="4000" b="1" dirty="0" smtClean="0">
                <a:solidFill>
                  <a:schemeClr val="bg1"/>
                </a:solidFill>
              </a:rPr>
              <a:t>17</a:t>
            </a:r>
            <a:r>
              <a:rPr lang="en-US" sz="4000" b="1" dirty="0">
                <a:solidFill>
                  <a:schemeClr val="bg1"/>
                </a:solidFill>
              </a:rPr>
              <a:t>	He came and preached peace</a:t>
            </a:r>
          </a:p>
          <a:p>
            <a:pPr marL="742950" indent="-742950">
              <a:buAutoNum type="arabicPlain" startAt="18"/>
            </a:pPr>
            <a:r>
              <a:rPr lang="en-US" sz="4000" b="1" dirty="0" smtClean="0">
                <a:solidFill>
                  <a:schemeClr val="bg1"/>
                </a:solidFill>
              </a:rPr>
              <a:t>We both have access by one Spirit</a:t>
            </a:r>
          </a:p>
        </p:txBody>
      </p:sp>
    </p:spTree>
    <p:extLst>
      <p:ext uri="{BB962C8B-B14F-4D97-AF65-F5344CB8AC3E}">
        <p14:creationId xmlns:p14="http://schemas.microsoft.com/office/powerpoint/2010/main" val="37689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1247</Words>
  <Application>Microsoft Office PowerPoint</Application>
  <PresentationFormat>On-screen Show (4:3)</PresentationFormat>
  <Paragraphs>234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kc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dc:title>
  <dc:creator>Admin</dc:creator>
  <cp:lastModifiedBy>Admin</cp:lastModifiedBy>
  <cp:revision>89</cp:revision>
  <dcterms:created xsi:type="dcterms:W3CDTF">2015-09-09T15:15:45Z</dcterms:created>
  <dcterms:modified xsi:type="dcterms:W3CDTF">2016-09-21T21:13:29Z</dcterms:modified>
</cp:coreProperties>
</file>