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98" r:id="rId3"/>
    <p:sldId id="263" r:id="rId4"/>
    <p:sldId id="274" r:id="rId5"/>
    <p:sldId id="257" r:id="rId6"/>
    <p:sldId id="262" r:id="rId7"/>
    <p:sldId id="261" r:id="rId8"/>
    <p:sldId id="256" r:id="rId9"/>
    <p:sldId id="266" r:id="rId10"/>
    <p:sldId id="264" r:id="rId11"/>
    <p:sldId id="269" r:id="rId12"/>
    <p:sldId id="260" r:id="rId13"/>
    <p:sldId id="270" r:id="rId14"/>
    <p:sldId id="268" r:id="rId15"/>
    <p:sldId id="271" r:id="rId16"/>
    <p:sldId id="272" r:id="rId17"/>
    <p:sldId id="273" r:id="rId18"/>
    <p:sldId id="275" r:id="rId19"/>
    <p:sldId id="287" r:id="rId20"/>
    <p:sldId id="276" r:id="rId21"/>
    <p:sldId id="277" r:id="rId22"/>
    <p:sldId id="278" r:id="rId23"/>
    <p:sldId id="279" r:id="rId24"/>
    <p:sldId id="280" r:id="rId25"/>
    <p:sldId id="281" r:id="rId26"/>
    <p:sldId id="282" r:id="rId27"/>
    <p:sldId id="284" r:id="rId28"/>
    <p:sldId id="285" r:id="rId29"/>
    <p:sldId id="286" r:id="rId30"/>
    <p:sldId id="288" r:id="rId31"/>
    <p:sldId id="289" r:id="rId32"/>
    <p:sldId id="290" r:id="rId33"/>
    <p:sldId id="291" r:id="rId34"/>
    <p:sldId id="292" r:id="rId35"/>
    <p:sldId id="293" r:id="rId36"/>
    <p:sldId id="294" r:id="rId37"/>
    <p:sldId id="295" r:id="rId38"/>
    <p:sldId id="296"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310"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4E7BD753-853A-4260-9425-5F726D0456D7}" type="datetimeFigureOut">
              <a:rPr lang="en-US" smtClean="0"/>
              <a:t>9/19/2018</a:t>
            </a:fld>
            <a:endParaRPr lang="en-US"/>
          </a:p>
        </p:txBody>
      </p:sp>
      <p:sp>
        <p:nvSpPr>
          <p:cNvPr id="16" name="Slide Number Placeholder 15"/>
          <p:cNvSpPr>
            <a:spLocks noGrp="1"/>
          </p:cNvSpPr>
          <p:nvPr>
            <p:ph type="sldNum" sz="quarter" idx="11"/>
          </p:nvPr>
        </p:nvSpPr>
        <p:spPr/>
        <p:txBody>
          <a:bodyPr/>
          <a:lstStyle/>
          <a:p>
            <a:fld id="{A857C2B0-325C-463A-B905-203E8C7D945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BD753-853A-4260-9425-5F726D0456D7}"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7C2B0-325C-463A-B905-203E8C7D94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7BD753-853A-4260-9425-5F726D0456D7}"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7C2B0-325C-463A-B905-203E8C7D94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4E7BD753-853A-4260-9425-5F726D0456D7}" type="datetimeFigureOut">
              <a:rPr lang="en-US" smtClean="0"/>
              <a:t>9/19/2018</a:t>
            </a:fld>
            <a:endParaRPr lang="en-US"/>
          </a:p>
        </p:txBody>
      </p:sp>
      <p:sp>
        <p:nvSpPr>
          <p:cNvPr id="15" name="Slide Number Placeholder 14"/>
          <p:cNvSpPr>
            <a:spLocks noGrp="1"/>
          </p:cNvSpPr>
          <p:nvPr>
            <p:ph type="sldNum" sz="quarter" idx="11"/>
          </p:nvPr>
        </p:nvSpPr>
        <p:spPr/>
        <p:txBody>
          <a:bodyPr/>
          <a:lstStyle/>
          <a:p>
            <a:fld id="{A857C2B0-325C-463A-B905-203E8C7D945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4E7BD753-853A-4260-9425-5F726D0456D7}" type="datetimeFigureOut">
              <a:rPr lang="en-US" smtClean="0"/>
              <a:t>9/19/2018</a:t>
            </a:fld>
            <a:endParaRPr lang="en-US"/>
          </a:p>
        </p:txBody>
      </p:sp>
      <p:sp>
        <p:nvSpPr>
          <p:cNvPr id="13" name="Slide Number Placeholder 12"/>
          <p:cNvSpPr>
            <a:spLocks noGrp="1"/>
          </p:cNvSpPr>
          <p:nvPr>
            <p:ph type="sldNum" sz="quarter" idx="11"/>
          </p:nvPr>
        </p:nvSpPr>
        <p:spPr/>
        <p:txBody>
          <a:bodyPr/>
          <a:lstStyle/>
          <a:p>
            <a:fld id="{A857C2B0-325C-463A-B905-203E8C7D945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E7BD753-853A-4260-9425-5F726D0456D7}" type="datetimeFigureOut">
              <a:rPr lang="en-US" smtClean="0"/>
              <a:t>9/19/2018</a:t>
            </a:fld>
            <a:endParaRPr lang="en-US"/>
          </a:p>
        </p:txBody>
      </p:sp>
      <p:sp>
        <p:nvSpPr>
          <p:cNvPr id="9" name="Slide Number Placeholder 8"/>
          <p:cNvSpPr>
            <a:spLocks noGrp="1"/>
          </p:cNvSpPr>
          <p:nvPr>
            <p:ph type="sldNum" sz="quarter" idx="11"/>
          </p:nvPr>
        </p:nvSpPr>
        <p:spPr/>
        <p:txBody>
          <a:bodyPr/>
          <a:lstStyle/>
          <a:p>
            <a:fld id="{A857C2B0-325C-463A-B905-203E8C7D945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4E7BD753-853A-4260-9425-5F726D0456D7}" type="datetimeFigureOut">
              <a:rPr lang="en-US" smtClean="0"/>
              <a:t>9/19/2018</a:t>
            </a:fld>
            <a:endParaRPr lang="en-US"/>
          </a:p>
        </p:txBody>
      </p:sp>
      <p:sp>
        <p:nvSpPr>
          <p:cNvPr id="15" name="Slide Number Placeholder 14"/>
          <p:cNvSpPr>
            <a:spLocks noGrp="1"/>
          </p:cNvSpPr>
          <p:nvPr>
            <p:ph type="sldNum" sz="quarter" idx="11"/>
          </p:nvPr>
        </p:nvSpPr>
        <p:spPr/>
        <p:txBody>
          <a:bodyPr/>
          <a:lstStyle/>
          <a:p>
            <a:fld id="{A857C2B0-325C-463A-B905-203E8C7D945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4E7BD753-853A-4260-9425-5F726D0456D7}" type="datetimeFigureOut">
              <a:rPr lang="en-US" smtClean="0"/>
              <a:t>9/19/2018</a:t>
            </a:fld>
            <a:endParaRPr lang="en-US"/>
          </a:p>
        </p:txBody>
      </p:sp>
      <p:sp>
        <p:nvSpPr>
          <p:cNvPr id="8" name="Slide Number Placeholder 7"/>
          <p:cNvSpPr>
            <a:spLocks noGrp="1"/>
          </p:cNvSpPr>
          <p:nvPr>
            <p:ph type="sldNum" sz="quarter" idx="11"/>
          </p:nvPr>
        </p:nvSpPr>
        <p:spPr/>
        <p:txBody>
          <a:bodyPr/>
          <a:lstStyle/>
          <a:p>
            <a:fld id="{A857C2B0-325C-463A-B905-203E8C7D945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7BD753-853A-4260-9425-5F726D0456D7}" type="datetimeFigureOut">
              <a:rPr lang="en-US" smtClean="0"/>
              <a:t>9/19/2018</a:t>
            </a:fld>
            <a:endParaRPr lang="en-US"/>
          </a:p>
        </p:txBody>
      </p:sp>
      <p:sp>
        <p:nvSpPr>
          <p:cNvPr id="6" name="Slide Number Placeholder 5"/>
          <p:cNvSpPr>
            <a:spLocks noGrp="1"/>
          </p:cNvSpPr>
          <p:nvPr>
            <p:ph type="sldNum" sz="quarter" idx="11"/>
          </p:nvPr>
        </p:nvSpPr>
        <p:spPr/>
        <p:txBody>
          <a:bodyPr/>
          <a:lstStyle/>
          <a:p>
            <a:fld id="{A857C2B0-325C-463A-B905-203E8C7D945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4E7BD753-853A-4260-9425-5F726D0456D7}" type="datetimeFigureOut">
              <a:rPr lang="en-US" smtClean="0"/>
              <a:t>9/19/2018</a:t>
            </a:fld>
            <a:endParaRPr lang="en-US"/>
          </a:p>
        </p:txBody>
      </p:sp>
      <p:sp>
        <p:nvSpPr>
          <p:cNvPr id="16" name="Slide Number Placeholder 15"/>
          <p:cNvSpPr>
            <a:spLocks noGrp="1"/>
          </p:cNvSpPr>
          <p:nvPr>
            <p:ph type="sldNum" sz="quarter" idx="11"/>
          </p:nvPr>
        </p:nvSpPr>
        <p:spPr/>
        <p:txBody>
          <a:bodyPr/>
          <a:lstStyle/>
          <a:p>
            <a:fld id="{A857C2B0-325C-463A-B905-203E8C7D945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4E7BD753-853A-4260-9425-5F726D0456D7}" type="datetimeFigureOut">
              <a:rPr lang="en-US" smtClean="0"/>
              <a:t>9/19/2018</a:t>
            </a:fld>
            <a:endParaRPr lang="en-US"/>
          </a:p>
        </p:txBody>
      </p:sp>
      <p:sp>
        <p:nvSpPr>
          <p:cNvPr id="14" name="Slide Number Placeholder 13"/>
          <p:cNvSpPr>
            <a:spLocks noGrp="1"/>
          </p:cNvSpPr>
          <p:nvPr>
            <p:ph type="sldNum" sz="quarter" idx="11"/>
          </p:nvPr>
        </p:nvSpPr>
        <p:spPr/>
        <p:txBody>
          <a:bodyPr/>
          <a:lstStyle/>
          <a:p>
            <a:fld id="{A857C2B0-325C-463A-B905-203E8C7D945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E7BD753-853A-4260-9425-5F726D0456D7}" type="datetimeFigureOut">
              <a:rPr lang="en-US" smtClean="0"/>
              <a:t>9/19/2018</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A857C2B0-325C-463A-B905-203E8C7D945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000" b="1" dirty="0" smtClean="0"/>
              <a:t>kc</a:t>
            </a:r>
            <a:endParaRPr lang="en-US" sz="1000" b="1" dirty="0"/>
          </a:p>
        </p:txBody>
      </p:sp>
    </p:spTree>
    <p:extLst>
      <p:ext uri="{BB962C8B-B14F-4D97-AF65-F5344CB8AC3E}">
        <p14:creationId xmlns:p14="http://schemas.microsoft.com/office/powerpoint/2010/main" val="476063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5181599"/>
          </a:xfrm>
        </p:spPr>
        <p:txBody>
          <a:bodyPr>
            <a:normAutofit/>
          </a:bodyPr>
          <a:lstStyle/>
          <a:p>
            <a:pPr marL="0" indent="0">
              <a:buNone/>
            </a:pPr>
            <a:r>
              <a:rPr lang="en-US" sz="3200" dirty="0">
                <a:effectLst/>
                <a:latin typeface="Times New Roman"/>
                <a:ea typeface="Calibri"/>
              </a:rPr>
              <a:t> </a:t>
            </a:r>
            <a:r>
              <a:rPr lang="en-US" sz="3200" dirty="0">
                <a:effectLst/>
                <a:ea typeface="Calibri"/>
              </a:rPr>
              <a:t>In 30 B. C., Octavian made the city a Roman colony where retired soldiers could live and enjoy the privileges of full Roman citizenship.  Paul may have referenced this is in Chapter 3 and verse 20, “</a:t>
            </a:r>
            <a:r>
              <a:rPr lang="en-US" sz="3200" b="1" dirty="0">
                <a:effectLst/>
                <a:ea typeface="Calibri"/>
              </a:rPr>
              <a:t>For our conversation (citizenship) is in heaven; from whence also we look for the </a:t>
            </a:r>
            <a:r>
              <a:rPr lang="en-US" sz="3200" b="1" dirty="0" err="1">
                <a:effectLst/>
                <a:ea typeface="Calibri"/>
              </a:rPr>
              <a:t>Saviour</a:t>
            </a:r>
            <a:r>
              <a:rPr lang="en-US" sz="3200" b="1" dirty="0">
                <a:effectLst/>
                <a:ea typeface="Calibri"/>
              </a:rPr>
              <a:t>, the Lord Jesus Christ</a:t>
            </a:r>
            <a:r>
              <a:rPr lang="en-US" sz="3200" dirty="0">
                <a:effectLst/>
                <a:ea typeface="Calibri"/>
                <a:cs typeface="Georgia"/>
              </a:rPr>
              <a:t>.” </a:t>
            </a:r>
            <a:endParaRPr lang="en-US" sz="3200" dirty="0" smtClean="0"/>
          </a:p>
        </p:txBody>
      </p:sp>
      <p:sp>
        <p:nvSpPr>
          <p:cNvPr id="2" name="Title 1"/>
          <p:cNvSpPr>
            <a:spLocks noGrp="1"/>
          </p:cNvSpPr>
          <p:nvPr>
            <p:ph type="title"/>
          </p:nvPr>
        </p:nvSpPr>
        <p:spPr>
          <a:xfrm>
            <a:off x="685800" y="152400"/>
            <a:ext cx="7543800" cy="914400"/>
          </a:xfrm>
        </p:spPr>
        <p:txBody>
          <a:bodyPr/>
          <a:lstStyle/>
          <a:p>
            <a:r>
              <a:rPr lang="en-US" dirty="0" smtClean="0"/>
              <a:t>INTRODUCTION:</a:t>
            </a:r>
            <a:endParaRPr lang="en-US" dirty="0"/>
          </a:p>
        </p:txBody>
      </p:sp>
    </p:spTree>
    <p:extLst>
      <p:ext uri="{BB962C8B-B14F-4D97-AF65-F5344CB8AC3E}">
        <p14:creationId xmlns:p14="http://schemas.microsoft.com/office/powerpoint/2010/main" val="1697647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5181599"/>
          </a:xfrm>
        </p:spPr>
        <p:txBody>
          <a:bodyPr>
            <a:normAutofit/>
          </a:bodyPr>
          <a:lstStyle/>
          <a:p>
            <a:pPr marL="0" indent="0" algn="just">
              <a:spcBef>
                <a:spcPts val="0"/>
              </a:spcBef>
              <a:buNone/>
            </a:pPr>
            <a:r>
              <a:rPr lang="en-US" sz="3200" b="1" dirty="0">
                <a:effectLst/>
                <a:latin typeface="Times New Roman"/>
                <a:ea typeface="Calibri"/>
                <a:cs typeface="Times New Roman"/>
              </a:rPr>
              <a:t>TIME OF WRITING:</a:t>
            </a:r>
            <a:endParaRPr lang="en-US" sz="2800" dirty="0">
              <a:effectLst/>
              <a:latin typeface="Calibri"/>
              <a:ea typeface="Calibri"/>
              <a:cs typeface="Times New Roman"/>
            </a:endParaRPr>
          </a:p>
          <a:p>
            <a:pPr marL="457200" indent="-457200" algn="just">
              <a:spcBef>
                <a:spcPts val="0"/>
              </a:spcBef>
              <a:buFont typeface="Wingdings" panose="05000000000000000000" pitchFamily="2" charset="2"/>
              <a:buChar char="§"/>
            </a:pPr>
            <a:r>
              <a:rPr lang="en-US" sz="3200" dirty="0">
                <a:effectLst/>
                <a:latin typeface="Times New Roman"/>
                <a:ea typeface="Calibri"/>
                <a:cs typeface="Times New Roman"/>
              </a:rPr>
              <a:t>	This letter is one of four that Paul wrote while he was imprisoned in Rome.  The other three letters written at this time were Colossians, Ephesians, and Philemon.  That would place the time of writing around 62-63 A. D. and they would have been written in Rome.</a:t>
            </a:r>
            <a:endParaRPr lang="en-US" sz="2800" dirty="0">
              <a:effectLst/>
              <a:latin typeface="Calibri"/>
              <a:ea typeface="Calibri"/>
              <a:cs typeface="Times New Roman"/>
            </a:endParaRPr>
          </a:p>
        </p:txBody>
      </p:sp>
      <p:sp>
        <p:nvSpPr>
          <p:cNvPr id="2" name="Title 1"/>
          <p:cNvSpPr>
            <a:spLocks noGrp="1"/>
          </p:cNvSpPr>
          <p:nvPr>
            <p:ph type="title"/>
          </p:nvPr>
        </p:nvSpPr>
        <p:spPr>
          <a:xfrm>
            <a:off x="685800" y="152400"/>
            <a:ext cx="7543800" cy="914400"/>
          </a:xfrm>
        </p:spPr>
        <p:txBody>
          <a:bodyPr/>
          <a:lstStyle/>
          <a:p>
            <a:r>
              <a:rPr lang="en-US" dirty="0" smtClean="0"/>
              <a:t>INTRODUCTION:</a:t>
            </a:r>
            <a:endParaRPr lang="en-US" dirty="0"/>
          </a:p>
        </p:txBody>
      </p:sp>
    </p:spTree>
    <p:extLst>
      <p:ext uri="{BB962C8B-B14F-4D97-AF65-F5344CB8AC3E}">
        <p14:creationId xmlns:p14="http://schemas.microsoft.com/office/powerpoint/2010/main" val="1164758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5181599"/>
          </a:xfrm>
        </p:spPr>
        <p:txBody>
          <a:bodyPr>
            <a:normAutofit/>
          </a:bodyPr>
          <a:lstStyle/>
          <a:p>
            <a:pPr>
              <a:buFont typeface="Wingdings" panose="05000000000000000000" pitchFamily="2" charset="2"/>
              <a:buChar char="Ø"/>
            </a:pPr>
            <a:r>
              <a:rPr lang="en-US" sz="3200" dirty="0">
                <a:solidFill>
                  <a:prstClr val="white"/>
                </a:solidFill>
              </a:rPr>
              <a:t>Acts 16 relates the account of this visit. It was the first city in Europe where Paul preached</a:t>
            </a:r>
            <a:endParaRPr lang="en-US" sz="3200" dirty="0" smtClean="0"/>
          </a:p>
          <a:p>
            <a:pPr>
              <a:buFont typeface="Wingdings" panose="05000000000000000000" pitchFamily="2" charset="2"/>
              <a:buChar char="Ø"/>
            </a:pPr>
            <a:r>
              <a:rPr lang="en-US" sz="3200" dirty="0" smtClean="0"/>
              <a:t>During his third missionary journey, Paul visited Philippi again, as well as other churches of Macedonia. This took place about five years after the first visit. </a:t>
            </a:r>
          </a:p>
        </p:txBody>
      </p:sp>
      <p:sp>
        <p:nvSpPr>
          <p:cNvPr id="2" name="Title 1"/>
          <p:cNvSpPr>
            <a:spLocks noGrp="1"/>
          </p:cNvSpPr>
          <p:nvPr>
            <p:ph type="title"/>
          </p:nvPr>
        </p:nvSpPr>
        <p:spPr>
          <a:xfrm>
            <a:off x="685800" y="152400"/>
            <a:ext cx="7543800" cy="914400"/>
          </a:xfrm>
        </p:spPr>
        <p:txBody>
          <a:bodyPr/>
          <a:lstStyle/>
          <a:p>
            <a:r>
              <a:rPr lang="en-US" dirty="0" smtClean="0"/>
              <a:t>INTRODUCTION:</a:t>
            </a:r>
            <a:endParaRPr lang="en-US" dirty="0"/>
          </a:p>
        </p:txBody>
      </p:sp>
    </p:spTree>
    <p:extLst>
      <p:ext uri="{BB962C8B-B14F-4D97-AF65-F5344CB8AC3E}">
        <p14:creationId xmlns:p14="http://schemas.microsoft.com/office/powerpoint/2010/main" val="3270688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5181599"/>
          </a:xfrm>
        </p:spPr>
        <p:txBody>
          <a:bodyPr>
            <a:normAutofit/>
          </a:bodyPr>
          <a:lstStyle/>
          <a:p>
            <a:pPr marL="0" indent="0" algn="just">
              <a:spcBef>
                <a:spcPts val="0"/>
              </a:spcBef>
              <a:buNone/>
            </a:pPr>
            <a:r>
              <a:rPr lang="en-US" sz="3200" b="1" dirty="0">
                <a:effectLst/>
                <a:latin typeface="Times New Roman"/>
                <a:ea typeface="Calibri"/>
                <a:cs typeface="Times New Roman"/>
              </a:rPr>
              <a:t>THEME OF THE BOOK:</a:t>
            </a:r>
            <a:endParaRPr lang="en-US" sz="2800" dirty="0">
              <a:effectLst/>
              <a:latin typeface="Calibri"/>
              <a:ea typeface="Calibri"/>
              <a:cs typeface="Times New Roman"/>
            </a:endParaRPr>
          </a:p>
          <a:p>
            <a:pPr marL="201168" indent="-457200" algn="just">
              <a:spcBef>
                <a:spcPts val="0"/>
              </a:spcBef>
              <a:buFont typeface="Wingdings" panose="05000000000000000000" pitchFamily="2" charset="2"/>
              <a:buChar char="§"/>
            </a:pPr>
            <a:r>
              <a:rPr lang="en-US" sz="3200" dirty="0">
                <a:effectLst/>
                <a:latin typeface="Times New Roman"/>
                <a:ea typeface="Calibri"/>
                <a:cs typeface="Times New Roman"/>
              </a:rPr>
              <a:t>	The letters seems to be stressing the thought that Christians should be living a life of joy.  The key word in the book seems to be joy.  This word is used repeatedly to describe the life of a Christian.  Paul encourages us that we can do all things through Christ, who strengthens us (Phil. 4:13).</a:t>
            </a:r>
            <a:endParaRPr lang="en-US" sz="2800" dirty="0">
              <a:effectLst/>
              <a:latin typeface="Calibri"/>
              <a:ea typeface="Calibri"/>
              <a:cs typeface="Times New Roman"/>
            </a:endParaRPr>
          </a:p>
        </p:txBody>
      </p:sp>
      <p:sp>
        <p:nvSpPr>
          <p:cNvPr id="2" name="Title 1"/>
          <p:cNvSpPr>
            <a:spLocks noGrp="1"/>
          </p:cNvSpPr>
          <p:nvPr>
            <p:ph type="title"/>
          </p:nvPr>
        </p:nvSpPr>
        <p:spPr>
          <a:xfrm>
            <a:off x="685800" y="152400"/>
            <a:ext cx="7543800" cy="914400"/>
          </a:xfrm>
        </p:spPr>
        <p:txBody>
          <a:bodyPr/>
          <a:lstStyle/>
          <a:p>
            <a:r>
              <a:rPr lang="en-US" dirty="0" smtClean="0"/>
              <a:t>INTRODUCTION:</a:t>
            </a:r>
            <a:endParaRPr lang="en-US" dirty="0"/>
          </a:p>
        </p:txBody>
      </p:sp>
    </p:spTree>
    <p:extLst>
      <p:ext uri="{BB962C8B-B14F-4D97-AF65-F5344CB8AC3E}">
        <p14:creationId xmlns:p14="http://schemas.microsoft.com/office/powerpoint/2010/main" val="1685228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0015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6010904" cy="46436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304800" y="152401"/>
            <a:ext cx="830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5400" kern="0" smtClean="0">
                <a:latin typeface="Arial Black" pitchFamily="34" charset="0"/>
              </a:rPr>
              <a:t>Philippians</a:t>
            </a:r>
            <a:endParaRPr lang="en-US" altLang="en-US" sz="5400" kern="0" dirty="0">
              <a:latin typeface="Arial Black" pitchFamily="34" charset="0"/>
            </a:endParaRPr>
          </a:p>
        </p:txBody>
      </p:sp>
      <p:sp>
        <p:nvSpPr>
          <p:cNvPr id="8" name="Rectangle 3"/>
          <p:cNvSpPr txBox="1">
            <a:spLocks noChangeArrowheads="1"/>
          </p:cNvSpPr>
          <p:nvPr/>
        </p:nvSpPr>
        <p:spPr bwMode="auto">
          <a:xfrm>
            <a:off x="533400" y="1143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1"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Arial"/>
                <a:ea typeface="+mn-ea"/>
                <a:cs typeface="+mn-cs"/>
              </a:rPr>
              <a:t>Joy in the Journey</a:t>
            </a:r>
            <a:endParaRPr kumimoji="0" lang="en-US" altLang="en-US" sz="4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52292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30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5400" kern="0" smtClean="0">
                <a:latin typeface="Arial Black" pitchFamily="34" charset="0"/>
              </a:rPr>
              <a:t>Philippians</a:t>
            </a:r>
            <a:endParaRPr lang="en-US" altLang="en-US" sz="5400" kern="0" dirty="0">
              <a:latin typeface="Arial Black" pitchFamily="34" charset="0"/>
            </a:endParaRPr>
          </a:p>
        </p:txBody>
      </p:sp>
      <p:sp>
        <p:nvSpPr>
          <p:cNvPr id="8" name="Rectangle 3"/>
          <p:cNvSpPr txBox="1">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lvl="0" algn="l"/>
            <a:r>
              <a:rPr lang="en-US" altLang="en-US" b="1" kern="0" dirty="0">
                <a:solidFill>
                  <a:srgbClr val="FFFFFF"/>
                </a:solidFill>
                <a:effectLst>
                  <a:outerShdw blurRad="38100" dist="38100" dir="2700000" algn="tl">
                    <a:srgbClr val="000000">
                      <a:alpha val="43137"/>
                    </a:srgbClr>
                  </a:outerShdw>
                </a:effectLst>
                <a:latin typeface="Arial"/>
              </a:rPr>
              <a:t>INTRODUCTION (1-11)</a:t>
            </a:r>
          </a:p>
          <a:p>
            <a:pPr lvl="0" algn="l"/>
            <a:r>
              <a:rPr lang="en-US" altLang="en-US" b="1" kern="0" dirty="0" smtClean="0">
                <a:solidFill>
                  <a:srgbClr val="FFFFFF"/>
                </a:solidFill>
                <a:effectLst>
                  <a:outerShdw blurRad="38100" dist="38100" dir="2700000" algn="tl">
                    <a:srgbClr val="000000">
                      <a:alpha val="43137"/>
                    </a:srgbClr>
                  </a:outerShdw>
                </a:effectLst>
                <a:latin typeface="Arial"/>
              </a:rPr>
              <a:t>1</a:t>
            </a:r>
            <a:r>
              <a:rPr lang="en-US" altLang="en-US" b="1" kern="0" dirty="0">
                <a:solidFill>
                  <a:srgbClr val="FFFFFF"/>
                </a:solidFill>
                <a:effectLst>
                  <a:outerShdw blurRad="38100" dist="38100" dir="2700000" algn="tl">
                    <a:srgbClr val="000000">
                      <a:alpha val="43137"/>
                    </a:srgbClr>
                  </a:outerShdw>
                </a:effectLst>
                <a:latin typeface="Arial"/>
              </a:rPr>
              <a:t>.	SALUTATION (1-2)</a:t>
            </a:r>
          </a:p>
          <a:p>
            <a:pPr lvl="0" algn="l"/>
            <a:r>
              <a:rPr lang="en-US" altLang="en-US" b="1" kern="0" dirty="0">
                <a:solidFill>
                  <a:srgbClr val="FFFFFF"/>
                </a:solidFill>
                <a:effectLst>
                  <a:outerShdw blurRad="38100" dist="38100" dir="2700000" algn="tl">
                    <a:srgbClr val="000000">
                      <a:alpha val="43137"/>
                    </a:srgbClr>
                  </a:outerShdw>
                </a:effectLst>
                <a:latin typeface="Arial"/>
              </a:rPr>
              <a:t> 	1. 	From Paul and Timothy, </a:t>
            </a:r>
            <a:r>
              <a:rPr lang="en-US" altLang="en-US" b="1" kern="0" dirty="0" smtClean="0">
                <a:solidFill>
                  <a:srgbClr val="FFFFFF"/>
                </a:solidFill>
                <a:effectLst>
                  <a:outerShdw blurRad="38100" dist="38100" dir="2700000" algn="tl">
                    <a:srgbClr val="000000">
                      <a:alpha val="43137"/>
                    </a:srgbClr>
                  </a:outerShdw>
                </a:effectLst>
                <a:latin typeface="Arial"/>
              </a:rPr>
              <a:t>			servants </a:t>
            </a:r>
            <a:r>
              <a:rPr lang="en-US" altLang="en-US" b="1" kern="0" dirty="0">
                <a:solidFill>
                  <a:srgbClr val="FFFFFF"/>
                </a:solidFill>
                <a:effectLst>
                  <a:outerShdw blurRad="38100" dist="38100" dir="2700000" algn="tl">
                    <a:srgbClr val="000000">
                      <a:alpha val="43137"/>
                    </a:srgbClr>
                  </a:outerShdw>
                </a:effectLst>
                <a:latin typeface="Arial"/>
              </a:rPr>
              <a:t>of Jesus Christ (1)</a:t>
            </a:r>
          </a:p>
          <a:p>
            <a:pPr lvl="0" algn="l"/>
            <a:r>
              <a:rPr lang="en-US" altLang="en-US" b="1" kern="0" dirty="0">
                <a:solidFill>
                  <a:srgbClr val="FFFFFF"/>
                </a:solidFill>
                <a:effectLst>
                  <a:outerShdw blurRad="38100" dist="38100" dir="2700000" algn="tl">
                    <a:srgbClr val="000000">
                      <a:alpha val="43137"/>
                    </a:srgbClr>
                  </a:outerShdw>
                </a:effectLst>
                <a:latin typeface="Arial"/>
              </a:rPr>
              <a:t>      	2. 	To the saints in Christ Jesus </a:t>
            </a:r>
            <a:r>
              <a:rPr lang="en-US" altLang="en-US" b="1" kern="0" dirty="0" smtClean="0">
                <a:solidFill>
                  <a:srgbClr val="FFFFFF"/>
                </a:solidFill>
                <a:effectLst>
                  <a:outerShdw blurRad="38100" dist="38100" dir="2700000" algn="tl">
                    <a:srgbClr val="000000">
                      <a:alpha val="43137"/>
                    </a:srgbClr>
                  </a:outerShdw>
                </a:effectLst>
                <a:latin typeface="Arial"/>
              </a:rPr>
              <a:t>		who </a:t>
            </a:r>
            <a:r>
              <a:rPr lang="en-US" altLang="en-US" b="1" kern="0" dirty="0">
                <a:solidFill>
                  <a:srgbClr val="FFFFFF"/>
                </a:solidFill>
                <a:effectLst>
                  <a:outerShdw blurRad="38100" dist="38100" dir="2700000" algn="tl">
                    <a:srgbClr val="000000">
                      <a:alpha val="43137"/>
                    </a:srgbClr>
                  </a:outerShdw>
                </a:effectLst>
                <a:latin typeface="Arial"/>
              </a:rPr>
              <a:t>in Philippi, with the </a:t>
            </a:r>
            <a:r>
              <a:rPr lang="en-US" altLang="en-US" b="1" kern="0" dirty="0" smtClean="0">
                <a:solidFill>
                  <a:srgbClr val="FFFFFF"/>
                </a:solidFill>
                <a:effectLst>
                  <a:outerShdw blurRad="38100" dist="38100" dir="2700000" algn="tl">
                    <a:srgbClr val="000000">
                      <a:alpha val="43137"/>
                    </a:srgbClr>
                  </a:outerShdw>
                </a:effectLst>
                <a:latin typeface="Arial"/>
              </a:rPr>
              <a:t>			bishops </a:t>
            </a:r>
            <a:r>
              <a:rPr lang="en-US" altLang="en-US" b="1" kern="0" dirty="0">
                <a:solidFill>
                  <a:srgbClr val="FFFFFF"/>
                </a:solidFill>
                <a:effectLst>
                  <a:outerShdw blurRad="38100" dist="38100" dir="2700000" algn="tl">
                    <a:srgbClr val="000000">
                      <a:alpha val="43137"/>
                    </a:srgbClr>
                  </a:outerShdw>
                </a:effectLst>
                <a:latin typeface="Arial"/>
              </a:rPr>
              <a:t>and deacons (1)</a:t>
            </a:r>
          </a:p>
          <a:p>
            <a:pPr lvl="0" algn="l"/>
            <a:r>
              <a:rPr lang="en-US" altLang="en-US" b="1" kern="0" dirty="0">
                <a:solidFill>
                  <a:srgbClr val="FFFFFF"/>
                </a:solidFill>
                <a:effectLst>
                  <a:outerShdw blurRad="38100" dist="38100" dir="2700000" algn="tl">
                    <a:srgbClr val="000000">
                      <a:alpha val="43137"/>
                    </a:srgbClr>
                  </a:outerShdw>
                </a:effectLst>
                <a:latin typeface="Arial"/>
              </a:rPr>
              <a:t>	3. 	Grace and peace from God </a:t>
            </a:r>
            <a:r>
              <a:rPr lang="en-US" altLang="en-US" b="1" kern="0" dirty="0" smtClean="0">
                <a:solidFill>
                  <a:srgbClr val="FFFFFF"/>
                </a:solidFill>
                <a:effectLst>
                  <a:outerShdw blurRad="38100" dist="38100" dir="2700000" algn="tl">
                    <a:srgbClr val="000000">
                      <a:alpha val="43137"/>
                    </a:srgbClr>
                  </a:outerShdw>
                </a:effectLst>
                <a:latin typeface="Arial"/>
              </a:rPr>
              <a:t>			and </a:t>
            </a:r>
            <a:r>
              <a:rPr lang="en-US" altLang="en-US" b="1" kern="0" dirty="0">
                <a:solidFill>
                  <a:srgbClr val="FFFFFF"/>
                </a:solidFill>
                <a:effectLst>
                  <a:outerShdw blurRad="38100" dist="38100" dir="2700000" algn="tl">
                    <a:srgbClr val="000000">
                      <a:alpha val="43137"/>
                    </a:srgbClr>
                  </a:outerShdw>
                </a:effectLst>
                <a:latin typeface="Arial"/>
              </a:rPr>
              <a:t>Jesus Christ (2)</a:t>
            </a:r>
          </a:p>
        </p:txBody>
      </p:sp>
    </p:spTree>
    <p:extLst>
      <p:ext uri="{BB962C8B-B14F-4D97-AF65-F5344CB8AC3E}">
        <p14:creationId xmlns:p14="http://schemas.microsoft.com/office/powerpoint/2010/main" val="86767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30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5400" kern="0" smtClean="0">
                <a:latin typeface="Arial Black" pitchFamily="34" charset="0"/>
              </a:rPr>
              <a:t>Philippians</a:t>
            </a:r>
            <a:endParaRPr lang="en-US" altLang="en-US" sz="5400" kern="0" dirty="0">
              <a:latin typeface="Arial Black" pitchFamily="34" charset="0"/>
            </a:endParaRPr>
          </a:p>
        </p:txBody>
      </p:sp>
      <p:sp>
        <p:nvSpPr>
          <p:cNvPr id="8" name="Rectangle 3"/>
          <p:cNvSpPr txBox="1">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eriod" startAt="2"/>
            </a:pPr>
            <a:r>
              <a:rPr lang="en-US" b="1" dirty="0" smtClean="0">
                <a:latin typeface="Times New Roman"/>
              </a:rPr>
              <a:t>PAUL'S </a:t>
            </a:r>
            <a:r>
              <a:rPr lang="en-US" b="1" dirty="0">
                <a:latin typeface="Times New Roman"/>
              </a:rPr>
              <a:t>THANKSGIVING AND PRAYER (3-11)</a:t>
            </a:r>
            <a:r>
              <a:rPr lang="en-US" dirty="0">
                <a:latin typeface="Times New Roman"/>
              </a:rPr>
              <a:t>	</a:t>
            </a:r>
            <a:endParaRPr lang="en-US" dirty="0" smtClean="0">
              <a:latin typeface="Times New Roman"/>
            </a:endParaRPr>
          </a:p>
          <a:p>
            <a:pPr marL="971550" lvl="1" indent="-514350" algn="l">
              <a:buAutoNum type="arabicPeriod"/>
            </a:pPr>
            <a:r>
              <a:rPr lang="en-US" sz="3200" dirty="0" smtClean="0">
                <a:latin typeface="Times New Roman"/>
              </a:rPr>
              <a:t>Paul </a:t>
            </a:r>
            <a:r>
              <a:rPr lang="en-US" sz="3200" dirty="0">
                <a:latin typeface="Times New Roman"/>
              </a:rPr>
              <a:t>thanks God for them (</a:t>
            </a:r>
            <a:r>
              <a:rPr lang="en-US" sz="3200" b="1" dirty="0">
                <a:latin typeface="Times New Roman"/>
              </a:rPr>
              <a:t>3-8</a:t>
            </a:r>
            <a:r>
              <a:rPr lang="en-US" sz="3200" dirty="0">
                <a:latin typeface="Times New Roman"/>
              </a:rPr>
              <a:t>)	</a:t>
            </a:r>
          </a:p>
          <a:p>
            <a:pPr marL="971550" lvl="1" indent="-514350" algn="l">
              <a:buAutoNum type="arabicPeriod"/>
            </a:pPr>
            <a:r>
              <a:rPr lang="en-US" sz="3200" dirty="0" smtClean="0">
                <a:latin typeface="Times New Roman"/>
              </a:rPr>
              <a:t>He </a:t>
            </a:r>
            <a:r>
              <a:rPr lang="en-US" sz="3200" dirty="0">
                <a:latin typeface="Times New Roman"/>
              </a:rPr>
              <a:t>always remembered them with joy (</a:t>
            </a:r>
            <a:r>
              <a:rPr lang="en-US" sz="3200" b="1" dirty="0" smtClean="0">
                <a:latin typeface="Times New Roman"/>
              </a:rPr>
              <a:t>3-4</a:t>
            </a:r>
            <a:r>
              <a:rPr lang="en-US" sz="3200" dirty="0" smtClean="0">
                <a:latin typeface="Times New Roman"/>
              </a:rPr>
              <a:t>)</a:t>
            </a:r>
          </a:p>
          <a:p>
            <a:pPr marL="971550" lvl="1" indent="-514350" algn="l">
              <a:buAutoNum type="arabicPeriod"/>
            </a:pPr>
            <a:r>
              <a:rPr lang="en-US" sz="3200" dirty="0" smtClean="0">
                <a:latin typeface="Times New Roman"/>
              </a:rPr>
              <a:t>For </a:t>
            </a:r>
            <a:r>
              <a:rPr lang="en-US" sz="3200" dirty="0">
                <a:latin typeface="Times New Roman"/>
              </a:rPr>
              <a:t>their fellowship in the gospel from the beginning (</a:t>
            </a:r>
            <a:r>
              <a:rPr lang="en-US" sz="3200" b="1" dirty="0">
                <a:latin typeface="Times New Roman"/>
              </a:rPr>
              <a:t>5</a:t>
            </a:r>
            <a:r>
              <a:rPr lang="en-US" sz="3200" dirty="0">
                <a:latin typeface="Times New Roman"/>
              </a:rPr>
              <a:t>)</a:t>
            </a:r>
            <a:endParaRPr lang="en-US" altLang="en-US" sz="3200" b="1" kern="0" dirty="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32162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30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5400" kern="0" smtClean="0">
                <a:latin typeface="Arial Black" pitchFamily="34" charset="0"/>
              </a:rPr>
              <a:t>Philippians</a:t>
            </a:r>
            <a:endParaRPr lang="en-US" altLang="en-US" sz="5400" kern="0" dirty="0">
              <a:latin typeface="Arial Black" pitchFamily="34" charset="0"/>
            </a:endParaRPr>
          </a:p>
        </p:txBody>
      </p:sp>
      <p:sp>
        <p:nvSpPr>
          <p:cNvPr id="8" name="Rectangle 3"/>
          <p:cNvSpPr txBox="1">
            <a:spLocks noChangeArrowheads="1"/>
          </p:cNvSpPr>
          <p:nvPr/>
        </p:nvSpPr>
        <p:spPr bwMode="auto">
          <a:xfrm>
            <a:off x="533400" y="1066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lvl="0" algn="l"/>
            <a:r>
              <a:rPr lang="en-US" dirty="0">
                <a:latin typeface="Times New Roman"/>
              </a:rPr>
              <a:t>	</a:t>
            </a:r>
            <a:r>
              <a:rPr lang="en-US" dirty="0" smtClean="0">
                <a:latin typeface="Times New Roman"/>
              </a:rPr>
              <a:t>4</a:t>
            </a:r>
            <a:r>
              <a:rPr lang="en-US" dirty="0">
                <a:latin typeface="Times New Roman"/>
              </a:rPr>
              <a:t>.	He is confident that God will </a:t>
            </a:r>
            <a:r>
              <a:rPr lang="en-US" dirty="0" smtClean="0">
                <a:latin typeface="Times New Roman"/>
              </a:rPr>
              <a:t>			complete </a:t>
            </a:r>
            <a:r>
              <a:rPr lang="en-US" dirty="0">
                <a:latin typeface="Times New Roman"/>
              </a:rPr>
              <a:t>the work begun in them.  </a:t>
            </a:r>
            <a:r>
              <a:rPr lang="en-US" dirty="0" smtClean="0">
                <a:latin typeface="Times New Roman"/>
              </a:rPr>
              <a:t>		He </a:t>
            </a:r>
            <a:r>
              <a:rPr lang="en-US" dirty="0">
                <a:latin typeface="Times New Roman"/>
              </a:rPr>
              <a:t>reminds </a:t>
            </a:r>
            <a:r>
              <a:rPr lang="en-US" dirty="0" smtClean="0">
                <a:latin typeface="Times New Roman"/>
              </a:rPr>
              <a:t>them </a:t>
            </a:r>
            <a:r>
              <a:rPr lang="en-US" dirty="0">
                <a:latin typeface="Times New Roman"/>
              </a:rPr>
              <a:t>that he is set to </a:t>
            </a:r>
            <a:r>
              <a:rPr lang="en-US" dirty="0" smtClean="0">
                <a:latin typeface="Times New Roman"/>
              </a:rPr>
              <a:t>			defend </a:t>
            </a:r>
            <a:r>
              <a:rPr lang="en-US" dirty="0">
                <a:latin typeface="Times New Roman"/>
              </a:rPr>
              <a:t>the Gospel (6-7)	</a:t>
            </a:r>
            <a:endParaRPr lang="en-US" dirty="0" smtClean="0">
              <a:latin typeface="Times New Roman"/>
            </a:endParaRPr>
          </a:p>
          <a:p>
            <a:pPr lvl="0" algn="l"/>
            <a:r>
              <a:rPr lang="en-US" dirty="0" smtClean="0">
                <a:latin typeface="Times New Roman"/>
              </a:rPr>
              <a:t>	5</a:t>
            </a:r>
            <a:r>
              <a:rPr lang="en-US" dirty="0">
                <a:latin typeface="Times New Roman"/>
              </a:rPr>
              <a:t>.	Paul longs for them as fellow </a:t>
            </a:r>
            <a:r>
              <a:rPr lang="en-US" dirty="0" smtClean="0">
                <a:latin typeface="Times New Roman"/>
              </a:rPr>
              <a:t>			saints </a:t>
            </a:r>
            <a:r>
              <a:rPr lang="en-US" dirty="0">
                <a:latin typeface="Times New Roman"/>
              </a:rPr>
              <a:t>(8)	</a:t>
            </a:r>
            <a:endParaRPr lang="en-US" dirty="0" smtClean="0">
              <a:latin typeface="Times New Roman"/>
            </a:endParaRPr>
          </a:p>
          <a:p>
            <a:pPr lvl="0" algn="l"/>
            <a:r>
              <a:rPr lang="en-US" dirty="0">
                <a:latin typeface="Times New Roman"/>
              </a:rPr>
              <a:t>	</a:t>
            </a:r>
            <a:r>
              <a:rPr lang="en-US" dirty="0" smtClean="0">
                <a:latin typeface="Times New Roman"/>
              </a:rPr>
              <a:t>6</a:t>
            </a:r>
            <a:r>
              <a:rPr lang="en-US" dirty="0">
                <a:latin typeface="Times New Roman"/>
              </a:rPr>
              <a:t>.	He prays that their love may </a:t>
            </a:r>
            <a:r>
              <a:rPr lang="en-US" dirty="0" smtClean="0">
                <a:latin typeface="Times New Roman"/>
              </a:rPr>
              <a:t>			abound </a:t>
            </a:r>
            <a:r>
              <a:rPr lang="en-US" dirty="0">
                <a:latin typeface="Times New Roman"/>
              </a:rPr>
              <a:t>(9-11)</a:t>
            </a:r>
            <a:endParaRPr lang="en-US" altLang="en-US" sz="3200" kern="0" dirty="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346965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Paul’s bonds in Rome (12-26)</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12"/>
            </a:pPr>
            <a:r>
              <a:rPr lang="en-US" altLang="en-US" b="1" kern="0" dirty="0" smtClean="0">
                <a:solidFill>
                  <a:srgbClr val="FFFFFF"/>
                </a:solidFill>
                <a:effectLst>
                  <a:outerShdw blurRad="38100" dist="38100" dir="2700000" algn="tl">
                    <a:srgbClr val="000000">
                      <a:alpha val="43137"/>
                    </a:srgbClr>
                  </a:outerShdw>
                </a:effectLst>
                <a:latin typeface="Arial"/>
              </a:rPr>
              <a:t>Those things that happened to Paul lead to and even greater spreading of the Gospel</a:t>
            </a:r>
          </a:p>
          <a:p>
            <a:pPr marL="514350" lvl="0" indent="-514350" algn="l">
              <a:buAutoNum type="arabicPlain" startAt="12"/>
            </a:pPr>
            <a:r>
              <a:rPr lang="en-US" altLang="en-US" b="1" kern="0" dirty="0" smtClean="0">
                <a:solidFill>
                  <a:srgbClr val="FFFFFF"/>
                </a:solidFill>
                <a:effectLst>
                  <a:outerShdw blurRad="38100" dist="38100" dir="2700000" algn="tl">
                    <a:srgbClr val="000000">
                      <a:alpha val="43137"/>
                    </a:srgbClr>
                  </a:outerShdw>
                </a:effectLst>
                <a:latin typeface="Arial"/>
              </a:rPr>
              <a:t>Paul’s bonds are clear throughout the palace</a:t>
            </a:r>
            <a:endParaRPr lang="en-US" altLang="en-US" b="1" kern="0" dirty="0">
              <a:solidFill>
                <a:srgbClr val="FFFFFF"/>
              </a:solidFill>
              <a:effectLst>
                <a:outerShdw blurRad="38100" dist="38100" dir="2700000" algn="tl">
                  <a:srgbClr val="000000">
                    <a:alpha val="43137"/>
                  </a:srgbClr>
                </a:outerShdw>
              </a:effectLst>
              <a:latin typeface="Arial"/>
            </a:endParaRPr>
          </a:p>
          <a:p>
            <a:pPr marL="514350" lvl="0" indent="-514350" algn="l">
              <a:buAutoNum type="arabicPlain" startAt="12"/>
            </a:pPr>
            <a:r>
              <a:rPr lang="en-US" altLang="en-US" b="1" kern="0" dirty="0" smtClean="0">
                <a:solidFill>
                  <a:srgbClr val="FFFFFF"/>
                </a:solidFill>
                <a:effectLst>
                  <a:outerShdw blurRad="38100" dist="38100" dir="2700000" algn="tl">
                    <a:srgbClr val="000000">
                      <a:alpha val="43137"/>
                    </a:srgbClr>
                  </a:outerShdw>
                </a:effectLst>
                <a:latin typeface="Arial"/>
              </a:rPr>
              <a:t>This caused others to be even bolder</a:t>
            </a:r>
          </a:p>
          <a:p>
            <a:pPr marL="514350" lvl="0" indent="-514350" algn="l">
              <a:buAutoNum type="arabicPlain" startAt="12"/>
            </a:pPr>
            <a:r>
              <a:rPr lang="en-US" altLang="en-US" b="1" kern="0" dirty="0" smtClean="0">
                <a:solidFill>
                  <a:srgbClr val="FFFFFF"/>
                </a:solidFill>
                <a:effectLst>
                  <a:outerShdw blurRad="38100" dist="38100" dir="2700000" algn="tl">
                    <a:srgbClr val="000000">
                      <a:alpha val="43137"/>
                    </a:srgbClr>
                  </a:outerShdw>
                </a:effectLst>
                <a:latin typeface="Arial"/>
              </a:rPr>
              <a:t>Some preach Christ out of even and strife; while some preach Christ because of their love for the Gospel</a:t>
            </a:r>
          </a:p>
        </p:txBody>
      </p:sp>
    </p:spTree>
    <p:extLst>
      <p:ext uri="{BB962C8B-B14F-4D97-AF65-F5344CB8AC3E}">
        <p14:creationId xmlns:p14="http://schemas.microsoft.com/office/powerpoint/2010/main" val="416319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Admin\AppData\Local\Microsoft\Windows\Temporary Internet Files\Content.IE5\2GCQY7E7\IMG_46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72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485" y="0"/>
            <a:ext cx="96968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490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Paul’s bonds in Rome (12-26)</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16"/>
            </a:pPr>
            <a:r>
              <a:rPr lang="en-US" altLang="en-US" b="1" kern="0" dirty="0" smtClean="0">
                <a:solidFill>
                  <a:srgbClr val="FFFFFF"/>
                </a:solidFill>
                <a:effectLst>
                  <a:outerShdw blurRad="38100" dist="38100" dir="2700000" algn="tl">
                    <a:srgbClr val="000000">
                      <a:alpha val="43137"/>
                    </a:srgbClr>
                  </a:outerShdw>
                </a:effectLst>
                <a:latin typeface="Arial"/>
              </a:rPr>
              <a:t>One preaches Christ out of contention and others hope to add to Paul’s afflictions</a:t>
            </a:r>
          </a:p>
          <a:p>
            <a:pPr marL="514350" lvl="0" indent="-514350" algn="l">
              <a:buAutoNum type="arabicPlain" startAt="16"/>
            </a:pPr>
            <a:r>
              <a:rPr lang="en-US" altLang="en-US" b="1" kern="0" dirty="0" smtClean="0">
                <a:solidFill>
                  <a:srgbClr val="FFFFFF"/>
                </a:solidFill>
                <a:effectLst>
                  <a:outerShdw blurRad="38100" dist="38100" dir="2700000" algn="tl">
                    <a:srgbClr val="000000">
                      <a:alpha val="43137"/>
                    </a:srgbClr>
                  </a:outerShdw>
                </a:effectLst>
                <a:latin typeface="Arial"/>
              </a:rPr>
              <a:t>Some preach out of love knowing that Paul is ready to defend the Gospel</a:t>
            </a:r>
            <a:endParaRPr lang="en-US" altLang="en-US" b="1" kern="0" dirty="0">
              <a:solidFill>
                <a:srgbClr val="FFFFFF"/>
              </a:solidFill>
              <a:effectLst>
                <a:outerShdw blurRad="38100" dist="38100" dir="2700000" algn="tl">
                  <a:srgbClr val="000000">
                    <a:alpha val="43137"/>
                  </a:srgbClr>
                </a:outerShdw>
              </a:effectLst>
              <a:latin typeface="Arial"/>
            </a:endParaRPr>
          </a:p>
          <a:p>
            <a:pPr marL="514350" lvl="0" indent="-514350" algn="l">
              <a:buAutoNum type="arabicPlain" startAt="16"/>
            </a:pPr>
            <a:r>
              <a:rPr lang="en-US" altLang="en-US" b="1" kern="0" dirty="0" smtClean="0">
                <a:solidFill>
                  <a:srgbClr val="FFFFFF"/>
                </a:solidFill>
                <a:effectLst>
                  <a:outerShdw blurRad="38100" dist="38100" dir="2700000" algn="tl">
                    <a:srgbClr val="000000">
                      <a:alpha val="43137"/>
                    </a:srgbClr>
                  </a:outerShdw>
                </a:effectLst>
                <a:latin typeface="Arial"/>
              </a:rPr>
              <a:t>Paul rejoices whenever the TRUTH is preached even if for the wrong reasons</a:t>
            </a:r>
          </a:p>
          <a:p>
            <a:pPr marL="514350" lvl="0" indent="-514350" algn="l">
              <a:buAutoNum type="arabicPlain" startAt="16"/>
            </a:pPr>
            <a:r>
              <a:rPr lang="en-US" altLang="en-US" b="1" kern="0" dirty="0" smtClean="0">
                <a:solidFill>
                  <a:srgbClr val="FFFFFF"/>
                </a:solidFill>
                <a:effectLst>
                  <a:outerShdw blurRad="38100" dist="38100" dir="2700000" algn="tl">
                    <a:srgbClr val="000000">
                      <a:alpha val="43137"/>
                    </a:srgbClr>
                  </a:outerShdw>
                </a:effectLst>
                <a:latin typeface="Arial"/>
              </a:rPr>
              <a:t>Their prayers help Paul in his quest for salvation</a:t>
            </a:r>
          </a:p>
        </p:txBody>
      </p:sp>
    </p:spTree>
    <p:extLst>
      <p:ext uri="{BB962C8B-B14F-4D97-AF65-F5344CB8AC3E}">
        <p14:creationId xmlns:p14="http://schemas.microsoft.com/office/powerpoint/2010/main" val="348864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Paul’s bonds in Rome (12-26)</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20"/>
            </a:pPr>
            <a:r>
              <a:rPr lang="en-US" altLang="en-US" b="1" kern="0" dirty="0" smtClean="0">
                <a:solidFill>
                  <a:srgbClr val="FFFFFF"/>
                </a:solidFill>
                <a:effectLst>
                  <a:outerShdw blurRad="38100" dist="38100" dir="2700000" algn="tl">
                    <a:srgbClr val="000000">
                      <a:alpha val="43137"/>
                    </a:srgbClr>
                  </a:outerShdw>
                </a:effectLst>
                <a:latin typeface="Arial"/>
              </a:rPr>
              <a:t>Everything Paul does is for the magnification of Jesus</a:t>
            </a:r>
          </a:p>
          <a:p>
            <a:pPr marL="514350" lvl="0" indent="-514350" algn="l">
              <a:buAutoNum type="arabicPlain" startAt="20"/>
            </a:pPr>
            <a:r>
              <a:rPr lang="en-US" altLang="en-US" b="1" kern="0" dirty="0" smtClean="0">
                <a:solidFill>
                  <a:srgbClr val="FFFFFF"/>
                </a:solidFill>
                <a:effectLst>
                  <a:outerShdw blurRad="38100" dist="38100" dir="2700000" algn="tl">
                    <a:srgbClr val="000000">
                      <a:alpha val="43137"/>
                    </a:srgbClr>
                  </a:outerShdw>
                </a:effectLst>
                <a:latin typeface="Arial"/>
              </a:rPr>
              <a:t>For to me to live is Christ and to die is gain</a:t>
            </a:r>
          </a:p>
          <a:p>
            <a:pPr marL="514350" lvl="0" indent="-514350" algn="l">
              <a:buAutoNum type="arabicPlain" startAt="20"/>
            </a:pPr>
            <a:r>
              <a:rPr lang="en-US" altLang="en-US" b="1" kern="0" dirty="0" smtClean="0">
                <a:solidFill>
                  <a:srgbClr val="FFFFFF"/>
                </a:solidFill>
                <a:effectLst>
                  <a:outerShdw blurRad="38100" dist="38100" dir="2700000" algn="tl">
                    <a:srgbClr val="000000">
                      <a:alpha val="43137"/>
                    </a:srgbClr>
                  </a:outerShdw>
                </a:effectLst>
                <a:latin typeface="Arial"/>
              </a:rPr>
              <a:t>If Paul lives, it will help the Philippians as well as others</a:t>
            </a:r>
          </a:p>
          <a:p>
            <a:pPr marL="514350" lvl="0" indent="-514350" algn="l">
              <a:buAutoNum type="arabicPlain" startAt="20"/>
            </a:pPr>
            <a:r>
              <a:rPr lang="en-US" altLang="en-US" b="1" kern="0" dirty="0" smtClean="0">
                <a:solidFill>
                  <a:srgbClr val="FFFFFF"/>
                </a:solidFill>
                <a:effectLst>
                  <a:outerShdw blurRad="38100" dist="38100" dir="2700000" algn="tl">
                    <a:srgbClr val="000000">
                      <a:alpha val="43137"/>
                    </a:srgbClr>
                  </a:outerShdw>
                </a:effectLst>
                <a:latin typeface="Arial"/>
              </a:rPr>
              <a:t>His choice is difficult</a:t>
            </a:r>
          </a:p>
        </p:txBody>
      </p:sp>
    </p:spTree>
    <p:extLst>
      <p:ext uri="{BB962C8B-B14F-4D97-AF65-F5344CB8AC3E}">
        <p14:creationId xmlns:p14="http://schemas.microsoft.com/office/powerpoint/2010/main" val="52494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Encouraged to stand (27-30)</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27"/>
            </a:pPr>
            <a:r>
              <a:rPr lang="en-US" altLang="en-US" b="1" kern="0" dirty="0" smtClean="0">
                <a:solidFill>
                  <a:srgbClr val="FFFFFF"/>
                </a:solidFill>
                <a:effectLst>
                  <a:outerShdw blurRad="38100" dist="38100" dir="2700000" algn="tl">
                    <a:srgbClr val="000000">
                      <a:alpha val="43137"/>
                    </a:srgbClr>
                  </a:outerShdw>
                </a:effectLst>
                <a:latin typeface="Arial"/>
              </a:rPr>
              <a:t>Let your life style enhance the Gospel</a:t>
            </a:r>
          </a:p>
          <a:p>
            <a:pPr marL="514350" lvl="0" indent="-514350" algn="l">
              <a:buAutoNum type="arabicPlain" startAt="27"/>
            </a:pPr>
            <a:r>
              <a:rPr lang="en-US" altLang="en-US" b="1" kern="0" dirty="0" smtClean="0">
                <a:solidFill>
                  <a:srgbClr val="FFFFFF"/>
                </a:solidFill>
                <a:effectLst>
                  <a:outerShdw blurRad="38100" dist="38100" dir="2700000" algn="tl">
                    <a:srgbClr val="000000">
                      <a:alpha val="43137"/>
                    </a:srgbClr>
                  </a:outerShdw>
                </a:effectLst>
                <a:latin typeface="Arial"/>
              </a:rPr>
              <a:t>Do not allow the adversary to intimidate us</a:t>
            </a:r>
          </a:p>
          <a:p>
            <a:pPr marL="514350" lvl="0" indent="-514350" algn="l">
              <a:buAutoNum type="arabicPlain" startAt="27"/>
            </a:pPr>
            <a:r>
              <a:rPr lang="en-US" altLang="en-US" b="1" kern="0" dirty="0" smtClean="0">
                <a:solidFill>
                  <a:srgbClr val="FFFFFF"/>
                </a:solidFill>
                <a:effectLst>
                  <a:outerShdw blurRad="38100" dist="38100" dir="2700000" algn="tl">
                    <a:srgbClr val="000000">
                      <a:alpha val="43137"/>
                    </a:srgbClr>
                  </a:outerShdw>
                </a:effectLst>
                <a:latin typeface="Arial"/>
              </a:rPr>
              <a:t>We must suffer for Christ’s sake</a:t>
            </a:r>
          </a:p>
          <a:p>
            <a:pPr marL="514350" lvl="0" indent="-514350" algn="l">
              <a:buAutoNum type="arabicPlain" startAt="27"/>
            </a:pPr>
            <a:r>
              <a:rPr lang="en-US" altLang="en-US" b="1" kern="0" dirty="0" smtClean="0">
                <a:solidFill>
                  <a:srgbClr val="FFFFFF"/>
                </a:solidFill>
                <a:effectLst>
                  <a:outerShdw blurRad="38100" dist="38100" dir="2700000" algn="tl">
                    <a:srgbClr val="000000">
                      <a:alpha val="43137"/>
                    </a:srgbClr>
                  </a:outerShdw>
                </a:effectLst>
                <a:latin typeface="Arial"/>
              </a:rPr>
              <a:t>They saw Paul’s suffering and know they that </a:t>
            </a:r>
            <a:r>
              <a:rPr lang="en-US" altLang="en-US" b="1" kern="0" smtClean="0">
                <a:solidFill>
                  <a:srgbClr val="FFFFFF"/>
                </a:solidFill>
                <a:effectLst>
                  <a:outerShdw blurRad="38100" dist="38100" dir="2700000" algn="tl">
                    <a:srgbClr val="000000">
                      <a:alpha val="43137"/>
                    </a:srgbClr>
                  </a:outerShdw>
                </a:effectLst>
                <a:latin typeface="Arial"/>
              </a:rPr>
              <a:t>will suffer as well</a:t>
            </a:r>
            <a:endParaRPr lang="en-US" altLang="en-US" b="1" kern="0" dirty="0" smtClean="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96957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0015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71800"/>
            <a:ext cx="4648200" cy="3590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304800" y="152401"/>
            <a:ext cx="830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5400" kern="0" smtClean="0">
                <a:latin typeface="Arial Black" pitchFamily="34" charset="0"/>
              </a:rPr>
              <a:t>Philippians</a:t>
            </a:r>
            <a:endParaRPr lang="en-US" altLang="en-US" sz="5400" kern="0" dirty="0">
              <a:latin typeface="Arial Black" pitchFamily="34" charset="0"/>
            </a:endParaRPr>
          </a:p>
        </p:txBody>
      </p:sp>
      <p:sp>
        <p:nvSpPr>
          <p:cNvPr id="8" name="Rectangle 3"/>
          <p:cNvSpPr txBox="1">
            <a:spLocks noChangeArrowheads="1"/>
          </p:cNvSpPr>
          <p:nvPr/>
        </p:nvSpPr>
        <p:spPr bwMode="auto">
          <a:xfrm>
            <a:off x="533400" y="1143000"/>
            <a:ext cx="7772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Joy in the Journey</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4000" b="1" kern="0" dirty="0" smtClean="0">
                <a:solidFill>
                  <a:srgbClr val="FFFFFF"/>
                </a:solidFill>
                <a:effectLst>
                  <a:outerShdw blurRad="38100" dist="38100" dir="2700000" algn="tl">
                    <a:srgbClr val="000000">
                      <a:alpha val="43137"/>
                    </a:srgbClr>
                  </a:outerShdw>
                </a:effectLst>
                <a:latin typeface="Arial"/>
              </a:rPr>
              <a:t>Chapter Two</a:t>
            </a:r>
            <a:endParaRPr kumimoji="0" lang="en-US" altLang="en-US" sz="4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1507315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2: the mind of Christ</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If there is any consolation (encouragement) in Christ</a:t>
            </a:r>
          </a:p>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Fulfil my joy by being likeminded</a:t>
            </a:r>
          </a:p>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Let nothing be done through strife</a:t>
            </a:r>
          </a:p>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Don’t look after just yourself, but on everyone else</a:t>
            </a:r>
          </a:p>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Have the mind of Christ</a:t>
            </a:r>
          </a:p>
          <a:p>
            <a:pPr lvl="0" algn="l"/>
            <a:endParaRPr lang="en-US" altLang="en-US" b="1" kern="0" dirty="0" smtClean="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39642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2: the mind of Christ</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Who thought being equal with God was not worth clinging to</a:t>
            </a: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He came in the form of man, even the servant of men</a:t>
            </a: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He humbled Himself by dying on the cross</a:t>
            </a: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God has highly exalted Him</a:t>
            </a: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At the name of Jesus every knee will bend</a:t>
            </a:r>
          </a:p>
        </p:txBody>
      </p:sp>
    </p:spTree>
    <p:extLst>
      <p:ext uri="{BB962C8B-B14F-4D97-AF65-F5344CB8AC3E}">
        <p14:creationId xmlns:p14="http://schemas.microsoft.com/office/powerpoint/2010/main" val="170593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2: the mind of Christ</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11"/>
            </a:pPr>
            <a:r>
              <a:rPr lang="en-US" altLang="en-US" b="1" kern="0" dirty="0" smtClean="0">
                <a:solidFill>
                  <a:srgbClr val="FFFFFF"/>
                </a:solidFill>
                <a:effectLst>
                  <a:outerShdw blurRad="38100" dist="38100" dir="2700000" algn="tl">
                    <a:srgbClr val="000000">
                      <a:alpha val="43137"/>
                    </a:srgbClr>
                  </a:outerShdw>
                </a:effectLst>
                <a:latin typeface="Arial"/>
              </a:rPr>
              <a:t>Every tongue will confess that Jesus is Lord</a:t>
            </a:r>
          </a:p>
          <a:p>
            <a:pPr marL="514350" lvl="0" indent="-514350" algn="l">
              <a:buAutoNum type="arabicPlain" startAt="11"/>
            </a:pPr>
            <a:r>
              <a:rPr lang="en-US" altLang="en-US" b="1" kern="0" dirty="0" smtClean="0">
                <a:solidFill>
                  <a:srgbClr val="FFFFFF"/>
                </a:solidFill>
                <a:effectLst>
                  <a:outerShdw blurRad="38100" dist="38100" dir="2700000" algn="tl">
                    <a:srgbClr val="000000">
                      <a:alpha val="43137"/>
                    </a:srgbClr>
                  </a:outerShdw>
                </a:effectLst>
                <a:latin typeface="Arial"/>
              </a:rPr>
              <a:t>Continue to obey even in my absence</a:t>
            </a:r>
          </a:p>
          <a:p>
            <a:pPr marL="514350" lvl="0" indent="-514350" algn="l">
              <a:buAutoNum type="arabicPlain" startAt="11"/>
            </a:pPr>
            <a:r>
              <a:rPr lang="en-US" altLang="en-US" b="1" kern="0" dirty="0" smtClean="0">
                <a:solidFill>
                  <a:srgbClr val="FFFFFF"/>
                </a:solidFill>
                <a:effectLst>
                  <a:outerShdw blurRad="38100" dist="38100" dir="2700000" algn="tl">
                    <a:srgbClr val="000000">
                      <a:alpha val="43137"/>
                    </a:srgbClr>
                  </a:outerShdw>
                </a:effectLst>
                <a:latin typeface="Arial"/>
              </a:rPr>
              <a:t>For God is working in you, so work out your own salvation</a:t>
            </a:r>
          </a:p>
          <a:p>
            <a:pPr marL="514350" lvl="0" indent="-514350" algn="l">
              <a:buAutoNum type="arabicPlain" startAt="11"/>
            </a:pPr>
            <a:r>
              <a:rPr lang="en-US" altLang="en-US" b="1" kern="0" dirty="0" smtClean="0">
                <a:solidFill>
                  <a:srgbClr val="FFFFFF"/>
                </a:solidFill>
                <a:effectLst>
                  <a:outerShdw blurRad="38100" dist="38100" dir="2700000" algn="tl">
                    <a:srgbClr val="000000">
                      <a:alpha val="43137"/>
                    </a:srgbClr>
                  </a:outerShdw>
                </a:effectLst>
                <a:latin typeface="Arial"/>
              </a:rPr>
              <a:t>Do all things without murmuring</a:t>
            </a:r>
          </a:p>
          <a:p>
            <a:pPr marL="514350" lvl="0" indent="-514350" algn="l">
              <a:buAutoNum type="arabicPlain" startAt="11"/>
            </a:pPr>
            <a:r>
              <a:rPr lang="en-US" altLang="en-US" b="1" kern="0" dirty="0" smtClean="0">
                <a:solidFill>
                  <a:srgbClr val="FFFFFF"/>
                </a:solidFill>
                <a:effectLst>
                  <a:outerShdw blurRad="38100" dist="38100" dir="2700000" algn="tl">
                    <a:srgbClr val="000000">
                      <a:alpha val="43137"/>
                    </a:srgbClr>
                  </a:outerShdw>
                </a:effectLst>
                <a:latin typeface="Arial"/>
              </a:rPr>
              <a:t>That you may be the sons of God</a:t>
            </a:r>
          </a:p>
        </p:txBody>
      </p:sp>
    </p:spTree>
    <p:extLst>
      <p:ext uri="{BB962C8B-B14F-4D97-AF65-F5344CB8AC3E}">
        <p14:creationId xmlns:p14="http://schemas.microsoft.com/office/powerpoint/2010/main" val="99103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2: the mind of Christ</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16"/>
            </a:pPr>
            <a:r>
              <a:rPr lang="en-US" altLang="en-US" b="1" kern="0" dirty="0" smtClean="0">
                <a:solidFill>
                  <a:srgbClr val="FFFFFF"/>
                </a:solidFill>
                <a:effectLst>
                  <a:outerShdw blurRad="38100" dist="38100" dir="2700000" algn="tl">
                    <a:srgbClr val="000000">
                      <a:alpha val="43137"/>
                    </a:srgbClr>
                  </a:outerShdw>
                </a:effectLst>
                <a:latin typeface="Arial"/>
              </a:rPr>
              <a:t>Holding forth the word of Christ</a:t>
            </a:r>
          </a:p>
          <a:p>
            <a:pPr marL="514350" lvl="0" indent="-514350" algn="l">
              <a:buAutoNum type="arabicPlain" startAt="16"/>
            </a:pPr>
            <a:r>
              <a:rPr lang="en-US" altLang="en-US" b="1" kern="0" dirty="0" smtClean="0">
                <a:solidFill>
                  <a:srgbClr val="FFFFFF"/>
                </a:solidFill>
                <a:effectLst>
                  <a:outerShdw blurRad="38100" dist="38100" dir="2700000" algn="tl">
                    <a:srgbClr val="000000">
                      <a:alpha val="43137"/>
                    </a:srgbClr>
                  </a:outerShdw>
                </a:effectLst>
                <a:latin typeface="Arial"/>
              </a:rPr>
              <a:t>If I be offered (poured out like a drink offering)</a:t>
            </a:r>
          </a:p>
          <a:p>
            <a:pPr marL="514350" lvl="0" indent="-514350" algn="l">
              <a:buAutoNum type="arabicPlain" startAt="16"/>
            </a:pPr>
            <a:r>
              <a:rPr lang="en-US" altLang="en-US" b="1" kern="0" dirty="0" smtClean="0">
                <a:solidFill>
                  <a:srgbClr val="FFFFFF"/>
                </a:solidFill>
                <a:effectLst>
                  <a:outerShdw blurRad="38100" dist="38100" dir="2700000" algn="tl">
                    <a:srgbClr val="000000">
                      <a:alpha val="43137"/>
                    </a:srgbClr>
                  </a:outerShdw>
                </a:effectLst>
                <a:latin typeface="Arial"/>
              </a:rPr>
              <a:t>Rejoice with me</a:t>
            </a:r>
          </a:p>
          <a:p>
            <a:pPr marL="514350" lvl="0" indent="-514350" algn="l">
              <a:buAutoNum type="arabicPlain" startAt="16"/>
            </a:pPr>
            <a:r>
              <a:rPr lang="en-US" altLang="en-US" b="1" kern="0" dirty="0" smtClean="0">
                <a:solidFill>
                  <a:srgbClr val="FFFFFF"/>
                </a:solidFill>
                <a:effectLst>
                  <a:outerShdw blurRad="38100" dist="38100" dir="2700000" algn="tl">
                    <a:srgbClr val="000000">
                      <a:alpha val="43137"/>
                    </a:srgbClr>
                  </a:outerShdw>
                </a:effectLst>
                <a:latin typeface="Arial"/>
              </a:rPr>
              <a:t>I plan to send Timothy to you</a:t>
            </a:r>
          </a:p>
          <a:p>
            <a:pPr marL="514350" lvl="0" indent="-514350" algn="l">
              <a:buAutoNum type="arabicPlain" startAt="16"/>
            </a:pPr>
            <a:r>
              <a:rPr lang="en-US" altLang="en-US" b="1" kern="0" dirty="0" smtClean="0">
                <a:solidFill>
                  <a:srgbClr val="FFFFFF"/>
                </a:solidFill>
                <a:effectLst>
                  <a:outerShdw blurRad="38100" dist="38100" dir="2700000" algn="tl">
                    <a:srgbClr val="000000">
                      <a:alpha val="43137"/>
                    </a:srgbClr>
                  </a:outerShdw>
                </a:effectLst>
                <a:latin typeface="Arial"/>
              </a:rPr>
              <a:t>For he is like me in mind</a:t>
            </a:r>
          </a:p>
        </p:txBody>
      </p:sp>
    </p:spTree>
    <p:extLst>
      <p:ext uri="{BB962C8B-B14F-4D97-AF65-F5344CB8AC3E}">
        <p14:creationId xmlns:p14="http://schemas.microsoft.com/office/powerpoint/2010/main" val="286075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2: the mind of Christ</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21"/>
            </a:pPr>
            <a:r>
              <a:rPr lang="en-US" altLang="en-US" b="1" kern="0" dirty="0" smtClean="0">
                <a:solidFill>
                  <a:srgbClr val="FFFFFF"/>
                </a:solidFill>
                <a:effectLst>
                  <a:outerShdw blurRad="38100" dist="38100" dir="2700000" algn="tl">
                    <a:srgbClr val="000000">
                      <a:alpha val="43137"/>
                    </a:srgbClr>
                  </a:outerShdw>
                </a:effectLst>
                <a:latin typeface="Arial"/>
              </a:rPr>
              <a:t>For all seek their own</a:t>
            </a:r>
          </a:p>
          <a:p>
            <a:pPr marL="514350" lvl="0" indent="-514350" algn="l">
              <a:buAutoNum type="arabicPlain" startAt="21"/>
            </a:pPr>
            <a:r>
              <a:rPr lang="en-US" altLang="en-US" b="1" kern="0" dirty="0" smtClean="0">
                <a:solidFill>
                  <a:srgbClr val="FFFFFF"/>
                </a:solidFill>
                <a:effectLst>
                  <a:outerShdw blurRad="38100" dist="38100" dir="2700000" algn="tl">
                    <a:srgbClr val="000000">
                      <a:alpha val="43137"/>
                    </a:srgbClr>
                  </a:outerShdw>
                </a:effectLst>
                <a:latin typeface="Arial"/>
              </a:rPr>
              <a:t>He has served with me in the Gospel</a:t>
            </a:r>
          </a:p>
          <a:p>
            <a:pPr marL="514350" lvl="0" indent="-514350" algn="l">
              <a:buAutoNum type="arabicPlain" startAt="21"/>
            </a:pPr>
            <a:r>
              <a:rPr lang="en-US" altLang="en-US" b="1" kern="0" dirty="0" smtClean="0">
                <a:solidFill>
                  <a:srgbClr val="FFFFFF"/>
                </a:solidFill>
                <a:effectLst>
                  <a:outerShdw blurRad="38100" dist="38100" dir="2700000" algn="tl">
                    <a:srgbClr val="000000">
                      <a:alpha val="43137"/>
                    </a:srgbClr>
                  </a:outerShdw>
                </a:effectLst>
                <a:latin typeface="Arial"/>
              </a:rPr>
              <a:t>As soon as I know my own state</a:t>
            </a:r>
          </a:p>
          <a:p>
            <a:pPr marL="514350" lvl="0" indent="-514350" algn="l">
              <a:buAutoNum type="arabicPlain" startAt="21"/>
            </a:pPr>
            <a:r>
              <a:rPr lang="en-US" altLang="en-US" b="1" kern="0" dirty="0" smtClean="0">
                <a:solidFill>
                  <a:srgbClr val="FFFFFF"/>
                </a:solidFill>
                <a:effectLst>
                  <a:outerShdw blurRad="38100" dist="38100" dir="2700000" algn="tl">
                    <a:srgbClr val="000000">
                      <a:alpha val="43137"/>
                    </a:srgbClr>
                  </a:outerShdw>
                </a:effectLst>
                <a:latin typeface="Arial"/>
              </a:rPr>
              <a:t>I plan to come shortly as well</a:t>
            </a:r>
          </a:p>
          <a:p>
            <a:pPr marL="514350" lvl="0" indent="-514350" algn="l">
              <a:buAutoNum type="arabicPlain" startAt="21"/>
            </a:pPr>
            <a:r>
              <a:rPr lang="en-US" altLang="en-US" b="1" kern="0" dirty="0" smtClean="0">
                <a:solidFill>
                  <a:srgbClr val="FFFFFF"/>
                </a:solidFill>
                <a:effectLst>
                  <a:outerShdw blurRad="38100" dist="38100" dir="2700000" algn="tl">
                    <a:srgbClr val="000000">
                      <a:alpha val="43137"/>
                    </a:srgbClr>
                  </a:outerShdw>
                </a:effectLst>
                <a:latin typeface="Arial"/>
              </a:rPr>
              <a:t>It was necessary to send </a:t>
            </a:r>
            <a:r>
              <a:rPr lang="en-US" altLang="en-US" b="1" kern="0" dirty="0" err="1" smtClean="0">
                <a:solidFill>
                  <a:srgbClr val="FFFFFF"/>
                </a:solidFill>
                <a:effectLst>
                  <a:outerShdw blurRad="38100" dist="38100" dir="2700000" algn="tl">
                    <a:srgbClr val="000000">
                      <a:alpha val="43137"/>
                    </a:srgbClr>
                  </a:outerShdw>
                </a:effectLst>
                <a:latin typeface="Arial"/>
              </a:rPr>
              <a:t>Epaphroditus</a:t>
            </a:r>
            <a:endParaRPr lang="en-US" altLang="en-US" b="1" kern="0" dirty="0" smtClean="0">
              <a:solidFill>
                <a:srgbClr val="FFFFFF"/>
              </a:solidFill>
              <a:effectLst>
                <a:outerShdw blurRad="38100" dist="38100" dir="2700000" algn="tl">
                  <a:srgbClr val="000000">
                    <a:alpha val="43137"/>
                  </a:srgbClr>
                </a:outerShdw>
              </a:effectLst>
              <a:latin typeface="Arial"/>
            </a:endParaRPr>
          </a:p>
          <a:p>
            <a:pPr lvl="0" algn="l"/>
            <a:endParaRPr lang="en-US" altLang="en-US" b="1" kern="0" dirty="0" smtClean="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159842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2: the mind of Christ</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26"/>
            </a:pPr>
            <a:r>
              <a:rPr lang="en-US" altLang="en-US" b="1" kern="0" dirty="0" smtClean="0">
                <a:solidFill>
                  <a:srgbClr val="FFFFFF"/>
                </a:solidFill>
                <a:effectLst>
                  <a:outerShdw blurRad="38100" dist="38100" dir="2700000" algn="tl">
                    <a:srgbClr val="000000">
                      <a:alpha val="43137"/>
                    </a:srgbClr>
                  </a:outerShdw>
                </a:effectLst>
                <a:latin typeface="Arial"/>
              </a:rPr>
              <a:t>He wanted to be there, especially when you heard he was sick</a:t>
            </a:r>
          </a:p>
          <a:p>
            <a:pPr marL="514350" lvl="0" indent="-514350" algn="l">
              <a:buAutoNum type="arabicPlain" startAt="26"/>
            </a:pPr>
            <a:r>
              <a:rPr lang="en-US" altLang="en-US" b="1" kern="0" dirty="0" smtClean="0">
                <a:solidFill>
                  <a:srgbClr val="FFFFFF"/>
                </a:solidFill>
                <a:effectLst>
                  <a:outerShdw blurRad="38100" dist="38100" dir="2700000" algn="tl">
                    <a:srgbClr val="000000">
                      <a:alpha val="43137"/>
                    </a:srgbClr>
                  </a:outerShdw>
                </a:effectLst>
                <a:latin typeface="Arial"/>
              </a:rPr>
              <a:t>In fact, he nearly died</a:t>
            </a:r>
          </a:p>
          <a:p>
            <a:pPr marL="514350" lvl="0" indent="-514350" algn="l">
              <a:buAutoNum type="arabicPlain" startAt="26"/>
            </a:pPr>
            <a:r>
              <a:rPr lang="en-US" altLang="en-US" b="1" kern="0" dirty="0" smtClean="0">
                <a:solidFill>
                  <a:srgbClr val="FFFFFF"/>
                </a:solidFill>
                <a:effectLst>
                  <a:outerShdw blurRad="38100" dist="38100" dir="2700000" algn="tl">
                    <a:srgbClr val="000000">
                      <a:alpha val="43137"/>
                    </a:srgbClr>
                  </a:outerShdw>
                </a:effectLst>
                <a:latin typeface="Arial"/>
              </a:rPr>
              <a:t>I sent him eagerly</a:t>
            </a:r>
          </a:p>
          <a:p>
            <a:pPr marL="514350" lvl="0" indent="-514350" algn="l">
              <a:buAutoNum type="arabicPlain" startAt="26"/>
            </a:pPr>
            <a:r>
              <a:rPr lang="en-US" altLang="en-US" b="1" kern="0" dirty="0" smtClean="0">
                <a:solidFill>
                  <a:srgbClr val="FFFFFF"/>
                </a:solidFill>
                <a:effectLst>
                  <a:outerShdw blurRad="38100" dist="38100" dir="2700000" algn="tl">
                    <a:srgbClr val="000000">
                      <a:alpha val="43137"/>
                    </a:srgbClr>
                  </a:outerShdw>
                </a:effectLst>
                <a:latin typeface="Arial"/>
              </a:rPr>
              <a:t>Receive him with gladness</a:t>
            </a:r>
          </a:p>
          <a:p>
            <a:pPr marL="514350" lvl="0" indent="-514350" algn="l">
              <a:buAutoNum type="arabicPlain" startAt="26"/>
            </a:pPr>
            <a:r>
              <a:rPr lang="en-US" altLang="en-US" b="1" kern="0" dirty="0" smtClean="0">
                <a:solidFill>
                  <a:srgbClr val="FFFFFF"/>
                </a:solidFill>
                <a:effectLst>
                  <a:outerShdw blurRad="38100" dist="38100" dir="2700000" algn="tl">
                    <a:srgbClr val="000000">
                      <a:alpha val="43137"/>
                    </a:srgbClr>
                  </a:outerShdw>
                </a:effectLst>
                <a:latin typeface="Arial"/>
              </a:rPr>
              <a:t>Because of his work for the Lord, </a:t>
            </a:r>
            <a:r>
              <a:rPr lang="en-US" altLang="en-US" b="1" kern="0" smtClean="0">
                <a:solidFill>
                  <a:srgbClr val="FFFFFF"/>
                </a:solidFill>
                <a:effectLst>
                  <a:outerShdw blurRad="38100" dist="38100" dir="2700000" algn="tl">
                    <a:srgbClr val="000000">
                      <a:alpha val="43137"/>
                    </a:srgbClr>
                  </a:outerShdw>
                </a:effectLst>
                <a:latin typeface="Arial"/>
              </a:rPr>
              <a:t>he almost died</a:t>
            </a:r>
            <a:endParaRPr lang="en-US" altLang="en-US" b="1" kern="0" dirty="0" smtClean="0">
              <a:solidFill>
                <a:srgbClr val="FFFFFF"/>
              </a:solidFill>
              <a:effectLst>
                <a:outerShdw blurRad="38100" dist="38100" dir="2700000" algn="tl">
                  <a:srgbClr val="000000">
                    <a:alpha val="43137"/>
                  </a:srgbClr>
                </a:outerShdw>
              </a:effectLst>
              <a:latin typeface="Arial"/>
            </a:endParaRPr>
          </a:p>
          <a:p>
            <a:pPr lvl="0" algn="l"/>
            <a:endParaRPr lang="en-US" altLang="en-US" b="1" kern="0" dirty="0" smtClean="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12235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7543800" cy="1295400"/>
          </a:xfrm>
        </p:spPr>
        <p:txBody>
          <a:bodyPr/>
          <a:lstStyle/>
          <a:p>
            <a:pPr algn="ctr"/>
            <a:r>
              <a:rPr lang="en-US" sz="7200" b="1" dirty="0" smtClean="0"/>
              <a:t>PHILIPPIANS</a:t>
            </a:r>
            <a:endParaRPr lang="en-US" sz="7200" b="1" dirty="0"/>
          </a:p>
        </p:txBody>
      </p:sp>
      <p:sp>
        <p:nvSpPr>
          <p:cNvPr id="4" name="TextBox 3"/>
          <p:cNvSpPr txBox="1"/>
          <p:nvPr/>
        </p:nvSpPr>
        <p:spPr>
          <a:xfrm>
            <a:off x="1752600" y="2590800"/>
            <a:ext cx="5334000"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REJOICE!</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5560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0015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6600"/>
            <a:ext cx="4267200" cy="32966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304800" y="152401"/>
            <a:ext cx="830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5400" kern="0" smtClean="0">
                <a:latin typeface="Arial Black" pitchFamily="34" charset="0"/>
              </a:rPr>
              <a:t>Philippians</a:t>
            </a:r>
            <a:endParaRPr lang="en-US" altLang="en-US" sz="5400" kern="0" dirty="0">
              <a:latin typeface="Arial Black" pitchFamily="34" charset="0"/>
            </a:endParaRPr>
          </a:p>
        </p:txBody>
      </p:sp>
      <p:sp>
        <p:nvSpPr>
          <p:cNvPr id="8" name="Rectangle 3"/>
          <p:cNvSpPr txBox="1">
            <a:spLocks noChangeArrowheads="1"/>
          </p:cNvSpPr>
          <p:nvPr/>
        </p:nvSpPr>
        <p:spPr bwMode="auto">
          <a:xfrm>
            <a:off x="533400" y="1143000"/>
            <a:ext cx="7772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Joy in the Journey</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4000" b="1" kern="0" dirty="0" smtClean="0">
                <a:solidFill>
                  <a:srgbClr val="FFFFFF"/>
                </a:solidFill>
                <a:effectLst>
                  <a:outerShdw blurRad="38100" dist="38100" dir="2700000" algn="tl">
                    <a:srgbClr val="000000">
                      <a:alpha val="43137"/>
                    </a:srgbClr>
                  </a:outerShdw>
                </a:effectLst>
                <a:latin typeface="Arial"/>
              </a:rPr>
              <a:t>Chapter Three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rPr>
              <a:t>Righteousness</a:t>
            </a:r>
            <a:r>
              <a:rPr kumimoji="0" lang="en-US" altLang="en-US" b="1" i="0" u="none" strike="noStrike" kern="0" cap="none" spc="0" normalizeH="0" noProof="0" dirty="0" smtClean="0">
                <a:ln>
                  <a:noFill/>
                </a:ln>
                <a:solidFill>
                  <a:srgbClr val="FFFFFF"/>
                </a:solidFill>
                <a:effectLst>
                  <a:outerShdw blurRad="38100" dist="38100" dir="2700000" algn="tl">
                    <a:srgbClr val="000000">
                      <a:alpha val="43137"/>
                    </a:srgbClr>
                  </a:outerShdw>
                </a:effectLst>
                <a:uLnTx/>
                <a:uFillTx/>
                <a:latin typeface="Arial"/>
              </a:rPr>
              <a:t> through the</a:t>
            </a:r>
            <a:r>
              <a:rPr lang="en-US" altLang="en-US" b="1" kern="0" dirty="0" smtClean="0">
                <a:solidFill>
                  <a:srgbClr val="FFFFFF"/>
                </a:solidFill>
                <a:effectLst>
                  <a:outerShdw blurRad="38100" dist="38100" dir="2700000" algn="tl">
                    <a:srgbClr val="000000">
                      <a:alpha val="43137"/>
                    </a:srgbClr>
                  </a:outerShdw>
                </a:effectLst>
                <a:latin typeface="Arial"/>
              </a:rPr>
              <a:t> faith</a:t>
            </a:r>
            <a:endParaRPr kumimoji="0" lang="en-US" altLang="en-US"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ndParaRPr>
          </a:p>
        </p:txBody>
      </p:sp>
    </p:spTree>
    <p:extLst>
      <p:ext uri="{BB962C8B-B14F-4D97-AF65-F5344CB8AC3E}">
        <p14:creationId xmlns:p14="http://schemas.microsoft.com/office/powerpoint/2010/main" val="2950367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3: Righteousness</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I am writing the same thing to you, this is safe for you and no trouble for me</a:t>
            </a:r>
          </a:p>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Beware of dogs, beware of evil workers, beware of the concision (to mutilate the flesh)</a:t>
            </a:r>
            <a:endParaRPr lang="en-US" altLang="en-US" b="1" kern="0" dirty="0">
              <a:solidFill>
                <a:srgbClr val="FFFFFF"/>
              </a:solidFill>
              <a:effectLst>
                <a:outerShdw blurRad="38100" dist="38100" dir="2700000" algn="tl">
                  <a:srgbClr val="000000">
                    <a:alpha val="43137"/>
                  </a:srgbClr>
                </a:outerShdw>
              </a:effectLst>
              <a:latin typeface="Arial"/>
            </a:endParaRPr>
          </a:p>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Christians are the true circumcision</a:t>
            </a:r>
          </a:p>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Paul’s resume in the flesh</a:t>
            </a:r>
          </a:p>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Circumcised on the eighth day</a:t>
            </a:r>
          </a:p>
        </p:txBody>
      </p:sp>
    </p:spTree>
    <p:extLst>
      <p:ext uri="{BB962C8B-B14F-4D97-AF65-F5344CB8AC3E}">
        <p14:creationId xmlns:p14="http://schemas.microsoft.com/office/powerpoint/2010/main" val="22556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3: Righteousness</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Concerning the righteousness by the law: blameless</a:t>
            </a: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I counted all these lost for Christ’s sake</a:t>
            </a: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I count all things as nothing but dung</a:t>
            </a: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To win Christ and be found in Him</a:t>
            </a: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That I may know Him</a:t>
            </a:r>
          </a:p>
        </p:txBody>
      </p:sp>
    </p:spTree>
    <p:extLst>
      <p:ext uri="{BB962C8B-B14F-4D97-AF65-F5344CB8AC3E}">
        <p14:creationId xmlns:p14="http://schemas.microsoft.com/office/powerpoint/2010/main" val="36453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3: Righteousness</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11"/>
            </a:pPr>
            <a:r>
              <a:rPr lang="en-US" altLang="en-US" b="1" kern="0" dirty="0" smtClean="0">
                <a:solidFill>
                  <a:srgbClr val="FFFFFF"/>
                </a:solidFill>
                <a:effectLst>
                  <a:outerShdw blurRad="38100" dist="38100" dir="2700000" algn="tl">
                    <a:srgbClr val="000000">
                      <a:alpha val="43137"/>
                    </a:srgbClr>
                  </a:outerShdw>
                </a:effectLst>
                <a:latin typeface="Arial"/>
              </a:rPr>
              <a:t>So that I might gain the resurrection of the dead</a:t>
            </a:r>
          </a:p>
          <a:p>
            <a:pPr marL="514350" lvl="0" indent="-514350" algn="l">
              <a:buAutoNum type="arabicPlain" startAt="11"/>
            </a:pPr>
            <a:r>
              <a:rPr lang="en-US" altLang="en-US" b="1" kern="0" dirty="0" smtClean="0">
                <a:solidFill>
                  <a:srgbClr val="FFFFFF"/>
                </a:solidFill>
                <a:effectLst>
                  <a:outerShdw blurRad="38100" dist="38100" dir="2700000" algn="tl">
                    <a:srgbClr val="000000">
                      <a:alpha val="43137"/>
                    </a:srgbClr>
                  </a:outerShdw>
                </a:effectLst>
                <a:latin typeface="Arial"/>
              </a:rPr>
              <a:t>Not as though I had already attained</a:t>
            </a:r>
          </a:p>
          <a:p>
            <a:pPr marL="514350" lvl="0" indent="-514350" algn="l">
              <a:buAutoNum type="arabicPlain" startAt="13"/>
            </a:pPr>
            <a:r>
              <a:rPr lang="en-US" altLang="en-US" b="1" kern="0" dirty="0" smtClean="0">
                <a:solidFill>
                  <a:srgbClr val="FFFFFF"/>
                </a:solidFill>
                <a:effectLst>
                  <a:outerShdw blurRad="38100" dist="38100" dir="2700000" algn="tl">
                    <a:srgbClr val="000000">
                      <a:alpha val="43137"/>
                    </a:srgbClr>
                  </a:outerShdw>
                </a:effectLst>
                <a:latin typeface="Arial"/>
              </a:rPr>
              <a:t>Forget those things that are behind</a:t>
            </a:r>
          </a:p>
          <a:p>
            <a:pPr marL="514350" lvl="0" indent="-514350" algn="l">
              <a:buAutoNum type="arabicPlain" startAt="13"/>
            </a:pPr>
            <a:r>
              <a:rPr lang="en-US" altLang="en-US" b="1" kern="0" dirty="0" smtClean="0">
                <a:solidFill>
                  <a:srgbClr val="FFFFFF"/>
                </a:solidFill>
                <a:effectLst>
                  <a:outerShdw blurRad="38100" dist="38100" dir="2700000" algn="tl">
                    <a:srgbClr val="000000">
                      <a:alpha val="43137"/>
                    </a:srgbClr>
                  </a:outerShdw>
                </a:effectLst>
                <a:latin typeface="Arial"/>
              </a:rPr>
              <a:t>I press toward the mark for the prize</a:t>
            </a:r>
          </a:p>
          <a:p>
            <a:pPr marL="514350" lvl="0" indent="-514350" algn="l">
              <a:buAutoNum type="arabicPlain" startAt="13"/>
            </a:pPr>
            <a:r>
              <a:rPr lang="en-US" altLang="en-US" b="1" kern="0" dirty="0" smtClean="0">
                <a:solidFill>
                  <a:srgbClr val="FFFFFF"/>
                </a:solidFill>
                <a:effectLst>
                  <a:outerShdw blurRad="38100" dist="38100" dir="2700000" algn="tl">
                    <a:srgbClr val="000000">
                      <a:alpha val="43137"/>
                    </a:srgbClr>
                  </a:outerShdw>
                </a:effectLst>
                <a:latin typeface="Arial"/>
              </a:rPr>
              <a:t>Let everyone be thus minded</a:t>
            </a:r>
          </a:p>
          <a:p>
            <a:pPr marL="514350" lvl="0" indent="-514350" algn="l">
              <a:buAutoNum type="arabicPlain" startAt="13"/>
            </a:pPr>
            <a:r>
              <a:rPr lang="en-US" altLang="en-US" b="1" kern="0" dirty="0" smtClean="0">
                <a:solidFill>
                  <a:srgbClr val="FFFFFF"/>
                </a:solidFill>
                <a:effectLst>
                  <a:outerShdw blurRad="38100" dist="38100" dir="2700000" algn="tl">
                    <a:srgbClr val="000000">
                      <a:alpha val="43137"/>
                    </a:srgbClr>
                  </a:outerShdw>
                </a:effectLst>
                <a:latin typeface="Arial"/>
              </a:rPr>
              <a:t>Let us walk by the same rule</a:t>
            </a:r>
          </a:p>
        </p:txBody>
      </p:sp>
    </p:spTree>
    <p:extLst>
      <p:ext uri="{BB962C8B-B14F-4D97-AF65-F5344CB8AC3E}">
        <p14:creationId xmlns:p14="http://schemas.microsoft.com/office/powerpoint/2010/main" val="293395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3: Righteousness</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17"/>
            </a:pPr>
            <a:r>
              <a:rPr lang="en-US" altLang="en-US" b="1" kern="0" dirty="0" smtClean="0">
                <a:solidFill>
                  <a:srgbClr val="FFFFFF"/>
                </a:solidFill>
                <a:effectLst>
                  <a:outerShdw blurRad="38100" dist="38100" dir="2700000" algn="tl">
                    <a:srgbClr val="000000">
                      <a:alpha val="43137"/>
                    </a:srgbClr>
                  </a:outerShdw>
                </a:effectLst>
                <a:latin typeface="Arial"/>
              </a:rPr>
              <a:t>Mark those who are thus walking</a:t>
            </a:r>
          </a:p>
          <a:p>
            <a:pPr marL="514350" lvl="0" indent="-514350" algn="l">
              <a:buAutoNum type="arabicPlain" startAt="17"/>
            </a:pPr>
            <a:r>
              <a:rPr lang="en-US" altLang="en-US" b="1" kern="0" dirty="0" smtClean="0">
                <a:solidFill>
                  <a:srgbClr val="FFFFFF"/>
                </a:solidFill>
                <a:effectLst>
                  <a:outerShdw blurRad="38100" dist="38100" dir="2700000" algn="tl">
                    <a:srgbClr val="000000">
                      <a:alpha val="43137"/>
                    </a:srgbClr>
                  </a:outerShdw>
                </a:effectLst>
                <a:latin typeface="Arial"/>
              </a:rPr>
              <a:t>Some walk as enemies of Christ</a:t>
            </a:r>
          </a:p>
          <a:p>
            <a:pPr marL="514350" lvl="0" indent="-514350" algn="l">
              <a:buAutoNum type="arabicPlain" startAt="17"/>
            </a:pPr>
            <a:r>
              <a:rPr lang="en-US" altLang="en-US" b="1" kern="0" dirty="0" smtClean="0">
                <a:solidFill>
                  <a:srgbClr val="FFFFFF"/>
                </a:solidFill>
                <a:effectLst>
                  <a:outerShdw blurRad="38100" dist="38100" dir="2700000" algn="tl">
                    <a:srgbClr val="000000">
                      <a:alpha val="43137"/>
                    </a:srgbClr>
                  </a:outerShdw>
                </a:effectLst>
                <a:latin typeface="Arial"/>
              </a:rPr>
              <a:t>Whose end is destruction</a:t>
            </a:r>
          </a:p>
          <a:p>
            <a:pPr marL="514350" lvl="0" indent="-514350" algn="l">
              <a:buAutoNum type="arabicPlain" startAt="17"/>
            </a:pPr>
            <a:r>
              <a:rPr lang="en-US" altLang="en-US" b="1" kern="0" dirty="0" smtClean="0">
                <a:solidFill>
                  <a:srgbClr val="FFFFFF"/>
                </a:solidFill>
                <a:effectLst>
                  <a:outerShdw blurRad="38100" dist="38100" dir="2700000" algn="tl">
                    <a:srgbClr val="000000">
                      <a:alpha val="43137"/>
                    </a:srgbClr>
                  </a:outerShdw>
                </a:effectLst>
                <a:latin typeface="Arial"/>
              </a:rPr>
              <a:t>For our life is in heaven</a:t>
            </a:r>
          </a:p>
          <a:p>
            <a:pPr marL="514350" lvl="0" indent="-514350" algn="l">
              <a:buAutoNum type="arabicPlain" startAt="17"/>
            </a:pPr>
            <a:r>
              <a:rPr lang="en-US" altLang="en-US" b="1" kern="0" dirty="0" smtClean="0">
                <a:solidFill>
                  <a:srgbClr val="FFFFFF"/>
                </a:solidFill>
                <a:effectLst>
                  <a:outerShdw blurRad="38100" dist="38100" dir="2700000" algn="tl">
                    <a:srgbClr val="000000">
                      <a:alpha val="43137"/>
                    </a:srgbClr>
                  </a:outerShdw>
                </a:effectLst>
                <a:latin typeface="Arial"/>
              </a:rPr>
              <a:t>Christ will change our vile body to be fashioned as His glorious body</a:t>
            </a:r>
          </a:p>
        </p:txBody>
      </p:sp>
    </p:spTree>
    <p:extLst>
      <p:ext uri="{BB962C8B-B14F-4D97-AF65-F5344CB8AC3E}">
        <p14:creationId xmlns:p14="http://schemas.microsoft.com/office/powerpoint/2010/main" val="218624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0015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415" y="3294542"/>
            <a:ext cx="4513985" cy="34872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304800" y="152401"/>
            <a:ext cx="830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5400" kern="0" smtClean="0">
                <a:latin typeface="Arial Black" pitchFamily="34" charset="0"/>
              </a:rPr>
              <a:t>Philippians</a:t>
            </a:r>
            <a:endParaRPr lang="en-US" altLang="en-US" sz="5400" kern="0" dirty="0">
              <a:latin typeface="Arial Black" pitchFamily="34" charset="0"/>
            </a:endParaRPr>
          </a:p>
        </p:txBody>
      </p:sp>
      <p:sp>
        <p:nvSpPr>
          <p:cNvPr id="8" name="Rectangle 3"/>
          <p:cNvSpPr txBox="1">
            <a:spLocks noChangeArrowheads="1"/>
          </p:cNvSpPr>
          <p:nvPr/>
        </p:nvSpPr>
        <p:spPr bwMode="auto">
          <a:xfrm>
            <a:off x="533400" y="1143000"/>
            <a:ext cx="7772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Joy in the Journey</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4000" b="1" kern="0" dirty="0" smtClean="0">
                <a:solidFill>
                  <a:srgbClr val="FFFFFF"/>
                </a:solidFill>
                <a:effectLst>
                  <a:outerShdw blurRad="38100" dist="38100" dir="2700000" algn="tl">
                    <a:srgbClr val="000000">
                      <a:alpha val="43137"/>
                    </a:srgbClr>
                  </a:outerShdw>
                </a:effectLst>
                <a:latin typeface="Arial"/>
              </a:rPr>
              <a:t>Chapter Four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rPr>
              <a:t>Rejoice in the Lord</a:t>
            </a:r>
            <a:endParaRPr kumimoji="0" lang="en-US" altLang="en-US"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ndParaRPr>
          </a:p>
        </p:txBody>
      </p:sp>
    </p:spTree>
    <p:extLst>
      <p:ext uri="{BB962C8B-B14F-4D97-AF65-F5344CB8AC3E}">
        <p14:creationId xmlns:p14="http://schemas.microsoft.com/office/powerpoint/2010/main" val="76978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a:t>
            </a:r>
            <a:r>
              <a:rPr lang="en-US" altLang="en-US" sz="4000" kern="0" dirty="0">
                <a:latin typeface="Arial Black" pitchFamily="34" charset="0"/>
              </a:rPr>
              <a:t>4</a:t>
            </a:r>
            <a:r>
              <a:rPr lang="en-US" altLang="en-US" sz="4000" kern="0" dirty="0" smtClean="0">
                <a:latin typeface="Arial Black" pitchFamily="34" charset="0"/>
              </a:rPr>
              <a:t>: Rejoice!</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My joy and my crown</a:t>
            </a:r>
          </a:p>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I beg </a:t>
            </a:r>
            <a:r>
              <a:rPr lang="en-US" altLang="en-US" b="1" kern="0" dirty="0" err="1" smtClean="0">
                <a:solidFill>
                  <a:srgbClr val="FFFFFF"/>
                </a:solidFill>
                <a:effectLst>
                  <a:outerShdw blurRad="38100" dist="38100" dir="2700000" algn="tl">
                    <a:srgbClr val="000000">
                      <a:alpha val="43137"/>
                    </a:srgbClr>
                  </a:outerShdw>
                </a:effectLst>
                <a:latin typeface="Arial"/>
              </a:rPr>
              <a:t>Euodias</a:t>
            </a:r>
            <a:r>
              <a:rPr lang="en-US" altLang="en-US" b="1" kern="0" dirty="0" smtClean="0">
                <a:solidFill>
                  <a:srgbClr val="FFFFFF"/>
                </a:solidFill>
                <a:effectLst>
                  <a:outerShdw blurRad="38100" dist="38100" dir="2700000" algn="tl">
                    <a:srgbClr val="000000">
                      <a:alpha val="43137"/>
                    </a:srgbClr>
                  </a:outerShdw>
                </a:effectLst>
                <a:latin typeface="Arial"/>
              </a:rPr>
              <a:t> (fine travelling) and </a:t>
            </a:r>
            <a:r>
              <a:rPr lang="en-US" altLang="en-US" b="1" kern="0" dirty="0" err="1" smtClean="0">
                <a:solidFill>
                  <a:srgbClr val="FFFFFF"/>
                </a:solidFill>
                <a:effectLst>
                  <a:outerShdw blurRad="38100" dist="38100" dir="2700000" algn="tl">
                    <a:srgbClr val="000000">
                      <a:alpha val="43137"/>
                    </a:srgbClr>
                  </a:outerShdw>
                </a:effectLst>
                <a:latin typeface="Arial"/>
              </a:rPr>
              <a:t>Syntyche</a:t>
            </a:r>
            <a:r>
              <a:rPr lang="en-US" altLang="en-US" b="1" kern="0" dirty="0" smtClean="0">
                <a:solidFill>
                  <a:srgbClr val="FFFFFF"/>
                </a:solidFill>
                <a:effectLst>
                  <a:outerShdw blurRad="38100" dist="38100" dir="2700000" algn="tl">
                    <a:srgbClr val="000000">
                      <a:alpha val="43137"/>
                    </a:srgbClr>
                  </a:outerShdw>
                </a:effectLst>
                <a:latin typeface="Arial"/>
              </a:rPr>
              <a:t> (an accident) to be of the same mind</a:t>
            </a:r>
          </a:p>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He entreats </a:t>
            </a:r>
            <a:r>
              <a:rPr lang="en-US" altLang="en-US" b="1" kern="0" dirty="0" err="1" smtClean="0">
                <a:solidFill>
                  <a:srgbClr val="FFFFFF"/>
                </a:solidFill>
                <a:effectLst>
                  <a:outerShdw blurRad="38100" dist="38100" dir="2700000" algn="tl">
                    <a:srgbClr val="000000">
                      <a:alpha val="43137"/>
                    </a:srgbClr>
                  </a:outerShdw>
                </a:effectLst>
                <a:latin typeface="Arial"/>
              </a:rPr>
              <a:t>Epaphroditus</a:t>
            </a:r>
            <a:r>
              <a:rPr lang="en-US" altLang="en-US" b="1" kern="0" dirty="0" smtClean="0">
                <a:solidFill>
                  <a:srgbClr val="FFFFFF"/>
                </a:solidFill>
                <a:effectLst>
                  <a:outerShdw blurRad="38100" dist="38100" dir="2700000" algn="tl">
                    <a:srgbClr val="000000">
                      <a:alpha val="43137"/>
                    </a:srgbClr>
                  </a:outerShdw>
                </a:effectLst>
                <a:latin typeface="Arial"/>
              </a:rPr>
              <a:t> and others to help these ladies</a:t>
            </a:r>
          </a:p>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Rejoice in the Lord</a:t>
            </a:r>
          </a:p>
          <a:p>
            <a:pPr marL="514350" lvl="0" indent="-514350" algn="l">
              <a:buAutoNum type="arabicPlain"/>
            </a:pPr>
            <a:r>
              <a:rPr lang="en-US" altLang="en-US" b="1" kern="0" dirty="0" smtClean="0">
                <a:solidFill>
                  <a:srgbClr val="FFFFFF"/>
                </a:solidFill>
                <a:effectLst>
                  <a:outerShdw blurRad="38100" dist="38100" dir="2700000" algn="tl">
                    <a:srgbClr val="000000">
                      <a:alpha val="43137"/>
                    </a:srgbClr>
                  </a:outerShdw>
                </a:effectLst>
                <a:latin typeface="Arial"/>
              </a:rPr>
              <a:t>Let your moderation (gentleness) be known</a:t>
            </a:r>
          </a:p>
        </p:txBody>
      </p:sp>
    </p:spTree>
    <p:extLst>
      <p:ext uri="{BB962C8B-B14F-4D97-AF65-F5344CB8AC3E}">
        <p14:creationId xmlns:p14="http://schemas.microsoft.com/office/powerpoint/2010/main" val="67873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a:t>
            </a:r>
            <a:r>
              <a:rPr lang="en-US" altLang="en-US" sz="4000" kern="0" dirty="0">
                <a:latin typeface="Arial Black" pitchFamily="34" charset="0"/>
              </a:rPr>
              <a:t>4</a:t>
            </a:r>
            <a:r>
              <a:rPr lang="en-US" altLang="en-US" sz="4000" kern="0" dirty="0" smtClean="0">
                <a:latin typeface="Arial Black" pitchFamily="34" charset="0"/>
              </a:rPr>
              <a:t>: Rejoice!</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Be anxious in nothing</a:t>
            </a: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Let the peace of God guard you</a:t>
            </a: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Whatsoever things are true, </a:t>
            </a:r>
            <a:r>
              <a:rPr lang="en-US" altLang="en-US" b="1" kern="0" dirty="0" err="1" smtClean="0">
                <a:solidFill>
                  <a:srgbClr val="FFFFFF"/>
                </a:solidFill>
                <a:effectLst>
                  <a:outerShdw blurRad="38100" dist="38100" dir="2700000" algn="tl">
                    <a:srgbClr val="000000">
                      <a:alpha val="43137"/>
                    </a:srgbClr>
                  </a:outerShdw>
                </a:effectLst>
                <a:latin typeface="Arial"/>
              </a:rPr>
              <a:t>etc</a:t>
            </a:r>
            <a:endParaRPr lang="en-US" altLang="en-US" b="1" kern="0" dirty="0" smtClean="0">
              <a:solidFill>
                <a:srgbClr val="FFFFFF"/>
              </a:solidFill>
              <a:effectLst>
                <a:outerShdw blurRad="38100" dist="38100" dir="2700000" algn="tl">
                  <a:srgbClr val="000000">
                    <a:alpha val="43137"/>
                  </a:srgbClr>
                </a:outerShdw>
              </a:effectLst>
              <a:latin typeface="Arial"/>
            </a:endParaRP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Those things you have seen in Paul</a:t>
            </a: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I know you wanted to help, but didn’t have the opportunity</a:t>
            </a:r>
          </a:p>
          <a:p>
            <a:pPr marL="514350" lvl="0" indent="-514350" algn="l">
              <a:buAutoNum type="arabicPlain" startAt="6"/>
            </a:pPr>
            <a:r>
              <a:rPr lang="en-US" altLang="en-US" b="1" kern="0" dirty="0" smtClean="0">
                <a:solidFill>
                  <a:srgbClr val="FFFFFF"/>
                </a:solidFill>
                <a:effectLst>
                  <a:outerShdw blurRad="38100" dist="38100" dir="2700000" algn="tl">
                    <a:srgbClr val="000000">
                      <a:alpha val="43137"/>
                    </a:srgbClr>
                  </a:outerShdw>
                </a:effectLst>
                <a:latin typeface="Arial"/>
              </a:rPr>
              <a:t>I have learned to be content, no matter what state I’m in</a:t>
            </a:r>
          </a:p>
        </p:txBody>
      </p:sp>
    </p:spTree>
    <p:extLst>
      <p:ext uri="{BB962C8B-B14F-4D97-AF65-F5344CB8AC3E}">
        <p14:creationId xmlns:p14="http://schemas.microsoft.com/office/powerpoint/2010/main" val="402159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a:t>
            </a:r>
            <a:r>
              <a:rPr lang="en-US" altLang="en-US" sz="4000" kern="0" dirty="0">
                <a:latin typeface="Arial Black" pitchFamily="34" charset="0"/>
              </a:rPr>
              <a:t>4</a:t>
            </a:r>
            <a:r>
              <a:rPr lang="en-US" altLang="en-US" sz="4000" kern="0" dirty="0" smtClean="0">
                <a:latin typeface="Arial Black" pitchFamily="34" charset="0"/>
              </a:rPr>
              <a:t>: Rejoice!</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12"/>
            </a:pPr>
            <a:r>
              <a:rPr lang="en-US" altLang="en-US" b="1" kern="0" dirty="0" smtClean="0">
                <a:solidFill>
                  <a:srgbClr val="FFFFFF"/>
                </a:solidFill>
                <a:effectLst>
                  <a:outerShdw blurRad="38100" dist="38100" dir="2700000" algn="tl">
                    <a:srgbClr val="000000">
                      <a:alpha val="43137"/>
                    </a:srgbClr>
                  </a:outerShdw>
                </a:effectLst>
                <a:latin typeface="Arial"/>
              </a:rPr>
              <a:t>I know how to be abased and to abound</a:t>
            </a:r>
          </a:p>
          <a:p>
            <a:pPr marL="514350" lvl="0" indent="-514350" algn="l">
              <a:buAutoNum type="arabicPlain" startAt="12"/>
            </a:pPr>
            <a:r>
              <a:rPr lang="en-US" altLang="en-US" b="1" kern="0" dirty="0" smtClean="0">
                <a:solidFill>
                  <a:srgbClr val="FFFFFF"/>
                </a:solidFill>
                <a:effectLst>
                  <a:outerShdw blurRad="38100" dist="38100" dir="2700000" algn="tl">
                    <a:srgbClr val="000000">
                      <a:alpha val="43137"/>
                    </a:srgbClr>
                  </a:outerShdw>
                </a:effectLst>
                <a:latin typeface="Arial"/>
              </a:rPr>
              <a:t>I can do all things through Christ who strengthens me</a:t>
            </a:r>
          </a:p>
          <a:p>
            <a:pPr marL="514350" lvl="0" indent="-514350" algn="l">
              <a:buAutoNum type="arabicPlain" startAt="12"/>
            </a:pPr>
            <a:r>
              <a:rPr lang="en-US" altLang="en-US" b="1" kern="0" dirty="0" smtClean="0">
                <a:solidFill>
                  <a:srgbClr val="FFFFFF"/>
                </a:solidFill>
                <a:effectLst>
                  <a:outerShdw blurRad="38100" dist="38100" dir="2700000" algn="tl">
                    <a:srgbClr val="000000">
                      <a:alpha val="43137"/>
                    </a:srgbClr>
                  </a:outerShdw>
                </a:effectLst>
                <a:latin typeface="Arial"/>
              </a:rPr>
              <a:t>You have done well</a:t>
            </a:r>
          </a:p>
          <a:p>
            <a:pPr marL="514350" lvl="0" indent="-514350" algn="l">
              <a:buAutoNum type="arabicPlain" startAt="12"/>
            </a:pPr>
            <a:r>
              <a:rPr lang="en-US" altLang="en-US" b="1" kern="0" dirty="0" smtClean="0">
                <a:solidFill>
                  <a:srgbClr val="FFFFFF"/>
                </a:solidFill>
                <a:effectLst>
                  <a:outerShdw blurRad="38100" dist="38100" dir="2700000" algn="tl">
                    <a:srgbClr val="000000">
                      <a:alpha val="43137"/>
                    </a:srgbClr>
                  </a:outerShdw>
                </a:effectLst>
                <a:latin typeface="Arial"/>
              </a:rPr>
              <a:t>No one has helped like you have</a:t>
            </a:r>
          </a:p>
          <a:p>
            <a:pPr marL="514350" lvl="0" indent="-514350" algn="l">
              <a:buAutoNum type="arabicPlain" startAt="12"/>
            </a:pPr>
            <a:r>
              <a:rPr lang="en-US" altLang="en-US" b="1" kern="0" dirty="0" smtClean="0">
                <a:solidFill>
                  <a:srgbClr val="FFFFFF"/>
                </a:solidFill>
                <a:effectLst>
                  <a:outerShdw blurRad="38100" dist="38100" dir="2700000" algn="tl">
                    <a:srgbClr val="000000">
                      <a:alpha val="43137"/>
                    </a:srgbClr>
                  </a:outerShdw>
                </a:effectLst>
                <a:latin typeface="Arial"/>
              </a:rPr>
              <a:t>Even while I was in Thessalonica you helped over and over</a:t>
            </a:r>
          </a:p>
          <a:p>
            <a:pPr marL="514350" lvl="0" indent="-514350" algn="l">
              <a:buAutoNum type="arabicPlain" startAt="12"/>
            </a:pPr>
            <a:r>
              <a:rPr lang="en-US" altLang="en-US" b="1" kern="0" dirty="0" smtClean="0">
                <a:solidFill>
                  <a:srgbClr val="FFFFFF"/>
                </a:solidFill>
                <a:effectLst>
                  <a:outerShdw blurRad="38100" dist="38100" dir="2700000" algn="tl">
                    <a:srgbClr val="000000">
                      <a:alpha val="43137"/>
                    </a:srgbClr>
                  </a:outerShdw>
                </a:effectLst>
                <a:latin typeface="Arial"/>
              </a:rPr>
              <a:t>Not that I desire a gift, but fruit may abound to your account</a:t>
            </a:r>
          </a:p>
        </p:txBody>
      </p:sp>
    </p:spTree>
    <p:extLst>
      <p:ext uri="{BB962C8B-B14F-4D97-AF65-F5344CB8AC3E}">
        <p14:creationId xmlns:p14="http://schemas.microsoft.com/office/powerpoint/2010/main" val="6848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4800" y="152401"/>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CEC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rgbClr val="CCECFF"/>
                </a:solidFill>
                <a:effectLst>
                  <a:outerShdw blurRad="38100" dist="38100" dir="2700000" algn="tl">
                    <a:srgbClr val="000000"/>
                  </a:outerShdw>
                </a:effectLst>
                <a:latin typeface="Arial" charset="0"/>
              </a:defRPr>
            </a:lvl9pPr>
          </a:lstStyle>
          <a:p>
            <a:r>
              <a:rPr lang="en-US" altLang="en-US" sz="4000" kern="0" dirty="0" smtClean="0">
                <a:latin typeface="Arial Black" pitchFamily="34" charset="0"/>
              </a:rPr>
              <a:t>Chapter </a:t>
            </a:r>
            <a:r>
              <a:rPr lang="en-US" altLang="en-US" sz="4000" kern="0" dirty="0">
                <a:latin typeface="Arial Black" pitchFamily="34" charset="0"/>
              </a:rPr>
              <a:t>4</a:t>
            </a:r>
            <a:r>
              <a:rPr lang="en-US" altLang="en-US" sz="4000" kern="0" dirty="0" smtClean="0">
                <a:latin typeface="Arial Black" pitchFamily="34" charset="0"/>
              </a:rPr>
              <a:t>: Rejoice!</a:t>
            </a:r>
            <a:endParaRPr lang="en-US" altLang="en-US" sz="4000" kern="0" dirty="0">
              <a:latin typeface="Arial Black" pitchFamily="34" charset="0"/>
            </a:endParaRPr>
          </a:p>
        </p:txBody>
      </p:sp>
      <p:sp>
        <p:nvSpPr>
          <p:cNvPr id="8" name="Rectangle 3"/>
          <p:cNvSpPr txBox="1">
            <a:spLocks noChangeArrowheads="1"/>
          </p:cNvSpPr>
          <p:nvPr/>
        </p:nvSpPr>
        <p:spPr bwMode="auto">
          <a:xfrm>
            <a:off x="304800" y="1066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lvl="0" indent="-514350" algn="l">
              <a:buAutoNum type="arabicPlain" startAt="18"/>
            </a:pPr>
            <a:r>
              <a:rPr lang="en-US" altLang="en-US" b="1" kern="0" dirty="0" smtClean="0">
                <a:solidFill>
                  <a:srgbClr val="FFFFFF"/>
                </a:solidFill>
                <a:effectLst>
                  <a:outerShdw blurRad="38100" dist="38100" dir="2700000" algn="tl">
                    <a:srgbClr val="000000">
                      <a:alpha val="43137"/>
                    </a:srgbClr>
                  </a:outerShdw>
                </a:effectLst>
                <a:latin typeface="Arial"/>
              </a:rPr>
              <a:t>Your gift was received and deep appreciated by both me and by God</a:t>
            </a:r>
          </a:p>
          <a:p>
            <a:pPr marL="514350" lvl="0" indent="-514350" algn="l">
              <a:buAutoNum type="arabicPlain" startAt="18"/>
            </a:pPr>
            <a:r>
              <a:rPr lang="en-US" altLang="en-US" b="1" kern="0" dirty="0" smtClean="0">
                <a:solidFill>
                  <a:srgbClr val="FFFFFF"/>
                </a:solidFill>
                <a:effectLst>
                  <a:outerShdw blurRad="38100" dist="38100" dir="2700000" algn="tl">
                    <a:srgbClr val="000000">
                      <a:alpha val="43137"/>
                    </a:srgbClr>
                  </a:outerShdw>
                </a:effectLst>
                <a:latin typeface="Arial"/>
              </a:rPr>
              <a:t>God shall provide</a:t>
            </a:r>
          </a:p>
          <a:p>
            <a:pPr marL="514350" lvl="0" indent="-514350" algn="l">
              <a:buAutoNum type="arabicPlain" startAt="18"/>
            </a:pPr>
            <a:r>
              <a:rPr lang="en-US" altLang="en-US" b="1" kern="0" dirty="0" smtClean="0">
                <a:solidFill>
                  <a:srgbClr val="FFFFFF"/>
                </a:solidFill>
                <a:effectLst>
                  <a:outerShdw blurRad="38100" dist="38100" dir="2700000" algn="tl">
                    <a:srgbClr val="000000">
                      <a:alpha val="43137"/>
                    </a:srgbClr>
                  </a:outerShdw>
                </a:effectLst>
                <a:latin typeface="Arial"/>
              </a:rPr>
              <a:t>Unto God be glory forever</a:t>
            </a:r>
          </a:p>
          <a:p>
            <a:pPr marL="514350" lvl="0" indent="-514350" algn="l">
              <a:buAutoNum type="arabicPlain" startAt="18"/>
            </a:pPr>
            <a:r>
              <a:rPr lang="en-US" altLang="en-US" b="1" kern="0" dirty="0" smtClean="0">
                <a:solidFill>
                  <a:srgbClr val="FFFFFF"/>
                </a:solidFill>
                <a:effectLst>
                  <a:outerShdw blurRad="38100" dist="38100" dir="2700000" algn="tl">
                    <a:srgbClr val="000000">
                      <a:alpha val="43137"/>
                    </a:srgbClr>
                  </a:outerShdw>
                </a:effectLst>
                <a:latin typeface="Arial"/>
              </a:rPr>
              <a:t>Salute (to hug) every saint</a:t>
            </a:r>
          </a:p>
          <a:p>
            <a:pPr marL="514350" lvl="0" indent="-514350" algn="l">
              <a:buAutoNum type="arabicPlain" startAt="18"/>
            </a:pPr>
            <a:r>
              <a:rPr lang="en-US" altLang="en-US" b="1" kern="0" dirty="0" smtClean="0">
                <a:solidFill>
                  <a:srgbClr val="FFFFFF"/>
                </a:solidFill>
                <a:effectLst>
                  <a:outerShdw blurRad="38100" dist="38100" dir="2700000" algn="tl">
                    <a:srgbClr val="000000">
                      <a:alpha val="43137"/>
                    </a:srgbClr>
                  </a:outerShdw>
                </a:effectLst>
                <a:latin typeface="Arial"/>
              </a:rPr>
              <a:t>All the saints (hug) you</a:t>
            </a:r>
          </a:p>
          <a:p>
            <a:pPr marL="514350" lvl="0" indent="-514350" algn="l">
              <a:buAutoNum type="arabicPlain" startAt="18"/>
            </a:pPr>
            <a:r>
              <a:rPr lang="en-US" altLang="en-US" b="1" kern="0" dirty="0" smtClean="0">
                <a:solidFill>
                  <a:srgbClr val="FFFFFF"/>
                </a:solidFill>
                <a:effectLst>
                  <a:outerShdw blurRad="38100" dist="38100" dir="2700000" algn="tl">
                    <a:srgbClr val="000000">
                      <a:alpha val="43137"/>
                    </a:srgbClr>
                  </a:outerShdw>
                </a:effectLst>
                <a:latin typeface="Arial"/>
              </a:rPr>
              <a:t>The Lord’s grace be with you all.  </a:t>
            </a:r>
            <a:r>
              <a:rPr lang="en-US" altLang="en-US" b="1" kern="0" smtClean="0">
                <a:solidFill>
                  <a:srgbClr val="FFFFFF"/>
                </a:solidFill>
                <a:effectLst>
                  <a:outerShdw blurRad="38100" dist="38100" dir="2700000" algn="tl">
                    <a:srgbClr val="000000">
                      <a:alpha val="43137"/>
                    </a:srgbClr>
                  </a:outerShdw>
                </a:effectLst>
                <a:latin typeface="Arial"/>
              </a:rPr>
              <a:t>AMEN</a:t>
            </a:r>
            <a:endParaRPr lang="en-US" altLang="en-US" b="1" kern="0" dirty="0" smtClean="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261912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05200"/>
            <a:ext cx="4877393"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s://upload.wikimedia.org/wikipedia/commons/thumb/7/7e/Philippi-museum-Archeology-artefacts.jpg/800px-Philippi-museum-Archeology-artefac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4419600" cy="331294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914400"/>
            <a:ext cx="306815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6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5181599"/>
          </a:xfrm>
        </p:spPr>
        <p:txBody>
          <a:bodyPr>
            <a:normAutofit/>
          </a:bodyPr>
          <a:lstStyle/>
          <a:p>
            <a:pPr>
              <a:buFont typeface="Wingdings" panose="05000000000000000000" pitchFamily="2" charset="2"/>
              <a:buChar char="Ø"/>
            </a:pPr>
            <a:r>
              <a:rPr lang="en-US" sz="3200" dirty="0" smtClean="0"/>
              <a:t>The city of Philippi was one of the major cities of Macedonia (Acts 16:12). It was  located in Northern Greece near the seacoast, some 8 or 10 miles from the port of </a:t>
            </a:r>
            <a:r>
              <a:rPr lang="en-US" sz="3200" dirty="0" err="1" smtClean="0"/>
              <a:t>Neapolis</a:t>
            </a:r>
            <a:r>
              <a:rPr lang="en-US" sz="3200" dirty="0" smtClean="0"/>
              <a:t>. The location of the city was on the road from Europe to Asia and this made it a strategic location for preaching the gospel. Paul generally selected such sites for the beginning of his work.</a:t>
            </a:r>
          </a:p>
          <a:p>
            <a:pPr marL="0" indent="0">
              <a:buNone/>
            </a:pPr>
            <a:endParaRPr lang="en-US" dirty="0" smtClean="0"/>
          </a:p>
        </p:txBody>
      </p:sp>
      <p:sp>
        <p:nvSpPr>
          <p:cNvPr id="2" name="Title 1"/>
          <p:cNvSpPr>
            <a:spLocks noGrp="1"/>
          </p:cNvSpPr>
          <p:nvPr>
            <p:ph type="title"/>
          </p:nvPr>
        </p:nvSpPr>
        <p:spPr>
          <a:xfrm>
            <a:off x="685800" y="152400"/>
            <a:ext cx="7543800" cy="914400"/>
          </a:xfrm>
        </p:spPr>
        <p:txBody>
          <a:bodyPr/>
          <a:lstStyle/>
          <a:p>
            <a:r>
              <a:rPr lang="en-US" dirty="0" smtClean="0"/>
              <a:t>INTRODUCTION:</a:t>
            </a:r>
            <a:endParaRPr lang="en-US" dirty="0"/>
          </a:p>
        </p:txBody>
      </p:sp>
    </p:spTree>
    <p:extLst>
      <p:ext uri="{BB962C8B-B14F-4D97-AF65-F5344CB8AC3E}">
        <p14:creationId xmlns:p14="http://schemas.microsoft.com/office/powerpoint/2010/main" val="2219993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5181599"/>
          </a:xfrm>
        </p:spPr>
        <p:txBody>
          <a:bodyPr>
            <a:normAutofit/>
          </a:bodyPr>
          <a:lstStyle/>
          <a:p>
            <a:pPr>
              <a:buFont typeface="Wingdings" panose="05000000000000000000" pitchFamily="2" charset="2"/>
              <a:buChar char="Ø"/>
            </a:pPr>
            <a:r>
              <a:rPr lang="en-US" sz="3200" dirty="0" smtClean="0"/>
              <a:t>Philip of Macedon, father of Alexander the Great, who assumed the throne in 360 B.C., conquered the town of </a:t>
            </a:r>
            <a:r>
              <a:rPr lang="en-US" sz="3200" dirty="0" err="1" smtClean="0"/>
              <a:t>Krenides</a:t>
            </a:r>
            <a:r>
              <a:rPr lang="en-US" sz="3200" dirty="0" smtClean="0"/>
              <a:t>, introduced colonists into the city and renamed it Philippi after himself. The province of Macedonia was later captured by the Romans and divided into four districts. The battle of Philippi in 42 B.C. was one of the decisive battles in history. </a:t>
            </a:r>
          </a:p>
          <a:p>
            <a:pPr marL="0" indent="0">
              <a:buNone/>
            </a:pPr>
            <a:endParaRPr lang="en-US" dirty="0" smtClean="0"/>
          </a:p>
        </p:txBody>
      </p:sp>
      <p:sp>
        <p:nvSpPr>
          <p:cNvPr id="2" name="Title 1"/>
          <p:cNvSpPr>
            <a:spLocks noGrp="1"/>
          </p:cNvSpPr>
          <p:nvPr>
            <p:ph type="title"/>
          </p:nvPr>
        </p:nvSpPr>
        <p:spPr>
          <a:xfrm>
            <a:off x="685800" y="152400"/>
            <a:ext cx="7543800" cy="914400"/>
          </a:xfrm>
        </p:spPr>
        <p:txBody>
          <a:bodyPr/>
          <a:lstStyle/>
          <a:p>
            <a:r>
              <a:rPr lang="en-US" dirty="0" smtClean="0"/>
              <a:t>INTRODUCTION:</a:t>
            </a:r>
            <a:endParaRPr lang="en-US" dirty="0"/>
          </a:p>
        </p:txBody>
      </p:sp>
    </p:spTree>
    <p:extLst>
      <p:ext uri="{BB962C8B-B14F-4D97-AF65-F5344CB8AC3E}">
        <p14:creationId xmlns:p14="http://schemas.microsoft.com/office/powerpoint/2010/main" val="132695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5181599"/>
          </a:xfrm>
        </p:spPr>
        <p:txBody>
          <a:bodyPr>
            <a:normAutofit/>
          </a:bodyPr>
          <a:lstStyle/>
          <a:p>
            <a:pPr>
              <a:buFont typeface="Wingdings" panose="05000000000000000000" pitchFamily="2" charset="2"/>
              <a:buChar char="Ø"/>
            </a:pPr>
            <a:r>
              <a:rPr lang="en-US" sz="3200" dirty="0" smtClean="0"/>
              <a:t>Here at Philippi, Mark Antony and Octavian defeated Brutus and Cassius and decided the future history of the Roman empire.  After Philippi became a Roman colony Latin became the language of the people and Roman coins, laws and customs prevailed (Acts 16:20,21). The city flourished under Roman rule. </a:t>
            </a:r>
          </a:p>
          <a:p>
            <a:pPr marL="0" indent="0">
              <a:buNone/>
            </a:pPr>
            <a:endParaRPr lang="en-US" dirty="0" smtClean="0"/>
          </a:p>
        </p:txBody>
      </p:sp>
      <p:sp>
        <p:nvSpPr>
          <p:cNvPr id="2" name="Title 1"/>
          <p:cNvSpPr>
            <a:spLocks noGrp="1"/>
          </p:cNvSpPr>
          <p:nvPr>
            <p:ph type="title"/>
          </p:nvPr>
        </p:nvSpPr>
        <p:spPr>
          <a:xfrm>
            <a:off x="685800" y="152400"/>
            <a:ext cx="7543800" cy="914400"/>
          </a:xfrm>
        </p:spPr>
        <p:txBody>
          <a:bodyPr/>
          <a:lstStyle/>
          <a:p>
            <a:r>
              <a:rPr lang="en-US" dirty="0" smtClean="0"/>
              <a:t>INTRODUCTION:</a:t>
            </a:r>
            <a:endParaRPr lang="en-US" dirty="0"/>
          </a:p>
        </p:txBody>
      </p:sp>
    </p:spTree>
    <p:extLst>
      <p:ext uri="{BB962C8B-B14F-4D97-AF65-F5344CB8AC3E}">
        <p14:creationId xmlns:p14="http://schemas.microsoft.com/office/powerpoint/2010/main" val="867732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11"/>
          <a:stretch/>
        </p:blipFill>
        <p:spPr bwMode="auto">
          <a:xfrm>
            <a:off x="0" y="528506"/>
            <a:ext cx="9161513" cy="587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558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5181599"/>
          </a:xfrm>
        </p:spPr>
        <p:txBody>
          <a:bodyPr>
            <a:normAutofit/>
          </a:bodyPr>
          <a:lstStyle/>
          <a:p>
            <a:pPr>
              <a:buFont typeface="Wingdings" panose="05000000000000000000" pitchFamily="2" charset="2"/>
              <a:buChar char="Ø"/>
            </a:pPr>
            <a:r>
              <a:rPr lang="en-US" sz="3200" dirty="0" smtClean="0"/>
              <a:t>Only a few Jews lived in Philippi and there was no synagogue there (Acts 16:13). There was a school of medicine in the city.  Luke the physician may have lived there. Only the ruins of the </a:t>
            </a:r>
            <a:r>
              <a:rPr lang="en-US" sz="3200" dirty="0"/>
              <a:t>c</a:t>
            </a:r>
            <a:r>
              <a:rPr lang="en-US" sz="3200" dirty="0" smtClean="0"/>
              <a:t>ity remain today.</a:t>
            </a:r>
          </a:p>
          <a:p>
            <a:pPr>
              <a:buFont typeface="Wingdings" panose="05000000000000000000" pitchFamily="2" charset="2"/>
              <a:buChar char="Ø"/>
            </a:pPr>
            <a:r>
              <a:rPr lang="en-US" sz="3200" dirty="0" smtClean="0"/>
              <a:t>Paul first came to Philippi around 52 A.D. during his second missionary journey. </a:t>
            </a:r>
          </a:p>
          <a:p>
            <a:pPr marL="18288" indent="0">
              <a:buNone/>
            </a:pPr>
            <a:endParaRPr lang="en-US" sz="3200" dirty="0" smtClean="0"/>
          </a:p>
        </p:txBody>
      </p:sp>
      <p:sp>
        <p:nvSpPr>
          <p:cNvPr id="2" name="Title 1"/>
          <p:cNvSpPr>
            <a:spLocks noGrp="1"/>
          </p:cNvSpPr>
          <p:nvPr>
            <p:ph type="title"/>
          </p:nvPr>
        </p:nvSpPr>
        <p:spPr>
          <a:xfrm>
            <a:off x="685800" y="152400"/>
            <a:ext cx="7543800" cy="914400"/>
          </a:xfrm>
        </p:spPr>
        <p:txBody>
          <a:bodyPr/>
          <a:lstStyle/>
          <a:p>
            <a:r>
              <a:rPr lang="en-US" dirty="0" smtClean="0"/>
              <a:t>INTRODUCTION:</a:t>
            </a:r>
            <a:endParaRPr lang="en-US" dirty="0"/>
          </a:p>
        </p:txBody>
      </p:sp>
    </p:spTree>
    <p:extLst>
      <p:ext uri="{BB962C8B-B14F-4D97-AF65-F5344CB8AC3E}">
        <p14:creationId xmlns:p14="http://schemas.microsoft.com/office/powerpoint/2010/main" val="3073134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290</TotalTime>
  <Words>1317</Words>
  <Application>Microsoft Office PowerPoint</Application>
  <PresentationFormat>On-screen Show (4:3)</PresentationFormat>
  <Paragraphs>159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Elemental</vt:lpstr>
      <vt:lpstr>kc</vt:lpstr>
      <vt:lpstr>PowerPoint Presentation</vt:lpstr>
      <vt:lpstr>PHILIPPIANS</vt:lpstr>
      <vt:lpstr>PowerPoint Presentation</vt:lpstr>
      <vt:lpstr>INTRODUCTION:</vt:lpstr>
      <vt:lpstr>INTRODUCTION:</vt:lpstr>
      <vt:lpstr>INTRODUCTION:</vt:lpstr>
      <vt:lpstr>PowerPoint Presentation</vt:lpstr>
      <vt:lpstr>INTRODUCTION:</vt:lpstr>
      <vt:lpstr>INTRODUCTION:</vt:lpstr>
      <vt:lpstr>INTRODUCTION:</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66</cp:revision>
  <dcterms:created xsi:type="dcterms:W3CDTF">2016-03-15T14:09:27Z</dcterms:created>
  <dcterms:modified xsi:type="dcterms:W3CDTF">2018-09-19T14:40:45Z</dcterms:modified>
</cp:coreProperties>
</file>