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15" r:id="rId3"/>
    <p:sldId id="316" r:id="rId4"/>
    <p:sldId id="333" r:id="rId5"/>
    <p:sldId id="334" r:id="rId6"/>
    <p:sldId id="327" r:id="rId7"/>
    <p:sldId id="257" r:id="rId8"/>
    <p:sldId id="258" r:id="rId9"/>
    <p:sldId id="314" r:id="rId10"/>
    <p:sldId id="261" r:id="rId11"/>
    <p:sldId id="260" r:id="rId12"/>
    <p:sldId id="326" r:id="rId13"/>
    <p:sldId id="262" r:id="rId14"/>
    <p:sldId id="263" r:id="rId15"/>
    <p:sldId id="264" r:id="rId16"/>
    <p:sldId id="265" r:id="rId17"/>
    <p:sldId id="266" r:id="rId18"/>
    <p:sldId id="259" r:id="rId19"/>
    <p:sldId id="318" r:id="rId20"/>
    <p:sldId id="336" r:id="rId21"/>
    <p:sldId id="335" r:id="rId22"/>
    <p:sldId id="317" r:id="rId23"/>
    <p:sldId id="322" r:id="rId24"/>
    <p:sldId id="323" r:id="rId25"/>
    <p:sldId id="319" r:id="rId26"/>
    <p:sldId id="320" r:id="rId27"/>
    <p:sldId id="321" r:id="rId28"/>
    <p:sldId id="324" r:id="rId29"/>
    <p:sldId id="328" r:id="rId30"/>
    <p:sldId id="329" r:id="rId31"/>
    <p:sldId id="330" r:id="rId32"/>
    <p:sldId id="331" r:id="rId33"/>
    <p:sldId id="325" r:id="rId34"/>
    <p:sldId id="31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32"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7/14/2024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7/14/2024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7/14/2024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kidtools.net/" TargetMode="External"/><Relationship Id="rId2" Type="http://schemas.openxmlformats.org/officeDocument/2006/relationships/hyperlink" Target="http://www.bettywhitelpc@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blogs.ed.ac.uk/climate_culture/2021/03/17/heritage-and-risk-assessment-some-big-gaps/"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awpixel.com/image/1530/free-photo-image-diversity-african-african-american"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blogs.imperial.ac.uk/imperial-medicine/2019/09/16/poor-diversity-poor-design-the-truth-about-inclusive-research-and-why-it-matters/"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campusontario.pressbooks.pub/growthandgoalsindependent/chapter/what-is-a-mindset/"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bccampus.ca/2017/06/13/learning-teaching-courses-to-help-facilitate-learning-online/"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pixabay.com/en/handshake-understanding-3200298/"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pixabay.com/en/color-circles-structure-pattern-414637/"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tolerance.org/magazine/talking-circles-for-restorative-justice-and-beyond" TargetMode="External"/><Relationship Id="rId2" Type="http://schemas.openxmlformats.org/officeDocument/2006/relationships/hyperlink" Target="https://www.edutopia.org/school/glenview-elementary" TargetMode="External"/><Relationship Id="rId1" Type="http://schemas.openxmlformats.org/officeDocument/2006/relationships/slideLayout" Target="../slideLayouts/slideLayout2.xml"/><Relationship Id="rId4" Type="http://schemas.openxmlformats.org/officeDocument/2006/relationships/hyperlink" Target="https://www.kipp.org/news/giving-kids-say-schools-switch-suspensions-restorative-justice/"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foresee.hu/uploads/tx_abdownloads/files/peacemaking_circle_handbook.pdf" TargetMode="External"/><Relationship Id="rId2" Type="http://schemas.openxmlformats.org/officeDocument/2006/relationships/hyperlink" Target="http://fromdiaperstodiamonds.com/wp-content/uploads/2015/09/CIRCLE-KEEPER-HANDBOOK-REVISED-PRANIS.pdf" TargetMode="External"/><Relationship Id="rId1" Type="http://schemas.openxmlformats.org/officeDocument/2006/relationships/slideLayout" Target="../slideLayouts/slideLayout2.xml"/><Relationship Id="rId4" Type="http://schemas.openxmlformats.org/officeDocument/2006/relationships/hyperlink" Target="https://www.healthiersf.org/RestorativePractices/Resources/documents/RP%20Curriculum%20and%20Scripts%20and%20PowePoints/Classroom%20Curriculum/Teaching%20Restorative%20Practices%20in%20the%20Classroom%207%20lesson%20Curriculum.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newfrontiersmedia/5568116666/"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opennews.org/blog/dei-coalition-announcement/"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7ABC7-1E5D-1895-A437-6F468B9AB8B6}"/>
              </a:ext>
            </a:extLst>
          </p:cNvPr>
          <p:cNvSpPr>
            <a:spLocks noGrp="1"/>
          </p:cNvSpPr>
          <p:nvPr>
            <p:ph type="ctrTitle"/>
          </p:nvPr>
        </p:nvSpPr>
        <p:spPr/>
        <p:txBody>
          <a:bodyPr>
            <a:normAutofit/>
          </a:bodyPr>
          <a:lstStyle/>
          <a:p>
            <a:r>
              <a:rPr lang="en-US" sz="5400" dirty="0"/>
              <a:t>Culturally responsive Tier 1 classroom management</a:t>
            </a:r>
          </a:p>
        </p:txBody>
      </p:sp>
      <p:sp>
        <p:nvSpPr>
          <p:cNvPr id="3" name="Subtitle 2">
            <a:extLst>
              <a:ext uri="{FF2B5EF4-FFF2-40B4-BE49-F238E27FC236}">
                <a16:creationId xmlns:a16="http://schemas.microsoft.com/office/drawing/2014/main" id="{44A2BA33-D6CC-953D-2D07-E1D6138E1CCA}"/>
              </a:ext>
            </a:extLst>
          </p:cNvPr>
          <p:cNvSpPr>
            <a:spLocks noGrp="1"/>
          </p:cNvSpPr>
          <p:nvPr>
            <p:ph type="subTitle" idx="1"/>
          </p:nvPr>
        </p:nvSpPr>
        <p:spPr>
          <a:xfrm>
            <a:off x="2417780" y="3531204"/>
            <a:ext cx="8637072" cy="2039172"/>
          </a:xfrm>
        </p:spPr>
        <p:txBody>
          <a:bodyPr>
            <a:normAutofit/>
          </a:bodyPr>
          <a:lstStyle/>
          <a:p>
            <a:r>
              <a:rPr lang="en-US" dirty="0"/>
              <a:t>Presented by Betty White, Med., LPC-S, CSC</a:t>
            </a:r>
          </a:p>
          <a:p>
            <a:r>
              <a:rPr lang="en-US" dirty="0">
                <a:hlinkClick r:id="rId2"/>
              </a:rPr>
              <a:t>www.bettywhitelpc@gmail.com</a:t>
            </a:r>
            <a:endParaRPr lang="en-US" dirty="0"/>
          </a:p>
          <a:p>
            <a:r>
              <a:rPr lang="en-US" dirty="0">
                <a:hlinkClick r:id="rId3"/>
              </a:rPr>
              <a:t>www.kidtools.net</a:t>
            </a:r>
            <a:endParaRPr lang="en-US" dirty="0"/>
          </a:p>
          <a:p>
            <a:endParaRPr lang="en-US" dirty="0"/>
          </a:p>
          <a:p>
            <a:endParaRPr lang="en-US" dirty="0"/>
          </a:p>
        </p:txBody>
      </p:sp>
    </p:spTree>
    <p:extLst>
      <p:ext uri="{BB962C8B-B14F-4D97-AF65-F5344CB8AC3E}">
        <p14:creationId xmlns:p14="http://schemas.microsoft.com/office/powerpoint/2010/main" val="276976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2C241-E34F-198B-41FE-11C8F3530BCC}"/>
              </a:ext>
            </a:extLst>
          </p:cNvPr>
          <p:cNvSpPr>
            <a:spLocks noGrp="1"/>
          </p:cNvSpPr>
          <p:nvPr>
            <p:ph type="title"/>
          </p:nvPr>
        </p:nvSpPr>
        <p:spPr>
          <a:xfrm>
            <a:off x="1451579" y="804519"/>
            <a:ext cx="9603275" cy="874991"/>
          </a:xfrm>
        </p:spPr>
        <p:txBody>
          <a:bodyPr/>
          <a:lstStyle/>
          <a:p>
            <a:r>
              <a:rPr lang="en-US" dirty="0"/>
              <a:t>Cultural Differences in the Classroom</a:t>
            </a:r>
          </a:p>
        </p:txBody>
      </p:sp>
      <p:sp>
        <p:nvSpPr>
          <p:cNvPr id="3" name="Content Placeholder 2">
            <a:extLst>
              <a:ext uri="{FF2B5EF4-FFF2-40B4-BE49-F238E27FC236}">
                <a16:creationId xmlns:a16="http://schemas.microsoft.com/office/drawing/2014/main" id="{38FB64BD-444E-161E-3AEE-DC095E2F9E5C}"/>
              </a:ext>
            </a:extLst>
          </p:cNvPr>
          <p:cNvSpPr>
            <a:spLocks noGrp="1"/>
          </p:cNvSpPr>
          <p:nvPr>
            <p:ph idx="1"/>
          </p:nvPr>
        </p:nvSpPr>
        <p:spPr>
          <a:xfrm>
            <a:off x="1451579" y="2015732"/>
            <a:ext cx="9603275" cy="3890546"/>
          </a:xfrm>
        </p:spPr>
        <p:txBody>
          <a:bodyPr>
            <a:normAutofit lnSpcReduction="10000"/>
          </a:bodyPr>
          <a:lstStyle/>
          <a:p>
            <a:r>
              <a:rPr lang="en-US" b="1" i="0" dirty="0">
                <a:solidFill>
                  <a:srgbClr val="000000"/>
                </a:solidFill>
                <a:effectLst/>
                <a:latin typeface="Open Sans" panose="020B0606030504020204" pitchFamily="34" charset="0"/>
              </a:rPr>
              <a:t>Cultural differences are particularly important to understand as the U.S. student population becomes more and more racially, ethnically, and linguistically diverse. In the 2017–2018 school year, 53 percent of elementary and secondary students identified as a race or ethnicity other than white. On the other hand, during that same period 79 percent of public school teachers were white and non-Hispanic. Even in schools where the majority of the student population was from diverse racial or ethnic populations, the majority of teachers were white. This disparity in cultural and racial backgrounds and experiences can lead to unique challenges and potential misunderstandings.</a:t>
            </a:r>
          </a:p>
          <a:p>
            <a:pPr marL="0" indent="0">
              <a:buNone/>
            </a:pPr>
            <a:r>
              <a:rPr lang="en-US" b="1" dirty="0">
                <a:solidFill>
                  <a:srgbClr val="000000"/>
                </a:solidFill>
                <a:latin typeface="Open Sans" panose="020B0606030504020204" pitchFamily="34" charset="0"/>
              </a:rPr>
              <a:t>Source: National Center for Educational Statistics (NCES)</a:t>
            </a:r>
            <a:endParaRPr lang="en-US" b="1" dirty="0"/>
          </a:p>
        </p:txBody>
      </p:sp>
    </p:spTree>
    <p:extLst>
      <p:ext uri="{BB962C8B-B14F-4D97-AF65-F5344CB8AC3E}">
        <p14:creationId xmlns:p14="http://schemas.microsoft.com/office/powerpoint/2010/main" val="2389812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526CB4-8D9E-8679-52AF-01588A80677C}"/>
              </a:ext>
            </a:extLst>
          </p:cNvPr>
          <p:cNvPicPr>
            <a:picLocks noChangeAspect="1"/>
          </p:cNvPicPr>
          <p:nvPr/>
        </p:nvPicPr>
        <p:blipFill>
          <a:blip r:embed="rId2"/>
          <a:stretch>
            <a:fillRect/>
          </a:stretch>
        </p:blipFill>
        <p:spPr>
          <a:xfrm>
            <a:off x="1362269" y="88338"/>
            <a:ext cx="8067481" cy="5693337"/>
          </a:xfrm>
          <a:prstGeom prst="rect">
            <a:avLst/>
          </a:prstGeom>
        </p:spPr>
      </p:pic>
    </p:spTree>
    <p:extLst>
      <p:ext uri="{BB962C8B-B14F-4D97-AF65-F5344CB8AC3E}">
        <p14:creationId xmlns:p14="http://schemas.microsoft.com/office/powerpoint/2010/main" val="2104695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D312-9B07-693C-8EC9-39A2BD24D2AC}"/>
              </a:ext>
            </a:extLst>
          </p:cNvPr>
          <p:cNvSpPr>
            <a:spLocks noGrp="1"/>
          </p:cNvSpPr>
          <p:nvPr>
            <p:ph type="title"/>
          </p:nvPr>
        </p:nvSpPr>
        <p:spPr/>
        <p:txBody>
          <a:bodyPr/>
          <a:lstStyle/>
          <a:p>
            <a:r>
              <a:rPr lang="en-US" dirty="0"/>
              <a:t>Another look at culture</a:t>
            </a:r>
          </a:p>
        </p:txBody>
      </p:sp>
      <p:sp>
        <p:nvSpPr>
          <p:cNvPr id="3" name="Content Placeholder 2">
            <a:extLst>
              <a:ext uri="{FF2B5EF4-FFF2-40B4-BE49-F238E27FC236}">
                <a16:creationId xmlns:a16="http://schemas.microsoft.com/office/drawing/2014/main" id="{DF494875-66AC-429E-138E-B1403DF34723}"/>
              </a:ext>
            </a:extLst>
          </p:cNvPr>
          <p:cNvSpPr>
            <a:spLocks noGrp="1"/>
          </p:cNvSpPr>
          <p:nvPr>
            <p:ph idx="1"/>
          </p:nvPr>
        </p:nvSpPr>
        <p:spPr/>
        <p:txBody>
          <a:bodyPr>
            <a:normAutofit lnSpcReduction="10000"/>
          </a:bodyPr>
          <a:lstStyle/>
          <a:p>
            <a:r>
              <a:rPr lang="en-US" dirty="0"/>
              <a:t>While we tend to look at culture from the standpoint of ethnicities, there are many other cultures to be considered as well.  Ruby Payne made famous the “culture of poverty” and highlighted differences in language, beliefs, and skills between those who lived in poverty, in middle class, and in upper class. </a:t>
            </a:r>
            <a:r>
              <a:rPr lang="en-US" b="0" i="0" dirty="0">
                <a:effectLst/>
                <a:latin typeface="+mj-lt"/>
              </a:rPr>
              <a:t>LGBTQIA or LGBTQ+ culture is a culture shared by lesbian, gay, bisexual, transgender, and queer individuals.  While they </a:t>
            </a:r>
            <a:r>
              <a:rPr lang="en-US" dirty="0">
                <a:latin typeface="+mj-lt"/>
              </a:rPr>
              <a:t>come from a variety of backgrounds, they share certain commonalities.  Not all individuals in this group are immersed in the culture for a variety of reasons, but the culture exists. </a:t>
            </a:r>
          </a:p>
          <a:p>
            <a:r>
              <a:rPr lang="en-US" dirty="0">
                <a:latin typeface="+mj-lt"/>
              </a:rPr>
              <a:t> What are some of the other cultural groups in your school or community?  </a:t>
            </a:r>
          </a:p>
        </p:txBody>
      </p:sp>
    </p:spTree>
    <p:extLst>
      <p:ext uri="{BB962C8B-B14F-4D97-AF65-F5344CB8AC3E}">
        <p14:creationId xmlns:p14="http://schemas.microsoft.com/office/powerpoint/2010/main" val="2473771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1B13-08A5-E3DF-DE90-1C9F6170CCA2}"/>
              </a:ext>
            </a:extLst>
          </p:cNvPr>
          <p:cNvSpPr>
            <a:spLocks noGrp="1"/>
          </p:cNvSpPr>
          <p:nvPr>
            <p:ph type="title"/>
          </p:nvPr>
        </p:nvSpPr>
        <p:spPr/>
        <p:txBody>
          <a:bodyPr/>
          <a:lstStyle/>
          <a:p>
            <a:r>
              <a:rPr lang="en-US" dirty="0"/>
              <a:t>Cultural Gaps</a:t>
            </a:r>
          </a:p>
        </p:txBody>
      </p:sp>
      <p:sp>
        <p:nvSpPr>
          <p:cNvPr id="3" name="Content Placeholder 2">
            <a:extLst>
              <a:ext uri="{FF2B5EF4-FFF2-40B4-BE49-F238E27FC236}">
                <a16:creationId xmlns:a16="http://schemas.microsoft.com/office/drawing/2014/main" id="{16275606-689C-1D29-6697-8BA57EBD37DA}"/>
              </a:ext>
            </a:extLst>
          </p:cNvPr>
          <p:cNvSpPr>
            <a:spLocks noGrp="1"/>
          </p:cNvSpPr>
          <p:nvPr>
            <p:ph idx="1"/>
          </p:nvPr>
        </p:nvSpPr>
        <p:spPr/>
        <p:txBody>
          <a:bodyPr>
            <a:normAutofit/>
          </a:bodyPr>
          <a:lstStyle/>
          <a:p>
            <a:r>
              <a:rPr lang="en-US" sz="2400" dirty="0"/>
              <a:t>In the United States, the educational system “appropriate behavior” typically reflects middle class, white cultural norms.  These norms are demonstrated in school district policies and practices, as well as expectations for classroom behavior, communication, classroom dynamics, and family engagement.  As student populations becomes more diverse, differences in these factors produce what are known as cultural gaps.   </a:t>
            </a:r>
          </a:p>
        </p:txBody>
      </p:sp>
      <p:pic>
        <p:nvPicPr>
          <p:cNvPr id="5" name="Picture 4">
            <a:extLst>
              <a:ext uri="{FF2B5EF4-FFF2-40B4-BE49-F238E27FC236}">
                <a16:creationId xmlns:a16="http://schemas.microsoft.com/office/drawing/2014/main" id="{FC729963-60AF-CB7C-EF83-425A33BA91D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0358" r="1687" b="8141"/>
          <a:stretch/>
        </p:blipFill>
        <p:spPr>
          <a:xfrm>
            <a:off x="1279429" y="4935894"/>
            <a:ext cx="9301485" cy="1660850"/>
          </a:xfrm>
          <a:prstGeom prst="rect">
            <a:avLst/>
          </a:prstGeom>
          <a:effectLst>
            <a:softEdge rad="317500"/>
          </a:effectLst>
        </p:spPr>
      </p:pic>
    </p:spTree>
    <p:extLst>
      <p:ext uri="{BB962C8B-B14F-4D97-AF65-F5344CB8AC3E}">
        <p14:creationId xmlns:p14="http://schemas.microsoft.com/office/powerpoint/2010/main" val="639541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CBA4-AF3E-A277-3115-9987DE398AE3}"/>
              </a:ext>
            </a:extLst>
          </p:cNvPr>
          <p:cNvSpPr>
            <a:spLocks noGrp="1"/>
          </p:cNvSpPr>
          <p:nvPr>
            <p:ph type="title"/>
          </p:nvPr>
        </p:nvSpPr>
        <p:spPr/>
        <p:txBody>
          <a:bodyPr/>
          <a:lstStyle/>
          <a:p>
            <a:r>
              <a:rPr lang="en-US" dirty="0"/>
              <a:t>Identifying these gaps</a:t>
            </a:r>
          </a:p>
        </p:txBody>
      </p:sp>
      <p:graphicFrame>
        <p:nvGraphicFramePr>
          <p:cNvPr id="7" name="Content Placeholder 6">
            <a:extLst>
              <a:ext uri="{FF2B5EF4-FFF2-40B4-BE49-F238E27FC236}">
                <a16:creationId xmlns:a16="http://schemas.microsoft.com/office/drawing/2014/main" id="{BAA70DBF-43AF-83E3-E92B-6506E4CD5190}"/>
              </a:ext>
            </a:extLst>
          </p:cNvPr>
          <p:cNvGraphicFramePr>
            <a:graphicFrameLocks noGrp="1"/>
          </p:cNvGraphicFramePr>
          <p:nvPr>
            <p:ph idx="1"/>
            <p:extLst>
              <p:ext uri="{D42A27DB-BD31-4B8C-83A1-F6EECF244321}">
                <p14:modId xmlns:p14="http://schemas.microsoft.com/office/powerpoint/2010/main" val="2396488311"/>
              </p:ext>
            </p:extLst>
          </p:nvPr>
        </p:nvGraphicFramePr>
        <p:xfrm>
          <a:off x="1679510" y="2016123"/>
          <a:ext cx="8369559" cy="4123419"/>
        </p:xfrm>
        <a:graphic>
          <a:graphicData uri="http://schemas.openxmlformats.org/drawingml/2006/table">
            <a:tbl>
              <a:tblPr/>
              <a:tblGrid>
                <a:gridCol w="4166118">
                  <a:extLst>
                    <a:ext uri="{9D8B030D-6E8A-4147-A177-3AD203B41FA5}">
                      <a16:colId xmlns:a16="http://schemas.microsoft.com/office/drawing/2014/main" val="402391940"/>
                    </a:ext>
                  </a:extLst>
                </a:gridCol>
                <a:gridCol w="4203441">
                  <a:extLst>
                    <a:ext uri="{9D8B030D-6E8A-4147-A177-3AD203B41FA5}">
                      <a16:colId xmlns:a16="http://schemas.microsoft.com/office/drawing/2014/main" val="1350299696"/>
                    </a:ext>
                  </a:extLst>
                </a:gridCol>
              </a:tblGrid>
              <a:tr h="349866">
                <a:tc gridSpan="2">
                  <a:txBody>
                    <a:bodyPr/>
                    <a:lstStyle/>
                    <a:p>
                      <a:pPr algn="l" fontAlgn="t"/>
                      <a:r>
                        <a:rPr lang="en-US" sz="1200">
                          <a:effectLst/>
                        </a:rPr>
                        <a:t>Respect for authority figures</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0F3F7"/>
                    </a:solidFill>
                  </a:tcPr>
                </a:tc>
                <a:tc hMerge="1">
                  <a:txBody>
                    <a:bodyPr/>
                    <a:lstStyle/>
                    <a:p>
                      <a:endParaRPr lang="en-US"/>
                    </a:p>
                  </a:txBody>
                  <a:tcPr/>
                </a:tc>
                <a:extLst>
                  <a:ext uri="{0D108BD9-81ED-4DB2-BD59-A6C34878D82A}">
                    <a16:rowId xmlns:a16="http://schemas.microsoft.com/office/drawing/2014/main" val="1671929614"/>
                  </a:ext>
                </a:extLst>
              </a:tr>
              <a:tr h="1024607">
                <a:tc>
                  <a:txBody>
                    <a:bodyPr/>
                    <a:lstStyle/>
                    <a:p>
                      <a:pPr algn="ctr" fontAlgn="t"/>
                      <a:r>
                        <a:rPr lang="en-US" sz="1200">
                          <a:effectLst/>
                        </a:rPr>
                        <a:t>Teachers are automatically regarded as an authority figure (based on role/position or age).</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tc>
                  <a:txBody>
                    <a:bodyPr/>
                    <a:lstStyle/>
                    <a:p>
                      <a:pPr algn="ctr" fontAlgn="t"/>
                      <a:r>
                        <a:rPr lang="en-US" sz="1200">
                          <a:effectLst/>
                        </a:rPr>
                        <a:t>As a new member of the community, teachers must earn respect.</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extLst>
                  <a:ext uri="{0D108BD9-81ED-4DB2-BD59-A6C34878D82A}">
                    <a16:rowId xmlns:a16="http://schemas.microsoft.com/office/drawing/2014/main" val="3564518249"/>
                  </a:ext>
                </a:extLst>
              </a:tr>
              <a:tr h="349866">
                <a:tc gridSpan="2">
                  <a:txBody>
                    <a:bodyPr/>
                    <a:lstStyle/>
                    <a:p>
                      <a:pPr algn="l" fontAlgn="t"/>
                      <a:r>
                        <a:rPr lang="en-US" sz="1200">
                          <a:effectLst/>
                        </a:rPr>
                        <a:t>Relationships with community</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0F3F7"/>
                    </a:solidFill>
                  </a:tcPr>
                </a:tc>
                <a:tc hMerge="1">
                  <a:txBody>
                    <a:bodyPr/>
                    <a:lstStyle/>
                    <a:p>
                      <a:endParaRPr lang="en-US"/>
                    </a:p>
                  </a:txBody>
                  <a:tcPr/>
                </a:tc>
                <a:extLst>
                  <a:ext uri="{0D108BD9-81ED-4DB2-BD59-A6C34878D82A}">
                    <a16:rowId xmlns:a16="http://schemas.microsoft.com/office/drawing/2014/main" val="1064016284"/>
                  </a:ext>
                </a:extLst>
              </a:tr>
              <a:tr h="1024607">
                <a:tc>
                  <a:txBody>
                    <a:bodyPr/>
                    <a:lstStyle/>
                    <a:p>
                      <a:pPr algn="ctr" fontAlgn="t"/>
                      <a:r>
                        <a:rPr lang="en-US" sz="1200">
                          <a:effectLst/>
                        </a:rPr>
                        <a:t>Teachers are expected to collaborate with family members or community elders.</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tc>
                  <a:txBody>
                    <a:bodyPr/>
                    <a:lstStyle/>
                    <a:p>
                      <a:pPr algn="ctr" fontAlgn="t"/>
                      <a:r>
                        <a:rPr lang="en-US" sz="1200">
                          <a:effectLst/>
                        </a:rPr>
                        <a:t>Students and families expect teachers to act independently.</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extLst>
                  <a:ext uri="{0D108BD9-81ED-4DB2-BD59-A6C34878D82A}">
                    <a16:rowId xmlns:a16="http://schemas.microsoft.com/office/drawing/2014/main" val="1339971291"/>
                  </a:ext>
                </a:extLst>
              </a:tr>
              <a:tr h="349866">
                <a:tc gridSpan="2">
                  <a:txBody>
                    <a:bodyPr/>
                    <a:lstStyle/>
                    <a:p>
                      <a:pPr algn="l" fontAlgn="t"/>
                      <a:r>
                        <a:rPr lang="en-US" sz="1200">
                          <a:effectLst/>
                        </a:rPr>
                        <a:t>Interpersonal space</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0F3F7"/>
                    </a:solidFill>
                  </a:tcPr>
                </a:tc>
                <a:tc hMerge="1">
                  <a:txBody>
                    <a:bodyPr/>
                    <a:lstStyle/>
                    <a:p>
                      <a:endParaRPr lang="en-US"/>
                    </a:p>
                  </a:txBody>
                  <a:tcPr/>
                </a:tc>
                <a:extLst>
                  <a:ext uri="{0D108BD9-81ED-4DB2-BD59-A6C34878D82A}">
                    <a16:rowId xmlns:a16="http://schemas.microsoft.com/office/drawing/2014/main" val="1611424248"/>
                  </a:ext>
                </a:extLst>
              </a:tr>
              <a:tr h="1024607">
                <a:tc>
                  <a:txBody>
                    <a:bodyPr/>
                    <a:lstStyle/>
                    <a:p>
                      <a:pPr algn="ctr" fontAlgn="t"/>
                      <a:r>
                        <a:rPr lang="en-US" sz="1200">
                          <a:effectLst/>
                        </a:rPr>
                        <a:t>Standing very close to someone when speaking is seen as violating personal space.</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tc>
                  <a:txBody>
                    <a:bodyPr/>
                    <a:lstStyle/>
                    <a:p>
                      <a:pPr algn="ctr" fontAlgn="t"/>
                      <a:r>
                        <a:rPr lang="en-US" sz="1200" dirty="0">
                          <a:effectLst/>
                        </a:rPr>
                        <a:t>Standing very close to someone when speaking indicates a close relationship.</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extLst>
                  <a:ext uri="{0D108BD9-81ED-4DB2-BD59-A6C34878D82A}">
                    <a16:rowId xmlns:a16="http://schemas.microsoft.com/office/drawing/2014/main" val="3714501784"/>
                  </a:ext>
                </a:extLst>
              </a:tr>
            </a:tbl>
          </a:graphicData>
        </a:graphic>
      </p:graphicFrame>
    </p:spTree>
    <p:extLst>
      <p:ext uri="{BB962C8B-B14F-4D97-AF65-F5344CB8AC3E}">
        <p14:creationId xmlns:p14="http://schemas.microsoft.com/office/powerpoint/2010/main" val="3877619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5A82-F293-69D5-F456-3B20C3DED4DE}"/>
              </a:ext>
            </a:extLst>
          </p:cNvPr>
          <p:cNvSpPr>
            <a:spLocks noGrp="1"/>
          </p:cNvSpPr>
          <p:nvPr>
            <p:ph type="title"/>
          </p:nvPr>
        </p:nvSpPr>
        <p:spPr/>
        <p:txBody>
          <a:bodyPr/>
          <a:lstStyle/>
          <a:p>
            <a:r>
              <a:rPr lang="en-US" dirty="0"/>
              <a:t>Identifying these gaps</a:t>
            </a:r>
          </a:p>
        </p:txBody>
      </p:sp>
      <p:graphicFrame>
        <p:nvGraphicFramePr>
          <p:cNvPr id="7" name="Content Placeholder 6">
            <a:extLst>
              <a:ext uri="{FF2B5EF4-FFF2-40B4-BE49-F238E27FC236}">
                <a16:creationId xmlns:a16="http://schemas.microsoft.com/office/drawing/2014/main" id="{226D28A4-BC27-B64A-8311-71CCF2944634}"/>
              </a:ext>
            </a:extLst>
          </p:cNvPr>
          <p:cNvGraphicFramePr>
            <a:graphicFrameLocks noGrp="1"/>
          </p:cNvGraphicFramePr>
          <p:nvPr>
            <p:ph idx="1"/>
            <p:extLst>
              <p:ext uri="{D42A27DB-BD31-4B8C-83A1-F6EECF244321}">
                <p14:modId xmlns:p14="http://schemas.microsoft.com/office/powerpoint/2010/main" val="1766522180"/>
              </p:ext>
            </p:extLst>
          </p:nvPr>
        </p:nvGraphicFramePr>
        <p:xfrm>
          <a:off x="1586204" y="2016122"/>
          <a:ext cx="9302620" cy="4114088"/>
        </p:xfrm>
        <a:graphic>
          <a:graphicData uri="http://schemas.openxmlformats.org/drawingml/2006/table">
            <a:tbl>
              <a:tblPr/>
              <a:tblGrid>
                <a:gridCol w="4651310">
                  <a:extLst>
                    <a:ext uri="{9D8B030D-6E8A-4147-A177-3AD203B41FA5}">
                      <a16:colId xmlns:a16="http://schemas.microsoft.com/office/drawing/2014/main" val="1308811393"/>
                    </a:ext>
                  </a:extLst>
                </a:gridCol>
                <a:gridCol w="4651310">
                  <a:extLst>
                    <a:ext uri="{9D8B030D-6E8A-4147-A177-3AD203B41FA5}">
                      <a16:colId xmlns:a16="http://schemas.microsoft.com/office/drawing/2014/main" val="585879132"/>
                    </a:ext>
                  </a:extLst>
                </a:gridCol>
              </a:tblGrid>
              <a:tr h="349074">
                <a:tc gridSpan="2">
                  <a:txBody>
                    <a:bodyPr/>
                    <a:lstStyle/>
                    <a:p>
                      <a:pPr algn="l" fontAlgn="t"/>
                      <a:r>
                        <a:rPr lang="en-US" sz="1200">
                          <a:effectLst/>
                        </a:rPr>
                        <a:t>Eye contact</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0F3F7"/>
                    </a:solidFill>
                  </a:tcPr>
                </a:tc>
                <a:tc hMerge="1">
                  <a:txBody>
                    <a:bodyPr/>
                    <a:lstStyle/>
                    <a:p>
                      <a:endParaRPr lang="en-US"/>
                    </a:p>
                  </a:txBody>
                  <a:tcPr/>
                </a:tc>
                <a:extLst>
                  <a:ext uri="{0D108BD9-81ED-4DB2-BD59-A6C34878D82A}">
                    <a16:rowId xmlns:a16="http://schemas.microsoft.com/office/drawing/2014/main" val="4149369676"/>
                  </a:ext>
                </a:extLst>
              </a:tr>
              <a:tr h="797884">
                <a:tc>
                  <a:txBody>
                    <a:bodyPr/>
                    <a:lstStyle/>
                    <a:p>
                      <a:pPr algn="ctr" fontAlgn="t"/>
                      <a:r>
                        <a:rPr lang="en-US" sz="1200">
                          <a:effectLst/>
                        </a:rPr>
                        <a:t>Eye contact conveys listening.</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tc>
                  <a:txBody>
                    <a:bodyPr/>
                    <a:lstStyle/>
                    <a:p>
                      <a:pPr algn="ctr" fontAlgn="t"/>
                      <a:r>
                        <a:rPr lang="en-US" sz="1200">
                          <a:effectLst/>
                        </a:rPr>
                        <a:t>A lack of eye contact indicates deference or respect.</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extLst>
                  <a:ext uri="{0D108BD9-81ED-4DB2-BD59-A6C34878D82A}">
                    <a16:rowId xmlns:a16="http://schemas.microsoft.com/office/drawing/2014/main" val="4001510843"/>
                  </a:ext>
                </a:extLst>
              </a:tr>
              <a:tr h="349074">
                <a:tc gridSpan="2">
                  <a:txBody>
                    <a:bodyPr/>
                    <a:lstStyle/>
                    <a:p>
                      <a:pPr algn="l" fontAlgn="t"/>
                      <a:r>
                        <a:rPr lang="en-US" sz="1200">
                          <a:effectLst/>
                        </a:rPr>
                        <a:t>Verbal interactions</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0F3F7"/>
                    </a:solidFill>
                  </a:tcPr>
                </a:tc>
                <a:tc hMerge="1">
                  <a:txBody>
                    <a:bodyPr/>
                    <a:lstStyle/>
                    <a:p>
                      <a:endParaRPr lang="en-US"/>
                    </a:p>
                  </a:txBody>
                  <a:tcPr/>
                </a:tc>
                <a:extLst>
                  <a:ext uri="{0D108BD9-81ED-4DB2-BD59-A6C34878D82A}">
                    <a16:rowId xmlns:a16="http://schemas.microsoft.com/office/drawing/2014/main" val="2092881617"/>
                  </a:ext>
                </a:extLst>
              </a:tr>
              <a:tr h="1022288">
                <a:tc>
                  <a:txBody>
                    <a:bodyPr/>
                    <a:lstStyle/>
                    <a:p>
                      <a:pPr algn="ctr" fontAlgn="t"/>
                      <a:r>
                        <a:rPr lang="en-US" sz="1200">
                          <a:effectLst/>
                        </a:rPr>
                        <a:t>Verbally conveying information in a direct and assertive manner is valued.</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tc>
                  <a:txBody>
                    <a:bodyPr/>
                    <a:lstStyle/>
                    <a:p>
                      <a:pPr algn="ctr" fontAlgn="t"/>
                      <a:r>
                        <a:rPr lang="en-US" sz="1200">
                          <a:effectLst/>
                        </a:rPr>
                        <a:t>Verbally conveying information in an indirect and passive manner is valued.</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extLst>
                  <a:ext uri="{0D108BD9-81ED-4DB2-BD59-A6C34878D82A}">
                    <a16:rowId xmlns:a16="http://schemas.microsoft.com/office/drawing/2014/main" val="2044051178"/>
                  </a:ext>
                </a:extLst>
              </a:tr>
              <a:tr h="349074">
                <a:tc gridSpan="2">
                  <a:txBody>
                    <a:bodyPr/>
                    <a:lstStyle/>
                    <a:p>
                      <a:pPr algn="l" fontAlgn="t"/>
                      <a:r>
                        <a:rPr lang="en-US" sz="1200">
                          <a:effectLst/>
                        </a:rPr>
                        <a:t>Providing directions</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0F3F7"/>
                    </a:solidFill>
                  </a:tcPr>
                </a:tc>
                <a:tc hMerge="1">
                  <a:txBody>
                    <a:bodyPr/>
                    <a:lstStyle/>
                    <a:p>
                      <a:endParaRPr lang="en-US"/>
                    </a:p>
                  </a:txBody>
                  <a:tcPr/>
                </a:tc>
                <a:extLst>
                  <a:ext uri="{0D108BD9-81ED-4DB2-BD59-A6C34878D82A}">
                    <a16:rowId xmlns:a16="http://schemas.microsoft.com/office/drawing/2014/main" val="3502076533"/>
                  </a:ext>
                </a:extLst>
              </a:tr>
              <a:tr h="1246694">
                <a:tc>
                  <a:txBody>
                    <a:bodyPr/>
                    <a:lstStyle/>
                    <a:p>
                      <a:pPr algn="ctr" fontAlgn="t"/>
                      <a:r>
                        <a:rPr lang="en-US" sz="1200">
                          <a:effectLst/>
                        </a:rPr>
                        <a:t>Providing directions in the form of a question (e.g., “Can you join us for group time?”) implies an expectation to comply.</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tc>
                  <a:txBody>
                    <a:bodyPr/>
                    <a:lstStyle/>
                    <a:p>
                      <a:pPr algn="ctr" fontAlgn="t"/>
                      <a:r>
                        <a:rPr lang="en-US" sz="1200" dirty="0">
                          <a:effectLst/>
                        </a:rPr>
                        <a:t>Providing directions in the form of a question implies an expectation of choice or an option to decline.</a:t>
                      </a:r>
                    </a:p>
                  </a:txBody>
                  <a:tcPr marL="52267" marR="52267" marT="52267" marB="52267">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extLst>
                  <a:ext uri="{0D108BD9-81ED-4DB2-BD59-A6C34878D82A}">
                    <a16:rowId xmlns:a16="http://schemas.microsoft.com/office/drawing/2014/main" val="3014234705"/>
                  </a:ext>
                </a:extLst>
              </a:tr>
            </a:tbl>
          </a:graphicData>
        </a:graphic>
      </p:graphicFrame>
    </p:spTree>
    <p:extLst>
      <p:ext uri="{BB962C8B-B14F-4D97-AF65-F5344CB8AC3E}">
        <p14:creationId xmlns:p14="http://schemas.microsoft.com/office/powerpoint/2010/main" val="1948510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2F21D-5A35-72B3-F015-D91A6BAD17AA}"/>
              </a:ext>
            </a:extLst>
          </p:cNvPr>
          <p:cNvSpPr>
            <a:spLocks noGrp="1"/>
          </p:cNvSpPr>
          <p:nvPr>
            <p:ph type="title"/>
          </p:nvPr>
        </p:nvSpPr>
        <p:spPr/>
        <p:txBody>
          <a:bodyPr/>
          <a:lstStyle/>
          <a:p>
            <a:r>
              <a:rPr lang="en-US" dirty="0"/>
              <a:t>Identifying these gaps</a:t>
            </a:r>
          </a:p>
        </p:txBody>
      </p:sp>
      <p:graphicFrame>
        <p:nvGraphicFramePr>
          <p:cNvPr id="4" name="Content Placeholder 3">
            <a:extLst>
              <a:ext uri="{FF2B5EF4-FFF2-40B4-BE49-F238E27FC236}">
                <a16:creationId xmlns:a16="http://schemas.microsoft.com/office/drawing/2014/main" id="{04DFC987-E3EB-E8A4-7B9D-0E2960E36870}"/>
              </a:ext>
            </a:extLst>
          </p:cNvPr>
          <p:cNvGraphicFramePr>
            <a:graphicFrameLocks noGrp="1"/>
          </p:cNvGraphicFramePr>
          <p:nvPr>
            <p:ph idx="1"/>
            <p:extLst>
              <p:ext uri="{D42A27DB-BD31-4B8C-83A1-F6EECF244321}">
                <p14:modId xmlns:p14="http://schemas.microsoft.com/office/powerpoint/2010/main" val="3419797013"/>
              </p:ext>
            </p:extLst>
          </p:nvPr>
        </p:nvGraphicFramePr>
        <p:xfrm>
          <a:off x="1306286" y="2016125"/>
          <a:ext cx="9937102" cy="4037356"/>
        </p:xfrm>
        <a:graphic>
          <a:graphicData uri="http://schemas.openxmlformats.org/drawingml/2006/table">
            <a:tbl>
              <a:tblPr/>
              <a:tblGrid>
                <a:gridCol w="4968551">
                  <a:extLst>
                    <a:ext uri="{9D8B030D-6E8A-4147-A177-3AD203B41FA5}">
                      <a16:colId xmlns:a16="http://schemas.microsoft.com/office/drawing/2014/main" val="862206736"/>
                    </a:ext>
                  </a:extLst>
                </a:gridCol>
                <a:gridCol w="4968551">
                  <a:extLst>
                    <a:ext uri="{9D8B030D-6E8A-4147-A177-3AD203B41FA5}">
                      <a16:colId xmlns:a16="http://schemas.microsoft.com/office/drawing/2014/main" val="1141296416"/>
                    </a:ext>
                  </a:extLst>
                </a:gridCol>
              </a:tblGrid>
              <a:tr h="364664">
                <a:tc gridSpan="2">
                  <a:txBody>
                    <a:bodyPr/>
                    <a:lstStyle/>
                    <a:p>
                      <a:pPr algn="l" fontAlgn="t"/>
                      <a:r>
                        <a:rPr lang="en-US" sz="1300">
                          <a:effectLst/>
                        </a:rPr>
                        <a:t>Student engagement</a:t>
                      </a:r>
                    </a:p>
                  </a:txBody>
                  <a:tcPr marL="55639" marR="55639" marT="55639" marB="55639">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0F3F7"/>
                    </a:solidFill>
                  </a:tcPr>
                </a:tc>
                <a:tc hMerge="1">
                  <a:txBody>
                    <a:bodyPr/>
                    <a:lstStyle/>
                    <a:p>
                      <a:endParaRPr lang="en-US"/>
                    </a:p>
                  </a:txBody>
                  <a:tcPr/>
                </a:tc>
                <a:extLst>
                  <a:ext uri="{0D108BD9-81ED-4DB2-BD59-A6C34878D82A}">
                    <a16:rowId xmlns:a16="http://schemas.microsoft.com/office/drawing/2014/main" val="3160579904"/>
                  </a:ext>
                </a:extLst>
              </a:tr>
              <a:tr h="833519">
                <a:tc>
                  <a:txBody>
                    <a:bodyPr/>
                    <a:lstStyle/>
                    <a:p>
                      <a:pPr algn="ctr" fontAlgn="t"/>
                      <a:r>
                        <a:rPr lang="en-US" sz="1300">
                          <a:effectLst/>
                        </a:rPr>
                        <a:t>Students who listen and remain quiet are respectfully engaged.</a:t>
                      </a:r>
                    </a:p>
                  </a:txBody>
                  <a:tcPr marL="55639" marR="55639" marT="55639" marB="55639">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tc>
                  <a:txBody>
                    <a:bodyPr/>
                    <a:lstStyle/>
                    <a:p>
                      <a:pPr algn="ctr" fontAlgn="t"/>
                      <a:r>
                        <a:rPr lang="en-US" sz="1300">
                          <a:effectLst/>
                        </a:rPr>
                        <a:t>Students who actively participate are engaged.</a:t>
                      </a:r>
                    </a:p>
                  </a:txBody>
                  <a:tcPr marL="55639" marR="55639" marT="55639" marB="55639">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extLst>
                  <a:ext uri="{0D108BD9-81ED-4DB2-BD59-A6C34878D82A}">
                    <a16:rowId xmlns:a16="http://schemas.microsoft.com/office/drawing/2014/main" val="1914282722"/>
                  </a:ext>
                </a:extLst>
              </a:tr>
              <a:tr h="364664">
                <a:tc gridSpan="2">
                  <a:txBody>
                    <a:bodyPr/>
                    <a:lstStyle/>
                    <a:p>
                      <a:pPr algn="l" fontAlgn="t"/>
                      <a:r>
                        <a:rPr lang="en-US" sz="1300">
                          <a:effectLst/>
                        </a:rPr>
                        <a:t>Family engagement</a:t>
                      </a:r>
                    </a:p>
                  </a:txBody>
                  <a:tcPr marL="55639" marR="55639" marT="55639" marB="55639">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0F3F7"/>
                    </a:solidFill>
                  </a:tcPr>
                </a:tc>
                <a:tc hMerge="1">
                  <a:txBody>
                    <a:bodyPr/>
                    <a:lstStyle/>
                    <a:p>
                      <a:endParaRPr lang="en-US"/>
                    </a:p>
                  </a:txBody>
                  <a:tcPr/>
                </a:tc>
                <a:extLst>
                  <a:ext uri="{0D108BD9-81ED-4DB2-BD59-A6C34878D82A}">
                    <a16:rowId xmlns:a16="http://schemas.microsoft.com/office/drawing/2014/main" val="2911609614"/>
                  </a:ext>
                </a:extLst>
              </a:tr>
              <a:tr h="2474509">
                <a:tc>
                  <a:txBody>
                    <a:bodyPr/>
                    <a:lstStyle/>
                    <a:p>
                      <a:pPr algn="ctr" fontAlgn="t"/>
                      <a:r>
                        <a:rPr lang="en-US" sz="1300">
                          <a:effectLst/>
                        </a:rPr>
                        <a:t>Families who participate in school events are considered to be interested and involved in their child’s education.</a:t>
                      </a:r>
                    </a:p>
                  </a:txBody>
                  <a:tcPr marL="55639" marR="55639" marT="55639" marB="55639">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tc>
                  <a:txBody>
                    <a:bodyPr/>
                    <a:lstStyle/>
                    <a:p>
                      <a:pPr algn="ctr" fontAlgn="t"/>
                      <a:r>
                        <a:rPr lang="en-US" sz="1300" dirty="0">
                          <a:effectLst/>
                        </a:rPr>
                        <a:t>There is a clear distinction between the role of the teacher and that of the family: Academics is the sole responsibility of the teachers while families provide instruction on skills and knowledge needed at home and in the community.</a:t>
                      </a:r>
                    </a:p>
                  </a:txBody>
                  <a:tcPr marL="55639" marR="55639" marT="55639" marB="55639">
                    <a:lnL w="7620" cap="flat" cmpd="sng" algn="ctr">
                      <a:solidFill>
                        <a:srgbClr val="003366"/>
                      </a:solidFill>
                      <a:prstDash val="solid"/>
                      <a:round/>
                      <a:headEnd type="none" w="med" len="med"/>
                      <a:tailEnd type="none" w="med" len="med"/>
                    </a:lnL>
                    <a:lnR w="7620" cap="flat" cmpd="sng" algn="ctr">
                      <a:solidFill>
                        <a:srgbClr val="003366"/>
                      </a:solidFill>
                      <a:prstDash val="solid"/>
                      <a:round/>
                      <a:headEnd type="none" w="med" len="med"/>
                      <a:tailEnd type="none" w="med" len="med"/>
                    </a:lnR>
                    <a:lnT w="7620" cap="flat" cmpd="sng" algn="ctr">
                      <a:solidFill>
                        <a:srgbClr val="003366"/>
                      </a:solidFill>
                      <a:prstDash val="solid"/>
                      <a:round/>
                      <a:headEnd type="none" w="med" len="med"/>
                      <a:tailEnd type="none" w="med" len="med"/>
                    </a:lnT>
                    <a:lnB w="7620" cap="flat" cmpd="sng" algn="ctr">
                      <a:solidFill>
                        <a:srgbClr val="003366"/>
                      </a:solidFill>
                      <a:prstDash val="solid"/>
                      <a:round/>
                      <a:headEnd type="none" w="med" len="med"/>
                      <a:tailEnd type="none" w="med" len="med"/>
                    </a:lnB>
                    <a:solidFill>
                      <a:srgbClr val="FFFFFF"/>
                    </a:solidFill>
                  </a:tcPr>
                </a:tc>
                <a:extLst>
                  <a:ext uri="{0D108BD9-81ED-4DB2-BD59-A6C34878D82A}">
                    <a16:rowId xmlns:a16="http://schemas.microsoft.com/office/drawing/2014/main" val="2396557699"/>
                  </a:ext>
                </a:extLst>
              </a:tr>
            </a:tbl>
          </a:graphicData>
        </a:graphic>
      </p:graphicFrame>
    </p:spTree>
    <p:extLst>
      <p:ext uri="{BB962C8B-B14F-4D97-AF65-F5344CB8AC3E}">
        <p14:creationId xmlns:p14="http://schemas.microsoft.com/office/powerpoint/2010/main" val="3875131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481A-02C3-84D2-A0C2-9F4C08E01179}"/>
              </a:ext>
            </a:extLst>
          </p:cNvPr>
          <p:cNvSpPr>
            <a:spLocks noGrp="1"/>
          </p:cNvSpPr>
          <p:nvPr>
            <p:ph type="title"/>
          </p:nvPr>
        </p:nvSpPr>
        <p:spPr/>
        <p:txBody>
          <a:bodyPr/>
          <a:lstStyle/>
          <a:p>
            <a:r>
              <a:rPr lang="en-US" dirty="0"/>
              <a:t>Learning About your student’s culture</a:t>
            </a:r>
          </a:p>
        </p:txBody>
      </p:sp>
      <p:sp>
        <p:nvSpPr>
          <p:cNvPr id="3" name="Content Placeholder 2">
            <a:extLst>
              <a:ext uri="{FF2B5EF4-FFF2-40B4-BE49-F238E27FC236}">
                <a16:creationId xmlns:a16="http://schemas.microsoft.com/office/drawing/2014/main" id="{F41D6751-F44F-DBCD-6581-6806F4FA8AFB}"/>
              </a:ext>
            </a:extLst>
          </p:cNvPr>
          <p:cNvSpPr>
            <a:spLocks noGrp="1"/>
          </p:cNvSpPr>
          <p:nvPr>
            <p:ph idx="1"/>
          </p:nvPr>
        </p:nvSpPr>
        <p:spPr>
          <a:xfrm>
            <a:off x="1451579" y="2015732"/>
            <a:ext cx="9603275" cy="4037749"/>
          </a:xfrm>
        </p:spPr>
        <p:txBody>
          <a:bodyPr>
            <a:normAutofit/>
          </a:bodyPr>
          <a:lstStyle/>
          <a:p>
            <a:r>
              <a:rPr lang="en-US" dirty="0"/>
              <a:t>Classroom meetings (circle times) allows you to get to know your students and their family traditions, interests, and behavioral expectations.</a:t>
            </a:r>
          </a:p>
          <a:p>
            <a:r>
              <a:rPr lang="en-US" dirty="0"/>
              <a:t>Ask questions-respectfully.  If there appears to be a cultural gap, or there has been a misunderstanding, talk to the student (in private) to learn about the situation and give some sense of control back to the student. </a:t>
            </a:r>
          </a:p>
          <a:p>
            <a:r>
              <a:rPr lang="en-US" dirty="0"/>
              <a:t>Find out as much you can about their families.  Meet their parents.  Ask questions about what the families educational expectations are. Home visits??</a:t>
            </a:r>
          </a:p>
          <a:p>
            <a:r>
              <a:rPr lang="en-US" dirty="0"/>
              <a:t>Interact with the students in non-teaching settings and in the community. </a:t>
            </a:r>
          </a:p>
          <a:p>
            <a:r>
              <a:rPr lang="en-US" dirty="0"/>
              <a:t>Bring student’s culture into the classroom when possible.</a:t>
            </a:r>
          </a:p>
          <a:p>
            <a:endParaRPr lang="en-US" dirty="0"/>
          </a:p>
        </p:txBody>
      </p:sp>
    </p:spTree>
    <p:extLst>
      <p:ext uri="{BB962C8B-B14F-4D97-AF65-F5344CB8AC3E}">
        <p14:creationId xmlns:p14="http://schemas.microsoft.com/office/powerpoint/2010/main" val="1342464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98F8A-15A9-7883-D6A5-8E6AD0D948EC}"/>
              </a:ext>
            </a:extLst>
          </p:cNvPr>
          <p:cNvSpPr>
            <a:spLocks noGrp="1"/>
          </p:cNvSpPr>
          <p:nvPr>
            <p:ph type="title"/>
          </p:nvPr>
        </p:nvSpPr>
        <p:spPr/>
        <p:txBody>
          <a:bodyPr/>
          <a:lstStyle/>
          <a:p>
            <a:r>
              <a:rPr lang="en-US" dirty="0"/>
              <a:t>Essential Elements or Culturally Responsive Classroom Management</a:t>
            </a:r>
          </a:p>
        </p:txBody>
      </p:sp>
      <p:sp>
        <p:nvSpPr>
          <p:cNvPr id="3" name="Content Placeholder 2">
            <a:extLst>
              <a:ext uri="{FF2B5EF4-FFF2-40B4-BE49-F238E27FC236}">
                <a16:creationId xmlns:a16="http://schemas.microsoft.com/office/drawing/2014/main" id="{D82192E9-C75A-0C3F-D67B-EA29A59AF271}"/>
              </a:ext>
            </a:extLst>
          </p:cNvPr>
          <p:cNvSpPr>
            <a:spLocks noGrp="1"/>
          </p:cNvSpPr>
          <p:nvPr>
            <p:ph idx="1"/>
          </p:nvPr>
        </p:nvSpPr>
        <p:spPr/>
        <p:txBody>
          <a:bodyPr/>
          <a:lstStyle/>
          <a:p>
            <a:pPr marL="0" indent="0">
              <a:buNone/>
            </a:pPr>
            <a:r>
              <a:rPr lang="en-US" dirty="0"/>
              <a:t>Weinstein, Tomlinson-Clarke, and Curran (2004) developed a 5 part concept of CRCM</a:t>
            </a:r>
          </a:p>
          <a:p>
            <a:pPr marL="457200" indent="-457200">
              <a:buAutoNum type="arabicPeriod"/>
            </a:pPr>
            <a:r>
              <a:rPr lang="en-US" dirty="0"/>
              <a:t>Recognition of one’s cultural lenses and biases</a:t>
            </a:r>
          </a:p>
          <a:p>
            <a:pPr marL="457200" indent="-457200">
              <a:buAutoNum type="arabicPeriod"/>
            </a:pPr>
            <a:r>
              <a:rPr lang="en-US" dirty="0"/>
              <a:t>Knowledge of students’ cultural backgrounds</a:t>
            </a:r>
          </a:p>
          <a:p>
            <a:pPr marL="457200" indent="-457200">
              <a:buAutoNum type="arabicPeriod"/>
            </a:pPr>
            <a:r>
              <a:rPr lang="en-US" dirty="0"/>
              <a:t>Awareness of the broader social, economic, and political context</a:t>
            </a:r>
          </a:p>
          <a:p>
            <a:pPr marL="457200" indent="-457200">
              <a:buAutoNum type="arabicPeriod"/>
            </a:pPr>
            <a:r>
              <a:rPr lang="en-US" dirty="0"/>
              <a:t>Willingness to use culturally appropriate strategies</a:t>
            </a:r>
          </a:p>
          <a:p>
            <a:pPr marL="457200" indent="-457200">
              <a:buAutoNum type="arabicPeriod"/>
            </a:pPr>
            <a:r>
              <a:rPr lang="en-US" dirty="0"/>
              <a:t>Commitment to building caring </a:t>
            </a:r>
            <a:r>
              <a:rPr lang="en-US"/>
              <a:t>classroom communities </a:t>
            </a:r>
          </a:p>
        </p:txBody>
      </p:sp>
    </p:spTree>
    <p:extLst>
      <p:ext uri="{BB962C8B-B14F-4D97-AF65-F5344CB8AC3E}">
        <p14:creationId xmlns:p14="http://schemas.microsoft.com/office/powerpoint/2010/main" val="516359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C65200-720F-A116-0788-532943DAF2EB}"/>
              </a:ext>
            </a:extLst>
          </p:cNvPr>
          <p:cNvPicPr>
            <a:picLocks noChangeAspect="1"/>
          </p:cNvPicPr>
          <p:nvPr/>
        </p:nvPicPr>
        <p:blipFill>
          <a:blip r:embed="rId2"/>
          <a:stretch>
            <a:fillRect/>
          </a:stretch>
        </p:blipFill>
        <p:spPr>
          <a:xfrm>
            <a:off x="1837426" y="0"/>
            <a:ext cx="8298612" cy="6858000"/>
          </a:xfrm>
          <a:prstGeom prst="rect">
            <a:avLst/>
          </a:prstGeom>
        </p:spPr>
      </p:pic>
    </p:spTree>
    <p:extLst>
      <p:ext uri="{BB962C8B-B14F-4D97-AF65-F5344CB8AC3E}">
        <p14:creationId xmlns:p14="http://schemas.microsoft.com/office/powerpoint/2010/main" val="348896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83605-C404-7F9C-D3DC-0982BE6CA33F}"/>
              </a:ext>
            </a:extLst>
          </p:cNvPr>
          <p:cNvSpPr>
            <a:spLocks noGrp="1"/>
          </p:cNvSpPr>
          <p:nvPr>
            <p:ph type="title"/>
          </p:nvPr>
        </p:nvSpPr>
        <p:spPr/>
        <p:txBody>
          <a:bodyPr/>
          <a:lstStyle/>
          <a:p>
            <a:r>
              <a:rPr lang="en-US" dirty="0"/>
              <a:t>Where are you?</a:t>
            </a:r>
          </a:p>
        </p:txBody>
      </p:sp>
      <p:sp>
        <p:nvSpPr>
          <p:cNvPr id="3" name="Content Placeholder 2">
            <a:extLst>
              <a:ext uri="{FF2B5EF4-FFF2-40B4-BE49-F238E27FC236}">
                <a16:creationId xmlns:a16="http://schemas.microsoft.com/office/drawing/2014/main" id="{9D8FDEE0-DCCE-380D-2C01-C71C7CDCC27C}"/>
              </a:ext>
            </a:extLst>
          </p:cNvPr>
          <p:cNvSpPr>
            <a:spLocks noGrp="1"/>
          </p:cNvSpPr>
          <p:nvPr>
            <p:ph idx="1"/>
          </p:nvPr>
        </p:nvSpPr>
        <p:spPr/>
        <p:txBody>
          <a:bodyPr/>
          <a:lstStyle/>
          <a:p>
            <a:r>
              <a:rPr lang="en-US" dirty="0"/>
              <a:t>What assumptions do you find yourself making about others? </a:t>
            </a:r>
          </a:p>
          <a:p>
            <a:r>
              <a:rPr lang="en-US" dirty="0"/>
              <a:t>What are your conscious biases?</a:t>
            </a:r>
          </a:p>
          <a:p>
            <a:r>
              <a:rPr lang="en-US" dirty="0"/>
              <a:t>What are your unconscious biases?</a:t>
            </a:r>
          </a:p>
          <a:p>
            <a:r>
              <a:rPr lang="en-US" dirty="0"/>
              <a:t>Do you sometimes form opinions about others before you really know them?</a:t>
            </a:r>
          </a:p>
          <a:p>
            <a:r>
              <a:rPr lang="en-US" dirty="0"/>
              <a:t>What pre-determined feelings and expectations do you have about a particular culture or class?</a:t>
            </a:r>
          </a:p>
          <a:p>
            <a:endParaRPr lang="en-US" dirty="0"/>
          </a:p>
        </p:txBody>
      </p:sp>
    </p:spTree>
    <p:extLst>
      <p:ext uri="{BB962C8B-B14F-4D97-AF65-F5344CB8AC3E}">
        <p14:creationId xmlns:p14="http://schemas.microsoft.com/office/powerpoint/2010/main" val="3499937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B135E-1468-F0D4-BC5D-FBBE1313BC00}"/>
              </a:ext>
            </a:extLst>
          </p:cNvPr>
          <p:cNvSpPr>
            <a:spLocks noGrp="1"/>
          </p:cNvSpPr>
          <p:nvPr>
            <p:ph type="title"/>
          </p:nvPr>
        </p:nvSpPr>
        <p:spPr/>
        <p:txBody>
          <a:bodyPr/>
          <a:lstStyle/>
          <a:p>
            <a:r>
              <a:rPr lang="en-US" dirty="0"/>
              <a:t>Culturally inclusive language</a:t>
            </a:r>
          </a:p>
        </p:txBody>
      </p:sp>
      <p:sp>
        <p:nvSpPr>
          <p:cNvPr id="3" name="Content Placeholder 2">
            <a:extLst>
              <a:ext uri="{FF2B5EF4-FFF2-40B4-BE49-F238E27FC236}">
                <a16:creationId xmlns:a16="http://schemas.microsoft.com/office/drawing/2014/main" id="{FBF252BF-C619-0052-64C3-42B44B86F9F7}"/>
              </a:ext>
            </a:extLst>
          </p:cNvPr>
          <p:cNvSpPr>
            <a:spLocks noGrp="1"/>
          </p:cNvSpPr>
          <p:nvPr>
            <p:ph idx="1"/>
          </p:nvPr>
        </p:nvSpPr>
        <p:spPr/>
        <p:txBody>
          <a:bodyPr/>
          <a:lstStyle/>
          <a:p>
            <a:r>
              <a:rPr lang="en-US" dirty="0"/>
              <a:t>Using respectful and preferred language when talking to and about our students and stakeholders</a:t>
            </a:r>
          </a:p>
          <a:p>
            <a:r>
              <a:rPr lang="en-US" dirty="0"/>
              <a:t>This includes using and correctly pronouncing preferred names and pronouns</a:t>
            </a:r>
          </a:p>
          <a:p>
            <a:r>
              <a:rPr lang="en-US" dirty="0"/>
              <a:t>Checking with individuals as to how they wish to identify with their nation or group: Guatemalan vs Latinx vs Hispanic vs Latina(o)  Dine’ vs American Indian vs Navaho vs First Nation  </a:t>
            </a:r>
          </a:p>
        </p:txBody>
      </p:sp>
      <p:pic>
        <p:nvPicPr>
          <p:cNvPr id="5" name="Picture 4">
            <a:extLst>
              <a:ext uri="{FF2B5EF4-FFF2-40B4-BE49-F238E27FC236}">
                <a16:creationId xmlns:a16="http://schemas.microsoft.com/office/drawing/2014/main" id="{287C3919-AE93-2143-15D8-04FE6625F3F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70784" y="4552381"/>
            <a:ext cx="4665306" cy="3532006"/>
          </a:xfrm>
          <a:prstGeom prst="rect">
            <a:avLst/>
          </a:prstGeom>
          <a:effectLst>
            <a:softEdge rad="317500"/>
          </a:effectLst>
        </p:spPr>
      </p:pic>
    </p:spTree>
    <p:extLst>
      <p:ext uri="{BB962C8B-B14F-4D97-AF65-F5344CB8AC3E}">
        <p14:creationId xmlns:p14="http://schemas.microsoft.com/office/powerpoint/2010/main" val="4258966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7063-31EC-D574-4F11-7BAD7577D0F4}"/>
              </a:ext>
            </a:extLst>
          </p:cNvPr>
          <p:cNvSpPr>
            <a:spLocks noGrp="1"/>
          </p:cNvSpPr>
          <p:nvPr>
            <p:ph type="title"/>
          </p:nvPr>
        </p:nvSpPr>
        <p:spPr/>
        <p:txBody>
          <a:bodyPr/>
          <a:lstStyle/>
          <a:p>
            <a:r>
              <a:rPr lang="en-US" dirty="0"/>
              <a:t>Culturally inclusive language</a:t>
            </a:r>
          </a:p>
        </p:txBody>
      </p:sp>
      <p:sp>
        <p:nvSpPr>
          <p:cNvPr id="3" name="Content Placeholder 2">
            <a:extLst>
              <a:ext uri="{FF2B5EF4-FFF2-40B4-BE49-F238E27FC236}">
                <a16:creationId xmlns:a16="http://schemas.microsoft.com/office/drawing/2014/main" id="{6D1B1922-BB40-218C-9826-DEDBC6F6FCEF}"/>
              </a:ext>
            </a:extLst>
          </p:cNvPr>
          <p:cNvSpPr>
            <a:spLocks noGrp="1"/>
          </p:cNvSpPr>
          <p:nvPr>
            <p:ph idx="1"/>
          </p:nvPr>
        </p:nvSpPr>
        <p:spPr/>
        <p:txBody>
          <a:bodyPr/>
          <a:lstStyle/>
          <a:p>
            <a:r>
              <a:rPr lang="en-US" dirty="0"/>
              <a:t>Person first language: a student with autism, a person with a disability</a:t>
            </a:r>
          </a:p>
          <a:p>
            <a:r>
              <a:rPr lang="en-US" dirty="0"/>
              <a:t>Preferred language regarding gender.  Some students may use genderqueer rather than transgender.  Most have a preference and will let you know what it is. </a:t>
            </a:r>
          </a:p>
          <a:p>
            <a:r>
              <a:rPr lang="en-US" dirty="0"/>
              <a:t>Place of worship instead of church, parents or guardians or adults who love you instead of mom and dad, everyone instead of ladies and gentlemen</a:t>
            </a:r>
          </a:p>
          <a:p>
            <a:pPr marL="0" indent="0">
              <a:buNone/>
            </a:pPr>
            <a:r>
              <a:rPr lang="en-US" dirty="0"/>
              <a:t>What if I get it wrong?  Just apologize and move on.  Do not make a big deal out of it. </a:t>
            </a:r>
          </a:p>
        </p:txBody>
      </p:sp>
      <p:pic>
        <p:nvPicPr>
          <p:cNvPr id="5" name="Picture 4">
            <a:extLst>
              <a:ext uri="{FF2B5EF4-FFF2-40B4-BE49-F238E27FC236}">
                <a16:creationId xmlns:a16="http://schemas.microsoft.com/office/drawing/2014/main" id="{3A57C016-E515-16A3-C506-17B172E4AA5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48678" y="5094514"/>
            <a:ext cx="7977673" cy="1632575"/>
          </a:xfrm>
          <a:prstGeom prst="rect">
            <a:avLst/>
          </a:prstGeom>
          <a:effectLst>
            <a:softEdge rad="317500"/>
          </a:effectLst>
        </p:spPr>
      </p:pic>
    </p:spTree>
    <p:extLst>
      <p:ext uri="{BB962C8B-B14F-4D97-AF65-F5344CB8AC3E}">
        <p14:creationId xmlns:p14="http://schemas.microsoft.com/office/powerpoint/2010/main" val="1244685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B8B1-00D8-E093-F284-F9C91A0C2B27}"/>
              </a:ext>
            </a:extLst>
          </p:cNvPr>
          <p:cNvSpPr>
            <a:spLocks noGrp="1"/>
          </p:cNvSpPr>
          <p:nvPr>
            <p:ph type="title"/>
          </p:nvPr>
        </p:nvSpPr>
        <p:spPr/>
        <p:txBody>
          <a:bodyPr/>
          <a:lstStyle/>
          <a:p>
            <a:r>
              <a:rPr lang="en-US" dirty="0"/>
              <a:t>Without connection, there is no cooperation: </a:t>
            </a:r>
          </a:p>
        </p:txBody>
      </p:sp>
      <p:sp>
        <p:nvSpPr>
          <p:cNvPr id="3" name="Content Placeholder 2">
            <a:extLst>
              <a:ext uri="{FF2B5EF4-FFF2-40B4-BE49-F238E27FC236}">
                <a16:creationId xmlns:a16="http://schemas.microsoft.com/office/drawing/2014/main" id="{F015973C-95FB-B8C4-DDF3-843C9ACFDC81}"/>
              </a:ext>
            </a:extLst>
          </p:cNvPr>
          <p:cNvSpPr>
            <a:spLocks noGrp="1"/>
          </p:cNvSpPr>
          <p:nvPr>
            <p:ph idx="1"/>
          </p:nvPr>
        </p:nvSpPr>
        <p:spPr>
          <a:xfrm>
            <a:off x="1451579" y="2015732"/>
            <a:ext cx="9603275" cy="3832977"/>
          </a:xfrm>
        </p:spPr>
        <p:txBody>
          <a:bodyPr>
            <a:normAutofit lnSpcReduction="10000"/>
          </a:bodyPr>
          <a:lstStyle/>
          <a:p>
            <a:r>
              <a:rPr lang="en-US" dirty="0"/>
              <a:t>Interview your students orally or on paper</a:t>
            </a:r>
          </a:p>
          <a:p>
            <a:r>
              <a:rPr lang="en-US" dirty="0"/>
              <a:t>Give assignments that allow students to share their experiences and interests</a:t>
            </a:r>
          </a:p>
          <a:p>
            <a:r>
              <a:rPr lang="en-US" dirty="0"/>
              <a:t>Provide opportunities for students to be the center of attention in classroom discussions.</a:t>
            </a:r>
          </a:p>
          <a:p>
            <a:r>
              <a:rPr lang="en-US" dirty="0"/>
              <a:t>Attend extracurricular events and community gatherings where your students and families gather as much as possible.</a:t>
            </a:r>
          </a:p>
          <a:p>
            <a:r>
              <a:rPr lang="en-US" dirty="0"/>
              <a:t>Ask questions about their families and culture in respectful ways. Query them about their educational and behavioral expectations.</a:t>
            </a:r>
          </a:p>
          <a:p>
            <a:r>
              <a:rPr lang="en-US" dirty="0"/>
              <a:t>Highlight culture in various ways on the campus. </a:t>
            </a:r>
          </a:p>
        </p:txBody>
      </p:sp>
    </p:spTree>
    <p:extLst>
      <p:ext uri="{BB962C8B-B14F-4D97-AF65-F5344CB8AC3E}">
        <p14:creationId xmlns:p14="http://schemas.microsoft.com/office/powerpoint/2010/main" val="903768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5D88-A77F-AFCB-AC24-C3F5CD76B1C3}"/>
              </a:ext>
            </a:extLst>
          </p:cNvPr>
          <p:cNvSpPr>
            <a:spLocks noGrp="1"/>
          </p:cNvSpPr>
          <p:nvPr>
            <p:ph type="title"/>
          </p:nvPr>
        </p:nvSpPr>
        <p:spPr/>
        <p:txBody>
          <a:bodyPr/>
          <a:lstStyle/>
          <a:p>
            <a:r>
              <a:rPr lang="en-US" dirty="0"/>
              <a:t>Creating empathy, Responsibility, and sensitivity in the classroom</a:t>
            </a:r>
          </a:p>
        </p:txBody>
      </p:sp>
      <p:sp>
        <p:nvSpPr>
          <p:cNvPr id="3" name="Content Placeholder 2">
            <a:extLst>
              <a:ext uri="{FF2B5EF4-FFF2-40B4-BE49-F238E27FC236}">
                <a16:creationId xmlns:a16="http://schemas.microsoft.com/office/drawing/2014/main" id="{B2145D54-915A-39F3-0590-25289EE7CE67}"/>
              </a:ext>
            </a:extLst>
          </p:cNvPr>
          <p:cNvSpPr>
            <a:spLocks noGrp="1"/>
          </p:cNvSpPr>
          <p:nvPr>
            <p:ph idx="1"/>
          </p:nvPr>
        </p:nvSpPr>
        <p:spPr/>
        <p:txBody>
          <a:bodyPr/>
          <a:lstStyle/>
          <a:p>
            <a:r>
              <a:rPr lang="en-US" dirty="0"/>
              <a:t>Create a culture of communication.  Talk with students, not just to them.  Allow time for sharing on a daily basis.</a:t>
            </a:r>
          </a:p>
          <a:p>
            <a:pPr lvl="1"/>
            <a:r>
              <a:rPr lang="en-US" dirty="0"/>
              <a:t>Provide sharing times for the class to share as a group.</a:t>
            </a:r>
          </a:p>
          <a:p>
            <a:pPr lvl="1"/>
            <a:r>
              <a:rPr lang="en-US" dirty="0"/>
              <a:t>Intentionally engage with students about their lives, and remember and reference what they tell you.</a:t>
            </a:r>
          </a:p>
          <a:p>
            <a:pPr lvl="1"/>
            <a:r>
              <a:rPr lang="en-US" dirty="0"/>
              <a:t>Engage with parents at every opportunity, not just when there is a problem.</a:t>
            </a:r>
          </a:p>
          <a:p>
            <a:pPr lvl="1"/>
            <a:r>
              <a:rPr lang="en-US" dirty="0"/>
              <a:t>Use mediations to help students solve conflicts in appropriate ways. </a:t>
            </a:r>
          </a:p>
          <a:p>
            <a:pPr lvl="1"/>
            <a:endParaRPr lang="en-US" dirty="0"/>
          </a:p>
        </p:txBody>
      </p:sp>
    </p:spTree>
    <p:extLst>
      <p:ext uri="{BB962C8B-B14F-4D97-AF65-F5344CB8AC3E}">
        <p14:creationId xmlns:p14="http://schemas.microsoft.com/office/powerpoint/2010/main" val="1633028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FF3B-A931-DB00-1487-3EAC5CED88AA}"/>
              </a:ext>
            </a:extLst>
          </p:cNvPr>
          <p:cNvSpPr>
            <a:spLocks noGrp="1"/>
          </p:cNvSpPr>
          <p:nvPr>
            <p:ph type="title"/>
          </p:nvPr>
        </p:nvSpPr>
        <p:spPr/>
        <p:txBody>
          <a:bodyPr/>
          <a:lstStyle/>
          <a:p>
            <a:r>
              <a:rPr lang="en-US" dirty="0"/>
              <a:t>Creating empathy, Responsibility, and sensitivity in the classroom</a:t>
            </a:r>
          </a:p>
        </p:txBody>
      </p:sp>
      <p:sp>
        <p:nvSpPr>
          <p:cNvPr id="3" name="Content Placeholder 2">
            <a:extLst>
              <a:ext uri="{FF2B5EF4-FFF2-40B4-BE49-F238E27FC236}">
                <a16:creationId xmlns:a16="http://schemas.microsoft.com/office/drawing/2014/main" id="{C3C30B41-483F-6CB0-EEED-09C236212F4B}"/>
              </a:ext>
            </a:extLst>
          </p:cNvPr>
          <p:cNvSpPr>
            <a:spLocks noGrp="1"/>
          </p:cNvSpPr>
          <p:nvPr>
            <p:ph idx="1"/>
          </p:nvPr>
        </p:nvSpPr>
        <p:spPr/>
        <p:txBody>
          <a:bodyPr/>
          <a:lstStyle/>
          <a:p>
            <a:r>
              <a:rPr lang="en-US" dirty="0"/>
              <a:t>Restorative Mediation</a:t>
            </a:r>
          </a:p>
          <a:p>
            <a:pPr lvl="1"/>
            <a:r>
              <a:rPr lang="en-US" dirty="0"/>
              <a:t>Facilitate the mediation.  Set a positive tone.  Use open ended questions to guide the discussion.  </a:t>
            </a:r>
          </a:p>
          <a:p>
            <a:pPr lvl="1"/>
            <a:r>
              <a:rPr lang="en-US" dirty="0"/>
              <a:t>The usual pattern is:  One party shares what happened while you and the other party listen.  Then the second party shares.  After both have shared, they each have a chance to respond to the other, using assertive, not accusatory language.  </a:t>
            </a:r>
          </a:p>
          <a:p>
            <a:pPr lvl="1"/>
            <a:r>
              <a:rPr lang="en-US" dirty="0"/>
              <a:t>Next, the parties, with guidance, decide upon a plan of action.  As the facilitator, you will summarize and record the plan of action.  Check in with students to see that the actions are carried out.  </a:t>
            </a:r>
          </a:p>
        </p:txBody>
      </p:sp>
    </p:spTree>
    <p:extLst>
      <p:ext uri="{BB962C8B-B14F-4D97-AF65-F5344CB8AC3E}">
        <p14:creationId xmlns:p14="http://schemas.microsoft.com/office/powerpoint/2010/main" val="3502940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B0043-1805-A522-88C9-ED1C86DD5E54}"/>
              </a:ext>
            </a:extLst>
          </p:cNvPr>
          <p:cNvSpPr>
            <a:spLocks noGrp="1"/>
          </p:cNvSpPr>
          <p:nvPr>
            <p:ph type="title"/>
          </p:nvPr>
        </p:nvSpPr>
        <p:spPr/>
        <p:txBody>
          <a:bodyPr/>
          <a:lstStyle/>
          <a:p>
            <a:r>
              <a:rPr lang="en-US" dirty="0"/>
              <a:t>Creating empathy, Responsibility, and sensitivity in the classroom</a:t>
            </a:r>
          </a:p>
        </p:txBody>
      </p:sp>
      <p:sp>
        <p:nvSpPr>
          <p:cNvPr id="3" name="Content Placeholder 2">
            <a:extLst>
              <a:ext uri="{FF2B5EF4-FFF2-40B4-BE49-F238E27FC236}">
                <a16:creationId xmlns:a16="http://schemas.microsoft.com/office/drawing/2014/main" id="{A2926E73-7240-ABC1-6337-B79506B381BD}"/>
              </a:ext>
            </a:extLst>
          </p:cNvPr>
          <p:cNvSpPr>
            <a:spLocks noGrp="1"/>
          </p:cNvSpPr>
          <p:nvPr>
            <p:ph idx="1"/>
          </p:nvPr>
        </p:nvSpPr>
        <p:spPr>
          <a:xfrm>
            <a:off x="1451579" y="2015732"/>
            <a:ext cx="9603275" cy="3867483"/>
          </a:xfrm>
        </p:spPr>
        <p:txBody>
          <a:bodyPr>
            <a:normAutofit/>
          </a:bodyPr>
          <a:lstStyle/>
          <a:p>
            <a:r>
              <a:rPr lang="en-US" dirty="0"/>
              <a:t>Classroom Expectations Instead of Rules</a:t>
            </a:r>
          </a:p>
          <a:p>
            <a:pPr lvl="1"/>
            <a:r>
              <a:rPr lang="en-US" dirty="0"/>
              <a:t>Use a class meeting format to establish expectations for the class.  These can be called expectations, guidelines, or a social contract.</a:t>
            </a:r>
          </a:p>
          <a:p>
            <a:pPr lvl="1"/>
            <a:r>
              <a:rPr lang="en-US" dirty="0"/>
              <a:t>Rules are usually narrow and establish what not to do</a:t>
            </a:r>
          </a:p>
          <a:p>
            <a:pPr lvl="1"/>
            <a:r>
              <a:rPr lang="en-US" dirty="0"/>
              <a:t>Expectations are broader and establish what to do</a:t>
            </a:r>
          </a:p>
          <a:p>
            <a:pPr lvl="1"/>
            <a:r>
              <a:rPr lang="en-US" dirty="0"/>
              <a:t>Examples:  </a:t>
            </a:r>
          </a:p>
          <a:p>
            <a:pPr lvl="2"/>
            <a:r>
              <a:rPr lang="en-US" dirty="0"/>
              <a:t>Engage in productive work. (Do your work.)</a:t>
            </a:r>
          </a:p>
          <a:p>
            <a:pPr lvl="2"/>
            <a:r>
              <a:rPr lang="en-US" dirty="0"/>
              <a:t>Maintain a safe and clean environment. (Keep things neat and safe.)</a:t>
            </a:r>
          </a:p>
          <a:p>
            <a:pPr lvl="2"/>
            <a:r>
              <a:rPr lang="en-US" dirty="0"/>
              <a:t>Share space and materials.</a:t>
            </a:r>
          </a:p>
          <a:p>
            <a:pPr lvl="2"/>
            <a:r>
              <a:rPr lang="en-US" dirty="0"/>
              <a:t>Allow me to teach and others to learn. </a:t>
            </a:r>
          </a:p>
          <a:p>
            <a:pPr marL="1828800" lvl="4" indent="0">
              <a:buNone/>
            </a:pPr>
            <a:endParaRPr lang="en-US" dirty="0"/>
          </a:p>
          <a:p>
            <a:pPr lvl="1"/>
            <a:endParaRPr lang="en-US" dirty="0"/>
          </a:p>
        </p:txBody>
      </p:sp>
    </p:spTree>
    <p:extLst>
      <p:ext uri="{BB962C8B-B14F-4D97-AF65-F5344CB8AC3E}">
        <p14:creationId xmlns:p14="http://schemas.microsoft.com/office/powerpoint/2010/main" val="3078352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75ECE-A29E-5B62-3C9F-00327B36AED7}"/>
              </a:ext>
            </a:extLst>
          </p:cNvPr>
          <p:cNvSpPr>
            <a:spLocks noGrp="1"/>
          </p:cNvSpPr>
          <p:nvPr>
            <p:ph type="title"/>
          </p:nvPr>
        </p:nvSpPr>
        <p:spPr/>
        <p:txBody>
          <a:bodyPr/>
          <a:lstStyle/>
          <a:p>
            <a:r>
              <a:rPr lang="en-US" dirty="0"/>
              <a:t>Creating empathy, Responsibility, and sensitivity in the classroom</a:t>
            </a:r>
          </a:p>
        </p:txBody>
      </p:sp>
      <p:sp>
        <p:nvSpPr>
          <p:cNvPr id="3" name="Content Placeholder 2">
            <a:extLst>
              <a:ext uri="{FF2B5EF4-FFF2-40B4-BE49-F238E27FC236}">
                <a16:creationId xmlns:a16="http://schemas.microsoft.com/office/drawing/2014/main" id="{6DE1F106-1977-93BC-BB0A-33E5CB267190}"/>
              </a:ext>
            </a:extLst>
          </p:cNvPr>
          <p:cNvSpPr>
            <a:spLocks noGrp="1"/>
          </p:cNvSpPr>
          <p:nvPr>
            <p:ph idx="1"/>
          </p:nvPr>
        </p:nvSpPr>
        <p:spPr/>
        <p:txBody>
          <a:bodyPr/>
          <a:lstStyle/>
          <a:p>
            <a:r>
              <a:rPr lang="en-US" dirty="0"/>
              <a:t>Growth Mindset-Help students to develop a growth mindset by using the following techniques:</a:t>
            </a:r>
          </a:p>
          <a:p>
            <a:pPr lvl="1"/>
            <a:r>
              <a:rPr lang="en-US" dirty="0"/>
              <a:t>Have them recall something they could not do in the past but now find easy. </a:t>
            </a:r>
          </a:p>
          <a:p>
            <a:pPr lvl="1"/>
            <a:r>
              <a:rPr lang="en-US" dirty="0"/>
              <a:t>Have them draw or write some of the things they did in order to get better</a:t>
            </a:r>
          </a:p>
          <a:p>
            <a:pPr lvl="1"/>
            <a:r>
              <a:rPr lang="en-US" dirty="0"/>
              <a:t>Explain to them that they were displaying a “growth mindset” and that is why they were able to get better over time. </a:t>
            </a:r>
          </a:p>
          <a:p>
            <a:pPr lvl="1"/>
            <a:r>
              <a:rPr lang="en-US" dirty="0"/>
              <a:t>Model the growth mindset on a regular basis. </a:t>
            </a:r>
          </a:p>
        </p:txBody>
      </p:sp>
      <p:pic>
        <p:nvPicPr>
          <p:cNvPr id="5" name="Picture 4">
            <a:extLst>
              <a:ext uri="{FF2B5EF4-FFF2-40B4-BE49-F238E27FC236}">
                <a16:creationId xmlns:a16="http://schemas.microsoft.com/office/drawing/2014/main" id="{7B8E7A83-6996-4977-8AEE-6FA2A8FFFFA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84681" y="4050055"/>
            <a:ext cx="3634768" cy="2471515"/>
          </a:xfrm>
          <a:prstGeom prst="rect">
            <a:avLst/>
          </a:prstGeom>
          <a:effectLst>
            <a:softEdge rad="317500"/>
          </a:effectLst>
        </p:spPr>
      </p:pic>
    </p:spTree>
    <p:extLst>
      <p:ext uri="{BB962C8B-B14F-4D97-AF65-F5344CB8AC3E}">
        <p14:creationId xmlns:p14="http://schemas.microsoft.com/office/powerpoint/2010/main" val="4116352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AD73-860D-2D60-1379-343BA8E63E9F}"/>
              </a:ext>
            </a:extLst>
          </p:cNvPr>
          <p:cNvSpPr>
            <a:spLocks noGrp="1"/>
          </p:cNvSpPr>
          <p:nvPr>
            <p:ph type="title"/>
          </p:nvPr>
        </p:nvSpPr>
        <p:spPr/>
        <p:txBody>
          <a:bodyPr/>
          <a:lstStyle/>
          <a:p>
            <a:r>
              <a:rPr lang="en-US" dirty="0"/>
              <a:t>Creating empathy, Responsibility, and sensitivity in the classroom</a:t>
            </a:r>
          </a:p>
        </p:txBody>
      </p:sp>
      <p:sp>
        <p:nvSpPr>
          <p:cNvPr id="3" name="Content Placeholder 2">
            <a:extLst>
              <a:ext uri="{FF2B5EF4-FFF2-40B4-BE49-F238E27FC236}">
                <a16:creationId xmlns:a16="http://schemas.microsoft.com/office/drawing/2014/main" id="{35A71761-9996-663D-4123-0DC3D4A89D06}"/>
              </a:ext>
            </a:extLst>
          </p:cNvPr>
          <p:cNvSpPr>
            <a:spLocks noGrp="1"/>
          </p:cNvSpPr>
          <p:nvPr>
            <p:ph idx="1"/>
          </p:nvPr>
        </p:nvSpPr>
        <p:spPr/>
        <p:txBody>
          <a:bodyPr/>
          <a:lstStyle/>
          <a:p>
            <a:r>
              <a:rPr lang="en-US" dirty="0"/>
              <a:t>Help students learn to recognize and manage their own emotions.  This involves a constant dialogue with students to help them recognize emotions, label them, and manage them.  There are lots of commercial programs that facilitate this, but is can also be done without a program. This is not just a counselor issue.</a:t>
            </a:r>
          </a:p>
          <a:p>
            <a:r>
              <a:rPr lang="en-US" dirty="0"/>
              <a:t>To help students manage emotions, they need to understand and practice mindfulness. This involves slowing down, feeling the feeling, taking time to calm and manage the feeling.  Teaching students how to do body scans and relaxation and breathing techniques are essential. </a:t>
            </a:r>
          </a:p>
        </p:txBody>
      </p:sp>
    </p:spTree>
    <p:extLst>
      <p:ext uri="{BB962C8B-B14F-4D97-AF65-F5344CB8AC3E}">
        <p14:creationId xmlns:p14="http://schemas.microsoft.com/office/powerpoint/2010/main" val="1205529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8260-B868-CBB8-2C63-801C356A295E}"/>
              </a:ext>
            </a:extLst>
          </p:cNvPr>
          <p:cNvSpPr>
            <a:spLocks noGrp="1"/>
          </p:cNvSpPr>
          <p:nvPr>
            <p:ph type="title"/>
          </p:nvPr>
        </p:nvSpPr>
        <p:spPr/>
        <p:txBody>
          <a:bodyPr/>
          <a:lstStyle/>
          <a:p>
            <a:r>
              <a:rPr lang="en-US" dirty="0"/>
              <a:t>Creating empathy, Responsibility, and sensitivity in the classroom</a:t>
            </a:r>
          </a:p>
        </p:txBody>
      </p:sp>
      <p:sp>
        <p:nvSpPr>
          <p:cNvPr id="3" name="Content Placeholder 2">
            <a:extLst>
              <a:ext uri="{FF2B5EF4-FFF2-40B4-BE49-F238E27FC236}">
                <a16:creationId xmlns:a16="http://schemas.microsoft.com/office/drawing/2014/main" id="{F391C6C6-AD8B-9BB0-E272-478503F10B7A}"/>
              </a:ext>
            </a:extLst>
          </p:cNvPr>
          <p:cNvSpPr>
            <a:spLocks noGrp="1"/>
          </p:cNvSpPr>
          <p:nvPr>
            <p:ph idx="1"/>
          </p:nvPr>
        </p:nvSpPr>
        <p:spPr/>
        <p:txBody>
          <a:bodyPr>
            <a:normAutofit lnSpcReduction="10000"/>
          </a:bodyPr>
          <a:lstStyle/>
          <a:p>
            <a:r>
              <a:rPr lang="en-US" dirty="0"/>
              <a:t>Cultivate empathy with your students. </a:t>
            </a:r>
          </a:p>
          <a:p>
            <a:pPr lvl="1"/>
            <a:r>
              <a:rPr lang="en-US" dirty="0"/>
              <a:t>Help students learn how to read body language and facial expressions</a:t>
            </a:r>
          </a:p>
          <a:p>
            <a:pPr lvl="1"/>
            <a:r>
              <a:rPr lang="en-US" dirty="0"/>
              <a:t>Teach students assertive language techniques such as “I statements”</a:t>
            </a:r>
          </a:p>
          <a:p>
            <a:pPr lvl="1"/>
            <a:r>
              <a:rPr lang="en-US" dirty="0"/>
              <a:t>Teach students reflective listening</a:t>
            </a:r>
          </a:p>
          <a:p>
            <a:pPr lvl="1"/>
            <a:r>
              <a:rPr lang="en-US" dirty="0"/>
              <a:t>Actively reject stereotypes and explain why you reject them</a:t>
            </a:r>
          </a:p>
          <a:p>
            <a:pPr lvl="1"/>
            <a:r>
              <a:rPr lang="en-US" dirty="0"/>
              <a:t>Humanize the curriculum and bring in examples students can relate to</a:t>
            </a:r>
          </a:p>
          <a:p>
            <a:pPr lvl="1"/>
            <a:r>
              <a:rPr lang="en-US" dirty="0"/>
              <a:t>Encourage students and provide opportunities for them to bring their culture into the classroom</a:t>
            </a:r>
          </a:p>
          <a:p>
            <a:pPr lvl="1"/>
            <a:r>
              <a:rPr lang="en-US" dirty="0"/>
              <a:t>Teach what empathy isn’t: overidentification, unsolicited advice or help, pity, fixing</a:t>
            </a:r>
          </a:p>
          <a:p>
            <a:pPr lvl="1"/>
            <a:endParaRPr lang="en-US" dirty="0"/>
          </a:p>
          <a:p>
            <a:pPr lvl="1"/>
            <a:endParaRPr lang="en-US" dirty="0"/>
          </a:p>
        </p:txBody>
      </p:sp>
    </p:spTree>
    <p:extLst>
      <p:ext uri="{BB962C8B-B14F-4D97-AF65-F5344CB8AC3E}">
        <p14:creationId xmlns:p14="http://schemas.microsoft.com/office/powerpoint/2010/main" val="2174392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43C8-39EB-06CF-9ED0-70BD07CF6A76}"/>
              </a:ext>
            </a:extLst>
          </p:cNvPr>
          <p:cNvSpPr>
            <a:spLocks noGrp="1"/>
          </p:cNvSpPr>
          <p:nvPr>
            <p:ph type="title"/>
          </p:nvPr>
        </p:nvSpPr>
        <p:spPr/>
        <p:txBody>
          <a:bodyPr/>
          <a:lstStyle/>
          <a:p>
            <a:r>
              <a:rPr lang="en-US" dirty="0"/>
              <a:t>Inappropriate behaviors</a:t>
            </a:r>
          </a:p>
        </p:txBody>
      </p:sp>
      <p:sp>
        <p:nvSpPr>
          <p:cNvPr id="3" name="Content Placeholder 2">
            <a:extLst>
              <a:ext uri="{FF2B5EF4-FFF2-40B4-BE49-F238E27FC236}">
                <a16:creationId xmlns:a16="http://schemas.microsoft.com/office/drawing/2014/main" id="{A796B571-3FD1-F0DC-5DEF-D713355051E0}"/>
              </a:ext>
            </a:extLst>
          </p:cNvPr>
          <p:cNvSpPr>
            <a:spLocks noGrp="1"/>
          </p:cNvSpPr>
          <p:nvPr>
            <p:ph idx="1"/>
          </p:nvPr>
        </p:nvSpPr>
        <p:spPr/>
        <p:txBody>
          <a:bodyPr/>
          <a:lstStyle/>
          <a:p>
            <a:r>
              <a:rPr lang="en-US" dirty="0"/>
              <a:t>When a behavior is noted that is not up to the classroom expectations, ask yourself 2 questions:  </a:t>
            </a:r>
          </a:p>
          <a:p>
            <a:pPr lvl="1"/>
            <a:r>
              <a:rPr lang="en-US" dirty="0"/>
              <a:t>Can I teach?</a:t>
            </a:r>
          </a:p>
          <a:p>
            <a:pPr lvl="1"/>
            <a:r>
              <a:rPr lang="en-US" dirty="0"/>
              <a:t>Can the other students learn?</a:t>
            </a:r>
          </a:p>
          <a:p>
            <a:pPr lvl="1"/>
            <a:endParaRPr lang="en-US" dirty="0"/>
          </a:p>
          <a:p>
            <a:pPr marL="457200" lvl="1" indent="0">
              <a:buNone/>
            </a:pPr>
            <a:r>
              <a:rPr lang="en-US" dirty="0"/>
              <a:t>IF the answer to these two questions is YES, then there is no reason to call out the behavior.  </a:t>
            </a:r>
          </a:p>
        </p:txBody>
      </p:sp>
      <p:pic>
        <p:nvPicPr>
          <p:cNvPr id="5" name="Picture 4">
            <a:extLst>
              <a:ext uri="{FF2B5EF4-FFF2-40B4-BE49-F238E27FC236}">
                <a16:creationId xmlns:a16="http://schemas.microsoft.com/office/drawing/2014/main" id="{36BF6CAB-48C6-B013-3CA6-A8B10F4B746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39630" y="4208106"/>
            <a:ext cx="6950206" cy="2581209"/>
          </a:xfrm>
          <a:prstGeom prst="rect">
            <a:avLst/>
          </a:prstGeom>
          <a:effectLst>
            <a:softEdge rad="635000"/>
          </a:effectLst>
        </p:spPr>
      </p:pic>
    </p:spTree>
    <p:extLst>
      <p:ext uri="{BB962C8B-B14F-4D97-AF65-F5344CB8AC3E}">
        <p14:creationId xmlns:p14="http://schemas.microsoft.com/office/powerpoint/2010/main" val="759383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EF96-A9D0-91A3-EB59-F208DEA82794}"/>
              </a:ext>
            </a:extLst>
          </p:cNvPr>
          <p:cNvSpPr>
            <a:spLocks noGrp="1"/>
          </p:cNvSpPr>
          <p:nvPr>
            <p:ph type="title"/>
          </p:nvPr>
        </p:nvSpPr>
        <p:spPr/>
        <p:txBody>
          <a:bodyPr/>
          <a:lstStyle/>
          <a:p>
            <a:r>
              <a:rPr lang="en-US" dirty="0"/>
              <a:t>Where is your school?</a:t>
            </a:r>
          </a:p>
        </p:txBody>
      </p:sp>
      <p:sp>
        <p:nvSpPr>
          <p:cNvPr id="3" name="Content Placeholder 2">
            <a:extLst>
              <a:ext uri="{FF2B5EF4-FFF2-40B4-BE49-F238E27FC236}">
                <a16:creationId xmlns:a16="http://schemas.microsoft.com/office/drawing/2014/main" id="{CD72613D-218F-4B5A-C45D-3B3FA25DFEC6}"/>
              </a:ext>
            </a:extLst>
          </p:cNvPr>
          <p:cNvSpPr>
            <a:spLocks noGrp="1"/>
          </p:cNvSpPr>
          <p:nvPr>
            <p:ph idx="1"/>
          </p:nvPr>
        </p:nvSpPr>
        <p:spPr>
          <a:xfrm>
            <a:off x="1451579" y="2015732"/>
            <a:ext cx="9603275" cy="3677702"/>
          </a:xfrm>
        </p:spPr>
        <p:txBody>
          <a:bodyPr>
            <a:normAutofit/>
          </a:bodyPr>
          <a:lstStyle/>
          <a:p>
            <a:r>
              <a:rPr lang="en-US" dirty="0"/>
              <a:t>Name 3-5 different cultures in your school.  List them on a piece of paper</a:t>
            </a:r>
          </a:p>
          <a:p>
            <a:r>
              <a:rPr lang="en-US" dirty="0"/>
              <a:t>Write a couple of characteristics that come to mind when you think about that culture.</a:t>
            </a:r>
          </a:p>
          <a:p>
            <a:r>
              <a:rPr lang="en-US" dirty="0"/>
              <a:t>Where did you develop these ideas about that culture? </a:t>
            </a:r>
          </a:p>
          <a:p>
            <a:r>
              <a:rPr lang="en-US" dirty="0"/>
              <a:t>In what ways might you alter how you treat people based on these impressions?</a:t>
            </a:r>
          </a:p>
          <a:p>
            <a:endParaRPr lang="en-US" dirty="0"/>
          </a:p>
          <a:p>
            <a:pPr marL="0" indent="0">
              <a:buNone/>
            </a:pPr>
            <a:r>
              <a:rPr lang="en-US" dirty="0"/>
              <a:t>Think about a time when someone made an assumption about you.  It may have been based on age, ethnicity, religion, profession, gender, socio-economic status, etc.  How did that make you feel? </a:t>
            </a:r>
          </a:p>
        </p:txBody>
      </p:sp>
    </p:spTree>
    <p:extLst>
      <p:ext uri="{BB962C8B-B14F-4D97-AF65-F5344CB8AC3E}">
        <p14:creationId xmlns:p14="http://schemas.microsoft.com/office/powerpoint/2010/main" val="2134307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7D28-9CF4-F45A-067E-DCA95ECF7A7C}"/>
              </a:ext>
            </a:extLst>
          </p:cNvPr>
          <p:cNvSpPr>
            <a:spLocks noGrp="1"/>
          </p:cNvSpPr>
          <p:nvPr>
            <p:ph type="title"/>
          </p:nvPr>
        </p:nvSpPr>
        <p:spPr/>
        <p:txBody>
          <a:bodyPr/>
          <a:lstStyle/>
          <a:p>
            <a:r>
              <a:rPr lang="en-US" dirty="0"/>
              <a:t>Inappropriate or unexpected  behaviors</a:t>
            </a:r>
          </a:p>
        </p:txBody>
      </p:sp>
      <p:sp>
        <p:nvSpPr>
          <p:cNvPr id="3" name="Content Placeholder 2">
            <a:extLst>
              <a:ext uri="{FF2B5EF4-FFF2-40B4-BE49-F238E27FC236}">
                <a16:creationId xmlns:a16="http://schemas.microsoft.com/office/drawing/2014/main" id="{677B4400-DE54-DD54-3B7E-75DE3497F8CB}"/>
              </a:ext>
            </a:extLst>
          </p:cNvPr>
          <p:cNvSpPr>
            <a:spLocks noGrp="1"/>
          </p:cNvSpPr>
          <p:nvPr>
            <p:ph idx="1"/>
          </p:nvPr>
        </p:nvSpPr>
        <p:spPr/>
        <p:txBody>
          <a:bodyPr/>
          <a:lstStyle/>
          <a:p>
            <a:r>
              <a:rPr lang="en-US" dirty="0"/>
              <a:t>First ask yourself, “Is this behavior one that would be considered culturally appropriate in this child’s family or cultural group?”  If so, consider how to address it with understanding and compromise,  through individual counseling about the issue, and possibly by addressing it with the whole class.</a:t>
            </a:r>
          </a:p>
        </p:txBody>
      </p:sp>
      <p:pic>
        <p:nvPicPr>
          <p:cNvPr id="5" name="Picture 4">
            <a:extLst>
              <a:ext uri="{FF2B5EF4-FFF2-40B4-BE49-F238E27FC236}">
                <a16:creationId xmlns:a16="http://schemas.microsoft.com/office/drawing/2014/main" id="{6E00BC2B-7E01-28EF-248C-AA99ED09573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837473B0-CC2E-450A-ABE3-18F120FF3D39}">
                <a1611:picAttrSrcUrl xmlns:a1611="http://schemas.microsoft.com/office/drawing/2016/11/main" r:id="rId4"/>
              </a:ext>
            </a:extLst>
          </a:blip>
          <a:srcRect l="19762" t="20076" r="27177" b="8291"/>
          <a:stretch/>
        </p:blipFill>
        <p:spPr>
          <a:xfrm>
            <a:off x="7753741" y="3172409"/>
            <a:ext cx="3628570" cy="3265714"/>
          </a:xfrm>
          <a:prstGeom prst="rect">
            <a:avLst/>
          </a:prstGeom>
          <a:effectLst>
            <a:softEdge rad="127000"/>
          </a:effectLst>
        </p:spPr>
      </p:pic>
    </p:spTree>
    <p:extLst>
      <p:ext uri="{BB962C8B-B14F-4D97-AF65-F5344CB8AC3E}">
        <p14:creationId xmlns:p14="http://schemas.microsoft.com/office/powerpoint/2010/main" val="3623293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03834-2A85-69EC-ADCB-235CBD55DE20}"/>
              </a:ext>
            </a:extLst>
          </p:cNvPr>
          <p:cNvSpPr>
            <a:spLocks noGrp="1"/>
          </p:cNvSpPr>
          <p:nvPr>
            <p:ph type="title"/>
          </p:nvPr>
        </p:nvSpPr>
        <p:spPr/>
        <p:txBody>
          <a:bodyPr/>
          <a:lstStyle/>
          <a:p>
            <a:r>
              <a:rPr lang="en-US" dirty="0"/>
              <a:t>Inappropriate or unexpected behaviors and understanding</a:t>
            </a:r>
          </a:p>
        </p:txBody>
      </p:sp>
      <p:sp>
        <p:nvSpPr>
          <p:cNvPr id="3" name="Content Placeholder 2">
            <a:extLst>
              <a:ext uri="{FF2B5EF4-FFF2-40B4-BE49-F238E27FC236}">
                <a16:creationId xmlns:a16="http://schemas.microsoft.com/office/drawing/2014/main" id="{E677B0A0-9F9D-9110-E9B0-BDC32F70A27B}"/>
              </a:ext>
            </a:extLst>
          </p:cNvPr>
          <p:cNvSpPr>
            <a:spLocks noGrp="1"/>
          </p:cNvSpPr>
          <p:nvPr>
            <p:ph idx="1"/>
          </p:nvPr>
        </p:nvSpPr>
        <p:spPr>
          <a:xfrm>
            <a:off x="662473" y="2015732"/>
            <a:ext cx="11318033" cy="3450613"/>
          </a:xfrm>
        </p:spPr>
        <p:txBody>
          <a:bodyPr/>
          <a:lstStyle/>
          <a:p>
            <a:r>
              <a:rPr lang="en-US" dirty="0"/>
              <a:t>Mrs. Jones requests that a student look her in the eye when he is being disciplined.  He continues to look down.</a:t>
            </a:r>
          </a:p>
          <a:p>
            <a:r>
              <a:rPr lang="en-US" dirty="0"/>
              <a:t>A Hmong boy is very anxious about going into his classroom with non-Hmong (white) peers.</a:t>
            </a:r>
          </a:p>
          <a:p>
            <a:r>
              <a:rPr lang="en-US" dirty="0"/>
              <a:t>A preschool girl’s mother is upset when her daughter is barefoot and demands that she keep her shoes on at all times. </a:t>
            </a:r>
          </a:p>
          <a:p>
            <a:r>
              <a:rPr lang="en-US" dirty="0"/>
              <a:t>A parent of a 4</a:t>
            </a:r>
            <a:r>
              <a:rPr lang="en-US" baseline="30000" dirty="0"/>
              <a:t>th</a:t>
            </a:r>
            <a:r>
              <a:rPr lang="en-US" dirty="0"/>
              <a:t> grade student will not allow her to go on a field trip that requires an overnight stay.</a:t>
            </a:r>
          </a:p>
          <a:p>
            <a:r>
              <a:rPr lang="en-US" dirty="0"/>
              <a:t>A student, while quite compliant and hardworking at school, never returns any homework. </a:t>
            </a:r>
          </a:p>
          <a:p>
            <a:endParaRPr lang="en-US" dirty="0"/>
          </a:p>
        </p:txBody>
      </p:sp>
    </p:spTree>
    <p:extLst>
      <p:ext uri="{BB962C8B-B14F-4D97-AF65-F5344CB8AC3E}">
        <p14:creationId xmlns:p14="http://schemas.microsoft.com/office/powerpoint/2010/main" val="2417161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D3F8-22E4-2465-0C63-EFA9174A83AC}"/>
              </a:ext>
            </a:extLst>
          </p:cNvPr>
          <p:cNvSpPr>
            <a:spLocks noGrp="1"/>
          </p:cNvSpPr>
          <p:nvPr>
            <p:ph type="title"/>
          </p:nvPr>
        </p:nvSpPr>
        <p:spPr/>
        <p:txBody>
          <a:bodyPr/>
          <a:lstStyle/>
          <a:p>
            <a:r>
              <a:rPr lang="en-US" dirty="0"/>
              <a:t>Questioning as an intervention</a:t>
            </a:r>
          </a:p>
        </p:txBody>
      </p:sp>
      <p:sp>
        <p:nvSpPr>
          <p:cNvPr id="3" name="Content Placeholder 2">
            <a:extLst>
              <a:ext uri="{FF2B5EF4-FFF2-40B4-BE49-F238E27FC236}">
                <a16:creationId xmlns:a16="http://schemas.microsoft.com/office/drawing/2014/main" id="{04A1F285-FB7F-EB9E-E440-686B3F11437B}"/>
              </a:ext>
            </a:extLst>
          </p:cNvPr>
          <p:cNvSpPr>
            <a:spLocks noGrp="1"/>
          </p:cNvSpPr>
          <p:nvPr>
            <p:ph idx="1"/>
          </p:nvPr>
        </p:nvSpPr>
        <p:spPr/>
        <p:txBody>
          <a:bodyPr>
            <a:normAutofit/>
          </a:bodyPr>
          <a:lstStyle/>
          <a:p>
            <a:r>
              <a:rPr lang="en-US" dirty="0"/>
              <a:t>Capturing Kid’s Hearts uses a specific questions method to help students examine their behavior.  Those questions are: What are you doing? What should you be doing? Are you doing it? What are you going to do about it?  </a:t>
            </a:r>
          </a:p>
          <a:p>
            <a:r>
              <a:rPr lang="en-US" dirty="0"/>
              <a:t>Time to Teach is a culturally sensitive program that also uses questioning.  While it varies by level, the questions are: What did you do? (What was your behavior?) What did you want? What will you do next time?  These questions are answered privately and the student returns to class when they have a plan to change their behavior.</a:t>
            </a:r>
          </a:p>
          <a:p>
            <a:r>
              <a:rPr lang="en-US" dirty="0"/>
              <a:t>Utilizing individual questions about behaviors give students agency over their behavior.</a:t>
            </a:r>
          </a:p>
        </p:txBody>
      </p:sp>
    </p:spTree>
    <p:extLst>
      <p:ext uri="{BB962C8B-B14F-4D97-AF65-F5344CB8AC3E}">
        <p14:creationId xmlns:p14="http://schemas.microsoft.com/office/powerpoint/2010/main" val="3325150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BF0C-8919-9374-70F6-50213433FDAB}"/>
              </a:ext>
            </a:extLst>
          </p:cNvPr>
          <p:cNvSpPr>
            <a:spLocks noGrp="1"/>
          </p:cNvSpPr>
          <p:nvPr>
            <p:ph type="title"/>
          </p:nvPr>
        </p:nvSpPr>
        <p:spPr/>
        <p:txBody>
          <a:bodyPr/>
          <a:lstStyle/>
          <a:p>
            <a:r>
              <a:rPr lang="en-US" dirty="0"/>
              <a:t>Creating empathy, Responsibility, and sensitivity in the classroom</a:t>
            </a:r>
          </a:p>
        </p:txBody>
      </p:sp>
      <p:sp>
        <p:nvSpPr>
          <p:cNvPr id="3" name="Content Placeholder 2">
            <a:extLst>
              <a:ext uri="{FF2B5EF4-FFF2-40B4-BE49-F238E27FC236}">
                <a16:creationId xmlns:a16="http://schemas.microsoft.com/office/drawing/2014/main" id="{008C4453-4542-37D0-33F6-C4A54A1987CA}"/>
              </a:ext>
            </a:extLst>
          </p:cNvPr>
          <p:cNvSpPr>
            <a:spLocks noGrp="1"/>
          </p:cNvSpPr>
          <p:nvPr>
            <p:ph idx="1"/>
          </p:nvPr>
        </p:nvSpPr>
        <p:spPr/>
        <p:txBody>
          <a:bodyPr/>
          <a:lstStyle/>
          <a:p>
            <a:r>
              <a:rPr lang="en-US" dirty="0"/>
              <a:t>Develop and use circle processes</a:t>
            </a:r>
          </a:p>
        </p:txBody>
      </p:sp>
      <p:pic>
        <p:nvPicPr>
          <p:cNvPr id="5" name="Picture 4">
            <a:extLst>
              <a:ext uri="{FF2B5EF4-FFF2-40B4-BE49-F238E27FC236}">
                <a16:creationId xmlns:a16="http://schemas.microsoft.com/office/drawing/2014/main" id="{AD23F816-9D68-0C5C-59C6-EB10ACF1F39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385" y="2488720"/>
            <a:ext cx="12252385" cy="4369280"/>
          </a:xfrm>
          <a:prstGeom prst="rect">
            <a:avLst/>
          </a:prstGeom>
        </p:spPr>
      </p:pic>
    </p:spTree>
    <p:extLst>
      <p:ext uri="{BB962C8B-B14F-4D97-AF65-F5344CB8AC3E}">
        <p14:creationId xmlns:p14="http://schemas.microsoft.com/office/powerpoint/2010/main" val="2740378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B0E0-7BDA-46AC-9BD1-04018430E4E3}"/>
              </a:ext>
            </a:extLst>
          </p:cNvPr>
          <p:cNvSpPr>
            <a:spLocks noGrp="1"/>
          </p:cNvSpPr>
          <p:nvPr>
            <p:ph type="title"/>
          </p:nvPr>
        </p:nvSpPr>
        <p:spPr/>
        <p:txBody>
          <a:bodyPr/>
          <a:lstStyle/>
          <a:p>
            <a:r>
              <a:rPr lang="en-US" dirty="0"/>
              <a:t>Circle Processes</a:t>
            </a:r>
          </a:p>
        </p:txBody>
      </p:sp>
      <p:sp>
        <p:nvSpPr>
          <p:cNvPr id="3" name="Content Placeholder 2">
            <a:extLst>
              <a:ext uri="{FF2B5EF4-FFF2-40B4-BE49-F238E27FC236}">
                <a16:creationId xmlns:a16="http://schemas.microsoft.com/office/drawing/2014/main" id="{58D5621B-BC60-92B1-16B5-323807A867C9}"/>
              </a:ext>
            </a:extLst>
          </p:cNvPr>
          <p:cNvSpPr>
            <a:spLocks noGrp="1"/>
          </p:cNvSpPr>
          <p:nvPr>
            <p:ph idx="1"/>
          </p:nvPr>
        </p:nvSpPr>
        <p:spPr/>
        <p:txBody>
          <a:bodyPr/>
          <a:lstStyle/>
          <a:p>
            <a:r>
              <a:rPr lang="en-US" dirty="0"/>
              <a:t>One way to incorporate culturally sensitive practices into the schools is through circle processes.  Circles can range from simple classroom “meeting” circles used as a way to both get to know students and allow students to get to know each other, to more complex restorative justice circles.  Circles are an important part of culturally sensitive behavior management practices in schools.  </a:t>
            </a:r>
          </a:p>
        </p:txBody>
      </p:sp>
    </p:spTree>
    <p:extLst>
      <p:ext uri="{BB962C8B-B14F-4D97-AF65-F5344CB8AC3E}">
        <p14:creationId xmlns:p14="http://schemas.microsoft.com/office/powerpoint/2010/main" val="481832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5489"/>
          </a:xfrm>
        </p:spPr>
        <p:txBody>
          <a:bodyPr/>
          <a:lstStyle/>
          <a:p>
            <a:r>
              <a:rPr lang="en-US" b="1" dirty="0">
                <a:solidFill>
                  <a:srgbClr val="FF0000"/>
                </a:solidFill>
                <a:effectLst>
                  <a:outerShdw blurRad="38100" dist="38100" dir="2700000" algn="tl">
                    <a:srgbClr val="000000">
                      <a:alpha val="43137"/>
                    </a:srgbClr>
                  </a:outerShdw>
                </a:effectLst>
              </a:rPr>
              <a:t>Why Circles?</a:t>
            </a:r>
          </a:p>
        </p:txBody>
      </p:sp>
      <p:sp>
        <p:nvSpPr>
          <p:cNvPr id="3" name="Content Placeholder 2"/>
          <p:cNvSpPr>
            <a:spLocks noGrp="1"/>
          </p:cNvSpPr>
          <p:nvPr>
            <p:ph idx="1"/>
          </p:nvPr>
        </p:nvSpPr>
        <p:spPr>
          <a:xfrm>
            <a:off x="838200" y="1903445"/>
            <a:ext cx="10515600" cy="4273518"/>
          </a:xfrm>
        </p:spPr>
        <p:txBody>
          <a:bodyPr>
            <a:normAutofit/>
          </a:bodyPr>
          <a:lstStyle/>
          <a:p>
            <a:r>
              <a:rPr lang="en-US" dirty="0"/>
              <a:t>Schools who have incorporated circle processes, up to and including restorative justice circles, see a decrease in student misbehavior.  Talking circles promote school safety at all levels.  To find resources and data to support these practices, go to:</a:t>
            </a:r>
          </a:p>
          <a:p>
            <a:pPr marL="0" indent="0">
              <a:buNone/>
            </a:pPr>
            <a:r>
              <a:rPr lang="en-US" dirty="0">
                <a:hlinkClick r:id="rId2"/>
              </a:rPr>
              <a:t>https://www.edutopia.org/school/glenview-elementary</a:t>
            </a:r>
            <a:endParaRPr lang="en-US" dirty="0"/>
          </a:p>
          <a:p>
            <a:pPr marL="0" indent="0">
              <a:buNone/>
            </a:pPr>
            <a:r>
              <a:rPr lang="en-US" dirty="0"/>
              <a:t>(videos and information about dialogue or talking circles in elementary)</a:t>
            </a:r>
          </a:p>
          <a:p>
            <a:pPr marL="0" indent="0">
              <a:buNone/>
            </a:pPr>
            <a:r>
              <a:rPr lang="en-US" dirty="0">
                <a:hlinkClick r:id="rId3"/>
              </a:rPr>
              <a:t>https://www.tolerance.org/magazine/talking-circles-for-restorative-justice-and-beyond</a:t>
            </a:r>
            <a:r>
              <a:rPr lang="en-US" dirty="0"/>
              <a:t>  (information about restorative justice at middle school)</a:t>
            </a:r>
          </a:p>
          <a:p>
            <a:pPr marL="0" indent="0">
              <a:buNone/>
            </a:pPr>
            <a:r>
              <a:rPr lang="en-US" dirty="0">
                <a:hlinkClick r:id="rId4"/>
              </a:rPr>
              <a:t>https://www.kipp.org/news/giving-kids-say-schools-switch-suspensions-restorative-justice/</a:t>
            </a:r>
            <a:r>
              <a:rPr lang="en-US" dirty="0"/>
              <a:t> (information about restorative justice practices at HS level)</a:t>
            </a:r>
          </a:p>
        </p:txBody>
      </p:sp>
    </p:spTree>
    <p:extLst>
      <p:ext uri="{BB962C8B-B14F-4D97-AF65-F5344CB8AC3E}">
        <p14:creationId xmlns:p14="http://schemas.microsoft.com/office/powerpoint/2010/main" val="512471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Philosophy of Circles</a:t>
            </a:r>
          </a:p>
        </p:txBody>
      </p:sp>
      <p:sp>
        <p:nvSpPr>
          <p:cNvPr id="3" name="Content Placeholder 2"/>
          <p:cNvSpPr>
            <a:spLocks noGrp="1"/>
          </p:cNvSpPr>
          <p:nvPr>
            <p:ph idx="1"/>
          </p:nvPr>
        </p:nvSpPr>
        <p:spPr/>
        <p:txBody>
          <a:bodyPr/>
          <a:lstStyle/>
          <a:p>
            <a:pPr marL="0" indent="0">
              <a:buNone/>
            </a:pPr>
            <a:r>
              <a:rPr lang="en-US" dirty="0"/>
              <a:t>The underlying philosophy of circles is build around the idea that we are all in need of help as we navigate life events and that helping others helps us at the same time.  Participants are simultaneously both givers and receivers.  Circles arise from ancient traditions all over the world.  They are also called peacemaking, restorative, and healing circles.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315" y="4005329"/>
            <a:ext cx="5383369" cy="2493605"/>
          </a:xfrm>
          <a:prstGeom prst="rect">
            <a:avLst/>
          </a:prstGeom>
        </p:spPr>
      </p:pic>
    </p:spTree>
    <p:extLst>
      <p:ext uri="{BB962C8B-B14F-4D97-AF65-F5344CB8AC3E}">
        <p14:creationId xmlns:p14="http://schemas.microsoft.com/office/powerpoint/2010/main" val="1099497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Characteristics of Circles</a:t>
            </a:r>
          </a:p>
        </p:txBody>
      </p:sp>
      <p:sp>
        <p:nvSpPr>
          <p:cNvPr id="3" name="Content Placeholder 2"/>
          <p:cNvSpPr>
            <a:spLocks noGrp="1"/>
          </p:cNvSpPr>
          <p:nvPr>
            <p:ph idx="1"/>
          </p:nvPr>
        </p:nvSpPr>
        <p:spPr/>
        <p:txBody>
          <a:bodyPr/>
          <a:lstStyle/>
          <a:p>
            <a:r>
              <a:rPr lang="en-US" dirty="0"/>
              <a:t>Circles are a way of bringing people together.  In a circle, everyone is:</a:t>
            </a:r>
          </a:p>
          <a:p>
            <a:pPr lvl="1"/>
            <a:r>
              <a:rPr lang="en-US" dirty="0"/>
              <a:t>Equal</a:t>
            </a:r>
          </a:p>
          <a:p>
            <a:pPr lvl="1"/>
            <a:r>
              <a:rPr lang="en-US" dirty="0"/>
              <a:t>Respected</a:t>
            </a:r>
          </a:p>
          <a:p>
            <a:pPr lvl="1"/>
            <a:r>
              <a:rPr lang="en-US" dirty="0"/>
              <a:t>Allowed to talk without interruption</a:t>
            </a:r>
          </a:p>
          <a:p>
            <a:pPr lvl="1"/>
            <a:r>
              <a:rPr lang="en-US" dirty="0"/>
              <a:t>Allowed to tell their stories</a:t>
            </a:r>
          </a:p>
          <a:p>
            <a:pPr lvl="1"/>
            <a:r>
              <a:rPr lang="en-US" dirty="0"/>
              <a:t>Allowed to share various aspects of their experience without judgement</a:t>
            </a:r>
          </a:p>
          <a:p>
            <a:pPr lvl="1"/>
            <a:endParaRPr lang="en-US" dirty="0"/>
          </a:p>
          <a:p>
            <a:pPr lvl="1">
              <a:buFont typeface="Wingdings" panose="05000000000000000000" pitchFamily="2" charset="2"/>
              <a:buChar char="v"/>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223" y="4614427"/>
            <a:ext cx="7525554" cy="2243573"/>
          </a:xfrm>
          <a:prstGeom prst="rect">
            <a:avLst/>
          </a:prstGeom>
          <a:effectLst>
            <a:softEdge rad="317500"/>
          </a:effectLst>
        </p:spPr>
      </p:pic>
    </p:spTree>
    <p:extLst>
      <p:ext uri="{BB962C8B-B14F-4D97-AF65-F5344CB8AC3E}">
        <p14:creationId xmlns:p14="http://schemas.microsoft.com/office/powerpoint/2010/main" val="1558081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Philosophy of Circles</a:t>
            </a:r>
          </a:p>
        </p:txBody>
      </p:sp>
      <p:sp>
        <p:nvSpPr>
          <p:cNvPr id="3" name="Content Placeholder 2"/>
          <p:cNvSpPr>
            <a:spLocks noGrp="1"/>
          </p:cNvSpPr>
          <p:nvPr>
            <p:ph idx="1"/>
          </p:nvPr>
        </p:nvSpPr>
        <p:spPr>
          <a:xfrm>
            <a:off x="1371600" y="1815921"/>
            <a:ext cx="9601200" cy="4051479"/>
          </a:xfrm>
        </p:spPr>
        <p:txBody>
          <a:bodyPr/>
          <a:lstStyle/>
          <a:p>
            <a:r>
              <a:rPr lang="en-US" dirty="0"/>
              <a:t>Circles, whatever their purpose, have certain underlying philosophies:</a:t>
            </a:r>
          </a:p>
          <a:p>
            <a:pPr lvl="1"/>
            <a:r>
              <a:rPr lang="en-US" dirty="0"/>
              <a:t>Every participant deserves honor and dignity</a:t>
            </a:r>
          </a:p>
          <a:p>
            <a:pPr lvl="1"/>
            <a:r>
              <a:rPr lang="en-US" dirty="0"/>
              <a:t>Every participant has something valuable to contribute</a:t>
            </a:r>
          </a:p>
          <a:p>
            <a:pPr lvl="1"/>
            <a:r>
              <a:rPr lang="en-US" dirty="0"/>
              <a:t>Within our universe, everything is connected in some way</a:t>
            </a:r>
          </a:p>
          <a:p>
            <a:pPr lvl="1"/>
            <a:r>
              <a:rPr lang="en-US" dirty="0"/>
              <a:t>Every participant deserves an equal voice</a:t>
            </a:r>
          </a:p>
          <a:p>
            <a:pPr lvl="1"/>
            <a:r>
              <a:rPr lang="en-US" dirty="0"/>
              <a:t>Emotional and spiritual expression are supported</a:t>
            </a:r>
          </a:p>
        </p:txBody>
      </p:sp>
      <p:pic>
        <p:nvPicPr>
          <p:cNvPr id="4" name="Picture 3"/>
          <p:cNvPicPr>
            <a:picLocks noChangeAspect="1"/>
          </p:cNvPicPr>
          <p:nvPr/>
        </p:nvPicPr>
        <p:blipFill>
          <a:blip r:embed="rId2"/>
          <a:stretch>
            <a:fillRect/>
          </a:stretch>
        </p:blipFill>
        <p:spPr>
          <a:xfrm>
            <a:off x="1867437" y="4219788"/>
            <a:ext cx="6259131" cy="2638212"/>
          </a:xfrm>
          <a:prstGeom prst="rect">
            <a:avLst/>
          </a:prstGeom>
          <a:effectLst>
            <a:softEdge rad="317500"/>
          </a:effectLst>
        </p:spPr>
      </p:pic>
    </p:spTree>
    <p:extLst>
      <p:ext uri="{BB962C8B-B14F-4D97-AF65-F5344CB8AC3E}">
        <p14:creationId xmlns:p14="http://schemas.microsoft.com/office/powerpoint/2010/main" val="1012441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Functions of Circles</a:t>
            </a:r>
          </a:p>
        </p:txBody>
      </p:sp>
      <p:sp>
        <p:nvSpPr>
          <p:cNvPr id="3" name="Content Placeholder 2"/>
          <p:cNvSpPr>
            <a:spLocks noGrp="1"/>
          </p:cNvSpPr>
          <p:nvPr>
            <p:ph idx="1"/>
          </p:nvPr>
        </p:nvSpPr>
        <p:spPr>
          <a:xfrm>
            <a:off x="838200" y="1888299"/>
            <a:ext cx="10515600" cy="4288664"/>
          </a:xfrm>
        </p:spPr>
        <p:txBody>
          <a:bodyPr/>
          <a:lstStyle/>
          <a:p>
            <a:r>
              <a:rPr lang="en-US" dirty="0"/>
              <a:t>Circle processes are used when two or more people need to:</a:t>
            </a:r>
          </a:p>
          <a:p>
            <a:pPr lvl="1"/>
            <a:r>
              <a:rPr lang="en-US" dirty="0"/>
              <a:t>Work out a disagreement</a:t>
            </a:r>
          </a:p>
          <a:p>
            <a:pPr lvl="1"/>
            <a:r>
              <a:rPr lang="en-US" dirty="0"/>
              <a:t>Make decisions together</a:t>
            </a:r>
          </a:p>
          <a:p>
            <a:pPr lvl="1"/>
            <a:r>
              <a:rPr lang="en-US" dirty="0"/>
              <a:t>Address an adverse experience or injustice</a:t>
            </a:r>
          </a:p>
          <a:p>
            <a:pPr lvl="1"/>
            <a:r>
              <a:rPr lang="en-US" dirty="0"/>
              <a:t> Work together as a team</a:t>
            </a:r>
          </a:p>
          <a:p>
            <a:pPr lvl="1"/>
            <a:r>
              <a:rPr lang="en-US" dirty="0"/>
              <a:t>Celebrate</a:t>
            </a:r>
          </a:p>
          <a:p>
            <a:pPr lvl="1"/>
            <a:r>
              <a:rPr lang="en-US" dirty="0"/>
              <a:t>Share experiences, both positive and negative</a:t>
            </a:r>
          </a:p>
          <a:p>
            <a:pPr lvl="1"/>
            <a:r>
              <a:rPr lang="en-US" dirty="0"/>
              <a:t>Address restitution </a:t>
            </a:r>
          </a:p>
          <a:p>
            <a:pPr lvl="1"/>
            <a:r>
              <a:rPr lang="en-US" dirty="0"/>
              <a:t>Reinstate someone who has been excluded</a:t>
            </a:r>
          </a:p>
          <a:p>
            <a:pPr lvl="1"/>
            <a:r>
              <a:rPr lang="en-US" dirty="0"/>
              <a:t>Learn from and better understand each other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473" y="2732818"/>
            <a:ext cx="6143222" cy="4288664"/>
          </a:xfrm>
          <a:prstGeom prst="rect">
            <a:avLst/>
          </a:prstGeom>
        </p:spPr>
      </p:pic>
    </p:spTree>
    <p:extLst>
      <p:ext uri="{BB962C8B-B14F-4D97-AF65-F5344CB8AC3E}">
        <p14:creationId xmlns:p14="http://schemas.microsoft.com/office/powerpoint/2010/main" val="2895775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C3A8F-5A96-9EF8-ED78-57944187B731}"/>
              </a:ext>
            </a:extLst>
          </p:cNvPr>
          <p:cNvSpPr>
            <a:spLocks noGrp="1"/>
          </p:cNvSpPr>
          <p:nvPr>
            <p:ph type="title"/>
          </p:nvPr>
        </p:nvSpPr>
        <p:spPr/>
        <p:txBody>
          <a:bodyPr/>
          <a:lstStyle/>
          <a:p>
            <a:r>
              <a:rPr lang="en-US" dirty="0"/>
              <a:t>Before embarking</a:t>
            </a:r>
          </a:p>
        </p:txBody>
      </p:sp>
      <p:sp>
        <p:nvSpPr>
          <p:cNvPr id="3" name="Content Placeholder 2">
            <a:extLst>
              <a:ext uri="{FF2B5EF4-FFF2-40B4-BE49-F238E27FC236}">
                <a16:creationId xmlns:a16="http://schemas.microsoft.com/office/drawing/2014/main" id="{079C0BD8-1C61-7338-4630-066473213E93}"/>
              </a:ext>
            </a:extLst>
          </p:cNvPr>
          <p:cNvSpPr>
            <a:spLocks noGrp="1"/>
          </p:cNvSpPr>
          <p:nvPr>
            <p:ph idx="1"/>
          </p:nvPr>
        </p:nvSpPr>
        <p:spPr/>
        <p:txBody>
          <a:bodyPr/>
          <a:lstStyle/>
          <a:p>
            <a:r>
              <a:rPr lang="en-US" dirty="0"/>
              <a:t>Before embarking on changing the way your school approaches TIER 1, you need data.  Look at ODR’s (office disciplinary referrals), ISS (in school suspension), DAEP placements, Detentions, and Out of School suspensions in view of your school’s cultural makeup.  Are students in various cultural groups being disciplined at similar rates? If you find that children in certain groups are more likely to have disciplinary consequences, then changes are necessary.  Children out of class are not learning, and they get further and further behind and are more likely to suffer even more disciplinary consequences.</a:t>
            </a:r>
          </a:p>
        </p:txBody>
      </p:sp>
    </p:spTree>
    <p:extLst>
      <p:ext uri="{BB962C8B-B14F-4D97-AF65-F5344CB8AC3E}">
        <p14:creationId xmlns:p14="http://schemas.microsoft.com/office/powerpoint/2010/main" val="891725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77308"/>
          </a:xfrm>
        </p:spPr>
        <p:txBody>
          <a:bodyPr>
            <a:normAutofit/>
          </a:bodyPr>
          <a:lstStyle/>
          <a:p>
            <a:r>
              <a:rPr lang="en-US" b="1" dirty="0">
                <a:solidFill>
                  <a:srgbClr val="FF0000"/>
                </a:solidFill>
                <a:effectLst>
                  <a:outerShdw blurRad="38100" dist="38100" dir="2700000" algn="tl">
                    <a:srgbClr val="000000">
                      <a:alpha val="43137"/>
                    </a:srgbClr>
                  </a:outerShdw>
                </a:effectLst>
              </a:rPr>
              <a:t>Beginning Circles</a:t>
            </a:r>
          </a:p>
        </p:txBody>
      </p:sp>
      <p:sp>
        <p:nvSpPr>
          <p:cNvPr id="3" name="Content Placeholder 2"/>
          <p:cNvSpPr>
            <a:spLocks noGrp="1"/>
          </p:cNvSpPr>
          <p:nvPr>
            <p:ph idx="1"/>
          </p:nvPr>
        </p:nvSpPr>
        <p:spPr>
          <a:xfrm>
            <a:off x="838200" y="2028422"/>
            <a:ext cx="10515600" cy="4720107"/>
          </a:xfrm>
        </p:spPr>
        <p:txBody>
          <a:bodyPr/>
          <a:lstStyle/>
          <a:p>
            <a:r>
              <a:rPr lang="en-US" dirty="0"/>
              <a:t>If your campus plans to begin utilizing circles for restorative justice or peacemaking, it is important the circles  be introduced in all classrooms.  A circle is a way to build relationships and to allow all members of the class to be heard.  They can be simple check-in circles at the beginning of the day, launch of check-out circles at the end of the day, sharing circles as a way for students to get to know one another better, class meeting circles, re-integration circles for students who have been suspended, in ISS, or out with illness for a time, and problem solving circles. All circle processes have certain elements in common.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1971" y="4829578"/>
            <a:ext cx="4424609" cy="1918952"/>
          </a:xfrm>
          <a:prstGeom prst="rect">
            <a:avLst/>
          </a:prstGeom>
          <a:effectLst>
            <a:softEdge rad="317500"/>
          </a:effectLst>
        </p:spPr>
      </p:pic>
    </p:spTree>
    <p:extLst>
      <p:ext uri="{BB962C8B-B14F-4D97-AF65-F5344CB8AC3E}">
        <p14:creationId xmlns:p14="http://schemas.microsoft.com/office/powerpoint/2010/main" val="344738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Requirements for Circles</a:t>
            </a:r>
          </a:p>
        </p:txBody>
      </p:sp>
      <p:sp>
        <p:nvSpPr>
          <p:cNvPr id="3" name="Content Placeholder 2"/>
          <p:cNvSpPr>
            <a:spLocks noGrp="1"/>
          </p:cNvSpPr>
          <p:nvPr>
            <p:ph idx="1"/>
          </p:nvPr>
        </p:nvSpPr>
        <p:spPr/>
        <p:txBody>
          <a:bodyPr/>
          <a:lstStyle/>
          <a:p>
            <a:r>
              <a:rPr lang="en-US" dirty="0"/>
              <a:t>There are certain requirements for circle processes.  These include:</a:t>
            </a:r>
          </a:p>
          <a:p>
            <a:pPr lvl="1"/>
            <a:r>
              <a:rPr lang="en-US" dirty="0"/>
              <a:t>Shared values that are known to all members of the group</a:t>
            </a:r>
          </a:p>
          <a:p>
            <a:pPr lvl="1"/>
            <a:r>
              <a:rPr lang="en-US" dirty="0"/>
              <a:t>Ceremony-used in beginning and ending the circle</a:t>
            </a:r>
          </a:p>
          <a:p>
            <a:pPr lvl="1"/>
            <a:r>
              <a:rPr lang="en-US" dirty="0"/>
              <a:t>A talking piece</a:t>
            </a:r>
          </a:p>
          <a:p>
            <a:pPr lvl="1"/>
            <a:r>
              <a:rPr lang="en-US" dirty="0"/>
              <a:t>A facilitator or keeper</a:t>
            </a:r>
          </a:p>
          <a:p>
            <a:pPr lvl="1"/>
            <a:r>
              <a:rPr lang="en-US" dirty="0"/>
              <a:t>Guidelines known to all members</a:t>
            </a:r>
          </a:p>
          <a:p>
            <a:pPr lvl="1"/>
            <a:r>
              <a:rPr lang="en-US" dirty="0"/>
              <a:t>Consensus decision making</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0923" y="3085563"/>
            <a:ext cx="3412030" cy="3412030"/>
          </a:xfrm>
          <a:prstGeom prst="rect">
            <a:avLst/>
          </a:prstGeom>
          <a:effectLst>
            <a:softEdge rad="317500"/>
          </a:effectLst>
        </p:spPr>
      </p:pic>
    </p:spTree>
    <p:extLst>
      <p:ext uri="{BB962C8B-B14F-4D97-AF65-F5344CB8AC3E}">
        <p14:creationId xmlns:p14="http://schemas.microsoft.com/office/powerpoint/2010/main" val="67424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8063"/>
          </a:xfrm>
        </p:spPr>
        <p:txBody>
          <a:bodyPr>
            <a:normAutofit/>
          </a:bodyPr>
          <a:lstStyle/>
          <a:p>
            <a:r>
              <a:rPr lang="en-US" b="1" dirty="0">
                <a:solidFill>
                  <a:srgbClr val="FF0000"/>
                </a:solidFill>
                <a:effectLst>
                  <a:outerShdw blurRad="38100" dist="38100" dir="2700000" algn="tl">
                    <a:srgbClr val="000000">
                      <a:alpha val="43137"/>
                    </a:srgbClr>
                  </a:outerShdw>
                </a:effectLst>
              </a:rPr>
              <a:t>The Facilitator or Keeper</a:t>
            </a:r>
          </a:p>
        </p:txBody>
      </p:sp>
      <p:sp>
        <p:nvSpPr>
          <p:cNvPr id="3" name="Content Placeholder 2"/>
          <p:cNvSpPr>
            <a:spLocks noGrp="1"/>
          </p:cNvSpPr>
          <p:nvPr>
            <p:ph idx="1"/>
          </p:nvPr>
        </p:nvSpPr>
        <p:spPr>
          <a:xfrm>
            <a:off x="1183433" y="856445"/>
            <a:ext cx="10515600" cy="6001555"/>
          </a:xfrm>
        </p:spPr>
        <p:txBody>
          <a:bodyPr>
            <a:normAutofit fontScale="47500" lnSpcReduction="20000"/>
          </a:bodyPr>
          <a:lstStyle/>
          <a:p>
            <a:pPr marL="0" indent="0">
              <a:buNone/>
            </a:pPr>
            <a:r>
              <a:rPr lang="en-US" sz="3400" dirty="0"/>
              <a:t>Most circles need a facilitator or keeper.  The school counselor or classroom teacher is a logical choice.  However, being a keeper is not like leading a group for any other purpose. Circle keepers must have:</a:t>
            </a:r>
          </a:p>
          <a:p>
            <a:pPr marL="0" indent="0">
              <a:buNone/>
            </a:pPr>
            <a:endParaRPr lang="en-US" sz="3400" dirty="0"/>
          </a:p>
          <a:p>
            <a:r>
              <a:rPr lang="en-US" sz="3400" dirty="0"/>
              <a:t> Patience</a:t>
            </a:r>
          </a:p>
          <a:p>
            <a:r>
              <a:rPr lang="en-US" sz="3400" dirty="0"/>
              <a:t>Empathy</a:t>
            </a:r>
          </a:p>
          <a:p>
            <a:r>
              <a:rPr lang="en-US" sz="3400" dirty="0"/>
              <a:t> Humility </a:t>
            </a:r>
          </a:p>
          <a:p>
            <a:r>
              <a:rPr lang="en-US" sz="3400" dirty="0"/>
              <a:t> Deep listening </a:t>
            </a:r>
          </a:p>
          <a:p>
            <a:r>
              <a:rPr lang="en-US" sz="3400" dirty="0"/>
              <a:t> Acceptance of everyone as worthy of respect </a:t>
            </a:r>
          </a:p>
          <a:p>
            <a:r>
              <a:rPr lang="en-US" sz="3400" dirty="0"/>
              <a:t> Willingness to sit with uncertainty </a:t>
            </a:r>
          </a:p>
          <a:p>
            <a:r>
              <a:rPr lang="en-US" sz="3400" dirty="0"/>
              <a:t> The ability to share responsibility</a:t>
            </a:r>
          </a:p>
          <a:p>
            <a:r>
              <a:rPr lang="en-US" sz="3400" dirty="0"/>
              <a:t>The ability to move the group away from disrespectful or chaotic communication and back into the safe space of the circle without being authoritarian</a:t>
            </a:r>
          </a:p>
          <a:p>
            <a:r>
              <a:rPr lang="en-US" sz="3400" dirty="0"/>
              <a:t>The strength to communicate the safe, sacred nature of the circle through the beginning and ending ceremonies and through the communication of shared values</a:t>
            </a:r>
          </a:p>
          <a:p>
            <a:r>
              <a:rPr lang="en-US" sz="3400" dirty="0"/>
              <a:t>A circle keeper serves as a thermostat-not a thermometer</a:t>
            </a:r>
          </a:p>
          <a:p>
            <a:endParaRPr lang="en-US" dirty="0"/>
          </a:p>
          <a:p>
            <a:pPr marL="0" indent="0">
              <a:buNone/>
            </a:pPr>
            <a:r>
              <a:rPr lang="en-US" dirty="0"/>
              <a: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9368" y="4999864"/>
            <a:ext cx="1858136" cy="1858136"/>
          </a:xfrm>
          <a:prstGeom prst="rect">
            <a:avLst/>
          </a:prstGeom>
          <a:effectLst>
            <a:softEdge rad="317500"/>
          </a:effectLst>
        </p:spPr>
      </p:pic>
    </p:spTree>
    <p:extLst>
      <p:ext uri="{BB962C8B-B14F-4D97-AF65-F5344CB8AC3E}">
        <p14:creationId xmlns:p14="http://schemas.microsoft.com/office/powerpoint/2010/main" val="1287653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5489"/>
          </a:xfrm>
        </p:spPr>
        <p:txBody>
          <a:bodyPr/>
          <a:lstStyle/>
          <a:p>
            <a:r>
              <a:rPr lang="en-US" b="1" dirty="0">
                <a:solidFill>
                  <a:srgbClr val="FF0000"/>
                </a:solidFill>
                <a:effectLst>
                  <a:outerShdw blurRad="38100" dist="38100" dir="2700000" algn="tl">
                    <a:srgbClr val="000000">
                      <a:alpha val="43137"/>
                    </a:srgbClr>
                  </a:outerShdw>
                </a:effectLst>
              </a:rPr>
              <a:t>Circle Facilitators</a:t>
            </a:r>
          </a:p>
        </p:txBody>
      </p:sp>
      <p:sp>
        <p:nvSpPr>
          <p:cNvPr id="3" name="Content Placeholder 2"/>
          <p:cNvSpPr>
            <a:spLocks noGrp="1"/>
          </p:cNvSpPr>
          <p:nvPr>
            <p:ph idx="1"/>
          </p:nvPr>
        </p:nvSpPr>
        <p:spPr>
          <a:xfrm>
            <a:off x="838200" y="1996751"/>
            <a:ext cx="10515600" cy="4180212"/>
          </a:xfrm>
        </p:spPr>
        <p:txBody>
          <a:bodyPr/>
          <a:lstStyle/>
          <a:p>
            <a:r>
              <a:rPr lang="en-US" dirty="0"/>
              <a:t>Keep the group within a respectful space</a:t>
            </a:r>
          </a:p>
          <a:p>
            <a:r>
              <a:rPr lang="en-US" dirty="0"/>
              <a:t>Monitor quality and adjust as needed</a:t>
            </a:r>
          </a:p>
          <a:p>
            <a:r>
              <a:rPr lang="en-US" dirty="0"/>
              <a:t>Help the group to monitor quality issues and resolve them</a:t>
            </a:r>
          </a:p>
          <a:p>
            <a:r>
              <a:rPr lang="en-US" dirty="0"/>
              <a:t>Manage time in the circle</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917" y="3721993"/>
            <a:ext cx="5714286" cy="2996083"/>
          </a:xfrm>
          <a:prstGeom prst="rect">
            <a:avLst/>
          </a:prstGeom>
        </p:spPr>
      </p:pic>
    </p:spTree>
    <p:extLst>
      <p:ext uri="{BB962C8B-B14F-4D97-AF65-F5344CB8AC3E}">
        <p14:creationId xmlns:p14="http://schemas.microsoft.com/office/powerpoint/2010/main" val="99847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Circle Types</a:t>
            </a:r>
          </a:p>
        </p:txBody>
      </p:sp>
      <p:sp>
        <p:nvSpPr>
          <p:cNvPr id="3" name="Content Placeholder 2"/>
          <p:cNvSpPr>
            <a:spLocks noGrp="1"/>
          </p:cNvSpPr>
          <p:nvPr>
            <p:ph idx="1"/>
          </p:nvPr>
        </p:nvSpPr>
        <p:spPr>
          <a:xfrm>
            <a:off x="1759489" y="1805707"/>
            <a:ext cx="9603275" cy="3450613"/>
          </a:xfrm>
        </p:spPr>
        <p:txBody>
          <a:bodyPr>
            <a:normAutofit fontScale="92500" lnSpcReduction="20000"/>
          </a:bodyPr>
          <a:lstStyle/>
          <a:p>
            <a:r>
              <a:rPr lang="en-US" sz="4000" dirty="0"/>
              <a:t>Sequential Circles</a:t>
            </a:r>
          </a:p>
          <a:p>
            <a:pPr marL="0" indent="0">
              <a:buNone/>
            </a:pPr>
            <a:endParaRPr lang="en-US" sz="4000" dirty="0"/>
          </a:p>
          <a:p>
            <a:r>
              <a:rPr lang="en-US" sz="4000" dirty="0"/>
              <a:t>Real Justice Circles</a:t>
            </a:r>
          </a:p>
          <a:p>
            <a:pPr marL="0" indent="0">
              <a:buNone/>
            </a:pPr>
            <a:endParaRPr lang="en-US" sz="4000" dirty="0"/>
          </a:p>
          <a:p>
            <a:r>
              <a:rPr lang="en-US" sz="4000" dirty="0"/>
              <a:t>Fishbowl Circles</a:t>
            </a:r>
          </a:p>
        </p:txBody>
      </p:sp>
    </p:spTree>
    <p:extLst>
      <p:ext uri="{BB962C8B-B14F-4D97-AF65-F5344CB8AC3E}">
        <p14:creationId xmlns:p14="http://schemas.microsoft.com/office/powerpoint/2010/main" val="806265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Sequential Circles</a:t>
            </a:r>
          </a:p>
        </p:txBody>
      </p:sp>
      <p:sp>
        <p:nvSpPr>
          <p:cNvPr id="3" name="Content Placeholder 2"/>
          <p:cNvSpPr>
            <a:spLocks noGrp="1"/>
          </p:cNvSpPr>
          <p:nvPr>
            <p:ph idx="1"/>
          </p:nvPr>
        </p:nvSpPr>
        <p:spPr>
          <a:xfrm>
            <a:off x="838200" y="1853753"/>
            <a:ext cx="10515600" cy="4323209"/>
          </a:xfrm>
        </p:spPr>
        <p:txBody>
          <a:bodyPr>
            <a:normAutofit fontScale="92500" lnSpcReduction="10000"/>
          </a:bodyPr>
          <a:lstStyle/>
          <a:p>
            <a:r>
              <a:rPr lang="en-US" dirty="0"/>
              <a:t>Sequential Circles-In sequential circles, one person speaks at a time. The talking piece moves around the circle in one direction, and each person has a chance either to speak to the topic or to pass. </a:t>
            </a:r>
          </a:p>
          <a:p>
            <a:r>
              <a:rPr lang="en-US" dirty="0"/>
              <a:t>Sequential circles are structured around topics or questions raised by the circle facilitator. This format gives both quiet and louder voices an opportunity to be heard.  Selecting topics and questions that are important to the group allows you to guide your circle, and give your participants a structured way of voicing their concerns.</a:t>
            </a:r>
          </a:p>
          <a:p>
            <a:r>
              <a:rPr lang="en-US" dirty="0"/>
              <a:t>Your job as a circle facilitator is to help guide your circle, but not lead it. Facilitators help keep the circle on track and insure that everyone has an opportunity to be heard, but do not pass judgement or steer the discussion. </a:t>
            </a:r>
          </a:p>
          <a:p>
            <a:r>
              <a:rPr lang="en-US" dirty="0"/>
              <a:t>Once students understand the circle process, you can permit them to initiate and carry out groups on their own. Often you can simply trust your students to go around as many times as necessary to deal with their issues.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81" b="49765"/>
          <a:stretch/>
        </p:blipFill>
        <p:spPr>
          <a:xfrm>
            <a:off x="3075903" y="6176962"/>
            <a:ext cx="4857483" cy="681038"/>
          </a:xfrm>
          <a:prstGeom prst="rect">
            <a:avLst/>
          </a:prstGeom>
        </p:spPr>
      </p:pic>
    </p:spTree>
    <p:extLst>
      <p:ext uri="{BB962C8B-B14F-4D97-AF65-F5344CB8AC3E}">
        <p14:creationId xmlns:p14="http://schemas.microsoft.com/office/powerpoint/2010/main" val="17990763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005"/>
            <a:ext cx="10515600" cy="768216"/>
          </a:xfrm>
        </p:spPr>
        <p:txBody>
          <a:bodyPr/>
          <a:lstStyle/>
          <a:p>
            <a:r>
              <a:rPr lang="en-US" b="1" dirty="0">
                <a:solidFill>
                  <a:srgbClr val="FF0000"/>
                </a:solidFill>
                <a:effectLst>
                  <a:outerShdw blurRad="38100" dist="38100" dir="2700000" algn="tl">
                    <a:srgbClr val="000000">
                      <a:alpha val="43137"/>
                    </a:srgbClr>
                  </a:outerShdw>
                </a:effectLst>
              </a:rPr>
              <a:t>Real (restorative) Justice Circles</a:t>
            </a:r>
          </a:p>
        </p:txBody>
      </p:sp>
      <p:sp>
        <p:nvSpPr>
          <p:cNvPr id="3" name="Content Placeholder 2"/>
          <p:cNvSpPr>
            <a:spLocks noGrp="1"/>
          </p:cNvSpPr>
          <p:nvPr>
            <p:ph idx="1"/>
          </p:nvPr>
        </p:nvSpPr>
        <p:spPr>
          <a:xfrm>
            <a:off x="838200" y="1912776"/>
            <a:ext cx="10515600" cy="4694086"/>
          </a:xfrm>
        </p:spPr>
        <p:txBody>
          <a:bodyPr>
            <a:normAutofit fontScale="85000" lnSpcReduction="10000"/>
          </a:bodyPr>
          <a:lstStyle/>
          <a:p>
            <a:r>
              <a:rPr lang="en-US" dirty="0"/>
              <a:t> </a:t>
            </a:r>
            <a:r>
              <a:rPr lang="en-US" b="1" dirty="0"/>
              <a:t>Real Justice Circles are used when there is a victim (target, survivor, offended) and  an offender. </a:t>
            </a:r>
          </a:p>
          <a:p>
            <a:r>
              <a:rPr lang="en-US" b="1" dirty="0"/>
              <a:t>When using real justice circles, the order of speaking is more structured. This circle usually consists of fewer people-the offender, the victim, a supporter for the victim, and a supporter for the offender. Additional supporters may be used.</a:t>
            </a:r>
          </a:p>
          <a:p>
            <a:r>
              <a:rPr lang="en-US" b="1" dirty="0"/>
              <a:t>Your participants still sit in a circle, and discussion is still lead by a circle facilitator. However, your order of speaking is not sequential. Instead, follow a specific speaking order. The general format most commonly used is: offender, victim, victim’s supporter, and offender’s supporter. The circle facilitator asks each person a set of restorative questions and listens to their response.</a:t>
            </a:r>
          </a:p>
          <a:p>
            <a:r>
              <a:rPr lang="en-US" b="1" dirty="0"/>
              <a:t>Once everyone has responded to the restorative questions, the circle transitions into a more open model of discussion. During this time, the circle discusses what the victim needs and how those needs can be met. Once you’re at this point, the previous order is broken down. Everyone is allowed to talk in a non-ordered discussion, adhering to the original guidelines.</a:t>
            </a:r>
          </a:p>
        </p:txBody>
      </p:sp>
    </p:spTree>
    <p:extLst>
      <p:ext uri="{BB962C8B-B14F-4D97-AF65-F5344CB8AC3E}">
        <p14:creationId xmlns:p14="http://schemas.microsoft.com/office/powerpoint/2010/main" val="1635735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0488"/>
            <a:ext cx="10515600" cy="965200"/>
          </a:xfrm>
        </p:spPr>
        <p:txBody>
          <a:bodyPr/>
          <a:lstStyle/>
          <a:p>
            <a:r>
              <a:rPr lang="en-US" b="1" dirty="0">
                <a:solidFill>
                  <a:srgbClr val="FF0000"/>
                </a:solidFill>
                <a:effectLst>
                  <a:outerShdw blurRad="38100" dist="38100" dir="2700000" algn="tl">
                    <a:srgbClr val="000000">
                      <a:alpha val="43137"/>
                    </a:srgbClr>
                  </a:outerShdw>
                </a:effectLst>
              </a:rPr>
              <a:t>Fishbowl Circles</a:t>
            </a:r>
          </a:p>
        </p:txBody>
      </p:sp>
      <p:sp>
        <p:nvSpPr>
          <p:cNvPr id="3" name="Content Placeholder 2"/>
          <p:cNvSpPr>
            <a:spLocks noGrp="1"/>
          </p:cNvSpPr>
          <p:nvPr>
            <p:ph idx="4294967295"/>
          </p:nvPr>
        </p:nvSpPr>
        <p:spPr>
          <a:xfrm>
            <a:off x="0" y="901700"/>
            <a:ext cx="10515600" cy="5680075"/>
          </a:xfrm>
        </p:spPr>
        <p:txBody>
          <a:bodyPr>
            <a:normAutofit/>
          </a:bodyPr>
          <a:lstStyle/>
          <a:p>
            <a:r>
              <a:rPr lang="en-US" dirty="0"/>
              <a:t>Fishbowl circles are quite different than other circles.</a:t>
            </a:r>
            <a:br>
              <a:rPr lang="en-US" dirty="0"/>
            </a:br>
            <a:r>
              <a:rPr lang="en-US" dirty="0"/>
              <a:t>First, an inner circle of active participants is created using either a sequential approach or a non-sequential activity. Outside the inner circle are observers, arranged in as many concentric circles as are needed to accommodate the group.</a:t>
            </a:r>
          </a:p>
          <a:p>
            <a:r>
              <a:rPr lang="en-US" dirty="0"/>
              <a:t>Fishbowl circles are used when there are many active participants but it is impractical to have them all involved. Observers watch the circle activity and may comment on it, but aren’t active members of the circle.</a:t>
            </a:r>
          </a:p>
          <a:p>
            <a:pPr>
              <a:lnSpc>
                <a:spcPct val="100000"/>
              </a:lnSpc>
            </a:pPr>
            <a:r>
              <a:rPr lang="en-US" dirty="0"/>
              <a:t>To create a slight variation on this, place an empty chair in the middle of the room. Have your outside observers sit in the chair, one at a time, say something, and then return to the outer circle. This  maintains a limited amount of participation by observers.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6586" y="-218941"/>
            <a:ext cx="1515414" cy="2743199"/>
          </a:xfrm>
          <a:prstGeom prst="rect">
            <a:avLst/>
          </a:prstGeom>
        </p:spPr>
      </p:pic>
    </p:spTree>
    <p:extLst>
      <p:ext uri="{BB962C8B-B14F-4D97-AF65-F5344CB8AC3E}">
        <p14:creationId xmlns:p14="http://schemas.microsoft.com/office/powerpoint/2010/main" val="3443033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64430"/>
          </a:xfrm>
        </p:spPr>
        <p:txBody>
          <a:bodyPr/>
          <a:lstStyle/>
          <a:p>
            <a:r>
              <a:rPr lang="en-US" b="1" dirty="0">
                <a:solidFill>
                  <a:srgbClr val="FF0000"/>
                </a:solidFill>
                <a:effectLst>
                  <a:outerShdw blurRad="38100" dist="38100" dir="2700000" algn="tl">
                    <a:srgbClr val="000000">
                      <a:alpha val="43137"/>
                    </a:srgbClr>
                  </a:outerShdw>
                </a:effectLst>
              </a:rPr>
              <a:t>Initiating Circle Practices</a:t>
            </a:r>
          </a:p>
        </p:txBody>
      </p:sp>
      <p:sp>
        <p:nvSpPr>
          <p:cNvPr id="3" name="Content Placeholder 2"/>
          <p:cNvSpPr>
            <a:spLocks noGrp="1"/>
          </p:cNvSpPr>
          <p:nvPr>
            <p:ph idx="1"/>
          </p:nvPr>
        </p:nvSpPr>
        <p:spPr>
          <a:xfrm>
            <a:off x="838200" y="2092817"/>
            <a:ext cx="10515600" cy="4084146"/>
          </a:xfrm>
        </p:spPr>
        <p:txBody>
          <a:bodyPr/>
          <a:lstStyle/>
          <a:p>
            <a:r>
              <a:rPr lang="en-US" dirty="0"/>
              <a:t>Circles require training and preparation for all who are involved.  Those who will participate in a circle, especially in a restorative or peacemaking circle, need to be fully prepared for the process to be effective. </a:t>
            </a:r>
          </a:p>
          <a:p>
            <a:r>
              <a:rPr lang="en-US" dirty="0"/>
              <a:t>The circle keeper(s) need to meet with all participants in advance.  These pre-circle meetings are essential to determine if the circle process is appropriate for all concerned and if all concerned are willing to fully participate in the process.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922" y="4737191"/>
            <a:ext cx="5795493" cy="1945962"/>
          </a:xfrm>
          <a:prstGeom prst="rect">
            <a:avLst/>
          </a:prstGeom>
          <a:effectLst>
            <a:softEdge rad="317500"/>
          </a:effectLst>
        </p:spPr>
      </p:pic>
    </p:spTree>
    <p:extLst>
      <p:ext uri="{BB962C8B-B14F-4D97-AF65-F5344CB8AC3E}">
        <p14:creationId xmlns:p14="http://schemas.microsoft.com/office/powerpoint/2010/main" val="2941141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Preparing Participants</a:t>
            </a:r>
          </a:p>
        </p:txBody>
      </p:sp>
      <p:sp>
        <p:nvSpPr>
          <p:cNvPr id="3" name="Content Placeholder 2"/>
          <p:cNvSpPr>
            <a:spLocks noGrp="1"/>
          </p:cNvSpPr>
          <p:nvPr>
            <p:ph idx="1"/>
          </p:nvPr>
        </p:nvSpPr>
        <p:spPr>
          <a:xfrm>
            <a:off x="838200" y="1931437"/>
            <a:ext cx="10515600" cy="4623908"/>
          </a:xfrm>
        </p:spPr>
        <p:txBody>
          <a:bodyPr/>
          <a:lstStyle/>
          <a:p>
            <a:r>
              <a:rPr lang="en-US" dirty="0"/>
              <a:t>If you are planning circle practices as whole group or classroom processes designed to provide bonding and opportunities to discuss group concerns, it is necessary to introduce the idea to the whole group.  In this meeting, it is appropriate to go over the general format of a circle, the importance of the talking piece, the purposes of the circle, and so on.  It is not critical to set up the values for the circle at this time-that will evolve from the first circle meeting.  However, it is important that you discuss confidentiality and the need for respecting the circle as a safe space.  Remember, circle processes are not a secret, but we respect other’s sharing by not sharing outside the circle.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4059" y="4482319"/>
            <a:ext cx="4526459" cy="2272649"/>
          </a:xfrm>
          <a:prstGeom prst="rect">
            <a:avLst/>
          </a:prstGeom>
          <a:effectLst>
            <a:softEdge rad="317500"/>
          </a:effectLst>
        </p:spPr>
      </p:pic>
    </p:spTree>
    <p:extLst>
      <p:ext uri="{BB962C8B-B14F-4D97-AF65-F5344CB8AC3E}">
        <p14:creationId xmlns:p14="http://schemas.microsoft.com/office/powerpoint/2010/main" val="3846075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CB45A-C22B-0A8C-EC86-2042A0BD5B21}"/>
              </a:ext>
            </a:extLst>
          </p:cNvPr>
          <p:cNvSpPr>
            <a:spLocks noGrp="1"/>
          </p:cNvSpPr>
          <p:nvPr>
            <p:ph type="title"/>
          </p:nvPr>
        </p:nvSpPr>
        <p:spPr/>
        <p:txBody>
          <a:bodyPr/>
          <a:lstStyle/>
          <a:p>
            <a:r>
              <a:rPr lang="en-US" dirty="0"/>
              <a:t>Before embarking</a:t>
            </a:r>
          </a:p>
        </p:txBody>
      </p:sp>
      <p:sp>
        <p:nvSpPr>
          <p:cNvPr id="3" name="Content Placeholder 2">
            <a:extLst>
              <a:ext uri="{FF2B5EF4-FFF2-40B4-BE49-F238E27FC236}">
                <a16:creationId xmlns:a16="http://schemas.microsoft.com/office/drawing/2014/main" id="{7E123CF3-6269-979E-D53F-2E3EF4F95866}"/>
              </a:ext>
            </a:extLst>
          </p:cNvPr>
          <p:cNvSpPr>
            <a:spLocks noGrp="1"/>
          </p:cNvSpPr>
          <p:nvPr>
            <p:ph idx="1"/>
          </p:nvPr>
        </p:nvSpPr>
        <p:spPr/>
        <p:txBody>
          <a:bodyPr/>
          <a:lstStyle/>
          <a:p>
            <a:r>
              <a:rPr lang="en-US" dirty="0"/>
              <a:t>While it is necessary to honor and respect our student’s cultural heritage, it is also important to help our students to become “culturally bilingual”.  It is possible to recognize and respect cultural heritage while simultaneously helping students to learn about other cultures and how they can honor and respect them, as well as how to conduct themselves in different settings.  For example, in certain families, talking loudly and responding to dialogue while watching movies may be the norm, but in order to participate in formal movie settings, these individuals must learn to respect others and be quiet.  </a:t>
            </a:r>
          </a:p>
        </p:txBody>
      </p:sp>
    </p:spTree>
    <p:extLst>
      <p:ext uri="{BB962C8B-B14F-4D97-AF65-F5344CB8AC3E}">
        <p14:creationId xmlns:p14="http://schemas.microsoft.com/office/powerpoint/2010/main" val="1347094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Specific Preparations</a:t>
            </a:r>
          </a:p>
        </p:txBody>
      </p:sp>
      <p:sp>
        <p:nvSpPr>
          <p:cNvPr id="3" name="Content Placeholder 2"/>
          <p:cNvSpPr>
            <a:spLocks noGrp="1"/>
          </p:cNvSpPr>
          <p:nvPr>
            <p:ph idx="1"/>
          </p:nvPr>
        </p:nvSpPr>
        <p:spPr/>
        <p:txBody>
          <a:bodyPr/>
          <a:lstStyle/>
          <a:p>
            <a:r>
              <a:rPr lang="en-US" dirty="0"/>
              <a:t>Determine logistics: when, where, what time?</a:t>
            </a:r>
          </a:p>
          <a:p>
            <a:r>
              <a:rPr lang="en-US" dirty="0"/>
              <a:t>Consider the talking piece and what might be in the center as a focus.</a:t>
            </a:r>
          </a:p>
          <a:p>
            <a:r>
              <a:rPr lang="en-US" dirty="0"/>
              <a:t>Decide upon an opening ceremony and how you will establish values.</a:t>
            </a:r>
          </a:p>
          <a:p>
            <a:r>
              <a:rPr lang="en-US" dirty="0"/>
              <a:t>Choose questions for the check-in round and further relationship building, if needed.</a:t>
            </a:r>
          </a:p>
          <a:p>
            <a:r>
              <a:rPr lang="en-US" dirty="0"/>
              <a:t>Consider questions for dialog about key issues and further probing questions</a:t>
            </a:r>
          </a:p>
          <a:p>
            <a:r>
              <a:rPr lang="en-US" dirty="0"/>
              <a:t>Select a closing ceremony.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919" y="4700789"/>
            <a:ext cx="2038783" cy="2022855"/>
          </a:xfrm>
          <a:prstGeom prst="rect">
            <a:avLst/>
          </a:prstGeom>
        </p:spPr>
      </p:pic>
    </p:spTree>
    <p:extLst>
      <p:ext uri="{BB962C8B-B14F-4D97-AF65-F5344CB8AC3E}">
        <p14:creationId xmlns:p14="http://schemas.microsoft.com/office/powerpoint/2010/main" val="23446876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922338"/>
          </a:xfrm>
        </p:spPr>
        <p:txBody>
          <a:bodyPr/>
          <a:lstStyle/>
          <a:p>
            <a:r>
              <a:rPr lang="en-US" b="1" dirty="0">
                <a:solidFill>
                  <a:srgbClr val="FF0000"/>
                </a:solidFill>
                <a:effectLst>
                  <a:outerShdw blurRad="38100" dist="38100" dir="2700000" algn="tl">
                    <a:srgbClr val="000000">
                      <a:alpha val="43137"/>
                    </a:srgbClr>
                  </a:outerShdw>
                </a:effectLst>
              </a:rPr>
              <a:t>Circle Essentials</a:t>
            </a:r>
          </a:p>
        </p:txBody>
      </p:sp>
      <p:sp>
        <p:nvSpPr>
          <p:cNvPr id="3" name="Content Placeholder 2"/>
          <p:cNvSpPr>
            <a:spLocks noGrp="1"/>
          </p:cNvSpPr>
          <p:nvPr>
            <p:ph idx="4294967295"/>
          </p:nvPr>
        </p:nvSpPr>
        <p:spPr>
          <a:xfrm>
            <a:off x="0" y="1287463"/>
            <a:ext cx="10515600" cy="4889500"/>
          </a:xfrm>
        </p:spPr>
        <p:txBody>
          <a:bodyPr>
            <a:normAutofit/>
          </a:bodyPr>
          <a:lstStyle/>
          <a:p>
            <a:r>
              <a:rPr lang="en-US" dirty="0"/>
              <a:t>Seating-the circle emphasizes the equality of all-with no barriers between participants</a:t>
            </a:r>
          </a:p>
          <a:p>
            <a:r>
              <a:rPr lang="en-US" dirty="0"/>
              <a:t>Opening and closing ceremonies-clear beginnings and endings allow participants to see the circle as a safe, special place that allows them to be themselves</a:t>
            </a:r>
          </a:p>
          <a:p>
            <a:r>
              <a:rPr lang="en-US" dirty="0"/>
              <a:t>Values-deciding upon circle guidelines/values bonds the circle in consensus on behavioral expectations and creates a safe space</a:t>
            </a:r>
          </a:p>
          <a:p>
            <a:r>
              <a:rPr lang="en-US" dirty="0"/>
              <a:t>Talking piece-helps to regulate interaction and insures that all have opportunity to speak.  Allowing a group to construct a talking piece is also meaningful and bonding.</a:t>
            </a:r>
          </a:p>
          <a:p>
            <a:r>
              <a:rPr lang="en-US" dirty="0"/>
              <a:t>Center piece-the center piece, if used, can reinforce the values of the group or can be representative of the diversity of members of the group</a:t>
            </a:r>
          </a:p>
          <a:p>
            <a:r>
              <a:rPr lang="en-US" dirty="0"/>
              <a:t>Guiding Questions-help the group to go beyond the surface and engage meaningfully</a:t>
            </a:r>
          </a:p>
        </p:txBody>
      </p:sp>
    </p:spTree>
    <p:extLst>
      <p:ext uri="{BB962C8B-B14F-4D97-AF65-F5344CB8AC3E}">
        <p14:creationId xmlns:p14="http://schemas.microsoft.com/office/powerpoint/2010/main" val="1783331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9883"/>
          </a:xfrm>
        </p:spPr>
        <p:txBody>
          <a:bodyPr/>
          <a:lstStyle/>
          <a:p>
            <a:r>
              <a:rPr lang="en-US" b="1" dirty="0">
                <a:solidFill>
                  <a:srgbClr val="FF0000"/>
                </a:solidFill>
                <a:effectLst>
                  <a:outerShdw blurRad="38100" dist="38100" dir="2700000" algn="tl">
                    <a:srgbClr val="000000">
                      <a:alpha val="43137"/>
                    </a:srgbClr>
                  </a:outerShdw>
                </a:effectLst>
              </a:rPr>
              <a:t>Effective Questioning</a:t>
            </a:r>
          </a:p>
        </p:txBody>
      </p:sp>
      <p:sp>
        <p:nvSpPr>
          <p:cNvPr id="3" name="Content Placeholder 2"/>
          <p:cNvSpPr>
            <a:spLocks noGrp="1"/>
          </p:cNvSpPr>
          <p:nvPr>
            <p:ph idx="1"/>
          </p:nvPr>
        </p:nvSpPr>
        <p:spPr>
          <a:xfrm>
            <a:off x="838200" y="1866122"/>
            <a:ext cx="10515600" cy="4310841"/>
          </a:xfrm>
        </p:spPr>
        <p:txBody>
          <a:bodyPr/>
          <a:lstStyle/>
          <a:p>
            <a:r>
              <a:rPr lang="en-US" dirty="0"/>
              <a:t>Have participants speak from their own experiences; “How has this impacted you?  How have you changed as a result of…? What has been hardest for you? What do you need in this situation?  What help can you offer others?”</a:t>
            </a:r>
          </a:p>
          <a:p>
            <a:r>
              <a:rPr lang="en-US" dirty="0"/>
              <a:t>Have participants share life stories; “Tell about a time when you…”</a:t>
            </a:r>
          </a:p>
          <a:p>
            <a:r>
              <a:rPr lang="en-US" dirty="0"/>
              <a:t>Focus on feelings and impacts rather than just facts</a:t>
            </a:r>
          </a:p>
          <a:p>
            <a:r>
              <a:rPr lang="en-US" dirty="0"/>
              <a:t>Help participants recognize their strengths not just negatives</a:t>
            </a:r>
          </a:p>
          <a:p>
            <a:r>
              <a:rPr lang="en-US" dirty="0"/>
              <a:t>Help participants move from discussion of negative events to “how can things be improved going forward”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0816" y="5383179"/>
            <a:ext cx="9361224" cy="1587567"/>
          </a:xfrm>
          <a:prstGeom prst="rect">
            <a:avLst/>
          </a:prstGeom>
          <a:effectLst>
            <a:softEdge rad="317500"/>
          </a:effectLst>
        </p:spPr>
      </p:pic>
    </p:spTree>
    <p:extLst>
      <p:ext uri="{BB962C8B-B14F-4D97-AF65-F5344CB8AC3E}">
        <p14:creationId xmlns:p14="http://schemas.microsoft.com/office/powerpoint/2010/main" val="97535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755650"/>
          </a:xfrm>
        </p:spPr>
        <p:txBody>
          <a:bodyPr/>
          <a:lstStyle/>
          <a:p>
            <a:r>
              <a:rPr lang="en-US" b="1" dirty="0">
                <a:solidFill>
                  <a:srgbClr val="FF0000"/>
                </a:solidFill>
                <a:effectLst>
                  <a:outerShdw blurRad="38100" dist="38100" dir="2700000" algn="tl">
                    <a:srgbClr val="000000">
                      <a:alpha val="43137"/>
                    </a:srgbClr>
                  </a:outerShdw>
                </a:effectLst>
              </a:rPr>
              <a:t>More Circle Essentials</a:t>
            </a:r>
          </a:p>
        </p:txBody>
      </p:sp>
      <p:sp>
        <p:nvSpPr>
          <p:cNvPr id="3" name="Content Placeholder 2"/>
          <p:cNvSpPr>
            <a:spLocks noGrp="1"/>
          </p:cNvSpPr>
          <p:nvPr>
            <p:ph idx="4294967295"/>
          </p:nvPr>
        </p:nvSpPr>
        <p:spPr>
          <a:xfrm>
            <a:off x="0" y="1236663"/>
            <a:ext cx="10515600" cy="5408612"/>
          </a:xfrm>
        </p:spPr>
        <p:txBody>
          <a:bodyPr>
            <a:normAutofit/>
          </a:bodyPr>
          <a:lstStyle/>
          <a:p>
            <a:r>
              <a:rPr lang="en-US" dirty="0"/>
              <a:t>Remember that many issues will not be solved in one circle.  If you need to reconvene, reiterate the values from the first circle and do an opening ceremony and check in round before taking up where you left off</a:t>
            </a:r>
          </a:p>
          <a:p>
            <a:r>
              <a:rPr lang="en-US" dirty="0"/>
              <a:t>Allow the group to take responsibility “I don’t know where we go from here” than pass the talking piece.</a:t>
            </a:r>
          </a:p>
          <a:p>
            <a:r>
              <a:rPr lang="en-US" dirty="0"/>
              <a:t>Use breaks wisely-check in with members who seem to be struggling on breaks</a:t>
            </a:r>
          </a:p>
          <a:p>
            <a:r>
              <a:rPr lang="en-US" dirty="0"/>
              <a:t>Use questions to help guide the group back to the original issues, by encouraging participants to raise those issues</a:t>
            </a:r>
          </a:p>
          <a:p>
            <a:r>
              <a:rPr lang="en-US" dirty="0"/>
              <a:t>Suspend the talking piece if the group needs to brainstorm, problem solve, or dialogue informally.  Be careful about why and how long you suspend the piece, as it is a part of the safety of the group that allows all voices to be heard</a:t>
            </a:r>
          </a:p>
        </p:txBody>
      </p:sp>
    </p:spTree>
    <p:extLst>
      <p:ext uri="{BB962C8B-B14F-4D97-AF65-F5344CB8AC3E}">
        <p14:creationId xmlns:p14="http://schemas.microsoft.com/office/powerpoint/2010/main" val="642344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Circle Agreements</a:t>
            </a:r>
          </a:p>
        </p:txBody>
      </p:sp>
      <p:sp>
        <p:nvSpPr>
          <p:cNvPr id="3" name="Content Placeholder 2"/>
          <p:cNvSpPr>
            <a:spLocks noGrp="1"/>
          </p:cNvSpPr>
          <p:nvPr>
            <p:ph idx="1"/>
          </p:nvPr>
        </p:nvSpPr>
        <p:spPr/>
        <p:txBody>
          <a:bodyPr/>
          <a:lstStyle/>
          <a:p>
            <a:r>
              <a:rPr lang="en-US" dirty="0"/>
              <a:t>If the circle is making agreements, they are made by consensus.</a:t>
            </a:r>
          </a:p>
          <a:p>
            <a:r>
              <a:rPr lang="en-US" dirty="0"/>
              <a:t>Consensus means, “We can all live with it.” Rarely will you reach a consensus that all group members are enthusiastic about.</a:t>
            </a:r>
          </a:p>
          <a:p>
            <a:r>
              <a:rPr lang="en-US" dirty="0"/>
              <a:t>Group agreements need to be recorded in detail.  Nothing causes failure more quickly than a lack of clarity about everyone’s responsibilities.</a:t>
            </a:r>
          </a:p>
          <a:p>
            <a:r>
              <a:rPr lang="en-US" dirty="0"/>
              <a:t>If agreements fail, reconvening the circle is the logical plan for addressing the failure. </a:t>
            </a:r>
          </a:p>
        </p:txBody>
      </p:sp>
    </p:spTree>
    <p:extLst>
      <p:ext uri="{BB962C8B-B14F-4D97-AF65-F5344CB8AC3E}">
        <p14:creationId xmlns:p14="http://schemas.microsoft.com/office/powerpoint/2010/main" val="3833418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Resources</a:t>
            </a:r>
          </a:p>
        </p:txBody>
      </p:sp>
      <p:sp>
        <p:nvSpPr>
          <p:cNvPr id="3" name="Content Placeholder 2"/>
          <p:cNvSpPr>
            <a:spLocks noGrp="1"/>
          </p:cNvSpPr>
          <p:nvPr>
            <p:ph idx="1"/>
          </p:nvPr>
        </p:nvSpPr>
        <p:spPr>
          <a:xfrm>
            <a:off x="838200" y="1825624"/>
            <a:ext cx="10515600" cy="4922905"/>
          </a:xfrm>
        </p:spPr>
        <p:txBody>
          <a:bodyPr>
            <a:normAutofit/>
          </a:bodyPr>
          <a:lstStyle/>
          <a:p>
            <a:r>
              <a:rPr lang="en-US" dirty="0">
                <a:hlinkClick r:id="rId2"/>
              </a:rPr>
              <a:t>http://fromdiaperstodiamonds.com/wp-content/uploads/2015/09/CIRCLE-KEEPER-HANDBOOK-REVISED-PRANIS.pdf</a:t>
            </a:r>
            <a:r>
              <a:rPr lang="en-US" dirty="0"/>
              <a:t>  Kay </a:t>
            </a:r>
            <a:r>
              <a:rPr lang="en-US" dirty="0" err="1"/>
              <a:t>Pranis’s</a:t>
            </a:r>
            <a:r>
              <a:rPr lang="en-US" dirty="0"/>
              <a:t> Guide to Circles</a:t>
            </a:r>
          </a:p>
          <a:p>
            <a:r>
              <a:rPr lang="en-US" dirty="0">
                <a:hlinkClick r:id="rId3"/>
              </a:rPr>
              <a:t>https://www.foresee.hu/uploads/tx_abdownloads/files/peacemaking_circle_handbook.pdf</a:t>
            </a:r>
            <a:r>
              <a:rPr lang="en-US" dirty="0"/>
              <a:t> Guide to Peacemaking Circles</a:t>
            </a:r>
          </a:p>
          <a:p>
            <a:r>
              <a:rPr lang="en-US" dirty="0">
                <a:hlinkClick r:id="rId4"/>
              </a:rPr>
              <a:t>https://www.healthiersf.org/RestorativePractices/Resources/documents/RP%20Curriculum%20and%20Scripts%20and%20PowePoints/Classroom%20Curriculum/Teaching%20Restorative%20Practices%20in%20the%20Classroom%207%20lesson%20Curriculum.pdf</a:t>
            </a:r>
            <a:r>
              <a:rPr lang="en-US" dirty="0"/>
              <a:t>  Restorative practices from san Francisco Schools</a:t>
            </a:r>
          </a:p>
          <a:p>
            <a:r>
              <a:rPr lang="en-US" dirty="0"/>
              <a:t>The Little Book of Circle Practices (available from Amazon)</a:t>
            </a:r>
          </a:p>
        </p:txBody>
      </p:sp>
    </p:spTree>
    <p:extLst>
      <p:ext uri="{BB962C8B-B14F-4D97-AF65-F5344CB8AC3E}">
        <p14:creationId xmlns:p14="http://schemas.microsoft.com/office/powerpoint/2010/main" val="212291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4B652B-CBB1-83C2-9E29-753364204121}"/>
              </a:ext>
            </a:extLst>
          </p:cNvPr>
          <p:cNvSpPr>
            <a:spLocks noGrp="1"/>
          </p:cNvSpPr>
          <p:nvPr>
            <p:ph idx="4294967295"/>
          </p:nvPr>
        </p:nvSpPr>
        <p:spPr>
          <a:xfrm>
            <a:off x="401215" y="130629"/>
            <a:ext cx="11790785" cy="5335134"/>
          </a:xfrm>
        </p:spPr>
        <p:txBody>
          <a:bodyPr>
            <a:normAutofit/>
          </a:bodyPr>
          <a:lstStyle/>
          <a:p>
            <a:r>
              <a:rPr lang="en-US" b="0" i="0" dirty="0">
                <a:solidFill>
                  <a:srgbClr val="414042"/>
                </a:solidFill>
                <a:effectLst/>
                <a:latin typeface="+mj-lt"/>
              </a:rPr>
              <a:t>Bal, A. (2018). Culturally responsive positive behavioral interventions and supports: A process- oriented framework for systemic transformation. Review of Education, Pedagogy, and  Cultural Studies, 40, 144-174.  </a:t>
            </a:r>
          </a:p>
          <a:p>
            <a:r>
              <a:rPr lang="en-US" b="0" i="0" dirty="0">
                <a:solidFill>
                  <a:srgbClr val="414042"/>
                </a:solidFill>
                <a:effectLst/>
                <a:latin typeface="+mj-lt"/>
              </a:rPr>
              <a:t>Berliner, R., &amp; T.L. Masterson. 2015. “Review of the Research: Promoting Empathy Development in the Early Childhood and Elementary Classroom.” Childhood Education 91 (1): 57–64.</a:t>
            </a:r>
          </a:p>
          <a:p>
            <a:r>
              <a:rPr lang="en-US" b="0" i="0" dirty="0">
                <a:solidFill>
                  <a:srgbClr val="414042"/>
                </a:solidFill>
                <a:effectLst/>
                <a:latin typeface="+mj-lt"/>
              </a:rPr>
              <a:t>Cressey, J. (2019). Developing culturally responsive social, emotional, and behavioral supports. Journal of Research in Innovative Teaching &amp; Learning, 12, 53-67. </a:t>
            </a:r>
          </a:p>
          <a:p>
            <a:r>
              <a:rPr lang="en-US" dirty="0" err="1">
                <a:latin typeface="+mj-lt"/>
              </a:rPr>
              <a:t>Leverson</a:t>
            </a:r>
            <a:r>
              <a:rPr lang="en-US" dirty="0">
                <a:latin typeface="+mj-lt"/>
              </a:rPr>
              <a:t>, M., Smith, K., McIntosh, K., Rose, J., &amp; Pinkelman, S. (2016). PBIS cultural responsiveness field guide: Resources for trainers and coaches. Retrieved from http://www.pbiscaltac.org/resources/culturally%20responsive/PBIS%20Cultural%20Res ponsiveness%20Field%20Guide.pdf </a:t>
            </a:r>
          </a:p>
          <a:p>
            <a:pPr marL="0" indent="0">
              <a:buNone/>
            </a:pPr>
            <a:endParaRPr lang="en-US" dirty="0"/>
          </a:p>
          <a:p>
            <a:endParaRPr lang="en-US" dirty="0"/>
          </a:p>
        </p:txBody>
      </p:sp>
    </p:spTree>
    <p:extLst>
      <p:ext uri="{BB962C8B-B14F-4D97-AF65-F5344CB8AC3E}">
        <p14:creationId xmlns:p14="http://schemas.microsoft.com/office/powerpoint/2010/main" val="332778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BE43-78C6-5687-1532-46A2979905C7}"/>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39E647C4-4AFE-2E17-7EDA-567207880B7F}"/>
              </a:ext>
            </a:extLst>
          </p:cNvPr>
          <p:cNvSpPr>
            <a:spLocks noGrp="1"/>
          </p:cNvSpPr>
          <p:nvPr>
            <p:ph idx="1"/>
          </p:nvPr>
        </p:nvSpPr>
        <p:spPr/>
        <p:txBody>
          <a:bodyPr/>
          <a:lstStyle/>
          <a:p>
            <a:r>
              <a:rPr lang="en-US" dirty="0"/>
              <a:t>TIER 1 is the baseline.  These are the interventions offered to ALL students. TIER 1 is about providing an atmosphere that allows teachers to teach and students to learn.  This includes students with various cultural backgrounds and identities, different ability levels, and so on.  Providing a culturally responsive environment allows more students to be successful at this level.</a:t>
            </a:r>
          </a:p>
        </p:txBody>
      </p:sp>
      <p:pic>
        <p:nvPicPr>
          <p:cNvPr id="4" name="Picture 3">
            <a:extLst>
              <a:ext uri="{FF2B5EF4-FFF2-40B4-BE49-F238E27FC236}">
                <a16:creationId xmlns:a16="http://schemas.microsoft.com/office/drawing/2014/main" id="{8A6D4FC5-1A1E-1531-8D38-108CBF8EA904}"/>
              </a:ext>
            </a:extLst>
          </p:cNvPr>
          <p:cNvPicPr>
            <a:picLocks noChangeAspect="1"/>
          </p:cNvPicPr>
          <p:nvPr/>
        </p:nvPicPr>
        <p:blipFill rotWithShape="1">
          <a:blip r:embed="rId2"/>
          <a:srcRect r="-66" b="20490"/>
          <a:stretch/>
        </p:blipFill>
        <p:spPr>
          <a:xfrm>
            <a:off x="6164058" y="3741038"/>
            <a:ext cx="5237950" cy="3050483"/>
          </a:xfrm>
          <a:prstGeom prst="rect">
            <a:avLst/>
          </a:prstGeom>
          <a:effectLst>
            <a:softEdge rad="317500"/>
          </a:effectLst>
        </p:spPr>
      </p:pic>
    </p:spTree>
    <p:extLst>
      <p:ext uri="{BB962C8B-B14F-4D97-AF65-F5344CB8AC3E}">
        <p14:creationId xmlns:p14="http://schemas.microsoft.com/office/powerpoint/2010/main" val="2191332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2F3F-20B5-D662-8609-1D4A04F98536}"/>
              </a:ext>
            </a:extLst>
          </p:cNvPr>
          <p:cNvSpPr>
            <a:spLocks noGrp="1"/>
          </p:cNvSpPr>
          <p:nvPr>
            <p:ph type="title"/>
          </p:nvPr>
        </p:nvSpPr>
        <p:spPr/>
        <p:txBody>
          <a:bodyPr/>
          <a:lstStyle/>
          <a:p>
            <a:r>
              <a:rPr lang="en-US" dirty="0"/>
              <a:t>What is culture?</a:t>
            </a:r>
          </a:p>
        </p:txBody>
      </p:sp>
      <p:sp>
        <p:nvSpPr>
          <p:cNvPr id="3" name="Content Placeholder 2">
            <a:extLst>
              <a:ext uri="{FF2B5EF4-FFF2-40B4-BE49-F238E27FC236}">
                <a16:creationId xmlns:a16="http://schemas.microsoft.com/office/drawing/2014/main" id="{52EA8D40-7BD6-EB39-C7D5-AF75622D288C}"/>
              </a:ext>
            </a:extLst>
          </p:cNvPr>
          <p:cNvSpPr>
            <a:spLocks noGrp="1"/>
          </p:cNvSpPr>
          <p:nvPr>
            <p:ph idx="1"/>
          </p:nvPr>
        </p:nvSpPr>
        <p:spPr/>
        <p:txBody>
          <a:bodyPr/>
          <a:lstStyle/>
          <a:p>
            <a:r>
              <a:rPr lang="en-US" dirty="0"/>
              <a:t>Culture is the customs, arts, social institutions, and achievements of a particular nation, people, or social group.  It is a large and mostly diverse set of mostly intangible aspects of social life.  It consists of the values, beliefs, systems of language, communication, and practices that people share in common.</a:t>
            </a:r>
          </a:p>
        </p:txBody>
      </p:sp>
      <p:pic>
        <p:nvPicPr>
          <p:cNvPr id="5" name="Picture 4">
            <a:extLst>
              <a:ext uri="{FF2B5EF4-FFF2-40B4-BE49-F238E27FC236}">
                <a16:creationId xmlns:a16="http://schemas.microsoft.com/office/drawing/2014/main" id="{EC47D807-E5DE-C186-BADA-073832CFCDA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996751" y="4066494"/>
            <a:ext cx="7109927" cy="1690494"/>
          </a:xfrm>
          <a:prstGeom prst="rect">
            <a:avLst/>
          </a:prstGeom>
          <a:effectLst>
            <a:softEdge rad="317500"/>
          </a:effectLst>
        </p:spPr>
      </p:pic>
    </p:spTree>
    <p:extLst>
      <p:ext uri="{BB962C8B-B14F-4D97-AF65-F5344CB8AC3E}">
        <p14:creationId xmlns:p14="http://schemas.microsoft.com/office/powerpoint/2010/main" val="3991861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82CA9-1D8E-362E-507D-09723C764D9E}"/>
              </a:ext>
            </a:extLst>
          </p:cNvPr>
          <p:cNvSpPr>
            <a:spLocks noGrp="1"/>
          </p:cNvSpPr>
          <p:nvPr>
            <p:ph type="title"/>
          </p:nvPr>
        </p:nvSpPr>
        <p:spPr/>
        <p:txBody>
          <a:bodyPr/>
          <a:lstStyle/>
          <a:p>
            <a:r>
              <a:rPr lang="en-US" dirty="0"/>
              <a:t>What is culturally responsive classroom management?</a:t>
            </a:r>
          </a:p>
        </p:txBody>
      </p:sp>
      <p:sp>
        <p:nvSpPr>
          <p:cNvPr id="3" name="Content Placeholder 2">
            <a:extLst>
              <a:ext uri="{FF2B5EF4-FFF2-40B4-BE49-F238E27FC236}">
                <a16:creationId xmlns:a16="http://schemas.microsoft.com/office/drawing/2014/main" id="{0BE841B7-00F1-861A-1891-08F13FC65BFD}"/>
              </a:ext>
            </a:extLst>
          </p:cNvPr>
          <p:cNvSpPr>
            <a:spLocks noGrp="1"/>
          </p:cNvSpPr>
          <p:nvPr>
            <p:ph idx="1"/>
          </p:nvPr>
        </p:nvSpPr>
        <p:spPr/>
        <p:txBody>
          <a:bodyPr/>
          <a:lstStyle/>
          <a:p>
            <a:r>
              <a:rPr lang="en-US" dirty="0"/>
              <a:t>An approach that guides the decisions teachers make as to classroom management</a:t>
            </a:r>
          </a:p>
          <a:p>
            <a:r>
              <a:rPr lang="en-US" dirty="0"/>
              <a:t>Teachers who recognize their biases and values and reflect on how these influence them</a:t>
            </a:r>
          </a:p>
          <a:p>
            <a:r>
              <a:rPr lang="en-US" dirty="0"/>
              <a:t>Teachers who recognize that the goal of classroom management is not just compliance or control, but to provide all students with equitable opportunities for learning</a:t>
            </a:r>
          </a:p>
        </p:txBody>
      </p:sp>
      <p:pic>
        <p:nvPicPr>
          <p:cNvPr id="5" name="Picture 4">
            <a:extLst>
              <a:ext uri="{FF2B5EF4-FFF2-40B4-BE49-F238E27FC236}">
                <a16:creationId xmlns:a16="http://schemas.microsoft.com/office/drawing/2014/main" id="{A223470A-CC8E-FC29-73BB-3298B9AC618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852208" y="3767636"/>
            <a:ext cx="6279501" cy="2937412"/>
          </a:xfrm>
          <a:prstGeom prst="ellipse">
            <a:avLst/>
          </a:prstGeom>
          <a:effectLst>
            <a:softEdge rad="317500"/>
          </a:effectLst>
        </p:spPr>
      </p:pic>
      <p:sp>
        <p:nvSpPr>
          <p:cNvPr id="6" name="TextBox 5">
            <a:extLst>
              <a:ext uri="{FF2B5EF4-FFF2-40B4-BE49-F238E27FC236}">
                <a16:creationId xmlns:a16="http://schemas.microsoft.com/office/drawing/2014/main" id="{1E4B6ABE-2B9E-CE73-824B-519D431906D8}"/>
              </a:ext>
            </a:extLst>
          </p:cNvPr>
          <p:cNvSpPr txBox="1"/>
          <p:nvPr/>
        </p:nvSpPr>
        <p:spPr>
          <a:xfrm>
            <a:off x="2155371" y="6945078"/>
            <a:ext cx="5868955" cy="324594"/>
          </a:xfrm>
          <a:prstGeom prst="ellipse">
            <a:avLst/>
          </a:prstGeom>
          <a:noFill/>
        </p:spPr>
        <p:txBody>
          <a:bodyPr wrap="square" rtlCol="0">
            <a:spAutoFit/>
          </a:bodyPr>
          <a:lstStyle/>
          <a:p>
            <a:r>
              <a:rPr lang="en-US" sz="900">
                <a:hlinkClick r:id="rId3" tooltip="https://opennews.org/blog/dei-coalition-announcement/"/>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670863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B0ED50-8194-0AEF-5314-4AB14B61AAB3}"/>
              </a:ext>
            </a:extLst>
          </p:cNvPr>
          <p:cNvPicPr>
            <a:picLocks noChangeAspect="1"/>
          </p:cNvPicPr>
          <p:nvPr/>
        </p:nvPicPr>
        <p:blipFill>
          <a:blip r:embed="rId2"/>
          <a:stretch>
            <a:fillRect/>
          </a:stretch>
        </p:blipFill>
        <p:spPr>
          <a:xfrm>
            <a:off x="508958" y="163901"/>
            <a:ext cx="11326484" cy="6340416"/>
          </a:xfrm>
          <a:prstGeom prst="rect">
            <a:avLst/>
          </a:prstGeom>
        </p:spPr>
      </p:pic>
    </p:spTree>
    <p:extLst>
      <p:ext uri="{BB962C8B-B14F-4D97-AF65-F5344CB8AC3E}">
        <p14:creationId xmlns:p14="http://schemas.microsoft.com/office/powerpoint/2010/main" val="336323706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TM10001114[[fn=Gallery]]</Template>
  <TotalTime>2821</TotalTime>
  <Words>4891</Words>
  <Application>Microsoft Office PowerPoint</Application>
  <PresentationFormat>Widescreen</PresentationFormat>
  <Paragraphs>283</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Gill Sans MT</vt:lpstr>
      <vt:lpstr>Open Sans</vt:lpstr>
      <vt:lpstr>Wingdings</vt:lpstr>
      <vt:lpstr>Gallery</vt:lpstr>
      <vt:lpstr>Culturally responsive Tier 1 classroom management</vt:lpstr>
      <vt:lpstr>Where are you?</vt:lpstr>
      <vt:lpstr>Where is your school?</vt:lpstr>
      <vt:lpstr>Before embarking</vt:lpstr>
      <vt:lpstr>Before embarking</vt:lpstr>
      <vt:lpstr>Remember…</vt:lpstr>
      <vt:lpstr>What is culture?</vt:lpstr>
      <vt:lpstr>What is culturally responsive classroom management?</vt:lpstr>
      <vt:lpstr>PowerPoint Presentation</vt:lpstr>
      <vt:lpstr>Cultural Differences in the Classroom</vt:lpstr>
      <vt:lpstr>PowerPoint Presentation</vt:lpstr>
      <vt:lpstr>Another look at culture</vt:lpstr>
      <vt:lpstr>Cultural Gaps</vt:lpstr>
      <vt:lpstr>Identifying these gaps</vt:lpstr>
      <vt:lpstr>Identifying these gaps</vt:lpstr>
      <vt:lpstr>Identifying these gaps</vt:lpstr>
      <vt:lpstr>Learning About your student’s culture</vt:lpstr>
      <vt:lpstr>Essential Elements or Culturally Responsive Classroom Management</vt:lpstr>
      <vt:lpstr>PowerPoint Presentation</vt:lpstr>
      <vt:lpstr>Culturally inclusive language</vt:lpstr>
      <vt:lpstr>Culturally inclusive language</vt:lpstr>
      <vt:lpstr>Without connection, there is no cooperation: </vt:lpstr>
      <vt:lpstr>Creating empathy, Responsibility, and sensitivity in the classroom</vt:lpstr>
      <vt:lpstr>Creating empathy, Responsibility, and sensitivity in the classroom</vt:lpstr>
      <vt:lpstr>Creating empathy, Responsibility, and sensitivity in the classroom</vt:lpstr>
      <vt:lpstr>Creating empathy, Responsibility, and sensitivity in the classroom</vt:lpstr>
      <vt:lpstr>Creating empathy, Responsibility, and sensitivity in the classroom</vt:lpstr>
      <vt:lpstr>Creating empathy, Responsibility, and sensitivity in the classroom</vt:lpstr>
      <vt:lpstr>Inappropriate behaviors</vt:lpstr>
      <vt:lpstr>Inappropriate or unexpected  behaviors</vt:lpstr>
      <vt:lpstr>Inappropriate or unexpected behaviors and understanding</vt:lpstr>
      <vt:lpstr>Questioning as an intervention</vt:lpstr>
      <vt:lpstr>Creating empathy, Responsibility, and sensitivity in the classroom</vt:lpstr>
      <vt:lpstr>Circle Processes</vt:lpstr>
      <vt:lpstr>Why Circles?</vt:lpstr>
      <vt:lpstr>Philosophy of Circles</vt:lpstr>
      <vt:lpstr>Characteristics of Circles</vt:lpstr>
      <vt:lpstr>Philosophy of Circles</vt:lpstr>
      <vt:lpstr>Functions of Circles</vt:lpstr>
      <vt:lpstr>Beginning Circles</vt:lpstr>
      <vt:lpstr>Requirements for Circles</vt:lpstr>
      <vt:lpstr>The Facilitator or Keeper</vt:lpstr>
      <vt:lpstr>Circle Facilitators</vt:lpstr>
      <vt:lpstr>Circle Types</vt:lpstr>
      <vt:lpstr>Sequential Circles</vt:lpstr>
      <vt:lpstr>Real (restorative) Justice Circles</vt:lpstr>
      <vt:lpstr>Fishbowl Circles</vt:lpstr>
      <vt:lpstr>Initiating Circle Practices</vt:lpstr>
      <vt:lpstr>Preparing Participants</vt:lpstr>
      <vt:lpstr>Specific Preparations</vt:lpstr>
      <vt:lpstr>Circle Essentials</vt:lpstr>
      <vt:lpstr>Effective Questioning</vt:lpstr>
      <vt:lpstr>More Circle Essentials</vt:lpstr>
      <vt:lpstr>Circle Agreements</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Culturally responsive Tier 1 classroom management</dc:title>
  <dc:creator>Betty White</dc:creator>
  <cp:lastModifiedBy>Betty White</cp:lastModifiedBy>
  <cp:revision>9</cp:revision>
  <dcterms:created xsi:type="dcterms:W3CDTF">2023-12-26T15:39:27Z</dcterms:created>
  <dcterms:modified xsi:type="dcterms:W3CDTF">2024-07-15T01:29:57Z</dcterms:modified>
</cp:coreProperties>
</file>