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1" r:id="rId4"/>
    <p:sldId id="297" r:id="rId5"/>
    <p:sldId id="257" r:id="rId6"/>
    <p:sldId id="258" r:id="rId7"/>
    <p:sldId id="298" r:id="rId8"/>
    <p:sldId id="264" r:id="rId9"/>
    <p:sldId id="265" r:id="rId10"/>
    <p:sldId id="299" r:id="rId11"/>
    <p:sldId id="259" r:id="rId12"/>
    <p:sldId id="300" r:id="rId13"/>
    <p:sldId id="262" r:id="rId14"/>
    <p:sldId id="286" r:id="rId15"/>
    <p:sldId id="260" r:id="rId16"/>
    <p:sldId id="266" r:id="rId17"/>
    <p:sldId id="267" r:id="rId18"/>
    <p:sldId id="272" r:id="rId19"/>
    <p:sldId id="268" r:id="rId20"/>
    <p:sldId id="269" r:id="rId21"/>
    <p:sldId id="270" r:id="rId22"/>
    <p:sldId id="271" r:id="rId23"/>
    <p:sldId id="273" r:id="rId24"/>
    <p:sldId id="274" r:id="rId25"/>
    <p:sldId id="275" r:id="rId26"/>
    <p:sldId id="276" r:id="rId27"/>
    <p:sldId id="287" r:id="rId28"/>
    <p:sldId id="277" r:id="rId29"/>
    <p:sldId id="280" r:id="rId30"/>
    <p:sldId id="294" r:id="rId31"/>
    <p:sldId id="295" r:id="rId32"/>
    <p:sldId id="296" r:id="rId33"/>
    <p:sldId id="279" r:id="rId34"/>
    <p:sldId id="281" r:id="rId35"/>
    <p:sldId id="282" r:id="rId36"/>
    <p:sldId id="285" r:id="rId37"/>
    <p:sldId id="283" r:id="rId38"/>
    <p:sldId id="284" r:id="rId39"/>
    <p:sldId id="278" r:id="rId40"/>
    <p:sldId id="291" r:id="rId41"/>
    <p:sldId id="292" r:id="rId42"/>
    <p:sldId id="288" r:id="rId43"/>
    <p:sldId id="289" r:id="rId44"/>
    <p:sldId id="293" r:id="rId45"/>
    <p:sldId id="290" r:id="rId46"/>
    <p:sldId id="303" r:id="rId47"/>
    <p:sldId id="301" r:id="rId48"/>
    <p:sldId id="302"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4/1/2023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4/1/2023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4/1/2023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4/1/2023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4/1/2023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4/1/2023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4/1/2023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ttywhitelpc@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view-image.php?image=52663&amp;picture=schoo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cw.tudelft.nl/course-lectures/3-2-2-opportunity-frami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t.counseling.org/2018/03/five-strategies-develop-mental-health-models-schoo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75158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aalto-cs/9669248935"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ovies.stackexchange.com/questions/37345/why-are-two-of-rileys-five-emotions-in-inside-out-male"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dufolios.org/kerrygray/2020/12/29/managing-a-complex-classroom-impacting-students-with-disabiliti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flickr.com/photos/adjourned/3069182904" TargetMode="External"/><Relationship Id="rId5" Type="http://schemas.openxmlformats.org/officeDocument/2006/relationships/image" Target="../media/image19.jpg"/><Relationship Id="rId4" Type="http://schemas.openxmlformats.org/officeDocument/2006/relationships/hyperlink" Target="http://wagingnonviolence.org/feature/prioritize-mediation-manage-school-conflic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theglobalfool.com/category/uncategoriz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heninger.blogspot.com/2021/02/the-lengths-teachers-will-go-for-kid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infomed.wikidot.com/5-2-patient-education-self-c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flickr.com/photos/safari_vacation/2703287355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hilippinesbasiceducation.us/2015/10/parents-and-teachers-and-basic-education.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all4ed/36366087021/"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httcnetwork.org/sites/mhttc/files/2021-07/MHTTC%20Educator%20Mental%20Health%20Literacy%20Resource_Final.pdf" TargetMode="External"/><Relationship Id="rId2" Type="http://schemas.openxmlformats.org/officeDocument/2006/relationships/hyperlink" Target="http://www.classroomwis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vinashmeetoo.com/2016/07/03/why-dont-we-participate-in-the-maths-informatics-or-science-olympiad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nfinishedsymphony.org/2015/09/14/refugees-and-compassion-fatigue/"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afesupportivelearning.ed.gov/sites/default/files/Building_TSS_Handout_3secondary_trauma.pdf" TargetMode="External"/><Relationship Id="rId2" Type="http://schemas.openxmlformats.org/officeDocument/2006/relationships/hyperlink" Target="https://resilienteducator.com/classroom-resources/self-care-for-teachers/" TargetMode="External"/><Relationship Id="rId1" Type="http://schemas.openxmlformats.org/officeDocument/2006/relationships/slideLayout" Target="../slideLayouts/slideLayout2.xml"/><Relationship Id="rId4" Type="http://schemas.openxmlformats.org/officeDocument/2006/relationships/hyperlink" Target="https://www.nctsn.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ngdakilangpangako.blogspot.com/2018/03/3-things-jesus-tells-us-about-worry.html"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rawpixel.com/image/192846/premium-photo-image-bullying-adolescent-asian-ethnicity" TargetMode="External"/><Relationship Id="rId2" Type="http://schemas.openxmlformats.org/officeDocument/2006/relationships/image" Target="../media/image28.1"/><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child-png/download/22066"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pixabay.com/en/child-crying-kid-boy-sad-young-594519/" TargetMode="External"/><Relationship Id="rId5" Type="http://schemas.microsoft.com/office/2007/relationships/hdphoto" Target="../media/hdphoto3.wdp"/><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lickr.com/photos/jesus-is-love_i-jesus-you/4012300813"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nctsn.org/trauma-informed-car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hildtrauma.org/" TargetMode="External"/><Relationship Id="rId2" Type="http://schemas.openxmlformats.org/officeDocument/2006/relationships/hyperlink" Target="https://traumasensitiveschools.org/tlpi-publications/" TargetMode="External"/><Relationship Id="rId1" Type="http://schemas.openxmlformats.org/officeDocument/2006/relationships/slideLayout" Target="../slideLayouts/slideLayout2.xml"/><Relationship Id="rId4" Type="http://schemas.openxmlformats.org/officeDocument/2006/relationships/hyperlink" Target="https://www.weareteachers.com/video-every-teacher-needs-know-childhood-traum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afesupportivelearning.ed.gov/trauma-sensitive-schools-training-package" TargetMode="External"/><Relationship Id="rId1" Type="http://schemas.openxmlformats.org/officeDocument/2006/relationships/slideLayout" Target="../slideLayouts/slideLayout2.xml"/><Relationship Id="rId4" Type="http://schemas.openxmlformats.org/officeDocument/2006/relationships/hyperlink" Target="https://www.transformingeducation.org/trauma-informed-sel-toolki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eeksvgs.com/id/225474"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sefel.vanderbilt.edu/" TargetMode="External"/><Relationship Id="rId2" Type="http://schemas.openxmlformats.org/officeDocument/2006/relationships/hyperlink" Target="http://www.eiyale.edu/" TargetMode="External"/><Relationship Id="rId1" Type="http://schemas.openxmlformats.org/officeDocument/2006/relationships/slideLayout" Target="../slideLayouts/slideLayout2.xml"/><Relationship Id="rId5" Type="http://schemas.openxmlformats.org/officeDocument/2006/relationships/hyperlink" Target="http://www.edutopia.org/" TargetMode="External"/><Relationship Id="rId4" Type="http://schemas.openxmlformats.org/officeDocument/2006/relationships/hyperlink" Target="http://www.casel.or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childtrauma.org/" TargetMode="External"/><Relationship Id="rId3" Type="http://schemas.openxmlformats.org/officeDocument/2006/relationships/hyperlink" Target="https://mhttcnetwork.org/sites/mhttc/files/2021-07/MHTTC%20Educator%20Mental%20Health%20Literacy%20Resource_Final.pdf" TargetMode="External"/><Relationship Id="rId7" Type="http://schemas.openxmlformats.org/officeDocument/2006/relationships/hyperlink" Target="https://traumasensitiveschools.org/tlpi-publications/" TargetMode="External"/><Relationship Id="rId2" Type="http://schemas.openxmlformats.org/officeDocument/2006/relationships/hyperlink" Target="http://www.classroomwise.org/" TargetMode="External"/><Relationship Id="rId1" Type="http://schemas.openxmlformats.org/officeDocument/2006/relationships/slideLayout" Target="../slideLayouts/slideLayout2.xml"/><Relationship Id="rId6" Type="http://schemas.openxmlformats.org/officeDocument/2006/relationships/hyperlink" Target="https://www.nctsn.org/trauma-informed-care" TargetMode="External"/><Relationship Id="rId5" Type="http://schemas.openxmlformats.org/officeDocument/2006/relationships/hyperlink" Target="https://www.nctsn.org/" TargetMode="External"/><Relationship Id="rId4" Type="http://schemas.openxmlformats.org/officeDocument/2006/relationships/hyperlink" Target="https://resilienteducator.com/classroom-resources/self-care-for-teachers/" TargetMode="External"/><Relationship Id="rId9" Type="http://schemas.openxmlformats.org/officeDocument/2006/relationships/hyperlink" Target="https://www.weareteachers.com/video-every-teacher-needs-know-childhood-trauma/"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kidtools.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lessonplans.dwrl.utexas.edu/content/transforming-video-popcorn-maker.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oonpost.com/content/3806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5249-60B3-8BAD-ADAD-5E930A8C1E21}"/>
              </a:ext>
            </a:extLst>
          </p:cNvPr>
          <p:cNvSpPr>
            <a:spLocks noGrp="1"/>
          </p:cNvSpPr>
          <p:nvPr>
            <p:ph type="ctrTitle"/>
          </p:nvPr>
        </p:nvSpPr>
        <p:spPr>
          <a:xfrm>
            <a:off x="1051560" y="431321"/>
            <a:ext cx="9966960" cy="4036710"/>
          </a:xfrm>
        </p:spPr>
        <p:txBody>
          <a:bodyPr/>
          <a:lstStyle/>
          <a:p>
            <a:pPr algn="ctr"/>
            <a:r>
              <a:rPr lang="en-US" sz="4800" dirty="0"/>
              <a:t>Supporting Student Mental Health and Wellness in the Classroom</a:t>
            </a:r>
          </a:p>
        </p:txBody>
      </p:sp>
      <p:sp>
        <p:nvSpPr>
          <p:cNvPr id="3" name="Subtitle 2">
            <a:extLst>
              <a:ext uri="{FF2B5EF4-FFF2-40B4-BE49-F238E27FC236}">
                <a16:creationId xmlns:a16="http://schemas.microsoft.com/office/drawing/2014/main" id="{257391C2-AA3C-8574-0124-C4E02D6970FE}"/>
              </a:ext>
            </a:extLst>
          </p:cNvPr>
          <p:cNvSpPr>
            <a:spLocks noGrp="1"/>
          </p:cNvSpPr>
          <p:nvPr>
            <p:ph type="subTitle" idx="1"/>
          </p:nvPr>
        </p:nvSpPr>
        <p:spPr/>
        <p:txBody>
          <a:bodyPr>
            <a:normAutofit fontScale="92500" lnSpcReduction="20000"/>
          </a:bodyPr>
          <a:lstStyle/>
          <a:p>
            <a:r>
              <a:rPr lang="en-US" dirty="0"/>
              <a:t>Presented by: Betty White, </a:t>
            </a:r>
            <a:r>
              <a:rPr lang="en-US" dirty="0" err="1"/>
              <a:t>MEd.</a:t>
            </a:r>
            <a:r>
              <a:rPr lang="en-US" dirty="0"/>
              <a:t>, LPC-S,CSC</a:t>
            </a:r>
          </a:p>
          <a:p>
            <a:r>
              <a:rPr lang="en-US" dirty="0">
                <a:hlinkClick r:id="rId2"/>
              </a:rPr>
              <a:t>bettywhitelpc@gmail.com</a:t>
            </a:r>
            <a:endParaRPr lang="en-US" dirty="0"/>
          </a:p>
          <a:p>
            <a:r>
              <a:rPr lang="en-US" dirty="0"/>
              <a:t>www.kidtools.net</a:t>
            </a:r>
          </a:p>
        </p:txBody>
      </p:sp>
    </p:spTree>
    <p:extLst>
      <p:ext uri="{BB962C8B-B14F-4D97-AF65-F5344CB8AC3E}">
        <p14:creationId xmlns:p14="http://schemas.microsoft.com/office/powerpoint/2010/main" val="31397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2F43-6EF1-9015-9CC0-CC2A2F78168D}"/>
              </a:ext>
            </a:extLst>
          </p:cNvPr>
          <p:cNvSpPr>
            <a:spLocks noGrp="1"/>
          </p:cNvSpPr>
          <p:nvPr>
            <p:ph type="title"/>
          </p:nvPr>
        </p:nvSpPr>
        <p:spPr/>
        <p:txBody>
          <a:bodyPr/>
          <a:lstStyle/>
          <a:p>
            <a:r>
              <a:rPr lang="en-US" dirty="0"/>
              <a:t>Your School</a:t>
            </a:r>
          </a:p>
        </p:txBody>
      </p:sp>
      <p:sp>
        <p:nvSpPr>
          <p:cNvPr id="3" name="Content Placeholder 2">
            <a:extLst>
              <a:ext uri="{FF2B5EF4-FFF2-40B4-BE49-F238E27FC236}">
                <a16:creationId xmlns:a16="http://schemas.microsoft.com/office/drawing/2014/main" id="{678F457D-B2A4-79AD-71F2-7A62EFE207C6}"/>
              </a:ext>
            </a:extLst>
          </p:cNvPr>
          <p:cNvSpPr>
            <a:spLocks noGrp="1"/>
          </p:cNvSpPr>
          <p:nvPr>
            <p:ph idx="1"/>
          </p:nvPr>
        </p:nvSpPr>
        <p:spPr>
          <a:xfrm>
            <a:off x="1069848" y="2121408"/>
            <a:ext cx="10058400" cy="4251960"/>
          </a:xfrm>
        </p:spPr>
        <p:txBody>
          <a:bodyPr/>
          <a:lstStyle/>
          <a:p>
            <a:r>
              <a:rPr lang="en-US" dirty="0"/>
              <a:t>What changes have you noted in teacher mental health since our schools were disrupted with COVID?  Follow the directions to get into groups, then choose one person to share as instructed.</a:t>
            </a:r>
          </a:p>
        </p:txBody>
      </p:sp>
      <p:pic>
        <p:nvPicPr>
          <p:cNvPr id="5" name="Picture 4">
            <a:extLst>
              <a:ext uri="{FF2B5EF4-FFF2-40B4-BE49-F238E27FC236}">
                <a16:creationId xmlns:a16="http://schemas.microsoft.com/office/drawing/2014/main" id="{6B704C7F-C2B2-7744-CF28-6546361C02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76338" y="2715883"/>
            <a:ext cx="5848350" cy="3962400"/>
          </a:xfrm>
          <a:prstGeom prst="rect">
            <a:avLst/>
          </a:prstGeom>
          <a:effectLst>
            <a:softEdge rad="635000"/>
          </a:effectLst>
        </p:spPr>
      </p:pic>
    </p:spTree>
    <p:extLst>
      <p:ext uri="{BB962C8B-B14F-4D97-AF65-F5344CB8AC3E}">
        <p14:creationId xmlns:p14="http://schemas.microsoft.com/office/powerpoint/2010/main" val="335418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D77BE-9549-BD2E-ADBD-8FA97168CD2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6770" t="-1213" r="-12431" b="346"/>
          <a:stretch/>
        </p:blipFill>
        <p:spPr>
          <a:xfrm>
            <a:off x="1699405" y="793630"/>
            <a:ext cx="11283350" cy="5572664"/>
          </a:xfrm>
          <a:prstGeom prst="rect">
            <a:avLst/>
          </a:prstGeom>
        </p:spPr>
      </p:pic>
    </p:spTree>
    <p:extLst>
      <p:ext uri="{BB962C8B-B14F-4D97-AF65-F5344CB8AC3E}">
        <p14:creationId xmlns:p14="http://schemas.microsoft.com/office/powerpoint/2010/main" val="159279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E523-998D-1767-2E4F-642F5A7E71F2}"/>
              </a:ext>
            </a:extLst>
          </p:cNvPr>
          <p:cNvSpPr>
            <a:spLocks noGrp="1"/>
          </p:cNvSpPr>
          <p:nvPr>
            <p:ph type="title"/>
          </p:nvPr>
        </p:nvSpPr>
        <p:spPr>
          <a:xfrm>
            <a:off x="1069848" y="484632"/>
            <a:ext cx="10058400" cy="1129538"/>
          </a:xfrm>
        </p:spPr>
        <p:txBody>
          <a:bodyPr/>
          <a:lstStyle/>
          <a:p>
            <a:r>
              <a:rPr lang="en-US" dirty="0"/>
              <a:t>Ideal World</a:t>
            </a:r>
          </a:p>
        </p:txBody>
      </p:sp>
      <p:sp>
        <p:nvSpPr>
          <p:cNvPr id="7" name="Content Placeholder 6">
            <a:extLst>
              <a:ext uri="{FF2B5EF4-FFF2-40B4-BE49-F238E27FC236}">
                <a16:creationId xmlns:a16="http://schemas.microsoft.com/office/drawing/2014/main" id="{529AB1BC-B7C8-3016-F487-6450CA74B002}"/>
              </a:ext>
            </a:extLst>
          </p:cNvPr>
          <p:cNvSpPr>
            <a:spLocks noGrp="1"/>
          </p:cNvSpPr>
          <p:nvPr>
            <p:ph idx="1"/>
          </p:nvPr>
        </p:nvSpPr>
        <p:spPr/>
        <p:txBody>
          <a:bodyPr/>
          <a:lstStyle/>
          <a:p>
            <a:r>
              <a:rPr lang="en-US" dirty="0"/>
              <a:t>In your ideal world, what are the things you would like to see on your campus to support student mental health in TIER 1?  Write down your top 4.  Share as directed.</a:t>
            </a:r>
          </a:p>
        </p:txBody>
      </p:sp>
      <p:pic>
        <p:nvPicPr>
          <p:cNvPr id="8" name="Picture 7">
            <a:extLst>
              <a:ext uri="{FF2B5EF4-FFF2-40B4-BE49-F238E27FC236}">
                <a16:creationId xmlns:a16="http://schemas.microsoft.com/office/drawing/2014/main" id="{73C50582-DD03-0365-C771-7E69A2EF7C94}"/>
              </a:ext>
            </a:extLst>
          </p:cNvPr>
          <p:cNvPicPr>
            <a:picLocks noChangeAspect="1"/>
          </p:cNvPicPr>
          <p:nvPr/>
        </p:nvPicPr>
        <p:blipFill>
          <a:blip r:embed="rId2"/>
          <a:stretch>
            <a:fillRect/>
          </a:stretch>
        </p:blipFill>
        <p:spPr>
          <a:xfrm>
            <a:off x="4553184" y="2924031"/>
            <a:ext cx="2895851" cy="3511600"/>
          </a:xfrm>
          <a:prstGeom prst="rect">
            <a:avLst/>
          </a:prstGeom>
        </p:spPr>
      </p:pic>
    </p:spTree>
    <p:extLst>
      <p:ext uri="{BB962C8B-B14F-4D97-AF65-F5344CB8AC3E}">
        <p14:creationId xmlns:p14="http://schemas.microsoft.com/office/powerpoint/2010/main" val="386229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20DBE4-7D11-2156-F649-76A2920F882A}"/>
              </a:ext>
            </a:extLst>
          </p:cNvPr>
          <p:cNvPicPr>
            <a:picLocks noChangeAspect="1"/>
          </p:cNvPicPr>
          <p:nvPr/>
        </p:nvPicPr>
        <p:blipFill rotWithShape="1">
          <a:blip r:embed="rId2"/>
          <a:srcRect t="3948" r="52973"/>
          <a:stretch/>
        </p:blipFill>
        <p:spPr>
          <a:xfrm>
            <a:off x="2081436" y="992038"/>
            <a:ext cx="8235756" cy="5082855"/>
          </a:xfrm>
          <a:prstGeom prst="rect">
            <a:avLst/>
          </a:prstGeom>
        </p:spPr>
      </p:pic>
    </p:spTree>
    <p:extLst>
      <p:ext uri="{BB962C8B-B14F-4D97-AF65-F5344CB8AC3E}">
        <p14:creationId xmlns:p14="http://schemas.microsoft.com/office/powerpoint/2010/main" val="272518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2791-7410-FAC9-67E6-E0DBD2BEDC1B}"/>
              </a:ext>
            </a:extLst>
          </p:cNvPr>
          <p:cNvSpPr>
            <a:spLocks noGrp="1"/>
          </p:cNvSpPr>
          <p:nvPr>
            <p:ph type="title"/>
          </p:nvPr>
        </p:nvSpPr>
        <p:spPr/>
        <p:txBody>
          <a:bodyPr>
            <a:normAutofit/>
          </a:bodyPr>
          <a:lstStyle/>
          <a:p>
            <a:r>
              <a:rPr lang="en-US" sz="4400" dirty="0"/>
              <a:t>General Strategies for Schools</a:t>
            </a:r>
          </a:p>
        </p:txBody>
      </p:sp>
      <p:sp>
        <p:nvSpPr>
          <p:cNvPr id="3" name="Content Placeholder 2">
            <a:extLst>
              <a:ext uri="{FF2B5EF4-FFF2-40B4-BE49-F238E27FC236}">
                <a16:creationId xmlns:a16="http://schemas.microsoft.com/office/drawing/2014/main" id="{D88CB7FA-E6AF-810F-7BA2-47A2B9997E0B}"/>
              </a:ext>
            </a:extLst>
          </p:cNvPr>
          <p:cNvSpPr>
            <a:spLocks noGrp="1"/>
          </p:cNvSpPr>
          <p:nvPr>
            <p:ph idx="1"/>
          </p:nvPr>
        </p:nvSpPr>
        <p:spPr>
          <a:xfrm>
            <a:off x="1069848" y="1664898"/>
            <a:ext cx="10058400" cy="4507302"/>
          </a:xfrm>
        </p:spPr>
        <p:txBody>
          <a:bodyPr/>
          <a:lstStyle/>
          <a:p>
            <a:pPr algn="l" fontAlgn="base"/>
            <a:r>
              <a:rPr lang="en-US" b="0" i="0" dirty="0">
                <a:solidFill>
                  <a:srgbClr val="444444"/>
                </a:solidFill>
                <a:effectLst/>
                <a:latin typeface="proxima-nova"/>
              </a:rPr>
              <a:t>1) Create mental health programming based on data-driven decisions.</a:t>
            </a:r>
          </a:p>
          <a:p>
            <a:pPr algn="l" fontAlgn="base"/>
            <a:r>
              <a:rPr lang="en-US" b="0" i="0" dirty="0">
                <a:solidFill>
                  <a:srgbClr val="444444"/>
                </a:solidFill>
                <a:effectLst/>
                <a:latin typeface="proxima-nova"/>
              </a:rPr>
              <a:t>2) Collaborate to address the mental health needs of students.</a:t>
            </a:r>
          </a:p>
          <a:p>
            <a:pPr algn="l" fontAlgn="base"/>
            <a:r>
              <a:rPr lang="en-US" b="0" i="0" dirty="0">
                <a:solidFill>
                  <a:srgbClr val="444444"/>
                </a:solidFill>
                <a:effectLst/>
                <a:latin typeface="proxima-nova"/>
              </a:rPr>
              <a:t>3) Provide a tiered system of mental health support.</a:t>
            </a:r>
          </a:p>
          <a:p>
            <a:pPr algn="l" fontAlgn="base"/>
            <a:r>
              <a:rPr lang="en-US" b="0" i="0" dirty="0">
                <a:solidFill>
                  <a:srgbClr val="444444"/>
                </a:solidFill>
                <a:effectLst/>
                <a:latin typeface="proxima-nova"/>
              </a:rPr>
              <a:t>4) Evaluate mental health services to ensure they are addressing the academic achievement gaps.</a:t>
            </a:r>
          </a:p>
          <a:p>
            <a:pPr algn="l" fontAlgn="base"/>
            <a:r>
              <a:rPr lang="en-US" b="0" i="0" dirty="0">
                <a:solidFill>
                  <a:srgbClr val="444444"/>
                </a:solidFill>
                <a:effectLst/>
                <a:latin typeface="proxima-nova"/>
              </a:rPr>
              <a:t>5) Communicate the outcomes to key stakeholders.</a:t>
            </a:r>
          </a:p>
          <a:p>
            <a:pPr marL="0" indent="0" algn="l" fontAlgn="base">
              <a:buNone/>
            </a:pPr>
            <a:r>
              <a:rPr lang="en-US" dirty="0">
                <a:solidFill>
                  <a:srgbClr val="444444"/>
                </a:solidFill>
                <a:latin typeface="proxima-nova"/>
              </a:rPr>
              <a:t>From the article, Five Strategies to Develop Mental Health Models in Schools, Dakota L. King-White, March 12, 2018 </a:t>
            </a:r>
          </a:p>
          <a:p>
            <a:pPr marL="0" indent="0" algn="l" fontAlgn="base">
              <a:buNone/>
            </a:pPr>
            <a:r>
              <a:rPr lang="en-US" b="0" i="0" dirty="0">
                <a:solidFill>
                  <a:srgbClr val="444444"/>
                </a:solidFill>
                <a:effectLst/>
                <a:latin typeface="proxima-nova"/>
                <a:hlinkClick r:id="rId2"/>
              </a:rPr>
              <a:t>https://ct.counseling.org/2018/03/five-strategies-develop-mental-health-models-schools/</a:t>
            </a:r>
            <a:endParaRPr lang="en-US" b="0" i="0" dirty="0">
              <a:solidFill>
                <a:srgbClr val="444444"/>
              </a:solidFill>
              <a:effectLst/>
              <a:latin typeface="proxima-nova"/>
            </a:endParaRPr>
          </a:p>
          <a:p>
            <a:pPr marL="0" indent="0" algn="l" fontAlgn="base">
              <a:buNone/>
            </a:pPr>
            <a:endParaRPr lang="en-US" b="0" i="0" dirty="0">
              <a:solidFill>
                <a:srgbClr val="444444"/>
              </a:solidFill>
              <a:effectLst/>
              <a:latin typeface="proxima-nova"/>
            </a:endParaRPr>
          </a:p>
        </p:txBody>
      </p:sp>
    </p:spTree>
    <p:extLst>
      <p:ext uri="{BB962C8B-B14F-4D97-AF65-F5344CB8AC3E}">
        <p14:creationId xmlns:p14="http://schemas.microsoft.com/office/powerpoint/2010/main" val="40886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A6AC-593D-2FBF-E654-E3D6879FF50F}"/>
              </a:ext>
            </a:extLst>
          </p:cNvPr>
          <p:cNvSpPr>
            <a:spLocks noGrp="1"/>
          </p:cNvSpPr>
          <p:nvPr>
            <p:ph type="title"/>
          </p:nvPr>
        </p:nvSpPr>
        <p:spPr/>
        <p:txBody>
          <a:bodyPr/>
          <a:lstStyle/>
          <a:p>
            <a:r>
              <a:rPr lang="en-US" dirty="0"/>
              <a:t>What is Needed: TIER 1</a:t>
            </a:r>
          </a:p>
        </p:txBody>
      </p:sp>
      <p:sp>
        <p:nvSpPr>
          <p:cNvPr id="3" name="Content Placeholder 2">
            <a:extLst>
              <a:ext uri="{FF2B5EF4-FFF2-40B4-BE49-F238E27FC236}">
                <a16:creationId xmlns:a16="http://schemas.microsoft.com/office/drawing/2014/main" id="{679185FA-2F87-F50E-F452-7E75E23DFD58}"/>
              </a:ext>
            </a:extLst>
          </p:cNvPr>
          <p:cNvSpPr>
            <a:spLocks noGrp="1"/>
          </p:cNvSpPr>
          <p:nvPr>
            <p:ph idx="1"/>
          </p:nvPr>
        </p:nvSpPr>
        <p:spPr>
          <a:xfrm>
            <a:off x="1069848" y="1733909"/>
            <a:ext cx="10058400" cy="4710023"/>
          </a:xfrm>
        </p:spPr>
        <p:txBody>
          <a:bodyPr/>
          <a:lstStyle/>
          <a:p>
            <a:r>
              <a:rPr lang="en-US" dirty="0"/>
              <a:t>Frequent classroom guidance presented or facilitated by school counselor</a:t>
            </a:r>
          </a:p>
          <a:p>
            <a:r>
              <a:rPr lang="en-US" dirty="0"/>
              <a:t>School wide approaches and buy-in for student and staff mental health</a:t>
            </a:r>
          </a:p>
          <a:p>
            <a:r>
              <a:rPr lang="en-US" dirty="0"/>
              <a:t>Education for staff about potential signs of student mental health difficulties (mental health first-aid)</a:t>
            </a:r>
          </a:p>
          <a:p>
            <a:r>
              <a:rPr lang="en-US" dirty="0"/>
              <a:t>Training for staff about trauma sensitive approaches in the classroom</a:t>
            </a:r>
          </a:p>
          <a:p>
            <a:r>
              <a:rPr lang="en-US" dirty="0"/>
              <a:t>Campus wide activities that incorporate wellness for students and staff</a:t>
            </a:r>
          </a:p>
          <a:p>
            <a:r>
              <a:rPr lang="en-US" dirty="0"/>
              <a:t>Social emotional learning-including self-regulation for all students</a:t>
            </a:r>
          </a:p>
          <a:p>
            <a:r>
              <a:rPr lang="en-US" dirty="0"/>
              <a:t>Non-stigmatized opportunities for students to express mental health needs to staff and counselors</a:t>
            </a:r>
          </a:p>
          <a:p>
            <a:r>
              <a:rPr lang="en-US" dirty="0"/>
              <a:t>Opportunities for adult mentors to connect with students</a:t>
            </a:r>
          </a:p>
          <a:p>
            <a:r>
              <a:rPr lang="en-US" dirty="0"/>
              <a:t>Open communication and education for parents regarding mental health and wellness</a:t>
            </a:r>
          </a:p>
          <a:p>
            <a:endParaRPr lang="en-US" dirty="0"/>
          </a:p>
          <a:p>
            <a:endParaRPr lang="en-US" dirty="0"/>
          </a:p>
        </p:txBody>
      </p:sp>
    </p:spTree>
    <p:extLst>
      <p:ext uri="{BB962C8B-B14F-4D97-AF65-F5344CB8AC3E}">
        <p14:creationId xmlns:p14="http://schemas.microsoft.com/office/powerpoint/2010/main" val="1304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3B3-CEBD-9DA8-E03B-CFEA076637F9}"/>
              </a:ext>
            </a:extLst>
          </p:cNvPr>
          <p:cNvSpPr>
            <a:spLocks noGrp="1"/>
          </p:cNvSpPr>
          <p:nvPr>
            <p:ph type="title"/>
          </p:nvPr>
        </p:nvSpPr>
        <p:spPr/>
        <p:txBody>
          <a:bodyPr/>
          <a:lstStyle/>
          <a:p>
            <a:r>
              <a:rPr lang="en-US" dirty="0"/>
              <a:t>Classroom Guidance</a:t>
            </a:r>
          </a:p>
        </p:txBody>
      </p:sp>
      <p:sp>
        <p:nvSpPr>
          <p:cNvPr id="3" name="Content Placeholder 2">
            <a:extLst>
              <a:ext uri="{FF2B5EF4-FFF2-40B4-BE49-F238E27FC236}">
                <a16:creationId xmlns:a16="http://schemas.microsoft.com/office/drawing/2014/main" id="{2D42E4A3-5FF7-C384-2538-06A416BA89DE}"/>
              </a:ext>
            </a:extLst>
          </p:cNvPr>
          <p:cNvSpPr>
            <a:spLocks noGrp="1"/>
          </p:cNvSpPr>
          <p:nvPr>
            <p:ph idx="1"/>
          </p:nvPr>
        </p:nvSpPr>
        <p:spPr>
          <a:xfrm>
            <a:off x="1069848" y="1828800"/>
            <a:ext cx="10058400" cy="4343400"/>
          </a:xfrm>
        </p:spPr>
        <p:txBody>
          <a:bodyPr/>
          <a:lstStyle/>
          <a:p>
            <a:r>
              <a:rPr lang="en-US" dirty="0"/>
              <a:t>Classroom Guidance lessons, delivered by the school counselor, are the most effective way to both monitor student mental health and to teach students the mindsets and behaviors that lead to student success</a:t>
            </a:r>
          </a:p>
          <a:p>
            <a:r>
              <a:rPr lang="en-US" dirty="0"/>
              <a:t>Delivering the lessons in the presence of classroom teachers helps them to reinforce your teaching</a:t>
            </a:r>
          </a:p>
          <a:p>
            <a:r>
              <a:rPr lang="en-US" dirty="0"/>
              <a:t>Student issues often surface during classroom guidance lessons and can then be addressed through individual sessions or small groups</a:t>
            </a:r>
          </a:p>
          <a:p>
            <a:r>
              <a:rPr lang="en-US" dirty="0"/>
              <a:t>Trends surface during classroom guidance that can be used to further develop your program</a:t>
            </a:r>
          </a:p>
        </p:txBody>
      </p:sp>
      <p:pic>
        <p:nvPicPr>
          <p:cNvPr id="5" name="Picture 4">
            <a:extLst>
              <a:ext uri="{FF2B5EF4-FFF2-40B4-BE49-F238E27FC236}">
                <a16:creationId xmlns:a16="http://schemas.microsoft.com/office/drawing/2014/main" id="{F063DDC7-456E-F1FF-3261-E864F163B4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08740" y="4664733"/>
            <a:ext cx="2797834" cy="2098376"/>
          </a:xfrm>
          <a:prstGeom prst="rect">
            <a:avLst/>
          </a:prstGeom>
          <a:effectLst>
            <a:softEdge rad="317500"/>
          </a:effectLst>
        </p:spPr>
      </p:pic>
    </p:spTree>
    <p:extLst>
      <p:ext uri="{BB962C8B-B14F-4D97-AF65-F5344CB8AC3E}">
        <p14:creationId xmlns:p14="http://schemas.microsoft.com/office/powerpoint/2010/main" val="252096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F847-3686-19A6-1FBF-DA2A58F289EE}"/>
              </a:ext>
            </a:extLst>
          </p:cNvPr>
          <p:cNvSpPr>
            <a:spLocks noGrp="1"/>
          </p:cNvSpPr>
          <p:nvPr>
            <p:ph type="title"/>
          </p:nvPr>
        </p:nvSpPr>
        <p:spPr/>
        <p:txBody>
          <a:bodyPr/>
          <a:lstStyle/>
          <a:p>
            <a:r>
              <a:rPr lang="en-US" dirty="0"/>
              <a:t>Classroom Guidance</a:t>
            </a:r>
          </a:p>
        </p:txBody>
      </p:sp>
      <p:sp>
        <p:nvSpPr>
          <p:cNvPr id="3" name="Content Placeholder 2">
            <a:extLst>
              <a:ext uri="{FF2B5EF4-FFF2-40B4-BE49-F238E27FC236}">
                <a16:creationId xmlns:a16="http://schemas.microsoft.com/office/drawing/2014/main" id="{016DBA8E-F62C-D6CB-FCC4-3F8DDB7A76A4}"/>
              </a:ext>
            </a:extLst>
          </p:cNvPr>
          <p:cNvSpPr>
            <a:spLocks noGrp="1"/>
          </p:cNvSpPr>
          <p:nvPr>
            <p:ph idx="1"/>
          </p:nvPr>
        </p:nvSpPr>
        <p:spPr>
          <a:xfrm>
            <a:off x="1069848" y="1909482"/>
            <a:ext cx="10058400" cy="4262718"/>
          </a:xfrm>
        </p:spPr>
        <p:txBody>
          <a:bodyPr/>
          <a:lstStyle/>
          <a:p>
            <a:r>
              <a:rPr lang="en-US" dirty="0"/>
              <a:t>A campus needs assessment based on the ASCA Model Standards is a good beginning step towards developing your plan</a:t>
            </a:r>
          </a:p>
          <a:p>
            <a:r>
              <a:rPr lang="en-US" dirty="0"/>
              <a:t>Convening your Advisory Council to review the data from the needs assessment as well as other campus data is an essential first step in determining what the scope and sequence of the lessons will be based on the </a:t>
            </a:r>
            <a:r>
              <a:rPr lang="en-US"/>
              <a:t>ASCA framework</a:t>
            </a:r>
            <a:endParaRPr lang="en-US" dirty="0"/>
          </a:p>
          <a:p>
            <a:r>
              <a:rPr lang="en-US" dirty="0"/>
              <a:t>Maintaining flexibility to meet specific needs throughout the school year is important in the plan-individual teachers or grades may have needs based on classroom dynamics or specific incidents</a:t>
            </a:r>
          </a:p>
        </p:txBody>
      </p:sp>
      <p:pic>
        <p:nvPicPr>
          <p:cNvPr id="5" name="Picture 4">
            <a:extLst>
              <a:ext uri="{FF2B5EF4-FFF2-40B4-BE49-F238E27FC236}">
                <a16:creationId xmlns:a16="http://schemas.microsoft.com/office/drawing/2014/main" id="{3A427997-4034-A3BA-15E6-CBA399D149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63324" y="4509208"/>
            <a:ext cx="3065612" cy="2029435"/>
          </a:xfrm>
          <a:prstGeom prst="rect">
            <a:avLst/>
          </a:prstGeom>
          <a:effectLst>
            <a:softEdge rad="317500"/>
          </a:effectLst>
        </p:spPr>
      </p:pic>
    </p:spTree>
    <p:extLst>
      <p:ext uri="{BB962C8B-B14F-4D97-AF65-F5344CB8AC3E}">
        <p14:creationId xmlns:p14="http://schemas.microsoft.com/office/powerpoint/2010/main" val="35448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EB4F-1238-7783-B5C6-CE6D0FA8DF06}"/>
              </a:ext>
            </a:extLst>
          </p:cNvPr>
          <p:cNvSpPr>
            <a:spLocks noGrp="1"/>
          </p:cNvSpPr>
          <p:nvPr>
            <p:ph type="title"/>
          </p:nvPr>
        </p:nvSpPr>
        <p:spPr/>
        <p:txBody>
          <a:bodyPr/>
          <a:lstStyle/>
          <a:p>
            <a:r>
              <a:rPr lang="en-US" dirty="0"/>
              <a:t>Classroom Guidance</a:t>
            </a:r>
          </a:p>
        </p:txBody>
      </p:sp>
      <p:sp>
        <p:nvSpPr>
          <p:cNvPr id="3" name="Content Placeholder 2">
            <a:extLst>
              <a:ext uri="{FF2B5EF4-FFF2-40B4-BE49-F238E27FC236}">
                <a16:creationId xmlns:a16="http://schemas.microsoft.com/office/drawing/2014/main" id="{584A0E85-9001-3723-418A-38609D1FE5B2}"/>
              </a:ext>
            </a:extLst>
          </p:cNvPr>
          <p:cNvSpPr>
            <a:spLocks noGrp="1"/>
          </p:cNvSpPr>
          <p:nvPr>
            <p:ph idx="1"/>
          </p:nvPr>
        </p:nvSpPr>
        <p:spPr>
          <a:xfrm>
            <a:off x="1069848" y="1940944"/>
            <a:ext cx="10058400" cy="4192438"/>
          </a:xfrm>
        </p:spPr>
        <p:txBody>
          <a:bodyPr/>
          <a:lstStyle/>
          <a:p>
            <a:r>
              <a:rPr lang="en-US" dirty="0"/>
              <a:t>While there are many aspects to classroom guidance as covered in the ASCA national model and the mindsets and behaviors for students outlined in the national model, there are certain topics that are critical to developing a campus that supports the mental health of students and provides an environment that minimizes student mental health difficulties, supports students with mental health difficulties, promotes overall mental health and wellness for students and staff, and provides a means of surfacing students who need further mental health interventions. </a:t>
            </a:r>
          </a:p>
          <a:p>
            <a:r>
              <a:rPr lang="en-US" dirty="0"/>
              <a:t>Some of the things that must be provided are: emotional intelligence, self-regulation, conflict resolution, anti-bullying strategies, coping and calm-down strategies, self-care strategies, and social skills and communication strategies. </a:t>
            </a:r>
          </a:p>
        </p:txBody>
      </p:sp>
    </p:spTree>
    <p:extLst>
      <p:ext uri="{BB962C8B-B14F-4D97-AF65-F5344CB8AC3E}">
        <p14:creationId xmlns:p14="http://schemas.microsoft.com/office/powerpoint/2010/main" val="333723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DA55-D9EF-3763-1738-5579641E59DA}"/>
              </a:ext>
            </a:extLst>
          </p:cNvPr>
          <p:cNvSpPr>
            <a:spLocks noGrp="1"/>
          </p:cNvSpPr>
          <p:nvPr>
            <p:ph type="title"/>
          </p:nvPr>
        </p:nvSpPr>
        <p:spPr/>
        <p:txBody>
          <a:bodyPr>
            <a:normAutofit/>
          </a:bodyPr>
          <a:lstStyle/>
          <a:p>
            <a:r>
              <a:rPr lang="en-US" sz="4000" dirty="0"/>
              <a:t>Classroom Guidance Must-Haves</a:t>
            </a:r>
          </a:p>
        </p:txBody>
      </p:sp>
      <p:sp>
        <p:nvSpPr>
          <p:cNvPr id="3" name="Content Placeholder 2">
            <a:extLst>
              <a:ext uri="{FF2B5EF4-FFF2-40B4-BE49-F238E27FC236}">
                <a16:creationId xmlns:a16="http://schemas.microsoft.com/office/drawing/2014/main" id="{4F6EF2C0-4A5A-C7B0-7D9A-DA7C7A582FC2}"/>
              </a:ext>
            </a:extLst>
          </p:cNvPr>
          <p:cNvSpPr>
            <a:spLocks noGrp="1"/>
          </p:cNvSpPr>
          <p:nvPr>
            <p:ph idx="1"/>
          </p:nvPr>
        </p:nvSpPr>
        <p:spPr/>
        <p:txBody>
          <a:bodyPr/>
          <a:lstStyle/>
          <a:p>
            <a:r>
              <a:rPr lang="en-US" dirty="0"/>
              <a:t>Students must have lessons on expressing feelings, beginning at lower grades with the basics: mad, sad, glad, afraid and progressing to more nuanced emotions as they become older.  Having a broad feelings vocabulary and the knowledge that school is a safe place to express these emotions is critical for the mental health of students. IT is also important that staff be versed in expressing emotions appropriately and accepting the appropriate expression of emotions from others.</a:t>
            </a:r>
          </a:p>
        </p:txBody>
      </p:sp>
      <p:pic>
        <p:nvPicPr>
          <p:cNvPr id="5" name="Picture 4">
            <a:extLst>
              <a:ext uri="{FF2B5EF4-FFF2-40B4-BE49-F238E27FC236}">
                <a16:creationId xmlns:a16="http://schemas.microsoft.com/office/drawing/2014/main" id="{AFE3D829-37E9-34A0-24CF-5807BDDAAA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30416" y="4212482"/>
            <a:ext cx="6906883" cy="1735108"/>
          </a:xfrm>
          <a:prstGeom prst="rect">
            <a:avLst/>
          </a:prstGeom>
        </p:spPr>
      </p:pic>
    </p:spTree>
    <p:extLst>
      <p:ext uri="{BB962C8B-B14F-4D97-AF65-F5344CB8AC3E}">
        <p14:creationId xmlns:p14="http://schemas.microsoft.com/office/powerpoint/2010/main" val="193185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007E-0269-0C67-60CF-FE4AE7DAA522}"/>
              </a:ext>
            </a:extLst>
          </p:cNvPr>
          <p:cNvSpPr>
            <a:spLocks noGrp="1"/>
          </p:cNvSpPr>
          <p:nvPr>
            <p:ph type="title"/>
          </p:nvPr>
        </p:nvSpPr>
        <p:spPr/>
        <p:txBody>
          <a:bodyPr/>
          <a:lstStyle/>
          <a:p>
            <a:r>
              <a:rPr lang="en-US" dirty="0"/>
              <a:t>Objectives for Today</a:t>
            </a:r>
          </a:p>
        </p:txBody>
      </p:sp>
      <p:sp>
        <p:nvSpPr>
          <p:cNvPr id="3" name="Content Placeholder 2">
            <a:extLst>
              <a:ext uri="{FF2B5EF4-FFF2-40B4-BE49-F238E27FC236}">
                <a16:creationId xmlns:a16="http://schemas.microsoft.com/office/drawing/2014/main" id="{B824177B-515D-868F-A436-BB44DA4CFEA1}"/>
              </a:ext>
            </a:extLst>
          </p:cNvPr>
          <p:cNvSpPr>
            <a:spLocks noGrp="1"/>
          </p:cNvSpPr>
          <p:nvPr>
            <p:ph idx="1"/>
          </p:nvPr>
        </p:nvSpPr>
        <p:spPr/>
        <p:txBody>
          <a:bodyPr/>
          <a:lstStyle/>
          <a:p>
            <a:r>
              <a:rPr lang="en-US" dirty="0"/>
              <a:t>Evaluate the challenges present in today’s schools that impact student mental health</a:t>
            </a:r>
          </a:p>
          <a:p>
            <a:r>
              <a:rPr lang="en-US" dirty="0"/>
              <a:t>Discuss the benefits of regular classroom guidance on student mental health</a:t>
            </a:r>
          </a:p>
          <a:p>
            <a:r>
              <a:rPr lang="en-US" dirty="0"/>
              <a:t>Evaluate your classroom guidance delivery and plan for improvement</a:t>
            </a:r>
          </a:p>
          <a:p>
            <a:r>
              <a:rPr lang="en-US" dirty="0"/>
              <a:t>Review trainings necessary for teachers and staff to be aware of student mental health </a:t>
            </a:r>
          </a:p>
          <a:p>
            <a:r>
              <a:rPr lang="en-US" dirty="0"/>
              <a:t>Consider whole school systems that help to improve staff and student mental health</a:t>
            </a:r>
          </a:p>
          <a:p>
            <a:r>
              <a:rPr lang="en-US" dirty="0"/>
              <a:t>Examine systems currently in place in your school that help improve student mental health</a:t>
            </a:r>
          </a:p>
          <a:p>
            <a:r>
              <a:rPr lang="en-US" dirty="0"/>
              <a:t>Develop a tentative plan for improving the mental health climate at your school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0831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1B01-089C-EA30-209C-78C96FD6EEF9}"/>
              </a:ext>
            </a:extLst>
          </p:cNvPr>
          <p:cNvSpPr>
            <a:spLocks noGrp="1"/>
          </p:cNvSpPr>
          <p:nvPr>
            <p:ph type="title"/>
          </p:nvPr>
        </p:nvSpPr>
        <p:spPr>
          <a:xfrm>
            <a:off x="1069848" y="484632"/>
            <a:ext cx="10058400" cy="1163013"/>
          </a:xfrm>
        </p:spPr>
        <p:txBody>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0C8A5ED1-B1DB-1BDA-4447-818CB8115702}"/>
              </a:ext>
            </a:extLst>
          </p:cNvPr>
          <p:cNvSpPr>
            <a:spLocks noGrp="1"/>
          </p:cNvSpPr>
          <p:nvPr>
            <p:ph idx="1"/>
          </p:nvPr>
        </p:nvSpPr>
        <p:spPr>
          <a:xfrm>
            <a:off x="1066800" y="1319842"/>
            <a:ext cx="10058400" cy="4867513"/>
          </a:xfrm>
        </p:spPr>
        <p:txBody>
          <a:bodyPr/>
          <a:lstStyle/>
          <a:p>
            <a:r>
              <a:rPr lang="en-US" dirty="0"/>
              <a:t>Students must be explicitly taught self regulation as well.  Research shows that the ability to self-regulate is more important that IQ in determining school success.  Very young children (pre-pre K) require that we regulate FOR them.  By pre-school age, we can regulate with them, by demonstrating and helping them through the strategies..  Finally, children can learn to self-regulate by using tools taught during classroom sessions.  In order to have a campus full of students who (mostly) successfully self-regulate, in addition to classroom guidance lessons, there must be integrated systems that reinforce and provide tools for students in all areas.</a:t>
            </a:r>
          </a:p>
        </p:txBody>
      </p:sp>
      <p:pic>
        <p:nvPicPr>
          <p:cNvPr id="8" name="Picture 7">
            <a:extLst>
              <a:ext uri="{FF2B5EF4-FFF2-40B4-BE49-F238E27FC236}">
                <a16:creationId xmlns:a16="http://schemas.microsoft.com/office/drawing/2014/main" id="{A085D7B7-2649-7742-8052-11AE61CA95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09358" y="3895666"/>
            <a:ext cx="4054416" cy="2815685"/>
          </a:xfrm>
          <a:prstGeom prst="rect">
            <a:avLst/>
          </a:prstGeom>
        </p:spPr>
      </p:pic>
    </p:spTree>
    <p:extLst>
      <p:ext uri="{BB962C8B-B14F-4D97-AF65-F5344CB8AC3E}">
        <p14:creationId xmlns:p14="http://schemas.microsoft.com/office/powerpoint/2010/main" val="224732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9259-C414-BBB8-C809-BA18D6FCF86C}"/>
              </a:ext>
            </a:extLst>
          </p:cNvPr>
          <p:cNvSpPr>
            <a:spLocks noGrp="1"/>
          </p:cNvSpPr>
          <p:nvPr>
            <p:ph type="title"/>
          </p:nvPr>
        </p:nvSpPr>
        <p:spPr>
          <a:xfrm>
            <a:off x="1069848" y="484632"/>
            <a:ext cx="10058400" cy="1145760"/>
          </a:xfrm>
        </p:spPr>
        <p:txBody>
          <a:bodyPr>
            <a:normAutofit/>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AB34A04A-569E-F9DC-928A-AA484822DE26}"/>
              </a:ext>
            </a:extLst>
          </p:cNvPr>
          <p:cNvSpPr>
            <a:spLocks noGrp="1"/>
          </p:cNvSpPr>
          <p:nvPr>
            <p:ph idx="1"/>
          </p:nvPr>
        </p:nvSpPr>
        <p:spPr>
          <a:xfrm>
            <a:off x="1069848" y="1630392"/>
            <a:ext cx="10058400" cy="4541808"/>
          </a:xfrm>
        </p:spPr>
        <p:txBody>
          <a:bodyPr/>
          <a:lstStyle/>
          <a:p>
            <a:r>
              <a:rPr lang="en-US" dirty="0"/>
              <a:t>Students must be taught acceptable strategies for conflict resolution and also be provided with the resources and locations where they can practice conflict resolution.  Just as with self-regulation, the basic skills can be taught in classroom guidance sessions, but must be reinforced throughout the campus. </a:t>
            </a:r>
          </a:p>
        </p:txBody>
      </p:sp>
      <p:pic>
        <p:nvPicPr>
          <p:cNvPr id="8" name="Picture 7">
            <a:extLst>
              <a:ext uri="{FF2B5EF4-FFF2-40B4-BE49-F238E27FC236}">
                <a16:creationId xmlns:a16="http://schemas.microsoft.com/office/drawing/2014/main" id="{7E40F9B3-75BB-9BBA-1D5A-4B501E93CA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06748" y="3429000"/>
            <a:ext cx="3519578" cy="2639683"/>
          </a:xfrm>
          <a:prstGeom prst="rect">
            <a:avLst/>
          </a:prstGeom>
          <a:effectLst>
            <a:softEdge rad="317500"/>
          </a:effectLst>
        </p:spPr>
      </p:pic>
      <p:pic>
        <p:nvPicPr>
          <p:cNvPr id="11" name="Picture 10">
            <a:extLst>
              <a:ext uri="{FF2B5EF4-FFF2-40B4-BE49-F238E27FC236}">
                <a16:creationId xmlns:a16="http://schemas.microsoft.com/office/drawing/2014/main" id="{4424F2B7-1755-C95A-9D3A-321760F69EF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96000" y="3429000"/>
            <a:ext cx="3416059" cy="2562044"/>
          </a:xfrm>
          <a:prstGeom prst="rect">
            <a:avLst/>
          </a:prstGeom>
          <a:effectLst>
            <a:softEdge rad="317500"/>
          </a:effectLst>
        </p:spPr>
      </p:pic>
    </p:spTree>
    <p:extLst>
      <p:ext uri="{BB962C8B-B14F-4D97-AF65-F5344CB8AC3E}">
        <p14:creationId xmlns:p14="http://schemas.microsoft.com/office/powerpoint/2010/main" val="694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C092-6524-9F00-23DB-651B9A30FDAB}"/>
              </a:ext>
            </a:extLst>
          </p:cNvPr>
          <p:cNvSpPr>
            <a:spLocks noGrp="1"/>
          </p:cNvSpPr>
          <p:nvPr>
            <p:ph type="title"/>
          </p:nvPr>
        </p:nvSpPr>
        <p:spPr/>
        <p:txBody>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0913727E-5B01-7999-63DE-4726AA2A740F}"/>
              </a:ext>
            </a:extLst>
          </p:cNvPr>
          <p:cNvSpPr>
            <a:spLocks noGrp="1"/>
          </p:cNvSpPr>
          <p:nvPr>
            <p:ph idx="1"/>
          </p:nvPr>
        </p:nvSpPr>
        <p:spPr>
          <a:xfrm>
            <a:off x="1069848" y="1949570"/>
            <a:ext cx="10058400" cy="4222630"/>
          </a:xfrm>
        </p:spPr>
        <p:txBody>
          <a:bodyPr/>
          <a:lstStyle/>
          <a:p>
            <a:r>
              <a:rPr lang="en-US" dirty="0"/>
              <a:t>Anti-bullying must be a component of classroom guidance, as well as a part of the overall campus plan. In addition to explicit lessons delivered through the classroom guidance program, every campus needs a robust plan for allowing the reporting of bullying, the regular analysis of where bullying might be occurring, plans for the protection of those being bullies and rehabilitation plans for those bullying.  </a:t>
            </a:r>
          </a:p>
        </p:txBody>
      </p:sp>
      <p:pic>
        <p:nvPicPr>
          <p:cNvPr id="4" name="Picture 3">
            <a:extLst>
              <a:ext uri="{FF2B5EF4-FFF2-40B4-BE49-F238E27FC236}">
                <a16:creationId xmlns:a16="http://schemas.microsoft.com/office/drawing/2014/main" id="{6B511854-3453-DAAC-2B80-7CB65D79F0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55087" y="4114799"/>
            <a:ext cx="5505450" cy="2406771"/>
          </a:xfrm>
          <a:prstGeom prst="rect">
            <a:avLst/>
          </a:prstGeom>
          <a:effectLst>
            <a:softEdge rad="317500"/>
          </a:effectLst>
        </p:spPr>
      </p:pic>
    </p:spTree>
    <p:extLst>
      <p:ext uri="{BB962C8B-B14F-4D97-AF65-F5344CB8AC3E}">
        <p14:creationId xmlns:p14="http://schemas.microsoft.com/office/powerpoint/2010/main" val="189537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3F9F-3A48-995F-3482-CC5319CDB449}"/>
              </a:ext>
            </a:extLst>
          </p:cNvPr>
          <p:cNvSpPr>
            <a:spLocks noGrp="1"/>
          </p:cNvSpPr>
          <p:nvPr>
            <p:ph type="title"/>
          </p:nvPr>
        </p:nvSpPr>
        <p:spPr/>
        <p:txBody>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D3FF6D9B-3984-6A72-D5F3-353E96948326}"/>
              </a:ext>
            </a:extLst>
          </p:cNvPr>
          <p:cNvSpPr>
            <a:spLocks noGrp="1"/>
          </p:cNvSpPr>
          <p:nvPr>
            <p:ph idx="1"/>
          </p:nvPr>
        </p:nvSpPr>
        <p:spPr>
          <a:xfrm>
            <a:off x="1069848" y="1889185"/>
            <a:ext cx="10058400" cy="4283015"/>
          </a:xfrm>
        </p:spPr>
        <p:txBody>
          <a:bodyPr/>
          <a:lstStyle/>
          <a:p>
            <a:r>
              <a:rPr lang="en-US" dirty="0"/>
              <a:t>While calming and anti-anxiety strategies are covered in self-regulation, the issue of anxiety had increased since COVID to the extent that it warrants a separate mention.  Students need instruction in recognizing the effects of anxiety on their bodies and employing coping strategies to address that anxiety, both in and out of the school setting.  To this end, general classroom guidance lessons accompanied by reinforcement in the classroom setting and tools in the classroom setting help students to learn to cope with anxiety in a productive way.  </a:t>
            </a:r>
          </a:p>
        </p:txBody>
      </p:sp>
      <p:pic>
        <p:nvPicPr>
          <p:cNvPr id="8" name="Picture 7">
            <a:extLst>
              <a:ext uri="{FF2B5EF4-FFF2-40B4-BE49-F238E27FC236}">
                <a16:creationId xmlns:a16="http://schemas.microsoft.com/office/drawing/2014/main" id="{1845344A-A980-B03D-B3EB-E0BD00C5D1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5556" y="4238258"/>
            <a:ext cx="4720887" cy="2306959"/>
          </a:xfrm>
          <a:prstGeom prst="rect">
            <a:avLst/>
          </a:prstGeom>
          <a:effectLst>
            <a:softEdge rad="317500"/>
          </a:effectLst>
        </p:spPr>
      </p:pic>
    </p:spTree>
    <p:extLst>
      <p:ext uri="{BB962C8B-B14F-4D97-AF65-F5344CB8AC3E}">
        <p14:creationId xmlns:p14="http://schemas.microsoft.com/office/powerpoint/2010/main" val="342856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7DD8-7964-BAB8-B075-DDCB37503C06}"/>
              </a:ext>
            </a:extLst>
          </p:cNvPr>
          <p:cNvSpPr>
            <a:spLocks noGrp="1"/>
          </p:cNvSpPr>
          <p:nvPr>
            <p:ph type="title"/>
          </p:nvPr>
        </p:nvSpPr>
        <p:spPr/>
        <p:txBody>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4DA8752F-E531-F06C-E808-BDCADD5E7032}"/>
              </a:ext>
            </a:extLst>
          </p:cNvPr>
          <p:cNvSpPr>
            <a:spLocks noGrp="1"/>
          </p:cNvSpPr>
          <p:nvPr>
            <p:ph idx="1"/>
          </p:nvPr>
        </p:nvSpPr>
        <p:spPr>
          <a:xfrm>
            <a:off x="1069848" y="1837426"/>
            <a:ext cx="10058400" cy="4334774"/>
          </a:xfrm>
        </p:spPr>
        <p:txBody>
          <a:bodyPr/>
          <a:lstStyle/>
          <a:p>
            <a:r>
              <a:rPr lang="en-US" dirty="0"/>
              <a:t>Self-care is an essential part of mental health for both students and staff.  Staff who practice self-care within the sight of students reinforce the concepts of self-care.  While self-care can be addressed in many areas, it should be reinforced through classroom guidance.  One area of self-care that dovetails nicely into classroom guidance is the idea of automatic negative thoughts (ANTS) and irrational thoughts or thinking errors. Teachers who encourage movement and breathing breaks, a campus that promotes nutrition and hydration, and adults who demonstrate mindfulness and wellness practices help students to incorporate these into their everyday lives.  </a:t>
            </a:r>
          </a:p>
        </p:txBody>
      </p:sp>
      <p:pic>
        <p:nvPicPr>
          <p:cNvPr id="5" name="Picture 4">
            <a:extLst>
              <a:ext uri="{FF2B5EF4-FFF2-40B4-BE49-F238E27FC236}">
                <a16:creationId xmlns:a16="http://schemas.microsoft.com/office/drawing/2014/main" id="{DA0D3941-6374-F9BC-438D-4B3B7C9524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25019" y="4110845"/>
            <a:ext cx="3985403" cy="2384845"/>
          </a:xfrm>
          <a:prstGeom prst="rect">
            <a:avLst/>
          </a:prstGeom>
          <a:effectLst>
            <a:softEdge rad="63500"/>
          </a:effectLst>
        </p:spPr>
      </p:pic>
    </p:spTree>
    <p:extLst>
      <p:ext uri="{BB962C8B-B14F-4D97-AF65-F5344CB8AC3E}">
        <p14:creationId xmlns:p14="http://schemas.microsoft.com/office/powerpoint/2010/main" val="3617035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F979-D772-160A-2825-73B7A8DC836C}"/>
              </a:ext>
            </a:extLst>
          </p:cNvPr>
          <p:cNvSpPr>
            <a:spLocks noGrp="1"/>
          </p:cNvSpPr>
          <p:nvPr>
            <p:ph type="title"/>
          </p:nvPr>
        </p:nvSpPr>
        <p:spPr/>
        <p:txBody>
          <a:bodyPr/>
          <a:lstStyle/>
          <a:p>
            <a:r>
              <a:rPr kumimoji="0" lang="en-US" sz="40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Classroom Guidance Must-Haves</a:t>
            </a:r>
            <a:endParaRPr lang="en-US" dirty="0"/>
          </a:p>
        </p:txBody>
      </p:sp>
      <p:sp>
        <p:nvSpPr>
          <p:cNvPr id="3" name="Content Placeholder 2">
            <a:extLst>
              <a:ext uri="{FF2B5EF4-FFF2-40B4-BE49-F238E27FC236}">
                <a16:creationId xmlns:a16="http://schemas.microsoft.com/office/drawing/2014/main" id="{87C1ACF6-BC9D-1CE7-6316-6E93A54AFA02}"/>
              </a:ext>
            </a:extLst>
          </p:cNvPr>
          <p:cNvSpPr>
            <a:spLocks noGrp="1"/>
          </p:cNvSpPr>
          <p:nvPr>
            <p:ph idx="1"/>
          </p:nvPr>
        </p:nvSpPr>
        <p:spPr>
          <a:xfrm>
            <a:off x="1069848" y="1889185"/>
            <a:ext cx="10058400" cy="4283015"/>
          </a:xfrm>
        </p:spPr>
        <p:txBody>
          <a:bodyPr/>
          <a:lstStyle/>
          <a:p>
            <a:r>
              <a:rPr lang="en-US" dirty="0"/>
              <a:t>Social skills and communication skills are also a critical part of the puzzle in helping to prevent mental health difficulties in students.  The ability to communicate effectively and to understand and follow the basic rules of social interaction help to promotes feelings of inclusion and belonging among students.  Again, this can begin in classroom guidance and be reinforced throughout the campus in all areas.</a:t>
            </a:r>
          </a:p>
        </p:txBody>
      </p:sp>
      <p:pic>
        <p:nvPicPr>
          <p:cNvPr id="8" name="Picture 7">
            <a:extLst>
              <a:ext uri="{FF2B5EF4-FFF2-40B4-BE49-F238E27FC236}">
                <a16:creationId xmlns:a16="http://schemas.microsoft.com/office/drawing/2014/main" id="{D653F14A-CF80-DE6A-0C4B-75309519C3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60895" y="3762555"/>
            <a:ext cx="2470210" cy="2470210"/>
          </a:xfrm>
          <a:prstGeom prst="rect">
            <a:avLst/>
          </a:prstGeom>
          <a:effectLst>
            <a:softEdge rad="317500"/>
          </a:effectLst>
        </p:spPr>
      </p:pic>
    </p:spTree>
    <p:extLst>
      <p:ext uri="{BB962C8B-B14F-4D97-AF65-F5344CB8AC3E}">
        <p14:creationId xmlns:p14="http://schemas.microsoft.com/office/powerpoint/2010/main" val="135589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A752-E1FD-7E89-6379-54761E5C1216}"/>
              </a:ext>
            </a:extLst>
          </p:cNvPr>
          <p:cNvSpPr>
            <a:spLocks noGrp="1"/>
          </p:cNvSpPr>
          <p:nvPr>
            <p:ph type="title"/>
          </p:nvPr>
        </p:nvSpPr>
        <p:spPr/>
        <p:txBody>
          <a:bodyPr/>
          <a:lstStyle/>
          <a:p>
            <a:r>
              <a:rPr lang="en-US" dirty="0"/>
              <a:t>Whole School Approaches</a:t>
            </a:r>
          </a:p>
        </p:txBody>
      </p:sp>
      <p:sp>
        <p:nvSpPr>
          <p:cNvPr id="3" name="Content Placeholder 2">
            <a:extLst>
              <a:ext uri="{FF2B5EF4-FFF2-40B4-BE49-F238E27FC236}">
                <a16:creationId xmlns:a16="http://schemas.microsoft.com/office/drawing/2014/main" id="{E8C8A9B2-1582-87A2-A5EB-2E19D2ED9412}"/>
              </a:ext>
            </a:extLst>
          </p:cNvPr>
          <p:cNvSpPr>
            <a:spLocks noGrp="1"/>
          </p:cNvSpPr>
          <p:nvPr>
            <p:ph idx="1"/>
          </p:nvPr>
        </p:nvSpPr>
        <p:spPr>
          <a:xfrm>
            <a:off x="1069848" y="1846053"/>
            <a:ext cx="10058400" cy="4710022"/>
          </a:xfrm>
        </p:spPr>
        <p:txBody>
          <a:bodyPr>
            <a:normAutofit/>
          </a:bodyPr>
          <a:lstStyle/>
          <a:p>
            <a:pPr marL="0" indent="0" algn="ctr">
              <a:buNone/>
            </a:pPr>
            <a:r>
              <a:rPr lang="en-US" b="1" dirty="0"/>
              <a:t>TIER 1 at the campus level must include the following:</a:t>
            </a:r>
          </a:p>
          <a:p>
            <a:pPr marL="0" indent="0">
              <a:buNone/>
            </a:pPr>
            <a:r>
              <a:rPr lang="en-US" dirty="0"/>
              <a:t>A campus wide system that supports student mental health including:</a:t>
            </a:r>
          </a:p>
          <a:p>
            <a:r>
              <a:rPr lang="en-US" dirty="0"/>
              <a:t> Providing an atmosphere of safety and acceptance for all students</a:t>
            </a:r>
          </a:p>
          <a:p>
            <a:r>
              <a:rPr lang="en-US" dirty="0"/>
              <a:t>The recognition and expression of emotions in acceptable ways</a:t>
            </a:r>
          </a:p>
          <a:p>
            <a:r>
              <a:rPr lang="en-US" dirty="0"/>
              <a:t>Teaching and practicing social skills in all areas</a:t>
            </a:r>
          </a:p>
          <a:p>
            <a:r>
              <a:rPr lang="en-US" dirty="0"/>
              <a:t>Training and reinforcement of self-care strategies for teachers and students</a:t>
            </a:r>
          </a:p>
          <a:p>
            <a:r>
              <a:rPr lang="en-US" dirty="0"/>
              <a:t>Training and demonstration of assertive communication skills</a:t>
            </a:r>
          </a:p>
          <a:p>
            <a:r>
              <a:rPr lang="en-US" dirty="0"/>
              <a:t>Training and demonstration of conflict resolution skills</a:t>
            </a:r>
          </a:p>
          <a:p>
            <a:r>
              <a:rPr lang="en-US" dirty="0"/>
              <a:t>Teaching and encouraging students to utilize self-regulation skills with and without support</a:t>
            </a:r>
          </a:p>
          <a:p>
            <a:r>
              <a:rPr lang="en-US" dirty="0"/>
              <a:t>Including discussion about mental health topics as appropriate</a:t>
            </a:r>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80798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3465-35E9-440A-9D38-B9FE9FCF790B}"/>
              </a:ext>
            </a:extLst>
          </p:cNvPr>
          <p:cNvSpPr>
            <a:spLocks noGrp="1"/>
          </p:cNvSpPr>
          <p:nvPr>
            <p:ph type="title"/>
          </p:nvPr>
        </p:nvSpPr>
        <p:spPr/>
        <p:txBody>
          <a:bodyPr/>
          <a:lstStyle/>
          <a:p>
            <a:r>
              <a:rPr lang="en-US" dirty="0"/>
              <a:t>Whole School Approaches</a:t>
            </a:r>
          </a:p>
        </p:txBody>
      </p:sp>
      <p:sp>
        <p:nvSpPr>
          <p:cNvPr id="3" name="Content Placeholder 2">
            <a:extLst>
              <a:ext uri="{FF2B5EF4-FFF2-40B4-BE49-F238E27FC236}">
                <a16:creationId xmlns:a16="http://schemas.microsoft.com/office/drawing/2014/main" id="{9B260B37-A4F9-159A-AF48-C37E88377232}"/>
              </a:ext>
            </a:extLst>
          </p:cNvPr>
          <p:cNvSpPr>
            <a:spLocks noGrp="1"/>
          </p:cNvSpPr>
          <p:nvPr>
            <p:ph idx="1"/>
          </p:nvPr>
        </p:nvSpPr>
        <p:spPr>
          <a:xfrm>
            <a:off x="1069848" y="1828800"/>
            <a:ext cx="10058400" cy="4343400"/>
          </a:xfrm>
        </p:spPr>
        <p:txBody>
          <a:bodyPr/>
          <a:lstStyle/>
          <a:p>
            <a:r>
              <a:rPr lang="en-US" dirty="0"/>
              <a:t>Integrating mental health and wellness activities into the school day outside of class time, during advisory time, specials time, lunch time, and before school time</a:t>
            </a:r>
          </a:p>
          <a:p>
            <a:r>
              <a:rPr lang="en-US" dirty="0"/>
              <a:t>Ideas such as Wellness Wednesdays, Mindfulness Mondays, Screen-Free Fridays, and so on can help integrate mental health and wellness into the campus culture</a:t>
            </a:r>
          </a:p>
          <a:p>
            <a:r>
              <a:rPr lang="en-US" dirty="0"/>
              <a:t>Promote belonging with a variety of opportunities for students to interact with others in smaller groups- clubs, service groups, interest groups, etc.</a:t>
            </a:r>
          </a:p>
          <a:p>
            <a:r>
              <a:rPr lang="en-US" dirty="0"/>
              <a:t>Provide opportunities for students to be recognized-compliments, affirmations, recognition of character traits, work habits, and so on-not just academically focused</a:t>
            </a:r>
          </a:p>
          <a:p>
            <a:r>
              <a:rPr lang="en-US" dirty="0"/>
              <a:t>Involve parents in non-threatening ways-make the school a place where parents are welcome and feel a sense of belonging</a:t>
            </a:r>
          </a:p>
          <a:p>
            <a:pPr marL="0" indent="0">
              <a:buNone/>
            </a:pPr>
            <a:endParaRPr lang="en-US" dirty="0"/>
          </a:p>
          <a:p>
            <a:endParaRPr lang="en-US" dirty="0"/>
          </a:p>
        </p:txBody>
      </p:sp>
      <p:pic>
        <p:nvPicPr>
          <p:cNvPr id="5" name="Picture 4">
            <a:extLst>
              <a:ext uri="{FF2B5EF4-FFF2-40B4-BE49-F238E27FC236}">
                <a16:creationId xmlns:a16="http://schemas.microsoft.com/office/drawing/2014/main" id="{2A5C8EA2-6188-9E6C-6534-27AEB3D3FD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39465" y="5167223"/>
            <a:ext cx="3556958" cy="1440611"/>
          </a:xfrm>
          <a:prstGeom prst="rect">
            <a:avLst/>
          </a:prstGeom>
          <a:effectLst>
            <a:softEdge rad="127000"/>
          </a:effectLst>
        </p:spPr>
      </p:pic>
    </p:spTree>
    <p:extLst>
      <p:ext uri="{BB962C8B-B14F-4D97-AF65-F5344CB8AC3E}">
        <p14:creationId xmlns:p14="http://schemas.microsoft.com/office/powerpoint/2010/main" val="12588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3E69-6386-0E20-4534-0F7C88A817D6}"/>
              </a:ext>
            </a:extLst>
          </p:cNvPr>
          <p:cNvSpPr>
            <a:spLocks noGrp="1"/>
          </p:cNvSpPr>
          <p:nvPr>
            <p:ph type="title"/>
          </p:nvPr>
        </p:nvSpPr>
        <p:spPr/>
        <p:txBody>
          <a:bodyPr/>
          <a:lstStyle/>
          <a:p>
            <a:r>
              <a:rPr lang="en-US" dirty="0"/>
              <a:t>Supporting Staff</a:t>
            </a:r>
          </a:p>
        </p:txBody>
      </p:sp>
      <p:sp>
        <p:nvSpPr>
          <p:cNvPr id="3" name="Content Placeholder 2">
            <a:extLst>
              <a:ext uri="{FF2B5EF4-FFF2-40B4-BE49-F238E27FC236}">
                <a16:creationId xmlns:a16="http://schemas.microsoft.com/office/drawing/2014/main" id="{3FA777B0-CC18-03CD-0369-AF244809C133}"/>
              </a:ext>
            </a:extLst>
          </p:cNvPr>
          <p:cNvSpPr>
            <a:spLocks noGrp="1"/>
          </p:cNvSpPr>
          <p:nvPr>
            <p:ph idx="1"/>
          </p:nvPr>
        </p:nvSpPr>
        <p:spPr>
          <a:xfrm>
            <a:off x="1069848" y="1639019"/>
            <a:ext cx="10058400" cy="4533181"/>
          </a:xfrm>
        </p:spPr>
        <p:txBody>
          <a:bodyPr/>
          <a:lstStyle/>
          <a:p>
            <a:pPr marL="274320" lvl="1" indent="0" algn="ctr">
              <a:buNone/>
            </a:pPr>
            <a:r>
              <a:rPr lang="en-US" b="1" dirty="0"/>
              <a:t>TIER 1 Interventions for staff include:</a:t>
            </a:r>
          </a:p>
          <a:p>
            <a:pPr lvl="1"/>
            <a:r>
              <a:rPr lang="en-US" dirty="0"/>
              <a:t>Meaningful engagement in the process of developing whole school systems</a:t>
            </a:r>
          </a:p>
          <a:p>
            <a:pPr lvl="1"/>
            <a:r>
              <a:rPr lang="en-US" dirty="0"/>
              <a:t> Training for staff on the warning signs for mental health problems</a:t>
            </a:r>
          </a:p>
          <a:p>
            <a:pPr lvl="1"/>
            <a:r>
              <a:rPr lang="en-US" dirty="0"/>
              <a:t>Training for staff on how to effectively refer students who are suspected of having mental health issues</a:t>
            </a:r>
          </a:p>
          <a:p>
            <a:pPr lvl="1"/>
            <a:r>
              <a:rPr lang="en-US" dirty="0"/>
              <a:t>Training for staff on trauma informed strategies</a:t>
            </a:r>
          </a:p>
          <a:p>
            <a:pPr lvl="1"/>
            <a:r>
              <a:rPr lang="en-US" dirty="0"/>
              <a:t>Support for staff to implement their own wellness and self-care strategies</a:t>
            </a:r>
          </a:p>
          <a:p>
            <a:pPr lvl="1"/>
            <a:r>
              <a:rPr lang="en-US" dirty="0"/>
              <a:t>Meaningful opportunities for staff to participate in supporting mental health across the campus</a:t>
            </a:r>
          </a:p>
          <a:p>
            <a:pPr lvl="1"/>
            <a:r>
              <a:rPr lang="en-US" dirty="0"/>
              <a:t>Training on how to access crisis support and other mental health services</a:t>
            </a:r>
          </a:p>
          <a:p>
            <a:endParaRPr lang="en-US" dirty="0"/>
          </a:p>
        </p:txBody>
      </p:sp>
      <p:pic>
        <p:nvPicPr>
          <p:cNvPr id="5" name="Picture 4">
            <a:extLst>
              <a:ext uri="{FF2B5EF4-FFF2-40B4-BE49-F238E27FC236}">
                <a16:creationId xmlns:a16="http://schemas.microsoft.com/office/drawing/2014/main" id="{1B664008-DBAA-25C0-131D-477D93B039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87329" y="5081835"/>
            <a:ext cx="3286664" cy="1612264"/>
          </a:xfrm>
          <a:prstGeom prst="rect">
            <a:avLst/>
          </a:prstGeom>
          <a:effectLst>
            <a:softEdge rad="127000"/>
          </a:effectLst>
        </p:spPr>
      </p:pic>
    </p:spTree>
    <p:extLst>
      <p:ext uri="{BB962C8B-B14F-4D97-AF65-F5344CB8AC3E}">
        <p14:creationId xmlns:p14="http://schemas.microsoft.com/office/powerpoint/2010/main" val="127971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5D5F-78C2-5838-094D-36B9FF4FCA81}"/>
              </a:ext>
            </a:extLst>
          </p:cNvPr>
          <p:cNvSpPr>
            <a:spLocks noGrp="1"/>
          </p:cNvSpPr>
          <p:nvPr>
            <p:ph type="title"/>
          </p:nvPr>
        </p:nvSpPr>
        <p:spPr/>
        <p:txBody>
          <a:bodyPr/>
          <a:lstStyle/>
          <a:p>
            <a:r>
              <a:rPr lang="en-US" dirty="0"/>
              <a:t>Supporting Staff</a:t>
            </a:r>
          </a:p>
        </p:txBody>
      </p:sp>
      <p:sp>
        <p:nvSpPr>
          <p:cNvPr id="3" name="Content Placeholder 2">
            <a:extLst>
              <a:ext uri="{FF2B5EF4-FFF2-40B4-BE49-F238E27FC236}">
                <a16:creationId xmlns:a16="http://schemas.microsoft.com/office/drawing/2014/main" id="{D3F99541-B2A0-F201-8DFE-32C4295F7C4C}"/>
              </a:ext>
            </a:extLst>
          </p:cNvPr>
          <p:cNvSpPr>
            <a:spLocks noGrp="1"/>
          </p:cNvSpPr>
          <p:nvPr>
            <p:ph idx="1"/>
          </p:nvPr>
        </p:nvSpPr>
        <p:spPr/>
        <p:txBody>
          <a:bodyPr/>
          <a:lstStyle/>
          <a:p>
            <a:r>
              <a:rPr lang="en-US" dirty="0"/>
              <a:t>Classroom WISE is a program developed by the Mental Health Technology Transfer Center (MHTTC) Network in partnership with the National Center for School Mental Health</a:t>
            </a:r>
          </a:p>
          <a:p>
            <a:r>
              <a:rPr lang="en-US" dirty="0"/>
              <a:t>This FREE resource, accessible at </a:t>
            </a:r>
            <a:r>
              <a:rPr lang="en-US" dirty="0">
                <a:hlinkClick r:id="rId2"/>
              </a:rPr>
              <a:t>www.classroomwise.org</a:t>
            </a:r>
            <a:r>
              <a:rPr lang="en-US" dirty="0"/>
              <a:t> , has free training modules as well as resources for implementing the system within classrooms.  </a:t>
            </a:r>
          </a:p>
          <a:p>
            <a:r>
              <a:rPr lang="en-US" dirty="0"/>
              <a:t>MHTTC also has a resource on various resources, both free and for pay, to support student mental health.  It is available at  </a:t>
            </a:r>
            <a:r>
              <a:rPr lang="en-US" dirty="0">
                <a:hlinkClick r:id="rId3"/>
              </a:rPr>
              <a:t>https://mhttcnetwork.org/sites/mhttc/files/2021-07/MHTTC%20Educator%20Mental%20Health%20Literacy%20Resource_Final.pdf</a:t>
            </a:r>
            <a:endParaRPr lang="en-US" dirty="0"/>
          </a:p>
          <a:p>
            <a:pPr marL="0" indent="0">
              <a:buNone/>
            </a:pPr>
            <a:endParaRPr lang="en-US" dirty="0"/>
          </a:p>
        </p:txBody>
      </p:sp>
    </p:spTree>
    <p:extLst>
      <p:ext uri="{BB962C8B-B14F-4D97-AF65-F5344CB8AC3E}">
        <p14:creationId xmlns:p14="http://schemas.microsoft.com/office/powerpoint/2010/main" val="191179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CC1F-7189-BB44-A7E4-4AB83A17D18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CB379D8-42F2-D29D-54FA-B42D15A4C32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5056" y="396815"/>
            <a:ext cx="11507637" cy="6245525"/>
          </a:xfrm>
          <a:effectLst>
            <a:softEdge rad="317500"/>
          </a:effectLst>
        </p:spPr>
      </p:pic>
    </p:spTree>
    <p:extLst>
      <p:ext uri="{BB962C8B-B14F-4D97-AF65-F5344CB8AC3E}">
        <p14:creationId xmlns:p14="http://schemas.microsoft.com/office/powerpoint/2010/main" val="167044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0787-435E-D70D-F49B-DE698F933620}"/>
              </a:ext>
            </a:extLst>
          </p:cNvPr>
          <p:cNvSpPr>
            <a:spLocks noGrp="1"/>
          </p:cNvSpPr>
          <p:nvPr>
            <p:ph type="title"/>
          </p:nvPr>
        </p:nvSpPr>
        <p:spPr>
          <a:xfrm>
            <a:off x="1069848" y="484632"/>
            <a:ext cx="10058400" cy="1318289"/>
          </a:xfrm>
        </p:spPr>
        <p:txBody>
          <a:bodyPr>
            <a:normAutofit/>
          </a:bodyPr>
          <a:lstStyle/>
          <a:p>
            <a:r>
              <a:rPr lang="en-US" sz="3600" dirty="0"/>
              <a:t>Compassion Fatigue and Secondary Trauma n School Staff</a:t>
            </a:r>
          </a:p>
        </p:txBody>
      </p:sp>
      <p:sp>
        <p:nvSpPr>
          <p:cNvPr id="3" name="Content Placeholder 2">
            <a:extLst>
              <a:ext uri="{FF2B5EF4-FFF2-40B4-BE49-F238E27FC236}">
                <a16:creationId xmlns:a16="http://schemas.microsoft.com/office/drawing/2014/main" id="{45B00082-BEDC-B463-2212-EF94D6F3064D}"/>
              </a:ext>
            </a:extLst>
          </p:cNvPr>
          <p:cNvSpPr>
            <a:spLocks noGrp="1"/>
          </p:cNvSpPr>
          <p:nvPr>
            <p:ph idx="1"/>
          </p:nvPr>
        </p:nvSpPr>
        <p:spPr/>
        <p:txBody>
          <a:bodyPr/>
          <a:lstStyle/>
          <a:p>
            <a:pPr marL="0" indent="0" algn="ctr">
              <a:buNone/>
            </a:pPr>
            <a:r>
              <a:rPr lang="en-US" b="1" dirty="0"/>
              <a:t>Signs of compassion fatigue include:</a:t>
            </a:r>
          </a:p>
          <a:p>
            <a:pPr lvl="1"/>
            <a:r>
              <a:rPr lang="en-US" dirty="0"/>
              <a:t>Isolation</a:t>
            </a:r>
          </a:p>
          <a:p>
            <a:pPr lvl="1"/>
            <a:r>
              <a:rPr lang="en-US" dirty="0"/>
              <a:t>Depression</a:t>
            </a:r>
          </a:p>
          <a:p>
            <a:pPr lvl="1"/>
            <a:r>
              <a:rPr lang="en-US" dirty="0"/>
              <a:t>Difficulty focusing or brain fog</a:t>
            </a:r>
          </a:p>
          <a:p>
            <a:pPr lvl="1"/>
            <a:r>
              <a:rPr lang="en-US" dirty="0"/>
              <a:t>Insomnia</a:t>
            </a:r>
          </a:p>
          <a:p>
            <a:pPr lvl="1"/>
            <a:r>
              <a:rPr lang="en-US" dirty="0"/>
              <a:t>Excessive drinking/drug use</a:t>
            </a:r>
          </a:p>
          <a:p>
            <a:pPr lvl="1"/>
            <a:r>
              <a:rPr lang="en-US" dirty="0"/>
              <a:t>Appetite changes</a:t>
            </a:r>
          </a:p>
          <a:p>
            <a:pPr lvl="1"/>
            <a:r>
              <a:rPr lang="en-US" dirty="0"/>
              <a:t>Irritability</a:t>
            </a:r>
          </a:p>
          <a:p>
            <a:pPr lvl="1"/>
            <a:r>
              <a:rPr lang="en-US" dirty="0"/>
              <a:t>Anger/sadness</a:t>
            </a:r>
          </a:p>
          <a:p>
            <a:pPr lvl="1"/>
            <a:r>
              <a:rPr lang="en-US" dirty="0"/>
              <a:t>Denial</a:t>
            </a:r>
          </a:p>
          <a:p>
            <a:pPr lvl="1"/>
            <a:r>
              <a:rPr lang="en-US" dirty="0"/>
              <a:t>Negativity</a:t>
            </a:r>
          </a:p>
        </p:txBody>
      </p:sp>
      <p:pic>
        <p:nvPicPr>
          <p:cNvPr id="5" name="Picture 4">
            <a:extLst>
              <a:ext uri="{FF2B5EF4-FFF2-40B4-BE49-F238E27FC236}">
                <a16:creationId xmlns:a16="http://schemas.microsoft.com/office/drawing/2014/main" id="{C679E06F-CDA7-2BAC-044E-FF3BC9DFA9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3868" y="2746268"/>
            <a:ext cx="3477883" cy="3517900"/>
          </a:xfrm>
          <a:prstGeom prst="rect">
            <a:avLst/>
          </a:prstGeom>
          <a:effectLst>
            <a:softEdge rad="317500"/>
          </a:effectLst>
        </p:spPr>
      </p:pic>
    </p:spTree>
    <p:extLst>
      <p:ext uri="{BB962C8B-B14F-4D97-AF65-F5344CB8AC3E}">
        <p14:creationId xmlns:p14="http://schemas.microsoft.com/office/powerpoint/2010/main" val="100437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9F42-C9AA-B1F9-8E67-06FBC86122B1}"/>
              </a:ext>
            </a:extLst>
          </p:cNvPr>
          <p:cNvSpPr>
            <a:spLocks noGrp="1"/>
          </p:cNvSpPr>
          <p:nvPr>
            <p:ph type="title"/>
          </p:nvPr>
        </p:nvSpPr>
        <p:spPr/>
        <p:txBody>
          <a:bodyPr/>
          <a:lstStyle/>
          <a:p>
            <a:r>
              <a:rPr lang="en-US" dirty="0"/>
              <a:t>Supporting Staff</a:t>
            </a:r>
          </a:p>
        </p:txBody>
      </p:sp>
      <p:sp>
        <p:nvSpPr>
          <p:cNvPr id="3" name="Content Placeholder 2">
            <a:extLst>
              <a:ext uri="{FF2B5EF4-FFF2-40B4-BE49-F238E27FC236}">
                <a16:creationId xmlns:a16="http://schemas.microsoft.com/office/drawing/2014/main" id="{5CDFEE28-4A92-A8F8-A850-54573C21E43F}"/>
              </a:ext>
            </a:extLst>
          </p:cNvPr>
          <p:cNvSpPr>
            <a:spLocks noGrp="1"/>
          </p:cNvSpPr>
          <p:nvPr>
            <p:ph idx="1"/>
          </p:nvPr>
        </p:nvSpPr>
        <p:spPr>
          <a:xfrm>
            <a:off x="1069848" y="1802921"/>
            <a:ext cx="10058400" cy="4369279"/>
          </a:xfrm>
        </p:spPr>
        <p:txBody>
          <a:bodyPr/>
          <a:lstStyle/>
          <a:p>
            <a:r>
              <a:rPr lang="en-US" dirty="0"/>
              <a:t>Offer professional development about mindfulness or self-care</a:t>
            </a:r>
          </a:p>
          <a:p>
            <a:r>
              <a:rPr lang="en-US" dirty="0"/>
              <a:t>Provide a safe space to talk about the trauma, along with training on healthy coping skills</a:t>
            </a:r>
          </a:p>
          <a:p>
            <a:r>
              <a:rPr lang="en-US" dirty="0"/>
              <a:t>Provide self-care breaks-cover a class to allow a teacher to get off campus</a:t>
            </a:r>
          </a:p>
          <a:p>
            <a:r>
              <a:rPr lang="en-US" dirty="0"/>
              <a:t>Share mindfulness strategies with teachers</a:t>
            </a:r>
          </a:p>
          <a:p>
            <a:r>
              <a:rPr lang="en-US" dirty="0"/>
              <a:t>Providing writing exercises can help teachers process trauma</a:t>
            </a:r>
          </a:p>
          <a:p>
            <a:r>
              <a:rPr lang="en-US" dirty="0"/>
              <a:t>Continuously remind teachers to note when “good enough” is good enough</a:t>
            </a:r>
          </a:p>
          <a:p>
            <a:r>
              <a:rPr lang="en-US" dirty="0"/>
              <a:t>ASK teachers what they feel will help them to deal with trauma and burnout</a:t>
            </a:r>
          </a:p>
          <a:p>
            <a:r>
              <a:rPr lang="en-US" dirty="0"/>
              <a:t>Be generous in reinforcing teachers for their work and allowing them agency in school decisions and processes</a:t>
            </a:r>
          </a:p>
          <a:p>
            <a:endParaRPr lang="en-US" dirty="0"/>
          </a:p>
        </p:txBody>
      </p:sp>
    </p:spTree>
    <p:extLst>
      <p:ext uri="{BB962C8B-B14F-4D97-AF65-F5344CB8AC3E}">
        <p14:creationId xmlns:p14="http://schemas.microsoft.com/office/powerpoint/2010/main" val="179120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7D6B-A8A7-538F-E466-24D1CF510819}"/>
              </a:ext>
            </a:extLst>
          </p:cNvPr>
          <p:cNvSpPr>
            <a:spLocks noGrp="1"/>
          </p:cNvSpPr>
          <p:nvPr>
            <p:ph type="title"/>
          </p:nvPr>
        </p:nvSpPr>
        <p:spPr/>
        <p:txBody>
          <a:bodyPr/>
          <a:lstStyle/>
          <a:p>
            <a:r>
              <a:rPr lang="en-US" dirty="0"/>
              <a:t>Supporting Staff</a:t>
            </a:r>
          </a:p>
        </p:txBody>
      </p:sp>
      <p:sp>
        <p:nvSpPr>
          <p:cNvPr id="3" name="Content Placeholder 2">
            <a:extLst>
              <a:ext uri="{FF2B5EF4-FFF2-40B4-BE49-F238E27FC236}">
                <a16:creationId xmlns:a16="http://schemas.microsoft.com/office/drawing/2014/main" id="{756557B3-5EA7-B41F-8F20-2C8CDAC79448}"/>
              </a:ext>
            </a:extLst>
          </p:cNvPr>
          <p:cNvSpPr>
            <a:spLocks noGrp="1"/>
          </p:cNvSpPr>
          <p:nvPr>
            <p:ph idx="1"/>
          </p:nvPr>
        </p:nvSpPr>
        <p:spPr/>
        <p:txBody>
          <a:bodyPr/>
          <a:lstStyle/>
          <a:p>
            <a:r>
              <a:rPr lang="en-US" dirty="0">
                <a:hlinkClick r:id="rId2"/>
              </a:rPr>
              <a:t>https://resilienteducator.com/classroom-resources/self-care-for-teachers/</a:t>
            </a:r>
            <a:endParaRPr lang="en-US" dirty="0"/>
          </a:p>
          <a:p>
            <a:r>
              <a:rPr lang="en-US" dirty="0"/>
              <a:t>This resource offers lots of free resources for teachers to help them deal with secondary trauma.  The wellness resources on this sight also help with “garden variety” wellness practices.</a:t>
            </a:r>
          </a:p>
          <a:p>
            <a:r>
              <a:rPr lang="en-US" dirty="0">
                <a:hlinkClick r:id="rId3"/>
              </a:rPr>
              <a:t>https://safesupportivelearning.ed.gov/sites/default/files/Building_TSS_Handout_3secondary_trauma.pdf</a:t>
            </a:r>
            <a:endParaRPr lang="en-US" dirty="0"/>
          </a:p>
          <a:p>
            <a:r>
              <a:rPr lang="en-US" dirty="0"/>
              <a:t>This handout provides both tools to evaluate school and staff needs and suggestions for dealing with secondary trauma</a:t>
            </a:r>
          </a:p>
          <a:p>
            <a:r>
              <a:rPr lang="en-US" dirty="0">
                <a:hlinkClick r:id="rId4"/>
              </a:rPr>
              <a:t>https://www.nctsn.org/</a:t>
            </a:r>
            <a:endParaRPr lang="en-US" dirty="0"/>
          </a:p>
          <a:p>
            <a:r>
              <a:rPr lang="en-US" dirty="0"/>
              <a:t>This website requires registration, but has many resources related to trauma and secondary trauma, as well as many other topics.</a:t>
            </a:r>
          </a:p>
        </p:txBody>
      </p:sp>
    </p:spTree>
    <p:extLst>
      <p:ext uri="{BB962C8B-B14F-4D97-AF65-F5344CB8AC3E}">
        <p14:creationId xmlns:p14="http://schemas.microsoft.com/office/powerpoint/2010/main" val="164888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EAC3-0A03-CD70-1978-8BB2CDCC9D1B}"/>
              </a:ext>
            </a:extLst>
          </p:cNvPr>
          <p:cNvSpPr>
            <a:spLocks noGrp="1"/>
          </p:cNvSpPr>
          <p:nvPr>
            <p:ph type="title"/>
          </p:nvPr>
        </p:nvSpPr>
        <p:spPr>
          <a:xfrm>
            <a:off x="1069848" y="484632"/>
            <a:ext cx="10058400" cy="800704"/>
          </a:xfrm>
        </p:spPr>
        <p:txBody>
          <a:bodyPr>
            <a:normAutofit/>
          </a:bodyPr>
          <a:lstStyle/>
          <a:p>
            <a:r>
              <a:rPr lang="en-US" sz="3600" dirty="0"/>
              <a:t>Supporting Students in the Classroom</a:t>
            </a:r>
          </a:p>
        </p:txBody>
      </p:sp>
      <p:sp>
        <p:nvSpPr>
          <p:cNvPr id="3" name="Content Placeholder 2">
            <a:extLst>
              <a:ext uri="{FF2B5EF4-FFF2-40B4-BE49-F238E27FC236}">
                <a16:creationId xmlns:a16="http://schemas.microsoft.com/office/drawing/2014/main" id="{6447EF76-8DB7-5E4A-048D-0F530490B545}"/>
              </a:ext>
            </a:extLst>
          </p:cNvPr>
          <p:cNvSpPr>
            <a:spLocks noGrp="1"/>
          </p:cNvSpPr>
          <p:nvPr>
            <p:ph idx="1"/>
          </p:nvPr>
        </p:nvSpPr>
        <p:spPr>
          <a:xfrm>
            <a:off x="1069848" y="1475117"/>
            <a:ext cx="10058400" cy="4697083"/>
          </a:xfrm>
        </p:spPr>
        <p:txBody>
          <a:bodyPr/>
          <a:lstStyle/>
          <a:p>
            <a:pPr marL="0" indent="0" algn="ctr">
              <a:buNone/>
            </a:pPr>
            <a:r>
              <a:rPr lang="en-US" sz="1800" b="1" dirty="0"/>
              <a:t>Promote healthy social and emotional development of all students in the classroom by:</a:t>
            </a:r>
          </a:p>
          <a:p>
            <a:r>
              <a:rPr lang="en-US" dirty="0"/>
              <a:t>Promoting social and emotional competencies</a:t>
            </a:r>
          </a:p>
          <a:p>
            <a:r>
              <a:rPr lang="en-US" dirty="0"/>
              <a:t>Building resilience and growth mindsets</a:t>
            </a:r>
          </a:p>
          <a:p>
            <a:r>
              <a:rPr lang="en-US" dirty="0"/>
              <a:t>Promoting and allowing open communication with and between students</a:t>
            </a:r>
          </a:p>
          <a:p>
            <a:r>
              <a:rPr lang="en-US" dirty="0"/>
              <a:t>Teaching, demonstrating, and reinforcing positive behaviors</a:t>
            </a:r>
          </a:p>
          <a:p>
            <a:r>
              <a:rPr lang="en-US" dirty="0"/>
              <a:t>Teaching, demonstrating, and reinforcing decision making</a:t>
            </a:r>
          </a:p>
          <a:p>
            <a:r>
              <a:rPr lang="en-US" dirty="0"/>
              <a:t>Encouraging helping and supporting others</a:t>
            </a:r>
          </a:p>
          <a:p>
            <a:r>
              <a:rPr lang="en-US" dirty="0"/>
              <a:t>Providing space within the classroom for calming</a:t>
            </a:r>
          </a:p>
          <a:p>
            <a:r>
              <a:rPr lang="en-US" dirty="0"/>
              <a:t>Demonstrating and encouraging wellness and physical health</a:t>
            </a:r>
          </a:p>
          <a:p>
            <a:r>
              <a:rPr lang="en-US" dirty="0"/>
              <a:t>Ensuring that students have access to school based mental health resources without judgement or recrimination</a:t>
            </a:r>
          </a:p>
        </p:txBody>
      </p:sp>
    </p:spTree>
    <p:extLst>
      <p:ext uri="{BB962C8B-B14F-4D97-AF65-F5344CB8AC3E}">
        <p14:creationId xmlns:p14="http://schemas.microsoft.com/office/powerpoint/2010/main" val="4078187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BB9B-EEA3-C9ED-5816-3AB22F15F960}"/>
              </a:ext>
            </a:extLst>
          </p:cNvPr>
          <p:cNvSpPr>
            <a:spLocks noGrp="1"/>
          </p:cNvSpPr>
          <p:nvPr>
            <p:ph type="title"/>
          </p:nvPr>
        </p:nvSpPr>
        <p:spPr>
          <a:xfrm>
            <a:off x="1069848" y="484632"/>
            <a:ext cx="10058400" cy="981859"/>
          </a:xfrm>
        </p:spPr>
        <p:txBody>
          <a:bodyPr/>
          <a:lstStyle/>
          <a:p>
            <a:r>
              <a:rPr kumimoji="0" lang="en-US" sz="36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Arial Black" panose="020B0A04020102020204"/>
                <a:ea typeface="+mj-ea"/>
                <a:cs typeface="+mj-cs"/>
              </a:rPr>
              <a:t>Supporting Students in the Classroom</a:t>
            </a:r>
            <a:endParaRPr lang="en-US" dirty="0"/>
          </a:p>
        </p:txBody>
      </p:sp>
      <p:sp>
        <p:nvSpPr>
          <p:cNvPr id="3" name="Content Placeholder 2">
            <a:extLst>
              <a:ext uri="{FF2B5EF4-FFF2-40B4-BE49-F238E27FC236}">
                <a16:creationId xmlns:a16="http://schemas.microsoft.com/office/drawing/2014/main" id="{9ED33CFE-617C-6F59-2F78-CB3A5B613D3A}"/>
              </a:ext>
            </a:extLst>
          </p:cNvPr>
          <p:cNvSpPr>
            <a:spLocks noGrp="1"/>
          </p:cNvSpPr>
          <p:nvPr>
            <p:ph idx="1"/>
          </p:nvPr>
        </p:nvSpPr>
        <p:spPr>
          <a:xfrm>
            <a:off x="1069848" y="1302589"/>
            <a:ext cx="10058400" cy="5070779"/>
          </a:xfrm>
        </p:spPr>
        <p:txBody>
          <a:bodyPr/>
          <a:lstStyle/>
          <a:p>
            <a:pPr marL="0" indent="0">
              <a:buNone/>
            </a:pPr>
            <a:r>
              <a:rPr lang="en-US" b="1" dirty="0"/>
              <a:t>Promote relationships with students by</a:t>
            </a:r>
            <a:r>
              <a:rPr lang="en-US" dirty="0"/>
              <a:t>:</a:t>
            </a:r>
          </a:p>
          <a:p>
            <a:r>
              <a:rPr lang="en-US" dirty="0"/>
              <a:t>Establishing daily routines and structure so students feel safe and secure</a:t>
            </a:r>
          </a:p>
          <a:p>
            <a:r>
              <a:rPr lang="en-US" dirty="0"/>
              <a:t>Create a safe space in both your classroom and the school</a:t>
            </a:r>
          </a:p>
          <a:p>
            <a:r>
              <a:rPr lang="en-US" dirty="0"/>
              <a:t>Asking questions and engage with students</a:t>
            </a:r>
          </a:p>
          <a:p>
            <a:r>
              <a:rPr lang="en-US" dirty="0"/>
              <a:t>Allowing students agency and a voice</a:t>
            </a:r>
          </a:p>
          <a:p>
            <a:r>
              <a:rPr lang="en-US" dirty="0"/>
              <a:t>Being fully present when listening to student concerns</a:t>
            </a:r>
          </a:p>
          <a:p>
            <a:r>
              <a:rPr lang="en-US" dirty="0"/>
              <a:t>Remember what students tell you about families, relationships, hobbies, etc.</a:t>
            </a:r>
          </a:p>
          <a:p>
            <a:r>
              <a:rPr lang="en-US" dirty="0"/>
              <a:t>Allowing for some individual time with students as possible</a:t>
            </a:r>
          </a:p>
          <a:p>
            <a:r>
              <a:rPr lang="en-US" dirty="0"/>
              <a:t>Allowing times for students to engage with and reinforce each other</a:t>
            </a:r>
          </a:p>
          <a:p>
            <a:r>
              <a:rPr lang="en-US" dirty="0"/>
              <a:t>Modeling good coping and problem-solving behaviors and talking through them</a:t>
            </a:r>
          </a:p>
          <a:p>
            <a:r>
              <a:rPr lang="en-US" dirty="0"/>
              <a:t>Focus on well-being by providing opportunities for mindfulness activities, breathing exercises, meditation and relaxation, self-regulations, and physical activity</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492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13F0-2F5B-5B53-4799-D489718CAB1D}"/>
              </a:ext>
            </a:extLst>
          </p:cNvPr>
          <p:cNvSpPr>
            <a:spLocks noGrp="1"/>
          </p:cNvSpPr>
          <p:nvPr>
            <p:ph type="title"/>
          </p:nvPr>
        </p:nvSpPr>
        <p:spPr>
          <a:xfrm>
            <a:off x="1069848" y="484632"/>
            <a:ext cx="10058400" cy="861089"/>
          </a:xfrm>
        </p:spPr>
        <p:txBody>
          <a:bodyPr>
            <a:normAutofit/>
          </a:bodyPr>
          <a:lstStyle/>
          <a:p>
            <a:r>
              <a:rPr lang="en-US" sz="2800" dirty="0"/>
              <a:t>Helping Students with Anxiety in the Classroom</a:t>
            </a:r>
          </a:p>
        </p:txBody>
      </p:sp>
      <p:sp>
        <p:nvSpPr>
          <p:cNvPr id="3" name="Content Placeholder 2">
            <a:extLst>
              <a:ext uri="{FF2B5EF4-FFF2-40B4-BE49-F238E27FC236}">
                <a16:creationId xmlns:a16="http://schemas.microsoft.com/office/drawing/2014/main" id="{57FB2546-C373-200E-2EC1-F4C6D07C6FF9}"/>
              </a:ext>
            </a:extLst>
          </p:cNvPr>
          <p:cNvSpPr>
            <a:spLocks noGrp="1"/>
          </p:cNvSpPr>
          <p:nvPr>
            <p:ph idx="1"/>
          </p:nvPr>
        </p:nvSpPr>
        <p:spPr>
          <a:xfrm>
            <a:off x="1069848" y="1199072"/>
            <a:ext cx="10058400" cy="4554747"/>
          </a:xfrm>
        </p:spPr>
        <p:txBody>
          <a:bodyPr>
            <a:normAutofit/>
          </a:bodyPr>
          <a:lstStyle/>
          <a:p>
            <a:r>
              <a:rPr lang="en-US" dirty="0"/>
              <a:t>Meet individually with the student and discuss the signs that you are seeing that indicate anxiety.  Students are often able to describe things that trigger their anxiety and things that help them to calm down</a:t>
            </a:r>
          </a:p>
          <a:p>
            <a:r>
              <a:rPr lang="en-US" dirty="0"/>
              <a:t>Create a “coping” toolbox.  These will be strategies the student can use independently or with support in the classroom to calm down.  T=It might include a pass for a short hall walk, a fidget, breathing exercise reminders, a plan for check-ins while working, a break in the calm down center, and so on</a:t>
            </a:r>
          </a:p>
          <a:p>
            <a:r>
              <a:rPr lang="en-US" dirty="0"/>
              <a:t>Validate student feelings.  No one intentionally chooses to have an uncomfortable feeling. </a:t>
            </a:r>
          </a:p>
          <a:p>
            <a:r>
              <a:rPr lang="en-US" dirty="0"/>
              <a:t>Use mindfulness strategies to keep students grounded in the present</a:t>
            </a:r>
          </a:p>
          <a:p>
            <a:r>
              <a:rPr lang="en-US" dirty="0"/>
              <a:t>Help students gain skills in doing the things or being in the situations that cause them anxiety.  This might include self-talk, rewarding independent management, changing automatic negative thoughts to more positive ones, encouraging them to “sit” with uncomfortable feelings for a time, and so on. </a:t>
            </a:r>
          </a:p>
        </p:txBody>
      </p:sp>
      <p:pic>
        <p:nvPicPr>
          <p:cNvPr id="5" name="Picture 4">
            <a:extLst>
              <a:ext uri="{FF2B5EF4-FFF2-40B4-BE49-F238E27FC236}">
                <a16:creationId xmlns:a16="http://schemas.microsoft.com/office/drawing/2014/main" id="{94F7C680-EDFD-0AF2-C872-70B1BEB5E8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97258" y="5477773"/>
            <a:ext cx="2484168" cy="1216325"/>
          </a:xfrm>
          <a:prstGeom prst="rect">
            <a:avLst/>
          </a:prstGeom>
          <a:effectLst>
            <a:softEdge rad="317500"/>
          </a:effectLst>
        </p:spPr>
      </p:pic>
    </p:spTree>
    <p:extLst>
      <p:ext uri="{BB962C8B-B14F-4D97-AF65-F5344CB8AC3E}">
        <p14:creationId xmlns:p14="http://schemas.microsoft.com/office/powerpoint/2010/main" val="2538678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E828-2B8A-1721-1D88-7305465DDE70}"/>
              </a:ext>
            </a:extLst>
          </p:cNvPr>
          <p:cNvSpPr>
            <a:spLocks noGrp="1"/>
          </p:cNvSpPr>
          <p:nvPr>
            <p:ph type="title"/>
          </p:nvPr>
        </p:nvSpPr>
        <p:spPr>
          <a:xfrm>
            <a:off x="1069848" y="484632"/>
            <a:ext cx="10058400" cy="973232"/>
          </a:xfrm>
        </p:spPr>
        <p:txBody>
          <a:bodyPr>
            <a:normAutofit/>
          </a:bodyPr>
          <a:lstStyle/>
          <a:p>
            <a:r>
              <a:rPr lang="en-US" sz="2400" dirty="0"/>
              <a:t>Helping Students With Depression in the Classroom</a:t>
            </a:r>
          </a:p>
        </p:txBody>
      </p:sp>
      <p:sp>
        <p:nvSpPr>
          <p:cNvPr id="3" name="Content Placeholder 2">
            <a:extLst>
              <a:ext uri="{FF2B5EF4-FFF2-40B4-BE49-F238E27FC236}">
                <a16:creationId xmlns:a16="http://schemas.microsoft.com/office/drawing/2014/main" id="{C8C966D2-8DDC-93D9-CD1A-320705542FF6}"/>
              </a:ext>
            </a:extLst>
          </p:cNvPr>
          <p:cNvSpPr>
            <a:spLocks noGrp="1"/>
          </p:cNvSpPr>
          <p:nvPr>
            <p:ph idx="1"/>
          </p:nvPr>
        </p:nvSpPr>
        <p:spPr>
          <a:xfrm>
            <a:off x="1069848" y="1276709"/>
            <a:ext cx="10058400" cy="4895491"/>
          </a:xfrm>
        </p:spPr>
        <p:txBody>
          <a:bodyPr/>
          <a:lstStyle/>
          <a:p>
            <a:r>
              <a:rPr lang="en-US" dirty="0"/>
              <a:t>Develop a collaborative relationship with the student that includes asking them how they feel, asking them what they need, and allowing a safe space for them.</a:t>
            </a:r>
          </a:p>
          <a:p>
            <a:r>
              <a:rPr lang="en-US" dirty="0"/>
              <a:t>Remember that they do not want to feel this way and cannot just “Cheer up”.  Encourage them and recognize how difficult effort may be for them.</a:t>
            </a:r>
          </a:p>
          <a:p>
            <a:r>
              <a:rPr lang="en-US" dirty="0"/>
              <a:t>Make adjustments in tasks to help the to be successful, such as additional time, chunking, flexibility in scheduling, location of activities, and so on.</a:t>
            </a:r>
          </a:p>
          <a:p>
            <a:r>
              <a:rPr lang="en-US" dirty="0"/>
              <a:t>Pair the child with successful children who are sensitive enough to encourage them to participate in activities and “pull” them along gently.</a:t>
            </a:r>
          </a:p>
          <a:p>
            <a:r>
              <a:rPr lang="en-US" dirty="0"/>
              <a:t>Engineer opportunities for success for the student.  This might mean meeting with them to set up a situation where they can demonstrate knowledge to the class, etc.</a:t>
            </a:r>
          </a:p>
          <a:p>
            <a:endParaRPr lang="en-US" dirty="0"/>
          </a:p>
        </p:txBody>
      </p:sp>
      <p:pic>
        <p:nvPicPr>
          <p:cNvPr id="5" name="Picture 4">
            <a:extLst>
              <a:ext uri="{FF2B5EF4-FFF2-40B4-BE49-F238E27FC236}">
                <a16:creationId xmlns:a16="http://schemas.microsoft.com/office/drawing/2014/main" id="{38E2126B-0115-3273-CAB4-81A20EB085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02864" y="4673849"/>
            <a:ext cx="3067280" cy="2104921"/>
          </a:xfrm>
          <a:prstGeom prst="rect">
            <a:avLst/>
          </a:prstGeom>
          <a:effectLst>
            <a:softEdge rad="317500"/>
          </a:effectLst>
        </p:spPr>
      </p:pic>
    </p:spTree>
    <p:extLst>
      <p:ext uri="{BB962C8B-B14F-4D97-AF65-F5344CB8AC3E}">
        <p14:creationId xmlns:p14="http://schemas.microsoft.com/office/powerpoint/2010/main" val="341217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B30D-4CCA-6C79-B7C0-88BF9825B708}"/>
              </a:ext>
            </a:extLst>
          </p:cNvPr>
          <p:cNvSpPr>
            <a:spLocks noGrp="1"/>
          </p:cNvSpPr>
          <p:nvPr>
            <p:ph type="title"/>
          </p:nvPr>
        </p:nvSpPr>
        <p:spPr>
          <a:xfrm>
            <a:off x="1069848" y="484632"/>
            <a:ext cx="10058400" cy="964606"/>
          </a:xfrm>
        </p:spPr>
        <p:txBody>
          <a:bodyPr/>
          <a:lstStyle/>
          <a:p>
            <a:r>
              <a:rPr lang="en-US" dirty="0"/>
              <a:t>Mindfulness Activities</a:t>
            </a:r>
          </a:p>
        </p:txBody>
      </p:sp>
      <p:sp>
        <p:nvSpPr>
          <p:cNvPr id="3" name="Content Placeholder 2">
            <a:extLst>
              <a:ext uri="{FF2B5EF4-FFF2-40B4-BE49-F238E27FC236}">
                <a16:creationId xmlns:a16="http://schemas.microsoft.com/office/drawing/2014/main" id="{10B81A66-BF8C-E4A7-19BF-C823150A3AED}"/>
              </a:ext>
            </a:extLst>
          </p:cNvPr>
          <p:cNvSpPr>
            <a:spLocks noGrp="1"/>
          </p:cNvSpPr>
          <p:nvPr>
            <p:ph idx="1"/>
          </p:nvPr>
        </p:nvSpPr>
        <p:spPr>
          <a:xfrm>
            <a:off x="1069848" y="1337094"/>
            <a:ext cx="10058400" cy="4835106"/>
          </a:xfrm>
        </p:spPr>
        <p:txBody>
          <a:bodyPr/>
          <a:lstStyle/>
          <a:p>
            <a:r>
              <a:rPr lang="en-US" dirty="0"/>
              <a:t>Have student shake up a glitter jar and watch and breathe until the glitter settles</a:t>
            </a:r>
          </a:p>
          <a:p>
            <a:r>
              <a:rPr lang="en-US" dirty="0"/>
              <a:t>Ask students to sit at their desks, close their eyes, then ring a resonant chime.  Ask student to raise their hands when they hear the chime stop.</a:t>
            </a:r>
          </a:p>
          <a:p>
            <a:r>
              <a:rPr lang="en-US" dirty="0"/>
              <a:t>Practice mindful breathing.  Have student lie on the floor with a book or a stuffed animal on her stomach.  Have the student breath in deeply to make the object rise, then breathe out slowly and watch it fall.</a:t>
            </a:r>
          </a:p>
          <a:p>
            <a:r>
              <a:rPr lang="en-US" dirty="0"/>
              <a:t>Blow bubbles.</a:t>
            </a:r>
          </a:p>
          <a:p>
            <a:r>
              <a:rPr lang="en-US" dirty="0"/>
              <a:t>Do finger tracing. </a:t>
            </a:r>
            <a:r>
              <a:rPr lang="en-US" b="0" i="0" dirty="0">
                <a:solidFill>
                  <a:srgbClr val="2F303A"/>
                </a:solidFill>
                <a:effectLst/>
                <a:latin typeface="Lato" panose="020B0604020202020204" pitchFamily="34" charset="0"/>
              </a:rPr>
              <a:t>Have students sit quietly and put one hand out in front of them, palm facing in. Starting at the base of the thumb, show them how to trace the outline of their hand up around their thumb and around each finger. As they trace upward, ask them to breathe in. As they trace downward, breathe out.</a:t>
            </a:r>
          </a:p>
          <a:p>
            <a:r>
              <a:rPr lang="en-US" dirty="0">
                <a:solidFill>
                  <a:srgbClr val="2F303A"/>
                </a:solidFill>
                <a:latin typeface="Lato" panose="020B0604020202020204" pitchFamily="34" charset="0"/>
              </a:rPr>
              <a:t>Have students do “push, pull, drop” to feel how they feel when relaxed.  They grip the sides of their desk seat and push down hard for a count of 5, then pull up hard for a count of 5, then drop their hands and shoulders. </a:t>
            </a:r>
            <a:endParaRPr lang="en-US" dirty="0"/>
          </a:p>
        </p:txBody>
      </p:sp>
    </p:spTree>
    <p:extLst>
      <p:ext uri="{BB962C8B-B14F-4D97-AF65-F5344CB8AC3E}">
        <p14:creationId xmlns:p14="http://schemas.microsoft.com/office/powerpoint/2010/main" val="1110031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F713-3A29-F328-30E1-E5B07EAA9076}"/>
              </a:ext>
            </a:extLst>
          </p:cNvPr>
          <p:cNvSpPr>
            <a:spLocks noGrp="1"/>
          </p:cNvSpPr>
          <p:nvPr>
            <p:ph type="title"/>
          </p:nvPr>
        </p:nvSpPr>
        <p:spPr>
          <a:xfrm>
            <a:off x="1069848" y="484632"/>
            <a:ext cx="10058400" cy="843836"/>
          </a:xfrm>
        </p:spPr>
        <p:txBody>
          <a:bodyPr/>
          <a:lstStyle/>
          <a:p>
            <a:r>
              <a:rPr lang="en-US" dirty="0"/>
              <a:t>Mindfulness Activities</a:t>
            </a:r>
          </a:p>
        </p:txBody>
      </p:sp>
      <p:sp>
        <p:nvSpPr>
          <p:cNvPr id="3" name="Content Placeholder 2">
            <a:extLst>
              <a:ext uri="{FF2B5EF4-FFF2-40B4-BE49-F238E27FC236}">
                <a16:creationId xmlns:a16="http://schemas.microsoft.com/office/drawing/2014/main" id="{A7DFE264-F58A-13FA-FB4F-85C811709D06}"/>
              </a:ext>
            </a:extLst>
          </p:cNvPr>
          <p:cNvSpPr>
            <a:spLocks noGrp="1"/>
          </p:cNvSpPr>
          <p:nvPr>
            <p:ph idx="1"/>
          </p:nvPr>
        </p:nvSpPr>
        <p:spPr>
          <a:xfrm>
            <a:off x="1069848" y="1397479"/>
            <a:ext cx="10058400" cy="4774721"/>
          </a:xfrm>
        </p:spPr>
        <p:txBody>
          <a:bodyPr/>
          <a:lstStyle/>
          <a:p>
            <a:r>
              <a:rPr lang="en-US" dirty="0"/>
              <a:t>Focus on the 5 senses.  Name 5 things you can see, 4 things you can feel, 3 things you can hear, 2 things you can smell, and 1 thing you can taste. </a:t>
            </a:r>
          </a:p>
          <a:p>
            <a:r>
              <a:rPr lang="en-US" dirty="0"/>
              <a:t>Us as a fidget a sensory ball filled with rice, sand, cornstarch, popcorn, or kinetic sand.</a:t>
            </a:r>
          </a:p>
          <a:p>
            <a:r>
              <a:rPr lang="en-US" dirty="0"/>
              <a:t>Practice yoga poses.</a:t>
            </a:r>
          </a:p>
          <a:p>
            <a:r>
              <a:rPr lang="en-US" dirty="0"/>
              <a:t>Do color breathing.  Have students think of a relaxing color and another that reminds them of stress.  Have them breathe in and imagine the relaxing color, then breathe out and see the other color leaving their bodies. </a:t>
            </a:r>
          </a:p>
          <a:p>
            <a:r>
              <a:rPr lang="en-US" dirty="0"/>
              <a:t>Do a daily gratitude activity, having students share aloud something they are grateful for, or write down something they are grateful for, or simply think about something they are grateful for. </a:t>
            </a:r>
          </a:p>
          <a:p>
            <a:r>
              <a:rPr lang="en-US" dirty="0"/>
              <a:t> Have students carefully observe the room for a couple of minutes, then close their eyes and remember everything they saw that was….</a:t>
            </a:r>
          </a:p>
        </p:txBody>
      </p:sp>
    </p:spTree>
    <p:extLst>
      <p:ext uri="{BB962C8B-B14F-4D97-AF65-F5344CB8AC3E}">
        <p14:creationId xmlns:p14="http://schemas.microsoft.com/office/powerpoint/2010/main" val="2690702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FF64-78DE-4100-148C-91BC8D0D0B7C}"/>
              </a:ext>
            </a:extLst>
          </p:cNvPr>
          <p:cNvSpPr>
            <a:spLocks noGrp="1"/>
          </p:cNvSpPr>
          <p:nvPr>
            <p:ph type="title"/>
          </p:nvPr>
        </p:nvSpPr>
        <p:spPr>
          <a:xfrm>
            <a:off x="1069848" y="484632"/>
            <a:ext cx="10058400" cy="1240651"/>
          </a:xfrm>
        </p:spPr>
        <p:txBody>
          <a:bodyPr/>
          <a:lstStyle/>
          <a:p>
            <a:r>
              <a:rPr lang="en-US" dirty="0"/>
              <a:t>Signs for Teachers to Consult</a:t>
            </a:r>
          </a:p>
        </p:txBody>
      </p:sp>
      <p:sp>
        <p:nvSpPr>
          <p:cNvPr id="3" name="Content Placeholder 2">
            <a:extLst>
              <a:ext uri="{FF2B5EF4-FFF2-40B4-BE49-F238E27FC236}">
                <a16:creationId xmlns:a16="http://schemas.microsoft.com/office/drawing/2014/main" id="{75716EBD-0D2D-2653-3518-E9B364BDA867}"/>
              </a:ext>
            </a:extLst>
          </p:cNvPr>
          <p:cNvSpPr>
            <a:spLocks noGrp="1"/>
          </p:cNvSpPr>
          <p:nvPr>
            <p:ph idx="1"/>
          </p:nvPr>
        </p:nvSpPr>
        <p:spPr>
          <a:xfrm>
            <a:off x="1069848" y="1518249"/>
            <a:ext cx="10058400" cy="5063706"/>
          </a:xfrm>
        </p:spPr>
        <p:txBody>
          <a:bodyPr/>
          <a:lstStyle/>
          <a:p>
            <a:pPr marL="0" indent="0">
              <a:buNone/>
            </a:pPr>
            <a:r>
              <a:rPr lang="en-US" b="1" dirty="0"/>
              <a:t>Consult with a counselor, nurse, social worker, or administrator if you observe:</a:t>
            </a:r>
          </a:p>
          <a:p>
            <a:r>
              <a:rPr lang="en-US" dirty="0"/>
              <a:t>Being sad or withdrawn for more than 2 weeks</a:t>
            </a:r>
          </a:p>
          <a:p>
            <a:r>
              <a:rPr lang="en-US" dirty="0"/>
              <a:t>Self-harm, or planning to self harm</a:t>
            </a:r>
          </a:p>
          <a:p>
            <a:r>
              <a:rPr lang="en-US" dirty="0"/>
              <a:t>Involvement in physical altercations or an expressed desire to hurt others</a:t>
            </a:r>
          </a:p>
          <a:p>
            <a:r>
              <a:rPr lang="en-US" dirty="0"/>
              <a:t>Overwhelming fear or panic without an obvious reason</a:t>
            </a:r>
          </a:p>
          <a:p>
            <a:r>
              <a:rPr lang="en-US" dirty="0"/>
              <a:t>Severe out-of-control behavior</a:t>
            </a:r>
          </a:p>
          <a:p>
            <a:r>
              <a:rPr lang="en-US" dirty="0"/>
              <a:t>Abnormal eating patterns</a:t>
            </a:r>
          </a:p>
          <a:p>
            <a:r>
              <a:rPr lang="en-US" dirty="0"/>
              <a:t>Intense worries or fears that interfere with everyday activities</a:t>
            </a:r>
          </a:p>
          <a:p>
            <a:r>
              <a:rPr lang="en-US" dirty="0"/>
              <a:t>Severe mood swings that cause problems with relationships</a:t>
            </a:r>
          </a:p>
          <a:p>
            <a:r>
              <a:rPr lang="en-US" dirty="0"/>
              <a:t>Drastic behavioral or personality changes</a:t>
            </a:r>
          </a:p>
          <a:p>
            <a:r>
              <a:rPr lang="en-US" dirty="0"/>
              <a:t>Repeated use of drugs or alcohol</a:t>
            </a:r>
          </a:p>
          <a:p>
            <a:r>
              <a:rPr lang="en-US" dirty="0"/>
              <a:t>Risky sexual behaviors</a:t>
            </a:r>
          </a:p>
          <a:p>
            <a:endParaRPr lang="en-US" dirty="0"/>
          </a:p>
          <a:p>
            <a:endParaRPr lang="en-US" dirty="0"/>
          </a:p>
        </p:txBody>
      </p:sp>
    </p:spTree>
    <p:extLst>
      <p:ext uri="{BB962C8B-B14F-4D97-AF65-F5344CB8AC3E}">
        <p14:creationId xmlns:p14="http://schemas.microsoft.com/office/powerpoint/2010/main" val="9498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69F2-D9E5-8530-F6E8-C28DA387FFCE}"/>
              </a:ext>
            </a:extLst>
          </p:cNvPr>
          <p:cNvSpPr>
            <a:spLocks noGrp="1"/>
          </p:cNvSpPr>
          <p:nvPr>
            <p:ph type="title"/>
          </p:nvPr>
        </p:nvSpPr>
        <p:spPr/>
        <p:txBody>
          <a:bodyPr/>
          <a:lstStyle/>
          <a:p>
            <a:r>
              <a:rPr lang="en-US" dirty="0"/>
              <a:t>Your School</a:t>
            </a:r>
          </a:p>
        </p:txBody>
      </p:sp>
      <p:sp>
        <p:nvSpPr>
          <p:cNvPr id="3" name="Content Placeholder 2">
            <a:extLst>
              <a:ext uri="{FF2B5EF4-FFF2-40B4-BE49-F238E27FC236}">
                <a16:creationId xmlns:a16="http://schemas.microsoft.com/office/drawing/2014/main" id="{300453DE-7E7C-7699-D9FF-C54A78A86E38}"/>
              </a:ext>
            </a:extLst>
          </p:cNvPr>
          <p:cNvSpPr>
            <a:spLocks noGrp="1"/>
          </p:cNvSpPr>
          <p:nvPr>
            <p:ph idx="1"/>
          </p:nvPr>
        </p:nvSpPr>
        <p:spPr/>
        <p:txBody>
          <a:bodyPr/>
          <a:lstStyle/>
          <a:p>
            <a:r>
              <a:rPr lang="en-US" dirty="0"/>
              <a:t>Find someone in the room who is not in your school.  Take a few minutes to discuss the following:</a:t>
            </a:r>
          </a:p>
          <a:p>
            <a:endParaRPr lang="en-US" dirty="0"/>
          </a:p>
          <a:p>
            <a:r>
              <a:rPr lang="en-US" dirty="0"/>
              <a:t>The best thing my campus has as far as student mental health is………</a:t>
            </a:r>
          </a:p>
          <a:p>
            <a:r>
              <a:rPr lang="en-US" dirty="0"/>
              <a:t>The biggest weakness on my campus as far as student mental health is ……..</a:t>
            </a:r>
          </a:p>
        </p:txBody>
      </p:sp>
      <p:pic>
        <p:nvPicPr>
          <p:cNvPr id="7" name="Picture 6">
            <a:extLst>
              <a:ext uri="{FF2B5EF4-FFF2-40B4-BE49-F238E27FC236}">
                <a16:creationId xmlns:a16="http://schemas.microsoft.com/office/drawing/2014/main" id="{68D4BCC4-5C4E-5028-C8B2-F295DC6857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3723" y="3903210"/>
            <a:ext cx="2107726" cy="2499260"/>
          </a:xfrm>
          <a:prstGeom prst="rect">
            <a:avLst/>
          </a:prstGeom>
        </p:spPr>
      </p:pic>
      <p:pic>
        <p:nvPicPr>
          <p:cNvPr id="10" name="Picture 9">
            <a:extLst>
              <a:ext uri="{FF2B5EF4-FFF2-40B4-BE49-F238E27FC236}">
                <a16:creationId xmlns:a16="http://schemas.microsoft.com/office/drawing/2014/main" id="{8F165A55-D968-DC75-08E2-D991733E4A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531" l="10000" r="90000">
                        <a14:foregroundMark x1="43438" y1="68281" x2="30833" y2="82188"/>
                        <a14:foregroundMark x1="30833" y1="82188" x2="24375" y2="99531"/>
                        <a14:foregroundMark x1="62187" y1="70156" x2="76979" y2="77344"/>
                        <a14:foregroundMark x1="76979" y1="77344" x2="86771" y2="99531"/>
                      </a14:backgroundRemoval>
                    </a14:imgEffect>
                  </a14:imgLayer>
                </a14:imgProps>
              </a:ext>
              <a:ext uri="{837473B0-CC2E-450A-ABE3-18F120FF3D39}">
                <a1611:picAttrSrcUrl xmlns:a1611="http://schemas.microsoft.com/office/drawing/2016/11/main" r:id="rId6"/>
              </a:ext>
            </a:extLst>
          </a:blip>
          <a:stretch>
            <a:fillRect/>
          </a:stretch>
        </p:blipFill>
        <p:spPr>
          <a:xfrm>
            <a:off x="5932098" y="4097308"/>
            <a:ext cx="3263660" cy="2305161"/>
          </a:xfrm>
          <a:prstGeom prst="rect">
            <a:avLst/>
          </a:prstGeom>
        </p:spPr>
      </p:pic>
    </p:spTree>
    <p:extLst>
      <p:ext uri="{BB962C8B-B14F-4D97-AF65-F5344CB8AC3E}">
        <p14:creationId xmlns:p14="http://schemas.microsoft.com/office/powerpoint/2010/main" val="3275677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2EA9-72C7-E9D2-A839-ED42C8510BAD}"/>
              </a:ext>
            </a:extLst>
          </p:cNvPr>
          <p:cNvSpPr>
            <a:spLocks noGrp="1"/>
          </p:cNvSpPr>
          <p:nvPr>
            <p:ph type="title"/>
          </p:nvPr>
        </p:nvSpPr>
        <p:spPr>
          <a:xfrm>
            <a:off x="1069848" y="484632"/>
            <a:ext cx="10058400" cy="800704"/>
          </a:xfrm>
        </p:spPr>
        <p:txBody>
          <a:bodyPr/>
          <a:lstStyle/>
          <a:p>
            <a:r>
              <a:rPr lang="en-US" dirty="0"/>
              <a:t>Trauma Informed Schools</a:t>
            </a:r>
          </a:p>
        </p:txBody>
      </p:sp>
      <p:sp>
        <p:nvSpPr>
          <p:cNvPr id="3" name="Content Placeholder 2">
            <a:extLst>
              <a:ext uri="{FF2B5EF4-FFF2-40B4-BE49-F238E27FC236}">
                <a16:creationId xmlns:a16="http://schemas.microsoft.com/office/drawing/2014/main" id="{A9215D1F-7BED-C083-E010-892767306728}"/>
              </a:ext>
            </a:extLst>
          </p:cNvPr>
          <p:cNvSpPr>
            <a:spLocks noGrp="1"/>
          </p:cNvSpPr>
          <p:nvPr>
            <p:ph idx="1"/>
          </p:nvPr>
        </p:nvSpPr>
        <p:spPr>
          <a:xfrm>
            <a:off x="1069848" y="1285337"/>
            <a:ext cx="10058400" cy="4886864"/>
          </a:xfrm>
        </p:spPr>
        <p:txBody>
          <a:bodyPr/>
          <a:lstStyle/>
          <a:p>
            <a:pPr marL="0" indent="0" algn="ctr">
              <a:buNone/>
            </a:pPr>
            <a:r>
              <a:rPr lang="en-US" b="1" dirty="0"/>
              <a:t>Five Essential Components of a Trauma-Informed Approach</a:t>
            </a:r>
          </a:p>
          <a:p>
            <a:pPr marL="0" indent="0" algn="ctr">
              <a:buNone/>
            </a:pPr>
            <a:endParaRPr lang="en-US" b="1" dirty="0"/>
          </a:p>
          <a:p>
            <a:pPr marL="0" indent="0">
              <a:buNone/>
            </a:pPr>
            <a:endParaRPr lang="en-US" b="1" dirty="0"/>
          </a:p>
        </p:txBody>
      </p:sp>
      <p:pic>
        <p:nvPicPr>
          <p:cNvPr id="4" name="Picture 3">
            <a:extLst>
              <a:ext uri="{FF2B5EF4-FFF2-40B4-BE49-F238E27FC236}">
                <a16:creationId xmlns:a16="http://schemas.microsoft.com/office/drawing/2014/main" id="{09CACBD4-2FEF-C0CC-EB3B-CA147302E0CD}"/>
              </a:ext>
            </a:extLst>
          </p:cNvPr>
          <p:cNvPicPr>
            <a:picLocks noChangeAspect="1"/>
          </p:cNvPicPr>
          <p:nvPr/>
        </p:nvPicPr>
        <p:blipFill rotWithShape="1">
          <a:blip r:embed="rId2"/>
          <a:srcRect r="-1581" b="37816"/>
          <a:stretch/>
        </p:blipFill>
        <p:spPr>
          <a:xfrm>
            <a:off x="854014" y="1854679"/>
            <a:ext cx="10532854" cy="2751828"/>
          </a:xfrm>
          <a:prstGeom prst="rect">
            <a:avLst/>
          </a:prstGeom>
        </p:spPr>
      </p:pic>
    </p:spTree>
    <p:extLst>
      <p:ext uri="{BB962C8B-B14F-4D97-AF65-F5344CB8AC3E}">
        <p14:creationId xmlns:p14="http://schemas.microsoft.com/office/powerpoint/2010/main" val="72141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FA51-7D74-19B5-18BC-95C09B1152FF}"/>
              </a:ext>
            </a:extLst>
          </p:cNvPr>
          <p:cNvSpPr>
            <a:spLocks noGrp="1"/>
          </p:cNvSpPr>
          <p:nvPr>
            <p:ph type="title"/>
          </p:nvPr>
        </p:nvSpPr>
        <p:spPr>
          <a:xfrm>
            <a:off x="1069848" y="484632"/>
            <a:ext cx="10058400" cy="1111255"/>
          </a:xfrm>
        </p:spPr>
        <p:txBody>
          <a:bodyPr/>
          <a:lstStyle/>
          <a:p>
            <a:r>
              <a:rPr lang="en-US" dirty="0"/>
              <a:t>Trauma Informed Schools</a:t>
            </a:r>
          </a:p>
        </p:txBody>
      </p:sp>
      <p:sp>
        <p:nvSpPr>
          <p:cNvPr id="3" name="Content Placeholder 2">
            <a:extLst>
              <a:ext uri="{FF2B5EF4-FFF2-40B4-BE49-F238E27FC236}">
                <a16:creationId xmlns:a16="http://schemas.microsoft.com/office/drawing/2014/main" id="{4CFF0A81-3C3F-4B50-2A43-5EAE3E9531A0}"/>
              </a:ext>
            </a:extLst>
          </p:cNvPr>
          <p:cNvSpPr>
            <a:spLocks noGrp="1"/>
          </p:cNvSpPr>
          <p:nvPr>
            <p:ph idx="1"/>
          </p:nvPr>
        </p:nvSpPr>
        <p:spPr>
          <a:xfrm>
            <a:off x="1066800" y="2067839"/>
            <a:ext cx="10058400" cy="4050792"/>
          </a:xfrm>
        </p:spPr>
        <p:txBody>
          <a:bodyPr/>
          <a:lstStyle/>
          <a:p>
            <a:pPr marL="0" indent="0" algn="ctr">
              <a:buNone/>
            </a:pPr>
            <a:r>
              <a:rPr lang="en-US" b="1" dirty="0"/>
              <a:t>Four Essentials of Trauma Sensitive Schools</a:t>
            </a:r>
          </a:p>
          <a:p>
            <a:pPr marL="0" indent="0">
              <a:buNone/>
            </a:pPr>
            <a:r>
              <a:rPr lang="en-US" b="1" dirty="0"/>
              <a:t>Students must:</a:t>
            </a:r>
          </a:p>
          <a:p>
            <a:pPr marL="457200" indent="-457200">
              <a:buFont typeface="+mj-lt"/>
              <a:buAutoNum type="arabicPeriod"/>
            </a:pPr>
            <a:r>
              <a:rPr lang="en-US" b="1" dirty="0"/>
              <a:t>Feel Safe (in all areas of the school)</a:t>
            </a:r>
          </a:p>
          <a:p>
            <a:pPr marL="457200" indent="-457200">
              <a:buFont typeface="+mj-lt"/>
              <a:buAutoNum type="arabicPeriod"/>
            </a:pPr>
            <a:r>
              <a:rPr lang="en-US" b="1" dirty="0"/>
              <a:t>Be Connected (to the school in meaningful ways)</a:t>
            </a:r>
          </a:p>
          <a:p>
            <a:pPr marL="457200" indent="-457200">
              <a:buFont typeface="+mj-lt"/>
              <a:buAutoNum type="arabicPeriod"/>
            </a:pPr>
            <a:r>
              <a:rPr lang="en-US" b="1" dirty="0"/>
              <a:t>Get Regulated (be provided with support and tools for self-regulation)</a:t>
            </a:r>
          </a:p>
          <a:p>
            <a:pPr marL="457200" indent="-457200">
              <a:buFont typeface="+mj-lt"/>
              <a:buAutoNum type="arabicPeriod"/>
            </a:pPr>
            <a:r>
              <a:rPr lang="en-US" b="1" dirty="0"/>
              <a:t>Learn	</a:t>
            </a:r>
          </a:p>
        </p:txBody>
      </p:sp>
      <p:pic>
        <p:nvPicPr>
          <p:cNvPr id="5" name="Picture 4">
            <a:extLst>
              <a:ext uri="{FF2B5EF4-FFF2-40B4-BE49-F238E27FC236}">
                <a16:creationId xmlns:a16="http://schemas.microsoft.com/office/drawing/2014/main" id="{08CDE866-FF14-E0D0-F317-A6661324F6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15728" y="4554747"/>
            <a:ext cx="5331125" cy="2078965"/>
          </a:xfrm>
          <a:prstGeom prst="rect">
            <a:avLst/>
          </a:prstGeom>
          <a:effectLst>
            <a:softEdge rad="317500"/>
          </a:effectLst>
        </p:spPr>
      </p:pic>
    </p:spTree>
    <p:extLst>
      <p:ext uri="{BB962C8B-B14F-4D97-AF65-F5344CB8AC3E}">
        <p14:creationId xmlns:p14="http://schemas.microsoft.com/office/powerpoint/2010/main" val="420074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BF57-0FF3-D00C-02F6-04BBB9F7D43B}"/>
              </a:ext>
            </a:extLst>
          </p:cNvPr>
          <p:cNvSpPr>
            <a:spLocks noGrp="1"/>
          </p:cNvSpPr>
          <p:nvPr>
            <p:ph type="title"/>
          </p:nvPr>
        </p:nvSpPr>
        <p:spPr/>
        <p:txBody>
          <a:bodyPr/>
          <a:lstStyle/>
          <a:p>
            <a:r>
              <a:rPr lang="en-US" dirty="0"/>
              <a:t>Trauma Informed Classrooms</a:t>
            </a:r>
          </a:p>
        </p:txBody>
      </p:sp>
      <p:sp>
        <p:nvSpPr>
          <p:cNvPr id="3" name="Content Placeholder 2">
            <a:extLst>
              <a:ext uri="{FF2B5EF4-FFF2-40B4-BE49-F238E27FC236}">
                <a16:creationId xmlns:a16="http://schemas.microsoft.com/office/drawing/2014/main" id="{315B7220-E530-752E-DDF4-788C9A9B8DE1}"/>
              </a:ext>
            </a:extLst>
          </p:cNvPr>
          <p:cNvSpPr>
            <a:spLocks noGrp="1"/>
          </p:cNvSpPr>
          <p:nvPr>
            <p:ph idx="1"/>
          </p:nvPr>
        </p:nvSpPr>
        <p:spPr>
          <a:xfrm>
            <a:off x="1069848" y="1742536"/>
            <a:ext cx="10058400" cy="4873924"/>
          </a:xfrm>
        </p:spPr>
        <p:txBody>
          <a:bodyPr>
            <a:normAutofit fontScale="92500" lnSpcReduction="20000"/>
          </a:bodyPr>
          <a:lstStyle/>
          <a:p>
            <a:pPr marL="0" indent="0">
              <a:buNone/>
            </a:pPr>
            <a:r>
              <a:rPr lang="en-US" b="1" dirty="0"/>
              <a:t>Essential Elements of a Trauma-Informed School System</a:t>
            </a:r>
          </a:p>
          <a:p>
            <a:pPr marL="457200" indent="-457200">
              <a:buFont typeface="+mj-lt"/>
              <a:buAutoNum type="arabicPeriod"/>
            </a:pPr>
            <a:r>
              <a:rPr lang="en-US" dirty="0"/>
              <a:t>Identifying and assessing traumatic stress.</a:t>
            </a:r>
          </a:p>
          <a:p>
            <a:pPr marL="457200" indent="-457200">
              <a:buFont typeface="+mj-lt"/>
              <a:buAutoNum type="arabicPeriod"/>
            </a:pPr>
            <a:r>
              <a:rPr lang="en-US" dirty="0"/>
              <a:t>Addressing and treating traumatic stress.</a:t>
            </a:r>
          </a:p>
          <a:p>
            <a:pPr marL="457200" indent="-457200">
              <a:buFont typeface="+mj-lt"/>
              <a:buAutoNum type="arabicPeriod"/>
            </a:pPr>
            <a:r>
              <a:rPr lang="en-US" dirty="0"/>
              <a:t>Teaching trauma education and awareness.</a:t>
            </a:r>
          </a:p>
          <a:p>
            <a:pPr marL="457200" indent="-457200">
              <a:buFont typeface="+mj-lt"/>
              <a:buAutoNum type="arabicPeriod"/>
            </a:pPr>
            <a:r>
              <a:rPr lang="en-US" dirty="0"/>
              <a:t>Having partnerships with students and families.</a:t>
            </a:r>
          </a:p>
          <a:p>
            <a:pPr marL="457200" indent="-457200">
              <a:buFont typeface="+mj-lt"/>
              <a:buAutoNum type="arabicPeriod"/>
            </a:pPr>
            <a:r>
              <a:rPr lang="en-US" dirty="0"/>
              <a:t>Creating a trauma-informed learning environment (social/emotional skills and wellness).</a:t>
            </a:r>
          </a:p>
          <a:p>
            <a:pPr marL="457200" indent="-457200">
              <a:buFont typeface="+mj-lt"/>
              <a:buAutoNum type="arabicPeriod"/>
            </a:pPr>
            <a:r>
              <a:rPr lang="en-US" dirty="0"/>
              <a:t>Being culturally responsive.</a:t>
            </a:r>
          </a:p>
          <a:p>
            <a:pPr marL="457200" indent="-457200">
              <a:buFont typeface="+mj-lt"/>
              <a:buAutoNum type="arabicPeriod"/>
            </a:pPr>
            <a:r>
              <a:rPr lang="en-US" dirty="0"/>
              <a:t>Integrating emergency management &amp; crisis response.</a:t>
            </a:r>
          </a:p>
          <a:p>
            <a:pPr marL="457200" indent="-457200">
              <a:buFont typeface="+mj-lt"/>
              <a:buAutoNum type="arabicPeriod"/>
            </a:pPr>
            <a:r>
              <a:rPr lang="en-US" dirty="0"/>
              <a:t>Understanding and addressing staff self-care and secondary traumatic stress.</a:t>
            </a:r>
          </a:p>
          <a:p>
            <a:pPr marL="457200" indent="-457200">
              <a:buFont typeface="+mj-lt"/>
              <a:buAutoNum type="arabicPeriod"/>
            </a:pPr>
            <a:r>
              <a:rPr lang="en-US" dirty="0"/>
              <a:t>Evaluating and revising school discipline policies and practices.</a:t>
            </a:r>
          </a:p>
          <a:p>
            <a:pPr marL="457200" indent="-457200">
              <a:buFont typeface="+mj-lt"/>
              <a:buAutoNum type="arabicPeriod"/>
            </a:pPr>
            <a:r>
              <a:rPr lang="en-US" dirty="0"/>
              <a:t>Collaborating across systems and establishing community partnerships.</a:t>
            </a:r>
          </a:p>
          <a:p>
            <a:pPr marL="0" indent="0" algn="ctr">
              <a:buNone/>
            </a:pPr>
            <a:r>
              <a:rPr lang="en-US" dirty="0">
                <a:hlinkClick r:id="rId2"/>
              </a:rPr>
              <a:t>https://www.nctsn.org/trauma-informed-care</a:t>
            </a:r>
            <a:endParaRPr lang="en-US" dirty="0"/>
          </a:p>
          <a:p>
            <a:pPr marL="0" indent="0" algn="ctr">
              <a:buNone/>
            </a:pPr>
            <a:r>
              <a:rPr lang="en-US" dirty="0"/>
              <a:t>This website also has a child trauma toolkit for educators.</a:t>
            </a:r>
          </a:p>
        </p:txBody>
      </p:sp>
    </p:spTree>
    <p:extLst>
      <p:ext uri="{BB962C8B-B14F-4D97-AF65-F5344CB8AC3E}">
        <p14:creationId xmlns:p14="http://schemas.microsoft.com/office/powerpoint/2010/main" val="53490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FC50-9B09-04FB-8F45-C3DB1C3BBB40}"/>
              </a:ext>
            </a:extLst>
          </p:cNvPr>
          <p:cNvSpPr>
            <a:spLocks noGrp="1"/>
          </p:cNvSpPr>
          <p:nvPr>
            <p:ph type="title"/>
          </p:nvPr>
        </p:nvSpPr>
        <p:spPr/>
        <p:txBody>
          <a:bodyPr/>
          <a:lstStyle/>
          <a:p>
            <a:r>
              <a:rPr lang="en-US" dirty="0"/>
              <a:t>Trauma Informed Classrooms</a:t>
            </a:r>
          </a:p>
        </p:txBody>
      </p:sp>
      <p:sp>
        <p:nvSpPr>
          <p:cNvPr id="3" name="Content Placeholder 2">
            <a:extLst>
              <a:ext uri="{FF2B5EF4-FFF2-40B4-BE49-F238E27FC236}">
                <a16:creationId xmlns:a16="http://schemas.microsoft.com/office/drawing/2014/main" id="{E5D5D4F7-4393-0A3E-7AB1-FA3CCB6CBC84}"/>
              </a:ext>
            </a:extLst>
          </p:cNvPr>
          <p:cNvSpPr>
            <a:spLocks noGrp="1"/>
          </p:cNvSpPr>
          <p:nvPr>
            <p:ph idx="1"/>
          </p:nvPr>
        </p:nvSpPr>
        <p:spPr/>
        <p:txBody>
          <a:bodyPr/>
          <a:lstStyle/>
          <a:p>
            <a:pPr marL="0" indent="0" algn="ctr">
              <a:buNone/>
            </a:pPr>
            <a:r>
              <a:rPr lang="en-US" dirty="0">
                <a:hlinkClick r:id="rId2"/>
              </a:rPr>
              <a:t>https://traumasensitiveschools.org/tlpi-publications/</a:t>
            </a:r>
            <a:endParaRPr lang="en-US" dirty="0"/>
          </a:p>
          <a:p>
            <a:pPr marL="0" indent="0">
              <a:buNone/>
            </a:pPr>
            <a:r>
              <a:rPr lang="en-US" dirty="0"/>
              <a:t>The website listed above provides access to two books about creating trauma informed schools that can be downloaded free, as well as a several videos that highlight the effects of trauma on learning and behavior. </a:t>
            </a:r>
          </a:p>
          <a:p>
            <a:pPr marL="0" indent="0" algn="ctr">
              <a:buNone/>
            </a:pPr>
            <a:r>
              <a:rPr lang="en-US" dirty="0">
                <a:hlinkClick r:id="rId3"/>
              </a:rPr>
              <a:t>https://www.childtrauma.org/</a:t>
            </a:r>
            <a:endParaRPr lang="en-US" dirty="0"/>
          </a:p>
          <a:p>
            <a:pPr marL="0" indent="0">
              <a:buNone/>
            </a:pPr>
            <a:r>
              <a:rPr lang="en-US" dirty="0"/>
              <a:t>A free resource with lots of information about trauma and interventions for trauma.</a:t>
            </a:r>
          </a:p>
          <a:p>
            <a:pPr marL="0" indent="0" algn="ctr">
              <a:buNone/>
            </a:pPr>
            <a:endParaRPr lang="en-US" dirty="0"/>
          </a:p>
          <a:p>
            <a:pPr marL="0" indent="0">
              <a:buNone/>
            </a:pPr>
            <a:r>
              <a:rPr lang="en-US" dirty="0">
                <a:hlinkClick r:id="rId4"/>
              </a:rPr>
              <a:t>https://www.weareteachers.com/video-every-teacher-needs-know-childhood-trauma/</a:t>
            </a:r>
            <a:endParaRPr lang="en-US" dirty="0"/>
          </a:p>
          <a:p>
            <a:pPr marL="0" indent="0">
              <a:buNone/>
            </a:pPr>
            <a:r>
              <a:rPr lang="en-US" dirty="0"/>
              <a:t>This is a less than 2 minute video to introduce teachers to the idea of how to help traumatized students</a:t>
            </a:r>
          </a:p>
        </p:txBody>
      </p:sp>
    </p:spTree>
    <p:extLst>
      <p:ext uri="{BB962C8B-B14F-4D97-AF65-F5344CB8AC3E}">
        <p14:creationId xmlns:p14="http://schemas.microsoft.com/office/powerpoint/2010/main" val="3466550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C1F6-7EB7-FD80-9326-8EE55185E5D7}"/>
              </a:ext>
            </a:extLst>
          </p:cNvPr>
          <p:cNvSpPr>
            <a:spLocks noGrp="1"/>
          </p:cNvSpPr>
          <p:nvPr>
            <p:ph type="title"/>
          </p:nvPr>
        </p:nvSpPr>
        <p:spPr>
          <a:xfrm>
            <a:off x="1069848" y="484632"/>
            <a:ext cx="10058400" cy="1283783"/>
          </a:xfrm>
        </p:spPr>
        <p:txBody>
          <a:bodyPr/>
          <a:lstStyle/>
          <a:p>
            <a:r>
              <a:rPr lang="en-US" dirty="0"/>
              <a:t>Trauma Informed Classrooms</a:t>
            </a:r>
          </a:p>
        </p:txBody>
      </p:sp>
      <p:sp>
        <p:nvSpPr>
          <p:cNvPr id="3" name="Content Placeholder 2">
            <a:extLst>
              <a:ext uri="{FF2B5EF4-FFF2-40B4-BE49-F238E27FC236}">
                <a16:creationId xmlns:a16="http://schemas.microsoft.com/office/drawing/2014/main" id="{E19E402E-74D4-6E76-E477-F6C85A851808}"/>
              </a:ext>
            </a:extLst>
          </p:cNvPr>
          <p:cNvSpPr>
            <a:spLocks noGrp="1"/>
          </p:cNvSpPr>
          <p:nvPr>
            <p:ph idx="1"/>
          </p:nvPr>
        </p:nvSpPr>
        <p:spPr>
          <a:xfrm>
            <a:off x="1069848" y="1863306"/>
            <a:ext cx="10058400" cy="4308894"/>
          </a:xfrm>
        </p:spPr>
        <p:txBody>
          <a:bodyPr/>
          <a:lstStyle/>
          <a:p>
            <a:pPr marL="0" indent="0">
              <a:buNone/>
            </a:pPr>
            <a:r>
              <a:rPr lang="en-US" dirty="0"/>
              <a:t>The National Center on Safe Supportive Learning Environments is a GREAT resource for creating trauma sensitive schools.  All resources are free, and include online modules as well as print resources.  In addition, there is information on building community involvement and on many gender and equity issues.  There are webinars, both current and archived, that address a variety of topics.</a:t>
            </a:r>
          </a:p>
          <a:p>
            <a:pPr marL="0" indent="0" algn="ctr">
              <a:buNone/>
            </a:pPr>
            <a:r>
              <a:rPr lang="en-US" dirty="0">
                <a:hlinkClick r:id="rId2"/>
              </a:rPr>
              <a:t>https://safesupportivelearning.ed.gov/trauma-sensitive-schools-training-package</a:t>
            </a:r>
            <a:endParaRPr lang="en-US" dirty="0"/>
          </a:p>
          <a:p>
            <a:pPr marL="0" indent="0" algn="ctr">
              <a:buNone/>
            </a:pPr>
            <a:endParaRPr lang="en-US" dirty="0"/>
          </a:p>
        </p:txBody>
      </p:sp>
      <p:pic>
        <p:nvPicPr>
          <p:cNvPr id="5" name="Picture 4">
            <a:extLst>
              <a:ext uri="{FF2B5EF4-FFF2-40B4-BE49-F238E27FC236}">
                <a16:creationId xmlns:a16="http://schemas.microsoft.com/office/drawing/2014/main" id="{9E12C34F-36CE-5A3D-35F6-33089E44C8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52756" y="4175275"/>
            <a:ext cx="7884542" cy="2100442"/>
          </a:xfrm>
          <a:prstGeom prst="rect">
            <a:avLst/>
          </a:prstGeom>
          <a:effectLst>
            <a:softEdge rad="127000"/>
          </a:effectLst>
        </p:spPr>
      </p:pic>
    </p:spTree>
    <p:extLst>
      <p:ext uri="{BB962C8B-B14F-4D97-AF65-F5344CB8AC3E}">
        <p14:creationId xmlns:p14="http://schemas.microsoft.com/office/powerpoint/2010/main" val="381866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F575-37A4-7048-814F-C5E92B2B92F1}"/>
              </a:ext>
            </a:extLst>
          </p:cNvPr>
          <p:cNvSpPr>
            <a:spLocks noGrp="1"/>
          </p:cNvSpPr>
          <p:nvPr>
            <p:ph type="title"/>
          </p:nvPr>
        </p:nvSpPr>
        <p:spPr>
          <a:xfrm>
            <a:off x="1069848" y="484632"/>
            <a:ext cx="10058400" cy="1214772"/>
          </a:xfrm>
        </p:spPr>
        <p:txBody>
          <a:bodyPr>
            <a:normAutofit/>
          </a:bodyPr>
          <a:lstStyle/>
          <a:p>
            <a:r>
              <a:rPr lang="en-US" sz="3200" dirty="0"/>
              <a:t>Trauma/Mental Health Informed Classrooms</a:t>
            </a:r>
          </a:p>
        </p:txBody>
      </p:sp>
      <p:sp>
        <p:nvSpPr>
          <p:cNvPr id="3" name="Content Placeholder 2">
            <a:extLst>
              <a:ext uri="{FF2B5EF4-FFF2-40B4-BE49-F238E27FC236}">
                <a16:creationId xmlns:a16="http://schemas.microsoft.com/office/drawing/2014/main" id="{EECF7353-41A4-C981-52E6-053C9C794A2B}"/>
              </a:ext>
            </a:extLst>
          </p:cNvPr>
          <p:cNvSpPr>
            <a:spLocks noGrp="1"/>
          </p:cNvSpPr>
          <p:nvPr>
            <p:ph idx="1"/>
          </p:nvPr>
        </p:nvSpPr>
        <p:spPr>
          <a:xfrm>
            <a:off x="1069848" y="1440611"/>
            <a:ext cx="10058400" cy="5011947"/>
          </a:xfrm>
        </p:spPr>
        <p:txBody>
          <a:bodyPr>
            <a:normAutofit lnSpcReduction="10000"/>
          </a:bodyPr>
          <a:lstStyle/>
          <a:p>
            <a:pPr marL="0" indent="0" algn="ctr">
              <a:buNone/>
            </a:pPr>
            <a:r>
              <a:rPr lang="en-US" b="1" dirty="0"/>
              <a:t>Essentials in the Classroom</a:t>
            </a:r>
          </a:p>
          <a:p>
            <a:pPr marL="0" indent="0">
              <a:buNone/>
            </a:pPr>
            <a:r>
              <a:rPr lang="en-US" b="1" dirty="0"/>
              <a:t>1. A way for children to check in each day with their emotional “temperature” and to share any specific concerns</a:t>
            </a:r>
          </a:p>
          <a:p>
            <a:pPr marL="0" indent="0">
              <a:buNone/>
            </a:pPr>
            <a:r>
              <a:rPr lang="en-US" b="1" dirty="0"/>
              <a:t>2. A method for students to participate in classroom decisions and to have agency in the classroom.  Often these are referred to as “circle” processes</a:t>
            </a:r>
          </a:p>
          <a:p>
            <a:pPr marL="0" indent="0">
              <a:buNone/>
            </a:pPr>
            <a:r>
              <a:rPr lang="en-US" b="1" dirty="0"/>
              <a:t>3. An area within the class set up as an area where individual students can access materials to help with emotional self-regulation and procedures for accessing the area</a:t>
            </a:r>
          </a:p>
          <a:p>
            <a:pPr marL="0" indent="0">
              <a:buNone/>
            </a:pPr>
            <a:r>
              <a:rPr lang="en-US" b="1" dirty="0"/>
              <a:t>4. Classroom structure and orderly routines that are taught explicitly and reinforced</a:t>
            </a:r>
          </a:p>
          <a:p>
            <a:pPr marL="0" indent="0">
              <a:buNone/>
            </a:pPr>
            <a:r>
              <a:rPr lang="en-US" b="1" dirty="0"/>
              <a:t>5. An emergency response plan that it is place and that is practiced BEFORE it is needed</a:t>
            </a:r>
          </a:p>
          <a:p>
            <a:pPr marL="0" indent="0">
              <a:buNone/>
            </a:pPr>
            <a:r>
              <a:rPr lang="en-US" b="1" dirty="0"/>
              <a:t>6. Embedded SEL activities that reinforce the social and emotional skills needed to be successful in school</a:t>
            </a:r>
          </a:p>
          <a:p>
            <a:pPr marL="0" indent="0">
              <a:buNone/>
            </a:pPr>
            <a:r>
              <a:rPr lang="en-US" b="1" dirty="0"/>
              <a:t>7. The sense of the classroom as family</a:t>
            </a:r>
          </a:p>
          <a:p>
            <a:pPr marL="457200" indent="-457200">
              <a:buAutoNum type="arabicPeriod"/>
            </a:pPr>
            <a:endParaRPr lang="en-US" b="1" dirty="0"/>
          </a:p>
          <a:p>
            <a:pPr marL="457200" indent="-457200">
              <a:buAutoNum type="arabicPeriod"/>
            </a:pPr>
            <a:endParaRPr lang="en-US" b="1" dirty="0"/>
          </a:p>
        </p:txBody>
      </p:sp>
    </p:spTree>
    <p:extLst>
      <p:ext uri="{BB962C8B-B14F-4D97-AF65-F5344CB8AC3E}">
        <p14:creationId xmlns:p14="http://schemas.microsoft.com/office/powerpoint/2010/main" val="986965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2CD0-7A9B-9DDA-233E-3DC8A38C0001}"/>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1D331932-4BD6-29E9-28CC-A12A69265EA2}"/>
              </a:ext>
            </a:extLst>
          </p:cNvPr>
          <p:cNvSpPr>
            <a:spLocks noGrp="1"/>
          </p:cNvSpPr>
          <p:nvPr>
            <p:ph idx="1"/>
          </p:nvPr>
        </p:nvSpPr>
        <p:spPr/>
        <p:txBody>
          <a:bodyPr/>
          <a:lstStyle/>
          <a:p>
            <a:r>
              <a:rPr lang="en-US" dirty="0"/>
              <a:t>Take a minute and think about what we have covered today.  Write down three ways you can use this information to benefit your campus.  Share as directed.</a:t>
            </a:r>
          </a:p>
        </p:txBody>
      </p:sp>
      <p:pic>
        <p:nvPicPr>
          <p:cNvPr id="5" name="Picture 4">
            <a:extLst>
              <a:ext uri="{FF2B5EF4-FFF2-40B4-BE49-F238E27FC236}">
                <a16:creationId xmlns:a16="http://schemas.microsoft.com/office/drawing/2014/main" id="{B495B65B-A125-2FCF-98D8-AB81C5F896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48642" y="3429000"/>
            <a:ext cx="5702060" cy="3142081"/>
          </a:xfrm>
          <a:prstGeom prst="rect">
            <a:avLst/>
          </a:prstGeom>
        </p:spPr>
      </p:pic>
    </p:spTree>
    <p:extLst>
      <p:ext uri="{BB962C8B-B14F-4D97-AF65-F5344CB8AC3E}">
        <p14:creationId xmlns:p14="http://schemas.microsoft.com/office/powerpoint/2010/main" val="1246557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A59-9527-1989-B841-96C854CA2B7B}"/>
              </a:ext>
            </a:extLst>
          </p:cNvPr>
          <p:cNvSpPr>
            <a:spLocks noGrp="1"/>
          </p:cNvSpPr>
          <p:nvPr>
            <p:ph type="title"/>
          </p:nvPr>
        </p:nvSpPr>
        <p:spPr/>
        <p:txBody>
          <a:bodyPr/>
          <a:lstStyle/>
          <a:p>
            <a:r>
              <a:rPr lang="en-US" dirty="0"/>
              <a:t>Resources-Self Regulation</a:t>
            </a:r>
          </a:p>
        </p:txBody>
      </p:sp>
      <p:sp>
        <p:nvSpPr>
          <p:cNvPr id="3" name="Content Placeholder 2">
            <a:extLst>
              <a:ext uri="{FF2B5EF4-FFF2-40B4-BE49-F238E27FC236}">
                <a16:creationId xmlns:a16="http://schemas.microsoft.com/office/drawing/2014/main" id="{70161D3A-F99C-3C54-F6D5-6A9C92BEB1DB}"/>
              </a:ext>
            </a:extLst>
          </p:cNvPr>
          <p:cNvSpPr>
            <a:spLocks noGrp="1"/>
          </p:cNvSpPr>
          <p:nvPr>
            <p:ph idx="1"/>
          </p:nvPr>
        </p:nvSpPr>
        <p:spPr>
          <a:xfrm>
            <a:off x="1069848" y="1621766"/>
            <a:ext cx="10058400" cy="4550434"/>
          </a:xfrm>
        </p:spPr>
        <p:txBody>
          <a:bodyPr>
            <a:normAutofit fontScale="85000" lnSpcReduction="20000"/>
          </a:bodyPr>
          <a:lstStyle/>
          <a:p>
            <a:pPr>
              <a:defRPr/>
            </a:pPr>
            <a:r>
              <a:rPr lang="en-US" u="sng" dirty="0">
                <a:hlinkClick r:id="rId2"/>
              </a:rPr>
              <a:t>www.eiyale.edu</a:t>
            </a:r>
            <a:r>
              <a:rPr lang="en-US" dirty="0"/>
              <a:t>    Yale Center for Emotional Intelligence    </a:t>
            </a:r>
          </a:p>
          <a:p>
            <a:pPr>
              <a:defRPr/>
            </a:pPr>
            <a:r>
              <a:rPr lang="en-US" u="sng" dirty="0">
                <a:hlinkClick r:id="rId3"/>
              </a:rPr>
              <a:t>www.csefel.vanderbilt.edu/</a:t>
            </a:r>
            <a:r>
              <a:rPr lang="en-US" dirty="0"/>
              <a:t>  Center for Social and Emotional Effects on Early Learning</a:t>
            </a:r>
          </a:p>
          <a:p>
            <a:pPr>
              <a:defRPr/>
            </a:pPr>
            <a:r>
              <a:rPr lang="en-US" u="sng" dirty="0">
                <a:hlinkClick r:id="rId4"/>
              </a:rPr>
              <a:t>www.casel.org/</a:t>
            </a:r>
            <a:r>
              <a:rPr lang="en-US" dirty="0"/>
              <a:t> Collaborative for Academic, Social, and Emotional Learning.</a:t>
            </a:r>
          </a:p>
          <a:p>
            <a:pPr>
              <a:defRPr/>
            </a:pPr>
            <a:r>
              <a:rPr lang="en-US" u="sng" dirty="0">
                <a:hlinkClick r:id="rId5"/>
              </a:rPr>
              <a:t>www.edutopia.org</a:t>
            </a:r>
            <a:r>
              <a:rPr lang="en-US" dirty="0"/>
              <a:t> Good information on social emotional learning</a:t>
            </a:r>
          </a:p>
          <a:p>
            <a:r>
              <a:rPr lang="en-US" altLang="en-US" sz="2000" dirty="0"/>
              <a:t>Preparing Children for Success in School and in Life Marsha Tate</a:t>
            </a:r>
          </a:p>
          <a:p>
            <a:r>
              <a:rPr lang="en-US" altLang="en-US" sz="2000" dirty="0"/>
              <a:t>Super Hero Social Skills Kit- Pacific Northwest Publishing</a:t>
            </a:r>
          </a:p>
          <a:p>
            <a:r>
              <a:rPr lang="en-US" altLang="en-US" sz="2000" dirty="0" err="1"/>
              <a:t>Skillstreaming</a:t>
            </a:r>
            <a:r>
              <a:rPr lang="en-US" altLang="en-US" sz="2000" dirty="0"/>
              <a:t> the Elementary School Child-McGinnis</a:t>
            </a:r>
          </a:p>
          <a:p>
            <a:r>
              <a:rPr lang="en-US" altLang="en-US" sz="2000" dirty="0"/>
              <a:t>Teaching Social Skills to Youth-Boys Town Press</a:t>
            </a:r>
          </a:p>
          <a:p>
            <a:r>
              <a:rPr lang="en-US" altLang="en-US" sz="2000" dirty="0"/>
              <a:t>Stop and Think Social Skills-Project Achieve</a:t>
            </a:r>
          </a:p>
          <a:p>
            <a:r>
              <a:rPr lang="en-US" altLang="en-US" sz="2000" dirty="0"/>
              <a:t>Creating the School Family-Becky Bailey (and Conscious Discipline materials)</a:t>
            </a:r>
          </a:p>
          <a:p>
            <a:r>
              <a:rPr lang="en-US" altLang="en-US" sz="2000" dirty="0"/>
              <a:t>Books by Julia Cook</a:t>
            </a:r>
          </a:p>
          <a:p>
            <a:r>
              <a:rPr lang="en-US" altLang="en-US" dirty="0"/>
              <a:t>Materials by Brad Chapin</a:t>
            </a:r>
          </a:p>
          <a:p>
            <a:r>
              <a:rPr lang="en-US" altLang="en-US" sz="2000" dirty="0"/>
              <a:t>Materials by Michelle Garcia-Winner</a:t>
            </a:r>
          </a:p>
          <a:p>
            <a:endParaRPr lang="en-US" dirty="0"/>
          </a:p>
        </p:txBody>
      </p:sp>
    </p:spTree>
    <p:extLst>
      <p:ext uri="{BB962C8B-B14F-4D97-AF65-F5344CB8AC3E}">
        <p14:creationId xmlns:p14="http://schemas.microsoft.com/office/powerpoint/2010/main" val="4133679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FAC98-10BD-A266-A66C-20B9996C00DB}"/>
              </a:ext>
            </a:extLst>
          </p:cNvPr>
          <p:cNvSpPr>
            <a:spLocks noGrp="1"/>
          </p:cNvSpPr>
          <p:nvPr>
            <p:ph type="title"/>
          </p:nvPr>
        </p:nvSpPr>
        <p:spPr/>
        <p:txBody>
          <a:bodyPr/>
          <a:lstStyle/>
          <a:p>
            <a:r>
              <a:rPr lang="en-US" dirty="0"/>
              <a:t>Resources-Mental Health and Trauma </a:t>
            </a:r>
          </a:p>
        </p:txBody>
      </p:sp>
      <p:sp>
        <p:nvSpPr>
          <p:cNvPr id="5" name="Content Placeholder 4">
            <a:extLst>
              <a:ext uri="{FF2B5EF4-FFF2-40B4-BE49-F238E27FC236}">
                <a16:creationId xmlns:a16="http://schemas.microsoft.com/office/drawing/2014/main" id="{46F9E864-ECA8-DB74-F21E-6957909AF99A}"/>
              </a:ext>
            </a:extLst>
          </p:cNvPr>
          <p:cNvSpPr>
            <a:spLocks noGrp="1"/>
          </p:cNvSpPr>
          <p:nvPr>
            <p:ph idx="1"/>
          </p:nvPr>
        </p:nvSpPr>
        <p:spPr/>
        <p:txBody>
          <a:bodyPr/>
          <a:lstStyle/>
          <a:p>
            <a:r>
              <a:rPr lang="en-US" dirty="0">
                <a:hlinkClick r:id="rId2"/>
              </a:rPr>
              <a:t>www.classroomwise.org</a:t>
            </a:r>
            <a:endParaRPr lang="en-US" dirty="0"/>
          </a:p>
          <a:p>
            <a:r>
              <a:rPr lang="en-US" dirty="0">
                <a:hlinkClick r:id="rId3"/>
              </a:rPr>
              <a:t>https://mhttcnetwork.org/sites/mhttc/files/2021-07/MHTTC%20Educator%20Mental%20Health%20Literacy%20Resource_Final.pdf</a:t>
            </a:r>
            <a:endParaRPr lang="en-US" dirty="0"/>
          </a:p>
          <a:p>
            <a:r>
              <a:rPr lang="en-US" dirty="0">
                <a:hlinkClick r:id="rId4"/>
              </a:rPr>
              <a:t>https://resilienteducator.com/classroom-resources/self-care-for-teachers/</a:t>
            </a:r>
            <a:endParaRPr lang="en-US" dirty="0"/>
          </a:p>
          <a:p>
            <a:r>
              <a:rPr lang="en-US" dirty="0">
                <a:hlinkClick r:id="rId5"/>
              </a:rPr>
              <a:t>https://www.nctsn.org/</a:t>
            </a:r>
            <a:endParaRPr lang="en-US" dirty="0"/>
          </a:p>
          <a:p>
            <a:r>
              <a:rPr lang="en-US" dirty="0">
                <a:hlinkClick r:id="rId6"/>
              </a:rPr>
              <a:t>https://www.nctsn.org/trauma-informed-care</a:t>
            </a:r>
            <a:endParaRPr lang="en-US" dirty="0"/>
          </a:p>
          <a:p>
            <a:r>
              <a:rPr lang="en-US" dirty="0">
                <a:hlinkClick r:id="rId7"/>
              </a:rPr>
              <a:t>https://traumasensitiveschools.org/tlpi-publications/</a:t>
            </a:r>
            <a:endParaRPr lang="en-US" dirty="0"/>
          </a:p>
          <a:p>
            <a:r>
              <a:rPr lang="en-US" dirty="0">
                <a:hlinkClick r:id="rId8"/>
              </a:rPr>
              <a:t>https://www.childtrauma.org/</a:t>
            </a:r>
            <a:endParaRPr lang="en-US" dirty="0"/>
          </a:p>
          <a:p>
            <a:r>
              <a:rPr lang="en-US" dirty="0">
                <a:hlinkClick r:id="rId9"/>
              </a:rPr>
              <a:t>https://www.weareteachers.com/video-every-teacher-needs-know-childhood-trauma/</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0003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70E2-12C7-AC5B-7393-09A7AC6B0C76}"/>
              </a:ext>
            </a:extLst>
          </p:cNvPr>
          <p:cNvSpPr>
            <a:spLocks noGrp="1"/>
          </p:cNvSpPr>
          <p:nvPr>
            <p:ph type="title"/>
          </p:nvPr>
        </p:nvSpPr>
        <p:spPr/>
        <p:txBody>
          <a:bodyPr/>
          <a:lstStyle/>
          <a:p>
            <a:r>
              <a:rPr lang="en-US" dirty="0"/>
              <a:t>Resources, website</a:t>
            </a:r>
          </a:p>
        </p:txBody>
      </p:sp>
      <p:sp>
        <p:nvSpPr>
          <p:cNvPr id="3" name="Content Placeholder 2">
            <a:extLst>
              <a:ext uri="{FF2B5EF4-FFF2-40B4-BE49-F238E27FC236}">
                <a16:creationId xmlns:a16="http://schemas.microsoft.com/office/drawing/2014/main" id="{7720B248-E573-E625-5138-E8E853C690D6}"/>
              </a:ext>
            </a:extLst>
          </p:cNvPr>
          <p:cNvSpPr>
            <a:spLocks noGrp="1"/>
          </p:cNvSpPr>
          <p:nvPr>
            <p:ph idx="1"/>
          </p:nvPr>
        </p:nvSpPr>
        <p:spPr/>
        <p:txBody>
          <a:bodyPr/>
          <a:lstStyle/>
          <a:p>
            <a:r>
              <a:rPr lang="en-US" dirty="0"/>
              <a:t>Go to </a:t>
            </a:r>
            <a:r>
              <a:rPr lang="en-US" dirty="0">
                <a:hlinkClick r:id="rId2"/>
              </a:rPr>
              <a:t>www.kidtools.net</a:t>
            </a:r>
            <a:r>
              <a:rPr lang="en-US" dirty="0"/>
              <a:t> to access the following resources</a:t>
            </a:r>
          </a:p>
          <a:p>
            <a:r>
              <a:rPr lang="en-US" dirty="0"/>
              <a:t>Alphabet lessons-a set of over 125 classroom guidance lessons over a variety of topics.  (Caution-they will print as a group, because they are linked)</a:t>
            </a:r>
          </a:p>
          <a:p>
            <a:r>
              <a:rPr lang="en-US" dirty="0"/>
              <a:t>A power-point on teaching self-regulation skills to children</a:t>
            </a:r>
          </a:p>
          <a:p>
            <a:r>
              <a:rPr lang="en-US" dirty="0"/>
              <a:t>A power-point on circle processes</a:t>
            </a:r>
          </a:p>
          <a:p>
            <a:r>
              <a:rPr lang="en-US" dirty="0"/>
              <a:t>Information on wellness and resources for wellness</a:t>
            </a:r>
          </a:p>
          <a:p>
            <a:r>
              <a:rPr lang="en-US"/>
              <a:t>A power-point </a:t>
            </a:r>
            <a:r>
              <a:rPr lang="en-US" dirty="0"/>
              <a:t>on the changes in the ASCA ethical code </a:t>
            </a:r>
          </a:p>
        </p:txBody>
      </p:sp>
    </p:spTree>
    <p:extLst>
      <p:ext uri="{BB962C8B-B14F-4D97-AF65-F5344CB8AC3E}">
        <p14:creationId xmlns:p14="http://schemas.microsoft.com/office/powerpoint/2010/main" val="368528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1F76-A315-B643-E0C3-E217A2F90CBD}"/>
              </a:ext>
            </a:extLst>
          </p:cNvPr>
          <p:cNvSpPr>
            <a:spLocks noGrp="1"/>
          </p:cNvSpPr>
          <p:nvPr>
            <p:ph type="title"/>
          </p:nvPr>
        </p:nvSpPr>
        <p:spPr/>
        <p:txBody>
          <a:bodyPr/>
          <a:lstStyle/>
          <a:p>
            <a:r>
              <a:rPr lang="en-US" dirty="0"/>
              <a:t>Student Mental Health</a:t>
            </a:r>
          </a:p>
        </p:txBody>
      </p:sp>
      <p:sp>
        <p:nvSpPr>
          <p:cNvPr id="3" name="Content Placeholder 2">
            <a:extLst>
              <a:ext uri="{FF2B5EF4-FFF2-40B4-BE49-F238E27FC236}">
                <a16:creationId xmlns:a16="http://schemas.microsoft.com/office/drawing/2014/main" id="{A2E7EA34-ACEF-D3DB-2AAB-021402EB9A44}"/>
              </a:ext>
            </a:extLst>
          </p:cNvPr>
          <p:cNvSpPr>
            <a:spLocks noGrp="1"/>
          </p:cNvSpPr>
          <p:nvPr>
            <p:ph idx="1"/>
          </p:nvPr>
        </p:nvSpPr>
        <p:spPr/>
        <p:txBody>
          <a:bodyPr/>
          <a:lstStyle/>
          <a:p>
            <a:r>
              <a:rPr lang="en-US" dirty="0"/>
              <a:t>1 in 4 children and adolescents across 11 countries, including the US, experienced strong distress during the pandemic, with depression and anxiety being most common, but including behavior and attention problems in younger students</a:t>
            </a:r>
          </a:p>
          <a:p>
            <a:r>
              <a:rPr lang="en-US" dirty="0"/>
              <a:t>As many as 1 in 5 children ages 9-17 and 1 in 7 ages 2-8 have a diagnosable mental health condition</a:t>
            </a:r>
          </a:p>
          <a:p>
            <a:pPr>
              <a:lnSpc>
                <a:spcPct val="100000"/>
              </a:lnSpc>
            </a:pPr>
            <a:r>
              <a:rPr lang="en-US" dirty="0"/>
              <a:t>Diagnoses of depression and anxiety in children ages 6-17 rose from 5.4 % in 2003 to 8.4 % in 2012</a:t>
            </a:r>
          </a:p>
          <a:p>
            <a:pPr>
              <a:lnSpc>
                <a:spcPct val="100000"/>
              </a:lnSpc>
            </a:pPr>
            <a:r>
              <a:rPr lang="en-US" dirty="0"/>
              <a:t>In a survey of over 1000 U.S. parents, 20% said their child seemed more anxious, 19% said they were more irritable, and 14% said they seemed sadder than before the pandemic-71 % stated that the pandemic took a toll on their child’s mental health </a:t>
            </a:r>
          </a:p>
          <a:p>
            <a:pPr marL="0" indent="0">
              <a:lnSpc>
                <a:spcPct val="100000"/>
              </a:lnSpc>
              <a:buNone/>
            </a:pPr>
            <a:r>
              <a:rPr lang="en-US" dirty="0"/>
              <a:t>    </a:t>
            </a:r>
          </a:p>
          <a:p>
            <a:pPr marL="0" indent="0">
              <a:lnSpc>
                <a:spcPct val="100000"/>
              </a:lnSpc>
              <a:buNone/>
            </a:pPr>
            <a:endParaRPr lang="en-US" dirty="0"/>
          </a:p>
          <a:p>
            <a:endParaRPr lang="en-US" dirty="0"/>
          </a:p>
        </p:txBody>
      </p:sp>
    </p:spTree>
    <p:extLst>
      <p:ext uri="{BB962C8B-B14F-4D97-AF65-F5344CB8AC3E}">
        <p14:creationId xmlns:p14="http://schemas.microsoft.com/office/powerpoint/2010/main" val="11648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6344-3263-A85E-12E9-0F5184376006}"/>
              </a:ext>
            </a:extLst>
          </p:cNvPr>
          <p:cNvSpPr>
            <a:spLocks noGrp="1"/>
          </p:cNvSpPr>
          <p:nvPr>
            <p:ph type="title" idx="4294967295"/>
          </p:nvPr>
        </p:nvSpPr>
        <p:spPr>
          <a:xfrm>
            <a:off x="2133600" y="484188"/>
            <a:ext cx="10058400" cy="1609725"/>
          </a:xfrm>
        </p:spPr>
        <p:txBody>
          <a:bodyPr/>
          <a:lstStyle/>
          <a:p>
            <a:r>
              <a:rPr lang="en-US" dirty="0"/>
              <a:t>Student Mental Health</a:t>
            </a:r>
          </a:p>
        </p:txBody>
      </p:sp>
      <p:sp>
        <p:nvSpPr>
          <p:cNvPr id="3" name="Content Placeholder 2">
            <a:extLst>
              <a:ext uri="{FF2B5EF4-FFF2-40B4-BE49-F238E27FC236}">
                <a16:creationId xmlns:a16="http://schemas.microsoft.com/office/drawing/2014/main" id="{F354D975-B6AC-68BD-1599-B82006E378EF}"/>
              </a:ext>
            </a:extLst>
          </p:cNvPr>
          <p:cNvSpPr>
            <a:spLocks noGrp="1"/>
          </p:cNvSpPr>
          <p:nvPr>
            <p:ph idx="4294967295"/>
          </p:nvPr>
        </p:nvSpPr>
        <p:spPr>
          <a:xfrm>
            <a:off x="2133600" y="1811338"/>
            <a:ext cx="10058400" cy="4360862"/>
          </a:xfrm>
        </p:spPr>
        <p:txBody>
          <a:bodyPr/>
          <a:lstStyle/>
          <a:p>
            <a:r>
              <a:rPr lang="en-US" dirty="0"/>
              <a:t>The pandemic deprived students of connection with peers and educators and impacted social skills and feelings of connection</a:t>
            </a:r>
          </a:p>
          <a:p>
            <a:r>
              <a:rPr lang="en-US" dirty="0"/>
              <a:t>Over 140,000 (175,000) children lost a primary caregiver due to Covid</a:t>
            </a:r>
          </a:p>
          <a:p>
            <a:r>
              <a:rPr lang="en-US" dirty="0"/>
              <a:t>Non-white teens reported greater concerns about returning to school, including coping with grief or loss, food insecurity, economic insecurity, and mental health challenges</a:t>
            </a:r>
          </a:p>
          <a:p>
            <a:r>
              <a:rPr lang="en-US" dirty="0"/>
              <a:t>Schools note that students are acting younger than their age and are morel likely to manifest aggression and violence</a:t>
            </a:r>
          </a:p>
          <a:p>
            <a:r>
              <a:rPr lang="en-US" dirty="0"/>
              <a:t>There has been an increase in non-suicidal self injury among students</a:t>
            </a:r>
          </a:p>
          <a:p>
            <a:r>
              <a:rPr lang="en-US" dirty="0"/>
              <a:t>70 % of US public schools reported an increase in students seeking mental health services at school and 76 % reported an increase in staff reporting concerns about students exhibiting signs of depression, anxiety, and trauma at school</a:t>
            </a:r>
          </a:p>
          <a:p>
            <a:endParaRPr lang="en-US" dirty="0"/>
          </a:p>
          <a:p>
            <a:endParaRPr lang="en-US" dirty="0"/>
          </a:p>
        </p:txBody>
      </p:sp>
    </p:spTree>
    <p:extLst>
      <p:ext uri="{BB962C8B-B14F-4D97-AF65-F5344CB8AC3E}">
        <p14:creationId xmlns:p14="http://schemas.microsoft.com/office/powerpoint/2010/main" val="90238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6D32-2210-64B0-CD7C-EF21E6EAAB49}"/>
              </a:ext>
            </a:extLst>
          </p:cNvPr>
          <p:cNvSpPr>
            <a:spLocks noGrp="1"/>
          </p:cNvSpPr>
          <p:nvPr>
            <p:ph type="title"/>
          </p:nvPr>
        </p:nvSpPr>
        <p:spPr/>
        <p:txBody>
          <a:bodyPr/>
          <a:lstStyle/>
          <a:p>
            <a:r>
              <a:rPr lang="en-US" dirty="0"/>
              <a:t>Your School</a:t>
            </a:r>
          </a:p>
        </p:txBody>
      </p:sp>
      <p:sp>
        <p:nvSpPr>
          <p:cNvPr id="3" name="Content Placeholder 2">
            <a:extLst>
              <a:ext uri="{FF2B5EF4-FFF2-40B4-BE49-F238E27FC236}">
                <a16:creationId xmlns:a16="http://schemas.microsoft.com/office/drawing/2014/main" id="{379F3D5B-6A2A-996A-7CFD-EA18CFC61A9B}"/>
              </a:ext>
            </a:extLst>
          </p:cNvPr>
          <p:cNvSpPr>
            <a:spLocks noGrp="1"/>
          </p:cNvSpPr>
          <p:nvPr>
            <p:ph idx="1"/>
          </p:nvPr>
        </p:nvSpPr>
        <p:spPr/>
        <p:txBody>
          <a:bodyPr/>
          <a:lstStyle/>
          <a:p>
            <a:r>
              <a:rPr lang="en-US" dirty="0"/>
              <a:t>What changes have you noticed in student mental health since COVID disrupted our school system?  Share popcorn style!</a:t>
            </a:r>
          </a:p>
        </p:txBody>
      </p:sp>
      <p:pic>
        <p:nvPicPr>
          <p:cNvPr id="7" name="Picture 6">
            <a:extLst>
              <a:ext uri="{FF2B5EF4-FFF2-40B4-BE49-F238E27FC236}">
                <a16:creationId xmlns:a16="http://schemas.microsoft.com/office/drawing/2014/main" id="{E4B95F1B-16BC-71CF-E5CF-4B055030C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10" b="99085" l="600" r="99400">
                        <a14:foregroundMark x1="10200" y1="67378" x2="600" y2="62805"/>
                        <a14:foregroundMark x1="67600" y1="23476" x2="67000" y2="24390"/>
                        <a14:foregroundMark x1="67000" y1="24390" x2="67000" y2="24390"/>
                        <a14:foregroundMark x1="67000" y1="24390" x2="64400" y2="610"/>
                        <a14:foregroundMark x1="67800" y1="24390" x2="80200" y2="50000"/>
                        <a14:foregroundMark x1="80200" y1="50000" x2="93800" y2="54268"/>
                        <a14:foregroundMark x1="93800" y1="54268" x2="99000" y2="52744"/>
                        <a14:foregroundMark x1="47400" y1="78049" x2="40400" y2="91159"/>
                        <a14:foregroundMark x1="40400" y1="91159" x2="54000" y2="93598"/>
                        <a14:foregroundMark x1="54000" y1="93598" x2="69600" y2="91768"/>
                        <a14:foregroundMark x1="69600" y1="91768" x2="83200" y2="92378"/>
                        <a14:foregroundMark x1="83200" y1="92378" x2="91800" y2="99390"/>
                        <a14:foregroundMark x1="48800" y1="27744" x2="45800" y2="43293"/>
                        <a14:foregroundMark x1="45800" y1="43293" x2="49000" y2="73171"/>
                        <a14:foregroundMark x1="49000" y1="73171" x2="53400" y2="85366"/>
                        <a14:foregroundMark x1="53400" y1="85366" x2="99800" y2="98476"/>
                        <a14:foregroundMark x1="99800" y1="98476" x2="99400" y2="60976"/>
                        <a14:foregroundMark x1="99400" y1="60976" x2="84600" y2="63720"/>
                        <a14:foregroundMark x1="84600" y1="63720" x2="75400" y2="54573"/>
                        <a14:foregroundMark x1="75400" y1="54573" x2="73000" y2="39634"/>
                        <a14:foregroundMark x1="73000" y1="39634" x2="65800" y2="24695"/>
                        <a14:foregroundMark x1="65800" y1="24695" x2="55200" y2="31098"/>
                        <a14:foregroundMark x1="55200" y1="31098" x2="48200" y2="29573"/>
                        <a14:backgroundMark x1="11000" y1="67988" x2="11000" y2="67988"/>
                      </a14:backgroundRemoval>
                    </a14:imgEffect>
                  </a14:imgLayer>
                </a14:imgProps>
              </a:ext>
              <a:ext uri="{837473B0-CC2E-450A-ABE3-18F120FF3D39}">
                <a1611:picAttrSrcUrl xmlns:a1611="http://schemas.microsoft.com/office/drawing/2016/11/main" r:id="rId4"/>
              </a:ext>
            </a:extLst>
          </a:blip>
          <a:stretch>
            <a:fillRect/>
          </a:stretch>
        </p:blipFill>
        <p:spPr>
          <a:xfrm>
            <a:off x="0" y="3209602"/>
            <a:ext cx="3972859" cy="3648398"/>
          </a:xfrm>
          <a:prstGeom prst="rect">
            <a:avLst/>
          </a:prstGeom>
          <a:effectLst>
            <a:softEdge rad="317500"/>
          </a:effectLst>
        </p:spPr>
      </p:pic>
    </p:spTree>
    <p:extLst>
      <p:ext uri="{BB962C8B-B14F-4D97-AF65-F5344CB8AC3E}">
        <p14:creationId xmlns:p14="http://schemas.microsoft.com/office/powerpoint/2010/main" val="216763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8351-CF42-6F81-ACC1-E5B124A56F1D}"/>
              </a:ext>
            </a:extLst>
          </p:cNvPr>
          <p:cNvSpPr>
            <a:spLocks noGrp="1"/>
          </p:cNvSpPr>
          <p:nvPr>
            <p:ph type="title"/>
          </p:nvPr>
        </p:nvSpPr>
        <p:spPr/>
        <p:txBody>
          <a:bodyPr/>
          <a:lstStyle/>
          <a:p>
            <a:r>
              <a:rPr lang="en-US" dirty="0"/>
              <a:t>Teacher Mental Health</a:t>
            </a:r>
          </a:p>
        </p:txBody>
      </p:sp>
      <p:sp>
        <p:nvSpPr>
          <p:cNvPr id="3" name="Content Placeholder 2">
            <a:extLst>
              <a:ext uri="{FF2B5EF4-FFF2-40B4-BE49-F238E27FC236}">
                <a16:creationId xmlns:a16="http://schemas.microsoft.com/office/drawing/2014/main" id="{01FA46B7-55FC-0582-DE9C-584FBFA12E0B}"/>
              </a:ext>
            </a:extLst>
          </p:cNvPr>
          <p:cNvSpPr>
            <a:spLocks noGrp="1"/>
          </p:cNvSpPr>
          <p:nvPr>
            <p:ph idx="1"/>
          </p:nvPr>
        </p:nvSpPr>
        <p:spPr>
          <a:xfrm>
            <a:off x="1069848" y="1759789"/>
            <a:ext cx="10058400" cy="4546119"/>
          </a:xfrm>
        </p:spPr>
        <p:txBody>
          <a:bodyPr/>
          <a:lstStyle/>
          <a:p>
            <a:pPr marL="0" indent="0">
              <a:buNone/>
            </a:pPr>
            <a:r>
              <a:rPr lang="en-US" dirty="0"/>
              <a:t>A survey of 4,665 pre-K through grade 12 teachers at public, private, and charter schools revealed the following:</a:t>
            </a:r>
          </a:p>
          <a:p>
            <a:r>
              <a:rPr lang="en-US" dirty="0"/>
              <a:t>81 % said overall workload has increased</a:t>
            </a:r>
          </a:p>
          <a:p>
            <a:r>
              <a:rPr lang="en-US" dirty="0"/>
              <a:t>80% said they spend more time dealing with students’ mental health</a:t>
            </a:r>
          </a:p>
          <a:p>
            <a:r>
              <a:rPr lang="en-US" dirty="0"/>
              <a:t>69 % said they were spending more time remediating student learning losses</a:t>
            </a:r>
          </a:p>
          <a:p>
            <a:r>
              <a:rPr lang="en-US" dirty="0"/>
              <a:t>58% said they had an increase in classroom interruptions during instruction</a:t>
            </a:r>
          </a:p>
          <a:p>
            <a:r>
              <a:rPr lang="en-US" dirty="0"/>
              <a:t>55% said they had less planning time due to staff shortages and other factors</a:t>
            </a:r>
          </a:p>
          <a:p>
            <a:pPr marL="0" indent="0">
              <a:buNone/>
            </a:pPr>
            <a:r>
              <a:rPr lang="en-US" dirty="0"/>
              <a:t>Another assessment conducted by Miami University in Ohio showed almost 2/3 of teachers reporting emotional exhaustion, and 3 out of 5 reporting concerns with anxiety.</a:t>
            </a:r>
          </a:p>
        </p:txBody>
      </p:sp>
    </p:spTree>
    <p:extLst>
      <p:ext uri="{BB962C8B-B14F-4D97-AF65-F5344CB8AC3E}">
        <p14:creationId xmlns:p14="http://schemas.microsoft.com/office/powerpoint/2010/main" val="46044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F7F4-2323-9057-C6F2-658D88307C51}"/>
              </a:ext>
            </a:extLst>
          </p:cNvPr>
          <p:cNvSpPr>
            <a:spLocks noGrp="1"/>
          </p:cNvSpPr>
          <p:nvPr>
            <p:ph type="title"/>
          </p:nvPr>
        </p:nvSpPr>
        <p:spPr/>
        <p:txBody>
          <a:bodyPr/>
          <a:lstStyle/>
          <a:p>
            <a:r>
              <a:rPr lang="en-US" dirty="0"/>
              <a:t>Teacher Mental Health</a:t>
            </a:r>
          </a:p>
        </p:txBody>
      </p:sp>
      <p:sp>
        <p:nvSpPr>
          <p:cNvPr id="3" name="Content Placeholder 2">
            <a:extLst>
              <a:ext uri="{FF2B5EF4-FFF2-40B4-BE49-F238E27FC236}">
                <a16:creationId xmlns:a16="http://schemas.microsoft.com/office/drawing/2014/main" id="{1D6BEEAC-D158-0201-1E23-37D15D147839}"/>
              </a:ext>
            </a:extLst>
          </p:cNvPr>
          <p:cNvSpPr>
            <a:spLocks noGrp="1"/>
          </p:cNvSpPr>
          <p:nvPr>
            <p:ph idx="1"/>
          </p:nvPr>
        </p:nvSpPr>
        <p:spPr>
          <a:xfrm>
            <a:off x="1069848" y="1759789"/>
            <a:ext cx="10058400" cy="4412411"/>
          </a:xfrm>
        </p:spPr>
        <p:txBody>
          <a:bodyPr>
            <a:normAutofit/>
          </a:bodyPr>
          <a:lstStyle/>
          <a:p>
            <a:pPr marL="0" indent="0">
              <a:buNone/>
            </a:pPr>
            <a:r>
              <a:rPr lang="en-US" sz="2800" b="0" i="0" dirty="0">
                <a:solidFill>
                  <a:srgbClr val="212121"/>
                </a:solidFill>
                <a:effectLst/>
                <a:latin typeface="Merriweather" panose="00000500000000000000" pitchFamily="2" charset="0"/>
              </a:rPr>
              <a:t>"I'm feeling at a zero, but I walk into the class and I have to pretend I'm at 100%," </a:t>
            </a:r>
            <a:r>
              <a:rPr lang="en-US" sz="2800" b="0" i="0" dirty="0" err="1">
                <a:solidFill>
                  <a:srgbClr val="212121"/>
                </a:solidFill>
                <a:effectLst/>
                <a:latin typeface="Merriweather" panose="00000500000000000000" pitchFamily="2" charset="0"/>
              </a:rPr>
              <a:t>Quennie</a:t>
            </a:r>
            <a:r>
              <a:rPr lang="en-US" sz="2800" b="0" i="0" dirty="0">
                <a:solidFill>
                  <a:srgbClr val="212121"/>
                </a:solidFill>
                <a:effectLst/>
                <a:latin typeface="Merriweather" panose="00000500000000000000" pitchFamily="2" charset="0"/>
              </a:rPr>
              <a:t> G., an elementary school teacher in Toronto, Canada who is currently on stress leave from her job, told </a:t>
            </a:r>
            <a:r>
              <a:rPr lang="en-US" sz="2800" b="0" i="0" dirty="0" err="1">
                <a:solidFill>
                  <a:srgbClr val="212121"/>
                </a:solidFill>
                <a:effectLst/>
                <a:latin typeface="Merriweather" panose="00000500000000000000" pitchFamily="2" charset="0"/>
              </a:rPr>
              <a:t>Verywell</a:t>
            </a:r>
            <a:r>
              <a:rPr lang="en-US" sz="2800" b="0" i="0" dirty="0">
                <a:solidFill>
                  <a:srgbClr val="212121"/>
                </a:solidFill>
                <a:effectLst/>
                <a:latin typeface="Merriweather" panose="00000500000000000000" pitchFamily="2" charset="0"/>
              </a:rPr>
              <a:t>. "I have to just do my thing, teach my lesson, be engaging, be supportive, be patient with them, but I myself feel like I'm pouring from an empty cup."</a:t>
            </a:r>
            <a:endParaRPr lang="en-US" sz="2800" dirty="0"/>
          </a:p>
        </p:txBody>
      </p:sp>
      <p:pic>
        <p:nvPicPr>
          <p:cNvPr id="5" name="Picture 4">
            <a:extLst>
              <a:ext uri="{FF2B5EF4-FFF2-40B4-BE49-F238E27FC236}">
                <a16:creationId xmlns:a16="http://schemas.microsoft.com/office/drawing/2014/main" id="{9EAE34EF-F38C-83A5-607F-5CD7AD3E5A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71942" y="4579936"/>
            <a:ext cx="4457658" cy="2010645"/>
          </a:xfrm>
          <a:prstGeom prst="rect">
            <a:avLst/>
          </a:prstGeom>
          <a:effectLst>
            <a:softEdge rad="127000"/>
          </a:effectLst>
        </p:spPr>
      </p:pic>
    </p:spTree>
    <p:extLst>
      <p:ext uri="{BB962C8B-B14F-4D97-AF65-F5344CB8AC3E}">
        <p14:creationId xmlns:p14="http://schemas.microsoft.com/office/powerpoint/2010/main" val="1789269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TM03090434[[fn=Wood Type]]</Template>
  <TotalTime>4842</TotalTime>
  <Words>4323</Words>
  <Application>Microsoft Office PowerPoint</Application>
  <PresentationFormat>Widescreen</PresentationFormat>
  <Paragraphs>294</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Lato</vt:lpstr>
      <vt:lpstr>Merriweather</vt:lpstr>
      <vt:lpstr>proxima-nova</vt:lpstr>
      <vt:lpstr>Wingdings</vt:lpstr>
      <vt:lpstr>Wood Type</vt:lpstr>
      <vt:lpstr>Supporting Student Mental Health and Wellness in the Classroom</vt:lpstr>
      <vt:lpstr>Objectives for Today</vt:lpstr>
      <vt:lpstr>PowerPoint Presentation</vt:lpstr>
      <vt:lpstr>Your School</vt:lpstr>
      <vt:lpstr>Student Mental Health</vt:lpstr>
      <vt:lpstr>Student Mental Health</vt:lpstr>
      <vt:lpstr>Your School</vt:lpstr>
      <vt:lpstr>Teacher Mental Health</vt:lpstr>
      <vt:lpstr>Teacher Mental Health</vt:lpstr>
      <vt:lpstr>Your School</vt:lpstr>
      <vt:lpstr>PowerPoint Presentation</vt:lpstr>
      <vt:lpstr>Ideal World</vt:lpstr>
      <vt:lpstr>PowerPoint Presentation</vt:lpstr>
      <vt:lpstr>General Strategies for Schools</vt:lpstr>
      <vt:lpstr>What is Needed: TIER 1</vt:lpstr>
      <vt:lpstr>Classroom Guidance</vt:lpstr>
      <vt:lpstr>Classroom Guidance</vt:lpstr>
      <vt:lpstr>Classroom Guidance</vt:lpstr>
      <vt:lpstr>Classroom Guidance Must-Haves</vt:lpstr>
      <vt:lpstr>Classroom Guidance Must-Haves</vt:lpstr>
      <vt:lpstr>Classroom Guidance Must-Haves</vt:lpstr>
      <vt:lpstr>Classroom Guidance Must-Haves</vt:lpstr>
      <vt:lpstr>Classroom Guidance Must-Haves</vt:lpstr>
      <vt:lpstr>Classroom Guidance Must-Haves</vt:lpstr>
      <vt:lpstr>Classroom Guidance Must-Haves</vt:lpstr>
      <vt:lpstr>Whole School Approaches</vt:lpstr>
      <vt:lpstr>Whole School Approaches</vt:lpstr>
      <vt:lpstr>Supporting Staff</vt:lpstr>
      <vt:lpstr>Supporting Staff</vt:lpstr>
      <vt:lpstr>Compassion Fatigue and Secondary Trauma n School Staff</vt:lpstr>
      <vt:lpstr>Supporting Staff</vt:lpstr>
      <vt:lpstr>Supporting Staff</vt:lpstr>
      <vt:lpstr>Supporting Students in the Classroom</vt:lpstr>
      <vt:lpstr>Supporting Students in the Classroom</vt:lpstr>
      <vt:lpstr>Helping Students with Anxiety in the Classroom</vt:lpstr>
      <vt:lpstr>Helping Students With Depression in the Classroom</vt:lpstr>
      <vt:lpstr>Mindfulness Activities</vt:lpstr>
      <vt:lpstr>Mindfulness Activities</vt:lpstr>
      <vt:lpstr>Signs for Teachers to Consult</vt:lpstr>
      <vt:lpstr>Trauma Informed Schools</vt:lpstr>
      <vt:lpstr>Trauma Informed Schools</vt:lpstr>
      <vt:lpstr>Trauma Informed Classrooms</vt:lpstr>
      <vt:lpstr>Trauma Informed Classrooms</vt:lpstr>
      <vt:lpstr>Trauma Informed Classrooms</vt:lpstr>
      <vt:lpstr>Trauma/Mental Health Informed Classrooms</vt:lpstr>
      <vt:lpstr>What’s Next?</vt:lpstr>
      <vt:lpstr>Resources-Self Regulation</vt:lpstr>
      <vt:lpstr>Resources-Mental Health and Trauma </vt:lpstr>
      <vt:lpstr>Resources,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 Mental Health and Wellness in the Classroom</dc:title>
  <dc:creator>Betty White</dc:creator>
  <cp:lastModifiedBy>Betty White</cp:lastModifiedBy>
  <cp:revision>9</cp:revision>
  <dcterms:created xsi:type="dcterms:W3CDTF">2023-03-29T13:49:48Z</dcterms:created>
  <dcterms:modified xsi:type="dcterms:W3CDTF">2023-04-03T19:17:15Z</dcterms:modified>
</cp:coreProperties>
</file>