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 id="263" r:id="rId9"/>
    <p:sldId id="264" r:id="rId10"/>
    <p:sldId id="301" r:id="rId11"/>
    <p:sldId id="302"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4" r:id="rId31"/>
    <p:sldId id="283" r:id="rId32"/>
    <p:sldId id="285" r:id="rId33"/>
    <p:sldId id="286" r:id="rId34"/>
    <p:sldId id="287" r:id="rId35"/>
    <p:sldId id="288" r:id="rId36"/>
    <p:sldId id="289" r:id="rId37"/>
    <p:sldId id="290" r:id="rId38"/>
    <p:sldId id="291" r:id="rId39"/>
    <p:sldId id="292" r:id="rId40"/>
    <p:sldId id="293" r:id="rId41"/>
    <p:sldId id="294" r:id="rId42"/>
    <p:sldId id="296" r:id="rId43"/>
    <p:sldId id="298" r:id="rId44"/>
    <p:sldId id="297" r:id="rId45"/>
    <p:sldId id="295" r:id="rId46"/>
    <p:sldId id="300" r:id="rId47"/>
    <p:sldId id="304" r:id="rId48"/>
    <p:sldId id="303"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2" d="100"/>
          <a:sy n="82" d="100"/>
        </p:scale>
        <p:origin x="6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2/14/2023</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2/14/2023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2/14/2023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2/14/2023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2/14/2023</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2/14/2023</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2/14/2023</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slideLayout" Target="../slideLayouts/slideLayout2.xml"/><Relationship Id="rId5" Type="http://schemas.openxmlformats.org/officeDocument/2006/relationships/image" Target="../media/image41.wmf"/><Relationship Id="rId4" Type="http://schemas.openxmlformats.org/officeDocument/2006/relationships/image" Target="../media/image40.wmf"/></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800" dirty="0"/>
              <a:t>What’s new, what’s not</a:t>
            </a:r>
          </a:p>
        </p:txBody>
      </p:sp>
      <p:sp>
        <p:nvSpPr>
          <p:cNvPr id="3" name="Subtitle 2"/>
          <p:cNvSpPr>
            <a:spLocks noGrp="1"/>
          </p:cNvSpPr>
          <p:nvPr>
            <p:ph type="subTitle" idx="1"/>
          </p:nvPr>
        </p:nvSpPr>
        <p:spPr/>
        <p:txBody>
          <a:bodyPr>
            <a:normAutofit fontScale="92500" lnSpcReduction="20000"/>
          </a:bodyPr>
          <a:lstStyle/>
          <a:p>
            <a:r>
              <a:rPr lang="en-US" dirty="0"/>
              <a:t>The ASCA School Counselor Ethical Guidelines</a:t>
            </a:r>
          </a:p>
          <a:p>
            <a:r>
              <a:rPr lang="en-US" dirty="0"/>
              <a:t>Presented by :Betty White, </a:t>
            </a:r>
            <a:r>
              <a:rPr lang="en-US" dirty="0" err="1"/>
              <a:t>MEd.</a:t>
            </a:r>
            <a:r>
              <a:rPr lang="en-US" dirty="0"/>
              <a:t>, LPC-S, CSC</a:t>
            </a:r>
          </a:p>
          <a:p>
            <a:r>
              <a:rPr lang="en-US" dirty="0"/>
              <a:t>bettywhitelpc@gmail.com</a:t>
            </a:r>
          </a:p>
        </p:txBody>
      </p:sp>
    </p:spTree>
    <p:extLst>
      <p:ext uri="{BB962C8B-B14F-4D97-AF65-F5344CB8AC3E}">
        <p14:creationId xmlns:p14="http://schemas.microsoft.com/office/powerpoint/2010/main" val="1548983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25982"/>
          </a:xfrm>
        </p:spPr>
        <p:txBody>
          <a:bodyPr>
            <a:normAutofit fontScale="90000"/>
          </a:bodyPr>
          <a:lstStyle/>
          <a:p>
            <a:r>
              <a:rPr lang="en-US" dirty="0"/>
              <a:t>First, the forest</a:t>
            </a:r>
          </a:p>
        </p:txBody>
      </p:sp>
      <p:sp>
        <p:nvSpPr>
          <p:cNvPr id="3" name="Content Placeholder 2"/>
          <p:cNvSpPr>
            <a:spLocks noGrp="1"/>
          </p:cNvSpPr>
          <p:nvPr>
            <p:ph idx="1"/>
          </p:nvPr>
        </p:nvSpPr>
        <p:spPr>
          <a:xfrm>
            <a:off x="1069848" y="1403797"/>
            <a:ext cx="10058400" cy="4768403"/>
          </a:xfrm>
        </p:spPr>
        <p:txBody>
          <a:bodyPr/>
          <a:lstStyle/>
          <a:p>
            <a:r>
              <a:rPr lang="en-US" dirty="0"/>
              <a:t>General themes throughout the changes include:</a:t>
            </a:r>
          </a:p>
          <a:p>
            <a:pPr lvl="1"/>
            <a:r>
              <a:rPr lang="en-US" dirty="0"/>
              <a:t>Many references to inclusion</a:t>
            </a:r>
          </a:p>
          <a:p>
            <a:pPr lvl="1"/>
            <a:r>
              <a:rPr lang="en-US" dirty="0"/>
              <a:t>Many references to equity and equitable services</a:t>
            </a:r>
          </a:p>
          <a:p>
            <a:pPr lvl="1"/>
            <a:r>
              <a:rPr lang="en-US" dirty="0"/>
              <a:t>Many references to culturally sustaining practices</a:t>
            </a:r>
          </a:p>
          <a:p>
            <a:pPr lvl="1"/>
            <a:r>
              <a:rPr lang="en-US" dirty="0"/>
              <a:t>Emphasis on advocacy role of the counselor both in the school and in the community</a:t>
            </a:r>
          </a:p>
          <a:p>
            <a:pPr lvl="1"/>
            <a:r>
              <a:rPr lang="en-US" dirty="0"/>
              <a:t>Less emphasis on school counselors coordinating their programs with the school/district improvement plan</a:t>
            </a:r>
          </a:p>
          <a:p>
            <a:pPr lvl="1"/>
            <a:r>
              <a:rPr lang="en-US" dirty="0"/>
              <a:t>Much more emphasis on active role of the counselor in ensuring diversity, equity, and inclusion</a:t>
            </a:r>
          </a:p>
          <a:p>
            <a:pPr lvl="1"/>
            <a:r>
              <a:rPr lang="en-US" dirty="0"/>
              <a:t>Emphasis on affirming student’s and parent’s identities and cultural worldview including language preferences</a:t>
            </a:r>
          </a:p>
          <a:p>
            <a:pPr lvl="1"/>
            <a:r>
              <a:rPr lang="en-US" dirty="0"/>
              <a:t>Strong shift in area of dual relationships towards encouraging counselors to be involved with students’ events outside of school and in advocacy efforts(with qualifiers)</a:t>
            </a:r>
          </a:p>
          <a:p>
            <a:pPr lvl="1"/>
            <a:endParaRPr lang="en-US" dirty="0"/>
          </a:p>
          <a:p>
            <a:pPr lvl="1"/>
            <a:endParaRPr lang="en-US" dirty="0"/>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913" y="5232042"/>
            <a:ext cx="10587335" cy="1625958"/>
          </a:xfrm>
          <a:prstGeom prst="rect">
            <a:avLst/>
          </a:prstGeom>
          <a:effectLst>
            <a:softEdge rad="127000"/>
          </a:effectLst>
        </p:spPr>
      </p:pic>
    </p:spTree>
    <p:extLst>
      <p:ext uri="{BB962C8B-B14F-4D97-AF65-F5344CB8AC3E}">
        <p14:creationId xmlns:p14="http://schemas.microsoft.com/office/powerpoint/2010/main" val="572707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060833"/>
          </a:xfrm>
        </p:spPr>
        <p:txBody>
          <a:bodyPr/>
          <a:lstStyle/>
          <a:p>
            <a:r>
              <a:rPr lang="en-US" dirty="0"/>
              <a:t>Now, the trees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0688" y="2833352"/>
            <a:ext cx="3657600" cy="3708042"/>
          </a:xfrm>
          <a:prstGeom prst="rect">
            <a:avLst/>
          </a:prstGeom>
          <a:effectLst>
            <a:softEdge rad="127000"/>
          </a:effectLst>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9306" y="1876201"/>
            <a:ext cx="3038475" cy="4051300"/>
          </a:xfrm>
          <a:effectLst>
            <a:softEdge rad="127000"/>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1615" y="1503608"/>
            <a:ext cx="2540420" cy="3818586"/>
          </a:xfrm>
          <a:prstGeom prst="rect">
            <a:avLst/>
          </a:prstGeom>
          <a:effectLst>
            <a:softEdge rad="127000"/>
          </a:effectLst>
        </p:spPr>
      </p:pic>
    </p:spTree>
    <p:extLst>
      <p:ext uri="{BB962C8B-B14F-4D97-AF65-F5344CB8AC3E}">
        <p14:creationId xmlns:p14="http://schemas.microsoft.com/office/powerpoint/2010/main" val="4248527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331289"/>
          </a:xfrm>
        </p:spPr>
        <p:txBody>
          <a:bodyPr/>
          <a:lstStyle/>
          <a:p>
            <a:r>
              <a:rPr lang="en-US" dirty="0"/>
              <a:t>preamble</a:t>
            </a:r>
          </a:p>
        </p:txBody>
      </p:sp>
      <p:sp>
        <p:nvSpPr>
          <p:cNvPr id="3" name="Content Placeholder 2"/>
          <p:cNvSpPr>
            <a:spLocks noGrp="1"/>
          </p:cNvSpPr>
          <p:nvPr>
            <p:ph idx="1"/>
          </p:nvPr>
        </p:nvSpPr>
        <p:spPr>
          <a:xfrm>
            <a:off x="1069848" y="1712890"/>
            <a:ext cx="10058400" cy="4878410"/>
          </a:xfrm>
        </p:spPr>
        <p:txBody>
          <a:bodyPr/>
          <a:lstStyle/>
          <a:p>
            <a:r>
              <a:rPr lang="en-US" dirty="0"/>
              <a:t>Wording change from “</a:t>
            </a:r>
            <a:r>
              <a:rPr lang="en-US" dirty="0">
                <a:solidFill>
                  <a:srgbClr val="0070C0"/>
                </a:solidFill>
              </a:rPr>
              <a:t>create systemic change by providing equitable educational access and success by connecting their school counseling programs to the district’s mission and improvement plan “</a:t>
            </a:r>
            <a:r>
              <a:rPr lang="en-US" dirty="0">
                <a:solidFill>
                  <a:srgbClr val="00B0F0"/>
                </a:solidFill>
              </a:rPr>
              <a:t> </a:t>
            </a:r>
            <a:r>
              <a:rPr lang="en-US" dirty="0"/>
              <a:t>to </a:t>
            </a:r>
            <a:r>
              <a:rPr lang="en-US" dirty="0">
                <a:solidFill>
                  <a:srgbClr val="FF0000"/>
                </a:solidFill>
              </a:rPr>
              <a:t>“create systemic change to ensure equitable educational outcomes through the school counseling program”</a:t>
            </a:r>
          </a:p>
          <a:p>
            <a:r>
              <a:rPr lang="en-US" dirty="0"/>
              <a:t>Under student rights, added the right to:</a:t>
            </a:r>
          </a:p>
          <a:p>
            <a:pPr lvl="1"/>
            <a:r>
              <a:rPr lang="en-US" dirty="0">
                <a:solidFill>
                  <a:srgbClr val="FF0000"/>
                </a:solidFill>
              </a:rPr>
              <a:t>A physically and emotionally safe, inclusive, and healthy school environment, both in person and through digital platforms</a:t>
            </a:r>
            <a:r>
              <a:rPr lang="en-US" dirty="0"/>
              <a:t>, free from</a:t>
            </a:r>
            <a:r>
              <a:rPr lang="en-US" dirty="0">
                <a:solidFill>
                  <a:srgbClr val="0070C0"/>
                </a:solidFill>
              </a:rPr>
              <a:t>(abuse)</a:t>
            </a:r>
            <a:r>
              <a:rPr lang="en-US" dirty="0"/>
              <a:t>bullying, harassment, discrimination, and other forms of violence. </a:t>
            </a:r>
          </a:p>
          <a:p>
            <a:pPr lvl="1"/>
            <a:r>
              <a:rPr lang="en-US" dirty="0"/>
              <a:t>Added </a:t>
            </a:r>
            <a:r>
              <a:rPr lang="en-US" dirty="0">
                <a:solidFill>
                  <a:srgbClr val="FF0000"/>
                </a:solidFill>
              </a:rPr>
              <a:t>“Equitable access to a school counseling program that promotes academic, career, and social/emotional development and improves student outcomes for all students, including students historically and currently marginalized by the educational system. </a:t>
            </a:r>
          </a:p>
          <a:p>
            <a:pPr lvl="1"/>
            <a:r>
              <a:rPr lang="en-US" dirty="0"/>
              <a:t>Removed the statement, </a:t>
            </a:r>
            <a:r>
              <a:rPr lang="en-US" dirty="0">
                <a:solidFill>
                  <a:srgbClr val="0070C0"/>
                </a:solidFill>
              </a:rPr>
              <a:t>“School counselors as social justice advocates…..</a:t>
            </a:r>
          </a:p>
          <a:p>
            <a:pPr lvl="1"/>
            <a:r>
              <a:rPr lang="en-US" dirty="0"/>
              <a:t>When listing various diverse groups, removed the term </a:t>
            </a:r>
            <a:r>
              <a:rPr lang="en-US" dirty="0">
                <a:solidFill>
                  <a:srgbClr val="0070C0"/>
                </a:solidFill>
              </a:rPr>
              <a:t>gender </a:t>
            </a:r>
            <a:r>
              <a:rPr lang="en-US" dirty="0"/>
              <a:t>but kept gender expression and gender identity</a:t>
            </a:r>
          </a:p>
          <a:p>
            <a:endParaRPr lang="en-US" dirty="0"/>
          </a:p>
          <a:p>
            <a:endParaRPr lang="en-US" dirty="0"/>
          </a:p>
        </p:txBody>
      </p:sp>
    </p:spTree>
    <p:extLst>
      <p:ext uri="{BB962C8B-B14F-4D97-AF65-F5344CB8AC3E}">
        <p14:creationId xmlns:p14="http://schemas.microsoft.com/office/powerpoint/2010/main" val="2466621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23468"/>
          </a:xfrm>
        </p:spPr>
        <p:txBody>
          <a:bodyPr>
            <a:normAutofit fontScale="90000"/>
          </a:bodyPr>
          <a:lstStyle/>
          <a:p>
            <a:r>
              <a:rPr lang="en-US" dirty="0"/>
              <a:t>Preamble and purpose</a:t>
            </a:r>
          </a:p>
        </p:txBody>
      </p:sp>
      <p:sp>
        <p:nvSpPr>
          <p:cNvPr id="3" name="Content Placeholder 2"/>
          <p:cNvSpPr>
            <a:spLocks noGrp="1"/>
          </p:cNvSpPr>
          <p:nvPr>
            <p:ph idx="1"/>
          </p:nvPr>
        </p:nvSpPr>
        <p:spPr>
          <a:xfrm>
            <a:off x="1069848" y="1549400"/>
            <a:ext cx="10058400" cy="4622800"/>
          </a:xfrm>
        </p:spPr>
        <p:txBody>
          <a:bodyPr/>
          <a:lstStyle/>
          <a:p>
            <a:r>
              <a:rPr lang="en-US" dirty="0"/>
              <a:t>Changed </a:t>
            </a:r>
            <a:r>
              <a:rPr lang="en-US" dirty="0">
                <a:solidFill>
                  <a:srgbClr val="0070C0"/>
                </a:solidFill>
              </a:rPr>
              <a:t>“Receive critical, timely information on college, career, and post-secondary options” </a:t>
            </a:r>
            <a:r>
              <a:rPr lang="en-US" dirty="0"/>
              <a:t>to </a:t>
            </a:r>
            <a:r>
              <a:rPr lang="en-US" dirty="0">
                <a:solidFill>
                  <a:srgbClr val="FF0000"/>
                </a:solidFill>
              </a:rPr>
              <a:t>“Critical, timely, information beginning with pre-K through grade 12 on how college/university, career and technical school, military, workforce and other post-secondary options”</a:t>
            </a:r>
          </a:p>
          <a:p>
            <a:r>
              <a:rPr lang="en-US" dirty="0"/>
              <a:t>Changed </a:t>
            </a:r>
            <a:r>
              <a:rPr lang="en-US" dirty="0">
                <a:solidFill>
                  <a:srgbClr val="0070C0"/>
                </a:solidFill>
              </a:rPr>
              <a:t>“Privacy that should be honored” </a:t>
            </a:r>
            <a:r>
              <a:rPr lang="en-US" dirty="0"/>
              <a:t>to </a:t>
            </a:r>
            <a:r>
              <a:rPr lang="en-US" dirty="0">
                <a:solidFill>
                  <a:srgbClr val="FF0000"/>
                </a:solidFill>
              </a:rPr>
              <a:t>“Privacy that is honored”</a:t>
            </a:r>
          </a:p>
          <a:p>
            <a:r>
              <a:rPr lang="en-US" dirty="0"/>
              <a:t>In describing the Purpose of the document, changed the term </a:t>
            </a:r>
            <a:r>
              <a:rPr lang="en-US" dirty="0">
                <a:solidFill>
                  <a:srgbClr val="0070C0"/>
                </a:solidFill>
              </a:rPr>
              <a:t>consultation </a:t>
            </a:r>
            <a:r>
              <a:rPr lang="en-US" dirty="0"/>
              <a:t>to </a:t>
            </a:r>
            <a:r>
              <a:rPr lang="en-US" dirty="0">
                <a:solidFill>
                  <a:srgbClr val="FF0000"/>
                </a:solidFill>
              </a:rPr>
              <a:t>collaboration </a:t>
            </a:r>
            <a:r>
              <a:rPr lang="en-US" dirty="0"/>
              <a:t>and cleaned up language to make it more clear.</a:t>
            </a:r>
          </a:p>
          <a:p>
            <a:r>
              <a:rPr lang="en-US" dirty="0"/>
              <a:t>Added more detail in the people that the standards serve as a guide to</a:t>
            </a:r>
          </a:p>
          <a:p>
            <a:r>
              <a:rPr lang="en-US" dirty="0"/>
              <a:t>Changed the term </a:t>
            </a:r>
            <a:r>
              <a:rPr lang="en-US" dirty="0">
                <a:solidFill>
                  <a:srgbClr val="0070C0"/>
                </a:solidFill>
              </a:rPr>
              <a:t>evaluation</a:t>
            </a:r>
            <a:r>
              <a:rPr lang="en-US" dirty="0"/>
              <a:t> to </a:t>
            </a:r>
            <a:r>
              <a:rPr lang="en-US" dirty="0">
                <a:solidFill>
                  <a:srgbClr val="FF0000"/>
                </a:solidFill>
              </a:rPr>
              <a:t>performance appraisal </a:t>
            </a:r>
          </a:p>
          <a:p>
            <a:r>
              <a:rPr lang="en-US" dirty="0"/>
              <a:t>Changed the term </a:t>
            </a:r>
            <a:r>
              <a:rPr lang="en-US" dirty="0">
                <a:solidFill>
                  <a:srgbClr val="0070C0"/>
                </a:solidFill>
              </a:rPr>
              <a:t>stakeholders </a:t>
            </a:r>
            <a:r>
              <a:rPr lang="en-US" dirty="0"/>
              <a:t>to </a:t>
            </a:r>
            <a:r>
              <a:rPr lang="en-US" dirty="0">
                <a:solidFill>
                  <a:srgbClr val="FF0000"/>
                </a:solidFill>
              </a:rPr>
              <a:t>educational stakeholders</a:t>
            </a:r>
            <a:r>
              <a:rPr lang="en-US" dirty="0"/>
              <a:t>, added</a:t>
            </a:r>
            <a:r>
              <a:rPr lang="en-US" dirty="0">
                <a:solidFill>
                  <a:srgbClr val="FF0000"/>
                </a:solidFill>
              </a:rPr>
              <a:t>” including but not limited to “ </a:t>
            </a:r>
            <a:r>
              <a:rPr lang="en-US" dirty="0"/>
              <a:t>to the groups who should be informed about ethical practices, changed </a:t>
            </a:r>
            <a:r>
              <a:rPr lang="en-US" dirty="0">
                <a:solidFill>
                  <a:srgbClr val="0070C0"/>
                </a:solidFill>
              </a:rPr>
              <a:t>teachers</a:t>
            </a:r>
            <a:r>
              <a:rPr lang="en-US" dirty="0"/>
              <a:t> to teachers/staff, added </a:t>
            </a:r>
            <a:r>
              <a:rPr lang="en-US" dirty="0">
                <a:solidFill>
                  <a:srgbClr val="FF0000"/>
                </a:solidFill>
              </a:rPr>
              <a:t>legal professionals</a:t>
            </a:r>
            <a:r>
              <a:rPr lang="en-US" dirty="0"/>
              <a:t>, and changed </a:t>
            </a:r>
            <a:r>
              <a:rPr lang="en-US" dirty="0">
                <a:solidFill>
                  <a:srgbClr val="0070C0"/>
                </a:solidFill>
              </a:rPr>
              <a:t>best ethical practices </a:t>
            </a:r>
            <a:r>
              <a:rPr lang="en-US" dirty="0"/>
              <a:t>to </a:t>
            </a:r>
            <a:r>
              <a:rPr lang="en-US" dirty="0">
                <a:solidFill>
                  <a:srgbClr val="FF0000"/>
                </a:solidFill>
              </a:rPr>
              <a:t>ethical practices</a:t>
            </a:r>
          </a:p>
        </p:txBody>
      </p:sp>
    </p:spTree>
    <p:extLst>
      <p:ext uri="{BB962C8B-B14F-4D97-AF65-F5344CB8AC3E}">
        <p14:creationId xmlns:p14="http://schemas.microsoft.com/office/powerpoint/2010/main" val="3501492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064768"/>
          </a:xfrm>
        </p:spPr>
        <p:txBody>
          <a:bodyPr>
            <a:normAutofit fontScale="90000"/>
          </a:bodyPr>
          <a:lstStyle/>
          <a:p>
            <a:r>
              <a:rPr lang="en-US" dirty="0"/>
              <a:t>Section a.1-responsibilities to students</a:t>
            </a:r>
          </a:p>
        </p:txBody>
      </p:sp>
      <p:sp>
        <p:nvSpPr>
          <p:cNvPr id="3" name="Content Placeholder 2"/>
          <p:cNvSpPr>
            <a:spLocks noGrp="1"/>
          </p:cNvSpPr>
          <p:nvPr>
            <p:ph idx="1"/>
          </p:nvPr>
        </p:nvSpPr>
        <p:spPr>
          <a:xfrm>
            <a:off x="1069848" y="1549400"/>
            <a:ext cx="10058400" cy="4622800"/>
          </a:xfrm>
        </p:spPr>
        <p:txBody>
          <a:bodyPr/>
          <a:lstStyle/>
          <a:p>
            <a:pPr marL="0" indent="0">
              <a:buNone/>
            </a:pPr>
            <a:r>
              <a:rPr lang="en-US" dirty="0">
                <a:solidFill>
                  <a:srgbClr val="FF0000"/>
                </a:solidFill>
              </a:rPr>
              <a:t>NEW</a:t>
            </a:r>
          </a:p>
          <a:p>
            <a:r>
              <a:rPr lang="en-US" dirty="0"/>
              <a:t>b-Foster and affirm all students and their identity and psychosocial development</a:t>
            </a:r>
          </a:p>
          <a:p>
            <a:r>
              <a:rPr lang="en-US" dirty="0"/>
              <a:t>c-Support all students and their development by actively working to eliminate systemic barriers or bias impeding student development</a:t>
            </a:r>
          </a:p>
          <a:p>
            <a:r>
              <a:rPr lang="en-US" dirty="0" err="1"/>
              <a:t>i</a:t>
            </a:r>
            <a:r>
              <a:rPr lang="en-US" dirty="0"/>
              <a:t>- Advocate for equitable, anti-oppressive and anti-bias policies and procedures, systems, and practices, and provide effective, evidence based, and culturally sustaining interventions to address student needs. </a:t>
            </a:r>
          </a:p>
          <a:p>
            <a:pPr marL="0" indent="0">
              <a:buNone/>
            </a:pPr>
            <a:r>
              <a:rPr lang="en-US" dirty="0">
                <a:solidFill>
                  <a:srgbClr val="FF0000"/>
                </a:solidFill>
              </a:rPr>
              <a:t>CHANGED</a:t>
            </a:r>
          </a:p>
          <a:p>
            <a:r>
              <a:rPr lang="en-US" dirty="0">
                <a:solidFill>
                  <a:srgbClr val="0070C0"/>
                </a:solidFill>
              </a:rPr>
              <a:t>“ Do not diagnose but remain acutely aware of how a student’s diagnosis can potentially affect a student’s academic success”</a:t>
            </a:r>
            <a:r>
              <a:rPr lang="en-US" dirty="0"/>
              <a:t> to </a:t>
            </a:r>
            <a:r>
              <a:rPr lang="en-US" dirty="0">
                <a:solidFill>
                  <a:srgbClr val="FF0000"/>
                </a:solidFill>
              </a:rPr>
              <a:t>“Do not diagnose but recognize how a student’s diagnosis and environment can potentially affect the student’s access, participation, and ability to achieve academic, postsecondary, and social/emotional success. “</a:t>
            </a:r>
          </a:p>
        </p:txBody>
      </p:sp>
    </p:spTree>
    <p:extLst>
      <p:ext uri="{BB962C8B-B14F-4D97-AF65-F5344CB8AC3E}">
        <p14:creationId xmlns:p14="http://schemas.microsoft.com/office/powerpoint/2010/main" val="4026777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900" dirty="0"/>
              <a:t>Section a.1-responsibilities to students</a:t>
            </a:r>
            <a:endParaRPr lang="en-US" dirty="0"/>
          </a:p>
        </p:txBody>
      </p:sp>
      <p:sp>
        <p:nvSpPr>
          <p:cNvPr id="3" name="Content Placeholder 2"/>
          <p:cNvSpPr>
            <a:spLocks noGrp="1"/>
          </p:cNvSpPr>
          <p:nvPr>
            <p:ph idx="1"/>
          </p:nvPr>
        </p:nvSpPr>
        <p:spPr>
          <a:xfrm>
            <a:off x="1022096" y="1790700"/>
            <a:ext cx="10674604" cy="4470400"/>
          </a:xfrm>
        </p:spPr>
        <p:txBody>
          <a:bodyPr/>
          <a:lstStyle/>
          <a:p>
            <a:r>
              <a:rPr lang="en-US" dirty="0"/>
              <a:t>Added </a:t>
            </a:r>
            <a:r>
              <a:rPr lang="en-US" dirty="0">
                <a:solidFill>
                  <a:srgbClr val="FF0000"/>
                </a:solidFill>
              </a:rPr>
              <a:t>“tribal communities” </a:t>
            </a:r>
            <a:r>
              <a:rPr lang="en-US" dirty="0"/>
              <a:t>to the groups with vital roles and rights (g)</a:t>
            </a:r>
          </a:p>
          <a:p>
            <a:r>
              <a:rPr lang="en-US" dirty="0"/>
              <a:t>Added details to the section on being knowledgeable about laws (</a:t>
            </a:r>
            <a:r>
              <a:rPr lang="en-US" dirty="0" err="1"/>
              <a:t>i</a:t>
            </a:r>
            <a:r>
              <a:rPr lang="en-US" dirty="0"/>
              <a:t>)</a:t>
            </a:r>
          </a:p>
          <a:p>
            <a:r>
              <a:rPr lang="en-US" dirty="0"/>
              <a:t>When discussing networks of support, strengthened the language from </a:t>
            </a:r>
            <a:r>
              <a:rPr lang="en-US" dirty="0">
                <a:solidFill>
                  <a:srgbClr val="0070C0"/>
                </a:solidFill>
              </a:rPr>
              <a:t>“consider the involvement”</a:t>
            </a:r>
            <a:r>
              <a:rPr lang="en-US" dirty="0"/>
              <a:t> to </a:t>
            </a:r>
            <a:r>
              <a:rPr lang="en-US" dirty="0">
                <a:solidFill>
                  <a:srgbClr val="FF0000"/>
                </a:solidFill>
              </a:rPr>
              <a:t>“involve” </a:t>
            </a:r>
            <a:r>
              <a:rPr lang="en-US" dirty="0"/>
              <a:t>and added a detailed list </a:t>
            </a:r>
            <a:r>
              <a:rPr lang="en-US" dirty="0">
                <a:solidFill>
                  <a:srgbClr val="FF0000"/>
                </a:solidFill>
              </a:rPr>
              <a:t>“including but not limited to” educational teams, community and tribal agencies and partners, wrap-around services, and vocational rehabilitation services. </a:t>
            </a:r>
          </a:p>
          <a:p>
            <a:r>
              <a:rPr lang="en-US" dirty="0"/>
              <a:t>Added the term </a:t>
            </a:r>
            <a:r>
              <a:rPr lang="en-US" dirty="0">
                <a:solidFill>
                  <a:srgbClr val="FF0000"/>
                </a:solidFill>
              </a:rPr>
              <a:t>“culturally responsive” </a:t>
            </a:r>
            <a:r>
              <a:rPr lang="en-US" dirty="0"/>
              <a:t>when referring to counseling and to instruction</a:t>
            </a:r>
          </a:p>
          <a:p>
            <a:r>
              <a:rPr lang="en-US" dirty="0"/>
              <a:t>Added  </a:t>
            </a:r>
            <a:r>
              <a:rPr lang="en-US" dirty="0">
                <a:solidFill>
                  <a:srgbClr val="FF0000"/>
                </a:solidFill>
              </a:rPr>
              <a:t>“regardless of a student’s age of consent”</a:t>
            </a:r>
            <a:r>
              <a:rPr lang="en-US" dirty="0"/>
              <a:t> to the prohibition of sexual or romantic relationships with students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6157" y="4880750"/>
            <a:ext cx="4393144" cy="1977250"/>
          </a:xfrm>
          <a:prstGeom prst="rect">
            <a:avLst/>
          </a:prstGeom>
          <a:effectLst>
            <a:softEdge rad="127000"/>
          </a:effectLst>
        </p:spPr>
      </p:pic>
    </p:spTree>
    <p:extLst>
      <p:ext uri="{BB962C8B-B14F-4D97-AF65-F5344CB8AC3E}">
        <p14:creationId xmlns:p14="http://schemas.microsoft.com/office/powerpoint/2010/main" val="1136914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A.2-confidentiality</a:t>
            </a:r>
          </a:p>
        </p:txBody>
      </p:sp>
      <p:sp>
        <p:nvSpPr>
          <p:cNvPr id="3" name="Content Placeholder 2"/>
          <p:cNvSpPr>
            <a:spLocks noGrp="1"/>
          </p:cNvSpPr>
          <p:nvPr>
            <p:ph idx="1"/>
          </p:nvPr>
        </p:nvSpPr>
        <p:spPr>
          <a:xfrm>
            <a:off x="1069848" y="1765300"/>
            <a:ext cx="10058400" cy="4406900"/>
          </a:xfrm>
        </p:spPr>
        <p:txBody>
          <a:bodyPr/>
          <a:lstStyle/>
          <a:p>
            <a:r>
              <a:rPr lang="en-US" dirty="0"/>
              <a:t>Omitted English Language Learners formally in section b and added terminology about assent </a:t>
            </a:r>
            <a:r>
              <a:rPr lang="en-US" dirty="0">
                <a:solidFill>
                  <a:srgbClr val="FF0000"/>
                </a:solidFill>
              </a:rPr>
              <a:t>“appropriate to the individual student (e.g., in the student’s preferred language” </a:t>
            </a:r>
            <a:r>
              <a:rPr lang="en-US" dirty="0"/>
              <a:t>instead.</a:t>
            </a:r>
          </a:p>
          <a:p>
            <a:r>
              <a:rPr lang="en-US" dirty="0"/>
              <a:t>Added </a:t>
            </a:r>
            <a:r>
              <a:rPr lang="en-US" dirty="0">
                <a:solidFill>
                  <a:srgbClr val="FF0000"/>
                </a:solidFill>
              </a:rPr>
              <a:t>p-Advocate for physical and virtual workspaces that are arranged to protect the confidentiality of  student’s communication and records. </a:t>
            </a:r>
          </a:p>
          <a:p>
            <a:r>
              <a:rPr lang="en-US" dirty="0"/>
              <a:t>Omitted section h-which was about the notification of partners in situations where one partner has a communicable disease that is known to be fatal</a:t>
            </a:r>
          </a:p>
          <a:p>
            <a:endParaRPr lang="en-US" dirty="0"/>
          </a:p>
          <a:p>
            <a:pPr marL="0" indent="0">
              <a:buNone/>
            </a:pPr>
            <a:r>
              <a:rPr lang="en-US" dirty="0"/>
              <a:t>All in all, confidentiality remains pretty much the same as it has been.  A tightrope act of balancing student rights and parent/guardian rights and legal requirements.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4201" y="5218834"/>
            <a:ext cx="7835900" cy="1543916"/>
          </a:xfrm>
          <a:prstGeom prst="rect">
            <a:avLst/>
          </a:prstGeom>
          <a:effectLst>
            <a:softEdge rad="317500"/>
          </a:effectLst>
        </p:spPr>
      </p:pic>
    </p:spTree>
    <p:extLst>
      <p:ext uri="{BB962C8B-B14F-4D97-AF65-F5344CB8AC3E}">
        <p14:creationId xmlns:p14="http://schemas.microsoft.com/office/powerpoint/2010/main" val="115358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129984"/>
          </a:xfrm>
        </p:spPr>
        <p:txBody>
          <a:bodyPr>
            <a:normAutofit fontScale="90000"/>
          </a:bodyPr>
          <a:lstStyle/>
          <a:p>
            <a:r>
              <a:rPr lang="en-US" dirty="0"/>
              <a:t>Section a.3 </a:t>
            </a:r>
            <a:r>
              <a:rPr lang="en-US" sz="3800" dirty="0"/>
              <a:t>comprehensive school counseling program</a:t>
            </a:r>
          </a:p>
        </p:txBody>
      </p:sp>
      <p:sp>
        <p:nvSpPr>
          <p:cNvPr id="3" name="Content Placeholder 2"/>
          <p:cNvSpPr>
            <a:spLocks noGrp="1"/>
          </p:cNvSpPr>
          <p:nvPr>
            <p:ph idx="1"/>
          </p:nvPr>
        </p:nvSpPr>
        <p:spPr>
          <a:xfrm>
            <a:off x="1069848" y="1614615"/>
            <a:ext cx="10058400" cy="5005125"/>
          </a:xfrm>
        </p:spPr>
        <p:txBody>
          <a:bodyPr>
            <a:normAutofit fontScale="85000" lnSpcReduction="10000"/>
          </a:bodyPr>
          <a:lstStyle/>
          <a:p>
            <a:r>
              <a:rPr lang="en-US" dirty="0"/>
              <a:t>Changed title from Comprehensive Data-Informed Program to Comprehensive School Counseling Program</a:t>
            </a:r>
          </a:p>
          <a:p>
            <a:r>
              <a:rPr lang="en-US" dirty="0"/>
              <a:t>Re-ordered sections</a:t>
            </a:r>
          </a:p>
          <a:p>
            <a:r>
              <a:rPr lang="en-US" dirty="0"/>
              <a:t>In section a- Provide students with a </a:t>
            </a:r>
            <a:r>
              <a:rPr lang="en-US" strike="sngStrike" dirty="0"/>
              <a:t>comprehensive </a:t>
            </a:r>
            <a:r>
              <a:rPr lang="en-US" dirty="0"/>
              <a:t>(</a:t>
            </a:r>
            <a:r>
              <a:rPr lang="en-US" dirty="0">
                <a:solidFill>
                  <a:srgbClr val="FF0000"/>
                </a:solidFill>
              </a:rPr>
              <a:t>culturally responsive</a:t>
            </a:r>
            <a:r>
              <a:rPr lang="en-US" dirty="0"/>
              <a:t>) school counseling program that </a:t>
            </a:r>
            <a:r>
              <a:rPr lang="en-US" strike="sngStrike" dirty="0"/>
              <a:t>ensures </a:t>
            </a:r>
            <a:r>
              <a:rPr lang="en-US" dirty="0"/>
              <a:t>(</a:t>
            </a:r>
            <a:r>
              <a:rPr lang="en-US" dirty="0">
                <a:solidFill>
                  <a:srgbClr val="FF0000"/>
                </a:solidFill>
              </a:rPr>
              <a:t>promotes</a:t>
            </a:r>
            <a:r>
              <a:rPr lang="en-US" dirty="0"/>
              <a:t>) </a:t>
            </a:r>
            <a:r>
              <a:rPr lang="en-US" strike="sngStrike" dirty="0"/>
              <a:t>equitable</a:t>
            </a:r>
            <a:r>
              <a:rPr lang="en-US" dirty="0"/>
              <a:t> academic, career, and social/emotional development (</a:t>
            </a:r>
            <a:r>
              <a:rPr lang="en-US" dirty="0">
                <a:solidFill>
                  <a:srgbClr val="FF0000"/>
                </a:solidFill>
              </a:rPr>
              <a:t>and equitable opportunity and achievement</a:t>
            </a:r>
            <a:r>
              <a:rPr lang="en-US" dirty="0"/>
              <a:t>) </a:t>
            </a:r>
            <a:r>
              <a:rPr lang="en-US" strike="sngStrike" dirty="0"/>
              <a:t>opportunities</a:t>
            </a:r>
            <a:r>
              <a:rPr lang="en-US" dirty="0"/>
              <a:t> </a:t>
            </a:r>
            <a:r>
              <a:rPr lang="en-US" dirty="0">
                <a:solidFill>
                  <a:srgbClr val="FF0000"/>
                </a:solidFill>
              </a:rPr>
              <a:t>(outcomes)</a:t>
            </a:r>
            <a:r>
              <a:rPr lang="en-US" dirty="0"/>
              <a:t> for all students. </a:t>
            </a:r>
          </a:p>
          <a:p>
            <a:r>
              <a:rPr lang="en-US" dirty="0"/>
              <a:t>In section b-Collaborate with administration, teachers, staff, and </a:t>
            </a:r>
            <a:r>
              <a:rPr lang="en-US" strike="sngStrike" dirty="0"/>
              <a:t>decision makers </a:t>
            </a:r>
            <a:r>
              <a:rPr lang="en-US" dirty="0"/>
              <a:t> (</a:t>
            </a:r>
            <a:r>
              <a:rPr lang="en-US" dirty="0">
                <a:solidFill>
                  <a:srgbClr val="FF0000"/>
                </a:solidFill>
              </a:rPr>
              <a:t>stakeholders</a:t>
            </a:r>
            <a:r>
              <a:rPr lang="en-US" dirty="0"/>
              <a:t>)</a:t>
            </a:r>
            <a:r>
              <a:rPr lang="en-US" strike="sngStrike" dirty="0"/>
              <a:t>around</a:t>
            </a:r>
            <a:r>
              <a:rPr lang="en-US" dirty="0"/>
              <a:t> (</a:t>
            </a:r>
            <a:r>
              <a:rPr lang="en-US" dirty="0">
                <a:solidFill>
                  <a:srgbClr val="FF0000"/>
                </a:solidFill>
              </a:rPr>
              <a:t>for equitable</a:t>
            </a:r>
            <a:r>
              <a:rPr lang="en-US" dirty="0"/>
              <a:t>) school improvement goals</a:t>
            </a:r>
          </a:p>
          <a:p>
            <a:r>
              <a:rPr lang="en-US" dirty="0"/>
              <a:t>In section c-Review </a:t>
            </a:r>
            <a:r>
              <a:rPr lang="en-US" dirty="0">
                <a:solidFill>
                  <a:srgbClr val="FF0000"/>
                </a:solidFill>
              </a:rPr>
              <a:t>(and use)</a:t>
            </a:r>
            <a:r>
              <a:rPr lang="en-US" dirty="0"/>
              <a:t>school and student data to assess </a:t>
            </a:r>
            <a:r>
              <a:rPr lang="en-US" dirty="0">
                <a:solidFill>
                  <a:srgbClr val="FF0000"/>
                </a:solidFill>
              </a:rPr>
              <a:t>(and address) </a:t>
            </a:r>
            <a:r>
              <a:rPr lang="en-US" dirty="0"/>
              <a:t>needs including, but not limited to, data on </a:t>
            </a:r>
            <a:r>
              <a:rPr lang="en-US" dirty="0">
                <a:solidFill>
                  <a:srgbClr val="FF0000"/>
                </a:solidFill>
              </a:rPr>
              <a:t>(strengths and) </a:t>
            </a:r>
            <a:r>
              <a:rPr lang="en-US" dirty="0"/>
              <a:t>disparities that may exist related to gender, race, ethnicity, socio-economic status, </a:t>
            </a:r>
            <a:r>
              <a:rPr lang="en-US" dirty="0">
                <a:solidFill>
                  <a:srgbClr val="FF0000"/>
                </a:solidFill>
              </a:rPr>
              <a:t>(disability) </a:t>
            </a:r>
            <a:r>
              <a:rPr lang="en-US" dirty="0"/>
              <a:t>and/or other relevant classifications. </a:t>
            </a:r>
          </a:p>
          <a:p>
            <a:r>
              <a:rPr lang="en-US" dirty="0"/>
              <a:t>Omitted section on use of data collection tools</a:t>
            </a:r>
          </a:p>
          <a:p>
            <a:r>
              <a:rPr lang="en-US" dirty="0"/>
              <a:t>In section e-Eliminated the term </a:t>
            </a:r>
            <a:r>
              <a:rPr lang="en-US" dirty="0">
                <a:solidFill>
                  <a:srgbClr val="0070C0"/>
                </a:solidFill>
              </a:rPr>
              <a:t>“use data to” </a:t>
            </a:r>
            <a:r>
              <a:rPr lang="en-US" dirty="0"/>
              <a:t>and changed </a:t>
            </a:r>
            <a:r>
              <a:rPr lang="en-US" dirty="0">
                <a:solidFill>
                  <a:srgbClr val="0070C0"/>
                </a:solidFill>
              </a:rPr>
              <a:t>information, attainment, and achievement gaps</a:t>
            </a:r>
            <a:r>
              <a:rPr lang="en-US" dirty="0"/>
              <a:t> to </a:t>
            </a:r>
            <a:r>
              <a:rPr lang="en-US" dirty="0">
                <a:solidFill>
                  <a:srgbClr val="FF0000"/>
                </a:solidFill>
              </a:rPr>
              <a:t>achievement, attainment, information, attendance, discipline, resource, and opportunity gaps </a:t>
            </a:r>
            <a:r>
              <a:rPr lang="en-US" dirty="0"/>
              <a:t>(expands categories)</a:t>
            </a:r>
            <a:endParaRPr lang="en-US" dirty="0">
              <a:solidFill>
                <a:srgbClr val="FF0000"/>
              </a:solidFill>
            </a:endParaRPr>
          </a:p>
          <a:p>
            <a:r>
              <a:rPr lang="en-US" dirty="0"/>
              <a:t>In f-eliminated references to district improvement plans (Separates counselors from district plans)</a:t>
            </a:r>
          </a:p>
          <a:p>
            <a:endParaRPr lang="en-US" dirty="0"/>
          </a:p>
        </p:txBody>
      </p:sp>
    </p:spTree>
    <p:extLst>
      <p:ext uri="{BB962C8B-B14F-4D97-AF65-F5344CB8AC3E}">
        <p14:creationId xmlns:p14="http://schemas.microsoft.com/office/powerpoint/2010/main" val="973732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80529"/>
          </a:xfrm>
        </p:spPr>
        <p:txBody>
          <a:bodyPr>
            <a:normAutofit fontScale="90000"/>
          </a:bodyPr>
          <a:lstStyle/>
          <a:p>
            <a:r>
              <a:rPr lang="en-US" dirty="0"/>
              <a:t>Section a.4 </a:t>
            </a:r>
            <a:r>
              <a:rPr lang="en-US" sz="3100" dirty="0"/>
              <a:t>academic, career, and social/emotional planning</a:t>
            </a:r>
          </a:p>
        </p:txBody>
      </p:sp>
      <p:sp>
        <p:nvSpPr>
          <p:cNvPr id="3" name="Content Placeholder 2"/>
          <p:cNvSpPr>
            <a:spLocks noGrp="1"/>
          </p:cNvSpPr>
          <p:nvPr>
            <p:ph idx="1"/>
          </p:nvPr>
        </p:nvSpPr>
        <p:spPr>
          <a:xfrm>
            <a:off x="1069848" y="1365161"/>
            <a:ext cx="10058400" cy="4807039"/>
          </a:xfrm>
        </p:spPr>
        <p:txBody>
          <a:bodyPr/>
          <a:lstStyle/>
          <a:p>
            <a:r>
              <a:rPr lang="en-US" dirty="0"/>
              <a:t>Minor change to title</a:t>
            </a:r>
          </a:p>
          <a:p>
            <a:r>
              <a:rPr lang="en-US" dirty="0"/>
              <a:t>In section a-changed a list of people to collaborate with to “</a:t>
            </a:r>
            <a:r>
              <a:rPr lang="en-US" dirty="0">
                <a:solidFill>
                  <a:srgbClr val="FF0000"/>
                </a:solidFill>
              </a:rPr>
              <a:t>community of stakeholders”</a:t>
            </a:r>
          </a:p>
          <a:p>
            <a:r>
              <a:rPr lang="en-US" dirty="0"/>
              <a:t>In section b-changed term “</a:t>
            </a:r>
            <a:r>
              <a:rPr lang="en-US" dirty="0">
                <a:solidFill>
                  <a:srgbClr val="0070C0"/>
                </a:solidFill>
              </a:rPr>
              <a:t>individual students</a:t>
            </a:r>
            <a:r>
              <a:rPr lang="en-US" dirty="0"/>
              <a:t>” to “</a:t>
            </a:r>
            <a:r>
              <a:rPr lang="en-US" dirty="0">
                <a:solidFill>
                  <a:srgbClr val="FF0000"/>
                </a:solidFill>
              </a:rPr>
              <a:t>all students</a:t>
            </a:r>
            <a:r>
              <a:rPr lang="en-US" dirty="0"/>
              <a:t>” and change added “including but not limited to college/university, career and technical school, military, or workforce”</a:t>
            </a:r>
          </a:p>
          <a:p>
            <a:r>
              <a:rPr lang="en-US" dirty="0"/>
              <a:t>In section c, firmed language to indicate that we need to both examine and address gaps, and changed terminology from “</a:t>
            </a:r>
            <a:r>
              <a:rPr lang="en-US" dirty="0">
                <a:solidFill>
                  <a:srgbClr val="0070C0"/>
                </a:solidFill>
              </a:rPr>
              <a:t>college</a:t>
            </a:r>
            <a:r>
              <a:rPr lang="en-US" dirty="0"/>
              <a:t>” to “</a:t>
            </a:r>
            <a:r>
              <a:rPr lang="en-US" dirty="0">
                <a:solidFill>
                  <a:srgbClr val="FF0000"/>
                </a:solidFill>
              </a:rPr>
              <a:t>post secondary</a:t>
            </a:r>
            <a:r>
              <a:rPr lang="en-US" dirty="0"/>
              <a:t>”</a:t>
            </a:r>
          </a:p>
          <a:p>
            <a:r>
              <a:rPr lang="en-US" dirty="0"/>
              <a:t>In section d-changed term “</a:t>
            </a:r>
            <a:r>
              <a:rPr lang="en-US" dirty="0">
                <a:solidFill>
                  <a:srgbClr val="0070C0"/>
                </a:solidFill>
              </a:rPr>
              <a:t>mindsets and behaviors</a:t>
            </a:r>
            <a:r>
              <a:rPr lang="en-US" dirty="0"/>
              <a:t>” to “</a:t>
            </a:r>
            <a:r>
              <a:rPr lang="en-US" dirty="0">
                <a:solidFill>
                  <a:srgbClr val="FF0000"/>
                </a:solidFill>
              </a:rPr>
              <a:t>attitudes</a:t>
            </a:r>
            <a:r>
              <a:rPr lang="en-US" dirty="0"/>
              <a:t>”</a:t>
            </a:r>
          </a:p>
          <a:p>
            <a:r>
              <a:rPr lang="en-US" dirty="0"/>
              <a:t>Added section e </a:t>
            </a:r>
            <a:r>
              <a:rPr lang="en-US" dirty="0">
                <a:solidFill>
                  <a:srgbClr val="FF0000"/>
                </a:solidFill>
              </a:rPr>
              <a:t>“Address their personal biases….”</a:t>
            </a:r>
          </a:p>
          <a:p>
            <a:r>
              <a:rPr lang="en-US" dirty="0"/>
              <a:t>Added Section f </a:t>
            </a:r>
            <a:r>
              <a:rPr lang="en-US" dirty="0">
                <a:solidFill>
                  <a:srgbClr val="FF0000"/>
                </a:solidFill>
              </a:rPr>
              <a:t>“Address any inequitable systemic policies and practices…”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217" y="5578083"/>
            <a:ext cx="10058400" cy="1188233"/>
          </a:xfrm>
          <a:prstGeom prst="rect">
            <a:avLst/>
          </a:prstGeom>
          <a:effectLst>
            <a:softEdge rad="127000"/>
          </a:effectLst>
        </p:spPr>
      </p:pic>
    </p:spTree>
    <p:extLst>
      <p:ext uri="{BB962C8B-B14F-4D97-AF65-F5344CB8AC3E}">
        <p14:creationId xmlns:p14="http://schemas.microsoft.com/office/powerpoint/2010/main" val="1973803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270456"/>
            <a:ext cx="10058400" cy="553793"/>
          </a:xfrm>
        </p:spPr>
        <p:txBody>
          <a:bodyPr>
            <a:normAutofit fontScale="90000"/>
          </a:bodyPr>
          <a:lstStyle/>
          <a:p>
            <a:r>
              <a:rPr lang="en-US" dirty="0"/>
              <a:t>Section a.5 </a:t>
            </a:r>
            <a:r>
              <a:rPr lang="en-US" sz="2700" dirty="0"/>
              <a:t>Sustaining healthy relationships and managing boundaries</a:t>
            </a:r>
          </a:p>
        </p:txBody>
      </p:sp>
      <p:sp>
        <p:nvSpPr>
          <p:cNvPr id="3" name="Content Placeholder 2"/>
          <p:cNvSpPr>
            <a:spLocks noGrp="1"/>
          </p:cNvSpPr>
          <p:nvPr>
            <p:ph idx="1"/>
          </p:nvPr>
        </p:nvSpPr>
        <p:spPr>
          <a:xfrm>
            <a:off x="1069848" y="824249"/>
            <a:ext cx="10058400" cy="6033751"/>
          </a:xfrm>
        </p:spPr>
        <p:txBody>
          <a:bodyPr>
            <a:normAutofit/>
          </a:bodyPr>
          <a:lstStyle/>
          <a:p>
            <a:r>
              <a:rPr lang="en-US" dirty="0"/>
              <a:t>Changed title from Dual Relationships and Maintaining Boundaries to Sustaining Healthy Relationships and Managing Boundaries</a:t>
            </a:r>
          </a:p>
          <a:p>
            <a:r>
              <a:rPr lang="en-US" dirty="0"/>
              <a:t>Totally eliminates the terminology </a:t>
            </a:r>
            <a:r>
              <a:rPr lang="en-US" dirty="0">
                <a:solidFill>
                  <a:srgbClr val="0070C0"/>
                </a:solidFill>
              </a:rPr>
              <a:t>“dual relationships”</a:t>
            </a:r>
          </a:p>
          <a:p>
            <a:r>
              <a:rPr lang="en-US" dirty="0"/>
              <a:t>Section expanded from 4 sections to 10 sections</a:t>
            </a:r>
          </a:p>
          <a:p>
            <a:r>
              <a:rPr lang="en-US" dirty="0"/>
              <a:t>Indicates that </a:t>
            </a:r>
            <a:r>
              <a:rPr lang="en-US" dirty="0">
                <a:solidFill>
                  <a:srgbClr val="FF0000"/>
                </a:solidFill>
              </a:rPr>
              <a:t>“developing relationships that extend beyond the school day and building”</a:t>
            </a:r>
            <a:r>
              <a:rPr lang="en-US" dirty="0"/>
              <a:t> may be necessary to </a:t>
            </a:r>
            <a:r>
              <a:rPr lang="en-US" dirty="0">
                <a:solidFill>
                  <a:srgbClr val="FF0000"/>
                </a:solidFill>
              </a:rPr>
              <a:t>“establish credibility, rapport, and an effective working alliance” </a:t>
            </a:r>
            <a:r>
              <a:rPr lang="en-US" dirty="0"/>
              <a:t>and expands possibilities mentioned from </a:t>
            </a:r>
            <a:r>
              <a:rPr lang="en-US" dirty="0">
                <a:solidFill>
                  <a:srgbClr val="0070C0"/>
                </a:solidFill>
              </a:rPr>
              <a:t>“distant athletic competitions”</a:t>
            </a:r>
            <a:r>
              <a:rPr lang="en-US" dirty="0"/>
              <a:t> to </a:t>
            </a:r>
            <a:r>
              <a:rPr lang="en-US" dirty="0">
                <a:solidFill>
                  <a:srgbClr val="FF0000"/>
                </a:solidFill>
              </a:rPr>
              <a:t>“attending community events, advocating for community improvement with students and stakeholders, joining community enhancement organizations” and “attending students’ off-site extra-curricular activities, celebrations honoring students, hospital visits, and funerals”</a:t>
            </a:r>
          </a:p>
          <a:p>
            <a:r>
              <a:rPr lang="en-US" dirty="0"/>
              <a:t>Continues with warnings about documentation and informed consent for possibly harmful relationships </a:t>
            </a:r>
            <a:r>
              <a:rPr lang="en-US" u="sng" dirty="0"/>
              <a:t>(dual relationships are still a concern, though not mentioned)</a:t>
            </a:r>
          </a:p>
          <a:p>
            <a:r>
              <a:rPr lang="en-US" dirty="0"/>
              <a:t>In section </a:t>
            </a:r>
            <a:r>
              <a:rPr lang="en-US" dirty="0" err="1"/>
              <a:t>i</a:t>
            </a:r>
            <a:r>
              <a:rPr lang="en-US" dirty="0"/>
              <a:t>-reiterates not participating in inappropriate roles such as providing direct discipline, grading students, and accepting administrative duties in the absence of an administrator (Yay!!)</a:t>
            </a:r>
          </a:p>
          <a:p>
            <a:r>
              <a:rPr lang="en-US" dirty="0"/>
              <a:t>Added section j </a:t>
            </a:r>
            <a:r>
              <a:rPr lang="en-US" dirty="0">
                <a:solidFill>
                  <a:srgbClr val="FF0000"/>
                </a:solidFill>
              </a:rPr>
              <a:t>“Strive to avoid a conflict of interest through self-promotion that would benefit the school counselor personally or financially…”</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75360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ethical counselor</a:t>
            </a:r>
          </a:p>
        </p:txBody>
      </p:sp>
      <p:sp>
        <p:nvSpPr>
          <p:cNvPr id="5" name="Content Placeholder 4"/>
          <p:cNvSpPr>
            <a:spLocks noGrp="1"/>
          </p:cNvSpPr>
          <p:nvPr>
            <p:ph idx="1"/>
          </p:nvPr>
        </p:nvSpPr>
        <p:spPr/>
        <p:txBody>
          <a:bodyPr/>
          <a:lstStyle/>
          <a:p>
            <a:r>
              <a:rPr lang="en-US" dirty="0"/>
              <a:t>What are ethics, and what mindsets do ethical counselors have?</a:t>
            </a:r>
          </a:p>
          <a:p>
            <a:r>
              <a:rPr lang="en-US" dirty="0"/>
              <a:t>Ethics are moral principles that govern a person's behavior or the conducting of an activity. They are aspirational, not necessarily legal, although ethical behavior is normally legal behavior. </a:t>
            </a:r>
          </a:p>
          <a:p>
            <a:pPr marL="0" indent="0">
              <a:buNone/>
            </a:pPr>
            <a:r>
              <a:rPr lang="en-US" sz="3200" b="1" dirty="0"/>
              <a:t>“In civilized life, law  floats in a sea of ethics.”</a:t>
            </a:r>
          </a:p>
          <a:p>
            <a:pPr marL="0" indent="0">
              <a:buNone/>
            </a:pPr>
            <a:r>
              <a:rPr lang="en-US" dirty="0"/>
              <a:t>			</a:t>
            </a:r>
            <a:r>
              <a:rPr lang="en-US" b="1" dirty="0"/>
              <a:t>Earl Warren, Supreme Court Justice</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4581425"/>
            <a:ext cx="11797048" cy="2155970"/>
          </a:xfrm>
          <a:prstGeom prst="rect">
            <a:avLst/>
          </a:prstGeom>
          <a:effectLst>
            <a:softEdge rad="317500"/>
          </a:effectLst>
        </p:spPr>
      </p:pic>
    </p:spTree>
    <p:extLst>
      <p:ext uri="{BB962C8B-B14F-4D97-AF65-F5344CB8AC3E}">
        <p14:creationId xmlns:p14="http://schemas.microsoft.com/office/powerpoint/2010/main" val="407782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118" y="381601"/>
            <a:ext cx="10058400" cy="700224"/>
          </a:xfrm>
        </p:spPr>
        <p:txBody>
          <a:bodyPr>
            <a:normAutofit fontScale="90000"/>
          </a:bodyPr>
          <a:lstStyle/>
          <a:p>
            <a:r>
              <a:rPr lang="en-US" dirty="0"/>
              <a:t>Section a.6 </a:t>
            </a:r>
            <a:r>
              <a:rPr lang="en-US" sz="2300" dirty="0"/>
              <a:t>appropriate collaboration, advocacy, and referrals for counseling</a:t>
            </a:r>
          </a:p>
        </p:txBody>
      </p:sp>
      <p:sp>
        <p:nvSpPr>
          <p:cNvPr id="3" name="Content Placeholder 2"/>
          <p:cNvSpPr>
            <a:spLocks noGrp="1"/>
          </p:cNvSpPr>
          <p:nvPr>
            <p:ph idx="1"/>
          </p:nvPr>
        </p:nvSpPr>
        <p:spPr>
          <a:xfrm>
            <a:off x="1069848" y="1275008"/>
            <a:ext cx="10058400" cy="4897192"/>
          </a:xfrm>
        </p:spPr>
        <p:txBody>
          <a:bodyPr/>
          <a:lstStyle/>
          <a:p>
            <a:r>
              <a:rPr lang="en-US" dirty="0"/>
              <a:t>Changed title from Appropriate Referrals and Advocacy to Appropriate Collaboration, Advocacy, and Referrals for Counseling</a:t>
            </a:r>
          </a:p>
          <a:p>
            <a:r>
              <a:rPr lang="en-US" dirty="0"/>
              <a:t>In Section a-changed terminology from </a:t>
            </a:r>
            <a:r>
              <a:rPr lang="en-US" dirty="0">
                <a:solidFill>
                  <a:srgbClr val="0070C0"/>
                </a:solidFill>
              </a:rPr>
              <a:t>educators</a:t>
            </a:r>
            <a:r>
              <a:rPr lang="en-US" dirty="0"/>
              <a:t> to </a:t>
            </a:r>
            <a:r>
              <a:rPr lang="en-US" dirty="0">
                <a:solidFill>
                  <a:srgbClr val="FF0000"/>
                </a:solidFill>
              </a:rPr>
              <a:t>faculty/staff</a:t>
            </a:r>
          </a:p>
          <a:p>
            <a:r>
              <a:rPr lang="en-US" dirty="0"/>
              <a:t>In Section b-added </a:t>
            </a:r>
            <a:r>
              <a:rPr lang="en-US" dirty="0">
                <a:solidFill>
                  <a:srgbClr val="FF0000"/>
                </a:solidFill>
              </a:rPr>
              <a:t>“closest available” </a:t>
            </a:r>
            <a:r>
              <a:rPr lang="en-US" dirty="0"/>
              <a:t>to what should be on a referral list, and changed </a:t>
            </a:r>
            <a:r>
              <a:rPr lang="en-US" dirty="0">
                <a:solidFill>
                  <a:srgbClr val="0070C0"/>
                </a:solidFill>
              </a:rPr>
              <a:t>“encourage parents to research” </a:t>
            </a:r>
            <a:r>
              <a:rPr lang="en-US" dirty="0"/>
              <a:t>to </a:t>
            </a:r>
            <a:r>
              <a:rPr lang="en-US" dirty="0">
                <a:solidFill>
                  <a:srgbClr val="FF0000"/>
                </a:solidFill>
              </a:rPr>
              <a:t>“encourage parents to interview” </a:t>
            </a:r>
          </a:p>
          <a:p>
            <a:r>
              <a:rPr lang="en-US" dirty="0"/>
              <a:t>In Section e-changed term </a:t>
            </a:r>
            <a:r>
              <a:rPr lang="en-US" dirty="0">
                <a:solidFill>
                  <a:srgbClr val="0070C0"/>
                </a:solidFill>
              </a:rPr>
              <a:t>“diversity” </a:t>
            </a:r>
            <a:r>
              <a:rPr lang="en-US" dirty="0"/>
              <a:t>to </a:t>
            </a:r>
            <a:r>
              <a:rPr lang="en-US" dirty="0">
                <a:solidFill>
                  <a:srgbClr val="FF0000"/>
                </a:solidFill>
              </a:rPr>
              <a:t>“cultural identities and world views” </a:t>
            </a:r>
            <a:r>
              <a:rPr lang="en-US" dirty="0"/>
              <a:t>when talking about whom school counselors respect and hold highest regard for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937" y="4139345"/>
            <a:ext cx="3347607" cy="1664734"/>
          </a:xfrm>
          <a:prstGeom prst="rect">
            <a:avLst/>
          </a:prstGeom>
          <a:effectLst>
            <a:softEdge rad="317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7455" y="4761969"/>
            <a:ext cx="3662966" cy="2096031"/>
          </a:xfrm>
          <a:prstGeom prst="rect">
            <a:avLst/>
          </a:prstGeom>
          <a:effectLst>
            <a:softEdge rad="317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2262" y="4037925"/>
            <a:ext cx="3650087" cy="2088661"/>
          </a:xfrm>
          <a:prstGeom prst="rect">
            <a:avLst/>
          </a:prstGeom>
          <a:effectLst>
            <a:softEdge rad="317500"/>
          </a:effectLst>
        </p:spPr>
      </p:pic>
    </p:spTree>
    <p:extLst>
      <p:ext uri="{BB962C8B-B14F-4D97-AF65-F5344CB8AC3E}">
        <p14:creationId xmlns:p14="http://schemas.microsoft.com/office/powerpoint/2010/main" val="2684240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3"/>
            <a:ext cx="10058400" cy="700224"/>
          </a:xfrm>
        </p:spPr>
        <p:txBody>
          <a:bodyPr>
            <a:normAutofit fontScale="90000"/>
          </a:bodyPr>
          <a:lstStyle/>
          <a:p>
            <a:r>
              <a:rPr lang="en-US" dirty="0"/>
              <a:t>Section a.7 group work</a:t>
            </a:r>
          </a:p>
        </p:txBody>
      </p:sp>
      <p:sp>
        <p:nvSpPr>
          <p:cNvPr id="3" name="Content Placeholder 2"/>
          <p:cNvSpPr>
            <a:spLocks noGrp="1"/>
          </p:cNvSpPr>
          <p:nvPr>
            <p:ph idx="1"/>
          </p:nvPr>
        </p:nvSpPr>
        <p:spPr>
          <a:xfrm>
            <a:off x="1069848" y="1184857"/>
            <a:ext cx="10058400" cy="4987343"/>
          </a:xfrm>
        </p:spPr>
        <p:txBody>
          <a:bodyPr>
            <a:normAutofit fontScale="92500" lnSpcReduction="10000"/>
          </a:bodyPr>
          <a:lstStyle/>
          <a:p>
            <a:r>
              <a:rPr lang="en-US" dirty="0"/>
              <a:t>Section a-Changed </a:t>
            </a:r>
            <a:r>
              <a:rPr lang="en-US" dirty="0">
                <a:solidFill>
                  <a:srgbClr val="0070C0"/>
                </a:solidFill>
              </a:rPr>
              <a:t>“Facilitate short-term groups to address student’s academic, career, and/or social emotional issues”</a:t>
            </a:r>
            <a:r>
              <a:rPr lang="en-US" dirty="0"/>
              <a:t> to </a:t>
            </a:r>
            <a:r>
              <a:rPr lang="en-US" dirty="0">
                <a:solidFill>
                  <a:srgbClr val="FF0000"/>
                </a:solidFill>
              </a:rPr>
              <a:t>”Offer </a:t>
            </a:r>
            <a:r>
              <a:rPr lang="en-US" u="sng" dirty="0">
                <a:solidFill>
                  <a:srgbClr val="FF0000"/>
                </a:solidFill>
              </a:rPr>
              <a:t>culturally sustaining </a:t>
            </a:r>
            <a:r>
              <a:rPr lang="en-US" dirty="0">
                <a:solidFill>
                  <a:srgbClr val="FF0000"/>
                </a:solidFill>
              </a:rPr>
              <a:t>small-group counseling services, based on individual student, school, and community needs, student data, a referral process, and/or other relevant data. “</a:t>
            </a:r>
          </a:p>
          <a:p>
            <a:r>
              <a:rPr lang="en-US" dirty="0"/>
              <a:t>Section b-New-</a:t>
            </a:r>
            <a:r>
              <a:rPr lang="en-US" dirty="0">
                <a:solidFill>
                  <a:srgbClr val="FF0000"/>
                </a:solidFill>
              </a:rPr>
              <a:t>”Provide equitable access to participation in groups, including alleviating physical, language, and other obstacles”.</a:t>
            </a:r>
          </a:p>
          <a:p>
            <a:r>
              <a:rPr lang="en-US" dirty="0"/>
              <a:t>Section c- Changed </a:t>
            </a:r>
            <a:r>
              <a:rPr lang="en-US" dirty="0">
                <a:solidFill>
                  <a:srgbClr val="0070C0"/>
                </a:solidFill>
              </a:rPr>
              <a:t>“screen students for group membership”</a:t>
            </a:r>
            <a:r>
              <a:rPr lang="en-US" dirty="0"/>
              <a:t> to </a:t>
            </a:r>
            <a:r>
              <a:rPr lang="en-US" dirty="0">
                <a:solidFill>
                  <a:srgbClr val="FF0000"/>
                </a:solidFill>
              </a:rPr>
              <a:t>“Assess student needs to determine if participation in the group is appropriate for the student.”  </a:t>
            </a:r>
          </a:p>
          <a:p>
            <a:r>
              <a:rPr lang="en-US" dirty="0"/>
              <a:t>Section d-Added </a:t>
            </a:r>
            <a:r>
              <a:rPr lang="en-US" dirty="0">
                <a:solidFill>
                  <a:srgbClr val="FF0000"/>
                </a:solidFill>
              </a:rPr>
              <a:t>“the purpose of the group” </a:t>
            </a:r>
            <a:r>
              <a:rPr lang="en-US" dirty="0"/>
              <a:t>to things parents need to be informed of. </a:t>
            </a:r>
          </a:p>
          <a:p>
            <a:r>
              <a:rPr lang="en-US" dirty="0"/>
              <a:t>Continues language that indicates that counselors need to use data to inform group topics, but changed </a:t>
            </a:r>
            <a:r>
              <a:rPr lang="en-US" dirty="0">
                <a:solidFill>
                  <a:srgbClr val="0070C0"/>
                </a:solidFill>
              </a:rPr>
              <a:t>“measure the outcomes of group participation” </a:t>
            </a:r>
            <a:r>
              <a:rPr lang="en-US" dirty="0"/>
              <a:t>to </a:t>
            </a:r>
            <a:r>
              <a:rPr lang="en-US" dirty="0">
                <a:solidFill>
                  <a:srgbClr val="FF0000"/>
                </a:solidFill>
              </a:rPr>
              <a:t>“reflect on group outcomes and determine adjustments…”</a:t>
            </a:r>
          </a:p>
          <a:p>
            <a:r>
              <a:rPr lang="en-US" dirty="0"/>
              <a:t> Section </a:t>
            </a:r>
            <a:r>
              <a:rPr lang="en-US" dirty="0" err="1"/>
              <a:t>i</a:t>
            </a:r>
            <a:r>
              <a:rPr lang="en-US" dirty="0"/>
              <a:t>- Provides more detail about which topics are unsuitable for school groups.</a:t>
            </a:r>
          </a:p>
          <a:p>
            <a:r>
              <a:rPr lang="en-US" dirty="0"/>
              <a:t>Section g-added </a:t>
            </a:r>
            <a:r>
              <a:rPr lang="en-US" dirty="0">
                <a:solidFill>
                  <a:srgbClr val="FF0000"/>
                </a:solidFill>
              </a:rPr>
              <a:t>“culturally sustaining”</a:t>
            </a:r>
          </a:p>
          <a:p>
            <a:r>
              <a:rPr lang="en-US" dirty="0"/>
              <a:t>In Section l-changed </a:t>
            </a:r>
            <a:r>
              <a:rPr lang="en-US" dirty="0">
                <a:solidFill>
                  <a:srgbClr val="0070C0"/>
                </a:solidFill>
              </a:rPr>
              <a:t>“provide necessary follow-up” </a:t>
            </a:r>
            <a:r>
              <a:rPr lang="en-US" dirty="0">
                <a:solidFill>
                  <a:srgbClr val="FF0000"/>
                </a:solidFill>
              </a:rPr>
              <a:t>to “provide necessary follow-up and/or referrals”</a:t>
            </a:r>
          </a:p>
          <a:p>
            <a:endParaRPr lang="en-US" dirty="0"/>
          </a:p>
          <a:p>
            <a:endParaRPr lang="en-US" dirty="0"/>
          </a:p>
        </p:txBody>
      </p:sp>
    </p:spTree>
    <p:extLst>
      <p:ext uri="{BB962C8B-B14F-4D97-AF65-F5344CB8AC3E}">
        <p14:creationId xmlns:p14="http://schemas.microsoft.com/office/powerpoint/2010/main" val="2514831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136903"/>
            <a:ext cx="10058400" cy="816134"/>
          </a:xfrm>
        </p:spPr>
        <p:txBody>
          <a:bodyPr>
            <a:normAutofit fontScale="90000"/>
          </a:bodyPr>
          <a:lstStyle/>
          <a:p>
            <a:r>
              <a:rPr lang="en-US" dirty="0"/>
              <a:t>Section a.8 </a:t>
            </a:r>
            <a:r>
              <a:rPr lang="en-US" sz="4400" dirty="0"/>
              <a:t>student peer support programs</a:t>
            </a:r>
          </a:p>
        </p:txBody>
      </p:sp>
      <p:sp>
        <p:nvSpPr>
          <p:cNvPr id="3" name="Content Placeholder 2"/>
          <p:cNvSpPr>
            <a:spLocks noGrp="1"/>
          </p:cNvSpPr>
          <p:nvPr>
            <p:ph idx="1"/>
          </p:nvPr>
        </p:nvSpPr>
        <p:spPr>
          <a:xfrm>
            <a:off x="1069848" y="1159098"/>
            <a:ext cx="10058400" cy="4987344"/>
          </a:xfrm>
        </p:spPr>
        <p:txBody>
          <a:bodyPr/>
          <a:lstStyle/>
          <a:p>
            <a:r>
              <a:rPr lang="en-US" dirty="0"/>
              <a:t>Section a- </a:t>
            </a:r>
            <a:r>
              <a:rPr lang="en-US" dirty="0">
                <a:solidFill>
                  <a:srgbClr val="FF0000"/>
                </a:solidFill>
              </a:rPr>
              <a:t>New “Share the student peer-support program’s goal and purpose with stakeholders.”</a:t>
            </a:r>
          </a:p>
          <a:p>
            <a:r>
              <a:rPr lang="en-US" dirty="0"/>
              <a:t>Section c-New </a:t>
            </a:r>
            <a:r>
              <a:rPr lang="en-US" dirty="0">
                <a:solidFill>
                  <a:srgbClr val="FF0000"/>
                </a:solidFill>
              </a:rPr>
              <a:t>“Strive to protect the confidentiality of students receiving peer-support services by not sharing or disclosing personal information (e.g. special education services, academic information).”</a:t>
            </a:r>
          </a:p>
          <a:p>
            <a:r>
              <a:rPr lang="en-US" dirty="0"/>
              <a:t>Section d-New </a:t>
            </a:r>
            <a:r>
              <a:rPr lang="en-US" dirty="0">
                <a:solidFill>
                  <a:srgbClr val="FF0000"/>
                </a:solidFill>
              </a:rPr>
              <a:t>“Work to select peer helpers who reflect the diversity of the population to be served.”</a:t>
            </a:r>
          </a:p>
          <a:p>
            <a:r>
              <a:rPr lang="en-US" dirty="0"/>
              <a:t>Section e-New </a:t>
            </a:r>
            <a:r>
              <a:rPr lang="en-US" dirty="0">
                <a:solidFill>
                  <a:srgbClr val="FF0000"/>
                </a:solidFill>
              </a:rPr>
              <a:t>“Facilitate equitable access, representation and cultural sustainability in peer-support programs. </a:t>
            </a:r>
          </a:p>
          <a:p>
            <a:r>
              <a:rPr lang="en-US" dirty="0"/>
              <a:t>Old Section b-covered responsibility for training and supervision-now split into sections f and g-condensed and stated more clearly and separates statement about when students are to inform adult, also added term </a:t>
            </a:r>
            <a:r>
              <a:rPr lang="en-US" dirty="0">
                <a:solidFill>
                  <a:srgbClr val="FF0000"/>
                </a:solidFill>
              </a:rPr>
              <a:t>“culturally relevant frameworks that promote inclusion and belonging”</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8185" t="18292" r="27059"/>
          <a:stretch/>
        </p:blipFill>
        <p:spPr>
          <a:xfrm>
            <a:off x="6363064" y="5190186"/>
            <a:ext cx="3695336" cy="1667814"/>
          </a:xfrm>
          <a:prstGeom prst="rect">
            <a:avLst/>
          </a:prstGeom>
          <a:effectLst>
            <a:softEdge rad="317500"/>
          </a:effectLst>
        </p:spPr>
      </p:pic>
    </p:spTree>
    <p:extLst>
      <p:ext uri="{BB962C8B-B14F-4D97-AF65-F5344CB8AC3E}">
        <p14:creationId xmlns:p14="http://schemas.microsoft.com/office/powerpoint/2010/main" val="3852638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25982"/>
          </a:xfrm>
        </p:spPr>
        <p:txBody>
          <a:bodyPr>
            <a:normAutofit fontScale="90000"/>
          </a:bodyPr>
          <a:lstStyle/>
          <a:p>
            <a:r>
              <a:rPr lang="en-US" dirty="0"/>
              <a:t>Section a.9 </a:t>
            </a:r>
            <a:r>
              <a:rPr lang="en-US" sz="3100" dirty="0"/>
              <a:t>serious and foreseeable harm to self and others</a:t>
            </a:r>
          </a:p>
        </p:txBody>
      </p:sp>
      <p:sp>
        <p:nvSpPr>
          <p:cNvPr id="3" name="Content Placeholder 2"/>
          <p:cNvSpPr>
            <a:spLocks noGrp="1"/>
          </p:cNvSpPr>
          <p:nvPr>
            <p:ph idx="1"/>
          </p:nvPr>
        </p:nvSpPr>
        <p:spPr>
          <a:xfrm>
            <a:off x="1069848" y="1210614"/>
            <a:ext cx="10058400" cy="4961586"/>
          </a:xfrm>
        </p:spPr>
        <p:txBody>
          <a:bodyPr>
            <a:normAutofit lnSpcReduction="10000"/>
          </a:bodyPr>
          <a:lstStyle/>
          <a:p>
            <a:r>
              <a:rPr lang="en-US" dirty="0"/>
              <a:t> Section a-Changed wording about who is notified from </a:t>
            </a:r>
            <a:r>
              <a:rPr lang="en-US" dirty="0">
                <a:solidFill>
                  <a:srgbClr val="0070C0"/>
                </a:solidFill>
              </a:rPr>
              <a:t>“parents/guardian and/or appropriate authorities” </a:t>
            </a:r>
            <a:r>
              <a:rPr lang="en-US" dirty="0"/>
              <a:t>to “inform parents/guardian and school administration”.  </a:t>
            </a:r>
            <a:r>
              <a:rPr lang="en-US" dirty="0">
                <a:solidFill>
                  <a:srgbClr val="0070C0"/>
                </a:solidFill>
              </a:rPr>
              <a:t>Omitted “School counselors inform students of the school counselor’s legal and ethical obligations to report the concern to the appropriate authorities unless it is appropriate to withhold this information to protect the student (e.g. student might run away is he/she knows parent is being called)”. </a:t>
            </a:r>
            <a:r>
              <a:rPr lang="en-US" dirty="0"/>
              <a:t> This now reads, </a:t>
            </a:r>
            <a:r>
              <a:rPr lang="en-US" dirty="0">
                <a:solidFill>
                  <a:srgbClr val="FF0000"/>
                </a:solidFill>
              </a:rPr>
              <a:t>“This notification is to be done after careful deliberation and consultation with other professionals, such as other school counselors, the school nurse, school psychologist, school social worker, school resource officer or child protective services.”</a:t>
            </a:r>
          </a:p>
          <a:p>
            <a:r>
              <a:rPr lang="en-US" dirty="0"/>
              <a:t>Section c</a:t>
            </a:r>
            <a:r>
              <a:rPr lang="en-US" dirty="0">
                <a:solidFill>
                  <a:srgbClr val="0070C0"/>
                </a:solidFill>
              </a:rPr>
              <a:t>-Changed “Do not release a student who is a danger to self or others until the student has proper and necessary support”</a:t>
            </a:r>
            <a:r>
              <a:rPr lang="en-US" dirty="0"/>
              <a:t> </a:t>
            </a:r>
            <a:r>
              <a:rPr lang="en-US" dirty="0">
                <a:solidFill>
                  <a:srgbClr val="FF0000"/>
                </a:solidFill>
              </a:rPr>
              <a:t>to “Collaborate with school administration to ensure a student has proper supervision and support.”</a:t>
            </a:r>
          </a:p>
          <a:p>
            <a:r>
              <a:rPr lang="en-US" dirty="0"/>
              <a:t>Section d-New </a:t>
            </a:r>
            <a:r>
              <a:rPr lang="en-US" dirty="0">
                <a:solidFill>
                  <a:srgbClr val="FF0000"/>
                </a:solidFill>
              </a:rPr>
              <a:t>“Provide culturally responsive mental health resources to parents/guardians.”</a:t>
            </a:r>
          </a:p>
          <a:p>
            <a:r>
              <a:rPr lang="en-US" dirty="0"/>
              <a:t>Section e- added law enforcement as an example of to whom threats should be reported and added verbal abuse to what sorts of threats should be reported.</a:t>
            </a:r>
          </a:p>
          <a:p>
            <a:endParaRPr lang="en-US" dirty="0"/>
          </a:p>
        </p:txBody>
      </p:sp>
    </p:spTree>
    <p:extLst>
      <p:ext uri="{BB962C8B-B14F-4D97-AF65-F5344CB8AC3E}">
        <p14:creationId xmlns:p14="http://schemas.microsoft.com/office/powerpoint/2010/main" val="4268131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80529"/>
          </a:xfrm>
        </p:spPr>
        <p:txBody>
          <a:bodyPr>
            <a:normAutofit fontScale="90000"/>
          </a:bodyPr>
          <a:lstStyle/>
          <a:p>
            <a:r>
              <a:rPr lang="en-US" dirty="0"/>
              <a:t>Section a.10 marginalized populations</a:t>
            </a:r>
          </a:p>
        </p:txBody>
      </p:sp>
      <p:sp>
        <p:nvSpPr>
          <p:cNvPr id="3" name="Content Placeholder 2"/>
          <p:cNvSpPr>
            <a:spLocks noGrp="1"/>
          </p:cNvSpPr>
          <p:nvPr>
            <p:ph idx="1"/>
          </p:nvPr>
        </p:nvSpPr>
        <p:spPr>
          <a:xfrm>
            <a:off x="1069848" y="1468192"/>
            <a:ext cx="10058400" cy="4704008"/>
          </a:xfrm>
        </p:spPr>
        <p:txBody>
          <a:bodyPr>
            <a:normAutofit lnSpcReduction="10000"/>
          </a:bodyPr>
          <a:lstStyle/>
          <a:p>
            <a:r>
              <a:rPr lang="en-US" dirty="0"/>
              <a:t>Changed title from Underserved and At-Risk Populations to Marginalized Populations</a:t>
            </a:r>
          </a:p>
          <a:p>
            <a:r>
              <a:rPr lang="en-US" dirty="0"/>
              <a:t>This section has a lot of changes.  Sections have been re-ordered, and 2 new sections added.</a:t>
            </a:r>
          </a:p>
          <a:p>
            <a:r>
              <a:rPr lang="en-US" dirty="0"/>
              <a:t>Section a-Changed </a:t>
            </a:r>
            <a:r>
              <a:rPr lang="en-US" dirty="0">
                <a:solidFill>
                  <a:srgbClr val="0070C0"/>
                </a:solidFill>
              </a:rPr>
              <a:t>“advocate for and collaborate with students” </a:t>
            </a:r>
            <a:r>
              <a:rPr lang="en-US" dirty="0"/>
              <a:t>to </a:t>
            </a:r>
            <a:r>
              <a:rPr lang="en-US" dirty="0">
                <a:solidFill>
                  <a:srgbClr val="FF0000"/>
                </a:solidFill>
              </a:rPr>
              <a:t>“advocate with and on behalf of students”</a:t>
            </a:r>
            <a:r>
              <a:rPr lang="en-US" dirty="0"/>
              <a:t>, and added </a:t>
            </a:r>
            <a:r>
              <a:rPr lang="en-US" dirty="0">
                <a:solidFill>
                  <a:srgbClr val="FF0000"/>
                </a:solidFill>
              </a:rPr>
              <a:t>“communities” </a:t>
            </a:r>
            <a:r>
              <a:rPr lang="en-US" dirty="0"/>
              <a:t>to the areas where students should be safe.</a:t>
            </a:r>
          </a:p>
          <a:p>
            <a:r>
              <a:rPr lang="en-US" dirty="0"/>
              <a:t>Section b-Change </a:t>
            </a:r>
            <a:r>
              <a:rPr lang="en-US" dirty="0">
                <a:solidFill>
                  <a:srgbClr val="0070C0"/>
                </a:solidFill>
              </a:rPr>
              <a:t>“Strive to contribute to a safe, respectful, nondiscriminatory school environment in which all members of the school community demonstrate respect and civility”</a:t>
            </a:r>
            <a:r>
              <a:rPr lang="en-US" dirty="0"/>
              <a:t> to </a:t>
            </a:r>
            <a:r>
              <a:rPr lang="en-US" dirty="0">
                <a:solidFill>
                  <a:srgbClr val="FF0000"/>
                </a:solidFill>
              </a:rPr>
              <a:t>“Actively work to establish a safe, equitable, affirming school environment in which all members of the school community demonstrate respect, inclusion, and acceptance.”</a:t>
            </a:r>
          </a:p>
          <a:p>
            <a:r>
              <a:rPr lang="en-US" dirty="0"/>
              <a:t>Section c- Changed from </a:t>
            </a:r>
            <a:r>
              <a:rPr lang="en-US" dirty="0">
                <a:solidFill>
                  <a:srgbClr val="0070C0"/>
                </a:solidFill>
              </a:rPr>
              <a:t>“Identify resources needed to optimize education” </a:t>
            </a:r>
            <a:r>
              <a:rPr lang="en-US" dirty="0"/>
              <a:t>to </a:t>
            </a:r>
            <a:r>
              <a:rPr lang="en-US" dirty="0">
                <a:solidFill>
                  <a:srgbClr val="FF0000"/>
                </a:solidFill>
              </a:rPr>
              <a:t>“Identify and advocate for resources needed to optimize and support academic, career, and social-emotional development opportunities.” </a:t>
            </a:r>
          </a:p>
          <a:p>
            <a:endParaRPr lang="en-US" dirty="0"/>
          </a:p>
        </p:txBody>
      </p:sp>
    </p:spTree>
    <p:extLst>
      <p:ext uri="{BB962C8B-B14F-4D97-AF65-F5344CB8AC3E}">
        <p14:creationId xmlns:p14="http://schemas.microsoft.com/office/powerpoint/2010/main" val="84589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38861"/>
          </a:xfrm>
        </p:spPr>
        <p:txBody>
          <a:bodyPr>
            <a:normAutofit fontScale="90000"/>
          </a:bodyPr>
          <a:lstStyle/>
          <a:p>
            <a:r>
              <a:rPr lang="en-US" dirty="0"/>
              <a:t>Section a.10 marginalized populations</a:t>
            </a:r>
          </a:p>
        </p:txBody>
      </p:sp>
      <p:sp>
        <p:nvSpPr>
          <p:cNvPr id="3" name="Content Placeholder 2"/>
          <p:cNvSpPr>
            <a:spLocks noGrp="1"/>
          </p:cNvSpPr>
          <p:nvPr>
            <p:ph idx="1"/>
          </p:nvPr>
        </p:nvSpPr>
        <p:spPr>
          <a:xfrm>
            <a:off x="1069848" y="1403797"/>
            <a:ext cx="10058400" cy="4768403"/>
          </a:xfrm>
        </p:spPr>
        <p:txBody>
          <a:bodyPr>
            <a:normAutofit/>
          </a:bodyPr>
          <a:lstStyle/>
          <a:p>
            <a:r>
              <a:rPr lang="en-US" dirty="0"/>
              <a:t>Section d-Expanded language concerning collaboration with parents and guardians to include </a:t>
            </a:r>
            <a:r>
              <a:rPr lang="en-US" dirty="0">
                <a:solidFill>
                  <a:srgbClr val="FF0000"/>
                </a:solidFill>
              </a:rPr>
              <a:t>“consistent, constructive two-way communication” </a:t>
            </a:r>
            <a:r>
              <a:rPr lang="en-US" dirty="0"/>
              <a:t>and in </a:t>
            </a:r>
            <a:r>
              <a:rPr lang="en-US" u="sng" dirty="0">
                <a:solidFill>
                  <a:srgbClr val="FF0000"/>
                </a:solidFill>
              </a:rPr>
              <a:t>“their preferred language”.</a:t>
            </a:r>
          </a:p>
          <a:p>
            <a:r>
              <a:rPr lang="en-US" dirty="0"/>
              <a:t>Section e- “Understand </a:t>
            </a:r>
            <a:r>
              <a:rPr lang="en-US" dirty="0">
                <a:solidFill>
                  <a:srgbClr val="FF0000"/>
                </a:solidFill>
              </a:rPr>
              <a:t>(and advocate for all) </a:t>
            </a:r>
            <a:r>
              <a:rPr lang="en-US" dirty="0"/>
              <a:t>student</a:t>
            </a:r>
            <a:r>
              <a:rPr lang="en-US" dirty="0">
                <a:solidFill>
                  <a:srgbClr val="FF0000"/>
                </a:solidFill>
              </a:rPr>
              <a:t>s’</a:t>
            </a:r>
            <a:r>
              <a:rPr lang="en-US" dirty="0"/>
              <a:t> </a:t>
            </a:r>
            <a:r>
              <a:rPr lang="en-US" strike="sngStrike" dirty="0"/>
              <a:t>have the </a:t>
            </a:r>
            <a:r>
              <a:rPr lang="en-US" dirty="0"/>
              <a:t>right to be treated in a manner </a:t>
            </a:r>
            <a:r>
              <a:rPr lang="en-US" dirty="0">
                <a:solidFill>
                  <a:srgbClr val="FF0000"/>
                </a:solidFill>
              </a:rPr>
              <a:t>(that honors and respects</a:t>
            </a:r>
            <a:r>
              <a:rPr lang="en-US" dirty="0"/>
              <a:t>) </a:t>
            </a:r>
            <a:r>
              <a:rPr lang="en-US" strike="sngStrike" dirty="0"/>
              <a:t>consistent with </a:t>
            </a:r>
            <a:r>
              <a:rPr lang="en-US" dirty="0"/>
              <a:t>their </a:t>
            </a:r>
            <a:r>
              <a:rPr lang="en-US" strike="sngStrike" dirty="0"/>
              <a:t>gender </a:t>
            </a:r>
            <a:r>
              <a:rPr lang="en-US" dirty="0"/>
              <a:t>identity and </a:t>
            </a:r>
            <a:r>
              <a:rPr lang="en-US" dirty="0">
                <a:solidFill>
                  <a:srgbClr val="FF0000"/>
                </a:solidFill>
              </a:rPr>
              <a:t>(expression, including but not limited to race, gender identity, gender expression, sexual orientation, language, and ability status)</a:t>
            </a:r>
            <a:r>
              <a:rPr lang="en-US" dirty="0"/>
              <a:t>to be free from any form of discipline, harassment, or discrimination based on their </a:t>
            </a:r>
            <a:r>
              <a:rPr lang="en-US" strike="sngStrike" dirty="0"/>
              <a:t>gender</a:t>
            </a:r>
            <a:r>
              <a:rPr lang="en-US" dirty="0"/>
              <a:t> identity or </a:t>
            </a:r>
            <a:r>
              <a:rPr lang="en-US" strike="sngStrike" dirty="0"/>
              <a:t>gender</a:t>
            </a:r>
            <a:r>
              <a:rPr lang="en-US" dirty="0"/>
              <a:t> expression. </a:t>
            </a:r>
          </a:p>
          <a:p>
            <a:r>
              <a:rPr lang="en-US" dirty="0"/>
              <a:t>Section f-Changed </a:t>
            </a:r>
            <a:r>
              <a:rPr lang="en-US" dirty="0">
                <a:solidFill>
                  <a:srgbClr val="0070C0"/>
                </a:solidFill>
              </a:rPr>
              <a:t>“equal right and access” </a:t>
            </a:r>
            <a:r>
              <a:rPr lang="en-US" dirty="0"/>
              <a:t>to </a:t>
            </a:r>
            <a:r>
              <a:rPr lang="en-US" dirty="0">
                <a:solidFill>
                  <a:srgbClr val="FF0000"/>
                </a:solidFill>
              </a:rPr>
              <a:t>“equitable right and access”, </a:t>
            </a:r>
            <a:r>
              <a:rPr lang="en-US" dirty="0"/>
              <a:t>added </a:t>
            </a:r>
            <a:r>
              <a:rPr lang="en-US" dirty="0">
                <a:solidFill>
                  <a:srgbClr val="FF0000"/>
                </a:solidFill>
              </a:rPr>
              <a:t>“including but not limited to” </a:t>
            </a:r>
            <a:r>
              <a:rPr lang="en-US" dirty="0"/>
              <a:t>before a list of categories.  The list of categories was </a:t>
            </a:r>
            <a:r>
              <a:rPr lang="en-US" dirty="0">
                <a:solidFill>
                  <a:srgbClr val="00B0F0"/>
                </a:solidFill>
              </a:rPr>
              <a:t>“ housing status, disability, foster care, special education status, mental health, or any other exceptionality”</a:t>
            </a:r>
            <a:r>
              <a:rPr lang="en-US" dirty="0"/>
              <a:t> but now also includes </a:t>
            </a:r>
            <a:r>
              <a:rPr lang="en-US" dirty="0">
                <a:solidFill>
                  <a:srgbClr val="FF0000"/>
                </a:solidFill>
              </a:rPr>
              <a:t>“race, gender identity, gender expression, sexual orientation, language, immigration status, juvenile justice/court involvement, socio-economic status, ability, transportation”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2061" y="5696234"/>
            <a:ext cx="2406187" cy="1161766"/>
          </a:xfrm>
          <a:prstGeom prst="rect">
            <a:avLst/>
          </a:prstGeom>
          <a:effectLst>
            <a:softEdge rad="127000"/>
          </a:effectLst>
        </p:spPr>
      </p:pic>
    </p:spTree>
    <p:extLst>
      <p:ext uri="{BB962C8B-B14F-4D97-AF65-F5344CB8AC3E}">
        <p14:creationId xmlns:p14="http://schemas.microsoft.com/office/powerpoint/2010/main" val="2867617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661588"/>
          </a:xfrm>
        </p:spPr>
        <p:txBody>
          <a:bodyPr>
            <a:normAutofit fontScale="90000"/>
          </a:bodyPr>
          <a:lstStyle/>
          <a:p>
            <a:r>
              <a:rPr lang="en-US" dirty="0"/>
              <a:t>Section a.10 marginalized populations </a:t>
            </a:r>
          </a:p>
        </p:txBody>
      </p:sp>
      <p:sp>
        <p:nvSpPr>
          <p:cNvPr id="3" name="Content Placeholder 2"/>
          <p:cNvSpPr>
            <a:spLocks noGrp="1"/>
          </p:cNvSpPr>
          <p:nvPr>
            <p:ph idx="1"/>
          </p:nvPr>
        </p:nvSpPr>
        <p:spPr>
          <a:xfrm>
            <a:off x="1069848" y="1352282"/>
            <a:ext cx="10058400" cy="5280338"/>
          </a:xfrm>
        </p:spPr>
        <p:txBody>
          <a:bodyPr/>
          <a:lstStyle/>
          <a:p>
            <a:r>
              <a:rPr lang="en-US" dirty="0"/>
              <a:t>New-Section g-</a:t>
            </a:r>
            <a:r>
              <a:rPr lang="en-US" dirty="0">
                <a:solidFill>
                  <a:srgbClr val="FF0000"/>
                </a:solidFill>
              </a:rPr>
              <a:t>”Advocate for access to and inclusion in opportunities (e.g. Advance Placement, International Baccalaureate, gifted and talented, honors, dual enrollment) in which students are not stigmatized or excluded based on race, gender identity, gender expression, sexual orientation, language, immigration status, juvenile justice/court involvement, housing, socioeconomic status, ability, foster care, transportation, special education, mental health and or any other exceptionality or special need.”</a:t>
            </a:r>
            <a:r>
              <a:rPr lang="en-US" dirty="0"/>
              <a:t> This echoes section f’s list.</a:t>
            </a:r>
          </a:p>
          <a:p>
            <a:r>
              <a:rPr lang="en-US" dirty="0"/>
              <a:t>New-Section h-</a:t>
            </a:r>
            <a:r>
              <a:rPr lang="en-US" dirty="0">
                <a:solidFill>
                  <a:srgbClr val="FF0000"/>
                </a:solidFill>
              </a:rPr>
              <a:t>”Actively advocate for systemic and other changes needed for equitable participation and outcomes in educational programs where disproportionality exists regarding enrollment in such programs by on race, gender identity, gender expression, sexual orientation, language, immigration status, juvenile justice/court involvement, housing, socioeconomic status, ability, foster care, transportation, special education, mental health and or any other exceptionality or special need.” </a:t>
            </a:r>
          </a:p>
          <a:p>
            <a:r>
              <a:rPr lang="en-US" dirty="0"/>
              <a:t>Section </a:t>
            </a:r>
            <a:r>
              <a:rPr lang="en-US" dirty="0" err="1"/>
              <a:t>i</a:t>
            </a:r>
            <a:r>
              <a:rPr lang="en-US" dirty="0"/>
              <a:t>-no changes (Whew!!)</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0394" t="30103" r="1371" b="-3201"/>
          <a:stretch/>
        </p:blipFill>
        <p:spPr>
          <a:xfrm>
            <a:off x="6259132" y="5179074"/>
            <a:ext cx="4327302" cy="1891427"/>
          </a:xfrm>
          <a:prstGeom prst="rect">
            <a:avLst/>
          </a:prstGeom>
        </p:spPr>
      </p:pic>
    </p:spTree>
    <p:extLst>
      <p:ext uri="{BB962C8B-B14F-4D97-AF65-F5344CB8AC3E}">
        <p14:creationId xmlns:p14="http://schemas.microsoft.com/office/powerpoint/2010/main" val="249399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7" y="484632"/>
            <a:ext cx="10688563" cy="1073712"/>
          </a:xfrm>
        </p:spPr>
        <p:txBody>
          <a:bodyPr>
            <a:normAutofit/>
          </a:bodyPr>
          <a:lstStyle/>
          <a:p>
            <a:r>
              <a:rPr lang="en-US" dirty="0"/>
              <a:t>Section a.11 </a:t>
            </a:r>
            <a:r>
              <a:rPr lang="en-US" sz="2300" dirty="0"/>
              <a:t>bullying, harassment, discrimination, bias and hate incidents</a:t>
            </a:r>
          </a:p>
        </p:txBody>
      </p:sp>
      <p:sp>
        <p:nvSpPr>
          <p:cNvPr id="3" name="Content Placeholder 2"/>
          <p:cNvSpPr>
            <a:spLocks noGrp="1"/>
          </p:cNvSpPr>
          <p:nvPr>
            <p:ph idx="1"/>
          </p:nvPr>
        </p:nvSpPr>
        <p:spPr>
          <a:xfrm>
            <a:off x="1069848" y="1558344"/>
            <a:ext cx="10058400" cy="4613856"/>
          </a:xfrm>
        </p:spPr>
        <p:txBody>
          <a:bodyPr>
            <a:normAutofit lnSpcReduction="10000"/>
          </a:bodyPr>
          <a:lstStyle/>
          <a:p>
            <a:r>
              <a:rPr lang="en-US" dirty="0"/>
              <a:t>Changed title from Bullying, Harassment, and Child Abuse to Bullying, Harassment, Discrimination, Bias and Hate Incidents.  Child Abuse is now A.12</a:t>
            </a:r>
          </a:p>
          <a:p>
            <a:r>
              <a:rPr lang="en-US" dirty="0"/>
              <a:t>Previous Section a is now Section d, and eliminated the second part, </a:t>
            </a:r>
            <a:r>
              <a:rPr lang="en-US" dirty="0">
                <a:solidFill>
                  <a:srgbClr val="0070C0"/>
                </a:solidFill>
              </a:rPr>
              <a:t>“School counselors provide services to victims and perpetrators as appropriate, which may include a safety plan and reasonable accommodations, such as a schedule change, but school counselors defer to administration for all discipline issues for this or any other federal, state, or school board violation.”</a:t>
            </a:r>
          </a:p>
          <a:p>
            <a:r>
              <a:rPr lang="en-US" dirty="0"/>
              <a:t>New-Section a-</a:t>
            </a:r>
            <a:r>
              <a:rPr lang="en-US" dirty="0">
                <a:solidFill>
                  <a:srgbClr val="FF0000"/>
                </a:solidFill>
              </a:rPr>
              <a:t>”Recognize that bullying, discrimination, bias and hate incidents rooted in race, gender, sexual orientation and ethnicity are violations of federal law and many state and local laws and district policies. “</a:t>
            </a:r>
          </a:p>
          <a:p>
            <a:r>
              <a:rPr lang="en-US" dirty="0"/>
              <a:t>New-Section b-</a:t>
            </a:r>
            <a:r>
              <a:rPr lang="en-US" dirty="0">
                <a:solidFill>
                  <a:srgbClr val="FF0000"/>
                </a:solidFill>
              </a:rPr>
              <a:t>”Advocate for schoolwide policies, protocols, and training for response to bullying, harassment, and bias incidents centered in safety, belonging, and justice.”</a:t>
            </a:r>
          </a:p>
          <a:p>
            <a:r>
              <a:rPr lang="en-US" dirty="0"/>
              <a:t>New-Section c-</a:t>
            </a:r>
            <a:r>
              <a:rPr lang="en-US" dirty="0">
                <a:solidFill>
                  <a:srgbClr val="FF0000"/>
                </a:solidFill>
              </a:rPr>
              <a:t>”Advocate for accessible, effective tools for students or community to report incidents of bullying, hate, or bias.”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1734" y="5630657"/>
            <a:ext cx="1850265" cy="1227343"/>
          </a:xfrm>
          <a:prstGeom prst="rect">
            <a:avLst/>
          </a:prstGeom>
          <a:effectLst>
            <a:softEdge rad="127000"/>
          </a:effectLst>
        </p:spPr>
      </p:pic>
    </p:spTree>
    <p:extLst>
      <p:ext uri="{BB962C8B-B14F-4D97-AF65-F5344CB8AC3E}">
        <p14:creationId xmlns:p14="http://schemas.microsoft.com/office/powerpoint/2010/main" val="3189221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597193"/>
          </a:xfrm>
        </p:spPr>
        <p:txBody>
          <a:bodyPr>
            <a:normAutofit fontScale="90000"/>
          </a:bodyPr>
          <a:lstStyle/>
          <a:p>
            <a:r>
              <a:rPr lang="en-US" dirty="0"/>
              <a:t>Section </a:t>
            </a:r>
            <a:r>
              <a:rPr lang="en-US" sz="5300" dirty="0"/>
              <a:t>a.11 </a:t>
            </a:r>
            <a:r>
              <a:rPr lang="en-US" sz="2400" dirty="0"/>
              <a:t>bullying, harassment, discrimination, bias and hate incidents </a:t>
            </a:r>
          </a:p>
        </p:txBody>
      </p:sp>
      <p:sp>
        <p:nvSpPr>
          <p:cNvPr id="3" name="Content Placeholder 2"/>
          <p:cNvSpPr>
            <a:spLocks noGrp="1"/>
          </p:cNvSpPr>
          <p:nvPr>
            <p:ph idx="1"/>
          </p:nvPr>
        </p:nvSpPr>
        <p:spPr>
          <a:xfrm>
            <a:off x="1069848" y="1081825"/>
            <a:ext cx="10058400" cy="5776175"/>
          </a:xfrm>
        </p:spPr>
        <p:txBody>
          <a:bodyPr/>
          <a:lstStyle/>
          <a:p>
            <a:r>
              <a:rPr lang="en-US" dirty="0"/>
              <a:t>New-Section e-</a:t>
            </a:r>
            <a:r>
              <a:rPr lang="en-US" dirty="0">
                <a:solidFill>
                  <a:srgbClr val="FF0000"/>
                </a:solidFill>
              </a:rPr>
              <a:t>”Recognize that bias incidents are not only potentially traumatizing for students but can lead to significant damage and disruption of the school environment.  Facilitate and monitor schoolwide prevention of bullying, harassment, discrimination, hat and bias through active practices that support a positive school climate, culture, and belonging. “</a:t>
            </a:r>
          </a:p>
          <a:p>
            <a:r>
              <a:rPr lang="en-US" dirty="0"/>
              <a:t>New-Section f- </a:t>
            </a:r>
            <a:r>
              <a:rPr lang="en-US" dirty="0">
                <a:solidFill>
                  <a:srgbClr val="FF0000"/>
                </a:solidFill>
              </a:rPr>
              <a:t>“In response to a hate or bias incident (E.g. discrimination, explicit bias, hate speech), collaborate with administrative team to ensure safety, provide support for targeted students, facilitate effective communication, provide education, connect students to resources and promote healing and recovery within the school environment. “</a:t>
            </a:r>
          </a:p>
          <a:p>
            <a:r>
              <a:rPr lang="en-US" dirty="0"/>
              <a:t>New-Section g (drawn partly from previous section a) </a:t>
            </a:r>
            <a:r>
              <a:rPr lang="en-US" dirty="0">
                <a:solidFill>
                  <a:srgbClr val="FF0000"/>
                </a:solidFill>
              </a:rPr>
              <a:t>“In developmentally appropriate ways and in the context of the incident, support victims, and encourage growth and provide tools for accountability (e.g. restorative practices) in perpetrators, and promote healing within the school community </a:t>
            </a:r>
            <a:r>
              <a:rPr lang="en-US" u="sng" dirty="0">
                <a:solidFill>
                  <a:srgbClr val="FF0000"/>
                </a:solidFill>
              </a:rPr>
              <a:t>while deferring to administration for all discipline issues or any other violation of federal and state laws or district and school policies.”</a:t>
            </a:r>
          </a:p>
          <a:p>
            <a:r>
              <a:rPr lang="en-US" dirty="0"/>
              <a:t>New-Section h- </a:t>
            </a:r>
            <a:r>
              <a:rPr lang="en-US" dirty="0">
                <a:solidFill>
                  <a:srgbClr val="FF0000"/>
                </a:solidFill>
              </a:rPr>
              <a:t>“Actively respond to incidents of bias or hate, demonstrating a commitment to equity and promoting a safe, inclusive school community.”</a:t>
            </a:r>
          </a:p>
        </p:txBody>
      </p:sp>
    </p:spTree>
    <p:extLst>
      <p:ext uri="{BB962C8B-B14F-4D97-AF65-F5344CB8AC3E}">
        <p14:creationId xmlns:p14="http://schemas.microsoft.com/office/powerpoint/2010/main" val="2471876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1"/>
            <a:ext cx="10058400" cy="1035075"/>
          </a:xfrm>
        </p:spPr>
        <p:txBody>
          <a:bodyPr>
            <a:normAutofit/>
          </a:bodyPr>
          <a:lstStyle/>
          <a:p>
            <a:r>
              <a:rPr lang="en-US" dirty="0"/>
              <a:t>Section a.12 child abuse</a:t>
            </a:r>
          </a:p>
        </p:txBody>
      </p:sp>
      <p:sp>
        <p:nvSpPr>
          <p:cNvPr id="3" name="Content Placeholder 2"/>
          <p:cNvSpPr>
            <a:spLocks noGrp="1"/>
          </p:cNvSpPr>
          <p:nvPr>
            <p:ph idx="1"/>
          </p:nvPr>
        </p:nvSpPr>
        <p:spPr>
          <a:xfrm>
            <a:off x="1069848" y="1519706"/>
            <a:ext cx="10058400" cy="4652494"/>
          </a:xfrm>
        </p:spPr>
        <p:txBody>
          <a:bodyPr>
            <a:normAutofit fontScale="92500" lnSpcReduction="10000"/>
          </a:bodyPr>
          <a:lstStyle/>
          <a:p>
            <a:r>
              <a:rPr lang="en-US" dirty="0"/>
              <a:t>Separated from A.11-Now its own section-Child Abuse</a:t>
            </a:r>
          </a:p>
          <a:p>
            <a:r>
              <a:rPr lang="en-US" dirty="0"/>
              <a:t>Section </a:t>
            </a:r>
            <a:r>
              <a:rPr lang="en-US" dirty="0">
                <a:solidFill>
                  <a:srgbClr val="0070C0"/>
                </a:solidFill>
              </a:rPr>
              <a:t>a-was “report suspected cases of child abuse and neglect to the proper authorities”</a:t>
            </a:r>
            <a:r>
              <a:rPr lang="en-US" dirty="0"/>
              <a:t> now </a:t>
            </a:r>
            <a:r>
              <a:rPr lang="en-US" dirty="0">
                <a:solidFill>
                  <a:srgbClr val="FF0000"/>
                </a:solidFill>
              </a:rPr>
              <a:t>“Report to the proper authorities as mandated by the state, suspected cases of child abuse and neglect, recognizing that certainty is not required, only reasonable suspicion.  School counselors are held to a higher standard regarding their absolute duty as mandated reporter to report suspected child abuse and neglect.”</a:t>
            </a:r>
          </a:p>
          <a:p>
            <a:r>
              <a:rPr lang="en-US" dirty="0"/>
              <a:t>Section b--changed </a:t>
            </a:r>
            <a:r>
              <a:rPr lang="en-US" dirty="0">
                <a:solidFill>
                  <a:srgbClr val="0070C0"/>
                </a:solidFill>
              </a:rPr>
              <a:t>“encourage” </a:t>
            </a:r>
            <a:r>
              <a:rPr lang="en-US" dirty="0"/>
              <a:t>to </a:t>
            </a:r>
            <a:r>
              <a:rPr lang="en-US" dirty="0">
                <a:solidFill>
                  <a:srgbClr val="FF0000"/>
                </a:solidFill>
              </a:rPr>
              <a:t>“advocate” </a:t>
            </a:r>
            <a:r>
              <a:rPr lang="en-US" dirty="0"/>
              <a:t>when talking about staff and student training</a:t>
            </a:r>
          </a:p>
          <a:p>
            <a:r>
              <a:rPr lang="en-US" dirty="0"/>
              <a:t>Section c- changed ”</a:t>
            </a:r>
            <a:r>
              <a:rPr lang="en-US" strike="sngStrike" dirty="0">
                <a:solidFill>
                  <a:srgbClr val="0070C0"/>
                </a:solidFill>
              </a:rPr>
              <a:t>Report suspected cases of child abuse and neglect to the proper authorities and</a:t>
            </a:r>
            <a:r>
              <a:rPr lang="en-US" strike="sngStrike" dirty="0"/>
              <a:t> </a:t>
            </a:r>
            <a:r>
              <a:rPr lang="en-US" dirty="0">
                <a:solidFill>
                  <a:srgbClr val="FF0000"/>
                </a:solidFill>
              </a:rPr>
              <a:t>Take reasonable precautions to protect the privacy of the student for whom abuse or neglect is suspected </a:t>
            </a:r>
            <a:r>
              <a:rPr lang="en-US" strike="sngStrike" dirty="0">
                <a:solidFill>
                  <a:srgbClr val="0070C0"/>
                </a:solidFill>
              </a:rPr>
              <a:t>when alerting the proper authorities</a:t>
            </a:r>
            <a:r>
              <a:rPr lang="en-US" dirty="0">
                <a:solidFill>
                  <a:srgbClr val="0070C0"/>
                </a:solidFill>
              </a:rPr>
              <a:t> </a:t>
            </a:r>
            <a:r>
              <a:rPr lang="en-US" dirty="0">
                <a:solidFill>
                  <a:srgbClr val="FF0000"/>
                </a:solidFill>
              </a:rPr>
              <a:t>from those who do not have a legitimate need to know</a:t>
            </a:r>
            <a:r>
              <a:rPr lang="en-US" dirty="0"/>
              <a:t>.” </a:t>
            </a:r>
          </a:p>
          <a:p>
            <a:r>
              <a:rPr lang="en-US" dirty="0"/>
              <a:t>Section d- Changed </a:t>
            </a:r>
            <a:r>
              <a:rPr lang="en-US" dirty="0">
                <a:solidFill>
                  <a:srgbClr val="0070C0"/>
                </a:solidFill>
              </a:rPr>
              <a:t>“are knowledgeable about” </a:t>
            </a:r>
            <a:r>
              <a:rPr lang="en-US" dirty="0"/>
              <a:t>to </a:t>
            </a:r>
            <a:r>
              <a:rPr lang="en-US" dirty="0">
                <a:solidFill>
                  <a:srgbClr val="FF0000"/>
                </a:solidFill>
              </a:rPr>
              <a:t>“know”</a:t>
            </a:r>
          </a:p>
          <a:p>
            <a:r>
              <a:rPr lang="en-US" dirty="0"/>
              <a:t>Section e-Changed “</a:t>
            </a:r>
            <a:r>
              <a:rPr lang="en-US" strike="sngStrike" dirty="0">
                <a:solidFill>
                  <a:srgbClr val="0070C0"/>
                </a:solidFill>
              </a:rPr>
              <a:t>Guide and assist </a:t>
            </a:r>
            <a:r>
              <a:rPr lang="en-US" dirty="0"/>
              <a:t>“</a:t>
            </a:r>
            <a:r>
              <a:rPr lang="en-US" dirty="0">
                <a:solidFill>
                  <a:srgbClr val="FF0000"/>
                </a:solidFill>
              </a:rPr>
              <a:t>connect </a:t>
            </a:r>
            <a:r>
              <a:rPr lang="en-US" dirty="0"/>
              <a:t>students who have experienced abuse and neglect </a:t>
            </a:r>
            <a:r>
              <a:rPr lang="en-US" strike="sngStrike" dirty="0">
                <a:solidFill>
                  <a:srgbClr val="0070C0"/>
                </a:solidFill>
              </a:rPr>
              <a:t>by providing appropriate services </a:t>
            </a:r>
            <a:r>
              <a:rPr lang="en-US" dirty="0">
                <a:solidFill>
                  <a:srgbClr val="FF0000"/>
                </a:solidFill>
              </a:rPr>
              <a:t>with services provided by the local school district and community agencies”</a:t>
            </a:r>
          </a:p>
          <a:p>
            <a:endParaRPr lang="en-US" dirty="0"/>
          </a:p>
        </p:txBody>
      </p:sp>
    </p:spTree>
    <p:extLst>
      <p:ext uri="{BB962C8B-B14F-4D97-AF65-F5344CB8AC3E}">
        <p14:creationId xmlns:p14="http://schemas.microsoft.com/office/powerpoint/2010/main" val="2859486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ethical counselor</a:t>
            </a:r>
          </a:p>
        </p:txBody>
      </p:sp>
      <p:sp>
        <p:nvSpPr>
          <p:cNvPr id="3" name="Content Placeholder 2"/>
          <p:cNvSpPr>
            <a:spLocks noGrp="1"/>
          </p:cNvSpPr>
          <p:nvPr>
            <p:ph idx="1"/>
          </p:nvPr>
        </p:nvSpPr>
        <p:spPr/>
        <p:txBody>
          <a:bodyPr/>
          <a:lstStyle/>
          <a:p>
            <a:r>
              <a:rPr lang="en-US" sz="2800" dirty="0"/>
              <a:t>Why Ethics?</a:t>
            </a:r>
          </a:p>
          <a:p>
            <a:r>
              <a:rPr lang="en-US" dirty="0"/>
              <a:t>Ethics insure the integrity of the profession, protect society, and provide the basis for a standard of care for practitioners. </a:t>
            </a:r>
          </a:p>
          <a:p>
            <a:pPr marL="0" indent="0">
              <a:buNone/>
            </a:pPr>
            <a:endParaRPr lang="en-US" dirty="0"/>
          </a:p>
          <a:p>
            <a:pPr marL="0" indent="0">
              <a:buNone/>
            </a:pPr>
            <a:r>
              <a:rPr lang="en-US" sz="2800" b="1" dirty="0"/>
              <a:t>“Do the right thing because it is right.” </a:t>
            </a:r>
            <a:r>
              <a:rPr lang="en-US" b="1" dirty="0"/>
              <a:t>Kant</a:t>
            </a:r>
          </a:p>
          <a:p>
            <a:pPr marL="0" indent="0">
              <a:buNone/>
            </a:pPr>
            <a:endParaRPr lang="en-US" b="1" dirty="0"/>
          </a:p>
          <a:p>
            <a:pPr marL="0" indent="0">
              <a:buNone/>
            </a:pPr>
            <a:r>
              <a:rPr lang="en-US" sz="2800" b="1" dirty="0"/>
              <a:t>The time is always right to do what is right.” </a:t>
            </a:r>
            <a:r>
              <a:rPr lang="en-US" b="1" dirty="0"/>
              <a:t>Martin Luther King</a:t>
            </a:r>
          </a:p>
          <a:p>
            <a:endParaRPr lang="en-US" dirty="0"/>
          </a:p>
        </p:txBody>
      </p:sp>
    </p:spTree>
    <p:extLst>
      <p:ext uri="{BB962C8B-B14F-4D97-AF65-F5344CB8AC3E}">
        <p14:creationId xmlns:p14="http://schemas.microsoft.com/office/powerpoint/2010/main" val="2736311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a.13 student records</a:t>
            </a:r>
          </a:p>
        </p:txBody>
      </p:sp>
      <p:sp>
        <p:nvSpPr>
          <p:cNvPr id="3" name="Content Placeholder 2"/>
          <p:cNvSpPr>
            <a:spLocks noGrp="1"/>
          </p:cNvSpPr>
          <p:nvPr>
            <p:ph idx="1"/>
          </p:nvPr>
        </p:nvSpPr>
        <p:spPr>
          <a:xfrm>
            <a:off x="1069848" y="1545465"/>
            <a:ext cx="10058400" cy="4626735"/>
          </a:xfrm>
        </p:spPr>
        <p:txBody>
          <a:bodyPr/>
          <a:lstStyle/>
          <a:p>
            <a:r>
              <a:rPr lang="en-US" dirty="0"/>
              <a:t>Section a-no change</a:t>
            </a:r>
          </a:p>
          <a:p>
            <a:r>
              <a:rPr lang="en-US" dirty="0"/>
              <a:t>Section b-no change</a:t>
            </a:r>
          </a:p>
          <a:p>
            <a:r>
              <a:rPr lang="en-US" dirty="0"/>
              <a:t>Section c- added “FERPA’s definition” when talking about sole-possession records</a:t>
            </a:r>
          </a:p>
          <a:p>
            <a:r>
              <a:rPr lang="en-US" dirty="0"/>
              <a:t>No other changes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1228" y="3431434"/>
            <a:ext cx="5550795" cy="3265580"/>
          </a:xfrm>
          <a:prstGeom prst="rect">
            <a:avLst/>
          </a:prstGeom>
          <a:effectLst>
            <a:softEdge rad="317500"/>
          </a:effectLst>
        </p:spPr>
      </p:pic>
    </p:spTree>
    <p:extLst>
      <p:ext uri="{BB962C8B-B14F-4D97-AF65-F5344CB8AC3E}">
        <p14:creationId xmlns:p14="http://schemas.microsoft.com/office/powerpoint/2010/main" val="242427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93407"/>
          </a:xfrm>
        </p:spPr>
        <p:txBody>
          <a:bodyPr>
            <a:normAutofit fontScale="90000"/>
          </a:bodyPr>
          <a:lstStyle/>
          <a:p>
            <a:r>
              <a:rPr lang="en-US" dirty="0"/>
              <a:t>Section a.14 </a:t>
            </a:r>
            <a:r>
              <a:rPr lang="en-US" sz="3600" dirty="0"/>
              <a:t>evaluation, assessment, and interpretation</a:t>
            </a:r>
          </a:p>
        </p:txBody>
      </p:sp>
      <p:sp>
        <p:nvSpPr>
          <p:cNvPr id="3" name="Content Placeholder 2"/>
          <p:cNvSpPr>
            <a:spLocks noGrp="1"/>
          </p:cNvSpPr>
          <p:nvPr>
            <p:ph idx="1"/>
          </p:nvPr>
        </p:nvSpPr>
        <p:spPr>
          <a:xfrm>
            <a:off x="1069848" y="1506828"/>
            <a:ext cx="10058400" cy="4665372"/>
          </a:xfrm>
        </p:spPr>
        <p:txBody>
          <a:bodyPr/>
          <a:lstStyle/>
          <a:p>
            <a:r>
              <a:rPr lang="en-US" dirty="0"/>
              <a:t>Section a- Changed “Use only valid and reliable </a:t>
            </a:r>
            <a:r>
              <a:rPr lang="en-US" dirty="0">
                <a:solidFill>
                  <a:srgbClr val="FF0000"/>
                </a:solidFill>
              </a:rPr>
              <a:t>(research based) </a:t>
            </a:r>
            <a:r>
              <a:rPr lang="en-US" dirty="0"/>
              <a:t>tests and assessments </a:t>
            </a:r>
            <a:r>
              <a:rPr lang="en-US" strike="sngStrike" dirty="0"/>
              <a:t>with concerns for bias and cultural sensitivity </a:t>
            </a:r>
            <a:r>
              <a:rPr lang="en-US" dirty="0">
                <a:solidFill>
                  <a:srgbClr val="FF0000"/>
                </a:solidFill>
              </a:rPr>
              <a:t>(that are culturally sensitive, in the student’s preferred language, and are free of bias) . “</a:t>
            </a:r>
          </a:p>
          <a:p>
            <a:r>
              <a:rPr lang="en-US" dirty="0"/>
              <a:t>Section b-Changed “Adhere</a:t>
            </a:r>
            <a:r>
              <a:rPr lang="en-US" strike="sngStrike" dirty="0"/>
              <a:t>s</a:t>
            </a:r>
            <a:r>
              <a:rPr lang="en-US" dirty="0"/>
              <a:t> to all professional standards </a:t>
            </a:r>
            <a:r>
              <a:rPr lang="en-US" dirty="0">
                <a:solidFill>
                  <a:srgbClr val="FF0000"/>
                </a:solidFill>
              </a:rPr>
              <a:t>(and regulations) </a:t>
            </a:r>
            <a:r>
              <a:rPr lang="en-US" dirty="0"/>
              <a:t>when selecting, administering, and interpreting </a:t>
            </a:r>
            <a:r>
              <a:rPr lang="en-US" strike="sngStrike" dirty="0"/>
              <a:t>assessment measures </a:t>
            </a:r>
            <a:r>
              <a:rPr lang="en-US" dirty="0">
                <a:solidFill>
                  <a:srgbClr val="FF0000"/>
                </a:solidFill>
              </a:rPr>
              <a:t>(standardized assessment tools)</a:t>
            </a:r>
            <a:r>
              <a:rPr lang="en-US" dirty="0"/>
              <a:t> and only utilize assessment </a:t>
            </a:r>
            <a:r>
              <a:rPr lang="en-US" strike="sngStrike" dirty="0"/>
              <a:t>measures</a:t>
            </a:r>
            <a:r>
              <a:rPr lang="en-US" dirty="0"/>
              <a:t> </a:t>
            </a:r>
            <a:r>
              <a:rPr lang="en-US" dirty="0">
                <a:solidFill>
                  <a:srgbClr val="FF0000"/>
                </a:solidFill>
              </a:rPr>
              <a:t>(instruments) </a:t>
            </a:r>
            <a:r>
              <a:rPr lang="en-US" dirty="0"/>
              <a:t>that are within the scope of practice for school counselors and for which they are licensed, certified, </a:t>
            </a:r>
            <a:r>
              <a:rPr lang="en-US" strike="sngStrike" dirty="0"/>
              <a:t>and</a:t>
            </a:r>
            <a:r>
              <a:rPr lang="en-US" dirty="0"/>
              <a:t> competent. </a:t>
            </a:r>
            <a:r>
              <a:rPr lang="en-US" dirty="0">
                <a:solidFill>
                  <a:srgbClr val="FF0000"/>
                </a:solidFill>
              </a:rPr>
              <a:t>(and trained to use)</a:t>
            </a:r>
            <a:r>
              <a:rPr lang="en-US" dirty="0"/>
              <a:t>”.</a:t>
            </a:r>
          </a:p>
          <a:p>
            <a:r>
              <a:rPr lang="en-US" dirty="0"/>
              <a:t>Section c-changed </a:t>
            </a:r>
            <a:r>
              <a:rPr lang="en-US" dirty="0">
                <a:solidFill>
                  <a:srgbClr val="0070C0"/>
                </a:solidFill>
              </a:rPr>
              <a:t>“Are mindful of” </a:t>
            </a:r>
            <a:r>
              <a:rPr lang="en-US" dirty="0"/>
              <a:t>to </a:t>
            </a:r>
            <a:r>
              <a:rPr lang="en-US" dirty="0">
                <a:solidFill>
                  <a:srgbClr val="FF0000"/>
                </a:solidFill>
              </a:rPr>
              <a:t>“Follow” </a:t>
            </a:r>
            <a:r>
              <a:rPr lang="en-US" dirty="0"/>
              <a:t>when talking about confidentiality</a:t>
            </a:r>
          </a:p>
          <a:p>
            <a:r>
              <a:rPr lang="en-US" dirty="0"/>
              <a:t>Section d-added </a:t>
            </a:r>
            <a:r>
              <a:rPr lang="en-US" dirty="0">
                <a:solidFill>
                  <a:srgbClr val="FF0000"/>
                </a:solidFill>
              </a:rPr>
              <a:t>“home language” </a:t>
            </a:r>
            <a:r>
              <a:rPr lang="en-US" dirty="0"/>
              <a:t>to something to be considered when determining an assessment’s appropriateness</a:t>
            </a:r>
          </a:p>
          <a:p>
            <a:r>
              <a:rPr lang="en-US" dirty="0"/>
              <a:t>Section e-Changed-”Use multiple data points </a:t>
            </a:r>
            <a:r>
              <a:rPr lang="en-US" dirty="0">
                <a:solidFill>
                  <a:srgbClr val="FF0000"/>
                </a:solidFill>
              </a:rPr>
              <a:t>(both qualitative and quantitative) </a:t>
            </a:r>
            <a:r>
              <a:rPr lang="en-US" dirty="0"/>
              <a:t>when</a:t>
            </a:r>
            <a:r>
              <a:rPr lang="en-US" dirty="0">
                <a:solidFill>
                  <a:srgbClr val="FF0000"/>
                </a:solidFill>
              </a:rPr>
              <a:t>ever</a:t>
            </a:r>
            <a:r>
              <a:rPr lang="en-US" dirty="0"/>
              <a:t> possible to provide students and families with </a:t>
            </a:r>
            <a:r>
              <a:rPr lang="en-US" strike="sngStrike" dirty="0"/>
              <a:t>accurate, objective and concise</a:t>
            </a:r>
            <a:r>
              <a:rPr lang="en-US" dirty="0"/>
              <a:t> </a:t>
            </a:r>
            <a:r>
              <a:rPr lang="en-US" dirty="0">
                <a:solidFill>
                  <a:srgbClr val="FF0000"/>
                </a:solidFill>
              </a:rPr>
              <a:t>(complete and accurate) </a:t>
            </a:r>
            <a:r>
              <a:rPr lang="en-US" dirty="0"/>
              <a:t>information to promote students’ well-being.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6868" y="5795493"/>
            <a:ext cx="4735132" cy="1062507"/>
          </a:xfrm>
          <a:prstGeom prst="rect">
            <a:avLst/>
          </a:prstGeom>
          <a:effectLst>
            <a:softEdge rad="127000"/>
          </a:effectLst>
        </p:spPr>
      </p:pic>
    </p:spTree>
    <p:extLst>
      <p:ext uri="{BB962C8B-B14F-4D97-AF65-F5344CB8AC3E}">
        <p14:creationId xmlns:p14="http://schemas.microsoft.com/office/powerpoint/2010/main" val="2885027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610072"/>
          </a:xfrm>
        </p:spPr>
        <p:txBody>
          <a:bodyPr>
            <a:normAutofit fontScale="90000"/>
          </a:bodyPr>
          <a:lstStyle/>
          <a:p>
            <a:r>
              <a:rPr lang="en-US" dirty="0"/>
              <a:t>Section a.14 </a:t>
            </a:r>
            <a:r>
              <a:rPr lang="en-US" sz="3600" dirty="0"/>
              <a:t>evaluation, assessment, and interpretation</a:t>
            </a:r>
            <a:endParaRPr lang="en-US" dirty="0"/>
          </a:p>
        </p:txBody>
      </p:sp>
      <p:sp>
        <p:nvSpPr>
          <p:cNvPr id="3" name="Content Placeholder 2"/>
          <p:cNvSpPr>
            <a:spLocks noGrp="1"/>
          </p:cNvSpPr>
          <p:nvPr>
            <p:ph idx="1"/>
          </p:nvPr>
        </p:nvSpPr>
        <p:spPr>
          <a:xfrm>
            <a:off x="1069848" y="1262130"/>
            <a:ext cx="10058400" cy="4910070"/>
          </a:xfrm>
        </p:spPr>
        <p:txBody>
          <a:bodyPr/>
          <a:lstStyle/>
          <a:p>
            <a:r>
              <a:rPr lang="en-US" dirty="0"/>
              <a:t>Section f-added </a:t>
            </a:r>
            <a:r>
              <a:rPr lang="en-US" dirty="0">
                <a:solidFill>
                  <a:srgbClr val="FF0000"/>
                </a:solidFill>
              </a:rPr>
              <a:t>“in the student’s preferred language” </a:t>
            </a:r>
            <a:r>
              <a:rPr lang="en-US" dirty="0"/>
              <a:t>and changed </a:t>
            </a:r>
            <a:r>
              <a:rPr lang="en-US" dirty="0">
                <a:solidFill>
                  <a:srgbClr val="0070C0"/>
                </a:solidFill>
              </a:rPr>
              <a:t>“in terms students and parents can understand’ </a:t>
            </a:r>
            <a:r>
              <a:rPr lang="en-US" dirty="0"/>
              <a:t>to </a:t>
            </a:r>
            <a:r>
              <a:rPr lang="en-US" u="sng" dirty="0">
                <a:solidFill>
                  <a:srgbClr val="FF0000"/>
                </a:solidFill>
              </a:rPr>
              <a:t>“in language the students and parents can understand”.</a:t>
            </a:r>
          </a:p>
          <a:p>
            <a:r>
              <a:rPr lang="en-US" dirty="0"/>
              <a:t>Section </a:t>
            </a:r>
            <a:r>
              <a:rPr lang="en-US" dirty="0" err="1"/>
              <a:t>i</a:t>
            </a:r>
            <a:r>
              <a:rPr lang="en-US" dirty="0"/>
              <a:t>-changed “Conduct </a:t>
            </a:r>
            <a:r>
              <a:rPr lang="en-US" dirty="0">
                <a:solidFill>
                  <a:srgbClr val="FF0000"/>
                </a:solidFill>
              </a:rPr>
              <a:t>(and disseminate) </a:t>
            </a:r>
            <a:r>
              <a:rPr lang="en-US" dirty="0"/>
              <a:t>school counseling program assessments to determine the effectiveness of activities supporting students’ academic, career, and social emotional development through accountability measures, especially examining efforts to close </a:t>
            </a:r>
            <a:r>
              <a:rPr lang="en-US" strike="sngStrike" dirty="0"/>
              <a:t>information</a:t>
            </a:r>
            <a:r>
              <a:rPr lang="en-US" dirty="0"/>
              <a:t>, opportunity, </a:t>
            </a:r>
            <a:r>
              <a:rPr lang="en-US" strike="sngStrike" dirty="0"/>
              <a:t>and attainment</a:t>
            </a:r>
            <a:r>
              <a:rPr lang="en-US" dirty="0"/>
              <a:t> gaps.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4614" y="3927050"/>
            <a:ext cx="2381250" cy="1914525"/>
          </a:xfrm>
          <a:prstGeom prst="rect">
            <a:avLst/>
          </a:prstGeom>
        </p:spPr>
      </p:pic>
    </p:spTree>
    <p:extLst>
      <p:ext uri="{BB962C8B-B14F-4D97-AF65-F5344CB8AC3E}">
        <p14:creationId xmlns:p14="http://schemas.microsoft.com/office/powerpoint/2010/main" val="3995621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640783"/>
          </a:xfrm>
        </p:spPr>
        <p:txBody>
          <a:bodyPr>
            <a:normAutofit fontScale="90000"/>
          </a:bodyPr>
          <a:lstStyle/>
          <a:p>
            <a:r>
              <a:rPr lang="en-US" dirty="0"/>
              <a:t>Section a.15 </a:t>
            </a:r>
            <a:r>
              <a:rPr lang="en-US" sz="4400" dirty="0"/>
              <a:t>technical and digital citizenship</a:t>
            </a:r>
            <a:endParaRPr lang="en-US" dirty="0"/>
          </a:p>
        </p:txBody>
      </p:sp>
      <p:sp>
        <p:nvSpPr>
          <p:cNvPr id="3" name="Content Placeholder 2"/>
          <p:cNvSpPr>
            <a:spLocks noGrp="1"/>
          </p:cNvSpPr>
          <p:nvPr>
            <p:ph idx="1"/>
          </p:nvPr>
        </p:nvSpPr>
        <p:spPr>
          <a:xfrm>
            <a:off x="1069848" y="1294228"/>
            <a:ext cx="10058400" cy="4877972"/>
          </a:xfrm>
        </p:spPr>
        <p:txBody>
          <a:bodyPr/>
          <a:lstStyle/>
          <a:p>
            <a:r>
              <a:rPr lang="en-US" dirty="0"/>
              <a:t>Section a- Changed-“Advocate for </a:t>
            </a:r>
            <a:r>
              <a:rPr lang="en-US" strike="sngStrike" dirty="0"/>
              <a:t>equal</a:t>
            </a:r>
            <a:r>
              <a:rPr lang="en-US" dirty="0"/>
              <a:t> </a:t>
            </a:r>
            <a:r>
              <a:rPr lang="en-US" dirty="0">
                <a:solidFill>
                  <a:srgbClr val="FF0000"/>
                </a:solidFill>
              </a:rPr>
              <a:t>(equitable) </a:t>
            </a:r>
            <a:r>
              <a:rPr lang="en-US" dirty="0"/>
              <a:t>access to technology for all students. </a:t>
            </a:r>
          </a:p>
          <a:p>
            <a:r>
              <a:rPr lang="en-US" dirty="0"/>
              <a:t>Section b-added </a:t>
            </a:r>
            <a:r>
              <a:rPr lang="en-US" dirty="0">
                <a:solidFill>
                  <a:srgbClr val="FF0000"/>
                </a:solidFill>
              </a:rPr>
              <a:t>“equitable use of culturally sustaining” </a:t>
            </a:r>
            <a:r>
              <a:rPr lang="en-US" dirty="0"/>
              <a:t>when discussing selectin of materials</a:t>
            </a:r>
          </a:p>
          <a:p>
            <a:r>
              <a:rPr lang="en-US" dirty="0"/>
              <a:t>New-Section g-</a:t>
            </a:r>
            <a:r>
              <a:rPr lang="en-US" dirty="0">
                <a:solidFill>
                  <a:srgbClr val="FF0000"/>
                </a:solidFill>
              </a:rPr>
              <a:t>”Understand challenges with confidentiality when using emails and establish protocols and boundaries for responding to emails”.</a:t>
            </a:r>
          </a:p>
          <a:p>
            <a:r>
              <a:rPr lang="en-US" dirty="0"/>
              <a:t>New-Section h-</a:t>
            </a:r>
            <a:r>
              <a:rPr lang="en-US" dirty="0">
                <a:solidFill>
                  <a:srgbClr val="FF0000"/>
                </a:solidFill>
              </a:rPr>
              <a:t>”Advocate for the use of virtual learning tools that include safeguards and protocols protecting highly sensitive student information”.</a:t>
            </a:r>
          </a:p>
          <a:p>
            <a:r>
              <a:rPr lang="en-US" dirty="0"/>
              <a:t>New-Section </a:t>
            </a:r>
            <a:r>
              <a:rPr lang="en-US" dirty="0" err="1"/>
              <a:t>i</a:t>
            </a:r>
            <a:r>
              <a:rPr lang="en-US" dirty="0"/>
              <a:t>-</a:t>
            </a:r>
            <a:r>
              <a:rPr lang="en-US" dirty="0">
                <a:solidFill>
                  <a:srgbClr val="FF0000"/>
                </a:solidFill>
              </a:rPr>
              <a:t>”Advocate against alert tools or apps requiring constant monitoring by school personnel.  These tools are not aligned with the nature and function of school counseling”.</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587" y="5092504"/>
            <a:ext cx="10058400" cy="1659987"/>
          </a:xfrm>
          <a:prstGeom prst="rect">
            <a:avLst/>
          </a:prstGeom>
          <a:effectLst>
            <a:softEdge rad="127000"/>
          </a:effectLst>
        </p:spPr>
      </p:pic>
    </p:spTree>
    <p:extLst>
      <p:ext uri="{BB962C8B-B14F-4D97-AF65-F5344CB8AC3E}">
        <p14:creationId xmlns:p14="http://schemas.microsoft.com/office/powerpoint/2010/main" val="514230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65866"/>
          </a:xfrm>
        </p:spPr>
        <p:txBody>
          <a:bodyPr>
            <a:normAutofit fontScale="90000"/>
          </a:bodyPr>
          <a:lstStyle/>
          <a:p>
            <a:r>
              <a:rPr lang="en-US" dirty="0"/>
              <a:t>Section a.16 </a:t>
            </a:r>
            <a:r>
              <a:rPr lang="en-US" sz="4000" dirty="0"/>
              <a:t>virtual/distance school counseling</a:t>
            </a:r>
          </a:p>
        </p:txBody>
      </p:sp>
      <p:sp>
        <p:nvSpPr>
          <p:cNvPr id="3" name="Content Placeholder 2"/>
          <p:cNvSpPr>
            <a:spLocks noGrp="1"/>
          </p:cNvSpPr>
          <p:nvPr>
            <p:ph idx="1"/>
          </p:nvPr>
        </p:nvSpPr>
        <p:spPr>
          <a:xfrm>
            <a:off x="1069848" y="1350498"/>
            <a:ext cx="10058400" cy="4821702"/>
          </a:xfrm>
        </p:spPr>
        <p:txBody>
          <a:bodyPr/>
          <a:lstStyle/>
          <a:p>
            <a:r>
              <a:rPr lang="en-US" dirty="0"/>
              <a:t>Section a-Changed </a:t>
            </a:r>
            <a:r>
              <a:rPr lang="en-US" dirty="0">
                <a:solidFill>
                  <a:srgbClr val="0070C0"/>
                </a:solidFill>
              </a:rPr>
              <a:t>“ethical guidelines” </a:t>
            </a:r>
            <a:r>
              <a:rPr lang="en-US" dirty="0"/>
              <a:t>to </a:t>
            </a:r>
            <a:r>
              <a:rPr lang="en-US" dirty="0">
                <a:solidFill>
                  <a:srgbClr val="FF0000"/>
                </a:solidFill>
              </a:rPr>
              <a:t>“Legal and ethical standards” </a:t>
            </a:r>
            <a:r>
              <a:rPr lang="en-US" dirty="0"/>
              <a:t>and “virtual/distance settings” to </a:t>
            </a:r>
            <a:r>
              <a:rPr lang="en-US" dirty="0">
                <a:solidFill>
                  <a:srgbClr val="FF0000"/>
                </a:solidFill>
              </a:rPr>
              <a:t>“virtual/distance/hybrid settings”.</a:t>
            </a:r>
          </a:p>
          <a:p>
            <a:r>
              <a:rPr lang="en-US" dirty="0"/>
              <a:t>Section b-”Recognize </a:t>
            </a:r>
            <a:r>
              <a:rPr lang="en-US" strike="sngStrike" dirty="0"/>
              <a:t>and</a:t>
            </a:r>
            <a:r>
              <a:rPr lang="en-US" dirty="0"/>
              <a:t> acknowledge </a:t>
            </a:r>
            <a:r>
              <a:rPr lang="en-US" dirty="0">
                <a:solidFill>
                  <a:srgbClr val="FF0000"/>
                </a:solidFill>
              </a:rPr>
              <a:t>(and problem-solve) </a:t>
            </a:r>
            <a:r>
              <a:rPr lang="en-US" dirty="0"/>
              <a:t>the challenges and limitations of virtual/distance</a:t>
            </a:r>
            <a:r>
              <a:rPr lang="en-US" dirty="0">
                <a:solidFill>
                  <a:srgbClr val="FF0000"/>
                </a:solidFill>
              </a:rPr>
              <a:t>(/hybrid) </a:t>
            </a:r>
            <a:r>
              <a:rPr lang="en-US" dirty="0"/>
              <a:t>school counseling. </a:t>
            </a:r>
          </a:p>
          <a:p>
            <a:r>
              <a:rPr lang="en-US" dirty="0"/>
              <a:t>Section c-Changed</a:t>
            </a:r>
            <a:r>
              <a:rPr lang="en-US" dirty="0">
                <a:solidFill>
                  <a:srgbClr val="0070C0"/>
                </a:solidFill>
              </a:rPr>
              <a:t>” Implement” </a:t>
            </a:r>
            <a:r>
              <a:rPr lang="en-US" dirty="0"/>
              <a:t>to </a:t>
            </a:r>
            <a:r>
              <a:rPr lang="en-US" dirty="0">
                <a:solidFill>
                  <a:srgbClr val="FF0000"/>
                </a:solidFill>
              </a:rPr>
              <a:t>“Establish” </a:t>
            </a:r>
            <a:r>
              <a:rPr lang="en-US" dirty="0"/>
              <a:t>and added </a:t>
            </a:r>
            <a:r>
              <a:rPr lang="en-US" dirty="0">
                <a:solidFill>
                  <a:srgbClr val="0070C0"/>
                </a:solidFill>
              </a:rPr>
              <a:t>“in collaboration with school administrators and other support staff”</a:t>
            </a:r>
            <a:r>
              <a:rPr lang="en-US" dirty="0"/>
              <a:t> in discussing what to do then the school counselor is not available.</a:t>
            </a:r>
          </a:p>
          <a:p>
            <a:r>
              <a:rPr lang="en-US" dirty="0"/>
              <a:t>Section d-Added </a:t>
            </a:r>
            <a:r>
              <a:rPr lang="en-US" dirty="0">
                <a:solidFill>
                  <a:srgbClr val="FF0000"/>
                </a:solidFill>
              </a:rPr>
              <a:t>hybrid</a:t>
            </a:r>
          </a:p>
          <a:p>
            <a:r>
              <a:rPr lang="en-US" dirty="0"/>
              <a:t>New Section g-</a:t>
            </a:r>
            <a:r>
              <a:rPr lang="en-US" dirty="0">
                <a:solidFill>
                  <a:srgbClr val="FF0000"/>
                </a:solidFill>
              </a:rPr>
              <a:t>”Recognize the challenges in virtual/distance/hybrid settings of assisting students considering suicide, including but not limited to their physical location, keeping them engaged on the cell or device, contacting their parents/guardians and getting help to their location.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0788" y="5275385"/>
            <a:ext cx="3938954" cy="1456006"/>
          </a:xfrm>
          <a:prstGeom prst="rect">
            <a:avLst/>
          </a:prstGeom>
          <a:effectLst>
            <a:softEdge rad="127000"/>
          </a:effectLst>
        </p:spPr>
      </p:pic>
    </p:spTree>
    <p:extLst>
      <p:ext uri="{BB962C8B-B14F-4D97-AF65-F5344CB8AC3E}">
        <p14:creationId xmlns:p14="http://schemas.microsoft.com/office/powerpoint/2010/main" val="1262315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4851"/>
            <a:ext cx="10058400" cy="1081826"/>
          </a:xfrm>
        </p:spPr>
        <p:txBody>
          <a:bodyPr>
            <a:normAutofit fontScale="90000"/>
          </a:bodyPr>
          <a:lstStyle/>
          <a:p>
            <a:r>
              <a:rPr lang="en-US" dirty="0"/>
              <a:t>Section b.1 </a:t>
            </a:r>
            <a:r>
              <a:rPr lang="en-US" sz="4000" dirty="0"/>
              <a:t>responsibilities to parents/guardians</a:t>
            </a:r>
          </a:p>
        </p:txBody>
      </p:sp>
      <p:sp>
        <p:nvSpPr>
          <p:cNvPr id="3" name="Content Placeholder 2"/>
          <p:cNvSpPr>
            <a:spLocks noGrp="1"/>
          </p:cNvSpPr>
          <p:nvPr>
            <p:ph idx="1"/>
          </p:nvPr>
        </p:nvSpPr>
        <p:spPr>
          <a:xfrm>
            <a:off x="1069848" y="1513168"/>
            <a:ext cx="10058400" cy="4659031"/>
          </a:xfrm>
        </p:spPr>
        <p:txBody>
          <a:bodyPr>
            <a:normAutofit lnSpcReduction="10000"/>
          </a:bodyPr>
          <a:lstStyle/>
          <a:p>
            <a:r>
              <a:rPr lang="en-US" dirty="0"/>
              <a:t>Section a- Changed “</a:t>
            </a:r>
            <a:r>
              <a:rPr lang="en-US" dirty="0">
                <a:solidFill>
                  <a:srgbClr val="FF0000"/>
                </a:solidFill>
              </a:rPr>
              <a:t>Recognize(honor, and respect the importance of parents/guardians) </a:t>
            </a:r>
            <a:r>
              <a:rPr lang="en-US" strike="sngStrike" dirty="0"/>
              <a:t>that</a:t>
            </a:r>
            <a:r>
              <a:rPr lang="en-US" dirty="0"/>
              <a:t> </a:t>
            </a:r>
            <a:r>
              <a:rPr lang="en-US" dirty="0">
                <a:solidFill>
                  <a:srgbClr val="FF0000"/>
                </a:solidFill>
              </a:rPr>
              <a:t>(when)</a:t>
            </a:r>
            <a:r>
              <a:rPr lang="en-US" dirty="0"/>
              <a:t>providing services to </a:t>
            </a:r>
            <a:r>
              <a:rPr lang="en-US" dirty="0">
                <a:solidFill>
                  <a:srgbClr val="0070C0"/>
                </a:solidFill>
              </a:rPr>
              <a:t>minors</a:t>
            </a:r>
            <a:r>
              <a:rPr lang="en-US" dirty="0"/>
              <a:t> </a:t>
            </a:r>
            <a:r>
              <a:rPr lang="en-US" dirty="0">
                <a:solidFill>
                  <a:srgbClr val="FF0000"/>
                </a:solidFill>
              </a:rPr>
              <a:t>(students) </a:t>
            </a:r>
            <a:r>
              <a:rPr lang="en-US" dirty="0"/>
              <a:t>in a school setting </a:t>
            </a:r>
            <a:r>
              <a:rPr lang="en-US" strike="sngStrike" dirty="0"/>
              <a:t>requires school counselors to </a:t>
            </a:r>
            <a:r>
              <a:rPr lang="en-US" dirty="0">
                <a:solidFill>
                  <a:srgbClr val="FF0000"/>
                </a:solidFill>
              </a:rPr>
              <a:t>(and) </a:t>
            </a:r>
            <a:r>
              <a:rPr lang="en-US" dirty="0"/>
              <a:t>collaborate with students’ parents and guardians as appropriate. </a:t>
            </a:r>
          </a:p>
          <a:p>
            <a:r>
              <a:rPr lang="en-US" dirty="0"/>
              <a:t>Section b-added </a:t>
            </a:r>
            <a:r>
              <a:rPr lang="en-US" dirty="0">
                <a:solidFill>
                  <a:srgbClr val="FF0000"/>
                </a:solidFill>
              </a:rPr>
              <a:t>“and advocate for students’ maximum growth in the areas of academic, career, and social/emotional development.”</a:t>
            </a:r>
          </a:p>
          <a:p>
            <a:r>
              <a:rPr lang="en-US" dirty="0"/>
              <a:t>Section c- Changed </a:t>
            </a:r>
            <a:r>
              <a:rPr lang="en-US" dirty="0">
                <a:solidFill>
                  <a:srgbClr val="0070C0"/>
                </a:solidFill>
              </a:rPr>
              <a:t>“Are culturally competent and sensitive to diversity among families”</a:t>
            </a:r>
            <a:r>
              <a:rPr lang="en-US" dirty="0"/>
              <a:t>…. To </a:t>
            </a:r>
            <a:r>
              <a:rPr lang="en-US" dirty="0">
                <a:solidFill>
                  <a:srgbClr val="FF0000"/>
                </a:solidFill>
              </a:rPr>
              <a:t>“Promote equity and inclusion through culturally affirming and sustaining practices honoring the diversity of families. “</a:t>
            </a:r>
          </a:p>
          <a:p>
            <a:r>
              <a:rPr lang="en-US" dirty="0"/>
              <a:t>Section e-New-</a:t>
            </a:r>
            <a:r>
              <a:rPr lang="en-US" dirty="0">
                <a:solidFill>
                  <a:srgbClr val="FF0000"/>
                </a:solidFill>
              </a:rPr>
              <a:t>”Adhere to the Protection of Pupil Rights Amendment when using universal screeners, surveys, or needs assessments by informing parents/guardian prior to their use in accordance with school district policies and local, state, and federal laws. </a:t>
            </a:r>
          </a:p>
          <a:p>
            <a:r>
              <a:rPr lang="en-US" dirty="0"/>
              <a:t>Section f-New-</a:t>
            </a:r>
            <a:r>
              <a:rPr lang="en-US" dirty="0">
                <a:solidFill>
                  <a:srgbClr val="FF0000"/>
                </a:solidFill>
              </a:rPr>
              <a:t>”Engage a diverse sample of parents/guardians and caregivers to provide opportunities for meaningful contributions to the school counseling program. “</a:t>
            </a:r>
          </a:p>
          <a:p>
            <a:endParaRPr lang="en-US" dirty="0"/>
          </a:p>
        </p:txBody>
      </p:sp>
    </p:spTree>
    <p:extLst>
      <p:ext uri="{BB962C8B-B14F-4D97-AF65-F5344CB8AC3E}">
        <p14:creationId xmlns:p14="http://schemas.microsoft.com/office/powerpoint/2010/main" val="2968130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648709"/>
          </a:xfrm>
        </p:spPr>
        <p:txBody>
          <a:bodyPr>
            <a:normAutofit fontScale="90000"/>
          </a:bodyPr>
          <a:lstStyle/>
          <a:p>
            <a:r>
              <a:rPr lang="en-US" dirty="0"/>
              <a:t>Section B.1 </a:t>
            </a:r>
            <a:r>
              <a:rPr lang="en-US" sz="4000" dirty="0"/>
              <a:t>responsibilities to parents/guardians</a:t>
            </a:r>
          </a:p>
        </p:txBody>
      </p:sp>
      <p:sp>
        <p:nvSpPr>
          <p:cNvPr id="3" name="Content Placeholder 2"/>
          <p:cNvSpPr>
            <a:spLocks noGrp="1"/>
          </p:cNvSpPr>
          <p:nvPr>
            <p:ph idx="1"/>
          </p:nvPr>
        </p:nvSpPr>
        <p:spPr>
          <a:xfrm>
            <a:off x="1069847" y="1416676"/>
            <a:ext cx="10598411" cy="4755524"/>
          </a:xfrm>
        </p:spPr>
        <p:txBody>
          <a:bodyPr/>
          <a:lstStyle/>
          <a:p>
            <a:r>
              <a:rPr lang="en-US" dirty="0"/>
              <a:t>Section h-Changed “Inform parents/guardians of the confidential nature of the school counseling relationship between the school counselor and </a:t>
            </a:r>
            <a:r>
              <a:rPr lang="en-US" strike="sngStrike" dirty="0"/>
              <a:t>the </a:t>
            </a:r>
            <a:r>
              <a:rPr lang="en-US" dirty="0"/>
              <a:t>student</a:t>
            </a:r>
            <a:r>
              <a:rPr lang="en-US" dirty="0">
                <a:solidFill>
                  <a:srgbClr val="FF0000"/>
                </a:solidFill>
              </a:rPr>
              <a:t>( while recognizing that parents/guardians have inherent legal rights to student information ).”</a:t>
            </a:r>
          </a:p>
          <a:p>
            <a:r>
              <a:rPr lang="en-US" dirty="0"/>
              <a:t>Section </a:t>
            </a:r>
            <a:r>
              <a:rPr lang="en-US" dirty="0" err="1"/>
              <a:t>i</a:t>
            </a:r>
            <a:r>
              <a:rPr lang="en-US" dirty="0"/>
              <a:t>- Changed term </a:t>
            </a:r>
            <a:r>
              <a:rPr lang="en-US" dirty="0">
                <a:solidFill>
                  <a:srgbClr val="0070C0"/>
                </a:solidFill>
              </a:rPr>
              <a:t>”confidentiality” </a:t>
            </a:r>
            <a:r>
              <a:rPr lang="en-US" dirty="0"/>
              <a:t>to </a:t>
            </a:r>
            <a:r>
              <a:rPr lang="en-US" dirty="0">
                <a:solidFill>
                  <a:srgbClr val="FF0000"/>
                </a:solidFill>
              </a:rPr>
              <a:t>“privacy” </a:t>
            </a:r>
            <a:r>
              <a:rPr lang="en-US" dirty="0"/>
              <a:t>when talking about parent rights.</a:t>
            </a:r>
          </a:p>
          <a:p>
            <a:r>
              <a:rPr lang="en-US" dirty="0"/>
              <a:t>Section j- Changed </a:t>
            </a:r>
            <a:r>
              <a:rPr lang="en-US" dirty="0">
                <a:solidFill>
                  <a:srgbClr val="0070C0"/>
                </a:solidFill>
              </a:rPr>
              <a:t>“in an objective and caring manner</a:t>
            </a:r>
            <a:r>
              <a:rPr lang="en-US" dirty="0"/>
              <a:t>” to </a:t>
            </a:r>
            <a:r>
              <a:rPr lang="en-US" dirty="0">
                <a:solidFill>
                  <a:srgbClr val="FF0000"/>
                </a:solidFill>
              </a:rPr>
              <a:t>“in a caring manner” </a:t>
            </a:r>
            <a:r>
              <a:rPr lang="en-US" dirty="0"/>
              <a:t>when sharing information with parents.  Also added </a:t>
            </a:r>
            <a:r>
              <a:rPr lang="en-US" dirty="0">
                <a:solidFill>
                  <a:srgbClr val="FF0000"/>
                </a:solidFill>
              </a:rPr>
              <a:t>”Exercise due diligence in a timely, efficient manner to communicate concerns that affect the students’ safety and welfare.”</a:t>
            </a:r>
          </a:p>
          <a:p>
            <a:r>
              <a:rPr lang="en-US" dirty="0"/>
              <a:t>Section k- Clarified wording and changed, </a:t>
            </a:r>
            <a:r>
              <a:rPr lang="en-US" dirty="0">
                <a:solidFill>
                  <a:srgbClr val="0070C0"/>
                </a:solidFill>
              </a:rPr>
              <a:t>“School counselors supporting one parent over another”</a:t>
            </a:r>
            <a:r>
              <a:rPr lang="en-US" dirty="0"/>
              <a:t> to </a:t>
            </a:r>
            <a:r>
              <a:rPr lang="en-US" dirty="0">
                <a:solidFill>
                  <a:srgbClr val="FF0000"/>
                </a:solidFill>
              </a:rPr>
              <a:t>“Adhere to clear boundaries and a position of neutrality when working with parents/guardians”.</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1165" y="4736461"/>
            <a:ext cx="3570554" cy="2375091"/>
          </a:xfrm>
          <a:prstGeom prst="rect">
            <a:avLst/>
          </a:prstGeom>
        </p:spPr>
      </p:pic>
    </p:spTree>
    <p:extLst>
      <p:ext uri="{BB962C8B-B14F-4D97-AF65-F5344CB8AC3E}">
        <p14:creationId xmlns:p14="http://schemas.microsoft.com/office/powerpoint/2010/main" val="1894981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149781"/>
            <a:ext cx="10058400" cy="803256"/>
          </a:xfrm>
        </p:spPr>
        <p:txBody>
          <a:bodyPr>
            <a:normAutofit fontScale="90000"/>
          </a:bodyPr>
          <a:lstStyle/>
          <a:p>
            <a:r>
              <a:rPr lang="en-US" dirty="0"/>
              <a:t>Section B.2 responsibilities to the school</a:t>
            </a:r>
          </a:p>
        </p:txBody>
      </p:sp>
      <p:sp>
        <p:nvSpPr>
          <p:cNvPr id="3" name="Content Placeholder 2"/>
          <p:cNvSpPr>
            <a:spLocks noGrp="1"/>
          </p:cNvSpPr>
          <p:nvPr>
            <p:ph idx="1"/>
          </p:nvPr>
        </p:nvSpPr>
        <p:spPr>
          <a:xfrm>
            <a:off x="1069848" y="953037"/>
            <a:ext cx="10058400" cy="5219163"/>
          </a:xfrm>
        </p:spPr>
        <p:txBody>
          <a:bodyPr/>
          <a:lstStyle/>
          <a:p>
            <a:r>
              <a:rPr lang="en-US" dirty="0"/>
              <a:t>Section b-Changed-instead of wording describing a data driven program, specifically references ASCA model.</a:t>
            </a:r>
          </a:p>
          <a:p>
            <a:r>
              <a:rPr lang="en-US" dirty="0"/>
              <a:t>Section d-Changed “</a:t>
            </a:r>
            <a:r>
              <a:rPr lang="en-US" dirty="0">
                <a:solidFill>
                  <a:srgbClr val="0070C0"/>
                </a:solidFill>
              </a:rPr>
              <a:t>Provide</a:t>
            </a:r>
            <a:r>
              <a:rPr lang="en-US" dirty="0"/>
              <a:t> </a:t>
            </a:r>
            <a:r>
              <a:rPr lang="en-US" dirty="0">
                <a:solidFill>
                  <a:srgbClr val="FF0000"/>
                </a:solidFill>
              </a:rPr>
              <a:t>(Exercise) </a:t>
            </a:r>
            <a:r>
              <a:rPr lang="en-US" dirty="0"/>
              <a:t>leadership to create </a:t>
            </a:r>
            <a:r>
              <a:rPr lang="en-US" strike="sngStrike" dirty="0"/>
              <a:t>systemic change to enhance the school</a:t>
            </a:r>
            <a:r>
              <a:rPr lang="en-US" dirty="0"/>
              <a:t> </a:t>
            </a:r>
            <a:r>
              <a:rPr lang="en-US" dirty="0">
                <a:solidFill>
                  <a:srgbClr val="FF0000"/>
                </a:solidFill>
              </a:rPr>
              <a:t>(a safe and supportive environment and equitable outcomes for all students)” .</a:t>
            </a:r>
          </a:p>
          <a:p>
            <a:r>
              <a:rPr lang="en-US" dirty="0"/>
              <a:t>Section e-added “in promoting equitable student outcomes”.</a:t>
            </a:r>
          </a:p>
          <a:p>
            <a:r>
              <a:rPr lang="en-US" dirty="0"/>
              <a:t>Section f-Changed “Provide support, consultation, and mentoring to professionals in need of assistance when appropriate to </a:t>
            </a:r>
            <a:r>
              <a:rPr lang="en-US" dirty="0">
                <a:solidFill>
                  <a:srgbClr val="FF0000"/>
                </a:solidFill>
              </a:rPr>
              <a:t>(enhance school climate and student outcomes) </a:t>
            </a:r>
            <a:r>
              <a:rPr lang="en-US" strike="sngStrike" dirty="0"/>
              <a:t>within the scope of the school counselor’s role</a:t>
            </a:r>
            <a:r>
              <a:rPr lang="en-US" dirty="0"/>
              <a:t>”</a:t>
            </a:r>
          </a:p>
          <a:p>
            <a:r>
              <a:rPr lang="en-US" dirty="0"/>
              <a:t>Section g-reworded for clarity about law and policy</a:t>
            </a:r>
          </a:p>
          <a:p>
            <a:r>
              <a:rPr lang="en-US" dirty="0"/>
              <a:t>Section j-Changed ”</a:t>
            </a:r>
            <a:r>
              <a:rPr lang="en-US" strike="sngStrike" dirty="0"/>
              <a:t>Strive to use </a:t>
            </a:r>
            <a:r>
              <a:rPr lang="en-US" dirty="0">
                <a:solidFill>
                  <a:srgbClr val="FF0000"/>
                </a:solidFill>
              </a:rPr>
              <a:t>(Advocate for the use of vetted) </a:t>
            </a:r>
            <a:r>
              <a:rPr lang="en-US" dirty="0"/>
              <a:t>translators </a:t>
            </a:r>
            <a:r>
              <a:rPr lang="en-US" strike="sngStrike" dirty="0"/>
              <a:t>who have been vetted or reviewed and bilingual/multilingual school counseling program materials representing </a:t>
            </a:r>
            <a:r>
              <a:rPr lang="en-US" dirty="0"/>
              <a:t> </a:t>
            </a:r>
            <a:r>
              <a:rPr lang="en-US" dirty="0">
                <a:solidFill>
                  <a:srgbClr val="FF0000"/>
                </a:solidFill>
              </a:rPr>
              <a:t>(to represent) </a:t>
            </a:r>
            <a:r>
              <a:rPr lang="en-US" dirty="0"/>
              <a:t>languages used by families in the school community </a:t>
            </a:r>
            <a:r>
              <a:rPr lang="en-US" dirty="0">
                <a:solidFill>
                  <a:srgbClr val="FF0000"/>
                </a:solidFill>
              </a:rPr>
              <a:t>(and support broader cultural communication and engagement).</a:t>
            </a:r>
          </a:p>
        </p:txBody>
      </p:sp>
    </p:spTree>
    <p:extLst>
      <p:ext uri="{BB962C8B-B14F-4D97-AF65-F5344CB8AC3E}">
        <p14:creationId xmlns:p14="http://schemas.microsoft.com/office/powerpoint/2010/main" val="29206463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29013"/>
          </a:xfrm>
        </p:spPr>
        <p:txBody>
          <a:bodyPr>
            <a:normAutofit fontScale="90000"/>
          </a:bodyPr>
          <a:lstStyle/>
          <a:p>
            <a:r>
              <a:rPr lang="en-US" dirty="0"/>
              <a:t>Section B.2 responsibilities to the school</a:t>
            </a:r>
          </a:p>
        </p:txBody>
      </p:sp>
      <p:sp>
        <p:nvSpPr>
          <p:cNvPr id="3" name="Content Placeholder 2"/>
          <p:cNvSpPr>
            <a:spLocks noGrp="1"/>
          </p:cNvSpPr>
          <p:nvPr>
            <p:ph idx="1"/>
          </p:nvPr>
        </p:nvSpPr>
        <p:spPr>
          <a:xfrm>
            <a:off x="1069848" y="1416676"/>
            <a:ext cx="10058400" cy="4755524"/>
          </a:xfrm>
        </p:spPr>
        <p:txBody>
          <a:bodyPr/>
          <a:lstStyle/>
          <a:p>
            <a:r>
              <a:rPr lang="en-US" dirty="0"/>
              <a:t>Section l-Changed “Provide </a:t>
            </a:r>
            <a:r>
              <a:rPr lang="en-US" strike="sngStrike" dirty="0"/>
              <a:t>workshops and written/digital </a:t>
            </a:r>
            <a:r>
              <a:rPr lang="en-US" dirty="0">
                <a:solidFill>
                  <a:srgbClr val="FF0000"/>
                </a:solidFill>
              </a:rPr>
              <a:t>(culturally responsive) </a:t>
            </a:r>
            <a:r>
              <a:rPr lang="en-US" dirty="0"/>
              <a:t>information to families to increase understanding, improve communication, </a:t>
            </a:r>
            <a:r>
              <a:rPr lang="en-US" dirty="0">
                <a:solidFill>
                  <a:srgbClr val="FF0000"/>
                </a:solidFill>
              </a:rPr>
              <a:t>(promote engagement) </a:t>
            </a:r>
            <a:r>
              <a:rPr lang="en-US" dirty="0"/>
              <a:t>and </a:t>
            </a:r>
            <a:r>
              <a:rPr lang="en-US" strike="sngStrike" dirty="0"/>
              <a:t>promote </a:t>
            </a:r>
            <a:r>
              <a:rPr lang="en-US" dirty="0">
                <a:solidFill>
                  <a:srgbClr val="FF0000"/>
                </a:solidFill>
              </a:rPr>
              <a:t>(improve) </a:t>
            </a:r>
            <a:r>
              <a:rPr lang="en-US" dirty="0"/>
              <a:t>student achievement. “</a:t>
            </a:r>
          </a:p>
          <a:p>
            <a:r>
              <a:rPr lang="en-US" dirty="0"/>
              <a:t>Section m-Changed “Promote </a:t>
            </a:r>
            <a:r>
              <a:rPr lang="en-US" strike="sngStrike" dirty="0"/>
              <a:t>cultural competence </a:t>
            </a:r>
            <a:r>
              <a:rPr lang="en-US" dirty="0">
                <a:solidFill>
                  <a:srgbClr val="FF0000"/>
                </a:solidFill>
              </a:rPr>
              <a:t>(culturally sustaining practices)  </a:t>
            </a:r>
            <a:r>
              <a:rPr lang="en-US" dirty="0"/>
              <a:t>to help create a saf</a:t>
            </a:r>
            <a:r>
              <a:rPr lang="en-US" strike="sngStrike" dirty="0"/>
              <a:t>er</a:t>
            </a:r>
            <a:r>
              <a:rPr lang="en-US" dirty="0"/>
              <a:t>, </a:t>
            </a:r>
            <a:r>
              <a:rPr lang="en-US" strike="sngStrike" dirty="0"/>
              <a:t>more</a:t>
            </a:r>
            <a:r>
              <a:rPr lang="en-US" dirty="0"/>
              <a:t> inclusive school environment </a:t>
            </a:r>
            <a:r>
              <a:rPr lang="en-US" dirty="0">
                <a:solidFill>
                  <a:srgbClr val="FF0000"/>
                </a:solidFill>
              </a:rPr>
              <a:t>(with equitable outcomes for all students).”</a:t>
            </a:r>
          </a:p>
          <a:p>
            <a:r>
              <a:rPr lang="en-US" dirty="0"/>
              <a:t>Section o-added </a:t>
            </a:r>
            <a:r>
              <a:rPr lang="en-US" dirty="0">
                <a:solidFill>
                  <a:srgbClr val="FF0000"/>
                </a:solidFill>
              </a:rPr>
              <a:t>“school” </a:t>
            </a:r>
            <a:r>
              <a:rPr lang="en-US" dirty="0"/>
              <a:t>resources to those which should be used to promote equity and access (formerly just community)</a:t>
            </a:r>
          </a:p>
          <a:p>
            <a:r>
              <a:rPr lang="en-US" dirty="0"/>
              <a:t>Section p-added </a:t>
            </a:r>
            <a:r>
              <a:rPr lang="en-US" dirty="0">
                <a:solidFill>
                  <a:srgbClr val="FF0000"/>
                </a:solidFill>
              </a:rPr>
              <a:t>“preferred languages when possible”</a:t>
            </a:r>
          </a:p>
          <a:p>
            <a:r>
              <a:rPr lang="en-US" dirty="0"/>
              <a:t>Section q-Changed wording from </a:t>
            </a:r>
            <a:r>
              <a:rPr lang="en-US" dirty="0">
                <a:solidFill>
                  <a:srgbClr val="0070C0"/>
                </a:solidFill>
              </a:rPr>
              <a:t>“other professionals” </a:t>
            </a:r>
            <a:r>
              <a:rPr lang="en-US" dirty="0"/>
              <a:t>to </a:t>
            </a:r>
            <a:r>
              <a:rPr lang="en-US" dirty="0">
                <a:solidFill>
                  <a:srgbClr val="FF0000"/>
                </a:solidFill>
              </a:rPr>
              <a:t>“school and community professionals with legitimate educational interests”</a:t>
            </a:r>
            <a:r>
              <a:rPr lang="en-US" dirty="0"/>
              <a:t> , refined list of possible professionals, and added </a:t>
            </a:r>
            <a:r>
              <a:rPr lang="en-US" dirty="0">
                <a:solidFill>
                  <a:srgbClr val="FF0000"/>
                </a:solidFill>
              </a:rPr>
              <a:t>“following all local, state, and federal laws”</a:t>
            </a:r>
          </a:p>
          <a:p>
            <a:r>
              <a:rPr lang="en-US" dirty="0"/>
              <a:t>Section r and s have been combined and reworded, but the essence is the same</a:t>
            </a:r>
          </a:p>
          <a:p>
            <a:endParaRPr lang="en-US" dirty="0"/>
          </a:p>
        </p:txBody>
      </p:sp>
    </p:spTree>
    <p:extLst>
      <p:ext uri="{BB962C8B-B14F-4D97-AF65-F5344CB8AC3E}">
        <p14:creationId xmlns:p14="http://schemas.microsoft.com/office/powerpoint/2010/main" val="28275434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584314"/>
          </a:xfrm>
        </p:spPr>
        <p:txBody>
          <a:bodyPr>
            <a:normAutofit fontScale="90000"/>
          </a:bodyPr>
          <a:lstStyle/>
          <a:p>
            <a:r>
              <a:rPr lang="en-US" dirty="0"/>
              <a:t>Section b.3 responsibilities to self</a:t>
            </a:r>
          </a:p>
        </p:txBody>
      </p:sp>
      <p:sp>
        <p:nvSpPr>
          <p:cNvPr id="3" name="Content Placeholder 2"/>
          <p:cNvSpPr>
            <a:spLocks noGrp="1"/>
          </p:cNvSpPr>
          <p:nvPr>
            <p:ph idx="1"/>
          </p:nvPr>
        </p:nvSpPr>
        <p:spPr>
          <a:xfrm>
            <a:off x="1069848" y="1287887"/>
            <a:ext cx="10058400" cy="4884313"/>
          </a:xfrm>
        </p:spPr>
        <p:txBody>
          <a:bodyPr>
            <a:normAutofit lnSpcReduction="10000"/>
          </a:bodyPr>
          <a:lstStyle/>
          <a:p>
            <a:r>
              <a:rPr lang="en-US" dirty="0"/>
              <a:t>Section a-Changed wording to include </a:t>
            </a:r>
            <a:r>
              <a:rPr lang="en-US" dirty="0">
                <a:solidFill>
                  <a:srgbClr val="FF0000"/>
                </a:solidFill>
              </a:rPr>
              <a:t>“master’s degree or higher in school counseling or the </a:t>
            </a:r>
            <a:r>
              <a:rPr lang="en-US" b="1" u="sng" dirty="0">
                <a:solidFill>
                  <a:srgbClr val="FF0000"/>
                </a:solidFill>
              </a:rPr>
              <a:t>substantial equivalent</a:t>
            </a:r>
            <a:r>
              <a:rPr lang="en-US" dirty="0">
                <a:solidFill>
                  <a:srgbClr val="FF0000"/>
                </a:solidFill>
              </a:rPr>
              <a:t>”</a:t>
            </a:r>
          </a:p>
          <a:p>
            <a:r>
              <a:rPr lang="en-US" dirty="0"/>
              <a:t>Section b-shortened but substantially the same</a:t>
            </a:r>
          </a:p>
          <a:p>
            <a:r>
              <a:rPr lang="en-US" dirty="0"/>
              <a:t>Section e-Changed “Engage in </a:t>
            </a:r>
            <a:r>
              <a:rPr lang="en-US" dirty="0">
                <a:solidFill>
                  <a:srgbClr val="FF0000"/>
                </a:solidFill>
              </a:rPr>
              <a:t>(routine, content applicable) </a:t>
            </a:r>
            <a:r>
              <a:rPr lang="en-US" dirty="0"/>
              <a:t>professional development  </a:t>
            </a:r>
            <a:r>
              <a:rPr lang="en-US" dirty="0">
                <a:solidFill>
                  <a:srgbClr val="FF0000"/>
                </a:solidFill>
              </a:rPr>
              <a:t>(to stay up to date on trends and needs of students and other stakeholders and )</a:t>
            </a:r>
            <a:r>
              <a:rPr lang="en-US" strike="sngStrike" dirty="0"/>
              <a:t>and personal growth throughout their careers.  Professional development includes attendance at state and national conferences and reading journal articles.  School counselors </a:t>
            </a:r>
            <a:r>
              <a:rPr lang="en-US" dirty="0"/>
              <a:t>regularly attend trainings on </a:t>
            </a:r>
            <a:r>
              <a:rPr lang="en-US" strike="sngStrike" dirty="0"/>
              <a:t>school counselors’ </a:t>
            </a:r>
            <a:r>
              <a:rPr lang="en-US" dirty="0"/>
              <a:t>current legal and ethical responsibilities. “</a:t>
            </a:r>
          </a:p>
          <a:p>
            <a:r>
              <a:rPr lang="en-US" dirty="0"/>
              <a:t>Section f-New-</a:t>
            </a:r>
            <a:r>
              <a:rPr lang="en-US" dirty="0">
                <a:solidFill>
                  <a:srgbClr val="FF0000"/>
                </a:solidFill>
              </a:rPr>
              <a:t>”Explore and examine implicit biases and the impact on practice and interaction with students; apply learning to program practice and development.”</a:t>
            </a:r>
          </a:p>
          <a:p>
            <a:r>
              <a:rPr lang="en-US" dirty="0"/>
              <a:t>Section g-New </a:t>
            </a:r>
            <a:r>
              <a:rPr lang="en-US" dirty="0">
                <a:solidFill>
                  <a:srgbClr val="FF0000"/>
                </a:solidFill>
              </a:rPr>
              <a:t>“Develop knowledge and understanding of historic and systemic oppression, social justice and cultural models (</a:t>
            </a:r>
            <a:r>
              <a:rPr lang="en-US" dirty="0" err="1">
                <a:solidFill>
                  <a:srgbClr val="FF0000"/>
                </a:solidFill>
              </a:rPr>
              <a:t>e.g</a:t>
            </a:r>
            <a:r>
              <a:rPr lang="en-US" dirty="0">
                <a:solidFill>
                  <a:srgbClr val="FF0000"/>
                </a:solidFill>
              </a:rPr>
              <a:t> multi-cultural counseling, anti-racism, culturally sustaining practices) to further develop skills for systemic change and equitable outcomes for all students.”</a:t>
            </a:r>
          </a:p>
        </p:txBody>
      </p:sp>
    </p:spTree>
    <p:extLst>
      <p:ext uri="{BB962C8B-B14F-4D97-AF65-F5344CB8AC3E}">
        <p14:creationId xmlns:p14="http://schemas.microsoft.com/office/powerpoint/2010/main" val="3219000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ethical mindset</a:t>
            </a:r>
          </a:p>
        </p:txBody>
      </p:sp>
      <p:sp>
        <p:nvSpPr>
          <p:cNvPr id="3" name="Content Placeholder 2"/>
          <p:cNvSpPr>
            <a:spLocks noGrp="1"/>
          </p:cNvSpPr>
          <p:nvPr>
            <p:ph idx="1"/>
          </p:nvPr>
        </p:nvSpPr>
        <p:spPr/>
        <p:txBody>
          <a:bodyPr/>
          <a:lstStyle/>
          <a:p>
            <a:pPr marL="274320" lvl="0" indent="-274320">
              <a:lnSpc>
                <a:spcPct val="100000"/>
              </a:lnSpc>
              <a:spcBef>
                <a:spcPct val="20000"/>
              </a:spcBef>
              <a:buClr>
                <a:srgbClr val="AD0101"/>
              </a:buClr>
              <a:buSzTx/>
              <a:buFont typeface="Arial" pitchFamily="34" charset="0"/>
              <a:buChar char="•"/>
            </a:pPr>
            <a:r>
              <a:rPr lang="en-US" sz="2800" dirty="0">
                <a:solidFill>
                  <a:srgbClr val="303030"/>
                </a:solidFill>
                <a:latin typeface="Times New Roman"/>
              </a:rPr>
              <a:t>Ethical Counselors keep copies of the most current Ethical Code within easy reach at home and in all work settings.</a:t>
            </a:r>
          </a:p>
          <a:p>
            <a:pPr marL="274320" lvl="0" indent="-274320">
              <a:lnSpc>
                <a:spcPct val="100000"/>
              </a:lnSpc>
              <a:spcBef>
                <a:spcPct val="20000"/>
              </a:spcBef>
              <a:buClr>
                <a:srgbClr val="AD0101"/>
              </a:buClr>
              <a:buSzTx/>
              <a:buFont typeface="Arial" pitchFamily="34" charset="0"/>
              <a:buChar char="•"/>
            </a:pPr>
            <a:r>
              <a:rPr lang="en-US" sz="2800" dirty="0">
                <a:solidFill>
                  <a:srgbClr val="303030"/>
                </a:solidFill>
                <a:latin typeface="Times New Roman"/>
              </a:rPr>
              <a:t>Ethical Counselors consult the code on a regular basis, even when there are no pressing questions.</a:t>
            </a:r>
          </a:p>
          <a:p>
            <a:pPr marL="274320" lvl="0" indent="-274320">
              <a:lnSpc>
                <a:spcPct val="100000"/>
              </a:lnSpc>
              <a:spcBef>
                <a:spcPct val="20000"/>
              </a:spcBef>
              <a:buClr>
                <a:srgbClr val="AD0101"/>
              </a:buClr>
              <a:buSzTx/>
              <a:buFont typeface="Arial" pitchFamily="34" charset="0"/>
              <a:buChar char="•"/>
            </a:pPr>
            <a:r>
              <a:rPr lang="en-US" sz="2800" dirty="0">
                <a:solidFill>
                  <a:srgbClr val="303030"/>
                </a:solidFill>
                <a:latin typeface="Times New Roman"/>
              </a:rPr>
              <a:t>Ethical Counselors read and study ethical dilemmas and their solutions.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0175" y="4794350"/>
            <a:ext cx="4507605" cy="1808752"/>
          </a:xfrm>
          <a:prstGeom prst="rect">
            <a:avLst/>
          </a:prstGeom>
          <a:effectLst>
            <a:softEdge rad="317500"/>
          </a:effectLst>
        </p:spPr>
      </p:pic>
    </p:spTree>
    <p:extLst>
      <p:ext uri="{BB962C8B-B14F-4D97-AF65-F5344CB8AC3E}">
        <p14:creationId xmlns:p14="http://schemas.microsoft.com/office/powerpoint/2010/main" val="28535652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674467"/>
          </a:xfrm>
        </p:spPr>
        <p:txBody>
          <a:bodyPr>
            <a:normAutofit fontScale="90000"/>
          </a:bodyPr>
          <a:lstStyle/>
          <a:p>
            <a:r>
              <a:rPr lang="en-US" dirty="0"/>
              <a:t>Section b.3 responsibilities to self</a:t>
            </a:r>
          </a:p>
        </p:txBody>
      </p:sp>
      <p:sp>
        <p:nvSpPr>
          <p:cNvPr id="3" name="Content Placeholder 2"/>
          <p:cNvSpPr>
            <a:spLocks noGrp="1"/>
          </p:cNvSpPr>
          <p:nvPr>
            <p:ph idx="1"/>
          </p:nvPr>
        </p:nvSpPr>
        <p:spPr>
          <a:xfrm>
            <a:off x="1069848" y="1313645"/>
            <a:ext cx="10058400" cy="4858555"/>
          </a:xfrm>
        </p:spPr>
        <p:txBody>
          <a:bodyPr/>
          <a:lstStyle/>
          <a:p>
            <a:r>
              <a:rPr lang="en-US" dirty="0"/>
              <a:t>Section h-New-</a:t>
            </a:r>
            <a:r>
              <a:rPr lang="en-US" dirty="0">
                <a:solidFill>
                  <a:srgbClr val="FF0000"/>
                </a:solidFill>
              </a:rPr>
              <a:t>”Recognize the potential for stress and secondary trauma.  Practice wellness and self-care through monitoring mental, emotional, and physical health, while seeking consultation from an experienced school counseling practitioner and/or others when needed. “	</a:t>
            </a:r>
          </a:p>
          <a:p>
            <a:r>
              <a:rPr lang="en-US" dirty="0"/>
              <a:t>Section j-added </a:t>
            </a:r>
            <a:r>
              <a:rPr lang="en-US" dirty="0">
                <a:solidFill>
                  <a:srgbClr val="FF0000"/>
                </a:solidFill>
              </a:rPr>
              <a:t>“Apply an ethical decision making model” </a:t>
            </a:r>
            <a:r>
              <a:rPr lang="en-US" dirty="0"/>
              <a:t>when talking about seeking consultation. </a:t>
            </a:r>
          </a:p>
          <a:p>
            <a:r>
              <a:rPr lang="en-US" dirty="0"/>
              <a:t>Section k-combines information from sections </a:t>
            </a:r>
            <a:r>
              <a:rPr lang="en-US" dirty="0" err="1"/>
              <a:t>i</a:t>
            </a:r>
            <a:r>
              <a:rPr lang="en-US" dirty="0"/>
              <a:t>, j, and k in previous code. " Otherwise, no substantial changes</a:t>
            </a:r>
          </a:p>
          <a:p>
            <a:r>
              <a:rPr lang="en-US" dirty="0"/>
              <a:t>Section l adds </a:t>
            </a:r>
            <a:r>
              <a:rPr lang="en-US" dirty="0">
                <a:solidFill>
                  <a:srgbClr val="FF0000"/>
                </a:solidFill>
              </a:rPr>
              <a:t>“Have an awareness of “</a:t>
            </a:r>
            <a:r>
              <a:rPr lang="en-US" dirty="0"/>
              <a:t>and also changes </a:t>
            </a:r>
            <a:r>
              <a:rPr lang="en-US" dirty="0">
                <a:solidFill>
                  <a:srgbClr val="0070C0"/>
                </a:solidFill>
              </a:rPr>
              <a:t>“school district”</a:t>
            </a:r>
            <a:r>
              <a:rPr lang="en-US" dirty="0"/>
              <a:t> to </a:t>
            </a:r>
            <a:r>
              <a:rPr lang="en-US" dirty="0">
                <a:solidFill>
                  <a:srgbClr val="FF0000"/>
                </a:solidFill>
              </a:rPr>
              <a:t>“school district/school entity” </a:t>
            </a:r>
            <a:r>
              <a:rPr lang="en-US" dirty="0"/>
              <a:t>when discussing distinguishing statements made as a private individual.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4259" y="4639056"/>
            <a:ext cx="2692154" cy="2020864"/>
          </a:xfrm>
          <a:prstGeom prst="rect">
            <a:avLst/>
          </a:prstGeom>
        </p:spPr>
      </p:pic>
    </p:spTree>
    <p:extLst>
      <p:ext uri="{BB962C8B-B14F-4D97-AF65-F5344CB8AC3E}">
        <p14:creationId xmlns:p14="http://schemas.microsoft.com/office/powerpoint/2010/main" val="20562324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54771"/>
          </a:xfrm>
        </p:spPr>
        <p:txBody>
          <a:bodyPr>
            <a:normAutofit fontScale="90000"/>
          </a:bodyPr>
          <a:lstStyle/>
          <a:p>
            <a:r>
              <a:rPr lang="en-US" dirty="0"/>
              <a:t>Section c </a:t>
            </a:r>
            <a:r>
              <a:rPr lang="en-US" sz="2800" dirty="0"/>
              <a:t>school counselor directors/administrators/supervisors</a:t>
            </a:r>
          </a:p>
        </p:txBody>
      </p:sp>
      <p:sp>
        <p:nvSpPr>
          <p:cNvPr id="3" name="Content Placeholder 2"/>
          <p:cNvSpPr>
            <a:spLocks noGrp="1"/>
          </p:cNvSpPr>
          <p:nvPr>
            <p:ph idx="1"/>
          </p:nvPr>
        </p:nvSpPr>
        <p:spPr>
          <a:xfrm>
            <a:off x="1069848" y="1468191"/>
            <a:ext cx="10058400" cy="4742645"/>
          </a:xfrm>
        </p:spPr>
        <p:txBody>
          <a:bodyPr/>
          <a:lstStyle/>
          <a:p>
            <a:r>
              <a:rPr lang="en-US" dirty="0"/>
              <a:t>Changed title from </a:t>
            </a:r>
            <a:r>
              <a:rPr lang="en-US" dirty="0">
                <a:solidFill>
                  <a:srgbClr val="0070C0"/>
                </a:solidFill>
              </a:rPr>
              <a:t>“School Counselor Administrators/Supervisors” </a:t>
            </a:r>
            <a:r>
              <a:rPr lang="en-US" dirty="0"/>
              <a:t>to </a:t>
            </a:r>
            <a:r>
              <a:rPr lang="en-US" dirty="0">
                <a:solidFill>
                  <a:srgbClr val="FF0000"/>
                </a:solidFill>
              </a:rPr>
              <a:t>“School Counselor Directors/Administrators/Supervisors”</a:t>
            </a:r>
          </a:p>
          <a:p>
            <a:r>
              <a:rPr lang="en-US" dirty="0"/>
              <a:t>Section a-added </a:t>
            </a:r>
            <a:r>
              <a:rPr lang="en-US" dirty="0">
                <a:solidFill>
                  <a:srgbClr val="FF0000"/>
                </a:solidFill>
              </a:rPr>
              <a:t>“school community’s needs” </a:t>
            </a:r>
            <a:r>
              <a:rPr lang="en-US" dirty="0"/>
              <a:t>to needs that should be met by the program(previously just student)</a:t>
            </a:r>
          </a:p>
          <a:p>
            <a:r>
              <a:rPr lang="en-US" dirty="0"/>
              <a:t>Section e- added </a:t>
            </a:r>
            <a:r>
              <a:rPr lang="en-US" dirty="0">
                <a:solidFill>
                  <a:srgbClr val="FF0000"/>
                </a:solidFill>
              </a:rPr>
              <a:t>“equitable outcomes for students” </a:t>
            </a:r>
            <a:r>
              <a:rPr lang="en-US" dirty="0"/>
              <a:t>when discussing eliminating harmful practices that might interfere</a:t>
            </a:r>
          </a:p>
          <a:p>
            <a:r>
              <a:rPr lang="en-US" dirty="0"/>
              <a:t>Section g-New-</a:t>
            </a:r>
            <a:r>
              <a:rPr lang="en-US" dirty="0">
                <a:solidFill>
                  <a:srgbClr val="FF0000"/>
                </a:solidFill>
              </a:rPr>
              <a:t>”Using and/or advocating for a performance appraisal instrument aligned with the ASCA School Counselor Professional Standards and Competencies that assesses counselors’ knowledge, skills, and attitudes.”</a:t>
            </a:r>
          </a:p>
          <a:p>
            <a:r>
              <a:rPr lang="en-US" dirty="0"/>
              <a:t>Section h-New-</a:t>
            </a:r>
            <a:r>
              <a:rPr lang="en-US" dirty="0">
                <a:solidFill>
                  <a:srgbClr val="FF0000"/>
                </a:solidFill>
              </a:rPr>
              <a:t>”Understanding the ASCA Ethical Standards for School Counselors, the ASCA National Model, and the ASCA School Counselor Professional Standards and Competencies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3662" y="5174803"/>
            <a:ext cx="5267459" cy="1683197"/>
          </a:xfrm>
          <a:prstGeom prst="rect">
            <a:avLst/>
          </a:prstGeom>
          <a:effectLst>
            <a:softEdge rad="127000"/>
          </a:effectLst>
        </p:spPr>
      </p:pic>
    </p:spTree>
    <p:extLst>
      <p:ext uri="{BB962C8B-B14F-4D97-AF65-F5344CB8AC3E}">
        <p14:creationId xmlns:p14="http://schemas.microsoft.com/office/powerpoint/2010/main" val="30141635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970681"/>
          </a:xfrm>
        </p:spPr>
        <p:txBody>
          <a:bodyPr/>
          <a:lstStyle/>
          <a:p>
            <a:r>
              <a:rPr lang="en-US" dirty="0"/>
              <a:t>Section c</a:t>
            </a:r>
            <a:r>
              <a:rPr lang="en-US" sz="2500" dirty="0"/>
              <a:t> school counselor directors/administrators/supervisors</a:t>
            </a:r>
            <a:r>
              <a:rPr lang="en-US" dirty="0"/>
              <a:t> </a:t>
            </a:r>
          </a:p>
        </p:txBody>
      </p:sp>
      <p:sp>
        <p:nvSpPr>
          <p:cNvPr id="3" name="Content Placeholder 2"/>
          <p:cNvSpPr>
            <a:spLocks noGrp="1"/>
          </p:cNvSpPr>
          <p:nvPr>
            <p:ph idx="1"/>
          </p:nvPr>
        </p:nvSpPr>
        <p:spPr>
          <a:xfrm>
            <a:off x="1069848" y="1455313"/>
            <a:ext cx="10058400" cy="4050792"/>
          </a:xfrm>
        </p:spPr>
        <p:txBody>
          <a:bodyPr/>
          <a:lstStyle/>
          <a:p>
            <a:r>
              <a:rPr lang="en-US" dirty="0"/>
              <a:t>Section </a:t>
            </a:r>
            <a:r>
              <a:rPr lang="en-US" dirty="0" err="1"/>
              <a:t>i</a:t>
            </a:r>
            <a:r>
              <a:rPr lang="en-US" dirty="0"/>
              <a:t>-New-</a:t>
            </a:r>
            <a:r>
              <a:rPr lang="en-US" dirty="0">
                <a:solidFill>
                  <a:srgbClr val="FF0000"/>
                </a:solidFill>
              </a:rPr>
              <a:t>”Providing staff with opportunities and support to develop knowledge and understanding of historic and systemic oppression, social justice and cultural models (e.g. multicultural counseling, anti-racism, culturally sustaining practices) to further develop skills for systemic change and equitable outcomes for all students. “</a:t>
            </a:r>
            <a:r>
              <a:rPr lang="en-US" dirty="0"/>
              <a:t> echoes B.3-g</a:t>
            </a:r>
          </a:p>
          <a:p>
            <a:r>
              <a:rPr lang="en-US" dirty="0"/>
              <a:t>Section j-new </a:t>
            </a:r>
            <a:r>
              <a:rPr lang="en-US" dirty="0">
                <a:solidFill>
                  <a:srgbClr val="FF0000"/>
                </a:solidFill>
              </a:rPr>
              <a:t>“Collaborating and consulting with school counseling graduate programs to support appropriate site placement for supervisees and ensure high-quality training that is essential for school counselor preparation.”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9566" y="4097292"/>
            <a:ext cx="5847009" cy="2496691"/>
          </a:xfrm>
          <a:prstGeom prst="rect">
            <a:avLst/>
          </a:prstGeom>
          <a:effectLst>
            <a:softEdge rad="317500"/>
          </a:effectLst>
        </p:spPr>
      </p:pic>
    </p:spTree>
    <p:extLst>
      <p:ext uri="{BB962C8B-B14F-4D97-AF65-F5344CB8AC3E}">
        <p14:creationId xmlns:p14="http://schemas.microsoft.com/office/powerpoint/2010/main" val="4915415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455526"/>
          </a:xfrm>
        </p:spPr>
        <p:txBody>
          <a:bodyPr>
            <a:normAutofit fontScale="90000"/>
          </a:bodyPr>
          <a:lstStyle/>
          <a:p>
            <a:r>
              <a:rPr lang="en-US" dirty="0"/>
              <a:t>Section d </a:t>
            </a:r>
            <a:r>
              <a:rPr lang="en-US" sz="2400" cap="none" dirty="0">
                <a:solidFill>
                  <a:prstClr val="black"/>
                </a:solidFill>
                <a:latin typeface="Rockwell" panose="02060603020205020403"/>
                <a:ea typeface="+mn-ea"/>
                <a:cs typeface="+mn-cs"/>
              </a:rPr>
              <a:t>School Counseling Practicum/Internship Site Supervisors</a:t>
            </a:r>
            <a:endParaRPr lang="en-US" sz="2400" dirty="0"/>
          </a:p>
        </p:txBody>
      </p:sp>
      <p:sp>
        <p:nvSpPr>
          <p:cNvPr id="3" name="Content Placeholder 2"/>
          <p:cNvSpPr>
            <a:spLocks noGrp="1"/>
          </p:cNvSpPr>
          <p:nvPr>
            <p:ph idx="1"/>
          </p:nvPr>
        </p:nvSpPr>
        <p:spPr>
          <a:xfrm>
            <a:off x="1069848" y="1197735"/>
            <a:ext cx="10058400" cy="4974465"/>
          </a:xfrm>
        </p:spPr>
        <p:txBody>
          <a:bodyPr>
            <a:normAutofit/>
          </a:bodyPr>
          <a:lstStyle/>
          <a:p>
            <a:r>
              <a:rPr lang="en-US" dirty="0"/>
              <a:t>Changed title from </a:t>
            </a:r>
            <a:r>
              <a:rPr lang="en-US" dirty="0">
                <a:solidFill>
                  <a:srgbClr val="0070C0"/>
                </a:solidFill>
              </a:rPr>
              <a:t>“School Counseling Intern Site Supervisors” </a:t>
            </a:r>
            <a:r>
              <a:rPr lang="en-US" dirty="0"/>
              <a:t>to </a:t>
            </a:r>
            <a:r>
              <a:rPr lang="en-US" dirty="0">
                <a:solidFill>
                  <a:srgbClr val="FF0000"/>
                </a:solidFill>
              </a:rPr>
              <a:t>“School Counseling Practicum/Internship Site Supervisors”</a:t>
            </a:r>
          </a:p>
          <a:p>
            <a:r>
              <a:rPr lang="en-US" dirty="0"/>
              <a:t>Changed subheading from </a:t>
            </a:r>
            <a:r>
              <a:rPr lang="en-US" dirty="0">
                <a:solidFill>
                  <a:srgbClr val="0070C0"/>
                </a:solidFill>
              </a:rPr>
              <a:t>“Field/intern site supervisors” </a:t>
            </a:r>
            <a:r>
              <a:rPr lang="en-US" dirty="0"/>
              <a:t>to </a:t>
            </a:r>
            <a:r>
              <a:rPr lang="en-US" dirty="0">
                <a:solidFill>
                  <a:srgbClr val="FF0000"/>
                </a:solidFill>
              </a:rPr>
              <a:t>“Practicum/internship site supervisors”</a:t>
            </a:r>
          </a:p>
          <a:p>
            <a:r>
              <a:rPr lang="en-US" dirty="0"/>
              <a:t>Section b-Changed </a:t>
            </a:r>
            <a:r>
              <a:rPr lang="en-US" dirty="0">
                <a:solidFill>
                  <a:srgbClr val="0070C0"/>
                </a:solidFill>
              </a:rPr>
              <a:t>“clinical supervision” </a:t>
            </a:r>
            <a:r>
              <a:rPr lang="en-US" dirty="0"/>
              <a:t>to </a:t>
            </a:r>
            <a:r>
              <a:rPr lang="en-US" dirty="0">
                <a:solidFill>
                  <a:srgbClr val="FF0000"/>
                </a:solidFill>
              </a:rPr>
              <a:t>“school counseling supervision” </a:t>
            </a:r>
          </a:p>
          <a:p>
            <a:r>
              <a:rPr lang="en-US" dirty="0"/>
              <a:t>Section c-Omitted </a:t>
            </a:r>
            <a:r>
              <a:rPr lang="en-US" dirty="0">
                <a:solidFill>
                  <a:srgbClr val="0070C0"/>
                </a:solidFill>
              </a:rPr>
              <a:t>“collaborative” </a:t>
            </a:r>
            <a:r>
              <a:rPr lang="en-US" dirty="0"/>
              <a:t>and added </a:t>
            </a:r>
            <a:r>
              <a:rPr lang="en-US" dirty="0">
                <a:solidFill>
                  <a:srgbClr val="FF0000"/>
                </a:solidFill>
              </a:rPr>
              <a:t>“developmental, ongoing” </a:t>
            </a:r>
            <a:r>
              <a:rPr lang="en-US" dirty="0"/>
              <a:t>supervision</a:t>
            </a:r>
          </a:p>
          <a:p>
            <a:r>
              <a:rPr lang="en-US" dirty="0"/>
              <a:t>Section d-Changed “</a:t>
            </a:r>
            <a:r>
              <a:rPr lang="en-US" strike="sngStrike" dirty="0"/>
              <a:t>Are culturally competent </a:t>
            </a:r>
            <a:r>
              <a:rPr lang="en-US" dirty="0">
                <a:solidFill>
                  <a:srgbClr val="FF0000"/>
                </a:solidFill>
              </a:rPr>
              <a:t>(Engage in culturally affirming supervision, maintain cultural competence) </a:t>
            </a:r>
            <a:r>
              <a:rPr lang="en-US" dirty="0"/>
              <a:t>and consider cultural </a:t>
            </a:r>
            <a:r>
              <a:rPr lang="en-US" dirty="0">
                <a:solidFill>
                  <a:srgbClr val="FF0000"/>
                </a:solidFill>
              </a:rPr>
              <a:t>(and historic) </a:t>
            </a:r>
            <a:r>
              <a:rPr lang="en-US" dirty="0"/>
              <a:t>factors </a:t>
            </a:r>
            <a:r>
              <a:rPr lang="en-US" dirty="0">
                <a:solidFill>
                  <a:srgbClr val="FF0000"/>
                </a:solidFill>
              </a:rPr>
              <a:t>(and power dynamics) </a:t>
            </a:r>
            <a:r>
              <a:rPr lang="en-US" dirty="0"/>
              <a:t>that may have an impact on the supervisory relationship”</a:t>
            </a:r>
          </a:p>
          <a:p>
            <a:r>
              <a:rPr lang="en-US" dirty="0"/>
              <a:t>Section e-Changed </a:t>
            </a:r>
            <a:r>
              <a:rPr lang="en-US" dirty="0">
                <a:solidFill>
                  <a:srgbClr val="0070C0"/>
                </a:solidFill>
              </a:rPr>
              <a:t>“Do not engage in” </a:t>
            </a:r>
            <a:r>
              <a:rPr lang="en-US" dirty="0"/>
              <a:t>to </a:t>
            </a:r>
            <a:r>
              <a:rPr lang="en-US" dirty="0">
                <a:solidFill>
                  <a:srgbClr val="FF0000"/>
                </a:solidFill>
              </a:rPr>
              <a:t>“Avoid” </a:t>
            </a:r>
            <a:r>
              <a:rPr lang="en-US" dirty="0"/>
              <a:t>and expanded the list of inappropriate supervisees</a:t>
            </a:r>
          </a:p>
          <a:p>
            <a:r>
              <a:rPr lang="en-US" dirty="0"/>
              <a:t>Section k-Omitted-dealt with evaluation instruments for supervisees</a:t>
            </a:r>
          </a:p>
          <a:p>
            <a:endParaRPr lang="en-US" dirty="0"/>
          </a:p>
        </p:txBody>
      </p:sp>
    </p:spTree>
    <p:extLst>
      <p:ext uri="{BB962C8B-B14F-4D97-AF65-F5344CB8AC3E}">
        <p14:creationId xmlns:p14="http://schemas.microsoft.com/office/powerpoint/2010/main" val="23908919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661588"/>
          </a:xfrm>
        </p:spPr>
        <p:txBody>
          <a:bodyPr>
            <a:normAutofit fontScale="90000"/>
          </a:bodyPr>
          <a:lstStyle/>
          <a:p>
            <a:r>
              <a:rPr lang="en-US" dirty="0"/>
              <a:t>Section d </a:t>
            </a:r>
            <a:r>
              <a:rPr lang="en-US" sz="2400" cap="none" dirty="0">
                <a:solidFill>
                  <a:prstClr val="black"/>
                </a:solidFill>
                <a:latin typeface="Rockwell" panose="02060603020205020403"/>
              </a:rPr>
              <a:t>School Counseling Practicum/Internship Site Supervisors</a:t>
            </a:r>
            <a:endParaRPr lang="en-US" dirty="0"/>
          </a:p>
        </p:txBody>
      </p:sp>
      <p:sp>
        <p:nvSpPr>
          <p:cNvPr id="3" name="Content Placeholder 2"/>
          <p:cNvSpPr>
            <a:spLocks noGrp="1"/>
          </p:cNvSpPr>
          <p:nvPr>
            <p:ph idx="1"/>
          </p:nvPr>
        </p:nvSpPr>
        <p:spPr>
          <a:xfrm>
            <a:off x="1069848" y="1146220"/>
            <a:ext cx="10058400" cy="5025980"/>
          </a:xfrm>
        </p:spPr>
        <p:txBody>
          <a:bodyPr/>
          <a:lstStyle/>
          <a:p>
            <a:r>
              <a:rPr lang="en-US" dirty="0"/>
              <a:t>Section l-”</a:t>
            </a:r>
            <a:r>
              <a:rPr lang="en-US" strike="sngStrike" dirty="0"/>
              <a:t>Assist </a:t>
            </a:r>
            <a:r>
              <a:rPr lang="en-US" dirty="0">
                <a:solidFill>
                  <a:srgbClr val="FF0000"/>
                </a:solidFill>
              </a:rPr>
              <a:t>(Help) </a:t>
            </a:r>
            <a:r>
              <a:rPr lang="en-US" dirty="0"/>
              <a:t>supervisees </a:t>
            </a:r>
            <a:r>
              <a:rPr lang="en-US" strike="sngStrike" dirty="0"/>
              <a:t>in obtaining </a:t>
            </a:r>
            <a:r>
              <a:rPr lang="en-US" dirty="0">
                <a:solidFill>
                  <a:srgbClr val="FF0000"/>
                </a:solidFill>
              </a:rPr>
              <a:t>(select) </a:t>
            </a:r>
            <a:r>
              <a:rPr lang="en-US" strike="sngStrike" dirty="0"/>
              <a:t>remediation and </a:t>
            </a:r>
            <a:r>
              <a:rPr lang="en-US" dirty="0">
                <a:solidFill>
                  <a:srgbClr val="FF0000"/>
                </a:solidFill>
              </a:rPr>
              <a:t>(appropriate) </a:t>
            </a:r>
            <a:r>
              <a:rPr lang="en-US" dirty="0"/>
              <a:t>professional development </a:t>
            </a:r>
            <a:r>
              <a:rPr lang="en-US" strike="sngStrike" dirty="0"/>
              <a:t>as needed </a:t>
            </a:r>
            <a:r>
              <a:rPr lang="en-US" dirty="0">
                <a:solidFill>
                  <a:srgbClr val="FF0000"/>
                </a:solidFill>
              </a:rPr>
              <a:t>(based on identified needs).”</a:t>
            </a:r>
          </a:p>
          <a:p>
            <a:r>
              <a:rPr lang="en-US" dirty="0"/>
              <a:t>Section m-Changed </a:t>
            </a:r>
            <a:r>
              <a:rPr lang="en-US" dirty="0">
                <a:solidFill>
                  <a:srgbClr val="0070C0"/>
                </a:solidFill>
              </a:rPr>
              <a:t>“recommend dismissal” </a:t>
            </a:r>
            <a:r>
              <a:rPr lang="en-US" dirty="0"/>
              <a:t>to </a:t>
            </a:r>
            <a:r>
              <a:rPr lang="en-US" dirty="0">
                <a:solidFill>
                  <a:srgbClr val="FF0000"/>
                </a:solidFill>
              </a:rPr>
              <a:t>“recommend assistance or dismissal”</a:t>
            </a:r>
            <a:r>
              <a:rPr lang="en-US" dirty="0"/>
              <a:t> when supervisees cannot meet the competencies. Added consultation with school administrators and documentation to steps taken. Some other minor wording changes </a:t>
            </a:r>
          </a:p>
          <a:p>
            <a:r>
              <a:rPr lang="en-US" dirty="0"/>
              <a:t>Section n-New </a:t>
            </a:r>
            <a:r>
              <a:rPr lang="en-US" dirty="0">
                <a:solidFill>
                  <a:srgbClr val="FF0000"/>
                </a:solidFill>
              </a:rPr>
              <a:t>“Recognize and acknowledge the specific roles of school counselor educators, site supervisors, and the practicum/internship student.  Supervisors ensure that supervisees are able to participate in a variety of academic, college/career and social/emotional activities through individual, group, and classroom interventions. “ </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7791" y="4300828"/>
            <a:ext cx="3634243" cy="2403900"/>
          </a:xfrm>
          <a:prstGeom prst="rect">
            <a:avLst/>
          </a:prstGeom>
        </p:spPr>
      </p:pic>
    </p:spTree>
    <p:extLst>
      <p:ext uri="{BB962C8B-B14F-4D97-AF65-F5344CB8AC3E}">
        <p14:creationId xmlns:p14="http://schemas.microsoft.com/office/powerpoint/2010/main" val="36413222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571436"/>
          </a:xfrm>
        </p:spPr>
        <p:txBody>
          <a:bodyPr>
            <a:normAutofit fontScale="90000"/>
          </a:bodyPr>
          <a:lstStyle/>
          <a:p>
            <a:r>
              <a:rPr lang="en-US" dirty="0"/>
              <a:t>Section e maintenance of standards</a:t>
            </a:r>
          </a:p>
        </p:txBody>
      </p:sp>
      <p:sp>
        <p:nvSpPr>
          <p:cNvPr id="3" name="Content Placeholder 2"/>
          <p:cNvSpPr>
            <a:spLocks noGrp="1"/>
          </p:cNvSpPr>
          <p:nvPr>
            <p:ph idx="1"/>
          </p:nvPr>
        </p:nvSpPr>
        <p:spPr>
          <a:xfrm>
            <a:off x="953037" y="1223494"/>
            <a:ext cx="10058400" cy="4961585"/>
          </a:xfrm>
        </p:spPr>
        <p:txBody>
          <a:bodyPr/>
          <a:lstStyle/>
          <a:p>
            <a:r>
              <a:rPr lang="en-US" dirty="0"/>
              <a:t>First subsection, changed wording from </a:t>
            </a:r>
            <a:r>
              <a:rPr lang="en-US" dirty="0">
                <a:solidFill>
                  <a:srgbClr val="0070C0"/>
                </a:solidFill>
              </a:rPr>
              <a:t>“When the absence of a settled opinion or conviction as to the ethical behavior of a colleague</a:t>
            </a:r>
            <a:r>
              <a:rPr lang="en-US" dirty="0"/>
              <a:t>…..’ to </a:t>
            </a:r>
            <a:r>
              <a:rPr lang="en-US" dirty="0">
                <a:solidFill>
                  <a:srgbClr val="FF0000"/>
                </a:solidFill>
              </a:rPr>
              <a:t>“When serious doubt exists as to the ethical behavior of a colleague….”</a:t>
            </a:r>
          </a:p>
          <a:p>
            <a:r>
              <a:rPr lang="en-US" dirty="0"/>
              <a:t>Section a-defined consultation with the term </a:t>
            </a:r>
            <a:r>
              <a:rPr lang="en-US" dirty="0">
                <a:solidFill>
                  <a:srgbClr val="FF0000"/>
                </a:solidFill>
              </a:rPr>
              <a:t>“confidential”</a:t>
            </a:r>
          </a:p>
          <a:p>
            <a:r>
              <a:rPr lang="en-US" dirty="0"/>
              <a:t>Section c-new </a:t>
            </a:r>
            <a:r>
              <a:rPr lang="en-US" dirty="0">
                <a:solidFill>
                  <a:srgbClr val="FF0000"/>
                </a:solidFill>
              </a:rPr>
              <a:t>“School counselors understand mandatory reporting responsibilities in their respective districts and states.”</a:t>
            </a:r>
          </a:p>
          <a:p>
            <a:r>
              <a:rPr lang="en-US" dirty="0"/>
              <a:t>Section d-Language makes the steps that must be taken when a matter remains unresolved much clearer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7297" y="4005330"/>
            <a:ext cx="5009880" cy="2034862"/>
          </a:xfrm>
          <a:prstGeom prst="rect">
            <a:avLst/>
          </a:prstGeom>
          <a:effectLst>
            <a:softEdge rad="317500"/>
          </a:effectLst>
        </p:spPr>
      </p:pic>
    </p:spTree>
    <p:extLst>
      <p:ext uri="{BB962C8B-B14F-4D97-AF65-F5344CB8AC3E}">
        <p14:creationId xmlns:p14="http://schemas.microsoft.com/office/powerpoint/2010/main" val="7407151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189622"/>
          </a:xfrm>
        </p:spPr>
        <p:txBody>
          <a:bodyPr/>
          <a:lstStyle/>
          <a:p>
            <a:r>
              <a:rPr lang="en-US" dirty="0"/>
              <a:t>Section f Ethical Decision Making</a:t>
            </a:r>
          </a:p>
        </p:txBody>
      </p:sp>
      <p:sp>
        <p:nvSpPr>
          <p:cNvPr id="3" name="Content Placeholder 2"/>
          <p:cNvSpPr>
            <a:spLocks noGrp="1"/>
          </p:cNvSpPr>
          <p:nvPr>
            <p:ph idx="1"/>
          </p:nvPr>
        </p:nvSpPr>
        <p:spPr>
          <a:xfrm>
            <a:off x="1069848" y="1571223"/>
            <a:ext cx="10058400" cy="4600977"/>
          </a:xfrm>
        </p:spPr>
        <p:txBody>
          <a:bodyPr/>
          <a:lstStyle/>
          <a:p>
            <a:r>
              <a:rPr lang="en-US" dirty="0"/>
              <a:t>In first sub-heading, wording was changed so that there is simply a directive to utilize an ethical decision making model, instead of listing a specific model.  </a:t>
            </a:r>
          </a:p>
          <a:p>
            <a:r>
              <a:rPr lang="en-US" dirty="0"/>
              <a:t>Added </a:t>
            </a:r>
            <a:r>
              <a:rPr lang="en-US" dirty="0">
                <a:solidFill>
                  <a:srgbClr val="FF0000"/>
                </a:solidFill>
              </a:rPr>
              <a:t>“Identify potential cultural, religious, and world view factors and power dynamics that are present within a potential ethical dilemma.”</a:t>
            </a:r>
          </a:p>
          <a:p>
            <a:r>
              <a:rPr lang="en-US" dirty="0"/>
              <a:t>Consultation moved up and appropriate persons to consult with delineated</a:t>
            </a:r>
          </a:p>
          <a:p>
            <a:r>
              <a:rPr lang="en-US" dirty="0"/>
              <a:t>Defines the ethical principals and added veracity</a:t>
            </a:r>
          </a:p>
          <a:p>
            <a:r>
              <a:rPr lang="en-US" dirty="0"/>
              <a:t>Added step k- </a:t>
            </a:r>
            <a:r>
              <a:rPr lang="en-US" dirty="0">
                <a:solidFill>
                  <a:srgbClr val="FF0000"/>
                </a:solidFill>
              </a:rPr>
              <a:t>“Identify any inconsistencies in school/district policy for potential revision’</a:t>
            </a:r>
          </a:p>
          <a:p>
            <a:r>
              <a:rPr lang="en-US" dirty="0"/>
              <a:t>Section </a:t>
            </a:r>
            <a:r>
              <a:rPr lang="en-US" dirty="0">
                <a:solidFill>
                  <a:srgbClr val="FF0000"/>
                </a:solidFill>
              </a:rPr>
              <a:t>l-Lists three other ethical decision making models</a:t>
            </a:r>
          </a:p>
          <a:p>
            <a:endParaRPr lang="en-US" dirty="0"/>
          </a:p>
        </p:txBody>
      </p:sp>
    </p:spTree>
    <p:extLst>
      <p:ext uri="{BB962C8B-B14F-4D97-AF65-F5344CB8AC3E}">
        <p14:creationId xmlns:p14="http://schemas.microsoft.com/office/powerpoint/2010/main" val="40241368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275222"/>
          </a:xfrm>
        </p:spPr>
        <p:txBody>
          <a:bodyPr>
            <a:normAutofit fontScale="90000"/>
          </a:bodyPr>
          <a:lstStyle/>
          <a:p>
            <a:r>
              <a:rPr lang="en-US" dirty="0"/>
              <a:t>references</a:t>
            </a:r>
          </a:p>
        </p:txBody>
      </p:sp>
      <p:sp>
        <p:nvSpPr>
          <p:cNvPr id="3" name="Content Placeholder 2"/>
          <p:cNvSpPr>
            <a:spLocks noGrp="1"/>
          </p:cNvSpPr>
          <p:nvPr>
            <p:ph idx="1"/>
          </p:nvPr>
        </p:nvSpPr>
        <p:spPr>
          <a:xfrm>
            <a:off x="1069848" y="978795"/>
            <a:ext cx="10058400" cy="5525036"/>
          </a:xfrm>
        </p:spPr>
        <p:txBody>
          <a:bodyPr>
            <a:normAutofit fontScale="85000" lnSpcReduction="20000"/>
          </a:bodyPr>
          <a:lstStyle/>
          <a:p>
            <a:r>
              <a:rPr lang="en-US" dirty="0"/>
              <a:t>American School Counselor Association . (2022). ASCA ethical standards for school counselors. https://schoolcounselor.org/About-School-Counseling/Ethical-Legal-Responsibilities/ASCA-Ethical-Standards-for-School-Counselors </a:t>
            </a:r>
          </a:p>
          <a:p>
            <a:r>
              <a:rPr lang="en-US" dirty="0"/>
              <a:t>American School Counselor Association . (2016). ASCA ethical standards for school counselors. https://schoolcounselor.org/About-School-Counseling/Ethical-Legal-Responsibilities/ASCA-Ethical-Standards-for-School-Counselors </a:t>
            </a:r>
          </a:p>
          <a:p>
            <a:r>
              <a:rPr lang="en-US" dirty="0"/>
              <a:t>Johnson, Glenda S. and </a:t>
            </a:r>
            <a:r>
              <a:rPr lang="en-US" dirty="0" err="1"/>
              <a:t>Carrico</a:t>
            </a:r>
            <a:r>
              <a:rPr lang="en-US" dirty="0"/>
              <a:t>, Josh C. (2020) "School Counselors Applying the ASCA 2016 Ethical Standards," Journal of Counseling Research and Practice: Vol. 6 : </a:t>
            </a:r>
            <a:r>
              <a:rPr lang="en-US" dirty="0" err="1"/>
              <a:t>Iss</a:t>
            </a:r>
            <a:r>
              <a:rPr lang="en-US" dirty="0"/>
              <a:t>. 1 , Article 1. Available at: https://egrove.olemiss.edu/jcrp/vol6/iss1/1 </a:t>
            </a:r>
          </a:p>
          <a:p>
            <a:r>
              <a:rPr lang="en-US" dirty="0"/>
              <a:t>Brown, T., Armstrong, S. A., Bore, S., Simpson, C. (2017). Using an ethical decision-making model to address ethical dilemmas in school counseling. Journal of School Counseling, 15(13). http://www.jsc.montana.edu/articles/v15n13.pdf </a:t>
            </a:r>
          </a:p>
          <a:p>
            <a:r>
              <a:rPr lang="en-US" dirty="0" err="1"/>
              <a:t>Gilbride</a:t>
            </a:r>
            <a:r>
              <a:rPr lang="en-US" dirty="0"/>
              <a:t>, D. G., Goodrich, K. M., Luke, M. (2016). The professional peer membership of school counselors and the resources used within their decision-making. Journal of Counselor Preparation and Supervision, 8(2), 52–69. https://repository.wcsu.edu/jcps/vol8/iss2/4 </a:t>
            </a:r>
          </a:p>
          <a:p>
            <a:r>
              <a:rPr lang="en-US" dirty="0"/>
              <a:t>King-White, D., Kurt, L., </a:t>
            </a:r>
            <a:r>
              <a:rPr lang="en-US" dirty="0" err="1"/>
              <a:t>Seck</a:t>
            </a:r>
            <a:r>
              <a:rPr lang="en-US" dirty="0"/>
              <a:t>, M. (2019). A qualitative study of online school counselors’ ethical practices in K-12 schools. Journal of Ethical Practice, 10(11), 40–58. https://doi.org/10.22229/aqs1012019 Stone, C. (2017). </a:t>
            </a:r>
          </a:p>
          <a:p>
            <a:r>
              <a:rPr lang="en-US" dirty="0"/>
              <a:t>Stone, Carolyn School Counseling Principles: Ethics and law (4th ed.). American School Counselor Association. </a:t>
            </a:r>
          </a:p>
          <a:p>
            <a:pPr marL="0" indent="0">
              <a:buNone/>
            </a:pPr>
            <a:br>
              <a:rPr lang="en-US" dirty="0"/>
            </a:br>
            <a:br>
              <a:rPr lang="en-US" dirty="0"/>
            </a:br>
            <a:endParaRPr lang="en-US" dirty="0"/>
          </a:p>
        </p:txBody>
      </p:sp>
      <p:pic>
        <p:nvPicPr>
          <p:cNvPr id="1025" name="DefaultOcx">
            <a:extLst>
              <a:ext uri="{FF2B5EF4-FFF2-40B4-BE49-F238E27FC236}">
                <a16:creationId xmlns:a16="http://schemas.microsoft.com/office/drawing/2014/main" id="{12A501CC-F4F4-6C70-DEA1-6DC18A12D4A6}"/>
              </a:ext>
            </a:extLst>
          </p:cNvPr>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HTMLCheckbox1">
            <a:extLst>
              <a:ext uri="{FF2B5EF4-FFF2-40B4-BE49-F238E27FC236}">
                <a16:creationId xmlns:a16="http://schemas.microsoft.com/office/drawing/2014/main" id="{AE918603-BA4E-743C-1C8A-980932923763}"/>
              </a:ext>
            </a:extLst>
          </p:cNvPr>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HTMLCheckbox2">
            <a:extLst>
              <a:ext uri="{FF2B5EF4-FFF2-40B4-BE49-F238E27FC236}">
                <a16:creationId xmlns:a16="http://schemas.microsoft.com/office/drawing/2014/main" id="{768697ED-1657-2EC4-F41C-9B53030EAC7C}"/>
              </a:ext>
            </a:extLst>
          </p:cNvPr>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HTMLCheckbox3">
            <a:extLst>
              <a:ext uri="{FF2B5EF4-FFF2-40B4-BE49-F238E27FC236}">
                <a16:creationId xmlns:a16="http://schemas.microsoft.com/office/drawing/2014/main" id="{15102B86-3744-001F-CEB0-6B674DD34802}"/>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HTMLCheckbox4">
            <a:extLst>
              <a:ext uri="{FF2B5EF4-FFF2-40B4-BE49-F238E27FC236}">
                <a16:creationId xmlns:a16="http://schemas.microsoft.com/office/drawing/2014/main" id="{9685294E-264A-DE34-9167-151B527416BA}"/>
              </a:ext>
            </a:extLst>
          </p:cNvPr>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HTMLCheckbox5">
            <a:extLst>
              <a:ext uri="{FF2B5EF4-FFF2-40B4-BE49-F238E27FC236}">
                <a16:creationId xmlns:a16="http://schemas.microsoft.com/office/drawing/2014/main" id="{02EE480F-D9A4-3B94-232F-779AF7E21DD3}"/>
              </a:ext>
            </a:extLst>
          </p:cNvPr>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HTMLCheckbox6">
            <a:extLst>
              <a:ext uri="{FF2B5EF4-FFF2-40B4-BE49-F238E27FC236}">
                <a16:creationId xmlns:a16="http://schemas.microsoft.com/office/drawing/2014/main" id="{42F491CA-DCD9-1AE1-84F8-21945A3F3CD2}"/>
              </a:ext>
            </a:extLst>
          </p:cNvPr>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HTMLCheckbox7">
            <a:extLst>
              <a:ext uri="{FF2B5EF4-FFF2-40B4-BE49-F238E27FC236}">
                <a16:creationId xmlns:a16="http://schemas.microsoft.com/office/drawing/2014/main" id="{C0DEF9CA-377A-6B79-1B10-7926BBEC35DC}"/>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HTMLCheckbox8">
            <a:extLst>
              <a:ext uri="{FF2B5EF4-FFF2-40B4-BE49-F238E27FC236}">
                <a16:creationId xmlns:a16="http://schemas.microsoft.com/office/drawing/2014/main" id="{E59DD5DF-C30C-051D-2233-81CBE02A5089}"/>
              </a:ext>
            </a:extLst>
          </p:cNvPr>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HTMLCheckbox9">
            <a:extLst>
              <a:ext uri="{FF2B5EF4-FFF2-40B4-BE49-F238E27FC236}">
                <a16:creationId xmlns:a16="http://schemas.microsoft.com/office/drawing/2014/main" id="{55100917-207E-C2C7-140D-D48F7BD294E5}"/>
              </a:ext>
            </a:extLst>
          </p:cNvPr>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HTMLCheckbox10">
            <a:extLst>
              <a:ext uri="{FF2B5EF4-FFF2-40B4-BE49-F238E27FC236}">
                <a16:creationId xmlns:a16="http://schemas.microsoft.com/office/drawing/2014/main" id="{3D73ACD2-B175-818D-D384-665D5EA98DA6}"/>
              </a:ext>
            </a:extLst>
          </p:cNvPr>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HTMLCheckbox11">
            <a:extLst>
              <a:ext uri="{FF2B5EF4-FFF2-40B4-BE49-F238E27FC236}">
                <a16:creationId xmlns:a16="http://schemas.microsoft.com/office/drawing/2014/main" id="{BB7C77F4-2919-717B-1596-F23DDB3FAA20}"/>
              </a:ext>
            </a:extLst>
          </p:cNvPr>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HTMLCheckbox12">
            <a:extLst>
              <a:ext uri="{FF2B5EF4-FFF2-40B4-BE49-F238E27FC236}">
                <a16:creationId xmlns:a16="http://schemas.microsoft.com/office/drawing/2014/main" id="{F166CD9E-6268-AD96-194D-48631A01C529}"/>
              </a:ext>
            </a:extLst>
          </p:cNvPr>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HTMLCheckbox13">
            <a:extLst>
              <a:ext uri="{FF2B5EF4-FFF2-40B4-BE49-F238E27FC236}">
                <a16:creationId xmlns:a16="http://schemas.microsoft.com/office/drawing/2014/main" id="{2600B88B-CF56-0F01-493D-294E1818473A}"/>
              </a:ext>
            </a:extLst>
          </p:cNvPr>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HTMLCheckbox14">
            <a:extLst>
              <a:ext uri="{FF2B5EF4-FFF2-40B4-BE49-F238E27FC236}">
                <a16:creationId xmlns:a16="http://schemas.microsoft.com/office/drawing/2014/main" id="{A12F4F78-8B37-E85A-48BF-7858189F89FA}"/>
              </a:ext>
            </a:extLst>
          </p:cNvPr>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HTMLCheckbox15">
            <a:extLst>
              <a:ext uri="{FF2B5EF4-FFF2-40B4-BE49-F238E27FC236}">
                <a16:creationId xmlns:a16="http://schemas.microsoft.com/office/drawing/2014/main" id="{C75B58E7-8B07-852D-398B-2E41789FBA3B}"/>
              </a:ext>
            </a:extLst>
          </p:cNvPr>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HTMLCheckbox16">
            <a:extLst>
              <a:ext uri="{FF2B5EF4-FFF2-40B4-BE49-F238E27FC236}">
                <a16:creationId xmlns:a16="http://schemas.microsoft.com/office/drawing/2014/main" id="{D0F2C601-75CB-561B-D944-31474686696B}"/>
              </a:ext>
            </a:extLst>
          </p:cNvPr>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HTMLCheckbox17">
            <a:extLst>
              <a:ext uri="{FF2B5EF4-FFF2-40B4-BE49-F238E27FC236}">
                <a16:creationId xmlns:a16="http://schemas.microsoft.com/office/drawing/2014/main" id="{B5E7E552-199B-D3AF-F0E0-C3B12D2A224E}"/>
              </a:ext>
            </a:extLst>
          </p:cNvPr>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HTMLCheckbox18">
            <a:extLst>
              <a:ext uri="{FF2B5EF4-FFF2-40B4-BE49-F238E27FC236}">
                <a16:creationId xmlns:a16="http://schemas.microsoft.com/office/drawing/2014/main" id="{DB6492B5-9BB0-6614-81B7-A6786D334CAF}"/>
              </a:ext>
            </a:extLst>
          </p:cNvPr>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HTMLCheckbox19">
            <a:extLst>
              <a:ext uri="{FF2B5EF4-FFF2-40B4-BE49-F238E27FC236}">
                <a16:creationId xmlns:a16="http://schemas.microsoft.com/office/drawing/2014/main" id="{944714E4-C333-DE89-2689-D0CA65ECB1FF}"/>
              </a:ext>
            </a:extLst>
          </p:cNvPr>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HTMLCheckbox20">
            <a:extLst>
              <a:ext uri="{FF2B5EF4-FFF2-40B4-BE49-F238E27FC236}">
                <a16:creationId xmlns:a16="http://schemas.microsoft.com/office/drawing/2014/main" id="{BA6C9E37-E0EC-F9E1-027D-3C3AA3D7B89F}"/>
              </a:ext>
            </a:extLst>
          </p:cNvPr>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6" name="HTMLSelect1">
            <a:extLst>
              <a:ext uri="{FF2B5EF4-FFF2-40B4-BE49-F238E27FC236}">
                <a16:creationId xmlns:a16="http://schemas.microsoft.com/office/drawing/2014/main" id="{CE9A3440-77C9-8458-0010-45E3966E3169}"/>
              </a:ext>
            </a:extLst>
          </p:cNvPr>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46055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108235"/>
          </a:xfrm>
        </p:spPr>
        <p:txBody>
          <a:bodyPr/>
          <a:lstStyle/>
          <a:p>
            <a:r>
              <a:rPr lang="en-US" dirty="0"/>
              <a:t>Stay Tuned!!</a:t>
            </a:r>
          </a:p>
        </p:txBody>
      </p:sp>
      <p:sp>
        <p:nvSpPr>
          <p:cNvPr id="5" name="Content Placeholder 4"/>
          <p:cNvSpPr>
            <a:spLocks noGrp="1"/>
          </p:cNvSpPr>
          <p:nvPr>
            <p:ph idx="1"/>
          </p:nvPr>
        </p:nvSpPr>
        <p:spPr/>
        <p:txBody>
          <a:bodyPr/>
          <a:lstStyle/>
          <a:p>
            <a:pPr algn="ctr"/>
            <a:r>
              <a:rPr lang="en-US" dirty="0"/>
              <a:t>The next expected update will be in 2028!</a:t>
            </a:r>
          </a:p>
          <a:p>
            <a:endParaRPr lang="en-US" dirty="0"/>
          </a:p>
          <a:p>
            <a:pPr marL="0" indent="0">
              <a:buNone/>
            </a:pPr>
            <a:endParaRPr lang="en-US" dirty="0"/>
          </a:p>
        </p:txBody>
      </p:sp>
      <p:pic>
        <p:nvPicPr>
          <p:cNvPr id="6" name="Picture 5"/>
          <p:cNvPicPr>
            <a:picLocks noChangeAspect="1"/>
          </p:cNvPicPr>
          <p:nvPr/>
        </p:nvPicPr>
        <p:blipFill>
          <a:blip r:embed="rId2"/>
          <a:stretch>
            <a:fillRect/>
          </a:stretch>
        </p:blipFill>
        <p:spPr>
          <a:xfrm>
            <a:off x="2755866" y="2419335"/>
            <a:ext cx="5907536" cy="4054191"/>
          </a:xfrm>
          <a:prstGeom prst="rect">
            <a:avLst/>
          </a:prstGeom>
        </p:spPr>
      </p:pic>
    </p:spTree>
    <p:extLst>
      <p:ext uri="{BB962C8B-B14F-4D97-AF65-F5344CB8AC3E}">
        <p14:creationId xmlns:p14="http://schemas.microsoft.com/office/powerpoint/2010/main" val="351527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ethical mindset</a:t>
            </a:r>
          </a:p>
        </p:txBody>
      </p:sp>
      <p:sp>
        <p:nvSpPr>
          <p:cNvPr id="3" name="Content Placeholder 2"/>
          <p:cNvSpPr>
            <a:spLocks noGrp="1"/>
          </p:cNvSpPr>
          <p:nvPr>
            <p:ph idx="1"/>
          </p:nvPr>
        </p:nvSpPr>
        <p:spPr/>
        <p:txBody>
          <a:bodyPr/>
          <a:lstStyle/>
          <a:p>
            <a:pPr marL="274320" lvl="0" indent="-274320">
              <a:lnSpc>
                <a:spcPct val="100000"/>
              </a:lnSpc>
              <a:spcBef>
                <a:spcPct val="20000"/>
              </a:spcBef>
              <a:buClr>
                <a:srgbClr val="AD0101"/>
              </a:buClr>
              <a:buSzTx/>
              <a:buFont typeface="Arial" pitchFamily="34" charset="0"/>
              <a:buChar char="•"/>
            </a:pPr>
            <a:r>
              <a:rPr lang="en-US" sz="2800" dirty="0">
                <a:solidFill>
                  <a:srgbClr val="303030"/>
                </a:solidFill>
                <a:latin typeface="Times New Roman"/>
              </a:rPr>
              <a:t>Ethical Counselors know the steps in ethical decision making and how to implement them.</a:t>
            </a:r>
          </a:p>
          <a:p>
            <a:pPr marL="274320" lvl="0" indent="-274320">
              <a:lnSpc>
                <a:spcPct val="100000"/>
              </a:lnSpc>
              <a:spcBef>
                <a:spcPct val="20000"/>
              </a:spcBef>
              <a:buClr>
                <a:srgbClr val="AD0101"/>
              </a:buClr>
              <a:buSzTx/>
              <a:buFont typeface="Arial" pitchFamily="34" charset="0"/>
              <a:buChar char="•"/>
            </a:pPr>
            <a:r>
              <a:rPr lang="en-US" sz="2800" dirty="0">
                <a:solidFill>
                  <a:srgbClr val="303030"/>
                </a:solidFill>
                <a:latin typeface="Times New Roman"/>
              </a:rPr>
              <a:t>Ethical Counselors keep a “stable” of trusted colleagues with differing practices and views to contact for consultation.</a:t>
            </a:r>
          </a:p>
          <a:p>
            <a:pPr marL="274320" lvl="0" indent="-274320">
              <a:lnSpc>
                <a:spcPct val="100000"/>
              </a:lnSpc>
              <a:spcBef>
                <a:spcPct val="20000"/>
              </a:spcBef>
              <a:buClr>
                <a:srgbClr val="AD0101"/>
              </a:buClr>
              <a:buSzTx/>
              <a:buFont typeface="Arial" pitchFamily="34" charset="0"/>
              <a:buChar char="•"/>
            </a:pPr>
            <a:r>
              <a:rPr lang="en-US" sz="2800" dirty="0">
                <a:solidFill>
                  <a:srgbClr val="303030"/>
                </a:solidFill>
                <a:latin typeface="Times New Roman"/>
              </a:rPr>
              <a:t>Ethical Counselors consult on a regular basis with others in similar practices.</a:t>
            </a:r>
          </a:p>
          <a:p>
            <a:endParaRPr lang="en-US" dirty="0"/>
          </a:p>
        </p:txBody>
      </p:sp>
    </p:spTree>
    <p:extLst>
      <p:ext uri="{BB962C8B-B14F-4D97-AF65-F5344CB8AC3E}">
        <p14:creationId xmlns:p14="http://schemas.microsoft.com/office/powerpoint/2010/main" val="3403004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ethical mindset</a:t>
            </a:r>
          </a:p>
        </p:txBody>
      </p:sp>
      <p:sp>
        <p:nvSpPr>
          <p:cNvPr id="3" name="Content Placeholder 2"/>
          <p:cNvSpPr>
            <a:spLocks noGrp="1"/>
          </p:cNvSpPr>
          <p:nvPr>
            <p:ph idx="1"/>
          </p:nvPr>
        </p:nvSpPr>
        <p:spPr/>
        <p:txBody>
          <a:bodyPr/>
          <a:lstStyle/>
          <a:p>
            <a:pPr marL="274320" lvl="0" indent="-274320">
              <a:lnSpc>
                <a:spcPct val="100000"/>
              </a:lnSpc>
              <a:spcBef>
                <a:spcPct val="20000"/>
              </a:spcBef>
              <a:buClr>
                <a:srgbClr val="AD0101"/>
              </a:buClr>
              <a:buSzTx/>
              <a:buFont typeface="Arial" pitchFamily="34" charset="0"/>
              <a:buChar char="•"/>
            </a:pPr>
            <a:r>
              <a:rPr lang="en-US" sz="2800" dirty="0">
                <a:solidFill>
                  <a:srgbClr val="303030"/>
                </a:solidFill>
                <a:latin typeface="Times New Roman"/>
              </a:rPr>
              <a:t>Ethical Counselors are always mindful of the 6 broad tenets of ethical practice-Beneficence, Non-maleficence; Fidelity, Autonomy, Justice, and Veracity. </a:t>
            </a:r>
          </a:p>
          <a:p>
            <a:pPr marL="274320" lvl="0" indent="-274320">
              <a:lnSpc>
                <a:spcPct val="100000"/>
              </a:lnSpc>
              <a:spcBef>
                <a:spcPct val="20000"/>
              </a:spcBef>
              <a:buClr>
                <a:srgbClr val="AD0101"/>
              </a:buClr>
              <a:buSzTx/>
              <a:buFont typeface="Arial" pitchFamily="34" charset="0"/>
              <a:buChar char="•"/>
            </a:pPr>
            <a:r>
              <a:rPr lang="en-US" sz="2800" dirty="0">
                <a:solidFill>
                  <a:srgbClr val="303030"/>
                </a:solidFill>
                <a:latin typeface="Times New Roman"/>
              </a:rPr>
              <a:t>Ethical Counselors offer informed consent to all clients at an age appropriate level.</a:t>
            </a:r>
          </a:p>
          <a:p>
            <a:pPr marL="274320" lvl="0" indent="-274320">
              <a:lnSpc>
                <a:spcPct val="100000"/>
              </a:lnSpc>
              <a:spcBef>
                <a:spcPct val="20000"/>
              </a:spcBef>
              <a:buClr>
                <a:srgbClr val="AD0101"/>
              </a:buClr>
              <a:buSzTx/>
              <a:buFont typeface="Arial" pitchFamily="34" charset="0"/>
              <a:buChar char="•"/>
            </a:pPr>
            <a:r>
              <a:rPr lang="en-US" sz="2800" dirty="0">
                <a:solidFill>
                  <a:srgbClr val="303030"/>
                </a:solidFill>
                <a:latin typeface="Times New Roman"/>
              </a:rPr>
              <a:t>Ethical Counselors are always mindful of their own values and the importance of not projecting those values onto their clients.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6976" y="196017"/>
            <a:ext cx="2567188" cy="1925391"/>
          </a:xfrm>
          <a:prstGeom prst="rect">
            <a:avLst/>
          </a:prstGeom>
        </p:spPr>
      </p:pic>
    </p:spTree>
    <p:extLst>
      <p:ext uri="{BB962C8B-B14F-4D97-AF65-F5344CB8AC3E}">
        <p14:creationId xmlns:p14="http://schemas.microsoft.com/office/powerpoint/2010/main" val="29392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ethical mindset</a:t>
            </a:r>
          </a:p>
        </p:txBody>
      </p:sp>
      <p:sp>
        <p:nvSpPr>
          <p:cNvPr id="3" name="Content Placeholder 2"/>
          <p:cNvSpPr>
            <a:spLocks noGrp="1"/>
          </p:cNvSpPr>
          <p:nvPr>
            <p:ph idx="1"/>
          </p:nvPr>
        </p:nvSpPr>
        <p:spPr>
          <a:xfrm>
            <a:off x="1069848" y="1918952"/>
            <a:ext cx="10058400" cy="4253248"/>
          </a:xfrm>
        </p:spPr>
        <p:txBody>
          <a:bodyPr/>
          <a:lstStyle/>
          <a:p>
            <a:pPr marL="274320" lvl="0" indent="-274320">
              <a:lnSpc>
                <a:spcPct val="100000"/>
              </a:lnSpc>
              <a:spcBef>
                <a:spcPct val="20000"/>
              </a:spcBef>
              <a:buClr>
                <a:srgbClr val="AD0101"/>
              </a:buClr>
              <a:buSzTx/>
              <a:buFont typeface="Arial" pitchFamily="34" charset="0"/>
              <a:buChar char="•"/>
            </a:pPr>
            <a:r>
              <a:rPr lang="en-US" sz="2800" dirty="0">
                <a:solidFill>
                  <a:srgbClr val="303030"/>
                </a:solidFill>
                <a:latin typeface="Times New Roman"/>
              </a:rPr>
              <a:t>Ethical Counselors educate stakeholders as to the tenets of their ethical code and the restrictions placed upon them by that code. </a:t>
            </a:r>
          </a:p>
          <a:p>
            <a:pPr marL="274320" lvl="0" indent="-274320">
              <a:lnSpc>
                <a:spcPct val="100000"/>
              </a:lnSpc>
              <a:spcBef>
                <a:spcPct val="20000"/>
              </a:spcBef>
              <a:buClr>
                <a:srgbClr val="AD0101"/>
              </a:buClr>
              <a:buSzTx/>
              <a:buFont typeface="Arial" pitchFamily="34" charset="0"/>
              <a:buChar char="•"/>
            </a:pPr>
            <a:r>
              <a:rPr lang="en-US" sz="2800" dirty="0">
                <a:solidFill>
                  <a:srgbClr val="303030"/>
                </a:solidFill>
                <a:latin typeface="Times New Roman"/>
              </a:rPr>
              <a:t>Ethical Counselors are willing to stand up for their ethical code and, when change from within is not possible, to “vote with their feet” by moving on to a position where they can be ethical.</a:t>
            </a:r>
          </a:p>
          <a:p>
            <a:pPr marL="274320" lvl="0" indent="-274320">
              <a:lnSpc>
                <a:spcPct val="100000"/>
              </a:lnSpc>
              <a:spcBef>
                <a:spcPct val="20000"/>
              </a:spcBef>
              <a:buClr>
                <a:srgbClr val="AD0101"/>
              </a:buClr>
              <a:buSzTx/>
              <a:buFont typeface="Arial" pitchFamily="34" charset="0"/>
              <a:buChar char="•"/>
            </a:pPr>
            <a:r>
              <a:rPr lang="en-US" sz="2800" dirty="0">
                <a:solidFill>
                  <a:srgbClr val="303030"/>
                </a:solidFill>
                <a:latin typeface="Times New Roman"/>
              </a:rPr>
              <a:t>Ethical Counselors are continuously involved in self-care and self-improvement in all areas of their lives.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2915" y="4726546"/>
            <a:ext cx="4089072" cy="1893167"/>
          </a:xfrm>
          <a:prstGeom prst="rect">
            <a:avLst/>
          </a:prstGeom>
          <a:effectLst>
            <a:softEdge rad="317500"/>
          </a:effectLst>
        </p:spPr>
      </p:pic>
    </p:spTree>
    <p:extLst>
      <p:ext uri="{BB962C8B-B14F-4D97-AF65-F5344CB8AC3E}">
        <p14:creationId xmlns:p14="http://schemas.microsoft.com/office/powerpoint/2010/main" val="1418275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in the code</a:t>
            </a:r>
          </a:p>
        </p:txBody>
      </p:sp>
      <p:sp>
        <p:nvSpPr>
          <p:cNvPr id="3" name="Content Placeholder 2"/>
          <p:cNvSpPr>
            <a:spLocks noGrp="1"/>
          </p:cNvSpPr>
          <p:nvPr>
            <p:ph idx="1"/>
          </p:nvPr>
        </p:nvSpPr>
        <p:spPr/>
        <p:txBody>
          <a:bodyPr>
            <a:normAutofit lnSpcReduction="10000"/>
          </a:bodyPr>
          <a:lstStyle/>
          <a:p>
            <a:r>
              <a:rPr lang="en-US" dirty="0"/>
              <a:t>Code in 2004-4 pages-little detail				</a:t>
            </a:r>
          </a:p>
          <a:p>
            <a:pPr marL="0" indent="0">
              <a:buNone/>
            </a:pPr>
            <a:endParaRPr lang="en-US" dirty="0"/>
          </a:p>
          <a:p>
            <a:pPr marL="0" indent="0">
              <a:buNone/>
            </a:pPr>
            <a:endParaRPr lang="en-US" dirty="0"/>
          </a:p>
          <a:p>
            <a:r>
              <a:rPr lang="en-US" dirty="0"/>
              <a:t>Code in 2010-7 pages-more detail</a:t>
            </a:r>
          </a:p>
          <a:p>
            <a:pPr marL="0" indent="0">
              <a:buNone/>
            </a:pPr>
            <a:endParaRPr lang="en-US" dirty="0"/>
          </a:p>
          <a:p>
            <a:pPr marL="0" indent="0">
              <a:buNone/>
            </a:pPr>
            <a:endParaRPr lang="en-US" dirty="0"/>
          </a:p>
          <a:p>
            <a:r>
              <a:rPr lang="en-US" dirty="0"/>
              <a:t>Code in 2016-12 pages-MORE detail</a:t>
            </a:r>
          </a:p>
          <a:p>
            <a:endParaRPr lang="en-US" dirty="0"/>
          </a:p>
          <a:p>
            <a:endParaRPr lang="en-US" dirty="0"/>
          </a:p>
          <a:p>
            <a:r>
              <a:rPr lang="en-US" dirty="0"/>
              <a:t>Code in 2022-12 pages-shifts in focus</a:t>
            </a:r>
          </a:p>
          <a:p>
            <a:endParaRPr lang="en-US" dirty="0"/>
          </a:p>
          <a:p>
            <a:endParaRPr lang="en-US" dirty="0"/>
          </a:p>
        </p:txBody>
      </p:sp>
      <p:pic>
        <p:nvPicPr>
          <p:cNvPr id="4" name="Picture 3"/>
          <p:cNvPicPr>
            <a:picLocks noChangeAspect="1"/>
          </p:cNvPicPr>
          <p:nvPr/>
        </p:nvPicPr>
        <p:blipFill>
          <a:blip r:embed="rId2"/>
          <a:stretch>
            <a:fillRect/>
          </a:stretch>
        </p:blipFill>
        <p:spPr>
          <a:xfrm>
            <a:off x="7031736" y="1794067"/>
            <a:ext cx="987638" cy="1054699"/>
          </a:xfrm>
          <a:prstGeom prst="rect">
            <a:avLst/>
          </a:prstGeom>
        </p:spPr>
      </p:pic>
      <p:pic>
        <p:nvPicPr>
          <p:cNvPr id="5" name="Picture 4"/>
          <p:cNvPicPr>
            <a:picLocks noChangeAspect="1"/>
          </p:cNvPicPr>
          <p:nvPr/>
        </p:nvPicPr>
        <p:blipFill>
          <a:blip r:embed="rId3"/>
          <a:stretch>
            <a:fillRect/>
          </a:stretch>
        </p:blipFill>
        <p:spPr>
          <a:xfrm>
            <a:off x="7050026" y="3110394"/>
            <a:ext cx="951058" cy="1036410"/>
          </a:xfrm>
          <a:prstGeom prst="rect">
            <a:avLst/>
          </a:prstGeom>
        </p:spPr>
      </p:pic>
      <p:pic>
        <p:nvPicPr>
          <p:cNvPr id="6" name="Picture 5"/>
          <p:cNvPicPr>
            <a:picLocks noChangeAspect="1"/>
          </p:cNvPicPr>
          <p:nvPr/>
        </p:nvPicPr>
        <p:blipFill>
          <a:blip r:embed="rId4"/>
          <a:stretch>
            <a:fillRect/>
          </a:stretch>
        </p:blipFill>
        <p:spPr>
          <a:xfrm>
            <a:off x="6726910" y="4174236"/>
            <a:ext cx="1292464" cy="118393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7061" y="5385605"/>
            <a:ext cx="1114023" cy="1114023"/>
          </a:xfrm>
          <a:prstGeom prst="rect">
            <a:avLst/>
          </a:prstGeom>
        </p:spPr>
      </p:pic>
    </p:spTree>
    <p:extLst>
      <p:ext uri="{BB962C8B-B14F-4D97-AF65-F5344CB8AC3E}">
        <p14:creationId xmlns:p14="http://schemas.microsoft.com/office/powerpoint/2010/main" val="233700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03255"/>
          </a:xfrm>
        </p:spPr>
        <p:txBody>
          <a:bodyPr>
            <a:normAutofit fontScale="90000"/>
          </a:bodyPr>
          <a:lstStyle/>
          <a:p>
            <a:r>
              <a:rPr lang="en-US" dirty="0"/>
              <a:t>Changes in </a:t>
            </a:r>
            <a:r>
              <a:rPr lang="en-US" dirty="0" err="1"/>
              <a:t>asca</a:t>
            </a:r>
            <a:r>
              <a:rPr lang="en-US" dirty="0"/>
              <a:t> code</a:t>
            </a:r>
          </a:p>
        </p:txBody>
      </p:sp>
      <p:sp>
        <p:nvSpPr>
          <p:cNvPr id="3" name="Content Placeholder 2"/>
          <p:cNvSpPr>
            <a:spLocks noGrp="1"/>
          </p:cNvSpPr>
          <p:nvPr>
            <p:ph idx="1"/>
          </p:nvPr>
        </p:nvSpPr>
        <p:spPr>
          <a:xfrm>
            <a:off x="1069848" y="1287887"/>
            <a:ext cx="10058400" cy="4884313"/>
          </a:xfrm>
        </p:spPr>
        <p:txBody>
          <a:bodyPr>
            <a:normAutofit fontScale="92500" lnSpcReduction="10000"/>
          </a:bodyPr>
          <a:lstStyle/>
          <a:p>
            <a:r>
              <a:rPr lang="en-US" dirty="0"/>
              <a:t>Code is the same length, but additional sub-sections have been added to most sections</a:t>
            </a:r>
          </a:p>
          <a:p>
            <a:r>
              <a:rPr lang="en-US" dirty="0"/>
              <a:t>Several sections have been retitled to reflect new ways of thinking</a:t>
            </a:r>
          </a:p>
          <a:p>
            <a:r>
              <a:rPr lang="en-US" dirty="0"/>
              <a:t>Section A.3 changed from Comprehensive Data-Informed Program to Comprehensive School Counseling Program</a:t>
            </a:r>
          </a:p>
          <a:p>
            <a:r>
              <a:rPr lang="en-US" dirty="0"/>
              <a:t>Section A.4 was retitled from Academic, Career, and Social/Emotional Planning to Academic, Career, and Social/Emotional Plans</a:t>
            </a:r>
          </a:p>
          <a:p>
            <a:r>
              <a:rPr lang="en-US" dirty="0"/>
              <a:t>Section A.5 was retitled from Dual Relationships and Managing Boundaries to Sustaining Healthy Relationships and Managing Boundaries</a:t>
            </a:r>
          </a:p>
          <a:p>
            <a:r>
              <a:rPr lang="en-US" dirty="0"/>
              <a:t>Section A.6 was retitled from Appropriate Referrals and Advocacy to Appropriate Collaboration, Advocacy, and Referrals for Counseling</a:t>
            </a:r>
          </a:p>
          <a:p>
            <a:r>
              <a:rPr lang="en-US" dirty="0"/>
              <a:t>Section A.10 was changed from Underserved and at-Risk Populations to Marginalized Populations</a:t>
            </a:r>
          </a:p>
          <a:p>
            <a:r>
              <a:rPr lang="en-US" dirty="0"/>
              <a:t>Section A.11 changed from Bullying, Harassment, and Child Abuse to Bullying, Harassment, Discrimination, Bias, and Hate Incidents-Child Abuse now has its own Section</a:t>
            </a:r>
          </a:p>
          <a:p>
            <a:pPr marL="0" indent="0">
              <a:buNone/>
            </a:pPr>
            <a:endParaRPr lang="en-US" dirty="0"/>
          </a:p>
          <a:p>
            <a:endParaRPr lang="en-US" dirty="0"/>
          </a:p>
        </p:txBody>
      </p:sp>
    </p:spTree>
    <p:extLst>
      <p:ext uri="{BB962C8B-B14F-4D97-AF65-F5344CB8AC3E}">
        <p14:creationId xmlns:p14="http://schemas.microsoft.com/office/powerpoint/2010/main" val="6559133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5602</TotalTime>
  <Words>6230</Words>
  <Application>Microsoft Office PowerPoint</Application>
  <PresentationFormat>Widescreen</PresentationFormat>
  <Paragraphs>287</Paragraphs>
  <Slides>48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Rockwell</vt:lpstr>
      <vt:lpstr>Rockwell Condensed</vt:lpstr>
      <vt:lpstr>Times New Roman</vt:lpstr>
      <vt:lpstr>Wingdings</vt:lpstr>
      <vt:lpstr>Wood Type</vt:lpstr>
      <vt:lpstr>What’s new, what’s not</vt:lpstr>
      <vt:lpstr>The ethical counselor</vt:lpstr>
      <vt:lpstr>The ethical counselor</vt:lpstr>
      <vt:lpstr>The ethical mindset</vt:lpstr>
      <vt:lpstr>The ethical mindset</vt:lpstr>
      <vt:lpstr>The ethical mindset</vt:lpstr>
      <vt:lpstr>The ethical mindset</vt:lpstr>
      <vt:lpstr>Changes in the code</vt:lpstr>
      <vt:lpstr>Changes in asca code</vt:lpstr>
      <vt:lpstr>First, the forest</vt:lpstr>
      <vt:lpstr>Now, the trees</vt:lpstr>
      <vt:lpstr>preamble</vt:lpstr>
      <vt:lpstr>Preamble and purpose</vt:lpstr>
      <vt:lpstr>Section a.1-responsibilities to students</vt:lpstr>
      <vt:lpstr>Section a.1-responsibilities to students</vt:lpstr>
      <vt:lpstr>Section A.2-confidentiality</vt:lpstr>
      <vt:lpstr>Section a.3 comprehensive school counseling program</vt:lpstr>
      <vt:lpstr>Section a.4 academic, career, and social/emotional planning</vt:lpstr>
      <vt:lpstr>Section a.5 Sustaining healthy relationships and managing boundaries</vt:lpstr>
      <vt:lpstr>Section a.6 appropriate collaboration, advocacy, and referrals for counseling</vt:lpstr>
      <vt:lpstr>Section a.7 group work</vt:lpstr>
      <vt:lpstr>Section a.8 student peer support programs</vt:lpstr>
      <vt:lpstr>Section a.9 serious and foreseeable harm to self and others</vt:lpstr>
      <vt:lpstr>Section a.10 marginalized populations</vt:lpstr>
      <vt:lpstr>Section a.10 marginalized populations</vt:lpstr>
      <vt:lpstr>Section a.10 marginalized populations </vt:lpstr>
      <vt:lpstr>Section a.11 bullying, harassment, discrimination, bias and hate incidents</vt:lpstr>
      <vt:lpstr>Section a.11 bullying, harassment, discrimination, bias and hate incidents </vt:lpstr>
      <vt:lpstr>Section a.12 child abuse</vt:lpstr>
      <vt:lpstr>Section a.13 student records</vt:lpstr>
      <vt:lpstr>Section a.14 evaluation, assessment, and interpretation</vt:lpstr>
      <vt:lpstr>Section a.14 evaluation, assessment, and interpretation</vt:lpstr>
      <vt:lpstr>Section a.15 technical and digital citizenship</vt:lpstr>
      <vt:lpstr>Section a.16 virtual/distance school counseling</vt:lpstr>
      <vt:lpstr>Section b.1 responsibilities to parents/guardians</vt:lpstr>
      <vt:lpstr>Section B.1 responsibilities to parents/guardians</vt:lpstr>
      <vt:lpstr>Section B.2 responsibilities to the school</vt:lpstr>
      <vt:lpstr>Section B.2 responsibilities to the school</vt:lpstr>
      <vt:lpstr>Section b.3 responsibilities to self</vt:lpstr>
      <vt:lpstr>Section b.3 responsibilities to self</vt:lpstr>
      <vt:lpstr>Section c school counselor directors/administrators/supervisors</vt:lpstr>
      <vt:lpstr>Section c school counselor directors/administrators/supervisors </vt:lpstr>
      <vt:lpstr>Section d School Counseling Practicum/Internship Site Supervisors</vt:lpstr>
      <vt:lpstr>Section d School Counseling Practicum/Internship Site Supervisors</vt:lpstr>
      <vt:lpstr>Section e maintenance of standards</vt:lpstr>
      <vt:lpstr>Section f Ethical Decision Making</vt:lpstr>
      <vt:lpstr>references</vt:lpstr>
      <vt:lpstr>Stay Tuned!!</vt:lpstr>
    </vt:vector>
  </TitlesOfParts>
  <Company>10th Farm Credit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what’s not</dc:title>
  <dc:creator>Licensed User</dc:creator>
  <cp:lastModifiedBy>Betty White</cp:lastModifiedBy>
  <cp:revision>91</cp:revision>
  <dcterms:created xsi:type="dcterms:W3CDTF">2022-08-14T19:21:07Z</dcterms:created>
  <dcterms:modified xsi:type="dcterms:W3CDTF">2023-02-14T15:33:26Z</dcterms:modified>
</cp:coreProperties>
</file>