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0058400" cy="7772400"/>
  <p:notesSz cx="9866313" cy="67357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20"/>
  </p:normalViewPr>
  <p:slideViewPr>
    <p:cSldViewPr>
      <p:cViewPr varScale="1">
        <p:scale>
          <a:sx n="93" d="100"/>
          <a:sy n="93" d="100"/>
        </p:scale>
        <p:origin x="632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CE8E1-D7E5-4EC7-9899-7DE3AD1531B2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A39B12-F942-4235-BB5D-47B4155546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Have  5 Factory  1.Moontaha Apparels Ltd, 2.Monntaha Fashion Ltd .3. Vestment Tune  Style .4. Anita Apparels  Ltd. 5. Kujess  Apparels Ltd.</a:t>
          </a:r>
        </a:p>
      </dgm:t>
    </dgm:pt>
    <dgm:pt modelId="{7DB28E4A-AE69-464A-834C-51E8C4C622CF}" type="parTrans" cxnId="{6374AA9A-21E2-40D9-BEF0-891ADB3FCA2F}">
      <dgm:prSet/>
      <dgm:spPr/>
      <dgm:t>
        <a:bodyPr/>
        <a:lstStyle/>
        <a:p>
          <a:endParaRPr lang="en-US"/>
        </a:p>
      </dgm:t>
    </dgm:pt>
    <dgm:pt modelId="{D8B8A245-FC76-4B5F-9128-852C2DD338FB}" type="sibTrans" cxnId="{6374AA9A-21E2-40D9-BEF0-891ADB3FCA2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B846FA9-A8EC-418B-B28C-30BC7EC9E9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Moontaha Apparels:The company is a six storied building having total floor space of 19,000 sft.  The building is equipped with all sorts of production facilities. Here total 7 line are running with 240  machine are running. Production Capacity 70,0000Dzn (if under Garments) 45,000 Dzn (If T-shirt, POLO Shirt Or semi critical Item)</a:t>
          </a:r>
        </a:p>
      </dgm:t>
    </dgm:pt>
    <dgm:pt modelId="{6F4B1CA4-AD72-4CB9-A441-C24B950E202C}" type="parTrans" cxnId="{DB6390CA-C487-4477-96CD-90432BAE5415}">
      <dgm:prSet/>
      <dgm:spPr/>
      <dgm:t>
        <a:bodyPr/>
        <a:lstStyle/>
        <a:p>
          <a:endParaRPr lang="en-US"/>
        </a:p>
      </dgm:t>
    </dgm:pt>
    <dgm:pt modelId="{723105E8-C958-4C75-8BE8-72A89534F97C}" type="sibTrans" cxnId="{DB6390CA-C487-4477-96CD-90432BAE541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37E7532-9165-4656-AD4E-FF952550C7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Moontaha Fashion Ltd-The company is a six storied building having total floor space of 14,000 sft (4</a:t>
          </a:r>
          <a:r>
            <a:rPr lang="en-US" baseline="30000"/>
            <a:t>th</a:t>
          </a:r>
          <a:r>
            <a:rPr lang="en-US"/>
            <a:t> 5</a:t>
          </a:r>
          <a:r>
            <a:rPr lang="en-US" baseline="30000"/>
            <a:t>th</a:t>
          </a:r>
          <a:r>
            <a:rPr lang="en-US"/>
            <a:t> 6</a:t>
          </a:r>
          <a:r>
            <a:rPr lang="en-US" baseline="30000"/>
            <a:t>th</a:t>
          </a:r>
          <a:r>
            <a:rPr lang="en-US"/>
            <a:t> Floor) with cutting &amp; Finisshing. Here total 5 line are running with 200 machine are running. Production Capacity 50,0000Dzn (if under Garments) 30,000 Dzn (If T-shirt, POLO Shirt Or semi critical Item)</a:t>
          </a:r>
        </a:p>
      </dgm:t>
    </dgm:pt>
    <dgm:pt modelId="{FF7E7752-ADFF-4E9C-8795-49ACF45BB124}" type="parTrans" cxnId="{47DE18AC-6377-487B-B5BF-7C87D5627AD2}">
      <dgm:prSet/>
      <dgm:spPr/>
      <dgm:t>
        <a:bodyPr/>
        <a:lstStyle/>
        <a:p>
          <a:endParaRPr lang="en-US"/>
        </a:p>
      </dgm:t>
    </dgm:pt>
    <dgm:pt modelId="{6FFB1E31-010C-4C27-BFF8-272A85310629}" type="sibTrans" cxnId="{47DE18AC-6377-487B-B5BF-7C87D5627AD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4F2D5C4-955F-4864-8C21-C0A2F02DCC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Vestment Tune Style Ltd-The company is a six storied building having total floor space of 12,000 sft (5</a:t>
          </a:r>
          <a:r>
            <a:rPr lang="en-US" baseline="30000"/>
            <a:t>th</a:t>
          </a:r>
          <a:r>
            <a:rPr lang="en-US"/>
            <a:t> 6</a:t>
          </a:r>
          <a:r>
            <a:rPr lang="en-US" baseline="30000"/>
            <a:t>th</a:t>
          </a:r>
          <a:r>
            <a:rPr lang="en-US"/>
            <a:t> Floor) with cutting &amp; Finisshing. Here total 4 line are running with 160 machine are running. Production Capacity 40,000Dzn (if under Garments) 25,000 Dzn (If T-shirt, POLO Shirt Or semi critical Item)</a:t>
          </a:r>
        </a:p>
      </dgm:t>
    </dgm:pt>
    <dgm:pt modelId="{230BA021-AF34-4E88-B75D-5118A73FCCF4}" type="parTrans" cxnId="{16C97CFB-9D81-4A14-9546-C30ECD07E68A}">
      <dgm:prSet/>
      <dgm:spPr/>
      <dgm:t>
        <a:bodyPr/>
        <a:lstStyle/>
        <a:p>
          <a:endParaRPr lang="en-US"/>
        </a:p>
      </dgm:t>
    </dgm:pt>
    <dgm:pt modelId="{3A134F83-EAEC-4C91-BCE1-1B8DC6C29002}" type="sibTrans" cxnId="{16C97CFB-9D81-4A14-9546-C30ECD07E68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08319F1-2326-41A3-94DE-3D6336A187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Anita Apparels Ltd-The company is a four storied building having total floor space of 37,000 sft (4</a:t>
          </a:r>
          <a:r>
            <a:rPr lang="en-US" baseline="30000"/>
            <a:t>th</a:t>
          </a:r>
          <a:r>
            <a:rPr lang="en-US"/>
            <a:t> Floor) with cutting &amp; Finisshing. Here total 5 line are running with 200 machine are running. Production Capacity 50,0000Dzn (if under Garments) 30,000 Dzn (If T-shirt, POLO Shirt Or semi critical Item)</a:t>
          </a:r>
        </a:p>
      </dgm:t>
    </dgm:pt>
    <dgm:pt modelId="{94B4F09E-307F-47CE-9D6C-4EF0B3D6F67B}" type="parTrans" cxnId="{B4FB0AA2-20E3-4BAA-B553-B9CADFF35B3B}">
      <dgm:prSet/>
      <dgm:spPr/>
      <dgm:t>
        <a:bodyPr/>
        <a:lstStyle/>
        <a:p>
          <a:endParaRPr lang="en-US"/>
        </a:p>
      </dgm:t>
    </dgm:pt>
    <dgm:pt modelId="{D5D21306-761C-4DCF-8576-EF9FCFB439DA}" type="sibTrans" cxnId="{B4FB0AA2-20E3-4BAA-B553-B9CADFF35B3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63E8924-9AEA-4455-BBBA-D10055637C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Kujess Apparels Ltd-The company is a six storied building having total floor space of 12,000 sft (5</a:t>
          </a:r>
          <a:r>
            <a:rPr lang="en-US" baseline="30000"/>
            <a:t>th</a:t>
          </a:r>
          <a:r>
            <a:rPr lang="en-US"/>
            <a:t> 6</a:t>
          </a:r>
          <a:r>
            <a:rPr lang="en-US" baseline="30000"/>
            <a:t>th</a:t>
          </a:r>
          <a:r>
            <a:rPr lang="en-US"/>
            <a:t> Floor) with cutting &amp; Finisshing. Here total 4 line are running with 160 machine are running. Production Capacity 40,000Dzn (if under Garments) 25,000 Dzn (If T-shirt, POLO Shirt Or semi critical Item)</a:t>
          </a:r>
        </a:p>
      </dgm:t>
    </dgm:pt>
    <dgm:pt modelId="{001C9594-1FBA-4E76-8C09-816170C77D23}" type="parTrans" cxnId="{69DC40CC-E86F-47B9-ABA0-132366A92A6B}">
      <dgm:prSet/>
      <dgm:spPr/>
      <dgm:t>
        <a:bodyPr/>
        <a:lstStyle/>
        <a:p>
          <a:endParaRPr lang="en-US"/>
        </a:p>
      </dgm:t>
    </dgm:pt>
    <dgm:pt modelId="{DCB455D6-6BB8-4D20-A4B2-2DC8093F5ADA}" type="sibTrans" cxnId="{69DC40CC-E86F-47B9-ABA0-132366A92A6B}">
      <dgm:prSet/>
      <dgm:spPr/>
      <dgm:t>
        <a:bodyPr/>
        <a:lstStyle/>
        <a:p>
          <a:endParaRPr lang="en-US"/>
        </a:p>
      </dgm:t>
    </dgm:pt>
    <dgm:pt modelId="{CC8A39F4-9833-4C02-936F-51152D52C62D}">
      <dgm:prSet/>
      <dgm:spPr/>
    </dgm:pt>
    <dgm:pt modelId="{990583BB-9A0E-4957-98D8-FD64E2D3144C}" type="parTrans" cxnId="{38B668E1-81DC-4DCB-9A4E-98CE4A3ED2F9}">
      <dgm:prSet/>
      <dgm:spPr/>
      <dgm:t>
        <a:bodyPr/>
        <a:lstStyle/>
        <a:p>
          <a:endParaRPr lang="en-US"/>
        </a:p>
      </dgm:t>
    </dgm:pt>
    <dgm:pt modelId="{1E27C610-F8FD-4D48-A826-2FD575FC9EFC}" type="sibTrans" cxnId="{38B668E1-81DC-4DCB-9A4E-98CE4A3ED2F9}">
      <dgm:prSet/>
      <dgm:spPr/>
      <dgm:t>
        <a:bodyPr/>
        <a:lstStyle/>
        <a:p>
          <a:endParaRPr lang="en-US"/>
        </a:p>
      </dgm:t>
    </dgm:pt>
    <dgm:pt modelId="{EA034CF9-ADAD-4FC1-A1C4-1BD96BE86296}">
      <dgm:prSet/>
      <dgm:spPr/>
    </dgm:pt>
    <dgm:pt modelId="{86D86DC6-9AF0-404E-92BE-9B8A4AABF0B0}" type="parTrans" cxnId="{74C0CC7A-5459-428E-A9C6-FA53285C80E4}">
      <dgm:prSet/>
      <dgm:spPr/>
      <dgm:t>
        <a:bodyPr/>
        <a:lstStyle/>
        <a:p>
          <a:endParaRPr lang="en-US"/>
        </a:p>
      </dgm:t>
    </dgm:pt>
    <dgm:pt modelId="{EDDFBBC6-0696-4991-9524-B208D7108A3F}" type="sibTrans" cxnId="{74C0CC7A-5459-428E-A9C6-FA53285C80E4}">
      <dgm:prSet/>
      <dgm:spPr/>
      <dgm:t>
        <a:bodyPr/>
        <a:lstStyle/>
        <a:p>
          <a:endParaRPr lang="en-US"/>
        </a:p>
      </dgm:t>
    </dgm:pt>
    <dgm:pt modelId="{75DCE6A8-A167-4EA7-8404-34A5155F865E}" type="pres">
      <dgm:prSet presAssocID="{77CCE8E1-D7E5-4EC7-9899-7DE3AD1531B2}" presName="root" presStyleCnt="0">
        <dgm:presLayoutVars>
          <dgm:dir/>
          <dgm:resizeHandles val="exact"/>
        </dgm:presLayoutVars>
      </dgm:prSet>
      <dgm:spPr/>
    </dgm:pt>
    <dgm:pt modelId="{775C7754-6941-4AA3-B6B7-15D5C41C25B6}" type="pres">
      <dgm:prSet presAssocID="{77CCE8E1-D7E5-4EC7-9899-7DE3AD1531B2}" presName="container" presStyleCnt="0">
        <dgm:presLayoutVars>
          <dgm:dir/>
          <dgm:resizeHandles val="exact"/>
        </dgm:presLayoutVars>
      </dgm:prSet>
      <dgm:spPr/>
    </dgm:pt>
    <dgm:pt modelId="{1DF7D089-774C-4C9D-B8EF-280639919A8B}" type="pres">
      <dgm:prSet presAssocID="{79A39B12-F942-4235-BB5D-47B415554638}" presName="compNode" presStyleCnt="0"/>
      <dgm:spPr/>
    </dgm:pt>
    <dgm:pt modelId="{2DED7841-F4AD-4B15-A57C-259ED9A8EE37}" type="pres">
      <dgm:prSet presAssocID="{79A39B12-F942-4235-BB5D-47B415554638}" presName="iconBgRect" presStyleLbl="bgShp" presStyleIdx="0" presStyleCnt="6"/>
      <dgm:spPr/>
    </dgm:pt>
    <dgm:pt modelId="{93C15783-23E2-4B51-9235-9F2D2A5C820A}" type="pres">
      <dgm:prSet presAssocID="{79A39B12-F942-4235-BB5D-47B41555463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ger"/>
        </a:ext>
      </dgm:extLst>
    </dgm:pt>
    <dgm:pt modelId="{2B06A61E-23B8-455D-944A-9B59F6D44243}" type="pres">
      <dgm:prSet presAssocID="{79A39B12-F942-4235-BB5D-47B415554638}" presName="spaceRect" presStyleCnt="0"/>
      <dgm:spPr/>
    </dgm:pt>
    <dgm:pt modelId="{6B8E9486-0610-425D-9160-1A623B035ADE}" type="pres">
      <dgm:prSet presAssocID="{79A39B12-F942-4235-BB5D-47B415554638}" presName="textRect" presStyleLbl="revTx" presStyleIdx="0" presStyleCnt="6">
        <dgm:presLayoutVars>
          <dgm:chMax val="1"/>
          <dgm:chPref val="1"/>
        </dgm:presLayoutVars>
      </dgm:prSet>
      <dgm:spPr/>
    </dgm:pt>
    <dgm:pt modelId="{93ABDAC6-3E5F-4FF5-8356-35F6F8D4B635}" type="pres">
      <dgm:prSet presAssocID="{D8B8A245-FC76-4B5F-9128-852C2DD338FB}" presName="sibTrans" presStyleLbl="sibTrans2D1" presStyleIdx="0" presStyleCnt="0"/>
      <dgm:spPr/>
    </dgm:pt>
    <dgm:pt modelId="{37C54153-64A8-48C2-BC2B-AC3AF2E256D4}" type="pres">
      <dgm:prSet presAssocID="{6B846FA9-A8EC-418B-B28C-30BC7EC9E990}" presName="compNode" presStyleCnt="0"/>
      <dgm:spPr/>
    </dgm:pt>
    <dgm:pt modelId="{26E87074-5C92-479B-B68D-C70370B6F7C4}" type="pres">
      <dgm:prSet presAssocID="{6B846FA9-A8EC-418B-B28C-30BC7EC9E990}" presName="iconBgRect" presStyleLbl="bgShp" presStyleIdx="1" presStyleCnt="6"/>
      <dgm:spPr/>
    </dgm:pt>
    <dgm:pt modelId="{702B6818-2B71-4EB2-978F-C3FE350EA1FE}" type="pres">
      <dgm:prSet presAssocID="{6B846FA9-A8EC-418B-B28C-30BC7EC9E99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086EDA8E-4F34-492E-B639-1FEE121BE219}" type="pres">
      <dgm:prSet presAssocID="{6B846FA9-A8EC-418B-B28C-30BC7EC9E990}" presName="spaceRect" presStyleCnt="0"/>
      <dgm:spPr/>
    </dgm:pt>
    <dgm:pt modelId="{4ACDBD42-40A9-4107-92D6-CBE83E4B8615}" type="pres">
      <dgm:prSet presAssocID="{6B846FA9-A8EC-418B-B28C-30BC7EC9E990}" presName="textRect" presStyleLbl="revTx" presStyleIdx="1" presStyleCnt="6">
        <dgm:presLayoutVars>
          <dgm:chMax val="1"/>
          <dgm:chPref val="1"/>
        </dgm:presLayoutVars>
      </dgm:prSet>
      <dgm:spPr/>
    </dgm:pt>
    <dgm:pt modelId="{25D10047-3F73-42A0-A680-1191760286FE}" type="pres">
      <dgm:prSet presAssocID="{723105E8-C958-4C75-8BE8-72A89534F97C}" presName="sibTrans" presStyleLbl="sibTrans2D1" presStyleIdx="0" presStyleCnt="0"/>
      <dgm:spPr/>
    </dgm:pt>
    <dgm:pt modelId="{2B38DF03-0519-49C8-BA45-377F1BAFC8D3}" type="pres">
      <dgm:prSet presAssocID="{537E7532-9165-4656-AD4E-FF952550C7C6}" presName="compNode" presStyleCnt="0"/>
      <dgm:spPr/>
    </dgm:pt>
    <dgm:pt modelId="{128448EA-299D-4062-82E5-6984C2981267}" type="pres">
      <dgm:prSet presAssocID="{537E7532-9165-4656-AD4E-FF952550C7C6}" presName="iconBgRect" presStyleLbl="bgShp" presStyleIdx="2" presStyleCnt="6"/>
      <dgm:spPr/>
    </dgm:pt>
    <dgm:pt modelId="{18C04A4E-584D-463C-BBB4-0DDFFCAF9229}" type="pres">
      <dgm:prSet presAssocID="{537E7532-9165-4656-AD4E-FF952550C7C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it"/>
        </a:ext>
      </dgm:extLst>
    </dgm:pt>
    <dgm:pt modelId="{9FA55B5E-E6D4-46F5-BFD7-CE9B613B42A0}" type="pres">
      <dgm:prSet presAssocID="{537E7532-9165-4656-AD4E-FF952550C7C6}" presName="spaceRect" presStyleCnt="0"/>
      <dgm:spPr/>
    </dgm:pt>
    <dgm:pt modelId="{F2BFE432-804D-4C4D-9F5D-C75C10706CB3}" type="pres">
      <dgm:prSet presAssocID="{537E7532-9165-4656-AD4E-FF952550C7C6}" presName="textRect" presStyleLbl="revTx" presStyleIdx="2" presStyleCnt="6">
        <dgm:presLayoutVars>
          <dgm:chMax val="1"/>
          <dgm:chPref val="1"/>
        </dgm:presLayoutVars>
      </dgm:prSet>
      <dgm:spPr/>
    </dgm:pt>
    <dgm:pt modelId="{B86918C9-B6F6-40D5-B192-75BF57D6F76A}" type="pres">
      <dgm:prSet presAssocID="{6FFB1E31-010C-4C27-BFF8-272A85310629}" presName="sibTrans" presStyleLbl="sibTrans2D1" presStyleIdx="0" presStyleCnt="0"/>
      <dgm:spPr/>
    </dgm:pt>
    <dgm:pt modelId="{642E6E66-B8CD-4856-BC8B-1D52525EDF7B}" type="pres">
      <dgm:prSet presAssocID="{14F2D5C4-955F-4864-8C21-C0A2F02DCCD6}" presName="compNode" presStyleCnt="0"/>
      <dgm:spPr/>
    </dgm:pt>
    <dgm:pt modelId="{5935E223-A3E7-4FB3-8FEC-9511CD897477}" type="pres">
      <dgm:prSet presAssocID="{14F2D5C4-955F-4864-8C21-C0A2F02DCCD6}" presName="iconBgRect" presStyleLbl="bgShp" presStyleIdx="3" presStyleCnt="6"/>
      <dgm:spPr/>
    </dgm:pt>
    <dgm:pt modelId="{E0B30CDB-6D8F-42EF-B9F4-0C78B3B4CA68}" type="pres">
      <dgm:prSet presAssocID="{14F2D5C4-955F-4864-8C21-C0A2F02DCCD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9353FAC6-A308-462E-A851-47D489E304F8}" type="pres">
      <dgm:prSet presAssocID="{14F2D5C4-955F-4864-8C21-C0A2F02DCCD6}" presName="spaceRect" presStyleCnt="0"/>
      <dgm:spPr/>
    </dgm:pt>
    <dgm:pt modelId="{62A74A45-1E44-49B4-95CA-6C62E8449395}" type="pres">
      <dgm:prSet presAssocID="{14F2D5C4-955F-4864-8C21-C0A2F02DCCD6}" presName="textRect" presStyleLbl="revTx" presStyleIdx="3" presStyleCnt="6">
        <dgm:presLayoutVars>
          <dgm:chMax val="1"/>
          <dgm:chPref val="1"/>
        </dgm:presLayoutVars>
      </dgm:prSet>
      <dgm:spPr/>
    </dgm:pt>
    <dgm:pt modelId="{F14006F0-69C2-4BF7-B6C3-6FE6C7580F5D}" type="pres">
      <dgm:prSet presAssocID="{3A134F83-EAEC-4C91-BCE1-1B8DC6C29002}" presName="sibTrans" presStyleLbl="sibTrans2D1" presStyleIdx="0" presStyleCnt="0"/>
      <dgm:spPr/>
    </dgm:pt>
    <dgm:pt modelId="{4107FB17-BC3D-4F62-A24F-353E105EE2D2}" type="pres">
      <dgm:prSet presAssocID="{B08319F1-2326-41A3-94DE-3D6336A18719}" presName="compNode" presStyleCnt="0"/>
      <dgm:spPr/>
    </dgm:pt>
    <dgm:pt modelId="{152564AE-F6FB-41C6-A7BA-CB8E6DABE915}" type="pres">
      <dgm:prSet presAssocID="{B08319F1-2326-41A3-94DE-3D6336A18719}" presName="iconBgRect" presStyleLbl="bgShp" presStyleIdx="4" presStyleCnt="6"/>
      <dgm:spPr/>
    </dgm:pt>
    <dgm:pt modelId="{44499DCC-FE43-4236-9272-464AF05EF3B3}" type="pres">
      <dgm:prSet presAssocID="{B08319F1-2326-41A3-94DE-3D6336A1871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BF264ED8-0B1D-40AF-B5CE-186FD4FEC4E6}" type="pres">
      <dgm:prSet presAssocID="{B08319F1-2326-41A3-94DE-3D6336A18719}" presName="spaceRect" presStyleCnt="0"/>
      <dgm:spPr/>
    </dgm:pt>
    <dgm:pt modelId="{A540B0FB-87A3-4418-B244-D2486DC789FD}" type="pres">
      <dgm:prSet presAssocID="{B08319F1-2326-41A3-94DE-3D6336A18719}" presName="textRect" presStyleLbl="revTx" presStyleIdx="4" presStyleCnt="6">
        <dgm:presLayoutVars>
          <dgm:chMax val="1"/>
          <dgm:chPref val="1"/>
        </dgm:presLayoutVars>
      </dgm:prSet>
      <dgm:spPr/>
    </dgm:pt>
    <dgm:pt modelId="{257DF1B0-38F6-45D1-A1EF-55DC23BC7043}" type="pres">
      <dgm:prSet presAssocID="{D5D21306-761C-4DCF-8576-EF9FCFB439DA}" presName="sibTrans" presStyleLbl="sibTrans2D1" presStyleIdx="0" presStyleCnt="0"/>
      <dgm:spPr/>
    </dgm:pt>
    <dgm:pt modelId="{6C101520-7716-4560-B9A6-B20A60E40E69}" type="pres">
      <dgm:prSet presAssocID="{763E8924-9AEA-4455-BBBA-D10055637CFD}" presName="compNode" presStyleCnt="0"/>
      <dgm:spPr/>
    </dgm:pt>
    <dgm:pt modelId="{07BC5362-3FFB-4D96-8E25-A64AF14C2B76}" type="pres">
      <dgm:prSet presAssocID="{763E8924-9AEA-4455-BBBA-D10055637CFD}" presName="iconBgRect" presStyleLbl="bgShp" presStyleIdx="5" presStyleCnt="6"/>
      <dgm:spPr/>
    </dgm:pt>
    <dgm:pt modelId="{54D2AE59-E998-4307-833B-A5D6618960B9}" type="pres">
      <dgm:prSet presAssocID="{763E8924-9AEA-4455-BBBA-D10055637CF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ading"/>
        </a:ext>
      </dgm:extLst>
    </dgm:pt>
    <dgm:pt modelId="{143A9652-BB02-4C7E-9D81-A2B7E8C86E92}" type="pres">
      <dgm:prSet presAssocID="{763E8924-9AEA-4455-BBBA-D10055637CFD}" presName="spaceRect" presStyleCnt="0"/>
      <dgm:spPr/>
    </dgm:pt>
    <dgm:pt modelId="{C82456AB-E0C0-4EA7-9C09-9817164D77BA}" type="pres">
      <dgm:prSet presAssocID="{763E8924-9AEA-4455-BBBA-D10055637CF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6ED60F0E-B8B4-40F5-966A-9AD62DB3BF98}" type="presOf" srcId="{D8B8A245-FC76-4B5F-9128-852C2DD338FB}" destId="{93ABDAC6-3E5F-4FF5-8356-35F6F8D4B635}" srcOrd="0" destOrd="0" presId="urn:microsoft.com/office/officeart/2018/2/layout/IconCircleList"/>
    <dgm:cxn modelId="{C39EAE0E-CFDA-4362-B0E8-DE43338CAD6F}" type="presOf" srcId="{6FFB1E31-010C-4C27-BFF8-272A85310629}" destId="{B86918C9-B6F6-40D5-B192-75BF57D6F76A}" srcOrd="0" destOrd="0" presId="urn:microsoft.com/office/officeart/2018/2/layout/IconCircleList"/>
    <dgm:cxn modelId="{CDF1711C-0E51-42AF-B9D0-FAD48FDE7A05}" type="presOf" srcId="{14F2D5C4-955F-4864-8C21-C0A2F02DCCD6}" destId="{62A74A45-1E44-49B4-95CA-6C62E8449395}" srcOrd="0" destOrd="0" presId="urn:microsoft.com/office/officeart/2018/2/layout/IconCircleList"/>
    <dgm:cxn modelId="{78D5814D-6E35-473C-AEE0-F60AEC46C7FC}" type="presOf" srcId="{763E8924-9AEA-4455-BBBA-D10055637CFD}" destId="{C82456AB-E0C0-4EA7-9C09-9817164D77BA}" srcOrd="0" destOrd="0" presId="urn:microsoft.com/office/officeart/2018/2/layout/IconCircleList"/>
    <dgm:cxn modelId="{197A0B5D-C274-4903-A596-F0FA06C5DB3C}" type="presOf" srcId="{537E7532-9165-4656-AD4E-FF952550C7C6}" destId="{F2BFE432-804D-4C4D-9F5D-C75C10706CB3}" srcOrd="0" destOrd="0" presId="urn:microsoft.com/office/officeart/2018/2/layout/IconCircleList"/>
    <dgm:cxn modelId="{74C0CC7A-5459-428E-A9C6-FA53285C80E4}" srcId="{763E8924-9AEA-4455-BBBA-D10055637CFD}" destId="{EA034CF9-ADAD-4FC1-A1C4-1BD96BE86296}" srcOrd="1" destOrd="0" parTransId="{86D86DC6-9AF0-404E-92BE-9B8A4AABF0B0}" sibTransId="{EDDFBBC6-0696-4991-9524-B208D7108A3F}"/>
    <dgm:cxn modelId="{6374AA9A-21E2-40D9-BEF0-891ADB3FCA2F}" srcId="{77CCE8E1-D7E5-4EC7-9899-7DE3AD1531B2}" destId="{79A39B12-F942-4235-BB5D-47B415554638}" srcOrd="0" destOrd="0" parTransId="{7DB28E4A-AE69-464A-834C-51E8C4C622CF}" sibTransId="{D8B8A245-FC76-4B5F-9128-852C2DD338FB}"/>
    <dgm:cxn modelId="{F5CB039F-A420-4E70-B01B-601538137D58}" type="presOf" srcId="{D5D21306-761C-4DCF-8576-EF9FCFB439DA}" destId="{257DF1B0-38F6-45D1-A1EF-55DC23BC7043}" srcOrd="0" destOrd="0" presId="urn:microsoft.com/office/officeart/2018/2/layout/IconCircleList"/>
    <dgm:cxn modelId="{B4FB0AA2-20E3-4BAA-B553-B9CADFF35B3B}" srcId="{77CCE8E1-D7E5-4EC7-9899-7DE3AD1531B2}" destId="{B08319F1-2326-41A3-94DE-3D6336A18719}" srcOrd="4" destOrd="0" parTransId="{94B4F09E-307F-47CE-9D6C-4EF0B3D6F67B}" sibTransId="{D5D21306-761C-4DCF-8576-EF9FCFB439DA}"/>
    <dgm:cxn modelId="{43ACB1A5-C034-49BA-8BC3-6B764F1173E3}" type="presOf" srcId="{B08319F1-2326-41A3-94DE-3D6336A18719}" destId="{A540B0FB-87A3-4418-B244-D2486DC789FD}" srcOrd="0" destOrd="0" presId="urn:microsoft.com/office/officeart/2018/2/layout/IconCircleList"/>
    <dgm:cxn modelId="{47DE18AC-6377-487B-B5BF-7C87D5627AD2}" srcId="{77CCE8E1-D7E5-4EC7-9899-7DE3AD1531B2}" destId="{537E7532-9165-4656-AD4E-FF952550C7C6}" srcOrd="2" destOrd="0" parTransId="{FF7E7752-ADFF-4E9C-8795-49ACF45BB124}" sibTransId="{6FFB1E31-010C-4C27-BFF8-272A85310629}"/>
    <dgm:cxn modelId="{C1C1AEB2-1D3A-4F3E-9F79-7283C86A5101}" type="presOf" srcId="{79A39B12-F942-4235-BB5D-47B415554638}" destId="{6B8E9486-0610-425D-9160-1A623B035ADE}" srcOrd="0" destOrd="0" presId="urn:microsoft.com/office/officeart/2018/2/layout/IconCircleList"/>
    <dgm:cxn modelId="{DB6390CA-C487-4477-96CD-90432BAE5415}" srcId="{77CCE8E1-D7E5-4EC7-9899-7DE3AD1531B2}" destId="{6B846FA9-A8EC-418B-B28C-30BC7EC9E990}" srcOrd="1" destOrd="0" parTransId="{6F4B1CA4-AD72-4CB9-A441-C24B950E202C}" sibTransId="{723105E8-C958-4C75-8BE8-72A89534F97C}"/>
    <dgm:cxn modelId="{69DC40CC-E86F-47B9-ABA0-132366A92A6B}" srcId="{77CCE8E1-D7E5-4EC7-9899-7DE3AD1531B2}" destId="{763E8924-9AEA-4455-BBBA-D10055637CFD}" srcOrd="5" destOrd="0" parTransId="{001C9594-1FBA-4E76-8C09-816170C77D23}" sibTransId="{DCB455D6-6BB8-4D20-A4B2-2DC8093F5ADA}"/>
    <dgm:cxn modelId="{E33596D0-C5C8-4C8E-90EE-27D2000C73C6}" type="presOf" srcId="{77CCE8E1-D7E5-4EC7-9899-7DE3AD1531B2}" destId="{75DCE6A8-A167-4EA7-8404-34A5155F865E}" srcOrd="0" destOrd="0" presId="urn:microsoft.com/office/officeart/2018/2/layout/IconCircleList"/>
    <dgm:cxn modelId="{37665AD5-4435-42FF-8B5D-389D047B6FC0}" type="presOf" srcId="{3A134F83-EAEC-4C91-BCE1-1B8DC6C29002}" destId="{F14006F0-69C2-4BF7-B6C3-6FE6C7580F5D}" srcOrd="0" destOrd="0" presId="urn:microsoft.com/office/officeart/2018/2/layout/IconCircleList"/>
    <dgm:cxn modelId="{D816FDDF-D558-451C-9634-3810CCD4A08C}" type="presOf" srcId="{723105E8-C958-4C75-8BE8-72A89534F97C}" destId="{25D10047-3F73-42A0-A680-1191760286FE}" srcOrd="0" destOrd="0" presId="urn:microsoft.com/office/officeart/2018/2/layout/IconCircleList"/>
    <dgm:cxn modelId="{38B668E1-81DC-4DCB-9A4E-98CE4A3ED2F9}" srcId="{763E8924-9AEA-4455-BBBA-D10055637CFD}" destId="{CC8A39F4-9833-4C02-936F-51152D52C62D}" srcOrd="0" destOrd="0" parTransId="{990583BB-9A0E-4957-98D8-FD64E2D3144C}" sibTransId="{1E27C610-F8FD-4D48-A826-2FD575FC9EFC}"/>
    <dgm:cxn modelId="{2F401FE3-8E08-4F2A-BE81-52280586097F}" type="presOf" srcId="{6B846FA9-A8EC-418B-B28C-30BC7EC9E990}" destId="{4ACDBD42-40A9-4107-92D6-CBE83E4B8615}" srcOrd="0" destOrd="0" presId="urn:microsoft.com/office/officeart/2018/2/layout/IconCircleList"/>
    <dgm:cxn modelId="{16C97CFB-9D81-4A14-9546-C30ECD07E68A}" srcId="{77CCE8E1-D7E5-4EC7-9899-7DE3AD1531B2}" destId="{14F2D5C4-955F-4864-8C21-C0A2F02DCCD6}" srcOrd="3" destOrd="0" parTransId="{230BA021-AF34-4E88-B75D-5118A73FCCF4}" sibTransId="{3A134F83-EAEC-4C91-BCE1-1B8DC6C29002}"/>
    <dgm:cxn modelId="{BE944846-B7DD-4743-BCD0-ABEE094750DA}" type="presParOf" srcId="{75DCE6A8-A167-4EA7-8404-34A5155F865E}" destId="{775C7754-6941-4AA3-B6B7-15D5C41C25B6}" srcOrd="0" destOrd="0" presId="urn:microsoft.com/office/officeart/2018/2/layout/IconCircleList"/>
    <dgm:cxn modelId="{101F837F-7B31-412A-84D8-03B2EA76A0CF}" type="presParOf" srcId="{775C7754-6941-4AA3-B6B7-15D5C41C25B6}" destId="{1DF7D089-774C-4C9D-B8EF-280639919A8B}" srcOrd="0" destOrd="0" presId="urn:microsoft.com/office/officeart/2018/2/layout/IconCircleList"/>
    <dgm:cxn modelId="{B34D0B57-ED58-47EB-8C4A-92A1C28594AA}" type="presParOf" srcId="{1DF7D089-774C-4C9D-B8EF-280639919A8B}" destId="{2DED7841-F4AD-4B15-A57C-259ED9A8EE37}" srcOrd="0" destOrd="0" presId="urn:microsoft.com/office/officeart/2018/2/layout/IconCircleList"/>
    <dgm:cxn modelId="{3C118842-A2D7-413F-A61F-CE3593F764C4}" type="presParOf" srcId="{1DF7D089-774C-4C9D-B8EF-280639919A8B}" destId="{93C15783-23E2-4B51-9235-9F2D2A5C820A}" srcOrd="1" destOrd="0" presId="urn:microsoft.com/office/officeart/2018/2/layout/IconCircleList"/>
    <dgm:cxn modelId="{C5CBFD2E-F079-4AFC-9DBC-E6E3AAE3311A}" type="presParOf" srcId="{1DF7D089-774C-4C9D-B8EF-280639919A8B}" destId="{2B06A61E-23B8-455D-944A-9B59F6D44243}" srcOrd="2" destOrd="0" presId="urn:microsoft.com/office/officeart/2018/2/layout/IconCircleList"/>
    <dgm:cxn modelId="{3ECB689C-C8B5-457C-96D8-585C9399C7E6}" type="presParOf" srcId="{1DF7D089-774C-4C9D-B8EF-280639919A8B}" destId="{6B8E9486-0610-425D-9160-1A623B035ADE}" srcOrd="3" destOrd="0" presId="urn:microsoft.com/office/officeart/2018/2/layout/IconCircleList"/>
    <dgm:cxn modelId="{A142A521-2CFA-4B18-BA29-3DDF12E131C0}" type="presParOf" srcId="{775C7754-6941-4AA3-B6B7-15D5C41C25B6}" destId="{93ABDAC6-3E5F-4FF5-8356-35F6F8D4B635}" srcOrd="1" destOrd="0" presId="urn:microsoft.com/office/officeart/2018/2/layout/IconCircleList"/>
    <dgm:cxn modelId="{2E233135-EA79-463B-B0A0-976B566A5821}" type="presParOf" srcId="{775C7754-6941-4AA3-B6B7-15D5C41C25B6}" destId="{37C54153-64A8-48C2-BC2B-AC3AF2E256D4}" srcOrd="2" destOrd="0" presId="urn:microsoft.com/office/officeart/2018/2/layout/IconCircleList"/>
    <dgm:cxn modelId="{B6226DAB-E8D8-4BEB-A642-F6727BD877C4}" type="presParOf" srcId="{37C54153-64A8-48C2-BC2B-AC3AF2E256D4}" destId="{26E87074-5C92-479B-B68D-C70370B6F7C4}" srcOrd="0" destOrd="0" presId="urn:microsoft.com/office/officeart/2018/2/layout/IconCircleList"/>
    <dgm:cxn modelId="{78F5CB05-30FD-45CD-90C4-D459C644EACD}" type="presParOf" srcId="{37C54153-64A8-48C2-BC2B-AC3AF2E256D4}" destId="{702B6818-2B71-4EB2-978F-C3FE350EA1FE}" srcOrd="1" destOrd="0" presId="urn:microsoft.com/office/officeart/2018/2/layout/IconCircleList"/>
    <dgm:cxn modelId="{4F95D700-1B94-49F3-834C-0CC25211C573}" type="presParOf" srcId="{37C54153-64A8-48C2-BC2B-AC3AF2E256D4}" destId="{086EDA8E-4F34-492E-B639-1FEE121BE219}" srcOrd="2" destOrd="0" presId="urn:microsoft.com/office/officeart/2018/2/layout/IconCircleList"/>
    <dgm:cxn modelId="{ABE93980-ACB7-499E-B520-59CD6D381D49}" type="presParOf" srcId="{37C54153-64A8-48C2-BC2B-AC3AF2E256D4}" destId="{4ACDBD42-40A9-4107-92D6-CBE83E4B8615}" srcOrd="3" destOrd="0" presId="urn:microsoft.com/office/officeart/2018/2/layout/IconCircleList"/>
    <dgm:cxn modelId="{9035C77B-AF1A-44F9-83CC-5F75B1709B09}" type="presParOf" srcId="{775C7754-6941-4AA3-B6B7-15D5C41C25B6}" destId="{25D10047-3F73-42A0-A680-1191760286FE}" srcOrd="3" destOrd="0" presId="urn:microsoft.com/office/officeart/2018/2/layout/IconCircleList"/>
    <dgm:cxn modelId="{6E636416-C588-4755-876D-7B3726194D5D}" type="presParOf" srcId="{775C7754-6941-4AA3-B6B7-15D5C41C25B6}" destId="{2B38DF03-0519-49C8-BA45-377F1BAFC8D3}" srcOrd="4" destOrd="0" presId="urn:microsoft.com/office/officeart/2018/2/layout/IconCircleList"/>
    <dgm:cxn modelId="{CE55C9F8-09B5-47BD-9C0D-A71E4A566E45}" type="presParOf" srcId="{2B38DF03-0519-49C8-BA45-377F1BAFC8D3}" destId="{128448EA-299D-4062-82E5-6984C2981267}" srcOrd="0" destOrd="0" presId="urn:microsoft.com/office/officeart/2018/2/layout/IconCircleList"/>
    <dgm:cxn modelId="{F932E199-0AE5-4CCE-8009-32E556263998}" type="presParOf" srcId="{2B38DF03-0519-49C8-BA45-377F1BAFC8D3}" destId="{18C04A4E-584D-463C-BBB4-0DDFFCAF9229}" srcOrd="1" destOrd="0" presId="urn:microsoft.com/office/officeart/2018/2/layout/IconCircleList"/>
    <dgm:cxn modelId="{5608EC55-243B-4A7C-BB03-8EC191B16EE6}" type="presParOf" srcId="{2B38DF03-0519-49C8-BA45-377F1BAFC8D3}" destId="{9FA55B5E-E6D4-46F5-BFD7-CE9B613B42A0}" srcOrd="2" destOrd="0" presId="urn:microsoft.com/office/officeart/2018/2/layout/IconCircleList"/>
    <dgm:cxn modelId="{20FEB13C-AFF6-4C26-924F-7F2313A14DBF}" type="presParOf" srcId="{2B38DF03-0519-49C8-BA45-377F1BAFC8D3}" destId="{F2BFE432-804D-4C4D-9F5D-C75C10706CB3}" srcOrd="3" destOrd="0" presId="urn:microsoft.com/office/officeart/2018/2/layout/IconCircleList"/>
    <dgm:cxn modelId="{849B780C-B14A-4CC6-8C24-49C4ECB4E05A}" type="presParOf" srcId="{775C7754-6941-4AA3-B6B7-15D5C41C25B6}" destId="{B86918C9-B6F6-40D5-B192-75BF57D6F76A}" srcOrd="5" destOrd="0" presId="urn:microsoft.com/office/officeart/2018/2/layout/IconCircleList"/>
    <dgm:cxn modelId="{3C045298-C369-4C5B-AA00-72EC9F2910B3}" type="presParOf" srcId="{775C7754-6941-4AA3-B6B7-15D5C41C25B6}" destId="{642E6E66-B8CD-4856-BC8B-1D52525EDF7B}" srcOrd="6" destOrd="0" presId="urn:microsoft.com/office/officeart/2018/2/layout/IconCircleList"/>
    <dgm:cxn modelId="{D474532E-FAAE-49F7-BE86-29952038C4EB}" type="presParOf" srcId="{642E6E66-B8CD-4856-BC8B-1D52525EDF7B}" destId="{5935E223-A3E7-4FB3-8FEC-9511CD897477}" srcOrd="0" destOrd="0" presId="urn:microsoft.com/office/officeart/2018/2/layout/IconCircleList"/>
    <dgm:cxn modelId="{8DE623AC-E608-482F-A973-BD5DE7078E58}" type="presParOf" srcId="{642E6E66-B8CD-4856-BC8B-1D52525EDF7B}" destId="{E0B30CDB-6D8F-42EF-B9F4-0C78B3B4CA68}" srcOrd="1" destOrd="0" presId="urn:microsoft.com/office/officeart/2018/2/layout/IconCircleList"/>
    <dgm:cxn modelId="{368FAC20-0A52-4CBD-9C31-276DE551C06D}" type="presParOf" srcId="{642E6E66-B8CD-4856-BC8B-1D52525EDF7B}" destId="{9353FAC6-A308-462E-A851-47D489E304F8}" srcOrd="2" destOrd="0" presId="urn:microsoft.com/office/officeart/2018/2/layout/IconCircleList"/>
    <dgm:cxn modelId="{BCA37F0B-23E7-415A-B197-61A016E05A71}" type="presParOf" srcId="{642E6E66-B8CD-4856-BC8B-1D52525EDF7B}" destId="{62A74A45-1E44-49B4-95CA-6C62E8449395}" srcOrd="3" destOrd="0" presId="urn:microsoft.com/office/officeart/2018/2/layout/IconCircleList"/>
    <dgm:cxn modelId="{023FB8F8-112D-4E2F-B0AF-3864A6B60E90}" type="presParOf" srcId="{775C7754-6941-4AA3-B6B7-15D5C41C25B6}" destId="{F14006F0-69C2-4BF7-B6C3-6FE6C7580F5D}" srcOrd="7" destOrd="0" presId="urn:microsoft.com/office/officeart/2018/2/layout/IconCircleList"/>
    <dgm:cxn modelId="{531846DF-894D-4307-AF63-0F676F504F9F}" type="presParOf" srcId="{775C7754-6941-4AA3-B6B7-15D5C41C25B6}" destId="{4107FB17-BC3D-4F62-A24F-353E105EE2D2}" srcOrd="8" destOrd="0" presId="urn:microsoft.com/office/officeart/2018/2/layout/IconCircleList"/>
    <dgm:cxn modelId="{7C204E19-4917-4435-9EF1-8C57744B3CEB}" type="presParOf" srcId="{4107FB17-BC3D-4F62-A24F-353E105EE2D2}" destId="{152564AE-F6FB-41C6-A7BA-CB8E6DABE915}" srcOrd="0" destOrd="0" presId="urn:microsoft.com/office/officeart/2018/2/layout/IconCircleList"/>
    <dgm:cxn modelId="{45B00D33-7715-435F-8F64-1DA9586BF34A}" type="presParOf" srcId="{4107FB17-BC3D-4F62-A24F-353E105EE2D2}" destId="{44499DCC-FE43-4236-9272-464AF05EF3B3}" srcOrd="1" destOrd="0" presId="urn:microsoft.com/office/officeart/2018/2/layout/IconCircleList"/>
    <dgm:cxn modelId="{55FDC5A4-231C-4B79-8298-6118957FAA7B}" type="presParOf" srcId="{4107FB17-BC3D-4F62-A24F-353E105EE2D2}" destId="{BF264ED8-0B1D-40AF-B5CE-186FD4FEC4E6}" srcOrd="2" destOrd="0" presId="urn:microsoft.com/office/officeart/2018/2/layout/IconCircleList"/>
    <dgm:cxn modelId="{EAA7DAD9-CD07-4DCE-BEF0-58B9863BC0B9}" type="presParOf" srcId="{4107FB17-BC3D-4F62-A24F-353E105EE2D2}" destId="{A540B0FB-87A3-4418-B244-D2486DC789FD}" srcOrd="3" destOrd="0" presId="urn:microsoft.com/office/officeart/2018/2/layout/IconCircleList"/>
    <dgm:cxn modelId="{CA48DE7F-3233-478D-8E5C-F0753B9980AF}" type="presParOf" srcId="{775C7754-6941-4AA3-B6B7-15D5C41C25B6}" destId="{257DF1B0-38F6-45D1-A1EF-55DC23BC7043}" srcOrd="9" destOrd="0" presId="urn:microsoft.com/office/officeart/2018/2/layout/IconCircleList"/>
    <dgm:cxn modelId="{F7E77FBD-A16F-4BF9-91FC-7992497EA820}" type="presParOf" srcId="{775C7754-6941-4AA3-B6B7-15D5C41C25B6}" destId="{6C101520-7716-4560-B9A6-B20A60E40E69}" srcOrd="10" destOrd="0" presId="urn:microsoft.com/office/officeart/2018/2/layout/IconCircleList"/>
    <dgm:cxn modelId="{324B1403-C83A-4210-97BD-E6CDEE546CA8}" type="presParOf" srcId="{6C101520-7716-4560-B9A6-B20A60E40E69}" destId="{07BC5362-3FFB-4D96-8E25-A64AF14C2B76}" srcOrd="0" destOrd="0" presId="urn:microsoft.com/office/officeart/2018/2/layout/IconCircleList"/>
    <dgm:cxn modelId="{DD5F8C2E-6C4C-47A4-95B2-EF8A10D2A86D}" type="presParOf" srcId="{6C101520-7716-4560-B9A6-B20A60E40E69}" destId="{54D2AE59-E998-4307-833B-A5D6618960B9}" srcOrd="1" destOrd="0" presId="urn:microsoft.com/office/officeart/2018/2/layout/IconCircleList"/>
    <dgm:cxn modelId="{AC556D4A-480C-4518-935A-DA290324AC70}" type="presParOf" srcId="{6C101520-7716-4560-B9A6-B20A60E40E69}" destId="{143A9652-BB02-4C7E-9D81-A2B7E8C86E92}" srcOrd="2" destOrd="0" presId="urn:microsoft.com/office/officeart/2018/2/layout/IconCircleList"/>
    <dgm:cxn modelId="{B700D847-C9D1-496C-BABA-C4E9BBB6567F}" type="presParOf" srcId="{6C101520-7716-4560-B9A6-B20A60E40E69}" destId="{C82456AB-E0C0-4EA7-9C09-9817164D77B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ED7841-F4AD-4B15-A57C-259ED9A8EE37}">
      <dsp:nvSpPr>
        <dsp:cNvPr id="0" name=""/>
        <dsp:cNvSpPr/>
      </dsp:nvSpPr>
      <dsp:spPr>
        <a:xfrm>
          <a:off x="124161" y="103671"/>
          <a:ext cx="1121185" cy="112118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15783-23E2-4B51-9235-9F2D2A5C820A}">
      <dsp:nvSpPr>
        <dsp:cNvPr id="0" name=""/>
        <dsp:cNvSpPr/>
      </dsp:nvSpPr>
      <dsp:spPr>
        <a:xfrm>
          <a:off x="359610" y="339120"/>
          <a:ext cx="650287" cy="6502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E9486-0610-425D-9160-1A623B035ADE}">
      <dsp:nvSpPr>
        <dsp:cNvPr id="0" name=""/>
        <dsp:cNvSpPr/>
      </dsp:nvSpPr>
      <dsp:spPr>
        <a:xfrm>
          <a:off x="1485601" y="103671"/>
          <a:ext cx="2642795" cy="1121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We Have  5 Factory  1.Moontaha Apparels Ltd, 2.Monntaha Fashion Ltd .3. Vestment Tune  Style .4. Anita Apparels  Ltd. 5. Kujess  Apparels Ltd.</a:t>
          </a:r>
        </a:p>
      </dsp:txBody>
      <dsp:txXfrm>
        <a:off x="1485601" y="103671"/>
        <a:ext cx="2642795" cy="1121185"/>
      </dsp:txXfrm>
    </dsp:sp>
    <dsp:sp modelId="{26E87074-5C92-479B-B68D-C70370B6F7C4}">
      <dsp:nvSpPr>
        <dsp:cNvPr id="0" name=""/>
        <dsp:cNvSpPr/>
      </dsp:nvSpPr>
      <dsp:spPr>
        <a:xfrm>
          <a:off x="4588883" y="103671"/>
          <a:ext cx="1121185" cy="112118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2B6818-2B71-4EB2-978F-C3FE350EA1FE}">
      <dsp:nvSpPr>
        <dsp:cNvPr id="0" name=""/>
        <dsp:cNvSpPr/>
      </dsp:nvSpPr>
      <dsp:spPr>
        <a:xfrm>
          <a:off x="4824332" y="339120"/>
          <a:ext cx="650287" cy="6502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DBD42-40A9-4107-92D6-CBE83E4B8615}">
      <dsp:nvSpPr>
        <dsp:cNvPr id="0" name=""/>
        <dsp:cNvSpPr/>
      </dsp:nvSpPr>
      <dsp:spPr>
        <a:xfrm>
          <a:off x="5950323" y="103671"/>
          <a:ext cx="2642795" cy="1121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Moontaha Apparels:The company is a six storied building having total floor space of 19,000 sft.  The building is equipped with all sorts of production facilities. Here total 7 line are running with 240  machine are running. Production Capacity 70,0000Dzn (if under Garments) 45,000 Dzn (If T-shirt, POLO Shirt Or semi critical Item)</a:t>
          </a:r>
        </a:p>
      </dsp:txBody>
      <dsp:txXfrm>
        <a:off x="5950323" y="103671"/>
        <a:ext cx="2642795" cy="1121185"/>
      </dsp:txXfrm>
    </dsp:sp>
    <dsp:sp modelId="{128448EA-299D-4062-82E5-6984C2981267}">
      <dsp:nvSpPr>
        <dsp:cNvPr id="0" name=""/>
        <dsp:cNvSpPr/>
      </dsp:nvSpPr>
      <dsp:spPr>
        <a:xfrm>
          <a:off x="124161" y="2144634"/>
          <a:ext cx="1121185" cy="112118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04A4E-584D-463C-BBB4-0DDFFCAF9229}">
      <dsp:nvSpPr>
        <dsp:cNvPr id="0" name=""/>
        <dsp:cNvSpPr/>
      </dsp:nvSpPr>
      <dsp:spPr>
        <a:xfrm>
          <a:off x="359610" y="2380083"/>
          <a:ext cx="650287" cy="6502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BFE432-804D-4C4D-9F5D-C75C10706CB3}">
      <dsp:nvSpPr>
        <dsp:cNvPr id="0" name=""/>
        <dsp:cNvSpPr/>
      </dsp:nvSpPr>
      <dsp:spPr>
        <a:xfrm>
          <a:off x="1485601" y="2144634"/>
          <a:ext cx="2642795" cy="1121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Moontaha Fashion Ltd-The company is a six storied building having total floor space of 14,000 sft (4</a:t>
          </a:r>
          <a:r>
            <a:rPr lang="en-US" sz="1100" kern="1200" baseline="30000"/>
            <a:t>th</a:t>
          </a:r>
          <a:r>
            <a:rPr lang="en-US" sz="1100" kern="1200"/>
            <a:t> 5</a:t>
          </a:r>
          <a:r>
            <a:rPr lang="en-US" sz="1100" kern="1200" baseline="30000"/>
            <a:t>th</a:t>
          </a:r>
          <a:r>
            <a:rPr lang="en-US" sz="1100" kern="1200"/>
            <a:t> 6</a:t>
          </a:r>
          <a:r>
            <a:rPr lang="en-US" sz="1100" kern="1200" baseline="30000"/>
            <a:t>th</a:t>
          </a:r>
          <a:r>
            <a:rPr lang="en-US" sz="1100" kern="1200"/>
            <a:t> Floor) with cutting &amp; Finisshing. Here total 5 line are running with 200 machine are running. Production Capacity 50,0000Dzn (if under Garments) 30,000 Dzn (If T-shirt, POLO Shirt Or semi critical Item)</a:t>
          </a:r>
        </a:p>
      </dsp:txBody>
      <dsp:txXfrm>
        <a:off x="1485601" y="2144634"/>
        <a:ext cx="2642795" cy="1121185"/>
      </dsp:txXfrm>
    </dsp:sp>
    <dsp:sp modelId="{5935E223-A3E7-4FB3-8FEC-9511CD897477}">
      <dsp:nvSpPr>
        <dsp:cNvPr id="0" name=""/>
        <dsp:cNvSpPr/>
      </dsp:nvSpPr>
      <dsp:spPr>
        <a:xfrm>
          <a:off x="4588883" y="2144634"/>
          <a:ext cx="1121185" cy="112118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B30CDB-6D8F-42EF-B9F4-0C78B3B4CA68}">
      <dsp:nvSpPr>
        <dsp:cNvPr id="0" name=""/>
        <dsp:cNvSpPr/>
      </dsp:nvSpPr>
      <dsp:spPr>
        <a:xfrm>
          <a:off x="4824332" y="2380083"/>
          <a:ext cx="650287" cy="6502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74A45-1E44-49B4-95CA-6C62E8449395}">
      <dsp:nvSpPr>
        <dsp:cNvPr id="0" name=""/>
        <dsp:cNvSpPr/>
      </dsp:nvSpPr>
      <dsp:spPr>
        <a:xfrm>
          <a:off x="5950323" y="2144634"/>
          <a:ext cx="2642795" cy="1121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Vestment Tune Style Ltd-The company is a six storied building having total floor space of 12,000 sft (5</a:t>
          </a:r>
          <a:r>
            <a:rPr lang="en-US" sz="1100" kern="1200" baseline="30000"/>
            <a:t>th</a:t>
          </a:r>
          <a:r>
            <a:rPr lang="en-US" sz="1100" kern="1200"/>
            <a:t> 6</a:t>
          </a:r>
          <a:r>
            <a:rPr lang="en-US" sz="1100" kern="1200" baseline="30000"/>
            <a:t>th</a:t>
          </a:r>
          <a:r>
            <a:rPr lang="en-US" sz="1100" kern="1200"/>
            <a:t> Floor) with cutting &amp; Finisshing. Here total 4 line are running with 160 machine are running. Production Capacity 40,000Dzn (if under Garments) 25,000 Dzn (If T-shirt, POLO Shirt Or semi critical Item)</a:t>
          </a:r>
        </a:p>
      </dsp:txBody>
      <dsp:txXfrm>
        <a:off x="5950323" y="2144634"/>
        <a:ext cx="2642795" cy="1121185"/>
      </dsp:txXfrm>
    </dsp:sp>
    <dsp:sp modelId="{152564AE-F6FB-41C6-A7BA-CB8E6DABE915}">
      <dsp:nvSpPr>
        <dsp:cNvPr id="0" name=""/>
        <dsp:cNvSpPr/>
      </dsp:nvSpPr>
      <dsp:spPr>
        <a:xfrm>
          <a:off x="124161" y="4185597"/>
          <a:ext cx="1121185" cy="112118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99DCC-FE43-4236-9272-464AF05EF3B3}">
      <dsp:nvSpPr>
        <dsp:cNvPr id="0" name=""/>
        <dsp:cNvSpPr/>
      </dsp:nvSpPr>
      <dsp:spPr>
        <a:xfrm>
          <a:off x="359610" y="4421046"/>
          <a:ext cx="650287" cy="65028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0B0FB-87A3-4418-B244-D2486DC789FD}">
      <dsp:nvSpPr>
        <dsp:cNvPr id="0" name=""/>
        <dsp:cNvSpPr/>
      </dsp:nvSpPr>
      <dsp:spPr>
        <a:xfrm>
          <a:off x="1485601" y="4185597"/>
          <a:ext cx="2642795" cy="1121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Anita Apparels Ltd-The company is a four storied building having total floor space of 37,000 sft (4</a:t>
          </a:r>
          <a:r>
            <a:rPr lang="en-US" sz="1100" kern="1200" baseline="30000"/>
            <a:t>th</a:t>
          </a:r>
          <a:r>
            <a:rPr lang="en-US" sz="1100" kern="1200"/>
            <a:t> Floor) with cutting &amp; Finisshing. Here total 5 line are running with 200 machine are running. Production Capacity 50,0000Dzn (if under Garments) 30,000 Dzn (If T-shirt, POLO Shirt Or semi critical Item)</a:t>
          </a:r>
        </a:p>
      </dsp:txBody>
      <dsp:txXfrm>
        <a:off x="1485601" y="4185597"/>
        <a:ext cx="2642795" cy="1121185"/>
      </dsp:txXfrm>
    </dsp:sp>
    <dsp:sp modelId="{07BC5362-3FFB-4D96-8E25-A64AF14C2B76}">
      <dsp:nvSpPr>
        <dsp:cNvPr id="0" name=""/>
        <dsp:cNvSpPr/>
      </dsp:nvSpPr>
      <dsp:spPr>
        <a:xfrm>
          <a:off x="4588883" y="4185597"/>
          <a:ext cx="1121185" cy="112118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2AE59-E998-4307-833B-A5D6618960B9}">
      <dsp:nvSpPr>
        <dsp:cNvPr id="0" name=""/>
        <dsp:cNvSpPr/>
      </dsp:nvSpPr>
      <dsp:spPr>
        <a:xfrm>
          <a:off x="4824332" y="4421046"/>
          <a:ext cx="650287" cy="65028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456AB-E0C0-4EA7-9C09-9817164D77BA}">
      <dsp:nvSpPr>
        <dsp:cNvPr id="0" name=""/>
        <dsp:cNvSpPr/>
      </dsp:nvSpPr>
      <dsp:spPr>
        <a:xfrm>
          <a:off x="5950323" y="4185597"/>
          <a:ext cx="2642795" cy="1121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Kujess Apparels Ltd-The company is a six storied building having total floor space of 12,000 sft (5</a:t>
          </a:r>
          <a:r>
            <a:rPr lang="en-US" sz="1100" kern="1200" baseline="30000"/>
            <a:t>th</a:t>
          </a:r>
          <a:r>
            <a:rPr lang="en-US" sz="1100" kern="1200"/>
            <a:t> 6</a:t>
          </a:r>
          <a:r>
            <a:rPr lang="en-US" sz="1100" kern="1200" baseline="30000"/>
            <a:t>th</a:t>
          </a:r>
          <a:r>
            <a:rPr lang="en-US" sz="1100" kern="1200"/>
            <a:t> Floor) with cutting &amp; Finisshing. Here total 4 line are running with 160 machine are running. Production Capacity 40,000Dzn (if under Garments) 25,000 Dzn (If T-shirt, POLO Shirt Or semi critical Item)</a:t>
          </a:r>
        </a:p>
      </dsp:txBody>
      <dsp:txXfrm>
        <a:off x="5950323" y="4185597"/>
        <a:ext cx="2642795" cy="1121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2B1F2-52DE-4637-877F-4F4C52CFF420}" type="datetimeFigureOut">
              <a:rPr lang="en-US" smtClean="0"/>
              <a:pPr/>
              <a:t>11/17/25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98825" y="504825"/>
            <a:ext cx="3268663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3198813"/>
            <a:ext cx="7893050" cy="3032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5138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0E69F-3430-4181-82C9-027882E910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68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0E69F-3430-4181-82C9-027882E910D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54172" y="877316"/>
            <a:ext cx="3444240" cy="695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0739" y="1550924"/>
            <a:ext cx="6003925" cy="2920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1.JP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barek@moontahactg.com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13D1727E-A56A-67C9-DEA2-985B1DA07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0" b="13307"/>
          <a:stretch>
            <a:fillRect/>
          </a:stretch>
        </p:blipFill>
        <p:spPr>
          <a:xfrm>
            <a:off x="20" y="10"/>
            <a:ext cx="10058380" cy="7772390"/>
          </a:xfrm>
          <a:prstGeom prst="rect">
            <a:avLst/>
          </a:prstGeom>
        </p:spPr>
      </p:pic>
      <p:sp>
        <p:nvSpPr>
          <p:cNvPr id="26" name="Rectangle 18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8400" cy="77724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04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762000"/>
            <a:ext cx="6553199" cy="771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3063" y="954023"/>
            <a:ext cx="4898137" cy="478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0" y="1676400"/>
            <a:ext cx="8382000" cy="4093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0740" y="1688085"/>
            <a:ext cx="4210050" cy="398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b="1" spc="-210" dirty="0">
                <a:solidFill>
                  <a:srgbClr val="2D2D2D"/>
                </a:solidFill>
                <a:latin typeface="Arial"/>
                <a:cs typeface="Arial"/>
              </a:rPr>
              <a:t>Numbers </a:t>
            </a:r>
            <a:r>
              <a:rPr sz="2600" b="1" spc="-165" dirty="0">
                <a:solidFill>
                  <a:srgbClr val="2D2D2D"/>
                </a:solidFill>
                <a:latin typeface="Arial"/>
                <a:cs typeface="Arial"/>
              </a:rPr>
              <a:t>Of </a:t>
            </a:r>
            <a:r>
              <a:rPr sz="2600" b="1" spc="-240" dirty="0">
                <a:solidFill>
                  <a:srgbClr val="2D2D2D"/>
                </a:solidFill>
                <a:latin typeface="Arial"/>
                <a:cs typeface="Arial"/>
              </a:rPr>
              <a:t>Sewing </a:t>
            </a:r>
            <a:r>
              <a:rPr sz="2600" b="1" spc="-250" dirty="0">
                <a:solidFill>
                  <a:srgbClr val="2D2D2D"/>
                </a:solidFill>
                <a:latin typeface="Arial"/>
                <a:cs typeface="Arial"/>
              </a:rPr>
              <a:t>Lines:</a:t>
            </a:r>
            <a:r>
              <a:rPr sz="2600" b="1" spc="-33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b="1" spc="-130" dirty="0">
                <a:solidFill>
                  <a:srgbClr val="2D2D2D"/>
                </a:solidFill>
                <a:latin typeface="Arial"/>
                <a:cs typeface="Arial"/>
              </a:rPr>
              <a:t>08</a:t>
            </a:r>
            <a:endParaRPr sz="2600">
              <a:latin typeface="Arial"/>
              <a:cs typeface="Arial"/>
            </a:endParaRPr>
          </a:p>
          <a:p>
            <a:pPr marL="306070" indent="-29337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135" dirty="0">
                <a:solidFill>
                  <a:srgbClr val="2D2D2D"/>
                </a:solidFill>
                <a:latin typeface="Arial"/>
                <a:cs typeface="Arial"/>
              </a:rPr>
              <a:t>Panties:</a:t>
            </a:r>
            <a:endParaRPr sz="2600">
              <a:latin typeface="Arial"/>
              <a:cs typeface="Arial"/>
            </a:endParaRPr>
          </a:p>
          <a:p>
            <a:pPr marL="306070" indent="-29337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345" dirty="0">
                <a:solidFill>
                  <a:srgbClr val="2D2D2D"/>
                </a:solidFill>
                <a:latin typeface="Arial"/>
                <a:cs typeface="Arial"/>
              </a:rPr>
              <a:t>BRIEF </a:t>
            </a:r>
            <a:r>
              <a:rPr sz="2600" spc="275" dirty="0">
                <a:solidFill>
                  <a:srgbClr val="2D2D2D"/>
                </a:solidFill>
                <a:latin typeface="Arial"/>
                <a:cs typeface="Arial"/>
              </a:rPr>
              <a:t>/</a:t>
            </a:r>
            <a:r>
              <a:rPr sz="2600" spc="-32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45" dirty="0">
                <a:solidFill>
                  <a:srgbClr val="2D2D2D"/>
                </a:solidFill>
                <a:latin typeface="Arial"/>
                <a:cs typeface="Arial"/>
              </a:rPr>
              <a:t>BOXER:</a:t>
            </a:r>
            <a:endParaRPr sz="2600">
              <a:latin typeface="Arial"/>
              <a:cs typeface="Arial"/>
            </a:endParaRPr>
          </a:p>
          <a:p>
            <a:pPr marL="306070" indent="-29337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420" dirty="0">
                <a:solidFill>
                  <a:srgbClr val="2D2D2D"/>
                </a:solidFill>
                <a:latin typeface="Arial"/>
                <a:cs typeface="Arial"/>
              </a:rPr>
              <a:t>TEE </a:t>
            </a:r>
            <a:r>
              <a:rPr sz="2600" spc="-345" dirty="0">
                <a:solidFill>
                  <a:srgbClr val="2D2D2D"/>
                </a:solidFill>
                <a:latin typeface="Arial"/>
                <a:cs typeface="Arial"/>
              </a:rPr>
              <a:t>SHIRT </a:t>
            </a:r>
            <a:r>
              <a:rPr sz="2600" spc="275" dirty="0">
                <a:solidFill>
                  <a:srgbClr val="2D2D2D"/>
                </a:solidFill>
                <a:latin typeface="Arial"/>
                <a:cs typeface="Arial"/>
              </a:rPr>
              <a:t>/ </a:t>
            </a:r>
            <a:r>
              <a:rPr sz="2600" spc="-295" dirty="0">
                <a:solidFill>
                  <a:srgbClr val="2D2D2D"/>
                </a:solidFill>
                <a:latin typeface="Arial"/>
                <a:cs typeface="Arial"/>
              </a:rPr>
              <a:t>A-SHIRT </a:t>
            </a:r>
            <a:r>
              <a:rPr sz="2600" spc="275" dirty="0">
                <a:solidFill>
                  <a:srgbClr val="2D2D2D"/>
                </a:solidFill>
                <a:latin typeface="Arial"/>
                <a:cs typeface="Arial"/>
              </a:rPr>
              <a:t>/</a:t>
            </a:r>
            <a:r>
              <a:rPr sz="2600" spc="-19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280" dirty="0">
                <a:solidFill>
                  <a:srgbClr val="2D2D2D"/>
                </a:solidFill>
                <a:latin typeface="Arial"/>
                <a:cs typeface="Arial"/>
              </a:rPr>
              <a:t>CAMY:</a:t>
            </a:r>
            <a:endParaRPr sz="2600">
              <a:latin typeface="Arial"/>
              <a:cs typeface="Arial"/>
            </a:endParaRPr>
          </a:p>
          <a:p>
            <a:pPr marL="306070" indent="-29337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360" dirty="0">
                <a:solidFill>
                  <a:srgbClr val="2D2D2D"/>
                </a:solidFill>
                <a:latin typeface="Arial"/>
                <a:cs typeface="Arial"/>
              </a:rPr>
              <a:t>LEGGINGS </a:t>
            </a:r>
            <a:r>
              <a:rPr sz="2600" spc="275" dirty="0">
                <a:solidFill>
                  <a:srgbClr val="2D2D2D"/>
                </a:solidFill>
                <a:latin typeface="Arial"/>
                <a:cs typeface="Arial"/>
              </a:rPr>
              <a:t>/ </a:t>
            </a:r>
            <a:r>
              <a:rPr sz="2600" spc="-325" dirty="0">
                <a:solidFill>
                  <a:srgbClr val="2D2D2D"/>
                </a:solidFill>
                <a:latin typeface="Arial"/>
                <a:cs typeface="Arial"/>
              </a:rPr>
              <a:t>LONG</a:t>
            </a:r>
            <a:r>
              <a:rPr sz="2600" spc="-34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25" dirty="0">
                <a:solidFill>
                  <a:srgbClr val="2D2D2D"/>
                </a:solidFill>
                <a:latin typeface="Arial"/>
                <a:cs typeface="Arial"/>
              </a:rPr>
              <a:t>PANTS:</a:t>
            </a:r>
            <a:endParaRPr sz="2600">
              <a:latin typeface="Arial"/>
              <a:cs typeface="Arial"/>
            </a:endParaRPr>
          </a:p>
          <a:p>
            <a:pPr marL="306070" indent="-29337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434" dirty="0">
                <a:solidFill>
                  <a:srgbClr val="2D2D2D"/>
                </a:solidFill>
                <a:latin typeface="Arial"/>
                <a:cs typeface="Arial"/>
              </a:rPr>
              <a:t>SPORTS </a:t>
            </a:r>
            <a:r>
              <a:rPr sz="2600" spc="-190" dirty="0">
                <a:solidFill>
                  <a:srgbClr val="2D2D2D"/>
                </a:solidFill>
                <a:latin typeface="Arial"/>
                <a:cs typeface="Arial"/>
              </a:rPr>
              <a:t>BRA/</a:t>
            </a:r>
            <a:r>
              <a:rPr sz="2600" spc="-17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30" dirty="0">
                <a:solidFill>
                  <a:srgbClr val="2D2D2D"/>
                </a:solidFill>
                <a:latin typeface="Arial"/>
                <a:cs typeface="Arial"/>
              </a:rPr>
              <a:t>BLOUSE:</a:t>
            </a:r>
            <a:endParaRPr sz="2600">
              <a:latin typeface="Arial"/>
              <a:cs typeface="Arial"/>
            </a:endParaRPr>
          </a:p>
          <a:p>
            <a:pPr marL="306070" indent="-29337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365" dirty="0">
                <a:solidFill>
                  <a:srgbClr val="2D2D2D"/>
                </a:solidFill>
                <a:latin typeface="Arial"/>
                <a:cs typeface="Arial"/>
              </a:rPr>
              <a:t>TOP </a:t>
            </a:r>
            <a:r>
              <a:rPr sz="2600" spc="-275" dirty="0">
                <a:solidFill>
                  <a:srgbClr val="2D2D2D"/>
                </a:solidFill>
                <a:latin typeface="Arial"/>
                <a:cs typeface="Arial"/>
              </a:rPr>
              <a:t>BOTTOM</a:t>
            </a:r>
            <a:r>
              <a:rPr sz="2600" spc="-32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80" dirty="0">
                <a:solidFill>
                  <a:srgbClr val="2D2D2D"/>
                </a:solidFill>
                <a:latin typeface="Arial"/>
                <a:cs typeface="Arial"/>
              </a:rPr>
              <a:t>SET:</a:t>
            </a:r>
            <a:endParaRPr sz="2600">
              <a:latin typeface="Arial"/>
              <a:cs typeface="Arial"/>
            </a:endParaRPr>
          </a:p>
          <a:p>
            <a:pPr marL="306070" indent="-29337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229" dirty="0">
                <a:solidFill>
                  <a:srgbClr val="2D2D2D"/>
                </a:solidFill>
                <a:latin typeface="Arial"/>
                <a:cs typeface="Arial"/>
              </a:rPr>
              <a:t>T/C </a:t>
            </a:r>
            <a:r>
              <a:rPr sz="2600" spc="-434" dirty="0">
                <a:solidFill>
                  <a:srgbClr val="2D2D2D"/>
                </a:solidFill>
                <a:latin typeface="Arial"/>
                <a:cs typeface="Arial"/>
              </a:rPr>
              <a:t>BOXERS </a:t>
            </a:r>
            <a:r>
              <a:rPr sz="2600" spc="-245" dirty="0">
                <a:solidFill>
                  <a:srgbClr val="2D2D2D"/>
                </a:solidFill>
                <a:latin typeface="Arial"/>
                <a:cs typeface="Arial"/>
              </a:rPr>
              <a:t>AND</a:t>
            </a:r>
            <a:r>
              <a:rPr sz="2600" spc="-7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60" dirty="0">
                <a:solidFill>
                  <a:srgbClr val="2D2D2D"/>
                </a:solidFill>
                <a:latin typeface="Arial"/>
                <a:cs typeface="Arial"/>
              </a:rPr>
              <a:t>SHORTS:</a:t>
            </a:r>
            <a:endParaRPr sz="2600">
              <a:latin typeface="Arial"/>
              <a:cs typeface="Arial"/>
            </a:endParaRPr>
          </a:p>
          <a:p>
            <a:pPr marL="306070" indent="-29337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290" dirty="0">
                <a:solidFill>
                  <a:srgbClr val="2D2D2D"/>
                </a:solidFill>
                <a:latin typeface="Arial"/>
                <a:cs typeface="Arial"/>
              </a:rPr>
              <a:t>POPLIN </a:t>
            </a:r>
            <a:r>
              <a:rPr sz="2600" spc="-380" dirty="0">
                <a:solidFill>
                  <a:srgbClr val="2D2D2D"/>
                </a:solidFill>
                <a:latin typeface="Arial"/>
                <a:cs typeface="Arial"/>
              </a:rPr>
              <a:t>SHIRTS </a:t>
            </a:r>
            <a:r>
              <a:rPr sz="2600" spc="-245" dirty="0">
                <a:solidFill>
                  <a:srgbClr val="2D2D2D"/>
                </a:solidFill>
                <a:latin typeface="Arial"/>
                <a:cs typeface="Arial"/>
              </a:rPr>
              <a:t>AND</a:t>
            </a:r>
            <a:r>
              <a:rPr sz="2600" spc="-114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30" dirty="0">
                <a:solidFill>
                  <a:srgbClr val="2D2D2D"/>
                </a:solidFill>
                <a:latin typeface="Arial"/>
                <a:cs typeface="Arial"/>
              </a:rPr>
              <a:t>BLOUSE:</a:t>
            </a:r>
            <a:endParaRPr sz="2600">
              <a:latin typeface="Arial"/>
              <a:cs typeface="Arial"/>
            </a:endParaRPr>
          </a:p>
          <a:p>
            <a:pPr marL="306070" indent="-29337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425" dirty="0">
                <a:solidFill>
                  <a:srgbClr val="2D2D2D"/>
                </a:solidFill>
                <a:latin typeface="Arial"/>
                <a:cs typeface="Arial"/>
              </a:rPr>
              <a:t>TROUSERS</a:t>
            </a:r>
            <a:r>
              <a:rPr sz="2600" spc="-16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0" dirty="0">
                <a:solidFill>
                  <a:srgbClr val="2D2D2D"/>
                </a:solidFill>
                <a:latin typeface="Arial"/>
                <a:cs typeface="Arial"/>
              </a:rPr>
              <a:t>: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27145" y="2084325"/>
            <a:ext cx="1298575" cy="3590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spc="-165" dirty="0">
                <a:solidFill>
                  <a:srgbClr val="2D2D2D"/>
                </a:solidFill>
                <a:latin typeface="Arial"/>
                <a:cs typeface="Arial"/>
              </a:rPr>
              <a:t>80,000Dz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spc="-165" dirty="0">
                <a:solidFill>
                  <a:srgbClr val="2D2D2D"/>
                </a:solidFill>
                <a:latin typeface="Arial"/>
                <a:cs typeface="Arial"/>
              </a:rPr>
              <a:t>50,000Dz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spc="-165" dirty="0">
                <a:solidFill>
                  <a:srgbClr val="2D2D2D"/>
                </a:solidFill>
                <a:latin typeface="Arial"/>
                <a:cs typeface="Arial"/>
              </a:rPr>
              <a:t>30,000Dz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spc="-165" dirty="0">
                <a:solidFill>
                  <a:srgbClr val="2D2D2D"/>
                </a:solidFill>
                <a:latin typeface="Arial"/>
                <a:cs typeface="Arial"/>
              </a:rPr>
              <a:t>30,000Dz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spc="-165" dirty="0">
                <a:solidFill>
                  <a:srgbClr val="2D2D2D"/>
                </a:solidFill>
                <a:latin typeface="Arial"/>
                <a:cs typeface="Arial"/>
              </a:rPr>
              <a:t>25,000Dz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spc="-165" dirty="0">
                <a:solidFill>
                  <a:srgbClr val="2D2D2D"/>
                </a:solidFill>
                <a:latin typeface="Arial"/>
                <a:cs typeface="Arial"/>
              </a:rPr>
              <a:t>15,000Dz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spc="-180" dirty="0">
                <a:solidFill>
                  <a:srgbClr val="2D2D2D"/>
                </a:solidFill>
                <a:latin typeface="Arial"/>
                <a:cs typeface="Arial"/>
              </a:rPr>
              <a:t>10,000DZ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spc="-165" dirty="0">
                <a:solidFill>
                  <a:srgbClr val="2D2D2D"/>
                </a:solidFill>
                <a:latin typeface="Arial"/>
                <a:cs typeface="Arial"/>
              </a:rPr>
              <a:t>10,000Dz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spc="-165" dirty="0">
                <a:solidFill>
                  <a:srgbClr val="2D2D2D"/>
                </a:solidFill>
                <a:latin typeface="Arial"/>
                <a:cs typeface="Arial"/>
              </a:rPr>
              <a:t>10,000Dz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7" name="Picture 6" descr="Photoroom_20251117_0955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457200"/>
            <a:ext cx="8382000" cy="710565"/>
          </a:xfrm>
          <a:custGeom>
            <a:avLst/>
            <a:gdLst/>
            <a:ahLst/>
            <a:cxnLst/>
            <a:rect l="l" t="t" r="r" b="b"/>
            <a:pathLst>
              <a:path w="8382000" h="710565">
                <a:moveTo>
                  <a:pt x="0" y="0"/>
                </a:moveTo>
                <a:lnTo>
                  <a:pt x="0" y="710184"/>
                </a:lnTo>
                <a:lnTo>
                  <a:pt x="8382000" y="710184"/>
                </a:lnTo>
                <a:lnTo>
                  <a:pt x="838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1D0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23110" y="465836"/>
            <a:ext cx="385952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295" dirty="0">
                <a:solidFill>
                  <a:srgbClr val="0C2754"/>
                </a:solidFill>
              </a:rPr>
              <a:t>AT-A-GLANCE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5029200" y="1143000"/>
            <a:ext cx="4191000" cy="304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1143000"/>
            <a:ext cx="4066032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4038600"/>
            <a:ext cx="4066032" cy="304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29200" y="4038600"/>
            <a:ext cx="4190999" cy="304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Photoroom_20251117_0955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457200"/>
            <a:ext cx="8382000" cy="710565"/>
          </a:xfrm>
          <a:custGeom>
            <a:avLst/>
            <a:gdLst/>
            <a:ahLst/>
            <a:cxnLst/>
            <a:rect l="l" t="t" r="r" b="b"/>
            <a:pathLst>
              <a:path w="8382000" h="710565">
                <a:moveTo>
                  <a:pt x="0" y="0"/>
                </a:moveTo>
                <a:lnTo>
                  <a:pt x="0" y="710184"/>
                </a:lnTo>
                <a:lnTo>
                  <a:pt x="8382000" y="710184"/>
                </a:lnTo>
                <a:lnTo>
                  <a:pt x="838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1D0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23110" y="465836"/>
            <a:ext cx="385952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295" dirty="0">
                <a:solidFill>
                  <a:srgbClr val="0C2754"/>
                </a:solidFill>
              </a:rPr>
              <a:t>AT-A-GLANCE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5029200" y="4114800"/>
            <a:ext cx="4066032" cy="304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4038600"/>
            <a:ext cx="4066032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29200" y="1143000"/>
            <a:ext cx="4066032" cy="304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000" y="1143000"/>
            <a:ext cx="4066032" cy="304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Photoroom_20251117_0955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457200"/>
            <a:ext cx="8382000" cy="710565"/>
          </a:xfrm>
          <a:custGeom>
            <a:avLst/>
            <a:gdLst/>
            <a:ahLst/>
            <a:cxnLst/>
            <a:rect l="l" t="t" r="r" b="b"/>
            <a:pathLst>
              <a:path w="8382000" h="710565">
                <a:moveTo>
                  <a:pt x="0" y="0"/>
                </a:moveTo>
                <a:lnTo>
                  <a:pt x="0" y="710184"/>
                </a:lnTo>
                <a:lnTo>
                  <a:pt x="8382000" y="710184"/>
                </a:lnTo>
                <a:lnTo>
                  <a:pt x="838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1D0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23110" y="465836"/>
            <a:ext cx="385952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295" dirty="0">
                <a:solidFill>
                  <a:srgbClr val="0C2754"/>
                </a:solidFill>
              </a:rPr>
              <a:t>AT-A-GLANCE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5029200" y="1143000"/>
            <a:ext cx="4066032" cy="304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4038600"/>
            <a:ext cx="4066032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29200" y="4038600"/>
            <a:ext cx="4066032" cy="304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000" y="1143000"/>
            <a:ext cx="4066032" cy="304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Photoroom_20251117_0955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901184" cy="923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450596"/>
            <a:ext cx="46882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409" dirty="0">
                <a:solidFill>
                  <a:srgbClr val="0C2754"/>
                </a:solidFill>
                <a:latin typeface="Arial"/>
                <a:cs typeface="Arial"/>
              </a:rPr>
              <a:t>Product</a:t>
            </a:r>
            <a:r>
              <a:rPr sz="3600" b="1" spc="-355" dirty="0">
                <a:solidFill>
                  <a:srgbClr val="0C2754"/>
                </a:solidFill>
                <a:latin typeface="Arial"/>
                <a:cs typeface="Arial"/>
              </a:rPr>
              <a:t> </a:t>
            </a:r>
            <a:r>
              <a:rPr sz="3600" b="1" spc="-425" dirty="0">
                <a:solidFill>
                  <a:srgbClr val="0C2754"/>
                </a:solidFill>
                <a:latin typeface="Arial"/>
                <a:cs typeface="Arial"/>
              </a:rPr>
              <a:t>Pictures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9022" y="1524000"/>
            <a:ext cx="2231726" cy="2709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95600" y="1524000"/>
            <a:ext cx="2209799" cy="289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3000" y="1600200"/>
            <a:ext cx="2590800" cy="2590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15200" y="1600200"/>
            <a:ext cx="2286000" cy="228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00" y="4572000"/>
            <a:ext cx="2042318" cy="23411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90595" y="4913376"/>
            <a:ext cx="2305507" cy="19653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24296" y="4595496"/>
            <a:ext cx="2293009" cy="22971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 descr="Photoroom_20251117_09550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901184" cy="923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450596"/>
            <a:ext cx="46882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409" dirty="0">
                <a:solidFill>
                  <a:srgbClr val="0C2754"/>
                </a:solidFill>
                <a:latin typeface="Arial"/>
                <a:cs typeface="Arial"/>
              </a:rPr>
              <a:t>Product</a:t>
            </a:r>
            <a:r>
              <a:rPr sz="3600" b="1" spc="-355" dirty="0">
                <a:solidFill>
                  <a:srgbClr val="0C2754"/>
                </a:solidFill>
                <a:latin typeface="Arial"/>
                <a:cs typeface="Arial"/>
              </a:rPr>
              <a:t> </a:t>
            </a:r>
            <a:r>
              <a:rPr sz="3600" b="1" spc="-425" dirty="0">
                <a:solidFill>
                  <a:srgbClr val="0C2754"/>
                </a:solidFill>
                <a:latin typeface="Arial"/>
                <a:cs typeface="Arial"/>
              </a:rPr>
              <a:t>Pictures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2060" y="1524000"/>
            <a:ext cx="1707885" cy="2612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97047" y="1447800"/>
            <a:ext cx="1976576" cy="289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76800" y="4267200"/>
            <a:ext cx="4376928" cy="26029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" y="4419600"/>
            <a:ext cx="4238686" cy="27310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8879" y="518159"/>
            <a:ext cx="2385060" cy="37261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Photoroom_20251117_09550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6400" y="3124200"/>
            <a:ext cx="4114799" cy="4190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4901184" cy="923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450596"/>
            <a:ext cx="46882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409" dirty="0">
                <a:solidFill>
                  <a:srgbClr val="0C2754"/>
                </a:solidFill>
                <a:latin typeface="Arial"/>
                <a:cs typeface="Arial"/>
              </a:rPr>
              <a:t>Product</a:t>
            </a:r>
            <a:r>
              <a:rPr sz="3600" b="1" spc="-355" dirty="0">
                <a:solidFill>
                  <a:srgbClr val="0C2754"/>
                </a:solidFill>
                <a:latin typeface="Arial"/>
                <a:cs typeface="Arial"/>
              </a:rPr>
              <a:t> </a:t>
            </a:r>
            <a:r>
              <a:rPr sz="3600" b="1" spc="-425" dirty="0">
                <a:solidFill>
                  <a:srgbClr val="0C2754"/>
                </a:solidFill>
                <a:latin typeface="Arial"/>
                <a:cs typeface="Arial"/>
              </a:rPr>
              <a:t>Pictures</a:t>
            </a:r>
            <a:endParaRPr sz="5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83352" y="457200"/>
            <a:ext cx="4117847" cy="3090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4449" y="4224527"/>
            <a:ext cx="4120896" cy="3090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5800" y="1447800"/>
            <a:ext cx="4645152" cy="2971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Photoroom_20251117_09550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0828" y="38100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27637" y="361942"/>
            <a:ext cx="45224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u="sng" spc="-275" dirty="0">
                <a:solidFill>
                  <a:schemeClr val="tx2"/>
                </a:solidFill>
              </a:rPr>
              <a:t>License</a:t>
            </a:r>
            <a:r>
              <a:rPr sz="3600" b="1" u="sng" spc="-275" dirty="0">
                <a:solidFill>
                  <a:schemeClr val="tx2"/>
                </a:solidFill>
              </a:rPr>
              <a:t> </a:t>
            </a:r>
            <a:r>
              <a:rPr sz="3600" b="1" u="sng" spc="-175" dirty="0">
                <a:solidFill>
                  <a:schemeClr val="tx2"/>
                </a:solidFill>
              </a:rPr>
              <a:t>Details </a:t>
            </a:r>
            <a:r>
              <a:rPr sz="3600" b="1" spc="-170" dirty="0">
                <a:solidFill>
                  <a:schemeClr val="tx2"/>
                </a:solidFill>
              </a:rPr>
              <a:t>Others</a:t>
            </a:r>
            <a:endParaRPr sz="4000" dirty="0">
              <a:solidFill>
                <a:schemeClr val="tx2"/>
              </a:solidFill>
            </a:endParaRPr>
          </a:p>
        </p:txBody>
      </p:sp>
      <p:sp>
        <p:nvSpPr>
          <p:cNvPr id="11" name="object 4"/>
          <p:cNvSpPr/>
          <p:nvPr/>
        </p:nvSpPr>
        <p:spPr>
          <a:xfrm>
            <a:off x="609599" y="1219200"/>
            <a:ext cx="8008257" cy="5889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790700" y="979506"/>
            <a:ext cx="64770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Bond License No:  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5(13)CUS:BOND:/ </a:t>
            </a:r>
            <a:r>
              <a:rPr lang="en-US" sz="2200" b="1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Chatta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/BOND(PO)LI/18/2016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Bin/Vat: 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001078524-0504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Tin: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775517600451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IRC NO: 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200315120000719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ERC NO: 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260315213405419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Trade License : 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TRAD/CHTG/028904/2021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EPB Enrolment Certificate :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BD 06197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BKMEA Registration Certificate :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2079-B/2016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Fire License :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Catto-9318/2015-16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Factory License: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4801/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Ctg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BSCI CERTIFICATE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SEDEX 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741135"/>
              </p:ext>
            </p:extLst>
          </p:nvPr>
        </p:nvGraphicFramePr>
        <p:xfrm>
          <a:off x="1725007" y="5172754"/>
          <a:ext cx="4953000" cy="2683810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83810">
                <a:tc>
                  <a:txBody>
                    <a:bodyPr/>
                    <a:lstStyle/>
                    <a:p>
                      <a:r>
                        <a:rPr lang="en-US" sz="3200" b="1" u="sng" dirty="0">
                          <a:solidFill>
                            <a:schemeClr val="bg1"/>
                          </a:solidFill>
                        </a:rPr>
                        <a:t>Bank</a:t>
                      </a:r>
                      <a:r>
                        <a:rPr lang="en-US" sz="3200" b="1" u="sng" baseline="0" dirty="0">
                          <a:solidFill>
                            <a:schemeClr val="bg1"/>
                          </a:solidFill>
                        </a:rPr>
                        <a:t> Details:</a:t>
                      </a:r>
                    </a:p>
                    <a:p>
                      <a:r>
                        <a:rPr lang="en-US" sz="2400" baseline="0" dirty="0" err="1">
                          <a:solidFill>
                            <a:schemeClr val="bg1"/>
                          </a:solidFill>
                        </a:rPr>
                        <a:t>Agrani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 Bank Limited.</a:t>
                      </a:r>
                    </a:p>
                    <a:p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Strand Road Corporate Branch</a:t>
                      </a:r>
                    </a:p>
                    <a:p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Chittagong, Bangladesh</a:t>
                      </a:r>
                    </a:p>
                    <a:p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SWIFT-AGBKBDDH041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3" name="Picture 2052" descr="Photoroom_20251117_0955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9858" y="3048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600" b="1" spc="-200" dirty="0">
                <a:solidFill>
                  <a:srgbClr val="0C2754"/>
                </a:solidFill>
              </a:rPr>
              <a:t>Contact</a:t>
            </a:r>
            <a:r>
              <a:rPr sz="3600" b="1" spc="-280" dirty="0">
                <a:solidFill>
                  <a:srgbClr val="0C2754"/>
                </a:solidFill>
              </a:rPr>
              <a:t> </a:t>
            </a:r>
            <a:r>
              <a:rPr sz="3600" b="1" spc="-195" dirty="0">
                <a:solidFill>
                  <a:srgbClr val="0C2754"/>
                </a:solidFill>
              </a:rPr>
              <a:t>Details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840739" y="1550924"/>
            <a:ext cx="7388861" cy="53976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85800" algn="l"/>
              </a:tabLst>
            </a:pPr>
            <a:r>
              <a:rPr lang="en-US" sz="2200" b="0" spc="-10" dirty="0">
                <a:solidFill>
                  <a:srgbClr val="2D2D2D"/>
                </a:solidFill>
                <a:latin typeface="Arial"/>
                <a:cs typeface="Arial"/>
                <a:hlinkClick r:id="rId3"/>
              </a:rPr>
              <a:t>                                                            </a:t>
            </a:r>
          </a:p>
          <a:p>
            <a:pPr marL="12700">
              <a:lnSpc>
                <a:spcPct val="100000"/>
              </a:lnSpc>
              <a:tabLst>
                <a:tab pos="685800" algn="l"/>
              </a:tabLst>
            </a:pPr>
            <a:r>
              <a:rPr lang="en-US" sz="2200" b="0" spc="-10" dirty="0">
                <a:solidFill>
                  <a:srgbClr val="2D2D2D"/>
                </a:solidFill>
                <a:hlinkClick r:id="rId3"/>
              </a:rPr>
              <a:t>MD. ABDUL BAREK</a:t>
            </a:r>
          </a:p>
          <a:p>
            <a:pPr marL="12700">
              <a:lnSpc>
                <a:spcPct val="100000"/>
              </a:lnSpc>
              <a:tabLst>
                <a:tab pos="685800" algn="l"/>
              </a:tabLst>
            </a:pPr>
            <a:r>
              <a:rPr lang="en-US" sz="2200" b="0" spc="-10" dirty="0">
                <a:solidFill>
                  <a:srgbClr val="2D2D2D"/>
                </a:solidFill>
                <a:hlinkClick r:id="rId3"/>
              </a:rPr>
              <a:t>Managing Director </a:t>
            </a:r>
            <a:endParaRPr lang="en-US" b="0" spc="-10" dirty="0">
              <a:solidFill>
                <a:srgbClr val="0000CC"/>
              </a:solidFill>
              <a:hlinkClick r:id="rId3"/>
            </a:endParaRPr>
          </a:p>
          <a:p>
            <a:pPr marL="12700">
              <a:lnSpc>
                <a:spcPct val="100000"/>
              </a:lnSpc>
              <a:tabLst>
                <a:tab pos="685800" algn="l"/>
              </a:tabLst>
            </a:pPr>
            <a:r>
              <a:rPr lang="en-US" sz="2200" b="0" spc="-10" dirty="0">
                <a:solidFill>
                  <a:srgbClr val="2D2D2D"/>
                </a:solidFill>
                <a:latin typeface="Arial"/>
                <a:cs typeface="Arial"/>
                <a:hlinkClick r:id="rId3"/>
              </a:rPr>
              <a:t>Mob# +8801714-306729</a:t>
            </a:r>
            <a:endParaRPr b="0" spc="-10" dirty="0">
              <a:solidFill>
                <a:srgbClr val="0000CC"/>
              </a:solidFill>
              <a:latin typeface="Arial"/>
              <a:cs typeface="Arial"/>
              <a:hlinkClick r:id="rId3"/>
            </a:endParaRPr>
          </a:p>
          <a:p>
            <a:pPr marL="1460500">
              <a:lnSpc>
                <a:spcPct val="100000"/>
              </a:lnSpc>
              <a:spcBef>
                <a:spcPts val="1200"/>
              </a:spcBef>
            </a:pPr>
            <a:r>
              <a:rPr lang="en-US" sz="2200" spc="15" dirty="0">
                <a:solidFill>
                  <a:srgbClr val="2D2D2D"/>
                </a:solidFill>
              </a:rPr>
              <a:t>             </a:t>
            </a:r>
          </a:p>
          <a:p>
            <a:pPr marL="1460500">
              <a:lnSpc>
                <a:spcPct val="100000"/>
              </a:lnSpc>
              <a:spcBef>
                <a:spcPts val="1200"/>
              </a:spcBef>
            </a:pPr>
            <a:r>
              <a:rPr lang="en-US" sz="2200" spc="15" dirty="0">
                <a:solidFill>
                  <a:srgbClr val="2D2D2D"/>
                </a:solidFill>
              </a:rPr>
              <a:t>                                </a:t>
            </a:r>
            <a:r>
              <a:rPr lang="en-US" sz="2200" dirty="0">
                <a:ln w="1905"/>
                <a:solidFill>
                  <a:srgbClr val="2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Yasir Arafat. </a:t>
            </a:r>
          </a:p>
          <a:p>
            <a:pPr marL="1460500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ln w="1905"/>
                <a:solidFill>
                  <a:srgbClr val="2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Executive director</a:t>
            </a:r>
          </a:p>
          <a:p>
            <a:pPr marL="1460500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ln w="1905"/>
                <a:solidFill>
                  <a:srgbClr val="2D2D2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Mob#+1(631)9779241          </a:t>
            </a:r>
          </a:p>
          <a:p>
            <a:pPr marL="1460500">
              <a:lnSpc>
                <a:spcPct val="100000"/>
              </a:lnSpc>
              <a:spcBef>
                <a:spcPts val="1200"/>
              </a:spcBef>
            </a:pPr>
            <a:endParaRPr lang="en-US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1460500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D2D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Firoz Mahmud</a:t>
            </a:r>
          </a:p>
          <a:p>
            <a:pPr marL="1460500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D2D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Merchandiser </a:t>
            </a:r>
          </a:p>
          <a:p>
            <a:pPr marL="1460500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D2D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Mob# +8801733262744</a:t>
            </a:r>
          </a:p>
        </p:txBody>
      </p:sp>
      <p:pic>
        <p:nvPicPr>
          <p:cNvPr id="5" name="Picture 4" descr="Photoroom_20251117_0955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75487"/>
            <a:ext cx="9143999" cy="682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Photoroom_20251117_0955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965" y="469394"/>
            <a:ext cx="2223460" cy="177504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0028" y="1081532"/>
            <a:ext cx="757745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4400" b="1" spc="-450" dirty="0">
                <a:solidFill>
                  <a:schemeClr val="tx2">
                    <a:lumMod val="50000"/>
                  </a:schemeClr>
                </a:solidFill>
              </a:rPr>
              <a:t>      </a:t>
            </a:r>
            <a:r>
              <a:rPr sz="4400" b="1" spc="-450" dirty="0">
                <a:solidFill>
                  <a:schemeClr val="tx2">
                    <a:lumMod val="50000"/>
                  </a:schemeClr>
                </a:solidFill>
              </a:rPr>
              <a:t>COMPANY </a:t>
            </a:r>
            <a:r>
              <a:rPr sz="4400" b="1" spc="-340" dirty="0">
                <a:solidFill>
                  <a:schemeClr val="tx2">
                    <a:lumMod val="50000"/>
                  </a:schemeClr>
                </a:solidFill>
              </a:rPr>
              <a:t>PROFILE</a:t>
            </a:r>
            <a:r>
              <a:rPr sz="4400" b="1" spc="5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sz="4400" b="1" spc="-625" dirty="0">
                <a:solidFill>
                  <a:schemeClr val="tx2">
                    <a:lumMod val="50000"/>
                  </a:schemeClr>
                </a:solidFill>
              </a:rPr>
              <a:t>OF</a:t>
            </a:r>
            <a:endParaRPr sz="59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340" y="4634284"/>
            <a:ext cx="7539355" cy="168402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3200" b="1" spc="-26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Factory</a:t>
            </a:r>
            <a:r>
              <a:rPr sz="3200" b="1" spc="-2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200" b="1" spc="-305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Address:</a:t>
            </a:r>
            <a:endParaRPr sz="32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2966085" algn="l"/>
              </a:tabLst>
            </a:pPr>
            <a:r>
              <a:rPr sz="3200" b="1" spc="-195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Baktier</a:t>
            </a:r>
            <a:r>
              <a:rPr sz="3200" b="1" spc="-16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200" b="1" spc="-29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Complex</a:t>
            </a:r>
            <a:r>
              <a:rPr sz="3200" spc="-29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	</a:t>
            </a:r>
            <a:r>
              <a:rPr sz="3200" b="1" spc="-12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(3</a:t>
            </a:r>
            <a:r>
              <a:rPr sz="3150" b="1" spc="-179" baseline="300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rd</a:t>
            </a:r>
            <a:r>
              <a:rPr lang="en-US" sz="3150" b="1" spc="-179" baseline="25132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-</a:t>
            </a:r>
            <a:r>
              <a:rPr lang="en-US" sz="3150" b="1" spc="240" baseline="25132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600" b="1" spc="240" baseline="25132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6</a:t>
            </a:r>
            <a:r>
              <a:rPr lang="en-US" sz="3600" b="1" spc="240" baseline="300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</a:t>
            </a:r>
            <a:r>
              <a:rPr lang="en-US" sz="3150" b="1" spc="240" baseline="25132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200" b="1" spc="-21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Floor)</a:t>
            </a:r>
            <a:endParaRPr sz="32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b="1" spc="-155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2112, </a:t>
            </a:r>
            <a:r>
              <a:rPr sz="3200" b="1" spc="-235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Hazi </a:t>
            </a:r>
            <a:r>
              <a:rPr sz="3200" b="1" spc="-185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para, </a:t>
            </a:r>
            <a:r>
              <a:rPr sz="3200" b="1" spc="-204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Wazedia, </a:t>
            </a:r>
            <a:r>
              <a:rPr sz="3200" b="1" spc="-26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Bayzid,</a:t>
            </a:r>
            <a:r>
              <a:rPr sz="3200" b="1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200" b="1" spc="-26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Chittagong</a:t>
            </a:r>
            <a:endParaRPr sz="3200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" y="2819400"/>
            <a:ext cx="9143999" cy="1472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room_20251117_0955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5"/>
            <a:ext cx="10058400" cy="7772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38200" y="2247900"/>
            <a:ext cx="8686800" cy="449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651737"/>
            <a:ext cx="6739381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260" dirty="0">
                <a:solidFill>
                  <a:schemeClr val="bg1"/>
                </a:solidFill>
              </a:rPr>
              <a:t>LOCATION</a:t>
            </a:r>
            <a:r>
              <a:rPr sz="3600" b="1" spc="-185" dirty="0">
                <a:solidFill>
                  <a:schemeClr val="bg1"/>
                </a:solidFill>
              </a:rPr>
              <a:t> </a:t>
            </a:r>
            <a:r>
              <a:rPr sz="3600" b="1" spc="320" dirty="0">
                <a:solidFill>
                  <a:schemeClr val="bg1"/>
                </a:solidFill>
              </a:rPr>
              <a:t>ON</a:t>
            </a:r>
            <a:r>
              <a:rPr sz="3600" b="1" spc="-110" dirty="0">
                <a:solidFill>
                  <a:schemeClr val="bg1"/>
                </a:solidFill>
              </a:rPr>
              <a:t> </a:t>
            </a:r>
            <a:r>
              <a:rPr sz="3600" b="1" spc="275" dirty="0">
                <a:solidFill>
                  <a:schemeClr val="bg1"/>
                </a:solidFill>
              </a:rPr>
              <a:t>THE</a:t>
            </a:r>
            <a:r>
              <a:rPr sz="3600" b="1" spc="-140" dirty="0">
                <a:solidFill>
                  <a:schemeClr val="bg1"/>
                </a:solidFill>
              </a:rPr>
              <a:t> </a:t>
            </a:r>
            <a:r>
              <a:rPr sz="3600" b="1" spc="355" dirty="0">
                <a:solidFill>
                  <a:schemeClr val="bg1"/>
                </a:solidFill>
              </a:rPr>
              <a:t>MAP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B4E88FBB-11E8-E1F0-989D-09ED7C5AD4A4}"/>
              </a:ext>
            </a:extLst>
          </p:cNvPr>
          <p:cNvSpPr/>
          <p:nvPr/>
        </p:nvSpPr>
        <p:spPr>
          <a:xfrm>
            <a:off x="838200" y="2254827"/>
            <a:ext cx="8686800" cy="4495800"/>
          </a:xfrm>
          <a:prstGeom prst="rect">
            <a:avLst/>
          </a:prstGeom>
          <a:blipFill>
            <a:blip r:embed="rId3" cstate="print">
              <a:alphaModFix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457200"/>
            <a:ext cx="7772399" cy="914399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9837" y="532892"/>
            <a:ext cx="5925820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600" b="1" spc="-265" dirty="0">
                <a:solidFill>
                  <a:schemeClr val="bg1"/>
                </a:solidFill>
              </a:rPr>
              <a:t>Summary </a:t>
            </a:r>
            <a:r>
              <a:rPr sz="3600" b="1" spc="-5" dirty="0">
                <a:solidFill>
                  <a:schemeClr val="bg1"/>
                </a:solidFill>
              </a:rPr>
              <a:t>of </a:t>
            </a:r>
            <a:r>
              <a:rPr sz="3600" b="1" spc="-60" dirty="0">
                <a:solidFill>
                  <a:schemeClr val="bg1"/>
                </a:solidFill>
              </a:rPr>
              <a:t>the</a:t>
            </a:r>
            <a:r>
              <a:rPr sz="3600" b="1" spc="-440" dirty="0">
                <a:solidFill>
                  <a:schemeClr val="bg1"/>
                </a:solidFill>
              </a:rPr>
              <a:t> </a:t>
            </a:r>
            <a:r>
              <a:rPr sz="3600" b="1" spc="-290" dirty="0">
                <a:solidFill>
                  <a:schemeClr val="bg1"/>
                </a:solidFill>
              </a:rPr>
              <a:t>Company</a:t>
            </a:r>
          </a:p>
        </p:txBody>
      </p:sp>
      <p:sp>
        <p:nvSpPr>
          <p:cNvPr id="4" name="object 4"/>
          <p:cNvSpPr/>
          <p:nvPr/>
        </p:nvSpPr>
        <p:spPr>
          <a:xfrm>
            <a:off x="502920" y="1645920"/>
            <a:ext cx="9281160" cy="5641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Photoroom_20251117_0955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74320"/>
            <a:ext cx="2087880" cy="1188720"/>
          </a:xfrm>
          <a:prstGeom prst="rect">
            <a:avLst/>
          </a:prstGeom>
        </p:spPr>
      </p:pic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1EF9381B-FCAF-BE49-2A23-573F6F9CB702}"/>
              </a:ext>
            </a:extLst>
          </p:cNvPr>
          <p:cNvGraphicFramePr/>
          <p:nvPr/>
        </p:nvGraphicFramePr>
        <p:xfrm>
          <a:off x="838200" y="1779757"/>
          <a:ext cx="8717280" cy="5410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1727" y="719327"/>
            <a:ext cx="8305800" cy="707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140" y="703580"/>
            <a:ext cx="192849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95" dirty="0">
                <a:solidFill>
                  <a:srgbClr val="0C2754"/>
                </a:solidFill>
              </a:rPr>
              <a:t>About</a:t>
            </a:r>
            <a:r>
              <a:rPr sz="3600" b="1" spc="-340" dirty="0">
                <a:solidFill>
                  <a:srgbClr val="0C2754"/>
                </a:solidFill>
              </a:rPr>
              <a:t> </a:t>
            </a:r>
            <a:r>
              <a:rPr sz="3600" b="1" spc="-380" dirty="0">
                <a:solidFill>
                  <a:srgbClr val="0C2754"/>
                </a:solidFill>
              </a:rPr>
              <a:t>Us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457200" y="1447800"/>
            <a:ext cx="9143999" cy="5404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1493013"/>
            <a:ext cx="8965565" cy="528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60" dirty="0">
                <a:solidFill>
                  <a:srgbClr val="2D2D2D"/>
                </a:solidFill>
                <a:latin typeface="Arial"/>
                <a:cs typeface="Arial"/>
              </a:rPr>
              <a:t>Moontaha </a:t>
            </a:r>
            <a:r>
              <a:rPr sz="2400" spc="-114" dirty="0">
                <a:solidFill>
                  <a:srgbClr val="2D2D2D"/>
                </a:solidFill>
                <a:latin typeface="Arial"/>
                <a:cs typeface="Arial"/>
              </a:rPr>
              <a:t>Apparels </a:t>
            </a:r>
            <a:r>
              <a:rPr sz="2400" spc="-110" dirty="0">
                <a:solidFill>
                  <a:srgbClr val="2D2D2D"/>
                </a:solidFill>
                <a:latin typeface="Arial"/>
                <a:cs typeface="Arial"/>
              </a:rPr>
              <a:t>Ltd </a:t>
            </a:r>
            <a:r>
              <a:rPr sz="2400" spc="-175" dirty="0">
                <a:solidFill>
                  <a:srgbClr val="2D2D2D"/>
                </a:solidFill>
                <a:latin typeface="Arial"/>
                <a:cs typeface="Arial"/>
              </a:rPr>
              <a:t>has </a:t>
            </a:r>
            <a:r>
              <a:rPr sz="2400" spc="-105" dirty="0">
                <a:solidFill>
                  <a:srgbClr val="2D2D2D"/>
                </a:solidFill>
                <a:latin typeface="Arial"/>
                <a:cs typeface="Arial"/>
              </a:rPr>
              <a:t>been </a:t>
            </a:r>
            <a:r>
              <a:rPr sz="2400" spc="-100" dirty="0">
                <a:solidFill>
                  <a:srgbClr val="2D2D2D"/>
                </a:solidFill>
                <a:latin typeface="Arial"/>
                <a:cs typeface="Arial"/>
              </a:rPr>
              <a:t>established </a:t>
            </a:r>
            <a:r>
              <a:rPr sz="2400" spc="-30" dirty="0">
                <a:solidFill>
                  <a:srgbClr val="2D2D2D"/>
                </a:solidFill>
                <a:latin typeface="Arial"/>
                <a:cs typeface="Arial"/>
              </a:rPr>
              <a:t>in </a:t>
            </a:r>
            <a:r>
              <a:rPr sz="2400" spc="-114" dirty="0">
                <a:solidFill>
                  <a:srgbClr val="2D2D2D"/>
                </a:solidFill>
                <a:latin typeface="Arial"/>
                <a:cs typeface="Arial"/>
              </a:rPr>
              <a:t>2015 </a:t>
            </a:r>
            <a:r>
              <a:rPr sz="2400" spc="-90" dirty="0">
                <a:solidFill>
                  <a:srgbClr val="2D2D2D"/>
                </a:solidFill>
                <a:latin typeface="Arial"/>
                <a:cs typeface="Arial"/>
              </a:rPr>
              <a:t>by </a:t>
            </a:r>
            <a:r>
              <a:rPr sz="2400" spc="-70" dirty="0">
                <a:solidFill>
                  <a:srgbClr val="2D2D2D"/>
                </a:solidFill>
                <a:latin typeface="Arial"/>
                <a:cs typeface="Arial"/>
              </a:rPr>
              <a:t>Mr. </a:t>
            </a:r>
            <a:r>
              <a:rPr sz="2400" spc="-25" dirty="0">
                <a:solidFill>
                  <a:srgbClr val="2D2D2D"/>
                </a:solidFill>
                <a:latin typeface="Arial"/>
                <a:cs typeface="Arial"/>
              </a:rPr>
              <a:t>Md. </a:t>
            </a:r>
            <a:r>
              <a:rPr sz="2400" spc="-80" dirty="0">
                <a:solidFill>
                  <a:srgbClr val="2D2D2D"/>
                </a:solidFill>
                <a:latin typeface="Arial"/>
                <a:cs typeface="Arial"/>
              </a:rPr>
              <a:t>Abdul  </a:t>
            </a:r>
            <a:r>
              <a:rPr sz="2400" spc="-145" dirty="0">
                <a:solidFill>
                  <a:srgbClr val="2D2D2D"/>
                </a:solidFill>
                <a:latin typeface="Arial"/>
                <a:cs typeface="Arial"/>
              </a:rPr>
              <a:t>Barek </a:t>
            </a:r>
            <a:r>
              <a:rPr sz="2400" spc="10" dirty="0">
                <a:solidFill>
                  <a:srgbClr val="2D2D2D"/>
                </a:solidFill>
                <a:latin typeface="Arial"/>
                <a:cs typeface="Arial"/>
              </a:rPr>
              <a:t>with </a:t>
            </a:r>
            <a:r>
              <a:rPr sz="2400" spc="-190" dirty="0">
                <a:solidFill>
                  <a:srgbClr val="2D2D2D"/>
                </a:solidFill>
                <a:latin typeface="Arial"/>
                <a:cs typeface="Arial"/>
              </a:rPr>
              <a:t>a </a:t>
            </a:r>
            <a:r>
              <a:rPr sz="2400" spc="-85" dirty="0">
                <a:solidFill>
                  <a:srgbClr val="2D2D2D"/>
                </a:solidFill>
                <a:latin typeface="Arial"/>
                <a:cs typeface="Arial"/>
              </a:rPr>
              <a:t>vision </a:t>
            </a:r>
            <a:r>
              <a:rPr sz="2400" spc="25" dirty="0">
                <a:solidFill>
                  <a:srgbClr val="2D2D2D"/>
                </a:solidFill>
                <a:latin typeface="Arial"/>
                <a:cs typeface="Arial"/>
              </a:rPr>
              <a:t>to </a:t>
            </a:r>
            <a:r>
              <a:rPr sz="2400" spc="-55" dirty="0">
                <a:solidFill>
                  <a:srgbClr val="2D2D2D"/>
                </a:solidFill>
                <a:latin typeface="Arial"/>
                <a:cs typeface="Arial"/>
              </a:rPr>
              <a:t>introduce </a:t>
            </a:r>
            <a:r>
              <a:rPr sz="2400" spc="-190" dirty="0">
                <a:solidFill>
                  <a:srgbClr val="2D2D2D"/>
                </a:solidFill>
                <a:latin typeface="Arial"/>
                <a:cs typeface="Arial"/>
              </a:rPr>
              <a:t>a </a:t>
            </a:r>
            <a:r>
              <a:rPr sz="2400" spc="-50" dirty="0">
                <a:solidFill>
                  <a:srgbClr val="2D2D2D"/>
                </a:solidFill>
                <a:latin typeface="Arial"/>
                <a:cs typeface="Arial"/>
              </a:rPr>
              <a:t>state-of–art </a:t>
            </a:r>
            <a:r>
              <a:rPr sz="2400" spc="-105" dirty="0">
                <a:solidFill>
                  <a:srgbClr val="2D2D2D"/>
                </a:solidFill>
                <a:latin typeface="Arial"/>
                <a:cs typeface="Arial"/>
              </a:rPr>
              <a:t>garments </a:t>
            </a:r>
            <a:r>
              <a:rPr sz="2400" spc="-10" dirty="0">
                <a:solidFill>
                  <a:srgbClr val="2D2D2D"/>
                </a:solidFill>
                <a:latin typeface="Arial"/>
                <a:cs typeface="Arial"/>
              </a:rPr>
              <a:t>knit </a:t>
            </a:r>
            <a:r>
              <a:rPr sz="2400" spc="-55" dirty="0">
                <a:solidFill>
                  <a:srgbClr val="2D2D2D"/>
                </a:solidFill>
                <a:latin typeface="Arial"/>
                <a:cs typeface="Arial"/>
              </a:rPr>
              <a:t>factory </a:t>
            </a:r>
            <a:r>
              <a:rPr sz="2400" spc="-30" dirty="0">
                <a:solidFill>
                  <a:srgbClr val="2D2D2D"/>
                </a:solidFill>
                <a:latin typeface="Arial"/>
                <a:cs typeface="Arial"/>
              </a:rPr>
              <a:t>in  </a:t>
            </a:r>
            <a:r>
              <a:rPr sz="2400" spc="-140" dirty="0">
                <a:solidFill>
                  <a:srgbClr val="2D2D2D"/>
                </a:solidFill>
                <a:latin typeface="Arial"/>
                <a:cs typeface="Arial"/>
              </a:rPr>
              <a:t>Bangladesh. </a:t>
            </a:r>
            <a:r>
              <a:rPr sz="2400" spc="-190" dirty="0">
                <a:solidFill>
                  <a:srgbClr val="2D2D2D"/>
                </a:solidFill>
                <a:latin typeface="Arial"/>
                <a:cs typeface="Arial"/>
              </a:rPr>
              <a:t>We </a:t>
            </a:r>
            <a:r>
              <a:rPr sz="2400" spc="-85" dirty="0">
                <a:solidFill>
                  <a:srgbClr val="2D2D2D"/>
                </a:solidFill>
                <a:latin typeface="Arial"/>
                <a:cs typeface="Arial"/>
              </a:rPr>
              <a:t>believe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that</a:t>
            </a:r>
            <a:r>
              <a:rPr sz="2400" spc="-52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110" dirty="0">
                <a:solidFill>
                  <a:srgbClr val="2D2D2D"/>
                </a:solidFill>
                <a:latin typeface="Arial"/>
                <a:cs typeface="Arial"/>
              </a:rPr>
              <a:t>making </a:t>
            </a:r>
            <a:r>
              <a:rPr sz="2400" spc="-105" dirty="0">
                <a:solidFill>
                  <a:srgbClr val="2D2D2D"/>
                </a:solidFill>
                <a:latin typeface="Arial"/>
                <a:cs typeface="Arial"/>
              </a:rPr>
              <a:t>garments </a:t>
            </a:r>
            <a:r>
              <a:rPr sz="2400" spc="-125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not </a:t>
            </a:r>
            <a:r>
              <a:rPr sz="2400" spc="-190" dirty="0">
                <a:solidFill>
                  <a:srgbClr val="2D2D2D"/>
                </a:solidFill>
                <a:latin typeface="Arial"/>
                <a:cs typeface="Arial"/>
              </a:rPr>
              <a:t>a </a:t>
            </a:r>
            <a:r>
              <a:rPr sz="2400" spc="-145" dirty="0">
                <a:solidFill>
                  <a:srgbClr val="2D2D2D"/>
                </a:solidFill>
                <a:latin typeface="Arial"/>
                <a:cs typeface="Arial"/>
              </a:rPr>
              <a:t>process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of </a:t>
            </a:r>
            <a:r>
              <a:rPr sz="2400" spc="-35" dirty="0">
                <a:solidFill>
                  <a:srgbClr val="2D2D2D"/>
                </a:solidFill>
                <a:latin typeface="Arial"/>
                <a:cs typeface="Arial"/>
              </a:rPr>
              <a:t>cutting  </a:t>
            </a:r>
            <a:r>
              <a:rPr sz="2400" spc="-110" dirty="0">
                <a:solidFill>
                  <a:srgbClr val="2D2D2D"/>
                </a:solidFill>
                <a:latin typeface="Arial"/>
                <a:cs typeface="Arial"/>
              </a:rPr>
              <a:t>and </a:t>
            </a:r>
            <a:r>
              <a:rPr sz="2400" spc="-114" dirty="0">
                <a:solidFill>
                  <a:srgbClr val="2D2D2D"/>
                </a:solidFill>
                <a:latin typeface="Arial"/>
                <a:cs typeface="Arial"/>
              </a:rPr>
              <a:t>sewing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but </a:t>
            </a:r>
            <a:r>
              <a:rPr sz="2400" spc="-105" dirty="0">
                <a:solidFill>
                  <a:srgbClr val="2D2D2D"/>
                </a:solidFill>
                <a:latin typeface="Arial"/>
                <a:cs typeface="Arial"/>
              </a:rPr>
              <a:t>involves </a:t>
            </a:r>
            <a:r>
              <a:rPr sz="2400" spc="30" dirty="0">
                <a:solidFill>
                  <a:srgbClr val="2D2D2D"/>
                </a:solidFill>
                <a:latin typeface="Arial"/>
                <a:cs typeface="Arial"/>
              </a:rPr>
              <a:t>lot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of </a:t>
            </a:r>
            <a:r>
              <a:rPr sz="2400" spc="-50" dirty="0">
                <a:solidFill>
                  <a:srgbClr val="2D2D2D"/>
                </a:solidFill>
                <a:latin typeface="Arial"/>
                <a:cs typeface="Arial"/>
              </a:rPr>
              <a:t>critical </a:t>
            </a:r>
            <a:r>
              <a:rPr sz="2400" spc="-165" dirty="0">
                <a:solidFill>
                  <a:srgbClr val="2D2D2D"/>
                </a:solidFill>
                <a:latin typeface="Arial"/>
                <a:cs typeface="Arial"/>
              </a:rPr>
              <a:t>issues </a:t>
            </a:r>
            <a:r>
              <a:rPr sz="2400" spc="-20" dirty="0">
                <a:solidFill>
                  <a:srgbClr val="2D2D2D"/>
                </a:solidFill>
                <a:latin typeface="Arial"/>
                <a:cs typeface="Arial"/>
              </a:rPr>
              <a:t>from </a:t>
            </a:r>
            <a:r>
              <a:rPr sz="2400" spc="-90" dirty="0">
                <a:solidFill>
                  <a:srgbClr val="2D2D2D"/>
                </a:solidFill>
                <a:latin typeface="Arial"/>
                <a:cs typeface="Arial"/>
              </a:rPr>
              <a:t>very beginning </a:t>
            </a:r>
            <a:r>
              <a:rPr sz="2400" spc="25" dirty="0">
                <a:solidFill>
                  <a:srgbClr val="2D2D2D"/>
                </a:solidFill>
                <a:latin typeface="Arial"/>
                <a:cs typeface="Arial"/>
              </a:rPr>
              <a:t>to </a:t>
            </a:r>
            <a:r>
              <a:rPr sz="2400" spc="-95" dirty="0">
                <a:solidFill>
                  <a:srgbClr val="2D2D2D"/>
                </a:solidFill>
                <a:latin typeface="Arial"/>
                <a:cs typeface="Arial"/>
              </a:rPr>
              <a:t>end  </a:t>
            </a:r>
            <a:r>
              <a:rPr sz="2400" spc="-75" dirty="0">
                <a:solidFill>
                  <a:srgbClr val="2D2D2D"/>
                </a:solidFill>
                <a:latin typeface="Arial"/>
                <a:cs typeface="Arial"/>
              </a:rPr>
              <a:t>like </a:t>
            </a:r>
            <a:r>
              <a:rPr sz="2400" spc="-80" dirty="0">
                <a:solidFill>
                  <a:srgbClr val="2D2D2D"/>
                </a:solidFill>
                <a:latin typeface="Arial"/>
                <a:cs typeface="Arial"/>
              </a:rPr>
              <a:t>selection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of </a:t>
            </a:r>
            <a:r>
              <a:rPr sz="2400" spc="-55" dirty="0">
                <a:solidFill>
                  <a:srgbClr val="2D2D2D"/>
                </a:solidFill>
                <a:latin typeface="Arial"/>
                <a:cs typeface="Arial"/>
              </a:rPr>
              <a:t>factory </a:t>
            </a:r>
            <a:r>
              <a:rPr sz="2400" spc="-45" dirty="0">
                <a:solidFill>
                  <a:srgbClr val="2D2D2D"/>
                </a:solidFill>
                <a:latin typeface="Arial"/>
                <a:cs typeface="Arial"/>
              </a:rPr>
              <a:t>sit, </a:t>
            </a:r>
            <a:r>
              <a:rPr sz="2400" spc="-60" dirty="0">
                <a:solidFill>
                  <a:srgbClr val="2D2D2D"/>
                </a:solidFill>
                <a:latin typeface="Arial"/>
                <a:cs typeface="Arial"/>
              </a:rPr>
              <a:t>construction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of </a:t>
            </a:r>
            <a:r>
              <a:rPr sz="2400" spc="-60" dirty="0">
                <a:solidFill>
                  <a:srgbClr val="2D2D2D"/>
                </a:solidFill>
                <a:latin typeface="Arial"/>
                <a:cs typeface="Arial"/>
              </a:rPr>
              <a:t>compliant </a:t>
            </a:r>
            <a:r>
              <a:rPr sz="2400" spc="-55" dirty="0">
                <a:solidFill>
                  <a:srgbClr val="2D2D2D"/>
                </a:solidFill>
                <a:latin typeface="Arial"/>
                <a:cs typeface="Arial"/>
              </a:rPr>
              <a:t>factory building,  </a:t>
            </a:r>
            <a:r>
              <a:rPr sz="2400" spc="-80" dirty="0">
                <a:solidFill>
                  <a:srgbClr val="2D2D2D"/>
                </a:solidFill>
                <a:latin typeface="Arial"/>
                <a:cs typeface="Arial"/>
              </a:rPr>
              <a:t>selection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of </a:t>
            </a:r>
            <a:r>
              <a:rPr sz="2400" spc="-65" dirty="0">
                <a:solidFill>
                  <a:srgbClr val="2D2D2D"/>
                </a:solidFill>
                <a:latin typeface="Arial"/>
                <a:cs typeface="Arial"/>
              </a:rPr>
              <a:t>modern </a:t>
            </a:r>
            <a:r>
              <a:rPr sz="2400" spc="-105" dirty="0">
                <a:solidFill>
                  <a:srgbClr val="2D2D2D"/>
                </a:solidFill>
                <a:latin typeface="Arial"/>
                <a:cs typeface="Arial"/>
              </a:rPr>
              <a:t>machinery, </a:t>
            </a:r>
            <a:r>
              <a:rPr sz="2400" spc="-35" dirty="0">
                <a:solidFill>
                  <a:srgbClr val="2D2D2D"/>
                </a:solidFill>
                <a:latin typeface="Arial"/>
                <a:cs typeface="Arial"/>
              </a:rPr>
              <a:t>recruitment </a:t>
            </a:r>
            <a:r>
              <a:rPr sz="2400" spc="-70" dirty="0">
                <a:solidFill>
                  <a:srgbClr val="2D2D2D"/>
                </a:solidFill>
                <a:latin typeface="Arial"/>
                <a:cs typeface="Arial"/>
              </a:rPr>
              <a:t>policy </a:t>
            </a:r>
            <a:r>
              <a:rPr sz="2400" spc="-5" dirty="0">
                <a:solidFill>
                  <a:srgbClr val="2D2D2D"/>
                </a:solidFill>
                <a:latin typeface="Arial"/>
                <a:cs typeface="Arial"/>
              </a:rPr>
              <a:t>for </a:t>
            </a:r>
            <a:r>
              <a:rPr sz="2400" spc="-45" dirty="0">
                <a:solidFill>
                  <a:srgbClr val="2D2D2D"/>
                </a:solidFill>
                <a:latin typeface="Arial"/>
                <a:cs typeface="Arial"/>
              </a:rPr>
              <a:t>recruiting </a:t>
            </a:r>
            <a:r>
              <a:rPr sz="2400" spc="-20" dirty="0">
                <a:solidFill>
                  <a:srgbClr val="2D2D2D"/>
                </a:solidFill>
                <a:latin typeface="Arial"/>
                <a:cs typeface="Arial"/>
              </a:rPr>
              <a:t>the  </a:t>
            </a:r>
            <a:r>
              <a:rPr sz="2400" spc="-25" dirty="0">
                <a:solidFill>
                  <a:srgbClr val="2D2D2D"/>
                </a:solidFill>
                <a:latin typeface="Arial"/>
                <a:cs typeface="Arial"/>
              </a:rPr>
              <a:t>right </a:t>
            </a:r>
            <a:r>
              <a:rPr sz="2400" spc="-80" dirty="0">
                <a:solidFill>
                  <a:srgbClr val="2D2D2D"/>
                </a:solidFill>
                <a:latin typeface="Arial"/>
                <a:cs typeface="Arial"/>
              </a:rPr>
              <a:t>people </a:t>
            </a:r>
            <a:r>
              <a:rPr sz="2400" spc="-55" dirty="0">
                <a:solidFill>
                  <a:srgbClr val="2D2D2D"/>
                </a:solidFill>
                <a:latin typeface="Arial"/>
                <a:cs typeface="Arial"/>
              </a:rPr>
              <a:t>health, </a:t>
            </a:r>
            <a:r>
              <a:rPr sz="2400" spc="-75" dirty="0">
                <a:solidFill>
                  <a:srgbClr val="2D2D2D"/>
                </a:solidFill>
                <a:latin typeface="Arial"/>
                <a:cs typeface="Arial"/>
              </a:rPr>
              <a:t>security </a:t>
            </a:r>
            <a:r>
              <a:rPr sz="2400" spc="-110" dirty="0">
                <a:solidFill>
                  <a:srgbClr val="2D2D2D"/>
                </a:solidFill>
                <a:latin typeface="Arial"/>
                <a:cs typeface="Arial"/>
              </a:rPr>
              <a:t>and </a:t>
            </a:r>
            <a:r>
              <a:rPr sz="2400" spc="-114" dirty="0">
                <a:solidFill>
                  <a:srgbClr val="2D2D2D"/>
                </a:solidFill>
                <a:latin typeface="Arial"/>
                <a:cs typeface="Arial"/>
              </a:rPr>
              <a:t>social </a:t>
            </a:r>
            <a:r>
              <a:rPr sz="2400" spc="-120" dirty="0">
                <a:solidFill>
                  <a:srgbClr val="2D2D2D"/>
                </a:solidFill>
                <a:latin typeface="Arial"/>
                <a:cs typeface="Arial"/>
              </a:rPr>
              <a:t>aspect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of </a:t>
            </a:r>
            <a:r>
              <a:rPr sz="2400" spc="-114" dirty="0">
                <a:solidFill>
                  <a:srgbClr val="2D2D2D"/>
                </a:solidFill>
                <a:latin typeface="Arial"/>
                <a:cs typeface="Arial"/>
              </a:rPr>
              <a:t>employees, </a:t>
            </a:r>
            <a:r>
              <a:rPr sz="2400" spc="-35" dirty="0">
                <a:solidFill>
                  <a:srgbClr val="2D2D2D"/>
                </a:solidFill>
                <a:latin typeface="Arial"/>
                <a:cs typeface="Arial"/>
              </a:rPr>
              <a:t>quality  </a:t>
            </a:r>
            <a:r>
              <a:rPr sz="2400" spc="-145" dirty="0">
                <a:solidFill>
                  <a:srgbClr val="2D2D2D"/>
                </a:solidFill>
                <a:latin typeface="Arial"/>
                <a:cs typeface="Arial"/>
              </a:rPr>
              <a:t>assurance, </a:t>
            </a:r>
            <a:r>
              <a:rPr sz="2400" spc="-114" dirty="0">
                <a:solidFill>
                  <a:srgbClr val="2D2D2D"/>
                </a:solidFill>
                <a:latin typeface="Arial"/>
                <a:cs typeface="Arial"/>
              </a:rPr>
              <a:t>buyers </a:t>
            </a:r>
            <a:r>
              <a:rPr sz="2400" spc="-80" dirty="0">
                <a:solidFill>
                  <a:srgbClr val="2D2D2D"/>
                </a:solidFill>
                <a:latin typeface="Arial"/>
                <a:cs typeface="Arial"/>
              </a:rPr>
              <a:t>satisfaction, </a:t>
            </a:r>
            <a:r>
              <a:rPr sz="2400" spc="-60" dirty="0">
                <a:solidFill>
                  <a:srgbClr val="2D2D2D"/>
                </a:solidFill>
                <a:latin typeface="Arial"/>
                <a:cs typeface="Arial"/>
              </a:rPr>
              <a:t>environment </a:t>
            </a:r>
            <a:r>
              <a:rPr sz="2400" spc="-145" dirty="0">
                <a:solidFill>
                  <a:srgbClr val="2D2D2D"/>
                </a:solidFill>
                <a:latin typeface="Arial"/>
                <a:cs typeface="Arial"/>
              </a:rPr>
              <a:t>issue </a:t>
            </a:r>
            <a:r>
              <a:rPr sz="2400" spc="-110" dirty="0">
                <a:solidFill>
                  <a:srgbClr val="2D2D2D"/>
                </a:solidFill>
                <a:latin typeface="Arial"/>
                <a:cs typeface="Arial"/>
              </a:rPr>
              <a:t>and </a:t>
            </a:r>
            <a:r>
              <a:rPr sz="2400" spc="30" dirty="0">
                <a:solidFill>
                  <a:srgbClr val="2D2D2D"/>
                </a:solidFill>
                <a:latin typeface="Arial"/>
                <a:cs typeface="Arial"/>
              </a:rPr>
              <a:t>lot</a:t>
            </a:r>
            <a:r>
              <a:rPr sz="2400" spc="-434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2D2D2D"/>
                </a:solidFill>
                <a:latin typeface="Arial"/>
                <a:cs typeface="Arial"/>
              </a:rPr>
              <a:t>more.</a:t>
            </a:r>
            <a:endParaRPr sz="2400">
              <a:latin typeface="Arial"/>
              <a:cs typeface="Arial"/>
            </a:endParaRPr>
          </a:p>
          <a:p>
            <a:pPr marL="12700" marR="15240">
              <a:lnSpc>
                <a:spcPct val="100000"/>
              </a:lnSpc>
              <a:spcBef>
                <a:spcPts val="1080"/>
              </a:spcBef>
              <a:tabLst>
                <a:tab pos="2648585" algn="l"/>
              </a:tabLst>
            </a:pPr>
            <a:r>
              <a:rPr sz="2400" spc="-114" dirty="0">
                <a:solidFill>
                  <a:srgbClr val="2D2D2D"/>
                </a:solidFill>
                <a:latin typeface="Arial"/>
                <a:cs typeface="Arial"/>
              </a:rPr>
              <a:t>Considering </a:t>
            </a:r>
            <a:r>
              <a:rPr sz="2400" spc="-20" dirty="0">
                <a:solidFill>
                  <a:srgbClr val="2D2D2D"/>
                </a:solidFill>
                <a:latin typeface="Arial"/>
                <a:cs typeface="Arial"/>
              </a:rPr>
              <a:t>the </a:t>
            </a:r>
            <a:r>
              <a:rPr sz="2400" spc="-80" dirty="0">
                <a:solidFill>
                  <a:srgbClr val="2D2D2D"/>
                </a:solidFill>
                <a:latin typeface="Arial"/>
                <a:cs typeface="Arial"/>
              </a:rPr>
              <a:t>present </a:t>
            </a:r>
            <a:r>
              <a:rPr sz="2400" spc="-85" dirty="0">
                <a:solidFill>
                  <a:srgbClr val="2D2D2D"/>
                </a:solidFill>
                <a:latin typeface="Arial"/>
                <a:cs typeface="Arial"/>
              </a:rPr>
              <a:t>global </a:t>
            </a:r>
            <a:r>
              <a:rPr sz="2400" spc="-105" dirty="0">
                <a:solidFill>
                  <a:srgbClr val="2D2D2D"/>
                </a:solidFill>
                <a:latin typeface="Arial"/>
                <a:cs typeface="Arial"/>
              </a:rPr>
              <a:t>socio-economic </a:t>
            </a:r>
            <a:r>
              <a:rPr sz="2400" spc="-40" dirty="0">
                <a:solidFill>
                  <a:srgbClr val="2D2D2D"/>
                </a:solidFill>
                <a:latin typeface="Arial"/>
                <a:cs typeface="Arial"/>
              </a:rPr>
              <a:t>situation </a:t>
            </a:r>
            <a:r>
              <a:rPr sz="2400" spc="-100" dirty="0">
                <a:solidFill>
                  <a:srgbClr val="2D2D2D"/>
                </a:solidFill>
                <a:latin typeface="Arial"/>
                <a:cs typeface="Arial"/>
              </a:rPr>
              <a:t>we </a:t>
            </a:r>
            <a:r>
              <a:rPr sz="2400" spc="-150" dirty="0">
                <a:solidFill>
                  <a:srgbClr val="2D2D2D"/>
                </a:solidFill>
                <a:latin typeface="Arial"/>
                <a:cs typeface="Arial"/>
              </a:rPr>
              <a:t>have  </a:t>
            </a:r>
            <a:r>
              <a:rPr sz="2400" spc="-100" dirty="0">
                <a:solidFill>
                  <a:srgbClr val="2D2D2D"/>
                </a:solidFill>
                <a:latin typeface="Arial"/>
                <a:cs typeface="Arial"/>
              </a:rPr>
              <a:t>established</a:t>
            </a:r>
            <a:r>
              <a:rPr sz="2400" spc="-20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190" dirty="0">
                <a:solidFill>
                  <a:srgbClr val="2D2D2D"/>
                </a:solidFill>
                <a:latin typeface="Arial"/>
                <a:cs typeface="Arial"/>
              </a:rPr>
              <a:t>a</a:t>
            </a:r>
            <a:r>
              <a:rPr sz="2400" spc="-13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90" dirty="0">
                <a:solidFill>
                  <a:srgbClr val="2D2D2D"/>
                </a:solidFill>
                <a:latin typeface="Arial"/>
                <a:cs typeface="Arial"/>
              </a:rPr>
              <a:t>very</a:t>
            </a:r>
            <a:r>
              <a:rPr sz="2400" spc="-9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114" dirty="0">
                <a:solidFill>
                  <a:srgbClr val="2D2D2D"/>
                </a:solidFill>
                <a:latin typeface="Arial"/>
                <a:cs typeface="Arial"/>
              </a:rPr>
              <a:t>balanced</a:t>
            </a:r>
            <a:r>
              <a:rPr sz="2400" spc="-15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2D2D2D"/>
                </a:solidFill>
                <a:latin typeface="Arial"/>
                <a:cs typeface="Arial"/>
              </a:rPr>
              <a:t>factory</a:t>
            </a:r>
            <a:r>
              <a:rPr sz="2400" spc="-14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2D2D2D"/>
                </a:solidFill>
                <a:latin typeface="Arial"/>
                <a:cs typeface="Arial"/>
              </a:rPr>
              <a:t>catering</a:t>
            </a:r>
            <a:r>
              <a:rPr sz="2400" spc="-16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2D2D2D"/>
                </a:solidFill>
                <a:latin typeface="Arial"/>
                <a:cs typeface="Arial"/>
              </a:rPr>
              <a:t>to</a:t>
            </a:r>
            <a:r>
              <a:rPr sz="2400" spc="-15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D2D2D"/>
                </a:solidFill>
                <a:latin typeface="Arial"/>
                <a:cs typeface="Arial"/>
              </a:rPr>
              <a:t>the</a:t>
            </a:r>
            <a:r>
              <a:rPr sz="2400" spc="-13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105" dirty="0">
                <a:solidFill>
                  <a:srgbClr val="2D2D2D"/>
                </a:solidFill>
                <a:latin typeface="Arial"/>
                <a:cs typeface="Arial"/>
              </a:rPr>
              <a:t>need</a:t>
            </a:r>
            <a:r>
              <a:rPr sz="2400" spc="-14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of</a:t>
            </a:r>
            <a:r>
              <a:rPr sz="2400" spc="-13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2D2D2D"/>
                </a:solidFill>
                <a:latin typeface="Arial"/>
                <a:cs typeface="Arial"/>
              </a:rPr>
              <a:t>our</a:t>
            </a:r>
            <a:r>
              <a:rPr sz="2400" spc="-13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114" dirty="0">
                <a:solidFill>
                  <a:srgbClr val="2D2D2D"/>
                </a:solidFill>
                <a:latin typeface="Arial"/>
                <a:cs typeface="Arial"/>
              </a:rPr>
              <a:t>buyers</a:t>
            </a:r>
            <a:r>
              <a:rPr sz="2400" spc="-13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D2D2D"/>
                </a:solidFill>
                <a:latin typeface="Arial"/>
                <a:cs typeface="Arial"/>
              </a:rPr>
              <a:t>in  </a:t>
            </a:r>
            <a:r>
              <a:rPr sz="2400" spc="-65" dirty="0">
                <a:solidFill>
                  <a:srgbClr val="2D2D2D"/>
                </a:solidFill>
                <a:latin typeface="Arial"/>
                <a:cs typeface="Arial"/>
              </a:rPr>
              <a:t>terms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of </a:t>
            </a:r>
            <a:r>
              <a:rPr sz="2400" spc="-65" dirty="0">
                <a:solidFill>
                  <a:srgbClr val="2D2D2D"/>
                </a:solidFill>
                <a:latin typeface="Arial"/>
                <a:cs typeface="Arial"/>
              </a:rPr>
              <a:t>providing </a:t>
            </a:r>
            <a:r>
              <a:rPr sz="2400" spc="-35" dirty="0">
                <a:solidFill>
                  <a:srgbClr val="2D2D2D"/>
                </a:solidFill>
                <a:latin typeface="Arial"/>
                <a:cs typeface="Arial"/>
              </a:rPr>
              <a:t>quality </a:t>
            </a:r>
            <a:r>
              <a:rPr sz="2400" spc="-75" dirty="0">
                <a:solidFill>
                  <a:srgbClr val="2D2D2D"/>
                </a:solidFill>
                <a:latin typeface="Arial"/>
                <a:cs typeface="Arial"/>
              </a:rPr>
              <a:t>products </a:t>
            </a:r>
            <a:r>
              <a:rPr sz="2400" spc="-110" dirty="0">
                <a:solidFill>
                  <a:srgbClr val="2D2D2D"/>
                </a:solidFill>
                <a:latin typeface="Arial"/>
                <a:cs typeface="Arial"/>
              </a:rPr>
              <a:t>and </a:t>
            </a:r>
            <a:r>
              <a:rPr sz="2400" spc="-125" dirty="0">
                <a:solidFill>
                  <a:srgbClr val="2D2D2D"/>
                </a:solidFill>
                <a:latin typeface="Arial"/>
                <a:cs typeface="Arial"/>
              </a:rPr>
              <a:t>addressing </a:t>
            </a:r>
            <a:r>
              <a:rPr sz="2400" spc="-55" dirty="0">
                <a:solidFill>
                  <a:srgbClr val="2D2D2D"/>
                </a:solidFill>
                <a:latin typeface="Arial"/>
                <a:cs typeface="Arial"/>
              </a:rPr>
              <a:t>health, </a:t>
            </a:r>
            <a:r>
              <a:rPr sz="2400" spc="-75" dirty="0">
                <a:solidFill>
                  <a:srgbClr val="2D2D2D"/>
                </a:solidFill>
                <a:latin typeface="Arial"/>
                <a:cs typeface="Arial"/>
              </a:rPr>
              <a:t>security </a:t>
            </a:r>
            <a:r>
              <a:rPr sz="2400" spc="-110" dirty="0">
                <a:solidFill>
                  <a:srgbClr val="2D2D2D"/>
                </a:solidFill>
                <a:latin typeface="Arial"/>
                <a:cs typeface="Arial"/>
              </a:rPr>
              <a:t>and  </a:t>
            </a:r>
            <a:r>
              <a:rPr sz="2400" spc="-114" dirty="0">
                <a:solidFill>
                  <a:srgbClr val="2D2D2D"/>
                </a:solidFill>
                <a:latin typeface="Arial"/>
                <a:cs typeface="Arial"/>
              </a:rPr>
              <a:t>social </a:t>
            </a:r>
            <a:r>
              <a:rPr sz="2400" spc="-120" dirty="0">
                <a:solidFill>
                  <a:srgbClr val="2D2D2D"/>
                </a:solidFill>
                <a:latin typeface="Arial"/>
                <a:cs typeface="Arial"/>
              </a:rPr>
              <a:t>aspect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of </a:t>
            </a:r>
            <a:r>
              <a:rPr sz="2400" spc="-55" dirty="0">
                <a:solidFill>
                  <a:srgbClr val="2D2D2D"/>
                </a:solidFill>
                <a:latin typeface="Arial"/>
                <a:cs typeface="Arial"/>
              </a:rPr>
              <a:t>labor </a:t>
            </a:r>
            <a:r>
              <a:rPr sz="2400" spc="-70" dirty="0">
                <a:solidFill>
                  <a:srgbClr val="2D2D2D"/>
                </a:solidFill>
                <a:latin typeface="Arial"/>
                <a:cs typeface="Arial"/>
              </a:rPr>
              <a:t>which </a:t>
            </a:r>
            <a:r>
              <a:rPr sz="2400" spc="-125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2400" spc="-90" dirty="0">
                <a:solidFill>
                  <a:srgbClr val="2D2D2D"/>
                </a:solidFill>
                <a:latin typeface="Arial"/>
                <a:cs typeface="Arial"/>
              </a:rPr>
              <a:t>one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of </a:t>
            </a:r>
            <a:r>
              <a:rPr sz="2400" spc="-20" dirty="0">
                <a:solidFill>
                  <a:srgbClr val="2D2D2D"/>
                </a:solidFill>
                <a:latin typeface="Arial"/>
                <a:cs typeface="Arial"/>
              </a:rPr>
              <a:t>the </a:t>
            </a:r>
            <a:r>
              <a:rPr sz="2400" spc="-70" dirty="0">
                <a:solidFill>
                  <a:srgbClr val="2D2D2D"/>
                </a:solidFill>
                <a:latin typeface="Arial"/>
                <a:cs typeface="Arial"/>
              </a:rPr>
              <a:t>paramount </a:t>
            </a:r>
            <a:r>
              <a:rPr sz="2400" spc="-125" dirty="0">
                <a:solidFill>
                  <a:srgbClr val="2D2D2D"/>
                </a:solidFill>
                <a:latin typeface="Arial"/>
                <a:cs typeface="Arial"/>
              </a:rPr>
              <a:t>concerns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of </a:t>
            </a:r>
            <a:r>
              <a:rPr sz="2400" spc="-35" dirty="0">
                <a:solidFill>
                  <a:srgbClr val="2D2D2D"/>
                </a:solidFill>
                <a:latin typeface="Arial"/>
                <a:cs typeface="Arial"/>
              </a:rPr>
              <a:t>our  </a:t>
            </a:r>
            <a:r>
              <a:rPr sz="2400" spc="-110" dirty="0">
                <a:solidFill>
                  <a:srgbClr val="2D2D2D"/>
                </a:solidFill>
                <a:latin typeface="Arial"/>
                <a:cs typeface="Arial"/>
              </a:rPr>
              <a:t>buyers.</a:t>
            </a:r>
            <a:r>
              <a:rPr sz="2400" spc="-16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105" dirty="0">
                <a:solidFill>
                  <a:srgbClr val="2D2D2D"/>
                </a:solidFill>
                <a:latin typeface="Arial"/>
                <a:cs typeface="Arial"/>
              </a:rPr>
              <a:t>Our</a:t>
            </a:r>
            <a:r>
              <a:rPr sz="2400" spc="-12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2D2D2D"/>
                </a:solidFill>
                <a:latin typeface="Arial"/>
                <a:cs typeface="Arial"/>
              </a:rPr>
              <a:t>working</a:t>
            </a:r>
            <a:r>
              <a:rPr sz="2400" spc="-70" dirty="0">
                <a:solidFill>
                  <a:srgbClr val="2D2D2D"/>
                </a:solidFill>
                <a:latin typeface="Times New Roman"/>
                <a:cs typeface="Times New Roman"/>
              </a:rPr>
              <a:t>	</a:t>
            </a:r>
            <a:r>
              <a:rPr sz="2400" spc="-75" dirty="0">
                <a:solidFill>
                  <a:srgbClr val="2D2D2D"/>
                </a:solidFill>
                <a:latin typeface="Arial"/>
                <a:cs typeface="Arial"/>
              </a:rPr>
              <a:t>force </a:t>
            </a:r>
            <a:r>
              <a:rPr sz="2400" spc="-105" dirty="0">
                <a:solidFill>
                  <a:srgbClr val="2D2D2D"/>
                </a:solidFill>
                <a:latin typeface="Arial"/>
                <a:cs typeface="Arial"/>
              </a:rPr>
              <a:t>especially </a:t>
            </a:r>
            <a:r>
              <a:rPr sz="2400" spc="-20" dirty="0">
                <a:solidFill>
                  <a:srgbClr val="2D2D2D"/>
                </a:solidFill>
                <a:latin typeface="Arial"/>
                <a:cs typeface="Arial"/>
              </a:rPr>
              <a:t>the </a:t>
            </a:r>
            <a:r>
              <a:rPr sz="2400" spc="-100" dirty="0">
                <a:solidFill>
                  <a:srgbClr val="2D2D2D"/>
                </a:solidFill>
                <a:latin typeface="Arial"/>
                <a:cs typeface="Arial"/>
              </a:rPr>
              <a:t>workers </a:t>
            </a:r>
            <a:r>
              <a:rPr sz="2400" spc="-125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2400" spc="-35" dirty="0">
                <a:solidFill>
                  <a:srgbClr val="2D2D2D"/>
                </a:solidFill>
                <a:latin typeface="Arial"/>
                <a:cs typeface="Arial"/>
              </a:rPr>
              <a:t>our </a:t>
            </a:r>
            <a:r>
              <a:rPr sz="2400" spc="-170" dirty="0">
                <a:solidFill>
                  <a:srgbClr val="2D2D2D"/>
                </a:solidFill>
                <a:latin typeface="Arial"/>
                <a:cs typeface="Arial"/>
              </a:rPr>
              <a:t>assets </a:t>
            </a:r>
            <a:r>
              <a:rPr sz="2400" spc="-110" dirty="0">
                <a:solidFill>
                  <a:srgbClr val="2D2D2D"/>
                </a:solidFill>
                <a:latin typeface="Arial"/>
                <a:cs typeface="Arial"/>
              </a:rPr>
              <a:t>and </a:t>
            </a:r>
            <a:r>
              <a:rPr sz="2400" spc="-100" dirty="0">
                <a:solidFill>
                  <a:srgbClr val="2D2D2D"/>
                </a:solidFill>
                <a:latin typeface="Arial"/>
                <a:cs typeface="Arial"/>
              </a:rPr>
              <a:t>we  </a:t>
            </a:r>
            <a:r>
              <a:rPr sz="2400" spc="-150" dirty="0">
                <a:solidFill>
                  <a:srgbClr val="2D2D2D"/>
                </a:solidFill>
                <a:latin typeface="Arial"/>
                <a:cs typeface="Arial"/>
              </a:rPr>
              <a:t>have</a:t>
            </a:r>
            <a:r>
              <a:rPr sz="2400" spc="-14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2D2D2D"/>
                </a:solidFill>
                <a:latin typeface="Arial"/>
                <a:cs typeface="Arial"/>
              </a:rPr>
              <a:t>invested</a:t>
            </a:r>
            <a:r>
              <a:rPr sz="2400" spc="-15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2D2D2D"/>
                </a:solidFill>
                <a:latin typeface="Arial"/>
                <a:cs typeface="Arial"/>
              </a:rPr>
              <a:t>lot</a:t>
            </a:r>
            <a:r>
              <a:rPr sz="2400" spc="-15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D2D2D"/>
                </a:solidFill>
                <a:latin typeface="Arial"/>
                <a:cs typeface="Arial"/>
              </a:rPr>
              <a:t>of</a:t>
            </a:r>
            <a:r>
              <a:rPr sz="2400" spc="-13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100" dirty="0">
                <a:solidFill>
                  <a:srgbClr val="2D2D2D"/>
                </a:solidFill>
                <a:latin typeface="Arial"/>
                <a:cs typeface="Arial"/>
              </a:rPr>
              <a:t>money</a:t>
            </a:r>
            <a:r>
              <a:rPr sz="2400" spc="-15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110" dirty="0">
                <a:solidFill>
                  <a:srgbClr val="2D2D2D"/>
                </a:solidFill>
                <a:latin typeface="Arial"/>
                <a:cs typeface="Arial"/>
              </a:rPr>
              <a:t>and</a:t>
            </a:r>
            <a:r>
              <a:rPr sz="2400" spc="-15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D2D2D"/>
                </a:solidFill>
                <a:latin typeface="Arial"/>
                <a:cs typeface="Arial"/>
              </a:rPr>
              <a:t>time</a:t>
            </a:r>
            <a:r>
              <a:rPr sz="2400" spc="-13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2D2D2D"/>
                </a:solidFill>
                <a:latin typeface="Arial"/>
                <a:cs typeface="Arial"/>
              </a:rPr>
              <a:t>to</a:t>
            </a:r>
            <a:r>
              <a:rPr sz="2400" spc="-15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90" dirty="0">
                <a:solidFill>
                  <a:srgbClr val="2D2D2D"/>
                </a:solidFill>
                <a:latin typeface="Arial"/>
                <a:cs typeface="Arial"/>
              </a:rPr>
              <a:t>develop</a:t>
            </a:r>
            <a:r>
              <a:rPr sz="2400" spc="-15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190" dirty="0">
                <a:solidFill>
                  <a:srgbClr val="2D2D2D"/>
                </a:solidFill>
                <a:latin typeface="Arial"/>
                <a:cs typeface="Arial"/>
              </a:rPr>
              <a:t>a</a:t>
            </a:r>
            <a:r>
              <a:rPr sz="2400" spc="-13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2D2D2D"/>
                </a:solidFill>
                <a:latin typeface="Arial"/>
                <a:cs typeface="Arial"/>
              </a:rPr>
              <a:t>skilled</a:t>
            </a:r>
            <a:r>
              <a:rPr sz="2400" spc="-10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2D2D2D"/>
                </a:solidFill>
                <a:latin typeface="Arial"/>
                <a:cs typeface="Arial"/>
              </a:rPr>
              <a:t>labor</a:t>
            </a:r>
            <a:r>
              <a:rPr sz="2400" spc="-16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2D2D2D"/>
                </a:solidFill>
                <a:latin typeface="Arial"/>
                <a:cs typeface="Arial"/>
              </a:rPr>
              <a:t>force.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" name="Picture 5" descr="Photoroom_20251117_0955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673608"/>
            <a:ext cx="5020055" cy="655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8032" y="832104"/>
            <a:ext cx="3160776" cy="292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7000" y="1447800"/>
            <a:ext cx="6629399" cy="5510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45742" y="1505205"/>
            <a:ext cx="6449060" cy="5391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3335">
              <a:lnSpc>
                <a:spcPct val="100000"/>
              </a:lnSpc>
              <a:spcBef>
                <a:spcPts val="105"/>
              </a:spcBef>
            </a:pPr>
            <a:r>
              <a:rPr sz="2200" i="1" spc="-95" dirty="0">
                <a:solidFill>
                  <a:srgbClr val="2D2D2D"/>
                </a:solidFill>
                <a:latin typeface="Times New Roman"/>
                <a:cs typeface="Times New Roman"/>
              </a:rPr>
              <a:t>Mr. </a:t>
            </a:r>
            <a:r>
              <a:rPr sz="2200" i="1" spc="70" dirty="0">
                <a:solidFill>
                  <a:srgbClr val="2D2D2D"/>
                </a:solidFill>
                <a:latin typeface="Times New Roman"/>
                <a:cs typeface="Times New Roman"/>
              </a:rPr>
              <a:t>Abdul </a:t>
            </a:r>
            <a:r>
              <a:rPr sz="2200" i="1" spc="60" dirty="0">
                <a:solidFill>
                  <a:srgbClr val="2D2D2D"/>
                </a:solidFill>
                <a:latin typeface="Times New Roman"/>
                <a:cs typeface="Times New Roman"/>
              </a:rPr>
              <a:t>Barek </a:t>
            </a:r>
            <a:r>
              <a:rPr sz="2200" i="1" spc="-10" dirty="0">
                <a:solidFill>
                  <a:srgbClr val="2D2D2D"/>
                </a:solidFill>
                <a:latin typeface="Times New Roman"/>
                <a:cs typeface="Times New Roman"/>
              </a:rPr>
              <a:t>has </a:t>
            </a:r>
            <a:r>
              <a:rPr sz="2200" i="1" spc="20" dirty="0">
                <a:solidFill>
                  <a:srgbClr val="2D2D2D"/>
                </a:solidFill>
                <a:latin typeface="Times New Roman"/>
                <a:cs typeface="Times New Roman"/>
              </a:rPr>
              <a:t>experienced </a:t>
            </a:r>
            <a:r>
              <a:rPr sz="2200" i="1" spc="-55" dirty="0">
                <a:solidFill>
                  <a:srgbClr val="2D2D2D"/>
                </a:solidFill>
                <a:latin typeface="Times New Roman"/>
                <a:cs typeface="Times New Roman"/>
              </a:rPr>
              <a:t>in </a:t>
            </a:r>
            <a:r>
              <a:rPr sz="2200" i="1" spc="45" dirty="0">
                <a:solidFill>
                  <a:srgbClr val="2D2D2D"/>
                </a:solidFill>
                <a:latin typeface="Times New Roman"/>
                <a:cs typeface="Times New Roman"/>
              </a:rPr>
              <a:t>garments </a:t>
            </a:r>
            <a:r>
              <a:rPr sz="2200" i="1" spc="-20" dirty="0">
                <a:solidFill>
                  <a:srgbClr val="2D2D2D"/>
                </a:solidFill>
                <a:latin typeface="Times New Roman"/>
                <a:cs typeface="Times New Roman"/>
              </a:rPr>
              <a:t>field last  </a:t>
            </a:r>
            <a:r>
              <a:rPr sz="2200" i="1" spc="70" dirty="0">
                <a:solidFill>
                  <a:srgbClr val="2D2D2D"/>
                </a:solidFill>
                <a:latin typeface="Times New Roman"/>
                <a:cs typeface="Times New Roman"/>
              </a:rPr>
              <a:t>30 </a:t>
            </a:r>
            <a:r>
              <a:rPr sz="2200" i="1" spc="-10" dirty="0">
                <a:solidFill>
                  <a:srgbClr val="2D2D2D"/>
                </a:solidFill>
                <a:latin typeface="Times New Roman"/>
                <a:cs typeface="Times New Roman"/>
              </a:rPr>
              <a:t>years </a:t>
            </a:r>
            <a:r>
              <a:rPr sz="2200" i="1" spc="-55" dirty="0">
                <a:solidFill>
                  <a:srgbClr val="2D2D2D"/>
                </a:solidFill>
                <a:latin typeface="Times New Roman"/>
                <a:cs typeface="Times New Roman"/>
              </a:rPr>
              <a:t>successfully. </a:t>
            </a:r>
            <a:r>
              <a:rPr sz="2200" i="1" spc="-95" dirty="0">
                <a:solidFill>
                  <a:srgbClr val="2D2D2D"/>
                </a:solidFill>
                <a:latin typeface="Times New Roman"/>
                <a:cs typeface="Times New Roman"/>
              </a:rPr>
              <a:t>Mr. </a:t>
            </a:r>
            <a:r>
              <a:rPr sz="2200" i="1" spc="60" dirty="0">
                <a:solidFill>
                  <a:srgbClr val="2D2D2D"/>
                </a:solidFill>
                <a:latin typeface="Times New Roman"/>
                <a:cs typeface="Times New Roman"/>
              </a:rPr>
              <a:t>Barek </a:t>
            </a:r>
            <a:r>
              <a:rPr sz="2200" i="1" spc="-180" dirty="0">
                <a:solidFill>
                  <a:srgbClr val="2D2D2D"/>
                </a:solidFill>
                <a:latin typeface="Times New Roman"/>
                <a:cs typeface="Times New Roman"/>
              </a:rPr>
              <a:t>is </a:t>
            </a:r>
            <a:r>
              <a:rPr sz="2200" i="1" spc="45" dirty="0">
                <a:solidFill>
                  <a:srgbClr val="2D2D2D"/>
                </a:solidFill>
                <a:latin typeface="Times New Roman"/>
                <a:cs typeface="Times New Roman"/>
              </a:rPr>
              <a:t>very </a:t>
            </a:r>
            <a:r>
              <a:rPr sz="2200" i="1" spc="85" dirty="0">
                <a:solidFill>
                  <a:srgbClr val="2D2D2D"/>
                </a:solidFill>
                <a:latin typeface="Times New Roman"/>
                <a:cs typeface="Times New Roman"/>
              </a:rPr>
              <a:t>much </a:t>
            </a:r>
            <a:r>
              <a:rPr sz="2200" i="1" spc="20" dirty="0">
                <a:solidFill>
                  <a:srgbClr val="2D2D2D"/>
                </a:solidFill>
                <a:latin typeface="Times New Roman"/>
                <a:cs typeface="Times New Roman"/>
              </a:rPr>
              <a:t>conversant  </a:t>
            </a:r>
            <a:r>
              <a:rPr sz="2200" i="1" spc="35" dirty="0">
                <a:solidFill>
                  <a:srgbClr val="2D2D2D"/>
                </a:solidFill>
                <a:latin typeface="Times New Roman"/>
                <a:cs typeface="Times New Roman"/>
              </a:rPr>
              <a:t>with </a:t>
            </a:r>
            <a:r>
              <a:rPr sz="2200" i="1" spc="85" dirty="0">
                <a:solidFill>
                  <a:srgbClr val="2D2D2D"/>
                </a:solidFill>
                <a:latin typeface="Times New Roman"/>
                <a:cs typeface="Times New Roman"/>
              </a:rPr>
              <a:t>the </a:t>
            </a:r>
            <a:r>
              <a:rPr sz="2200" i="1" spc="25" dirty="0">
                <a:solidFill>
                  <a:srgbClr val="2D2D2D"/>
                </a:solidFill>
                <a:latin typeface="Times New Roman"/>
                <a:cs typeface="Times New Roman"/>
              </a:rPr>
              <a:t>needs </a:t>
            </a:r>
            <a:r>
              <a:rPr sz="2200" i="1" spc="100" dirty="0">
                <a:solidFill>
                  <a:srgbClr val="2D2D2D"/>
                </a:solidFill>
                <a:latin typeface="Times New Roman"/>
                <a:cs typeface="Times New Roman"/>
              </a:rPr>
              <a:t>and </a:t>
            </a:r>
            <a:r>
              <a:rPr sz="2200" i="1" spc="-15" dirty="0">
                <a:solidFill>
                  <a:srgbClr val="2D2D2D"/>
                </a:solidFill>
                <a:latin typeface="Times New Roman"/>
                <a:cs typeface="Times New Roman"/>
              </a:rPr>
              <a:t>concern </a:t>
            </a:r>
            <a:r>
              <a:rPr sz="2200" i="1" spc="30" dirty="0">
                <a:solidFill>
                  <a:srgbClr val="2D2D2D"/>
                </a:solidFill>
                <a:latin typeface="Times New Roman"/>
                <a:cs typeface="Times New Roman"/>
              </a:rPr>
              <a:t>of </a:t>
            </a:r>
            <a:r>
              <a:rPr sz="2200" i="1" spc="-55" dirty="0">
                <a:solidFill>
                  <a:srgbClr val="2D2D2D"/>
                </a:solidFill>
                <a:latin typeface="Times New Roman"/>
                <a:cs typeface="Times New Roman"/>
              </a:rPr>
              <a:t>all </a:t>
            </a:r>
            <a:r>
              <a:rPr sz="2200" i="1" spc="10" dirty="0">
                <a:solidFill>
                  <a:srgbClr val="2D2D2D"/>
                </a:solidFill>
                <a:latin typeface="Times New Roman"/>
                <a:cs typeface="Times New Roman"/>
              </a:rPr>
              <a:t>buyers </a:t>
            </a:r>
            <a:r>
              <a:rPr sz="2200" i="1" spc="100" dirty="0">
                <a:solidFill>
                  <a:srgbClr val="2D2D2D"/>
                </a:solidFill>
                <a:latin typeface="Times New Roman"/>
                <a:cs typeface="Times New Roman"/>
              </a:rPr>
              <a:t>and </a:t>
            </a:r>
            <a:r>
              <a:rPr sz="2200" i="1" spc="50" dirty="0">
                <a:solidFill>
                  <a:srgbClr val="2D2D2D"/>
                </a:solidFill>
                <a:latin typeface="Times New Roman"/>
                <a:cs typeface="Times New Roman"/>
              </a:rPr>
              <a:t>under </a:t>
            </a:r>
            <a:r>
              <a:rPr sz="2200" i="1" spc="-105" dirty="0">
                <a:solidFill>
                  <a:srgbClr val="2D2D2D"/>
                </a:solidFill>
                <a:latin typeface="Times New Roman"/>
                <a:cs typeface="Times New Roman"/>
              </a:rPr>
              <a:t>his  </a:t>
            </a:r>
            <a:r>
              <a:rPr sz="2200" i="1" spc="-5" dirty="0">
                <a:solidFill>
                  <a:srgbClr val="2D2D2D"/>
                </a:solidFill>
                <a:latin typeface="Times New Roman"/>
                <a:cs typeface="Times New Roman"/>
              </a:rPr>
              <a:t>leadership </a:t>
            </a:r>
            <a:r>
              <a:rPr sz="2200" i="1" spc="85" dirty="0">
                <a:solidFill>
                  <a:srgbClr val="2D2D2D"/>
                </a:solidFill>
                <a:latin typeface="Times New Roman"/>
                <a:cs typeface="Times New Roman"/>
              </a:rPr>
              <a:t>the </a:t>
            </a:r>
            <a:r>
              <a:rPr sz="2200" i="1" spc="80" dirty="0">
                <a:solidFill>
                  <a:srgbClr val="2D2D2D"/>
                </a:solidFill>
                <a:latin typeface="Times New Roman"/>
                <a:cs typeface="Times New Roman"/>
              </a:rPr>
              <a:t>company </a:t>
            </a:r>
            <a:r>
              <a:rPr sz="2200" i="1" spc="-180" dirty="0">
                <a:solidFill>
                  <a:srgbClr val="2D2D2D"/>
                </a:solidFill>
                <a:latin typeface="Times New Roman"/>
                <a:cs typeface="Times New Roman"/>
              </a:rPr>
              <a:t>is </a:t>
            </a:r>
            <a:r>
              <a:rPr sz="2200" i="1" spc="55" dirty="0">
                <a:solidFill>
                  <a:srgbClr val="2D2D2D"/>
                </a:solidFill>
                <a:latin typeface="Times New Roman"/>
                <a:cs typeface="Times New Roman"/>
              </a:rPr>
              <a:t>prepared </a:t>
            </a:r>
            <a:r>
              <a:rPr sz="2200" i="1" spc="75" dirty="0">
                <a:solidFill>
                  <a:srgbClr val="2D2D2D"/>
                </a:solidFill>
                <a:latin typeface="Times New Roman"/>
                <a:cs typeface="Times New Roman"/>
              </a:rPr>
              <a:t>to </a:t>
            </a:r>
            <a:r>
              <a:rPr sz="2200" i="1" dirty="0">
                <a:solidFill>
                  <a:srgbClr val="2D2D2D"/>
                </a:solidFill>
                <a:latin typeface="Times New Roman"/>
                <a:cs typeface="Times New Roman"/>
              </a:rPr>
              <a:t>serve </a:t>
            </a:r>
            <a:r>
              <a:rPr sz="2200" i="1" spc="5" dirty="0">
                <a:solidFill>
                  <a:srgbClr val="2D2D2D"/>
                </a:solidFill>
                <a:latin typeface="Times New Roman"/>
                <a:cs typeface="Times New Roman"/>
              </a:rPr>
              <a:t>our  </a:t>
            </a:r>
            <a:r>
              <a:rPr sz="2200" i="1" spc="50" dirty="0">
                <a:solidFill>
                  <a:srgbClr val="2D2D2D"/>
                </a:solidFill>
                <a:latin typeface="Times New Roman"/>
                <a:cs typeface="Times New Roman"/>
              </a:rPr>
              <a:t>valuable </a:t>
            </a:r>
            <a:r>
              <a:rPr sz="2200" i="1" spc="10" dirty="0">
                <a:solidFill>
                  <a:srgbClr val="2D2D2D"/>
                </a:solidFill>
                <a:latin typeface="Times New Roman"/>
                <a:cs typeface="Times New Roman"/>
              </a:rPr>
              <a:t>buyers </a:t>
            </a:r>
            <a:r>
              <a:rPr sz="2200" i="1" spc="5" dirty="0">
                <a:solidFill>
                  <a:srgbClr val="2D2D2D"/>
                </a:solidFill>
                <a:latin typeface="Times New Roman"/>
                <a:cs typeface="Times New Roman"/>
              </a:rPr>
              <a:t>catering </a:t>
            </a:r>
            <a:r>
              <a:rPr sz="2200" i="1" spc="75" dirty="0">
                <a:solidFill>
                  <a:srgbClr val="2D2D2D"/>
                </a:solidFill>
                <a:latin typeface="Times New Roman"/>
                <a:cs typeface="Times New Roman"/>
              </a:rPr>
              <a:t>to </a:t>
            </a:r>
            <a:r>
              <a:rPr sz="2200" i="1" spc="-10" dirty="0">
                <a:solidFill>
                  <a:srgbClr val="2D2D2D"/>
                </a:solidFill>
                <a:latin typeface="Times New Roman"/>
                <a:cs typeface="Times New Roman"/>
              </a:rPr>
              <a:t>their </a:t>
            </a:r>
            <a:r>
              <a:rPr sz="2200" i="1" spc="35" dirty="0">
                <a:solidFill>
                  <a:srgbClr val="2D2D2D"/>
                </a:solidFill>
                <a:latin typeface="Times New Roman"/>
                <a:cs typeface="Times New Roman"/>
              </a:rPr>
              <a:t>requirement.</a:t>
            </a:r>
            <a:r>
              <a:rPr sz="2200" i="1" spc="-20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2200" i="1" spc="-95" dirty="0">
                <a:solidFill>
                  <a:srgbClr val="2D2D2D"/>
                </a:solidFill>
                <a:latin typeface="Times New Roman"/>
                <a:cs typeface="Times New Roman"/>
              </a:rPr>
              <a:t>Mr.</a:t>
            </a:r>
            <a:endParaRPr sz="2200">
              <a:latin typeface="Times New Roman"/>
              <a:cs typeface="Times New Roman"/>
            </a:endParaRPr>
          </a:p>
          <a:p>
            <a:pPr marL="12700" marR="203835">
              <a:lnSpc>
                <a:spcPct val="100000"/>
              </a:lnSpc>
            </a:pPr>
            <a:r>
              <a:rPr sz="2200" i="1" spc="60" dirty="0">
                <a:solidFill>
                  <a:srgbClr val="2D2D2D"/>
                </a:solidFill>
                <a:latin typeface="Times New Roman"/>
                <a:cs typeface="Times New Roman"/>
              </a:rPr>
              <a:t>Barek </a:t>
            </a:r>
            <a:r>
              <a:rPr sz="2200" i="1" spc="-10" dirty="0">
                <a:solidFill>
                  <a:srgbClr val="2D2D2D"/>
                </a:solidFill>
                <a:latin typeface="Times New Roman"/>
                <a:cs typeface="Times New Roman"/>
              </a:rPr>
              <a:t>has </a:t>
            </a:r>
            <a:r>
              <a:rPr sz="2200" i="1" spc="70" dirty="0">
                <a:solidFill>
                  <a:srgbClr val="2D2D2D"/>
                </a:solidFill>
                <a:latin typeface="Times New Roman"/>
                <a:cs typeface="Times New Roman"/>
              </a:rPr>
              <a:t>developed </a:t>
            </a:r>
            <a:r>
              <a:rPr sz="2200" i="1" spc="-105" dirty="0">
                <a:solidFill>
                  <a:srgbClr val="2D2D2D"/>
                </a:solidFill>
                <a:latin typeface="Times New Roman"/>
                <a:cs typeface="Times New Roman"/>
              </a:rPr>
              <a:t>his </a:t>
            </a:r>
            <a:r>
              <a:rPr sz="2200" i="1" spc="-35" dirty="0">
                <a:solidFill>
                  <a:srgbClr val="2D2D2D"/>
                </a:solidFill>
                <a:latin typeface="Times New Roman"/>
                <a:cs typeface="Times New Roman"/>
              </a:rPr>
              <a:t>skilled </a:t>
            </a:r>
            <a:r>
              <a:rPr sz="2200" i="1" spc="35" dirty="0">
                <a:solidFill>
                  <a:srgbClr val="2D2D2D"/>
                </a:solidFill>
                <a:latin typeface="Times New Roman"/>
                <a:cs typeface="Times New Roman"/>
              </a:rPr>
              <a:t>on </a:t>
            </a:r>
            <a:r>
              <a:rPr sz="2200" i="1" spc="25" dirty="0">
                <a:solidFill>
                  <a:srgbClr val="2D2D2D"/>
                </a:solidFill>
                <a:latin typeface="Times New Roman"/>
                <a:cs typeface="Times New Roman"/>
              </a:rPr>
              <a:t>production </a:t>
            </a:r>
            <a:r>
              <a:rPr sz="2200" i="1" spc="100" dirty="0">
                <a:solidFill>
                  <a:srgbClr val="2D2D2D"/>
                </a:solidFill>
                <a:latin typeface="Times New Roman"/>
                <a:cs typeface="Times New Roman"/>
              </a:rPr>
              <a:t>and  </a:t>
            </a:r>
            <a:r>
              <a:rPr sz="2200" i="1" spc="35" dirty="0">
                <a:solidFill>
                  <a:srgbClr val="2D2D2D"/>
                </a:solidFill>
                <a:latin typeface="Times New Roman"/>
                <a:cs typeface="Times New Roman"/>
              </a:rPr>
              <a:t>quality </a:t>
            </a:r>
            <a:r>
              <a:rPr sz="2200" i="1" spc="-15" dirty="0">
                <a:solidFill>
                  <a:srgbClr val="2D2D2D"/>
                </a:solidFill>
                <a:latin typeface="Times New Roman"/>
                <a:cs typeface="Times New Roman"/>
              </a:rPr>
              <a:t>control </a:t>
            </a:r>
            <a:r>
              <a:rPr sz="2200" i="1" spc="30" dirty="0">
                <a:solidFill>
                  <a:srgbClr val="2D2D2D"/>
                </a:solidFill>
                <a:latin typeface="Times New Roman"/>
                <a:cs typeface="Times New Roman"/>
              </a:rPr>
              <a:t>of garments. </a:t>
            </a:r>
            <a:r>
              <a:rPr sz="2200" i="1" spc="-65" dirty="0">
                <a:solidFill>
                  <a:srgbClr val="2D2D2D"/>
                </a:solidFill>
                <a:latin typeface="Times New Roman"/>
                <a:cs typeface="Times New Roman"/>
              </a:rPr>
              <a:t>In </a:t>
            </a:r>
            <a:r>
              <a:rPr sz="2200" i="1" spc="-45" dirty="0">
                <a:solidFill>
                  <a:srgbClr val="2D2D2D"/>
                </a:solidFill>
                <a:latin typeface="Times New Roman"/>
                <a:cs typeface="Times New Roman"/>
              </a:rPr>
              <a:t>this </a:t>
            </a:r>
            <a:r>
              <a:rPr sz="2200" i="1" spc="-50" dirty="0">
                <a:solidFill>
                  <a:srgbClr val="2D2D2D"/>
                </a:solidFill>
                <a:latin typeface="Times New Roman"/>
                <a:cs typeface="Times New Roman"/>
              </a:rPr>
              <a:t>successive </a:t>
            </a:r>
            <a:r>
              <a:rPr sz="2200" i="1" spc="15" dirty="0">
                <a:solidFill>
                  <a:srgbClr val="2D2D2D"/>
                </a:solidFill>
                <a:latin typeface="Times New Roman"/>
                <a:cs typeface="Times New Roman"/>
              </a:rPr>
              <a:t>period </a:t>
            </a:r>
            <a:r>
              <a:rPr sz="2200" i="1" spc="30" dirty="0">
                <a:solidFill>
                  <a:srgbClr val="2D2D2D"/>
                </a:solidFill>
                <a:latin typeface="Times New Roman"/>
                <a:cs typeface="Times New Roman"/>
              </a:rPr>
              <a:t>of  </a:t>
            </a:r>
            <a:r>
              <a:rPr sz="2200" i="1" spc="45" dirty="0">
                <a:solidFill>
                  <a:srgbClr val="2D2D2D"/>
                </a:solidFill>
                <a:latin typeface="Times New Roman"/>
                <a:cs typeface="Times New Roman"/>
              </a:rPr>
              <a:t>garments </a:t>
            </a:r>
            <a:r>
              <a:rPr sz="2200" i="1" spc="-30" dirty="0">
                <a:solidFill>
                  <a:srgbClr val="2D2D2D"/>
                </a:solidFill>
                <a:latin typeface="Times New Roman"/>
                <a:cs typeface="Times New Roman"/>
              </a:rPr>
              <a:t>sector </a:t>
            </a:r>
            <a:r>
              <a:rPr sz="2200" i="1" spc="65" dirty="0">
                <a:solidFill>
                  <a:srgbClr val="2D2D2D"/>
                </a:solidFill>
                <a:latin typeface="Times New Roman"/>
                <a:cs typeface="Times New Roman"/>
              </a:rPr>
              <a:t>he </a:t>
            </a:r>
            <a:r>
              <a:rPr sz="2200" i="1" spc="-10" dirty="0">
                <a:solidFill>
                  <a:srgbClr val="2D2D2D"/>
                </a:solidFill>
                <a:latin typeface="Times New Roman"/>
                <a:cs typeface="Times New Roman"/>
              </a:rPr>
              <a:t>has </a:t>
            </a:r>
            <a:r>
              <a:rPr sz="2200" i="1" dirty="0">
                <a:solidFill>
                  <a:srgbClr val="2D2D2D"/>
                </a:solidFill>
                <a:latin typeface="Times New Roman"/>
                <a:cs typeface="Times New Roman"/>
              </a:rPr>
              <a:t>established </a:t>
            </a:r>
            <a:r>
              <a:rPr sz="2200" i="1" spc="30" dirty="0">
                <a:solidFill>
                  <a:srgbClr val="2D2D2D"/>
                </a:solidFill>
                <a:latin typeface="Times New Roman"/>
                <a:cs typeface="Times New Roman"/>
              </a:rPr>
              <a:t>other </a:t>
            </a:r>
            <a:r>
              <a:rPr sz="2200" i="1" spc="-35" dirty="0">
                <a:solidFill>
                  <a:srgbClr val="2D2D2D"/>
                </a:solidFill>
                <a:latin typeface="Times New Roman"/>
                <a:cs typeface="Times New Roman"/>
              </a:rPr>
              <a:t>industries,  </a:t>
            </a:r>
            <a:r>
              <a:rPr sz="2200" i="1" spc="-5" dirty="0">
                <a:solidFill>
                  <a:srgbClr val="2D2D2D"/>
                </a:solidFill>
                <a:latin typeface="Times New Roman"/>
                <a:cs typeface="Times New Roman"/>
              </a:rPr>
              <a:t>which </a:t>
            </a:r>
            <a:r>
              <a:rPr sz="2200" i="1" spc="-180" dirty="0">
                <a:solidFill>
                  <a:srgbClr val="2D2D2D"/>
                </a:solidFill>
                <a:latin typeface="Times New Roman"/>
                <a:cs typeface="Times New Roman"/>
              </a:rPr>
              <a:t>is</a:t>
            </a:r>
            <a:r>
              <a:rPr sz="2200" i="1" spc="40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2200" i="1" spc="-15" dirty="0">
                <a:solidFill>
                  <a:srgbClr val="2D2D2D"/>
                </a:solidFill>
                <a:latin typeface="Times New Roman"/>
                <a:cs typeface="Times New Roman"/>
              </a:rPr>
              <a:t>below:</a:t>
            </a:r>
            <a:endParaRPr sz="2200">
              <a:latin typeface="Times New Roman"/>
              <a:cs typeface="Times New Roman"/>
            </a:endParaRPr>
          </a:p>
          <a:p>
            <a:pPr marL="12700" marR="1164590">
              <a:lnSpc>
                <a:spcPct val="100000"/>
              </a:lnSpc>
              <a:tabLst>
                <a:tab pos="1426845" algn="l"/>
              </a:tabLst>
            </a:pPr>
            <a:r>
              <a:rPr sz="2200" i="1" spc="50" dirty="0">
                <a:solidFill>
                  <a:srgbClr val="2D2D2D"/>
                </a:solidFill>
                <a:latin typeface="Times New Roman"/>
                <a:cs typeface="Times New Roman"/>
              </a:rPr>
              <a:t>Moontaha </a:t>
            </a:r>
            <a:r>
              <a:rPr sz="2200" i="1" spc="15" dirty="0">
                <a:solidFill>
                  <a:srgbClr val="2D2D2D"/>
                </a:solidFill>
                <a:latin typeface="Times New Roman"/>
                <a:cs typeface="Times New Roman"/>
              </a:rPr>
              <a:t>Apparels </a:t>
            </a:r>
            <a:r>
              <a:rPr sz="2200" i="1" spc="60" dirty="0">
                <a:solidFill>
                  <a:srgbClr val="2D2D2D"/>
                </a:solidFill>
                <a:latin typeface="Times New Roman"/>
                <a:cs typeface="Times New Roman"/>
              </a:rPr>
              <a:t>Ltd </a:t>
            </a:r>
            <a:r>
              <a:rPr sz="2200" i="1" spc="25" dirty="0">
                <a:solidFill>
                  <a:srgbClr val="2D2D2D"/>
                </a:solidFill>
                <a:latin typeface="Times New Roman"/>
                <a:cs typeface="Times New Roman"/>
              </a:rPr>
              <a:t>(Managing</a:t>
            </a:r>
            <a:r>
              <a:rPr sz="2200" i="1" spc="-175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2200" i="1" spc="-40" dirty="0">
                <a:solidFill>
                  <a:srgbClr val="2D2D2D"/>
                </a:solidFill>
                <a:latin typeface="Times New Roman"/>
                <a:cs typeface="Times New Roman"/>
              </a:rPr>
              <a:t>Director),  </a:t>
            </a:r>
            <a:r>
              <a:rPr sz="2200" i="1" spc="50" dirty="0">
                <a:solidFill>
                  <a:srgbClr val="2D2D2D"/>
                </a:solidFill>
                <a:latin typeface="Times New Roman"/>
                <a:cs typeface="Times New Roman"/>
              </a:rPr>
              <a:t>Moontaha </a:t>
            </a:r>
            <a:r>
              <a:rPr sz="2200" i="1" spc="-40" dirty="0">
                <a:solidFill>
                  <a:srgbClr val="2D2D2D"/>
                </a:solidFill>
                <a:latin typeface="Times New Roman"/>
                <a:cs typeface="Times New Roman"/>
              </a:rPr>
              <a:t>Fashion </a:t>
            </a:r>
            <a:r>
              <a:rPr sz="2200" i="1" spc="25" dirty="0">
                <a:solidFill>
                  <a:srgbClr val="2D2D2D"/>
                </a:solidFill>
                <a:latin typeface="Times New Roman"/>
                <a:cs typeface="Times New Roman"/>
              </a:rPr>
              <a:t>Ltd. (Managing </a:t>
            </a:r>
            <a:r>
              <a:rPr sz="2200" i="1" spc="-40" dirty="0">
                <a:solidFill>
                  <a:srgbClr val="2D2D2D"/>
                </a:solidFill>
                <a:latin typeface="Times New Roman"/>
                <a:cs typeface="Times New Roman"/>
              </a:rPr>
              <a:t>Director),  </a:t>
            </a:r>
            <a:r>
              <a:rPr sz="2200" i="1" spc="-5" dirty="0">
                <a:solidFill>
                  <a:srgbClr val="2D2D2D"/>
                </a:solidFill>
                <a:latin typeface="Times New Roman"/>
                <a:cs typeface="Times New Roman"/>
              </a:rPr>
              <a:t>Stitch</a:t>
            </a:r>
            <a:r>
              <a:rPr sz="2200" i="1" spc="10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2200" i="1" spc="15" dirty="0">
                <a:solidFill>
                  <a:srgbClr val="2D2D2D"/>
                </a:solidFill>
                <a:latin typeface="Times New Roman"/>
                <a:cs typeface="Times New Roman"/>
              </a:rPr>
              <a:t>Tone</a:t>
            </a:r>
            <a:r>
              <a:rPr sz="2200" spc="15" dirty="0">
                <a:solidFill>
                  <a:srgbClr val="2D2D2D"/>
                </a:solidFill>
                <a:latin typeface="Times New Roman"/>
                <a:cs typeface="Times New Roman"/>
              </a:rPr>
              <a:t>	</a:t>
            </a:r>
            <a:r>
              <a:rPr sz="2200" i="1" spc="15" dirty="0">
                <a:solidFill>
                  <a:srgbClr val="2D2D2D"/>
                </a:solidFill>
                <a:latin typeface="Times New Roman"/>
                <a:cs typeface="Times New Roman"/>
              </a:rPr>
              <a:t>Apparels </a:t>
            </a:r>
            <a:r>
              <a:rPr sz="2200" i="1" spc="60" dirty="0">
                <a:solidFill>
                  <a:srgbClr val="2D2D2D"/>
                </a:solidFill>
                <a:latin typeface="Times New Roman"/>
                <a:cs typeface="Times New Roman"/>
              </a:rPr>
              <a:t>Ltd </a:t>
            </a:r>
            <a:r>
              <a:rPr sz="2200" i="1" spc="-35" dirty="0">
                <a:solidFill>
                  <a:srgbClr val="2D2D2D"/>
                </a:solidFill>
                <a:latin typeface="Times New Roman"/>
                <a:cs typeface="Times New Roman"/>
              </a:rPr>
              <a:t>(Director),  </a:t>
            </a:r>
            <a:r>
              <a:rPr sz="2200" i="1" spc="70" dirty="0">
                <a:solidFill>
                  <a:srgbClr val="2D2D2D"/>
                </a:solidFill>
                <a:latin typeface="Times New Roman"/>
                <a:cs typeface="Times New Roman"/>
              </a:rPr>
              <a:t>Vestment </a:t>
            </a:r>
            <a:r>
              <a:rPr sz="2200" i="1" spc="40" dirty="0">
                <a:solidFill>
                  <a:srgbClr val="2D2D2D"/>
                </a:solidFill>
                <a:latin typeface="Times New Roman"/>
                <a:cs typeface="Times New Roman"/>
              </a:rPr>
              <a:t>Tune </a:t>
            </a:r>
            <a:r>
              <a:rPr sz="2200" i="1" spc="10" dirty="0">
                <a:solidFill>
                  <a:srgbClr val="2D2D2D"/>
                </a:solidFill>
                <a:latin typeface="Times New Roman"/>
                <a:cs typeface="Times New Roman"/>
              </a:rPr>
              <a:t>Style </a:t>
            </a:r>
            <a:r>
              <a:rPr sz="2200" i="1" spc="60" dirty="0">
                <a:solidFill>
                  <a:srgbClr val="2D2D2D"/>
                </a:solidFill>
                <a:latin typeface="Times New Roman"/>
                <a:cs typeface="Times New Roman"/>
              </a:rPr>
              <a:t>Ltd</a:t>
            </a:r>
            <a:r>
              <a:rPr sz="2200" i="1" spc="-170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2200" i="1" spc="25" dirty="0">
                <a:solidFill>
                  <a:srgbClr val="2D2D2D"/>
                </a:solidFill>
                <a:latin typeface="Times New Roman"/>
                <a:cs typeface="Times New Roman"/>
              </a:rPr>
              <a:t>(Chairman)</a:t>
            </a:r>
            <a:endParaRPr sz="2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200" i="1" spc="-95" dirty="0">
                <a:solidFill>
                  <a:srgbClr val="2D2D2D"/>
                </a:solidFill>
                <a:latin typeface="Times New Roman"/>
                <a:cs typeface="Times New Roman"/>
              </a:rPr>
              <a:t>Mr. </a:t>
            </a:r>
            <a:r>
              <a:rPr sz="2200" i="1" spc="60" dirty="0">
                <a:solidFill>
                  <a:srgbClr val="2D2D2D"/>
                </a:solidFill>
                <a:latin typeface="Times New Roman"/>
                <a:cs typeface="Times New Roman"/>
              </a:rPr>
              <a:t>Barek </a:t>
            </a:r>
            <a:r>
              <a:rPr sz="2200" i="1" spc="-10" dirty="0">
                <a:solidFill>
                  <a:srgbClr val="2D2D2D"/>
                </a:solidFill>
                <a:latin typeface="Times New Roman"/>
                <a:cs typeface="Times New Roman"/>
              </a:rPr>
              <a:t>has </a:t>
            </a:r>
            <a:r>
              <a:rPr sz="2200" i="1" spc="25" dirty="0">
                <a:solidFill>
                  <a:srgbClr val="2D2D2D"/>
                </a:solidFill>
                <a:latin typeface="Times New Roman"/>
                <a:cs typeface="Times New Roman"/>
              </a:rPr>
              <a:t>introduced </a:t>
            </a:r>
            <a:r>
              <a:rPr sz="2200" i="1" spc="120" dirty="0">
                <a:solidFill>
                  <a:srgbClr val="2D2D2D"/>
                </a:solidFill>
                <a:latin typeface="Times New Roman"/>
                <a:cs typeface="Times New Roman"/>
              </a:rPr>
              <a:t>a </a:t>
            </a:r>
            <a:r>
              <a:rPr sz="2200" i="1" spc="45" dirty="0">
                <a:solidFill>
                  <a:srgbClr val="2D2D2D"/>
                </a:solidFill>
                <a:latin typeface="Times New Roman"/>
                <a:cs typeface="Times New Roman"/>
              </a:rPr>
              <a:t>very </a:t>
            </a:r>
            <a:r>
              <a:rPr sz="2200" i="1" spc="-50" dirty="0">
                <a:solidFill>
                  <a:srgbClr val="2D2D2D"/>
                </a:solidFill>
                <a:latin typeface="Times New Roman"/>
                <a:cs typeface="Times New Roman"/>
              </a:rPr>
              <a:t>strict </a:t>
            </a:r>
            <a:r>
              <a:rPr sz="2200" i="1" spc="35" dirty="0">
                <a:solidFill>
                  <a:srgbClr val="2D2D2D"/>
                </a:solidFill>
                <a:latin typeface="Times New Roman"/>
                <a:cs typeface="Times New Roman"/>
              </a:rPr>
              <a:t>quality </a:t>
            </a:r>
            <a:r>
              <a:rPr sz="2200" i="1" spc="-10" dirty="0">
                <a:solidFill>
                  <a:srgbClr val="2D2D2D"/>
                </a:solidFill>
                <a:latin typeface="Times New Roman"/>
                <a:cs typeface="Times New Roman"/>
              </a:rPr>
              <a:t>assurance  </a:t>
            </a:r>
            <a:r>
              <a:rPr sz="2200" i="1" spc="-30" dirty="0">
                <a:solidFill>
                  <a:srgbClr val="2D2D2D"/>
                </a:solidFill>
                <a:latin typeface="Times New Roman"/>
                <a:cs typeface="Times New Roman"/>
              </a:rPr>
              <a:t>policy </a:t>
            </a:r>
            <a:r>
              <a:rPr sz="2200" i="1" spc="-25" dirty="0">
                <a:solidFill>
                  <a:srgbClr val="2D2D2D"/>
                </a:solidFill>
                <a:latin typeface="Times New Roman"/>
                <a:cs typeface="Times New Roman"/>
              </a:rPr>
              <a:t>for </a:t>
            </a:r>
            <a:r>
              <a:rPr sz="2200" i="1" spc="50" dirty="0">
                <a:solidFill>
                  <a:srgbClr val="2D2D2D"/>
                </a:solidFill>
                <a:latin typeface="Times New Roman"/>
                <a:cs typeface="Times New Roman"/>
              </a:rPr>
              <a:t>Moontaha </a:t>
            </a:r>
            <a:r>
              <a:rPr sz="2200" i="1" spc="5" dirty="0">
                <a:solidFill>
                  <a:srgbClr val="2D2D2D"/>
                </a:solidFill>
                <a:latin typeface="Times New Roman"/>
                <a:cs typeface="Times New Roman"/>
              </a:rPr>
              <a:t>Apparels, </a:t>
            </a:r>
            <a:r>
              <a:rPr sz="2200" i="1" dirty="0">
                <a:solidFill>
                  <a:srgbClr val="2D2D2D"/>
                </a:solidFill>
                <a:latin typeface="Times New Roman"/>
                <a:cs typeface="Times New Roman"/>
              </a:rPr>
              <a:t>Which </a:t>
            </a:r>
            <a:r>
              <a:rPr sz="2200" i="1" spc="-80" dirty="0">
                <a:solidFill>
                  <a:srgbClr val="2D2D2D"/>
                </a:solidFill>
                <a:latin typeface="Times New Roman"/>
                <a:cs typeface="Times New Roman"/>
              </a:rPr>
              <a:t>will </a:t>
            </a:r>
            <a:r>
              <a:rPr sz="2200" i="1" spc="105" dirty="0">
                <a:solidFill>
                  <a:srgbClr val="2D2D2D"/>
                </a:solidFill>
                <a:latin typeface="Times New Roman"/>
                <a:cs typeface="Times New Roman"/>
              </a:rPr>
              <a:t>be </a:t>
            </a:r>
            <a:r>
              <a:rPr sz="2200" i="1" spc="95" dirty="0">
                <a:solidFill>
                  <a:srgbClr val="2D2D2D"/>
                </a:solidFill>
                <a:latin typeface="Times New Roman"/>
                <a:cs typeface="Times New Roman"/>
              </a:rPr>
              <a:t>back </a:t>
            </a:r>
            <a:r>
              <a:rPr sz="2200" i="1" spc="70" dirty="0">
                <a:solidFill>
                  <a:srgbClr val="2D2D2D"/>
                </a:solidFill>
                <a:latin typeface="Times New Roman"/>
                <a:cs typeface="Times New Roman"/>
              </a:rPr>
              <a:t>bone  </a:t>
            </a:r>
            <a:r>
              <a:rPr sz="2200" i="1" spc="30" dirty="0">
                <a:solidFill>
                  <a:srgbClr val="2D2D2D"/>
                </a:solidFill>
                <a:latin typeface="Times New Roman"/>
                <a:cs typeface="Times New Roman"/>
              </a:rPr>
              <a:t>of </a:t>
            </a:r>
            <a:r>
              <a:rPr sz="2200" i="1" spc="85" dirty="0">
                <a:solidFill>
                  <a:srgbClr val="2D2D2D"/>
                </a:solidFill>
                <a:latin typeface="Times New Roman"/>
                <a:cs typeface="Times New Roman"/>
              </a:rPr>
              <a:t>the</a:t>
            </a:r>
            <a:r>
              <a:rPr sz="2200" i="1" spc="-70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2200" i="1" spc="25" dirty="0">
                <a:solidFill>
                  <a:srgbClr val="2D2D2D"/>
                </a:solidFill>
                <a:latin typeface="Times New Roman"/>
                <a:cs typeface="Times New Roman"/>
              </a:rPr>
              <a:t>factory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8200" y="1447800"/>
            <a:ext cx="1716023" cy="2087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Photoroom_20251117_0955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838200"/>
            <a:ext cx="4876800" cy="771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837692"/>
            <a:ext cx="8610600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90"/>
              </a:spcBef>
            </a:pPr>
            <a:r>
              <a:rPr sz="3600" b="1" spc="-165">
                <a:solidFill>
                  <a:srgbClr val="0C2754"/>
                </a:solidFill>
              </a:rPr>
              <a:t>Floor</a:t>
            </a:r>
            <a:r>
              <a:rPr sz="3600" b="1" spc="-245">
                <a:solidFill>
                  <a:srgbClr val="0C2754"/>
                </a:solidFill>
              </a:rPr>
              <a:t> </a:t>
            </a:r>
            <a:r>
              <a:rPr sz="3600" b="1" spc="-280">
                <a:solidFill>
                  <a:srgbClr val="0C2754"/>
                </a:solidFill>
              </a:rPr>
              <a:t>Plan</a:t>
            </a:r>
            <a:r>
              <a:rPr lang="en-US" sz="3600" b="1" spc="-280" dirty="0">
                <a:solidFill>
                  <a:srgbClr val="0C2754"/>
                </a:solidFill>
              </a:rPr>
              <a:t> For </a:t>
            </a:r>
            <a:r>
              <a:rPr lang="en-US" sz="3600" b="1" spc="-280" dirty="0" err="1">
                <a:solidFill>
                  <a:srgbClr val="0C2754"/>
                </a:solidFill>
              </a:rPr>
              <a:t>Moonataha</a:t>
            </a:r>
            <a:r>
              <a:rPr lang="en-US" sz="3600" b="1" spc="-280" dirty="0">
                <a:solidFill>
                  <a:srgbClr val="0C2754"/>
                </a:solidFill>
              </a:rPr>
              <a:t> Apparels Ltd</a:t>
            </a:r>
            <a:endParaRPr sz="3600" spc="-280" dirty="0"/>
          </a:p>
        </p:txBody>
      </p:sp>
      <p:sp>
        <p:nvSpPr>
          <p:cNvPr id="4" name="object 4"/>
          <p:cNvSpPr/>
          <p:nvPr/>
        </p:nvSpPr>
        <p:spPr>
          <a:xfrm>
            <a:off x="838200" y="1905000"/>
            <a:ext cx="8458200" cy="213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32104" y="1898904"/>
          <a:ext cx="8458199" cy="21323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5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2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 marL="69850">
                        <a:lnSpc>
                          <a:spcPts val="1739"/>
                        </a:lnSpc>
                      </a:pPr>
                      <a:r>
                        <a:rPr sz="1800" b="1" spc="-5" dirty="0">
                          <a:latin typeface="Tahoma"/>
                          <a:cs typeface="Tahoma"/>
                        </a:rPr>
                        <a:t>Floor</a:t>
                      </a:r>
                      <a:r>
                        <a:rPr sz="1800" b="1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No.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739"/>
                        </a:lnSpc>
                      </a:pPr>
                      <a:r>
                        <a:rPr sz="1800" b="1" spc="-5" dirty="0">
                          <a:latin typeface="Tahoma"/>
                          <a:cs typeface="Tahoma"/>
                        </a:rPr>
                        <a:t>Use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59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800" b="1" baseline="25462" dirty="0">
                          <a:latin typeface="Tahoma"/>
                          <a:cs typeface="Tahoma"/>
                        </a:rPr>
                        <a:t>rd</a:t>
                      </a:r>
                      <a:r>
                        <a:rPr sz="1800" b="1" spc="202" baseline="25462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Floor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latin typeface="Tahoma"/>
                          <a:cs typeface="Tahoma"/>
                        </a:rPr>
                        <a:t>Sewing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b="1" dirty="0">
                          <a:latin typeface="Tahoma"/>
                          <a:cs typeface="Tahoma"/>
                        </a:rPr>
                        <a:t>4</a:t>
                      </a:r>
                      <a:r>
                        <a:rPr sz="1800" b="1" baseline="25462" dirty="0">
                          <a:latin typeface="Tahoma"/>
                          <a:cs typeface="Tahoma"/>
                        </a:rPr>
                        <a:t>th</a:t>
                      </a:r>
                      <a:r>
                        <a:rPr sz="1800" b="1" spc="179" baseline="25462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Floor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793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800" b="1" dirty="0">
                          <a:latin typeface="Tahoma"/>
                          <a:cs typeface="Tahoma"/>
                        </a:rPr>
                        <a:t>Sewing /</a:t>
                      </a:r>
                      <a:r>
                        <a:rPr sz="1800" b="1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Store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59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latin typeface="Tahoma"/>
                          <a:cs typeface="Tahoma"/>
                        </a:rPr>
                        <a:t>5</a:t>
                      </a:r>
                      <a:r>
                        <a:rPr sz="1800" b="1" baseline="25462" dirty="0">
                          <a:latin typeface="Tahoma"/>
                          <a:cs typeface="Tahoma"/>
                        </a:rPr>
                        <a:t>th</a:t>
                      </a:r>
                      <a:r>
                        <a:rPr sz="1800" b="1" spc="179" baseline="25462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Floor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latin typeface="Tahoma"/>
                          <a:cs typeface="Tahoma"/>
                        </a:rPr>
                        <a:t>Finishing 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/Packing 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/ </a:t>
                      </a:r>
                      <a:r>
                        <a:rPr sz="1800" b="1" spc="5" dirty="0">
                          <a:latin typeface="Tahoma"/>
                          <a:cs typeface="Tahoma"/>
                        </a:rPr>
                        <a:t>Office 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/ Sample</a:t>
                      </a:r>
                      <a:r>
                        <a:rPr sz="1800" b="1" spc="-229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10" dirty="0">
                          <a:latin typeface="Tahoma"/>
                          <a:cs typeface="Tahoma"/>
                        </a:rPr>
                        <a:t>Room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0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latin typeface="Tahoma"/>
                          <a:cs typeface="Tahoma"/>
                        </a:rPr>
                        <a:t>6</a:t>
                      </a:r>
                      <a:r>
                        <a:rPr sz="1800" b="1" baseline="25462" dirty="0">
                          <a:latin typeface="Tahoma"/>
                          <a:cs typeface="Tahoma"/>
                        </a:rPr>
                        <a:t>th</a:t>
                      </a:r>
                      <a:r>
                        <a:rPr sz="1800" b="1" spc="179" baseline="25462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Floor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" dirty="0">
                          <a:latin typeface="Tahoma"/>
                          <a:cs typeface="Tahoma"/>
                        </a:rPr>
                        <a:t>Cutting </a:t>
                      </a:r>
                      <a:r>
                        <a:rPr sz="1800" b="1" dirty="0">
                          <a:latin typeface="Tahoma"/>
                          <a:cs typeface="Tahoma"/>
                        </a:rPr>
                        <a:t>/ Conference</a:t>
                      </a:r>
                      <a:r>
                        <a:rPr sz="1800" b="1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5" dirty="0">
                          <a:latin typeface="Tahoma"/>
                          <a:cs typeface="Tahoma"/>
                        </a:rPr>
                        <a:t>room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990600" y="4114800"/>
            <a:ext cx="5486400" cy="2136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Photoroom_20251117_0955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685800"/>
            <a:ext cx="8153400" cy="771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685292"/>
            <a:ext cx="815340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90"/>
              </a:spcBef>
            </a:pPr>
            <a:r>
              <a:rPr sz="3600" b="1" spc="-215" dirty="0">
                <a:solidFill>
                  <a:srgbClr val="0C2754"/>
                </a:solidFill>
              </a:rPr>
              <a:t>List </a:t>
            </a:r>
            <a:r>
              <a:rPr sz="3600" b="1" spc="-204" dirty="0">
                <a:solidFill>
                  <a:srgbClr val="0C2754"/>
                </a:solidFill>
              </a:rPr>
              <a:t>Of</a:t>
            </a:r>
            <a:r>
              <a:rPr sz="3600" b="1" spc="-250" dirty="0">
                <a:solidFill>
                  <a:srgbClr val="0C2754"/>
                </a:solidFill>
              </a:rPr>
              <a:t> </a:t>
            </a:r>
            <a:r>
              <a:rPr sz="3600" b="1" spc="-160" dirty="0">
                <a:solidFill>
                  <a:srgbClr val="0C2754"/>
                </a:solidFill>
              </a:rPr>
              <a:t>Machinery’s</a:t>
            </a:r>
          </a:p>
        </p:txBody>
      </p:sp>
      <p:sp>
        <p:nvSpPr>
          <p:cNvPr id="4" name="object 4"/>
          <p:cNvSpPr/>
          <p:nvPr/>
        </p:nvSpPr>
        <p:spPr>
          <a:xfrm>
            <a:off x="838200" y="1524000"/>
            <a:ext cx="8077199" cy="3505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" y="1874519"/>
            <a:ext cx="8077199" cy="3505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200" y="2225039"/>
            <a:ext cx="8077199" cy="3505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8200" y="2575560"/>
            <a:ext cx="8077199" cy="3505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8200" y="2926079"/>
            <a:ext cx="8077199" cy="3505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8200" y="3276600"/>
            <a:ext cx="8077199" cy="3505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8200" y="3627120"/>
            <a:ext cx="8077199" cy="3505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8200" y="3977639"/>
            <a:ext cx="8077199" cy="3505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8200" y="4328159"/>
            <a:ext cx="8077199" cy="3505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8200" y="4678679"/>
            <a:ext cx="8077199" cy="350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8200" y="5029200"/>
            <a:ext cx="8077199" cy="350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8200" y="5379719"/>
            <a:ext cx="8077199" cy="350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8200" y="5730239"/>
            <a:ext cx="8077199" cy="350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8200" y="6080759"/>
            <a:ext cx="8077199" cy="350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8200" y="6431279"/>
            <a:ext cx="8077199" cy="350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8200" y="6781800"/>
            <a:ext cx="8077199" cy="3505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832104" y="1517904"/>
          <a:ext cx="8077834" cy="5608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4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0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2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pPr marR="247650" algn="r">
                        <a:lnSpc>
                          <a:spcPts val="2610"/>
                        </a:lnSpc>
                      </a:pPr>
                      <a:r>
                        <a:rPr sz="2300" b="1" spc="-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300" b="1" spc="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2300" b="1" dirty="0">
                          <a:latin typeface="Arial"/>
                          <a:cs typeface="Arial"/>
                        </a:rPr>
                        <a:t>L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2610"/>
                        </a:lnSpc>
                      </a:pPr>
                      <a:r>
                        <a:rPr sz="2300" b="1" spc="-155" dirty="0">
                          <a:latin typeface="Arial"/>
                          <a:cs typeface="Arial"/>
                        </a:rPr>
                        <a:t>Name </a:t>
                      </a:r>
                      <a:r>
                        <a:rPr sz="2300" b="1" spc="-1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300" b="1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125" dirty="0">
                          <a:latin typeface="Arial"/>
                          <a:cs typeface="Arial"/>
                        </a:rPr>
                        <a:t>Machine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2610"/>
                        </a:lnSpc>
                      </a:pPr>
                      <a:r>
                        <a:rPr sz="2300" b="1" spc="-125" dirty="0">
                          <a:latin typeface="Arial"/>
                          <a:cs typeface="Arial"/>
                        </a:rPr>
                        <a:t>Qty</a:t>
                      </a:r>
                      <a:r>
                        <a:rPr sz="2300" b="1" spc="-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229" dirty="0">
                          <a:latin typeface="Arial"/>
                          <a:cs typeface="Arial"/>
                        </a:rPr>
                        <a:t>(Pcs)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30504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01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.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2610"/>
                        </a:lnSpc>
                      </a:pPr>
                      <a:r>
                        <a:rPr sz="2300" spc="-114" dirty="0">
                          <a:latin typeface="Arial"/>
                          <a:cs typeface="Arial"/>
                        </a:rPr>
                        <a:t>Plain</a:t>
                      </a:r>
                      <a:r>
                        <a:rPr sz="2300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spc="-85" dirty="0">
                          <a:latin typeface="Arial"/>
                          <a:cs typeface="Arial"/>
                        </a:rPr>
                        <a:t>Machine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lang="en-US" sz="2300" spc="-110" dirty="0">
                          <a:latin typeface="Arial"/>
                          <a:cs typeface="Arial"/>
                        </a:rPr>
                        <a:t>70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30504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02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.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2610"/>
                        </a:lnSpc>
                      </a:pPr>
                      <a:r>
                        <a:rPr sz="2300" spc="-125" dirty="0">
                          <a:latin typeface="Arial"/>
                          <a:cs typeface="Arial"/>
                        </a:rPr>
                        <a:t>Over </a:t>
                      </a:r>
                      <a:r>
                        <a:rPr sz="2300" spc="-165" dirty="0">
                          <a:latin typeface="Arial"/>
                          <a:cs typeface="Arial"/>
                        </a:rPr>
                        <a:t>Lock </a:t>
                      </a:r>
                      <a:r>
                        <a:rPr sz="2300" spc="-114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2300" spc="-125" dirty="0">
                          <a:latin typeface="Arial"/>
                          <a:cs typeface="Arial"/>
                        </a:rPr>
                        <a:t> Thread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lang="en-US" sz="2300" spc="-110" dirty="0">
                          <a:latin typeface="Arial"/>
                          <a:cs typeface="Arial"/>
                        </a:rPr>
                        <a:t>90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30504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03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.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2610"/>
                        </a:lnSpc>
                      </a:pPr>
                      <a:r>
                        <a:rPr sz="2300" spc="-125" dirty="0">
                          <a:latin typeface="Arial"/>
                          <a:cs typeface="Arial"/>
                        </a:rPr>
                        <a:t>Over </a:t>
                      </a:r>
                      <a:r>
                        <a:rPr sz="2300" spc="-165" dirty="0">
                          <a:latin typeface="Arial"/>
                          <a:cs typeface="Arial"/>
                        </a:rPr>
                        <a:t>Lock </a:t>
                      </a:r>
                      <a:r>
                        <a:rPr sz="2300" spc="-114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2300" spc="-125" dirty="0">
                          <a:latin typeface="Arial"/>
                          <a:cs typeface="Arial"/>
                        </a:rPr>
                        <a:t> Thread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lang="en-US" sz="2300" spc="-110" dirty="0">
                          <a:latin typeface="Arial"/>
                          <a:cs typeface="Arial"/>
                        </a:rPr>
                        <a:t>20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30504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04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.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2610"/>
                        </a:lnSpc>
                      </a:pPr>
                      <a:r>
                        <a:rPr sz="2300" spc="-105" dirty="0">
                          <a:latin typeface="Arial"/>
                          <a:cs typeface="Arial"/>
                        </a:rPr>
                        <a:t>Flat </a:t>
                      </a:r>
                      <a:r>
                        <a:rPr sz="2300" spc="-165" dirty="0">
                          <a:latin typeface="Arial"/>
                          <a:cs typeface="Arial"/>
                        </a:rPr>
                        <a:t>Lock </a:t>
                      </a:r>
                      <a:r>
                        <a:rPr sz="2300" spc="-110" dirty="0">
                          <a:latin typeface="Arial"/>
                          <a:cs typeface="Arial"/>
                        </a:rPr>
                        <a:t>(Knife</a:t>
                      </a:r>
                      <a:r>
                        <a:rPr sz="23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spc="-145" dirty="0">
                          <a:latin typeface="Arial"/>
                          <a:cs typeface="Arial"/>
                        </a:rPr>
                        <a:t>Set)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lang="en-US" sz="2300" spc="-110" dirty="0">
                          <a:latin typeface="Arial"/>
                          <a:cs typeface="Arial"/>
                        </a:rPr>
                        <a:t>40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30504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05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.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2610"/>
                        </a:lnSpc>
                      </a:pPr>
                      <a:r>
                        <a:rPr sz="2300" spc="-105" dirty="0">
                          <a:latin typeface="Arial"/>
                          <a:cs typeface="Arial"/>
                        </a:rPr>
                        <a:t>Flat </a:t>
                      </a:r>
                      <a:r>
                        <a:rPr sz="2300" spc="-165" dirty="0">
                          <a:latin typeface="Arial"/>
                          <a:cs typeface="Arial"/>
                        </a:rPr>
                        <a:t>Lock</a:t>
                      </a:r>
                      <a:r>
                        <a:rPr sz="2300" spc="-1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spc="-345" dirty="0">
                          <a:latin typeface="Arial"/>
                          <a:cs typeface="Arial"/>
                        </a:rPr>
                        <a:t>CYLENDERBED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sz="2300" spc="-110"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2300" spc="-110" dirty="0">
                          <a:latin typeface="Arial"/>
                          <a:cs typeface="Arial"/>
                        </a:rPr>
                        <a:t>5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30504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06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.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2610"/>
                        </a:lnSpc>
                      </a:pPr>
                      <a:r>
                        <a:rPr sz="2300" spc="-160" dirty="0">
                          <a:latin typeface="Arial"/>
                          <a:cs typeface="Arial"/>
                        </a:rPr>
                        <a:t>Rib</a:t>
                      </a:r>
                      <a:r>
                        <a:rPr sz="23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spc="-80" dirty="0">
                          <a:latin typeface="Arial"/>
                          <a:cs typeface="Arial"/>
                        </a:rPr>
                        <a:t>Cutting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sz="2300" spc="-110">
                          <a:latin typeface="Arial"/>
                          <a:cs typeface="Arial"/>
                        </a:rPr>
                        <a:t>0</a:t>
                      </a:r>
                      <a:r>
                        <a:rPr lang="en-US" sz="2300" spc="-110" dirty="0">
                          <a:latin typeface="Arial"/>
                          <a:cs typeface="Arial"/>
                        </a:rPr>
                        <a:t>3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30504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07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.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2610"/>
                        </a:lnSpc>
                      </a:pPr>
                      <a:r>
                        <a:rPr sz="2300" spc="-125" dirty="0">
                          <a:latin typeface="Arial"/>
                          <a:cs typeface="Arial"/>
                        </a:rPr>
                        <a:t>Thread</a:t>
                      </a:r>
                      <a:r>
                        <a:rPr sz="2300" spc="-130" dirty="0">
                          <a:latin typeface="Arial"/>
                          <a:cs typeface="Arial"/>
                        </a:rPr>
                        <a:t> sucker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sz="2300" spc="-110">
                          <a:latin typeface="Arial"/>
                          <a:cs typeface="Arial"/>
                        </a:rPr>
                        <a:t>0</a:t>
                      </a:r>
                      <a:r>
                        <a:rPr lang="en-US" sz="2300" spc="-110" dirty="0">
                          <a:latin typeface="Arial"/>
                          <a:cs typeface="Arial"/>
                        </a:rPr>
                        <a:t>2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30504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08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.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ts val="2610"/>
                        </a:lnSpc>
                      </a:pPr>
                      <a:r>
                        <a:rPr sz="2300" spc="-145" dirty="0">
                          <a:latin typeface="Arial"/>
                          <a:cs typeface="Arial"/>
                        </a:rPr>
                        <a:t>Bar</a:t>
                      </a:r>
                      <a:r>
                        <a:rPr sz="23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spc="-90" dirty="0">
                          <a:latin typeface="Arial"/>
                          <a:cs typeface="Arial"/>
                        </a:rPr>
                        <a:t>tack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lang="en-US" sz="2300" spc="-110" dirty="0">
                          <a:latin typeface="Arial"/>
                          <a:cs typeface="Arial"/>
                        </a:rPr>
                        <a:t>15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30504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09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.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2610"/>
                        </a:lnSpc>
                      </a:pPr>
                      <a:r>
                        <a:rPr sz="2300" spc="-200" dirty="0">
                          <a:latin typeface="Arial"/>
                          <a:cs typeface="Arial"/>
                        </a:rPr>
                        <a:t>Zigzag </a:t>
                      </a:r>
                      <a:r>
                        <a:rPr sz="2300" spc="-125" dirty="0">
                          <a:latin typeface="Arial"/>
                          <a:cs typeface="Arial"/>
                        </a:rPr>
                        <a:t>Three</a:t>
                      </a:r>
                      <a:r>
                        <a:rPr sz="23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spc="-145" dirty="0">
                          <a:latin typeface="Arial"/>
                          <a:cs typeface="Arial"/>
                        </a:rPr>
                        <a:t>Step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lang="en-US" sz="2300" spc="-110" dirty="0">
                          <a:latin typeface="Arial"/>
                          <a:cs typeface="Arial"/>
                        </a:rPr>
                        <a:t>16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30504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.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2610"/>
                        </a:lnSpc>
                      </a:pPr>
                      <a:r>
                        <a:rPr sz="2300" spc="-200" dirty="0">
                          <a:latin typeface="Arial"/>
                          <a:cs typeface="Arial"/>
                        </a:rPr>
                        <a:t>Zigzag </a:t>
                      </a:r>
                      <a:r>
                        <a:rPr sz="2300" spc="-160" dirty="0">
                          <a:latin typeface="Arial"/>
                          <a:cs typeface="Arial"/>
                        </a:rPr>
                        <a:t>One</a:t>
                      </a:r>
                      <a:r>
                        <a:rPr sz="23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spc="-145" dirty="0">
                          <a:latin typeface="Arial"/>
                          <a:cs typeface="Arial"/>
                        </a:rPr>
                        <a:t>Step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sz="2300" spc="-110"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2300" spc="-110" dirty="0">
                          <a:latin typeface="Arial"/>
                          <a:cs typeface="Arial"/>
                        </a:rPr>
                        <a:t>5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30504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.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2610"/>
                        </a:lnSpc>
                      </a:pPr>
                      <a:r>
                        <a:rPr sz="2300" spc="-80" dirty="0">
                          <a:latin typeface="Arial"/>
                          <a:cs typeface="Arial"/>
                        </a:rPr>
                        <a:t>Cutting</a:t>
                      </a:r>
                      <a:r>
                        <a:rPr sz="2300" spc="-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spc="-85" dirty="0">
                          <a:latin typeface="Arial"/>
                          <a:cs typeface="Arial"/>
                        </a:rPr>
                        <a:t>Machine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sz="2300" spc="-110">
                          <a:latin typeface="Arial"/>
                          <a:cs typeface="Arial"/>
                        </a:rPr>
                        <a:t>0</a:t>
                      </a:r>
                      <a:r>
                        <a:rPr lang="en-US" sz="2300" spc="-110" dirty="0">
                          <a:latin typeface="Arial"/>
                          <a:cs typeface="Arial"/>
                        </a:rPr>
                        <a:t>3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69240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2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2610"/>
                        </a:lnSpc>
                      </a:pPr>
                      <a:r>
                        <a:rPr sz="2300" spc="-110" dirty="0">
                          <a:latin typeface="Arial"/>
                          <a:cs typeface="Arial"/>
                        </a:rPr>
                        <a:t>Heat </a:t>
                      </a:r>
                      <a:r>
                        <a:rPr sz="2300" spc="-135" dirty="0">
                          <a:latin typeface="Arial"/>
                          <a:cs typeface="Arial"/>
                        </a:rPr>
                        <a:t>Transfer</a:t>
                      </a:r>
                      <a:r>
                        <a:rPr sz="2300" spc="-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spc="-105" dirty="0">
                          <a:latin typeface="Arial"/>
                          <a:cs typeface="Arial"/>
                        </a:rPr>
                        <a:t>machine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sz="2300" spc="-110">
                          <a:latin typeface="Arial"/>
                          <a:cs typeface="Arial"/>
                        </a:rPr>
                        <a:t>0</a:t>
                      </a:r>
                      <a:r>
                        <a:rPr lang="en-US" sz="2300" spc="-110" dirty="0">
                          <a:latin typeface="Arial"/>
                          <a:cs typeface="Arial"/>
                        </a:rPr>
                        <a:t>6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69240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3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2610"/>
                        </a:lnSpc>
                      </a:pPr>
                      <a:r>
                        <a:rPr sz="2300" spc="-110" dirty="0">
                          <a:latin typeface="Arial"/>
                          <a:cs typeface="Arial"/>
                        </a:rPr>
                        <a:t>Needle</a:t>
                      </a:r>
                      <a:r>
                        <a:rPr sz="2300" spc="-1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spc="-65" dirty="0">
                          <a:latin typeface="Arial"/>
                          <a:cs typeface="Arial"/>
                        </a:rPr>
                        <a:t>Detector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sz="2300" spc="-110" dirty="0">
                          <a:latin typeface="Arial"/>
                          <a:cs typeface="Arial"/>
                        </a:rPr>
                        <a:t>01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R="269240" algn="r">
                        <a:lnSpc>
                          <a:spcPts val="2610"/>
                        </a:lnSpc>
                      </a:pPr>
                      <a:r>
                        <a:rPr sz="2300" spc="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2300" dirty="0">
                          <a:latin typeface="Arial"/>
                          <a:cs typeface="Arial"/>
                        </a:rPr>
                        <a:t>4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2610"/>
                        </a:lnSpc>
                      </a:pPr>
                      <a:r>
                        <a:rPr sz="2300" spc="-50" dirty="0">
                          <a:latin typeface="Arial"/>
                          <a:cs typeface="Arial"/>
                        </a:rPr>
                        <a:t>Button</a:t>
                      </a:r>
                      <a:r>
                        <a:rPr sz="2300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spc="-80" dirty="0">
                          <a:latin typeface="Arial"/>
                          <a:cs typeface="Arial"/>
                        </a:rPr>
                        <a:t>Attach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610"/>
                        </a:lnSpc>
                      </a:pPr>
                      <a:r>
                        <a:rPr sz="2300" spc="-110" dirty="0">
                          <a:latin typeface="Arial"/>
                          <a:cs typeface="Arial"/>
                        </a:rPr>
                        <a:t>02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0520">
                <a:tc gridSpan="2">
                  <a:txBody>
                    <a:bodyPr/>
                    <a:lstStyle/>
                    <a:p>
                      <a:pPr marL="13970" algn="ctr">
                        <a:lnSpc>
                          <a:spcPts val="2610"/>
                        </a:lnSpc>
                      </a:pPr>
                      <a:r>
                        <a:rPr sz="2300" spc="-330" dirty="0">
                          <a:latin typeface="Arial"/>
                          <a:cs typeface="Arial"/>
                        </a:rPr>
                        <a:t>TOTAL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2610"/>
                        </a:lnSpc>
                      </a:pPr>
                      <a:r>
                        <a:rPr lang="en-US" sz="2300" spc="-110" dirty="0">
                          <a:latin typeface="Arial"/>
                          <a:cs typeface="Arial"/>
                        </a:rPr>
                        <a:t>298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21" name="Picture 20" descr="Photoroom_20251117_09550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5360" y="27432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7512" y="478536"/>
            <a:ext cx="8077200" cy="1755648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5340" y="652951"/>
            <a:ext cx="7781544" cy="600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2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5340" y="1520952"/>
            <a:ext cx="7266432" cy="585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92D05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7061" y="2353915"/>
            <a:ext cx="8381999" cy="4495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3582" y="2743200"/>
            <a:ext cx="8148955" cy="398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buSzPct val="96153"/>
              <a:buFont typeface="Wingdings"/>
              <a:buChar char=""/>
              <a:tabLst>
                <a:tab pos="306705" algn="l"/>
                <a:tab pos="2511425" algn="l"/>
              </a:tabLst>
            </a:pPr>
            <a:r>
              <a:rPr sz="2600" spc="-370" dirty="0">
                <a:solidFill>
                  <a:srgbClr val="2D2D2D"/>
                </a:solidFill>
                <a:latin typeface="Arial"/>
                <a:cs typeface="Arial"/>
              </a:rPr>
              <a:t>GIRLS</a:t>
            </a:r>
            <a:r>
              <a:rPr sz="2600" spc="-8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30" dirty="0">
                <a:solidFill>
                  <a:srgbClr val="2D2D2D"/>
                </a:solidFill>
                <a:latin typeface="Arial"/>
                <a:cs typeface="Arial"/>
              </a:rPr>
              <a:t>&amp;</a:t>
            </a:r>
            <a:r>
              <a:rPr sz="2600" spc="-8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40" dirty="0">
                <a:solidFill>
                  <a:srgbClr val="2D2D2D"/>
                </a:solidFill>
                <a:latin typeface="Arial"/>
                <a:cs typeface="Arial"/>
              </a:rPr>
              <a:t>LADIES</a:t>
            </a:r>
            <a:r>
              <a:rPr sz="2600" spc="-340" dirty="0">
                <a:solidFill>
                  <a:srgbClr val="2D2D2D"/>
                </a:solidFill>
                <a:latin typeface="Times New Roman"/>
                <a:cs typeface="Times New Roman"/>
              </a:rPr>
              <a:t>	</a:t>
            </a:r>
            <a:r>
              <a:rPr sz="2600" spc="-345" dirty="0">
                <a:solidFill>
                  <a:srgbClr val="2D2D2D"/>
                </a:solidFill>
                <a:latin typeface="Arial"/>
                <a:cs typeface="Arial"/>
              </a:rPr>
              <a:t>BRIEF</a:t>
            </a:r>
            <a:r>
              <a:rPr sz="2600" spc="-14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275" dirty="0">
                <a:solidFill>
                  <a:srgbClr val="2D2D2D"/>
                </a:solidFill>
                <a:latin typeface="Arial"/>
                <a:cs typeface="Arial"/>
              </a:rPr>
              <a:t>/</a:t>
            </a:r>
            <a:r>
              <a:rPr sz="2600" spc="-12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190" dirty="0">
                <a:solidFill>
                  <a:srgbClr val="2D2D2D"/>
                </a:solidFill>
                <a:latin typeface="Arial"/>
                <a:cs typeface="Arial"/>
              </a:rPr>
              <a:t>BIKINI</a:t>
            </a:r>
            <a:r>
              <a:rPr sz="2600" spc="-16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275" dirty="0">
                <a:solidFill>
                  <a:srgbClr val="2D2D2D"/>
                </a:solidFill>
                <a:latin typeface="Arial"/>
                <a:cs typeface="Arial"/>
              </a:rPr>
              <a:t>/</a:t>
            </a:r>
            <a:r>
              <a:rPr sz="2600" spc="-14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280" dirty="0">
                <a:solidFill>
                  <a:srgbClr val="2D2D2D"/>
                </a:solidFill>
                <a:latin typeface="Arial"/>
                <a:cs typeface="Arial"/>
              </a:rPr>
              <a:t>HICUT</a:t>
            </a:r>
            <a:r>
              <a:rPr sz="2600" spc="-12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275" dirty="0">
                <a:solidFill>
                  <a:srgbClr val="2D2D2D"/>
                </a:solidFill>
                <a:latin typeface="Arial"/>
                <a:cs typeface="Arial"/>
              </a:rPr>
              <a:t>/</a:t>
            </a:r>
            <a:r>
              <a:rPr sz="2600" spc="-15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65" dirty="0">
                <a:solidFill>
                  <a:srgbClr val="2D2D2D"/>
                </a:solidFill>
                <a:latin typeface="Arial"/>
                <a:cs typeface="Arial"/>
              </a:rPr>
              <a:t>HIPSTER</a:t>
            </a:r>
            <a:r>
              <a:rPr sz="2600" spc="-12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275" dirty="0">
                <a:solidFill>
                  <a:srgbClr val="2D2D2D"/>
                </a:solidFill>
                <a:latin typeface="Arial"/>
                <a:cs typeface="Arial"/>
              </a:rPr>
              <a:t>/</a:t>
            </a:r>
            <a:r>
              <a:rPr sz="2600" spc="-14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00" dirty="0">
                <a:solidFill>
                  <a:srgbClr val="2D2D2D"/>
                </a:solidFill>
                <a:latin typeface="Arial"/>
                <a:cs typeface="Arial"/>
              </a:rPr>
              <a:t>THONG</a:t>
            </a:r>
            <a:endParaRPr sz="2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434" dirty="0">
                <a:solidFill>
                  <a:srgbClr val="2D2D2D"/>
                </a:solidFill>
                <a:latin typeface="Arial"/>
                <a:cs typeface="Arial"/>
              </a:rPr>
              <a:t>BOYS </a:t>
            </a:r>
            <a:r>
              <a:rPr sz="2600" spc="30" dirty="0">
                <a:solidFill>
                  <a:srgbClr val="2D2D2D"/>
                </a:solidFill>
                <a:latin typeface="Arial"/>
                <a:cs typeface="Arial"/>
              </a:rPr>
              <a:t>&amp; </a:t>
            </a:r>
            <a:r>
              <a:rPr sz="2600" spc="-220" dirty="0">
                <a:solidFill>
                  <a:srgbClr val="2D2D2D"/>
                </a:solidFill>
                <a:latin typeface="Arial"/>
                <a:cs typeface="Arial"/>
              </a:rPr>
              <a:t>MEN'S </a:t>
            </a:r>
            <a:r>
              <a:rPr sz="2600" spc="-345" dirty="0">
                <a:solidFill>
                  <a:srgbClr val="2D2D2D"/>
                </a:solidFill>
                <a:latin typeface="Arial"/>
                <a:cs typeface="Arial"/>
              </a:rPr>
              <a:t>BRIEF </a:t>
            </a:r>
            <a:r>
              <a:rPr sz="2600" spc="275" dirty="0">
                <a:solidFill>
                  <a:srgbClr val="2D2D2D"/>
                </a:solidFill>
                <a:latin typeface="Arial"/>
                <a:cs typeface="Arial"/>
              </a:rPr>
              <a:t>/</a:t>
            </a:r>
            <a:r>
              <a:rPr sz="2600" spc="-38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405" dirty="0">
                <a:solidFill>
                  <a:srgbClr val="2D2D2D"/>
                </a:solidFill>
                <a:latin typeface="Arial"/>
                <a:cs typeface="Arial"/>
              </a:rPr>
              <a:t>BOXER</a:t>
            </a:r>
            <a:endParaRPr sz="2600" dirty="0">
              <a:latin typeface="Arial"/>
              <a:cs typeface="Arial"/>
            </a:endParaRPr>
          </a:p>
          <a:p>
            <a:pPr marL="12700" marR="399415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434" dirty="0">
                <a:solidFill>
                  <a:srgbClr val="2D2D2D"/>
                </a:solidFill>
                <a:latin typeface="Arial"/>
                <a:cs typeface="Arial"/>
              </a:rPr>
              <a:t>BOYS </a:t>
            </a:r>
            <a:r>
              <a:rPr sz="2600" spc="-370" dirty="0">
                <a:solidFill>
                  <a:srgbClr val="2D2D2D"/>
                </a:solidFill>
                <a:latin typeface="Arial"/>
                <a:cs typeface="Arial"/>
              </a:rPr>
              <a:t>GIRLS </a:t>
            </a:r>
            <a:r>
              <a:rPr sz="2600" spc="-220" dirty="0">
                <a:solidFill>
                  <a:srgbClr val="2D2D2D"/>
                </a:solidFill>
                <a:latin typeface="Arial"/>
                <a:cs typeface="Arial"/>
              </a:rPr>
              <a:t>MEN'S </a:t>
            </a:r>
            <a:r>
              <a:rPr sz="2600" spc="-340" dirty="0">
                <a:solidFill>
                  <a:srgbClr val="2D2D2D"/>
                </a:solidFill>
                <a:latin typeface="Arial"/>
                <a:cs typeface="Arial"/>
              </a:rPr>
              <a:t>LADIES </a:t>
            </a:r>
            <a:r>
              <a:rPr sz="2600" spc="-420" dirty="0">
                <a:solidFill>
                  <a:srgbClr val="2D2D2D"/>
                </a:solidFill>
                <a:latin typeface="Arial"/>
                <a:cs typeface="Arial"/>
              </a:rPr>
              <a:t>TEE </a:t>
            </a:r>
            <a:r>
              <a:rPr sz="2600" spc="-345" dirty="0">
                <a:solidFill>
                  <a:srgbClr val="2D2D2D"/>
                </a:solidFill>
                <a:latin typeface="Arial"/>
                <a:cs typeface="Arial"/>
              </a:rPr>
              <a:t>SHIRT </a:t>
            </a:r>
            <a:r>
              <a:rPr sz="2600" spc="275" dirty="0">
                <a:solidFill>
                  <a:srgbClr val="2D2D2D"/>
                </a:solidFill>
                <a:latin typeface="Arial"/>
                <a:cs typeface="Arial"/>
              </a:rPr>
              <a:t>/ </a:t>
            </a:r>
            <a:r>
              <a:rPr sz="2600" spc="-295" dirty="0">
                <a:solidFill>
                  <a:srgbClr val="2D2D2D"/>
                </a:solidFill>
                <a:latin typeface="Arial"/>
                <a:cs typeface="Arial"/>
              </a:rPr>
              <a:t>A-SHIRT </a:t>
            </a:r>
            <a:r>
              <a:rPr sz="2600" spc="275" dirty="0">
                <a:solidFill>
                  <a:srgbClr val="2D2D2D"/>
                </a:solidFill>
                <a:latin typeface="Arial"/>
                <a:cs typeface="Arial"/>
              </a:rPr>
              <a:t>/ </a:t>
            </a:r>
            <a:r>
              <a:rPr sz="2600" spc="-215" dirty="0">
                <a:solidFill>
                  <a:srgbClr val="2D2D2D"/>
                </a:solidFill>
                <a:latin typeface="Arial"/>
                <a:cs typeface="Arial"/>
              </a:rPr>
              <a:t>CAMY/  </a:t>
            </a:r>
            <a:r>
              <a:rPr sz="2600" spc="-355" dirty="0">
                <a:solidFill>
                  <a:srgbClr val="2D2D2D"/>
                </a:solidFill>
                <a:latin typeface="Arial"/>
                <a:cs typeface="Arial"/>
              </a:rPr>
              <a:t>POLO</a:t>
            </a:r>
            <a:endParaRPr sz="2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370" dirty="0">
                <a:solidFill>
                  <a:srgbClr val="2D2D2D"/>
                </a:solidFill>
                <a:latin typeface="Arial"/>
                <a:cs typeface="Arial"/>
              </a:rPr>
              <a:t>GIRLS </a:t>
            </a:r>
            <a:r>
              <a:rPr sz="2600" spc="30" dirty="0">
                <a:solidFill>
                  <a:srgbClr val="2D2D2D"/>
                </a:solidFill>
                <a:latin typeface="Arial"/>
                <a:cs typeface="Arial"/>
              </a:rPr>
              <a:t>&amp; </a:t>
            </a:r>
            <a:r>
              <a:rPr sz="2600" spc="-340" dirty="0">
                <a:solidFill>
                  <a:srgbClr val="2D2D2D"/>
                </a:solidFill>
                <a:latin typeface="Arial"/>
                <a:cs typeface="Arial"/>
              </a:rPr>
              <a:t>LADIES </a:t>
            </a:r>
            <a:r>
              <a:rPr sz="2600" spc="-360" dirty="0">
                <a:solidFill>
                  <a:srgbClr val="2D2D2D"/>
                </a:solidFill>
                <a:latin typeface="Arial"/>
                <a:cs typeface="Arial"/>
              </a:rPr>
              <a:t>LEGGINGS </a:t>
            </a:r>
            <a:r>
              <a:rPr sz="2600" spc="275" dirty="0">
                <a:solidFill>
                  <a:srgbClr val="2D2D2D"/>
                </a:solidFill>
                <a:latin typeface="Arial"/>
                <a:cs typeface="Arial"/>
              </a:rPr>
              <a:t>/ </a:t>
            </a:r>
            <a:r>
              <a:rPr sz="2600" spc="-325" dirty="0">
                <a:solidFill>
                  <a:srgbClr val="2D2D2D"/>
                </a:solidFill>
                <a:latin typeface="Arial"/>
                <a:cs typeface="Arial"/>
              </a:rPr>
              <a:t>LONG </a:t>
            </a:r>
            <a:r>
              <a:rPr sz="2600" spc="-275" dirty="0">
                <a:solidFill>
                  <a:srgbClr val="2D2D2D"/>
                </a:solidFill>
                <a:latin typeface="Arial"/>
                <a:cs typeface="Arial"/>
              </a:rPr>
              <a:t>PANTS/ </a:t>
            </a:r>
            <a:r>
              <a:rPr sz="2600" spc="-385" dirty="0">
                <a:solidFill>
                  <a:srgbClr val="2D2D2D"/>
                </a:solidFill>
                <a:latin typeface="Arial"/>
                <a:cs typeface="Arial"/>
              </a:rPr>
              <a:t>SHORT</a:t>
            </a:r>
            <a:r>
              <a:rPr sz="2600" spc="-35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85" dirty="0">
                <a:solidFill>
                  <a:srgbClr val="2D2D2D"/>
                </a:solidFill>
                <a:latin typeface="Arial"/>
                <a:cs typeface="Arial"/>
              </a:rPr>
              <a:t>PANTS</a:t>
            </a:r>
            <a:endParaRPr sz="2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370" dirty="0">
                <a:solidFill>
                  <a:srgbClr val="2D2D2D"/>
                </a:solidFill>
                <a:latin typeface="Arial"/>
                <a:cs typeface="Arial"/>
              </a:rPr>
              <a:t>GIRLS </a:t>
            </a:r>
            <a:r>
              <a:rPr sz="2600" spc="30" dirty="0">
                <a:solidFill>
                  <a:srgbClr val="2D2D2D"/>
                </a:solidFill>
                <a:latin typeface="Arial"/>
                <a:cs typeface="Arial"/>
              </a:rPr>
              <a:t>&amp; </a:t>
            </a:r>
            <a:r>
              <a:rPr sz="2600" spc="-340" dirty="0">
                <a:solidFill>
                  <a:srgbClr val="2D2D2D"/>
                </a:solidFill>
                <a:latin typeface="Arial"/>
                <a:cs typeface="Arial"/>
              </a:rPr>
              <a:t>LADIES </a:t>
            </a:r>
            <a:r>
              <a:rPr sz="2600" spc="-434" dirty="0">
                <a:solidFill>
                  <a:srgbClr val="2D2D2D"/>
                </a:solidFill>
                <a:latin typeface="Arial"/>
                <a:cs typeface="Arial"/>
              </a:rPr>
              <a:t>SPORTS </a:t>
            </a:r>
            <a:r>
              <a:rPr sz="2600" spc="-190" dirty="0">
                <a:solidFill>
                  <a:srgbClr val="2D2D2D"/>
                </a:solidFill>
                <a:latin typeface="Arial"/>
                <a:cs typeface="Arial"/>
              </a:rPr>
              <a:t>BRA/</a:t>
            </a:r>
            <a:r>
              <a:rPr sz="2600" spc="-54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80" dirty="0">
                <a:solidFill>
                  <a:srgbClr val="2D2D2D"/>
                </a:solidFill>
                <a:latin typeface="Arial"/>
                <a:cs typeface="Arial"/>
              </a:rPr>
              <a:t>BLOUSE</a:t>
            </a:r>
            <a:endParaRPr sz="2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434" dirty="0">
                <a:solidFill>
                  <a:srgbClr val="2D2D2D"/>
                </a:solidFill>
                <a:latin typeface="Arial"/>
                <a:cs typeface="Arial"/>
              </a:rPr>
              <a:t>BOYS </a:t>
            </a:r>
            <a:r>
              <a:rPr sz="2600" spc="30" dirty="0">
                <a:solidFill>
                  <a:srgbClr val="2D2D2D"/>
                </a:solidFill>
                <a:latin typeface="Arial"/>
                <a:cs typeface="Arial"/>
              </a:rPr>
              <a:t>&amp; </a:t>
            </a:r>
            <a:r>
              <a:rPr sz="2600" spc="-370" dirty="0">
                <a:solidFill>
                  <a:srgbClr val="2D2D2D"/>
                </a:solidFill>
                <a:latin typeface="Arial"/>
                <a:cs typeface="Arial"/>
              </a:rPr>
              <a:t>GIRLS </a:t>
            </a:r>
            <a:r>
              <a:rPr sz="2600" spc="-365" dirty="0">
                <a:solidFill>
                  <a:srgbClr val="2D2D2D"/>
                </a:solidFill>
                <a:latin typeface="Arial"/>
                <a:cs typeface="Arial"/>
              </a:rPr>
              <a:t>TOP </a:t>
            </a:r>
            <a:r>
              <a:rPr sz="2600" spc="-275" dirty="0">
                <a:solidFill>
                  <a:srgbClr val="2D2D2D"/>
                </a:solidFill>
                <a:latin typeface="Arial"/>
                <a:cs typeface="Arial"/>
              </a:rPr>
              <a:t>BOTTOM</a:t>
            </a:r>
            <a:r>
              <a:rPr sz="2600" spc="-20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445" dirty="0">
                <a:solidFill>
                  <a:srgbClr val="2D2D2D"/>
                </a:solidFill>
                <a:latin typeface="Arial"/>
                <a:cs typeface="Arial"/>
              </a:rPr>
              <a:t>SET</a:t>
            </a:r>
            <a:endParaRPr sz="2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229" dirty="0">
                <a:solidFill>
                  <a:srgbClr val="2D2D2D"/>
                </a:solidFill>
                <a:latin typeface="Arial"/>
                <a:cs typeface="Arial"/>
              </a:rPr>
              <a:t>T/C </a:t>
            </a:r>
            <a:r>
              <a:rPr sz="2600" spc="-434" dirty="0">
                <a:solidFill>
                  <a:srgbClr val="2D2D2D"/>
                </a:solidFill>
                <a:latin typeface="Arial"/>
                <a:cs typeface="Arial"/>
              </a:rPr>
              <a:t>BOXERS </a:t>
            </a:r>
            <a:r>
              <a:rPr sz="2600" spc="-245" dirty="0">
                <a:solidFill>
                  <a:srgbClr val="2D2D2D"/>
                </a:solidFill>
                <a:latin typeface="Arial"/>
                <a:cs typeface="Arial"/>
              </a:rPr>
              <a:t>AND</a:t>
            </a:r>
            <a:r>
              <a:rPr sz="2600" spc="-6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415" dirty="0">
                <a:solidFill>
                  <a:srgbClr val="2D2D2D"/>
                </a:solidFill>
                <a:latin typeface="Arial"/>
                <a:cs typeface="Arial"/>
              </a:rPr>
              <a:t>SHORTS</a:t>
            </a:r>
            <a:endParaRPr sz="2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290" dirty="0">
                <a:solidFill>
                  <a:srgbClr val="2D2D2D"/>
                </a:solidFill>
                <a:latin typeface="Arial"/>
                <a:cs typeface="Arial"/>
              </a:rPr>
              <a:t>POPLIN </a:t>
            </a:r>
            <a:r>
              <a:rPr sz="2600" spc="-380" dirty="0">
                <a:solidFill>
                  <a:srgbClr val="2D2D2D"/>
                </a:solidFill>
                <a:latin typeface="Arial"/>
                <a:cs typeface="Arial"/>
              </a:rPr>
              <a:t>SHIRTS </a:t>
            </a:r>
            <a:r>
              <a:rPr sz="2600" spc="-245" dirty="0">
                <a:solidFill>
                  <a:srgbClr val="2D2D2D"/>
                </a:solidFill>
                <a:latin typeface="Arial"/>
                <a:cs typeface="Arial"/>
              </a:rPr>
              <a:t>AND</a:t>
            </a:r>
            <a:r>
              <a:rPr sz="2600" spc="-7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2600" spc="-380" dirty="0">
                <a:solidFill>
                  <a:srgbClr val="2D2D2D"/>
                </a:solidFill>
                <a:latin typeface="Arial"/>
                <a:cs typeface="Arial"/>
              </a:rPr>
              <a:t>BLOUSE</a:t>
            </a:r>
            <a:endParaRPr sz="2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SzPct val="96153"/>
              <a:buFont typeface="Wingdings"/>
              <a:buChar char=""/>
              <a:tabLst>
                <a:tab pos="306705" algn="l"/>
              </a:tabLst>
            </a:pPr>
            <a:r>
              <a:rPr sz="2600" spc="-425" dirty="0">
                <a:solidFill>
                  <a:srgbClr val="2D2D2D"/>
                </a:solidFill>
                <a:latin typeface="Arial"/>
                <a:cs typeface="Arial"/>
              </a:rPr>
              <a:t>TROUSERS</a:t>
            </a:r>
            <a:endParaRPr sz="2600" dirty="0">
              <a:latin typeface="Arial"/>
              <a:cs typeface="Arial"/>
            </a:endParaRPr>
          </a:p>
        </p:txBody>
      </p:sp>
      <p:pic>
        <p:nvPicPr>
          <p:cNvPr id="7" name="Picture 6" descr="Photoroom_20251117_0955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528" y="652951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</TotalTime>
  <Words>1057</Words>
  <Application>Microsoft Macintosh PowerPoint</Application>
  <PresentationFormat>Custom</PresentationFormat>
  <Paragraphs>144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      COMPANY PROFILE OF</vt:lpstr>
      <vt:lpstr>LOCATION ON THE MAP</vt:lpstr>
      <vt:lpstr>Summary of the Company</vt:lpstr>
      <vt:lpstr>About Us</vt:lpstr>
      <vt:lpstr>PowerPoint Presentation</vt:lpstr>
      <vt:lpstr>Floor Plan For Moonataha Apparels Ltd</vt:lpstr>
      <vt:lpstr>List Of Machinery’s</vt:lpstr>
      <vt:lpstr>PowerPoint Presentation</vt:lpstr>
      <vt:lpstr>PowerPoint Presentation</vt:lpstr>
      <vt:lpstr>AT-A-GLANCE</vt:lpstr>
      <vt:lpstr>AT-A-GLANCE</vt:lpstr>
      <vt:lpstr>AT-A-GLANCE</vt:lpstr>
      <vt:lpstr>Product Pictures</vt:lpstr>
      <vt:lpstr>Product Pictures</vt:lpstr>
      <vt:lpstr>Product Pictures</vt:lpstr>
      <vt:lpstr>License Details Others</vt:lpstr>
      <vt:lpstr>Contact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Company Profile Moontaha</dc:title>
  <dc:creator>User</dc:creator>
  <cp:lastModifiedBy>Yasir Arafat</cp:lastModifiedBy>
  <cp:revision>39</cp:revision>
  <dcterms:created xsi:type="dcterms:W3CDTF">2019-08-03T14:34:02Z</dcterms:created>
  <dcterms:modified xsi:type="dcterms:W3CDTF">2025-11-17T15:25:09Z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2019-07-03T00:00:00Z</vt:filetime>
  </property>
  <property fmtid="{D5CDD505-2E9C-101B-9397-08002B2CF9AE}" pid="3" name="Creator">
    <vt:lpwstr>Bullzip PDF Printer (11.9.0.2735)</vt:lpwstr>
  </property>
  <property fmtid="{D5CDD505-2E9C-101B-9397-08002B2CF9AE}" pid="4" name="LastSaved">
    <vt:filetime>2019-08-03T00:00:00Z</vt:filetime>
  </property>
</Properties>
</file>