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56" r:id="rId5"/>
    <p:sldId id="257" r:id="rId6"/>
    <p:sldId id="259" r:id="rId7"/>
    <p:sldId id="261" r:id="rId8"/>
    <p:sldId id="268" r:id="rId9"/>
    <p:sldId id="258" r:id="rId10"/>
    <p:sldId id="260" r:id="rId11"/>
    <p:sldId id="262" r:id="rId12"/>
    <p:sldId id="263" r:id="rId13"/>
    <p:sldId id="269" r:id="rId14"/>
    <p:sldId id="264" r:id="rId15"/>
    <p:sldId id="265" r:id="rId16"/>
    <p:sldId id="266" r:id="rId17"/>
    <p:sldId id="270" r:id="rId18"/>
    <p:sldId id="267" r:id="rId19"/>
  </p:sldIdLst>
  <p:sldSz cx="12192000" cy="6858000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409" autoAdjust="0"/>
  </p:normalViewPr>
  <p:slideViewPr>
    <p:cSldViewPr snapToGrid="0">
      <p:cViewPr varScale="1">
        <p:scale>
          <a:sx n="64" d="100"/>
          <a:sy n="64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464AB-E45A-4255-91BD-7F7D2627D993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79E34-32C0-4785-BD8E-5DB423EAD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059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79E34-32C0-4785-BD8E-5DB423EAD1A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023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79E34-32C0-4785-BD8E-5DB423EAD1A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79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79E34-32C0-4785-BD8E-5DB423EAD1A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367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79E34-32C0-4785-BD8E-5DB423EAD1A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384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79E34-32C0-4785-BD8E-5DB423EAD1A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827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79E34-32C0-4785-BD8E-5DB423EAD1A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944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79E34-32C0-4785-BD8E-5DB423EAD1A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899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79E34-32C0-4785-BD8E-5DB423EAD1A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328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79E34-32C0-4785-BD8E-5DB423EAD1A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800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79E34-32C0-4785-BD8E-5DB423EAD1A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224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79E34-32C0-4785-BD8E-5DB423EAD1A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663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79E34-32C0-4785-BD8E-5DB423EAD1A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688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79E34-32C0-4785-BD8E-5DB423EAD1A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55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79E34-32C0-4785-BD8E-5DB423EAD1A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193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79E34-32C0-4785-BD8E-5DB423EAD1A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748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0D2E338-1802-4628-B8D3-0A85F2EFE180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73DCA79-01B9-4A6B-8E4C-D5EB7FF2A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877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E338-1802-4628-B8D3-0A85F2EFE180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CA79-01B9-4A6B-8E4C-D5EB7FF2A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318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E338-1802-4628-B8D3-0A85F2EFE180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CA79-01B9-4A6B-8E4C-D5EB7FF2A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72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E338-1802-4628-B8D3-0A85F2EFE180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CA79-01B9-4A6B-8E4C-D5EB7FF2A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342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E338-1802-4628-B8D3-0A85F2EFE180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CA79-01B9-4A6B-8E4C-D5EB7FF2A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447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E338-1802-4628-B8D3-0A85F2EFE180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CA79-01B9-4A6B-8E4C-D5EB7FF2A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593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E338-1802-4628-B8D3-0A85F2EFE180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CA79-01B9-4A6B-8E4C-D5EB7FF2A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901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0D2E338-1802-4628-B8D3-0A85F2EFE180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CA79-01B9-4A6B-8E4C-D5EB7FF2A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021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0D2E338-1802-4628-B8D3-0A85F2EFE180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CA79-01B9-4A6B-8E4C-D5EB7FF2A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039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E338-1802-4628-B8D3-0A85F2EFE180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CA79-01B9-4A6B-8E4C-D5EB7FF2A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89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E338-1802-4628-B8D3-0A85F2EFE180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CA79-01B9-4A6B-8E4C-D5EB7FF2A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36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E338-1802-4628-B8D3-0A85F2EFE180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CA79-01B9-4A6B-8E4C-D5EB7FF2A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323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E338-1802-4628-B8D3-0A85F2EFE180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CA79-01B9-4A6B-8E4C-D5EB7FF2A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75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E338-1802-4628-B8D3-0A85F2EFE180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CA79-01B9-4A6B-8E4C-D5EB7FF2A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27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E338-1802-4628-B8D3-0A85F2EFE180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CA79-01B9-4A6B-8E4C-D5EB7FF2A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179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E338-1802-4628-B8D3-0A85F2EFE180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CA79-01B9-4A6B-8E4C-D5EB7FF2A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515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E338-1802-4628-B8D3-0A85F2EFE180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DCA79-01B9-4A6B-8E4C-D5EB7FF2A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228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0D2E338-1802-4628-B8D3-0A85F2EFE180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73DCA79-01B9-4A6B-8E4C-D5EB7FF2A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39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gov.scot/parentzone/learning-in-scotland/about-the-3-18-curriculu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gov.scot/education-scotland/scottish-education-system/policy-for-scottish-education/policy-drivers/cfe-building-from-the-statement-appendix-incl-btc1-5/experiences-and-outcome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ucation.gov.scot/improvement/learning-resources/curriculum-for-excellence-benchmark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1597056"/>
          </a:xfrm>
        </p:spPr>
        <p:txBody>
          <a:bodyPr/>
          <a:lstStyle/>
          <a:p>
            <a:r>
              <a:rPr lang="en-GB" dirty="0" smtClean="0">
                <a:latin typeface="Sassoon Infant Std" panose="020B0503020103030203" pitchFamily="34" charset="0"/>
              </a:rPr>
              <a:t>Aviemore Primary School/ELC</a:t>
            </a:r>
            <a:endParaRPr lang="en-GB" dirty="0">
              <a:latin typeface="Sassoon Infant Std" panose="020B050302010303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3892731"/>
            <a:ext cx="8825658" cy="1746069"/>
          </a:xfrm>
        </p:spPr>
        <p:txBody>
          <a:bodyPr>
            <a:no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  <a:latin typeface="Sassoon Infant Std" panose="020B0503020103030203" pitchFamily="34" charset="0"/>
              </a:rPr>
              <a:t>Parent/Carer Presentation </a:t>
            </a:r>
          </a:p>
          <a:p>
            <a:pPr algn="ctr"/>
            <a:endParaRPr lang="en-GB" sz="1200" dirty="0">
              <a:solidFill>
                <a:schemeClr val="bg1"/>
              </a:solidFill>
              <a:latin typeface="Sassoon Infant Std" panose="020B0503020103030203" pitchFamily="34" charset="0"/>
            </a:endParaRPr>
          </a:p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Sassoon Infant Std" panose="020B0503020103030203" pitchFamily="34" charset="0"/>
              </a:rPr>
              <a:t>Our Curriculum </a:t>
            </a:r>
            <a:endParaRPr lang="en-GB" sz="3200" b="1" dirty="0">
              <a:solidFill>
                <a:schemeClr val="bg1"/>
              </a:solidFill>
              <a:latin typeface="Sassoon Infant Std" panose="020B050302010303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11" y="428280"/>
            <a:ext cx="1305098" cy="130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06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different about Curriculum for Excellence?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Skills based curriculum</a:t>
            </a:r>
          </a:p>
          <a:p>
            <a:r>
              <a:rPr lang="en-GB" dirty="0" smtClean="0"/>
              <a:t>Child centred</a:t>
            </a:r>
          </a:p>
          <a:p>
            <a:r>
              <a:rPr lang="en-GB" dirty="0" smtClean="0"/>
              <a:t>Developmental approach </a:t>
            </a:r>
            <a:r>
              <a:rPr lang="en-GB" dirty="0" err="1" smtClean="0"/>
              <a:t>e.g</a:t>
            </a:r>
            <a:r>
              <a:rPr lang="en-GB" dirty="0" smtClean="0"/>
              <a:t> Play-based pedagogy</a:t>
            </a:r>
          </a:p>
          <a:p>
            <a:r>
              <a:rPr lang="en-GB" dirty="0" smtClean="0"/>
              <a:t>Outdoor Learning</a:t>
            </a:r>
          </a:p>
          <a:p>
            <a:r>
              <a:rPr lang="en-GB" dirty="0" smtClean="0"/>
              <a:t>Active Learning</a:t>
            </a:r>
          </a:p>
          <a:p>
            <a:r>
              <a:rPr lang="en-GB" dirty="0" smtClean="0"/>
              <a:t>Co-operative Learning </a:t>
            </a:r>
          </a:p>
          <a:p>
            <a:r>
              <a:rPr lang="en-GB" dirty="0" smtClean="0"/>
              <a:t>Interdisciplinary Learning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3498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our curriculum at Aviemore?</a:t>
            </a:r>
            <a:br>
              <a:rPr lang="en-GB" dirty="0" smtClean="0"/>
            </a:br>
            <a:r>
              <a:rPr lang="en-GB" dirty="0" smtClean="0"/>
              <a:t>Curriculum Rationale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973" t="15830" r="18625" b="5276"/>
          <a:stretch/>
        </p:blipFill>
        <p:spPr>
          <a:xfrm>
            <a:off x="2923082" y="2318487"/>
            <a:ext cx="6340840" cy="436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01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Progression Pathways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4462" t="25255" r="24385" b="14704"/>
          <a:stretch/>
        </p:blipFill>
        <p:spPr>
          <a:xfrm>
            <a:off x="2728208" y="2248254"/>
            <a:ext cx="6985418" cy="460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79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Contexts for Learning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779" t="15830" r="19431" b="12858"/>
          <a:stretch/>
        </p:blipFill>
        <p:spPr>
          <a:xfrm>
            <a:off x="2200719" y="1813809"/>
            <a:ext cx="7547526" cy="481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57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Skills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493" t="37875" r="16433" b="12104"/>
          <a:stretch/>
        </p:blipFill>
        <p:spPr>
          <a:xfrm>
            <a:off x="1319135" y="2503357"/>
            <a:ext cx="9223418" cy="383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14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I find out more?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https://education.gov.scot/parentzone/learning-in-scotland/about-the-3-18-curriculum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r>
              <a:rPr lang="en-GB" dirty="0" smtClean="0"/>
              <a:t>www.Aviemore.primary.couk/learning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191" y="3114569"/>
            <a:ext cx="6191647" cy="348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48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Curriculum for Excellence </a:t>
            </a:r>
            <a:endParaRPr lang="en-GB" dirty="0"/>
          </a:p>
        </p:txBody>
      </p:sp>
      <p:pic>
        <p:nvPicPr>
          <p:cNvPr id="1028" name="Picture 4" descr="Education Archives - Unity.Sc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289" y="2403566"/>
            <a:ext cx="5644659" cy="419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765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3-18 curriculum </a:t>
            </a:r>
            <a:endParaRPr lang="en-GB" dirty="0"/>
          </a:p>
        </p:txBody>
      </p:sp>
      <p:pic>
        <p:nvPicPr>
          <p:cNvPr id="3076" name="Picture 4" descr="Curriculum levels | Learning in Scotland | Parent Z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108" y="2537323"/>
            <a:ext cx="7362029" cy="364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128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curriculum?</a:t>
            </a:r>
            <a:endParaRPr lang="en-GB" dirty="0"/>
          </a:p>
        </p:txBody>
      </p:sp>
      <p:pic>
        <p:nvPicPr>
          <p:cNvPr id="5122" name="Picture 2" descr="Four context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642" y="2490529"/>
            <a:ext cx="6003973" cy="394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973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Principles of curriculum design</a:t>
            </a:r>
            <a:endParaRPr lang="en-GB" dirty="0"/>
          </a:p>
        </p:txBody>
      </p:sp>
      <p:pic>
        <p:nvPicPr>
          <p:cNvPr id="6148" name="Picture 4" descr="Dunnotta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62" y="2474870"/>
            <a:ext cx="4461397" cy="438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03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Four capacities </a:t>
            </a:r>
            <a:endParaRPr lang="en-GB" dirty="0"/>
          </a:p>
        </p:txBody>
      </p:sp>
      <p:pic>
        <p:nvPicPr>
          <p:cNvPr id="2050" name="Picture 2" descr="https://education.gov.scot/media/u2lgmyum/4capacities.jpg?width=280&amp;height=251&amp;mode=ma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541" y="2357846"/>
            <a:ext cx="4586242" cy="412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70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Curricular Areas</a:t>
            </a:r>
            <a:endParaRPr lang="en-GB" dirty="0"/>
          </a:p>
        </p:txBody>
      </p:sp>
      <p:pic>
        <p:nvPicPr>
          <p:cNvPr id="4100" name="Picture 4" descr="Curriculum | King&amp;#39;s Oak Primary School and Nursery Cl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17" y="2337365"/>
            <a:ext cx="5682344" cy="42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903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we plan and track progress?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hlinkClick r:id="rId3" tooltip="Experiences and outcomes"/>
              </a:rPr>
              <a:t>Experiences and outcomes</a:t>
            </a:r>
            <a:r>
              <a:rPr lang="en-GB" dirty="0"/>
              <a:t> (often called </a:t>
            </a:r>
            <a:r>
              <a:rPr lang="en-GB" dirty="0" err="1"/>
              <a:t>Es+Os</a:t>
            </a:r>
            <a:r>
              <a:rPr lang="en-GB" dirty="0"/>
              <a:t>) are a set of clear and concise statements about children's learning and progression in each curriculum area. They are used to help plan learning and to assess progress.</a:t>
            </a:r>
          </a:p>
          <a:p>
            <a:r>
              <a:rPr lang="en-GB" b="1" dirty="0" smtClean="0">
                <a:hlinkClick r:id="rId4" tooltip="Curriculum for Excellence Benchmarks "/>
              </a:rPr>
              <a:t>Benchmarks</a:t>
            </a:r>
            <a:r>
              <a:rPr lang="en-GB" dirty="0"/>
              <a:t> – The Curriculum for Excellence Benchmarks set out clear statements about what learners need to know and be able to do to achieve a level across all curriculum areas.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95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120" t="44017" r="27175" b="2889"/>
          <a:stretch/>
        </p:blipFill>
        <p:spPr>
          <a:xfrm>
            <a:off x="1323424" y="-118186"/>
            <a:ext cx="8952813" cy="4150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1213" t="31878" r="27380" b="27067"/>
          <a:stretch/>
        </p:blipFill>
        <p:spPr>
          <a:xfrm>
            <a:off x="1926609" y="3979889"/>
            <a:ext cx="7989758" cy="287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406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BA50B0AEA50A408B1CCE59390A0063" ma:contentTypeVersion="13" ma:contentTypeDescription="Create a new document." ma:contentTypeScope="" ma:versionID="96a54bca05b81706d2ca0f1c0207daee">
  <xsd:schema xmlns:xsd="http://www.w3.org/2001/XMLSchema" xmlns:xs="http://www.w3.org/2001/XMLSchema" xmlns:p="http://schemas.microsoft.com/office/2006/metadata/properties" xmlns:ns3="f208d9d4-ab53-4bb8-846a-65b2416c60b1" xmlns:ns4="67b068b7-2e2b-4052-af03-84bdb19f149d" targetNamespace="http://schemas.microsoft.com/office/2006/metadata/properties" ma:root="true" ma:fieldsID="7b6b40c7a01cdf2d8d961950f92d423d" ns3:_="" ns4:_="">
    <xsd:import namespace="f208d9d4-ab53-4bb8-846a-65b2416c60b1"/>
    <xsd:import namespace="67b068b7-2e2b-4052-af03-84bdb19f149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08d9d4-ab53-4bb8-846a-65b2416c60b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b068b7-2e2b-4052-af03-84bdb19f14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860F44-85E6-42BA-AE05-5F6A7E66F4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08d9d4-ab53-4bb8-846a-65b2416c60b1"/>
    <ds:schemaRef ds:uri="67b068b7-2e2b-4052-af03-84bdb19f14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DFDEFE-AC4D-4E33-AA64-B4E16EE14E25}">
  <ds:schemaRefs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  <ds:schemaRef ds:uri="f208d9d4-ab53-4bb8-846a-65b2416c60b1"/>
    <ds:schemaRef ds:uri="http://schemas.microsoft.com/office/infopath/2007/PartnerControls"/>
    <ds:schemaRef ds:uri="http://schemas.openxmlformats.org/package/2006/metadata/core-properties"/>
    <ds:schemaRef ds:uri="67b068b7-2e2b-4052-af03-84bdb19f149d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AD4066F-9312-444C-901A-5E7EC2CB0A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50</TotalTime>
  <Words>174</Words>
  <Application>Microsoft Office PowerPoint</Application>
  <PresentationFormat>Widescreen</PresentationFormat>
  <Paragraphs>43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Sassoon Infant Std</vt:lpstr>
      <vt:lpstr>Wingdings 3</vt:lpstr>
      <vt:lpstr>Ion Boardroom</vt:lpstr>
      <vt:lpstr>Aviemore Primary School/ELC</vt:lpstr>
      <vt:lpstr>Curriculum for Excellence </vt:lpstr>
      <vt:lpstr>A 3-18 curriculum </vt:lpstr>
      <vt:lpstr>What is the curriculum?</vt:lpstr>
      <vt:lpstr>Principles of curriculum design</vt:lpstr>
      <vt:lpstr>Four capacities </vt:lpstr>
      <vt:lpstr>Curricular Areas</vt:lpstr>
      <vt:lpstr>How do we plan and track progress?</vt:lpstr>
      <vt:lpstr>PowerPoint Presentation</vt:lpstr>
      <vt:lpstr>What is different about Curriculum for Excellence?</vt:lpstr>
      <vt:lpstr>What is our curriculum at Aviemore? Curriculum Rationale </vt:lpstr>
      <vt:lpstr>Progression Pathways </vt:lpstr>
      <vt:lpstr>Contexts for Learning </vt:lpstr>
      <vt:lpstr>Skills </vt:lpstr>
      <vt:lpstr>How can I find out more?</vt:lpstr>
    </vt:vector>
  </TitlesOfParts>
  <Company>The HighlandCouncil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Aviemore Primary School/ELC</dc:title>
  <dc:creator>Emma MacCallum (Education)</dc:creator>
  <cp:lastModifiedBy>Emma MacCallum (Education)</cp:lastModifiedBy>
  <cp:revision>9</cp:revision>
  <cp:lastPrinted>2021-11-15T16:30:58Z</cp:lastPrinted>
  <dcterms:created xsi:type="dcterms:W3CDTF">2021-10-21T16:36:54Z</dcterms:created>
  <dcterms:modified xsi:type="dcterms:W3CDTF">2021-11-15T16:38:06Z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0x01010045BA50B0AEA50A408B1CCE59390A0063</vt:lpwstr>
  </property>
</Properties>
</file>