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3"/>
  </p:notesMasterIdLst>
  <p:sldIdLst>
    <p:sldId id="256" r:id="rId2"/>
    <p:sldId id="258" r:id="rId3"/>
    <p:sldId id="271" r:id="rId4"/>
    <p:sldId id="259" r:id="rId5"/>
    <p:sldId id="257" r:id="rId6"/>
    <p:sldId id="264" r:id="rId7"/>
    <p:sldId id="260" r:id="rId8"/>
    <p:sldId id="262" r:id="rId9"/>
    <p:sldId id="261" r:id="rId10"/>
    <p:sldId id="268" r:id="rId11"/>
    <p:sldId id="266" r:id="rId12"/>
  </p:sldIdLst>
  <p:sldSz cx="18288000" cy="10287000"/>
  <p:notesSz cx="6858000" cy="9144000"/>
  <p:embeddedFontLst>
    <p:embeddedFont>
      <p:font typeface="Arcade Gamer" pitchFamily="2" charset="77"/>
      <p:regular r:id="rId14"/>
    </p:embeddedFont>
    <p:embeddedFont>
      <p:font typeface="Calibri" panose="020F0502020204030204" pitchFamily="34" charset="0"/>
      <p:regular r:id="rId15"/>
      <p:bold r:id="rId16"/>
      <p:italic r:id="rId17"/>
      <p:boldItalic r:id="rId18"/>
    </p:embeddedFont>
    <p:embeddedFont>
      <p:font typeface="Disket Mono" panose="020B0509050000020004" pitchFamily="49" charset="0"/>
      <p:regular r:id="rId19"/>
    </p:embeddedFont>
    <p:embeddedFont>
      <p:font typeface="Hero" pitchFamily="2" charset="77"/>
      <p:regular r:id="rId20"/>
    </p:embeddedFont>
    <p:embeddedFont>
      <p:font typeface="Press Start 2P" pitchFamily="2" charset="0"/>
      <p:regular r:id="rId21"/>
    </p:embeddedFont>
    <p:embeddedFont>
      <p:font typeface="Retropix" pitchFamily="2" charset="77"/>
      <p:regular r:id="rId22"/>
    </p:embeddedFont>
    <p:embeddedFont>
      <p:font typeface="SCR-N Seven Bold" pitchFamily="2" charset="0"/>
      <p:regular r:id="rId23"/>
    </p:embeddedFont>
    <p:embeddedFont>
      <p:font typeface="Telegraf Bold" pitchFamily="2" charset="77"/>
      <p:regular r:id="rId24"/>
      <p:bold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DEA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0658"/>
  </p:normalViewPr>
  <p:slideViewPr>
    <p:cSldViewPr snapToGrid="0">
      <p:cViewPr varScale="1">
        <p:scale>
          <a:sx n="68" d="100"/>
          <a:sy n="68" d="100"/>
        </p:scale>
        <p:origin x="1000" y="2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https://ucf-my.sharepoint.com/personal/an397243_ucf_edu/Documents/Arcade%20Monsters%20(1)_Pie%203.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36455559794108072"/>
          <c:y val="1.582440020418581E-2"/>
        </c:manualLayout>
      </c:layout>
      <c:overlay val="0"/>
      <c:spPr>
        <a:noFill/>
        <a:ln>
          <a:noFill/>
        </a:ln>
        <a:effectLst/>
      </c:spPr>
      <c:txPr>
        <a:bodyPr rot="0" spcFirstLastPara="1" vertOverflow="ellipsis" vert="horz" wrap="square" anchor="ctr" anchorCtr="1"/>
        <a:lstStyle/>
        <a:p>
          <a:pPr>
            <a:defRPr sz="3600" b="1" i="0" u="none" strike="noStrike" kern="1200" spc="0" baseline="0">
              <a:solidFill>
                <a:srgbClr val="FFFFFF"/>
              </a:solidFill>
              <a:latin typeface="+mn-lt"/>
              <a:ea typeface="+mn-ea"/>
              <a:cs typeface="+mn-cs"/>
            </a:defRPr>
          </a:pPr>
          <a:endParaRPr lang="en-US"/>
        </a:p>
      </c:txPr>
    </c:title>
    <c:autoTitleDeleted val="0"/>
    <c:plotArea>
      <c:layout/>
      <c:pieChart>
        <c:varyColors val="1"/>
        <c:ser>
          <c:idx val="0"/>
          <c:order val="0"/>
          <c:tx>
            <c:strRef>
              <c:f>Sheet1!$B$1</c:f>
              <c:strCache>
                <c:ptCount val="1"/>
                <c:pt idx="0">
                  <c:v>AGE MARKET</c:v>
                </c:pt>
              </c:strCache>
            </c:strRef>
          </c:tx>
          <c:spPr>
            <a:solidFill>
              <a:srgbClr val="FFC2F5"/>
            </a:solidFill>
          </c:spPr>
          <c:dPt>
            <c:idx val="0"/>
            <c:bubble3D val="0"/>
            <c:spPr>
              <a:solidFill>
                <a:srgbClr val="FC56E1"/>
              </a:solidFill>
              <a:ln w="19050">
                <a:solidFill>
                  <a:schemeClr val="lt1"/>
                </a:solidFill>
              </a:ln>
              <a:effectLst/>
            </c:spPr>
            <c:extLst>
              <c:ext xmlns:c16="http://schemas.microsoft.com/office/drawing/2014/chart" uri="{C3380CC4-5D6E-409C-BE32-E72D297353CC}">
                <c16:uniqueId val="{00000001-FD0B-4D82-9B8A-C136A676D9EC}"/>
              </c:ext>
            </c:extLst>
          </c:dPt>
          <c:dPt>
            <c:idx val="1"/>
            <c:bubble3D val="0"/>
            <c:spPr>
              <a:solidFill>
                <a:srgbClr val="3ECC06"/>
              </a:solidFill>
              <a:ln w="19050">
                <a:solidFill>
                  <a:schemeClr val="lt1"/>
                </a:solidFill>
              </a:ln>
              <a:effectLst/>
            </c:spPr>
            <c:extLst>
              <c:ext xmlns:c16="http://schemas.microsoft.com/office/drawing/2014/chart" uri="{C3380CC4-5D6E-409C-BE32-E72D297353CC}">
                <c16:uniqueId val="{00000003-FD0B-4D82-9B8A-C136A676D9EC}"/>
              </c:ext>
            </c:extLst>
          </c:dPt>
          <c:dPt>
            <c:idx val="2"/>
            <c:bubble3D val="0"/>
            <c:spPr>
              <a:solidFill>
                <a:srgbClr val="19E0DA"/>
              </a:solidFill>
              <a:ln w="19050">
                <a:solidFill>
                  <a:schemeClr val="lt1"/>
                </a:solidFill>
              </a:ln>
              <a:effectLst/>
            </c:spPr>
            <c:extLst>
              <c:ext xmlns:c16="http://schemas.microsoft.com/office/drawing/2014/chart" uri="{C3380CC4-5D6E-409C-BE32-E72D297353CC}">
                <c16:uniqueId val="{00000005-FD0B-4D82-9B8A-C136A676D9EC}"/>
              </c:ext>
            </c:extLst>
          </c:dPt>
          <c:dPt>
            <c:idx val="3"/>
            <c:bubble3D val="0"/>
            <c:spPr>
              <a:solidFill>
                <a:srgbClr val="FFF75C"/>
              </a:solidFill>
              <a:ln w="19050">
                <a:solidFill>
                  <a:schemeClr val="lt1"/>
                </a:solidFill>
              </a:ln>
              <a:effectLst/>
            </c:spPr>
            <c:extLst>
              <c:ext xmlns:c16="http://schemas.microsoft.com/office/drawing/2014/chart" uri="{C3380CC4-5D6E-409C-BE32-E72D297353CC}">
                <c16:uniqueId val="{00000007-FD0B-4D82-9B8A-C136A676D9EC}"/>
              </c:ext>
            </c:extLst>
          </c:dPt>
          <c:dLbls>
            <c:dLbl>
              <c:idx val="0"/>
              <c:layout>
                <c:manualLayout>
                  <c:x val="-3.97298563225481E-2"/>
                  <c:y val="6.8634920401558094E-2"/>
                </c:manualLayout>
              </c:layout>
              <c:spPr>
                <a:solidFill>
                  <a:srgbClr val="FC56E1"/>
                </a:solid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D0B-4D82-9B8A-C136A676D9EC}"/>
                </c:ext>
              </c:extLst>
            </c:dLbl>
            <c:dLbl>
              <c:idx val="1"/>
              <c:spPr>
                <a:solidFill>
                  <a:srgbClr val="3ECC06"/>
                </a:solid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FD0B-4D82-9B8A-C136A676D9EC}"/>
                </c:ext>
              </c:extLst>
            </c:dLbl>
            <c:dLbl>
              <c:idx val="2"/>
              <c:spPr>
                <a:solidFill>
                  <a:srgbClr val="19E0DA"/>
                </a:solid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5-FD0B-4D82-9B8A-C136A676D9EC}"/>
                </c:ext>
              </c:extLst>
            </c:dLbl>
            <c:dLbl>
              <c:idx val="3"/>
              <c:spPr>
                <a:solidFill>
                  <a:srgbClr val="FFF75C"/>
                </a:solid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7-FD0B-4D82-9B8A-C136A676D9EC}"/>
                </c:ext>
              </c:extLst>
            </c:dLbl>
            <c:spPr>
              <a:solidFill>
                <a:srgbClr val="FFFFFF"/>
              </a:solid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Under 18</c:v>
                </c:pt>
                <c:pt idx="1">
                  <c:v>18-34</c:v>
                </c:pt>
                <c:pt idx="2">
                  <c:v>35-54</c:v>
                </c:pt>
                <c:pt idx="3">
                  <c:v>55+</c:v>
                </c:pt>
              </c:strCache>
            </c:strRef>
          </c:cat>
          <c:val>
            <c:numRef>
              <c:f>Sheet1!$B$2:$B$5</c:f>
              <c:numCache>
                <c:formatCode>General</c:formatCode>
                <c:ptCount val="4"/>
                <c:pt idx="0">
                  <c:v>20</c:v>
                </c:pt>
                <c:pt idx="1">
                  <c:v>45</c:v>
                </c:pt>
                <c:pt idx="2">
                  <c:v>25</c:v>
                </c:pt>
                <c:pt idx="3">
                  <c:v>10</c:v>
                </c:pt>
              </c:numCache>
            </c:numRef>
          </c:val>
          <c:extLst>
            <c:ext xmlns:c16="http://schemas.microsoft.com/office/drawing/2014/chart" uri="{C3380CC4-5D6E-409C-BE32-E72D297353CC}">
              <c16:uniqueId val="{00000000-4130-4B62-8E2C-F6B04526C76C}"/>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3600" b="1" i="0" u="none" strike="noStrike" kern="1200" baseline="0">
              <a:solidFill>
                <a:srgbClr val="FFFFFF"/>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2-11T06:36:08.126"/>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29635 3656 16383 0 0,'0'0'0'0'0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2-11T06:36:08.127"/>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13520 4611 16383 0 0,'0'3'0'0'0,"0"1"0"0"0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2-11T06:36:08.128"/>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14590 4793 16383 0 0,'0'0'0'0'0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DCF66C-8666-4F19-A516-106C109C8D97}" type="datetimeFigureOut">
              <a:t>8/14/26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71A246-4120-4BF8-813B-5E1E0B05DEA3}" type="slidenum">
              <a:t>‹#›</a:t>
            </a:fld>
            <a:endParaRPr lang="en-US"/>
          </a:p>
        </p:txBody>
      </p:sp>
    </p:spTree>
    <p:extLst>
      <p:ext uri="{BB962C8B-B14F-4D97-AF65-F5344CB8AC3E}">
        <p14:creationId xmlns:p14="http://schemas.microsoft.com/office/powerpoint/2010/main" val="7038727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my.ibisworld.com/us/en/industry-state/fl71312/state-industry-report"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my.ibisworld.com/us/en/industry/71312/at-a-glance"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Arcade monsters is a modern entertainment brand whose goal is to create a safe, fun environment for all ages. They are a cashless company that offers unlimited play passes along with food and beverages. From small hangouts to big social events their goal is to (and I quote) "become the world leader in arcades, recreational gaming, and amusements." The company currently has 5 locations in central Florida and 2 in California.</a:t>
            </a:r>
          </a:p>
        </p:txBody>
      </p:sp>
      <p:sp>
        <p:nvSpPr>
          <p:cNvPr id="4" name="Slide Number Placeholder 3"/>
          <p:cNvSpPr>
            <a:spLocks noGrp="1"/>
          </p:cNvSpPr>
          <p:nvPr>
            <p:ph type="sldNum" sz="quarter" idx="5"/>
          </p:nvPr>
        </p:nvSpPr>
        <p:spPr/>
        <p:txBody>
          <a:bodyPr/>
          <a:lstStyle/>
          <a:p>
            <a:fld id="{5571A246-4120-4BF8-813B-5E1E0B05DEA3}" type="slidenum">
              <a:rPr lang="en-US"/>
              <a:t>2</a:t>
            </a:fld>
            <a:endParaRPr lang="en-US"/>
          </a:p>
        </p:txBody>
      </p:sp>
    </p:spTree>
    <p:extLst>
      <p:ext uri="{BB962C8B-B14F-4D97-AF65-F5344CB8AC3E}">
        <p14:creationId xmlns:p14="http://schemas.microsoft.com/office/powerpoint/2010/main" val="2909606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820F0-C1B6-6BEF-9A07-E6AD82E916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85138D-FCFE-6D01-8DA3-8D23C9D237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F5CFF7-4DCE-828C-0320-1B15F260297B}"/>
              </a:ext>
            </a:extLst>
          </p:cNvPr>
          <p:cNvSpPr>
            <a:spLocks noGrp="1"/>
          </p:cNvSpPr>
          <p:nvPr>
            <p:ph type="body" idx="1"/>
          </p:nvPr>
        </p:nvSpPr>
        <p:spPr/>
        <p:txBody>
          <a:bodyPr/>
          <a:lstStyle/>
          <a:p>
            <a:r>
              <a:rPr lang="en-US">
                <a:hlinkClick r:id="rId3"/>
              </a:rPr>
              <a:t>https://my.ibisworld.com/us/en/industry-state/fl71312/state-industry-report</a:t>
            </a:r>
            <a:endParaRPr lang="en-US"/>
          </a:p>
          <a:p>
            <a:r>
              <a:rPr lang="en-US">
                <a:hlinkClick r:id="rId4"/>
              </a:rPr>
              <a:t>https://my.ibisworld.com/us/en/industry/71312/at-a-glance</a:t>
            </a:r>
            <a:endParaRPr lang="en-US">
              <a:ea typeface="Calibri" panose="020F0502020204030204"/>
              <a:cs typeface="Calibri" panose="020F0502020204030204"/>
              <a:hlinkClick r:id="rId4"/>
            </a:endParaRPr>
          </a:p>
          <a:p>
            <a:r>
              <a:rPr lang="en-US">
                <a:ea typeface="Calibri" panose="020F0502020204030204"/>
                <a:cs typeface="Calibri" panose="020F0502020204030204"/>
              </a:rPr>
              <a:t>Although arcade monsters is marketed for all ages it's main focus is teens and adults. Arcade Monsters offers a fun hangout spot that is budget friendly for teens. Arcade Monsters also has classic, retro arcade games from the 70s-90s, like pinball, </a:t>
            </a:r>
            <a:r>
              <a:rPr lang="en-US" err="1">
                <a:ea typeface="Calibri" panose="020F0502020204030204"/>
                <a:cs typeface="Calibri" panose="020F0502020204030204"/>
              </a:rPr>
              <a:t>pac</a:t>
            </a:r>
            <a:r>
              <a:rPr lang="en-US">
                <a:ea typeface="Calibri" panose="020F0502020204030204"/>
                <a:cs typeface="Calibri" panose="020F0502020204030204"/>
              </a:rPr>
              <a:t>-man and space invaders for adults looking for a nostalgic experience. To further support their target towards adults, they also have a bar that sells alcoholic drinks . Industry trends show 18-34 is the key audience. This chart compares the age market for all arcades in the US compared to Arcade Monsters which is very similar. </a:t>
            </a:r>
          </a:p>
          <a:p>
            <a:endParaRPr lang="en-US">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CCF41B2B-4376-1074-42D6-BF40BC98D8E2}"/>
              </a:ext>
            </a:extLst>
          </p:cNvPr>
          <p:cNvSpPr>
            <a:spLocks noGrp="1"/>
          </p:cNvSpPr>
          <p:nvPr>
            <p:ph type="sldNum" sz="quarter" idx="5"/>
          </p:nvPr>
        </p:nvSpPr>
        <p:spPr/>
        <p:txBody>
          <a:bodyPr/>
          <a:lstStyle/>
          <a:p>
            <a:fld id="{5571A246-4120-4BF8-813B-5E1E0B05DEA3}" type="slidenum">
              <a:t>3</a:t>
            </a:fld>
            <a:endParaRPr lang="en-US"/>
          </a:p>
        </p:txBody>
      </p:sp>
    </p:spTree>
    <p:extLst>
      <p:ext uri="{BB962C8B-B14F-4D97-AF65-F5344CB8AC3E}">
        <p14:creationId xmlns:p14="http://schemas.microsoft.com/office/powerpoint/2010/main" val="36114422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 for our analysis, we focused on three key variables: age, entertainment spending, and PRIZM psychographic segments. Young Digerati and Urban Achievers are lifestyle-based segments that reflect how consumers spend their discretionary income. Young Digerati includes college students and young professionals who prioritize social activities, while Urban Achievers represent higher-income professionals willing to spend more on premium experiences.</a:t>
            </a:r>
          </a:p>
        </p:txBody>
      </p:sp>
      <p:sp>
        <p:nvSpPr>
          <p:cNvPr id="4" name="Slide Number Placeholder 3"/>
          <p:cNvSpPr>
            <a:spLocks noGrp="1"/>
          </p:cNvSpPr>
          <p:nvPr>
            <p:ph type="sldNum" sz="quarter" idx="5"/>
          </p:nvPr>
        </p:nvSpPr>
        <p:spPr/>
        <p:txBody>
          <a:bodyPr/>
          <a:lstStyle/>
          <a:p>
            <a:fld id="{5571A246-4120-4BF8-813B-5E1E0B05DEA3}" type="slidenum">
              <a:rPr lang="en-US"/>
              <a:t>4</a:t>
            </a:fld>
            <a:endParaRPr lang="en-US"/>
          </a:p>
        </p:txBody>
      </p:sp>
    </p:spTree>
    <p:extLst>
      <p:ext uri="{BB962C8B-B14F-4D97-AF65-F5344CB8AC3E}">
        <p14:creationId xmlns:p14="http://schemas.microsoft.com/office/powerpoint/2010/main" val="17217583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focused our expansion analysis on two major metro markets: Tampa and Miami. Using </a:t>
            </a:r>
            <a:r>
              <a:rPr lang="en-US" err="1"/>
              <a:t>SimplyAnalytics</a:t>
            </a:r>
            <a:r>
              <a:rPr lang="en-US"/>
              <a:t>, we compared key lifestyle variables including Young Digerati, Urban Achievers, and entertainment spending. As shown here, Tampa demonstrates a higher concentration of both Young Digerati and Urban Achievers, indicating stronger alignment with experience-driven consumers. While both cities show strong entertainment spending, Tampa’s lifestyle segment concentration gives it a strategic advantage.</a:t>
            </a:r>
          </a:p>
          <a:p>
            <a:endParaRPr lang="en-US">
              <a:ea typeface="Calibri" panose="020F0502020204030204"/>
              <a:cs typeface="Calibri" panose="020F0502020204030204"/>
            </a:endParaRPr>
          </a:p>
          <a:p>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5571A246-4120-4BF8-813B-5E1E0B05DEA3}" type="slidenum">
              <a:t>5</a:t>
            </a:fld>
            <a:endParaRPr lang="en-US"/>
          </a:p>
        </p:txBody>
      </p:sp>
    </p:spTree>
    <p:extLst>
      <p:ext uri="{BB962C8B-B14F-4D97-AF65-F5344CB8AC3E}">
        <p14:creationId xmlns:p14="http://schemas.microsoft.com/office/powerpoint/2010/main" val="26703539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Our final recommendation is HYDE PARK located in Tampa, Fl. This map shows the concentration of Young Digerati and Urban Achievers across Tampa, with Hyde Park displaying one of the strongest overlaps of these high-value segments. Combined with consistently high foot traffic from its established dining and nightlife environment, Hyde Park offers both strong spending power and natural customer flow, making it the most strategically aligned location for Arcade Monsters’ expansion</a:t>
            </a:r>
          </a:p>
        </p:txBody>
      </p:sp>
      <p:sp>
        <p:nvSpPr>
          <p:cNvPr id="4" name="Slide Number Placeholder 3"/>
          <p:cNvSpPr>
            <a:spLocks noGrp="1"/>
          </p:cNvSpPr>
          <p:nvPr>
            <p:ph type="sldNum" sz="quarter" idx="5"/>
          </p:nvPr>
        </p:nvSpPr>
        <p:spPr/>
        <p:txBody>
          <a:bodyPr/>
          <a:lstStyle/>
          <a:p>
            <a:fld id="{5571A246-4120-4BF8-813B-5E1E0B05DEA3}" type="slidenum">
              <a:rPr lang="en-US" smtClean="0"/>
              <a:t>7</a:t>
            </a:fld>
            <a:endParaRPr lang="en-US"/>
          </a:p>
        </p:txBody>
      </p:sp>
    </p:spTree>
    <p:extLst>
      <p:ext uri="{BB962C8B-B14F-4D97-AF65-F5344CB8AC3E}">
        <p14:creationId xmlns:p14="http://schemas.microsoft.com/office/powerpoint/2010/main" val="17895642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Our competitive advantage starts with minimal competition from other entertainment spaces — meaning we stand out as a go-to destination. Plus, re-entry is included with every day pass, so guests can come and go freely. And with strong accessibility and visibility, we’re easy to find and even easier to enjoy. Less hassle, more fun.</a:t>
            </a:r>
          </a:p>
        </p:txBody>
      </p:sp>
      <p:sp>
        <p:nvSpPr>
          <p:cNvPr id="4" name="Slide Number Placeholder 3"/>
          <p:cNvSpPr>
            <a:spLocks noGrp="1"/>
          </p:cNvSpPr>
          <p:nvPr>
            <p:ph type="sldNum" sz="quarter" idx="5"/>
          </p:nvPr>
        </p:nvSpPr>
        <p:spPr/>
        <p:txBody>
          <a:bodyPr/>
          <a:lstStyle/>
          <a:p>
            <a:fld id="{5571A246-4120-4BF8-813B-5E1E0B05DEA3}" type="slidenum">
              <a:rPr lang="en-US" smtClean="0"/>
              <a:t>8</a:t>
            </a:fld>
            <a:endParaRPr lang="en-US"/>
          </a:p>
        </p:txBody>
      </p:sp>
    </p:spTree>
    <p:extLst>
      <p:ext uri="{BB962C8B-B14F-4D97-AF65-F5344CB8AC3E}">
        <p14:creationId xmlns:p14="http://schemas.microsoft.com/office/powerpoint/2010/main" val="4393610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a:p>
            <a:r>
              <a:rPr lang="en-US"/>
              <a:t>While Hyde Park has higher operating costs and slightly lower visit frequency than a campus location, these risks are offset by stronger discretionary spending, year-round demand, and a customer base that aligns with premium entertainment experiences. </a:t>
            </a:r>
          </a:p>
          <a:p>
            <a:endParaRPr lang="en-US">
              <a:ea typeface="Calibri"/>
              <a:cs typeface="Calibri"/>
            </a:endParaRPr>
          </a:p>
          <a:p>
            <a:r>
              <a:rPr lang="en-US"/>
              <a:t>Despite higher operating costs—including elevated rent—and slightly lower visit frequency compared to a campus location, Hyde Park benefits from stronger leisure spending, steady year-round demand, and a customer base that naturally aligns with premium entertainment experiences.</a:t>
            </a:r>
            <a:endParaRPr lang="en-US">
              <a:ea typeface="Calibri"/>
              <a:cs typeface="Calibri"/>
            </a:endParaRPr>
          </a:p>
        </p:txBody>
      </p:sp>
      <p:sp>
        <p:nvSpPr>
          <p:cNvPr id="4" name="Slide Number Placeholder 3"/>
          <p:cNvSpPr>
            <a:spLocks noGrp="1"/>
          </p:cNvSpPr>
          <p:nvPr>
            <p:ph type="sldNum" sz="quarter" idx="5"/>
          </p:nvPr>
        </p:nvSpPr>
        <p:spPr/>
        <p:txBody>
          <a:bodyPr/>
          <a:lstStyle/>
          <a:p>
            <a:fld id="{5571A246-4120-4BF8-813B-5E1E0B05DEA3}" type="slidenum">
              <a:rPr lang="en-US"/>
              <a:t>9</a:t>
            </a:fld>
            <a:endParaRPr lang="en-US"/>
          </a:p>
        </p:txBody>
      </p:sp>
    </p:spTree>
    <p:extLst>
      <p:ext uri="{BB962C8B-B14F-4D97-AF65-F5344CB8AC3E}">
        <p14:creationId xmlns:p14="http://schemas.microsoft.com/office/powerpoint/2010/main" val="22612508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8/14/26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svg"/></Relationships>
</file>

<file path=ppt/slides/_rels/slide11.xml.rels><?xml version="1.0" encoding="UTF-8" standalone="yes"?>
<Relationships xmlns="http://schemas.openxmlformats.org/package/2006/relationships"><Relationship Id="rId8" Type="http://schemas.openxmlformats.org/officeDocument/2006/relationships/hyperlink" Target="http://www.wsdevelopment.com/news/tampas-hyde-park-village-finesses-its-mix/?utm_source=chatgpt.com" TargetMode="External"/><Relationship Id="rId13" Type="http://schemas.openxmlformats.org/officeDocument/2006/relationships/image" Target="../media/image46.png"/><Relationship Id="rId3" Type="http://schemas.openxmlformats.org/officeDocument/2006/relationships/image" Target="../media/image39.png"/><Relationship Id="rId7" Type="http://schemas.openxmlformats.org/officeDocument/2006/relationships/image" Target="../media/image63.svg"/><Relationship Id="rId12" Type="http://schemas.openxmlformats.org/officeDocument/2006/relationships/image" Target="../media/image64.sv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8.png"/><Relationship Id="rId5" Type="http://schemas.openxmlformats.org/officeDocument/2006/relationships/image" Target="../media/image41.png"/><Relationship Id="rId10" Type="http://schemas.openxmlformats.org/officeDocument/2006/relationships/image" Target="../media/image47.png"/><Relationship Id="rId4" Type="http://schemas.openxmlformats.org/officeDocument/2006/relationships/image" Target="../media/image40.svg"/><Relationship Id="rId9" Type="http://schemas.openxmlformats.org/officeDocument/2006/relationships/hyperlink" Target="http://www.arcademonsters.com/about-us"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svg"/><Relationship Id="rId18" Type="http://schemas.openxmlformats.org/officeDocument/2006/relationships/image" Target="../media/image24.jpeg"/><Relationship Id="rId3" Type="http://schemas.openxmlformats.org/officeDocument/2006/relationships/image" Target="../media/image9.png"/><Relationship Id="rId7" Type="http://schemas.openxmlformats.org/officeDocument/2006/relationships/image" Target="../media/image13.gif"/><Relationship Id="rId12" Type="http://schemas.openxmlformats.org/officeDocument/2006/relationships/image" Target="../media/image18.png"/><Relationship Id="rId17" Type="http://schemas.openxmlformats.org/officeDocument/2006/relationships/image" Target="../media/image23.svg"/><Relationship Id="rId2" Type="http://schemas.openxmlformats.org/officeDocument/2006/relationships/notesSlide" Target="../notesSlides/notesSlide1.xml"/><Relationship Id="rId16"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7.svg"/><Relationship Id="rId5" Type="http://schemas.openxmlformats.org/officeDocument/2006/relationships/image" Target="../media/image11.png"/><Relationship Id="rId15" Type="http://schemas.openxmlformats.org/officeDocument/2006/relationships/image" Target="../media/image21.svg"/><Relationship Id="rId10" Type="http://schemas.openxmlformats.org/officeDocument/2006/relationships/image" Target="../media/image16.png"/><Relationship Id="rId19" Type="http://schemas.openxmlformats.org/officeDocument/2006/relationships/image" Target="../media/image25.gif"/><Relationship Id="rId4" Type="http://schemas.openxmlformats.org/officeDocument/2006/relationships/image" Target="../media/image10.svg"/><Relationship Id="rId9" Type="http://schemas.openxmlformats.org/officeDocument/2006/relationships/image" Target="../media/image15.svg"/><Relationship Id="rId14" Type="http://schemas.openxmlformats.org/officeDocument/2006/relationships/image" Target="../media/image20.png"/></Relationships>
</file>

<file path=ppt/slides/_rels/slide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6.png"/><Relationship Id="rId7" Type="http://schemas.openxmlformats.org/officeDocument/2006/relationships/image" Target="../media/image28.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3.gif"/><Relationship Id="rId10" Type="http://schemas.openxmlformats.org/officeDocument/2006/relationships/chart" Target="../charts/chart1.xml"/><Relationship Id="rId4" Type="http://schemas.openxmlformats.org/officeDocument/2006/relationships/image" Target="../media/image27.svg"/><Relationship Id="rId9" Type="http://schemas.openxmlformats.org/officeDocument/2006/relationships/image" Target="../media/image30.svg"/></Relationships>
</file>

<file path=ppt/slides/_rels/slide4.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1.svg"/><Relationship Id="rId5" Type="http://schemas.openxmlformats.org/officeDocument/2006/relationships/image" Target="../media/image3.png"/><Relationship Id="rId10" Type="http://schemas.openxmlformats.org/officeDocument/2006/relationships/image" Target="../media/image33.svg"/><Relationship Id="rId4" Type="http://schemas.openxmlformats.org/officeDocument/2006/relationships/image" Target="../media/image2.pn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36.jpeg"/><Relationship Id="rId3" Type="http://schemas.openxmlformats.org/officeDocument/2006/relationships/image" Target="../media/image26.png"/><Relationship Id="rId7" Type="http://schemas.openxmlformats.org/officeDocument/2006/relationships/image" Target="../media/image12.svg"/><Relationship Id="rId12" Type="http://schemas.openxmlformats.org/officeDocument/2006/relationships/image" Target="../media/image35.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34.svg"/><Relationship Id="rId5" Type="http://schemas.openxmlformats.org/officeDocument/2006/relationships/image" Target="../media/image13.gif"/><Relationship Id="rId10" Type="http://schemas.openxmlformats.org/officeDocument/2006/relationships/image" Target="../media/image29.png"/><Relationship Id="rId4" Type="http://schemas.openxmlformats.org/officeDocument/2006/relationships/image" Target="../media/image27.svg"/><Relationship Id="rId9" Type="http://schemas.openxmlformats.org/officeDocument/2006/relationships/image" Target="../media/image28.svg"/><Relationship Id="rId14" Type="http://schemas.openxmlformats.org/officeDocument/2006/relationships/image" Target="../media/image37.jpeg"/></Relationships>
</file>

<file path=ppt/slides/_rels/slide6.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svg"/><Relationship Id="rId3" Type="http://schemas.openxmlformats.org/officeDocument/2006/relationships/image" Target="../media/image39.png"/><Relationship Id="rId7" Type="http://schemas.openxmlformats.org/officeDocument/2006/relationships/image" Target="../media/image43.svg"/><Relationship Id="rId12" Type="http://schemas.openxmlformats.org/officeDocument/2006/relationships/image" Target="../media/image48.pn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svg"/><Relationship Id="rId9" Type="http://schemas.openxmlformats.org/officeDocument/2006/relationships/image" Target="../media/image45.svg"/></Relationships>
</file>

<file path=ppt/slides/_rels/slide7.xml.rels><?xml version="1.0" encoding="UTF-8" standalone="yes"?>
<Relationships xmlns="http://schemas.openxmlformats.org/package/2006/relationships"><Relationship Id="rId8" Type="http://schemas.openxmlformats.org/officeDocument/2006/relationships/customXml" Target="../ink/ink1.xml"/><Relationship Id="rId13" Type="http://schemas.openxmlformats.org/officeDocument/2006/relationships/image" Target="../media/image55.png"/><Relationship Id="rId3" Type="http://schemas.openxmlformats.org/officeDocument/2006/relationships/image" Target="../media/image1.jpeg"/><Relationship Id="rId7" Type="http://schemas.openxmlformats.org/officeDocument/2006/relationships/image" Target="../media/image53.jpeg"/><Relationship Id="rId12" Type="http://schemas.openxmlformats.org/officeDocument/2006/relationships/customXml" Target="../ink/ink3.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2.jpeg"/><Relationship Id="rId11" Type="http://schemas.openxmlformats.org/officeDocument/2006/relationships/image" Target="../media/image54.png"/><Relationship Id="rId5" Type="http://schemas.openxmlformats.org/officeDocument/2006/relationships/image" Target="../media/image51.png"/><Relationship Id="rId10" Type="http://schemas.openxmlformats.org/officeDocument/2006/relationships/customXml" Target="../ink/ink2.xml"/><Relationship Id="rId4" Type="http://schemas.openxmlformats.org/officeDocument/2006/relationships/image" Target="../media/image50.png"/><Relationship Id="rId9" Type="http://schemas.openxmlformats.org/officeDocument/2006/relationships/image" Target="../media/image53.png"/></Relationships>
</file>

<file path=ppt/slides/_rels/slide8.xml.rels><?xml version="1.0" encoding="UTF-8" standalone="yes"?>
<Relationships xmlns="http://schemas.openxmlformats.org/package/2006/relationships"><Relationship Id="rId8" Type="http://schemas.openxmlformats.org/officeDocument/2006/relationships/image" Target="../media/image57.svg"/><Relationship Id="rId13" Type="http://schemas.openxmlformats.org/officeDocument/2006/relationships/image" Target="../media/image47.png"/><Relationship Id="rId3" Type="http://schemas.openxmlformats.org/officeDocument/2006/relationships/image" Target="../media/image38.png"/><Relationship Id="rId7" Type="http://schemas.openxmlformats.org/officeDocument/2006/relationships/image" Target="../media/image56.png"/><Relationship Id="rId12" Type="http://schemas.openxmlformats.org/officeDocument/2006/relationships/image" Target="../media/image61.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3.svg"/><Relationship Id="rId11" Type="http://schemas.openxmlformats.org/officeDocument/2006/relationships/image" Target="../media/image60.svg"/><Relationship Id="rId5" Type="http://schemas.openxmlformats.org/officeDocument/2006/relationships/image" Target="../media/image42.png"/><Relationship Id="rId10" Type="http://schemas.openxmlformats.org/officeDocument/2006/relationships/image" Target="../media/image59.png"/><Relationship Id="rId4" Type="http://schemas.openxmlformats.org/officeDocument/2006/relationships/image" Target="../media/image2.png"/><Relationship Id="rId9" Type="http://schemas.openxmlformats.org/officeDocument/2006/relationships/image" Target="../media/image58.svg"/></Relationships>
</file>

<file path=ppt/slides/_rels/slide9.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8.svg"/><Relationship Id="rId4" Type="http://schemas.openxmlformats.org/officeDocument/2006/relationships/image" Target="../media/image6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US"/>
          </a:p>
        </p:txBody>
      </p:sp>
      <p:grpSp>
        <p:nvGrpSpPr>
          <p:cNvPr id="3" name="Group 3"/>
          <p:cNvGrpSpPr/>
          <p:nvPr/>
        </p:nvGrpSpPr>
        <p:grpSpPr>
          <a:xfrm>
            <a:off x="2666999" y="0"/>
            <a:ext cx="12877802" cy="10287000"/>
            <a:chOff x="0" y="0"/>
            <a:chExt cx="17814275" cy="15220339"/>
          </a:xfrm>
        </p:grpSpPr>
        <p:sp>
          <p:nvSpPr>
            <p:cNvPr id="4" name="Freeform 4"/>
            <p:cNvSpPr/>
            <p:nvPr/>
          </p:nvSpPr>
          <p:spPr>
            <a:xfrm>
              <a:off x="0" y="0"/>
              <a:ext cx="9004199" cy="15220339"/>
            </a:xfrm>
            <a:custGeom>
              <a:avLst/>
              <a:gdLst/>
              <a:ahLst/>
              <a:cxnLst/>
              <a:rect l="l" t="t" r="r" b="b"/>
              <a:pathLst>
                <a:path w="9004199" h="15220339">
                  <a:moveTo>
                    <a:pt x="0" y="0"/>
                  </a:moveTo>
                  <a:lnTo>
                    <a:pt x="9004199" y="0"/>
                  </a:lnTo>
                  <a:lnTo>
                    <a:pt x="9004199" y="15220339"/>
                  </a:lnTo>
                  <a:lnTo>
                    <a:pt x="0" y="15220339"/>
                  </a:lnTo>
                  <a:lnTo>
                    <a:pt x="0" y="0"/>
                  </a:lnTo>
                  <a:close/>
                </a:path>
              </a:pathLst>
            </a:custGeom>
            <a:blipFill>
              <a:blip r:embed="rId3"/>
              <a:stretch>
                <a:fillRect t="-10083" r="-46250" b="-10083"/>
              </a:stretch>
            </a:blipFill>
          </p:spPr>
          <p:txBody>
            <a:bodyPr/>
            <a:lstStyle/>
            <a:p>
              <a:endParaRPr lang="en-US"/>
            </a:p>
          </p:txBody>
        </p:sp>
        <p:sp>
          <p:nvSpPr>
            <p:cNvPr id="5" name="Freeform 5"/>
            <p:cNvSpPr/>
            <p:nvPr/>
          </p:nvSpPr>
          <p:spPr>
            <a:xfrm flipH="1">
              <a:off x="8810076" y="0"/>
              <a:ext cx="9004199" cy="15220339"/>
            </a:xfrm>
            <a:custGeom>
              <a:avLst/>
              <a:gdLst/>
              <a:ahLst/>
              <a:cxnLst/>
              <a:rect l="l" t="t" r="r" b="b"/>
              <a:pathLst>
                <a:path w="9004199" h="15220339">
                  <a:moveTo>
                    <a:pt x="9004199" y="0"/>
                  </a:moveTo>
                  <a:lnTo>
                    <a:pt x="0" y="0"/>
                  </a:lnTo>
                  <a:lnTo>
                    <a:pt x="0" y="15220339"/>
                  </a:lnTo>
                  <a:lnTo>
                    <a:pt x="9004199" y="15220339"/>
                  </a:lnTo>
                  <a:lnTo>
                    <a:pt x="9004199" y="0"/>
                  </a:lnTo>
                  <a:close/>
                </a:path>
              </a:pathLst>
            </a:custGeom>
            <a:blipFill>
              <a:blip r:embed="rId3"/>
              <a:stretch>
                <a:fillRect t="-10083" r="-46250" b="-10083"/>
              </a:stretch>
            </a:blipFill>
          </p:spPr>
          <p:txBody>
            <a:bodyPr/>
            <a:lstStyle/>
            <a:p>
              <a:endParaRPr lang="en-US"/>
            </a:p>
          </p:txBody>
        </p:sp>
      </p:grpSp>
      <p:sp>
        <p:nvSpPr>
          <p:cNvPr id="6" name="Freeform 6"/>
          <p:cNvSpPr/>
          <p:nvPr/>
        </p:nvSpPr>
        <p:spPr>
          <a:xfrm>
            <a:off x="7777207" y="839627"/>
            <a:ext cx="2733586" cy="378146"/>
          </a:xfrm>
          <a:custGeom>
            <a:avLst/>
            <a:gdLst/>
            <a:ahLst/>
            <a:cxnLst/>
            <a:rect l="l" t="t" r="r" b="b"/>
            <a:pathLst>
              <a:path w="2733586" h="378146">
                <a:moveTo>
                  <a:pt x="0" y="0"/>
                </a:moveTo>
                <a:lnTo>
                  <a:pt x="2733586" y="0"/>
                </a:lnTo>
                <a:lnTo>
                  <a:pt x="2733586" y="378146"/>
                </a:lnTo>
                <a:lnTo>
                  <a:pt x="0" y="37814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505632" y="4361054"/>
            <a:ext cx="1112861" cy="1224607"/>
          </a:xfrm>
          <a:custGeom>
            <a:avLst/>
            <a:gdLst/>
            <a:ahLst/>
            <a:cxnLst/>
            <a:rect l="l" t="t" r="r" b="b"/>
            <a:pathLst>
              <a:path w="1112861" h="1224607">
                <a:moveTo>
                  <a:pt x="0" y="0"/>
                </a:moveTo>
                <a:lnTo>
                  <a:pt x="1112861" y="0"/>
                </a:lnTo>
                <a:lnTo>
                  <a:pt x="1112861" y="1224607"/>
                </a:lnTo>
                <a:lnTo>
                  <a:pt x="0" y="12246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8" name="Freeform 8"/>
          <p:cNvSpPr/>
          <p:nvPr/>
        </p:nvSpPr>
        <p:spPr>
          <a:xfrm>
            <a:off x="16520154" y="4126571"/>
            <a:ext cx="1073645" cy="1181452"/>
          </a:xfrm>
          <a:custGeom>
            <a:avLst/>
            <a:gdLst/>
            <a:ahLst/>
            <a:cxnLst/>
            <a:rect l="l" t="t" r="r" b="b"/>
            <a:pathLst>
              <a:path w="1073645" h="1181452">
                <a:moveTo>
                  <a:pt x="0" y="0"/>
                </a:moveTo>
                <a:lnTo>
                  <a:pt x="1073644" y="0"/>
                </a:lnTo>
                <a:lnTo>
                  <a:pt x="1073644" y="1181452"/>
                </a:lnTo>
                <a:lnTo>
                  <a:pt x="0" y="118145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grpSp>
        <p:nvGrpSpPr>
          <p:cNvPr id="9" name="Group 9"/>
          <p:cNvGrpSpPr/>
          <p:nvPr/>
        </p:nvGrpSpPr>
        <p:grpSpPr>
          <a:xfrm>
            <a:off x="5929666" y="2919324"/>
            <a:ext cx="6428668" cy="2386184"/>
            <a:chOff x="0" y="-171449"/>
            <a:chExt cx="8571557" cy="3181578"/>
          </a:xfrm>
        </p:grpSpPr>
        <p:sp>
          <p:nvSpPr>
            <p:cNvPr id="10" name="TextBox 10"/>
            <p:cNvSpPr txBox="1"/>
            <p:nvPr/>
          </p:nvSpPr>
          <p:spPr>
            <a:xfrm>
              <a:off x="0" y="-171449"/>
              <a:ext cx="8571557" cy="1500411"/>
            </a:xfrm>
            <a:prstGeom prst="rect">
              <a:avLst/>
            </a:prstGeom>
          </p:spPr>
          <p:txBody>
            <a:bodyPr lIns="0" tIns="0" rIns="0" bIns="0" rtlCol="0" anchor="t">
              <a:spAutoFit/>
            </a:bodyPr>
            <a:lstStyle/>
            <a:p>
              <a:pPr algn="ctr">
                <a:lnSpc>
                  <a:spcPts val="11707"/>
                </a:lnSpc>
              </a:pPr>
              <a:r>
                <a:rPr lang="en-US" sz="8362">
                  <a:solidFill>
                    <a:srgbClr val="060A4F"/>
                  </a:solidFill>
                  <a:latin typeface="Press Start 2P"/>
                  <a:ea typeface="Press Start 2P"/>
                  <a:cs typeface="Press Start 2P"/>
                  <a:sym typeface="Press Start 2P"/>
                </a:rPr>
                <a:t>ARCADE</a:t>
              </a:r>
            </a:p>
          </p:txBody>
        </p:sp>
        <p:sp>
          <p:nvSpPr>
            <p:cNvPr id="11" name="TextBox 11"/>
            <p:cNvSpPr txBox="1"/>
            <p:nvPr/>
          </p:nvSpPr>
          <p:spPr>
            <a:xfrm>
              <a:off x="536003" y="1622484"/>
              <a:ext cx="7617714" cy="1387645"/>
            </a:xfrm>
            <a:prstGeom prst="rect">
              <a:avLst/>
            </a:prstGeom>
          </p:spPr>
          <p:txBody>
            <a:bodyPr lIns="0" tIns="0" rIns="0" bIns="0" rtlCol="0" anchor="t">
              <a:spAutoFit/>
            </a:bodyPr>
            <a:lstStyle/>
            <a:p>
              <a:pPr algn="ctr">
                <a:lnSpc>
                  <a:spcPts val="8839"/>
                </a:lnSpc>
              </a:pPr>
              <a:r>
                <a:rPr lang="en-US" sz="6314">
                  <a:solidFill>
                    <a:srgbClr val="060A4F"/>
                  </a:solidFill>
                  <a:latin typeface="Retropix"/>
                  <a:ea typeface="Retropix"/>
                  <a:cs typeface="Retropix"/>
                  <a:sym typeface="Retropix"/>
                </a:rPr>
                <a:t>Monsters</a:t>
              </a:r>
            </a:p>
          </p:txBody>
        </p:sp>
      </p:grpSp>
      <p:sp>
        <p:nvSpPr>
          <p:cNvPr id="12" name="TextBox 12"/>
          <p:cNvSpPr txBox="1"/>
          <p:nvPr/>
        </p:nvSpPr>
        <p:spPr>
          <a:xfrm>
            <a:off x="6243045" y="5587437"/>
            <a:ext cx="5801910" cy="437684"/>
          </a:xfrm>
          <a:prstGeom prst="rect">
            <a:avLst/>
          </a:prstGeom>
        </p:spPr>
        <p:txBody>
          <a:bodyPr lIns="0" tIns="0" rIns="0" bIns="0" rtlCol="0" anchor="t">
            <a:spAutoFit/>
          </a:bodyPr>
          <a:lstStyle/>
          <a:p>
            <a:pPr algn="ctr">
              <a:lnSpc>
                <a:spcPts val="3721"/>
              </a:lnSpc>
            </a:pPr>
            <a:r>
              <a:rPr lang="en-US" sz="2650">
                <a:solidFill>
                  <a:srgbClr val="060A4F"/>
                </a:solidFill>
                <a:latin typeface="Retropix"/>
                <a:ea typeface="Retropix"/>
                <a:cs typeface="Retropix"/>
                <a:sym typeface="Retropix"/>
              </a:rPr>
              <a:t>Florida Expansion Location Analysis</a:t>
            </a:r>
            <a:endParaRPr lang="en-US" sz="2657">
              <a:solidFill>
                <a:srgbClr val="060A4F"/>
              </a:solidFill>
              <a:latin typeface="Retropix"/>
              <a:ea typeface="Retropix"/>
              <a:cs typeface="Retropix"/>
              <a:sym typeface="Retropix"/>
            </a:endParaRPr>
          </a:p>
        </p:txBody>
      </p:sp>
      <p:sp>
        <p:nvSpPr>
          <p:cNvPr id="15" name="TextBox 12">
            <a:extLst>
              <a:ext uri="{FF2B5EF4-FFF2-40B4-BE49-F238E27FC236}">
                <a16:creationId xmlns:a16="http://schemas.microsoft.com/office/drawing/2014/main" id="{95E90BA4-8D40-50C8-D39C-F2797B57011B}"/>
              </a:ext>
            </a:extLst>
          </p:cNvPr>
          <p:cNvSpPr txBox="1"/>
          <p:nvPr/>
        </p:nvSpPr>
        <p:spPr>
          <a:xfrm>
            <a:off x="3656762" y="7728141"/>
            <a:ext cx="10993843" cy="423834"/>
          </a:xfrm>
          <a:prstGeom prst="rect">
            <a:avLst/>
          </a:prstGeom>
        </p:spPr>
        <p:txBody>
          <a:bodyPr wrap="square" lIns="0" tIns="0" rIns="0" bIns="0" rtlCol="0" anchor="t">
            <a:spAutoFit/>
          </a:bodyPr>
          <a:lstStyle/>
          <a:p>
            <a:pPr algn="ctr">
              <a:lnSpc>
                <a:spcPts val="3721"/>
              </a:lnSpc>
            </a:pPr>
            <a:r>
              <a:rPr lang="en-US" sz="2650">
                <a:solidFill>
                  <a:schemeClr val="bg1"/>
                </a:solidFill>
                <a:latin typeface="Retropix"/>
                <a:ea typeface="Retropix"/>
                <a:cs typeface="Retropix"/>
              </a:rPr>
              <a:t>Team 7: Maria L. Angelina D. , Murphy B. , Isabella A., Tracy P.</a:t>
            </a:r>
            <a:endParaRPr lang="en-US" sz="2657">
              <a:solidFill>
                <a:schemeClr val="bg1"/>
              </a:solidFill>
              <a:latin typeface="Retropix"/>
              <a:ea typeface="Retropix"/>
              <a:cs typeface="Retropix"/>
              <a:sym typeface="Retropix"/>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50"/>
                                        <p:tgtEl>
                                          <p:spTgt spid="7"/>
                                        </p:tgtEl>
                                        <p:attrNameLst>
                                          <p:attrName>ppt_y</p:attrName>
                                        </p:attrNameLst>
                                      </p:cBhvr>
                                      <p:tavLst>
                                        <p:tav tm="0">
                                          <p:val>
                                            <p:strVal val="#ppt_y+#ppt_h*1.125000"/>
                                          </p:val>
                                        </p:tav>
                                        <p:tav tm="100000">
                                          <p:val>
                                            <p:strVal val="#ppt_y"/>
                                          </p:val>
                                        </p:tav>
                                      </p:tavLst>
                                    </p:anim>
                                    <p:animEffect transition="in" filter="wipe(up)">
                                      <p:cBhvr>
                                        <p:cTn id="8" dur="250"/>
                                        <p:tgtEl>
                                          <p:spTgt spid="7"/>
                                        </p:tgtEl>
                                      </p:cBhvr>
                                    </p:animEffect>
                                  </p:childTnLst>
                                </p:cTn>
                              </p:par>
                            </p:childTnLst>
                          </p:cTn>
                        </p:par>
                        <p:par>
                          <p:cTn id="9" fill="hold">
                            <p:stCondLst>
                              <p:cond delay="250"/>
                            </p:stCondLst>
                            <p:childTnLst>
                              <p:par>
                                <p:cTn id="10" presetID="12" presetClass="entr" presetSubtype="4" fill="hold" grpId="0" nodeType="afterEffect">
                                  <p:stCondLst>
                                    <p:cond delay="25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p:tgtEl>
                                          <p:spTgt spid="8"/>
                                        </p:tgtEl>
                                        <p:attrNameLst>
                                          <p:attrName>ppt_y</p:attrName>
                                        </p:attrNameLst>
                                      </p:cBhvr>
                                      <p:tavLst>
                                        <p:tav tm="0">
                                          <p:val>
                                            <p:strVal val="#ppt_y+#ppt_h*1.125000"/>
                                          </p:val>
                                        </p:tav>
                                        <p:tav tm="100000">
                                          <p:val>
                                            <p:strVal val="#ppt_y"/>
                                          </p:val>
                                        </p:tav>
                                      </p:tavLst>
                                    </p:anim>
                                    <p:animEffect transition="in" filter="wipe(up)">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US"/>
          </a:p>
        </p:txBody>
      </p:sp>
      <p:grpSp>
        <p:nvGrpSpPr>
          <p:cNvPr id="3" name="Group 3"/>
          <p:cNvGrpSpPr/>
          <p:nvPr/>
        </p:nvGrpSpPr>
        <p:grpSpPr>
          <a:xfrm>
            <a:off x="2438401" y="0"/>
            <a:ext cx="13030199" cy="10287000"/>
            <a:chOff x="0" y="0"/>
            <a:chExt cx="17814275" cy="15220339"/>
          </a:xfrm>
        </p:grpSpPr>
        <p:sp>
          <p:nvSpPr>
            <p:cNvPr id="4" name="Freeform 4"/>
            <p:cNvSpPr/>
            <p:nvPr/>
          </p:nvSpPr>
          <p:spPr>
            <a:xfrm>
              <a:off x="0" y="0"/>
              <a:ext cx="9004199" cy="15220339"/>
            </a:xfrm>
            <a:custGeom>
              <a:avLst/>
              <a:gdLst/>
              <a:ahLst/>
              <a:cxnLst/>
              <a:rect l="l" t="t" r="r" b="b"/>
              <a:pathLst>
                <a:path w="9004199" h="15220339">
                  <a:moveTo>
                    <a:pt x="0" y="0"/>
                  </a:moveTo>
                  <a:lnTo>
                    <a:pt x="9004199" y="0"/>
                  </a:lnTo>
                  <a:lnTo>
                    <a:pt x="9004199" y="15220339"/>
                  </a:lnTo>
                  <a:lnTo>
                    <a:pt x="0" y="15220339"/>
                  </a:lnTo>
                  <a:lnTo>
                    <a:pt x="0" y="0"/>
                  </a:lnTo>
                  <a:close/>
                </a:path>
              </a:pathLst>
            </a:custGeom>
            <a:blipFill>
              <a:blip r:embed="rId3"/>
              <a:stretch>
                <a:fillRect t="-10083" r="-46250" b="-10083"/>
              </a:stretch>
            </a:blipFill>
          </p:spPr>
          <p:txBody>
            <a:bodyPr/>
            <a:lstStyle/>
            <a:p>
              <a:endParaRPr lang="en-US"/>
            </a:p>
          </p:txBody>
        </p:sp>
        <p:sp>
          <p:nvSpPr>
            <p:cNvPr id="5" name="Freeform 5"/>
            <p:cNvSpPr/>
            <p:nvPr/>
          </p:nvSpPr>
          <p:spPr>
            <a:xfrm flipH="1">
              <a:off x="8810076" y="0"/>
              <a:ext cx="9004199" cy="15220339"/>
            </a:xfrm>
            <a:custGeom>
              <a:avLst/>
              <a:gdLst/>
              <a:ahLst/>
              <a:cxnLst/>
              <a:rect l="l" t="t" r="r" b="b"/>
              <a:pathLst>
                <a:path w="9004199" h="15220339">
                  <a:moveTo>
                    <a:pt x="9004199" y="0"/>
                  </a:moveTo>
                  <a:lnTo>
                    <a:pt x="0" y="0"/>
                  </a:lnTo>
                  <a:lnTo>
                    <a:pt x="0" y="15220339"/>
                  </a:lnTo>
                  <a:lnTo>
                    <a:pt x="9004199" y="15220339"/>
                  </a:lnTo>
                  <a:lnTo>
                    <a:pt x="9004199" y="0"/>
                  </a:lnTo>
                  <a:close/>
                </a:path>
              </a:pathLst>
            </a:custGeom>
            <a:blipFill>
              <a:blip r:embed="rId3"/>
              <a:stretch>
                <a:fillRect t="-10083" r="-46250" b="-10083"/>
              </a:stretch>
            </a:blipFill>
          </p:spPr>
          <p:txBody>
            <a:bodyPr/>
            <a:lstStyle/>
            <a:p>
              <a:endParaRPr lang="en-US"/>
            </a:p>
          </p:txBody>
        </p:sp>
      </p:grpSp>
      <p:sp>
        <p:nvSpPr>
          <p:cNvPr id="6" name="TextBox 6"/>
          <p:cNvSpPr txBox="1"/>
          <p:nvPr/>
        </p:nvSpPr>
        <p:spPr>
          <a:xfrm>
            <a:off x="5199380" y="2962889"/>
            <a:ext cx="7889240" cy="856004"/>
          </a:xfrm>
          <a:prstGeom prst="rect">
            <a:avLst/>
          </a:prstGeom>
        </p:spPr>
        <p:txBody>
          <a:bodyPr lIns="0" tIns="0" rIns="0" bIns="0" rtlCol="0" anchor="t">
            <a:spAutoFit/>
          </a:bodyPr>
          <a:lstStyle/>
          <a:p>
            <a:pPr algn="ctr">
              <a:lnSpc>
                <a:spcPts val="8940"/>
              </a:lnSpc>
            </a:pPr>
            <a:r>
              <a:rPr lang="en-US" sz="6350">
                <a:solidFill>
                  <a:srgbClr val="060A4F"/>
                </a:solidFill>
                <a:latin typeface="Press Start 2P"/>
                <a:ea typeface="Press Start 2P"/>
                <a:cs typeface="Press Start 2P"/>
              </a:rPr>
              <a:t>GAME OVER</a:t>
            </a:r>
          </a:p>
        </p:txBody>
      </p:sp>
      <p:sp>
        <p:nvSpPr>
          <p:cNvPr id="7" name="TextBox 7"/>
          <p:cNvSpPr txBox="1"/>
          <p:nvPr/>
        </p:nvSpPr>
        <p:spPr>
          <a:xfrm>
            <a:off x="5451418" y="3811943"/>
            <a:ext cx="7001014" cy="2472343"/>
          </a:xfrm>
          <a:prstGeom prst="rect">
            <a:avLst/>
          </a:prstGeom>
        </p:spPr>
        <p:txBody>
          <a:bodyPr lIns="0" tIns="0" rIns="0" bIns="0" rtlCol="0" anchor="t">
            <a:spAutoFit/>
          </a:bodyPr>
          <a:lstStyle/>
          <a:p>
            <a:pPr algn="ctr">
              <a:lnSpc>
                <a:spcPts val="9957"/>
              </a:lnSpc>
            </a:pPr>
            <a:r>
              <a:rPr lang="en-US" sz="7100">
                <a:solidFill>
                  <a:srgbClr val="060A4F"/>
                </a:solidFill>
                <a:latin typeface="Retropix"/>
                <a:ea typeface="Retropix"/>
                <a:cs typeface="Retropix"/>
              </a:rPr>
              <a:t>Thank You For Playing!</a:t>
            </a:r>
            <a:endParaRPr lang="en-US"/>
          </a:p>
        </p:txBody>
      </p:sp>
      <p:sp>
        <p:nvSpPr>
          <p:cNvPr id="8" name="TextBox 8"/>
          <p:cNvSpPr txBox="1"/>
          <p:nvPr/>
        </p:nvSpPr>
        <p:spPr>
          <a:xfrm>
            <a:off x="2141331" y="8418960"/>
            <a:ext cx="14859836" cy="1394805"/>
          </a:xfrm>
          <a:prstGeom prst="rect">
            <a:avLst/>
          </a:prstGeom>
        </p:spPr>
        <p:txBody>
          <a:bodyPr wrap="square" lIns="0" tIns="0" rIns="0" bIns="0" rtlCol="0" anchor="t">
            <a:spAutoFit/>
          </a:bodyPr>
          <a:lstStyle/>
          <a:p>
            <a:pPr algn="ctr">
              <a:lnSpc>
                <a:spcPts val="3721"/>
              </a:lnSpc>
            </a:pPr>
            <a:r>
              <a:rPr lang="en-US" sz="2800" b="1">
                <a:solidFill>
                  <a:schemeClr val="bg1"/>
                </a:solidFill>
                <a:latin typeface="Retropix"/>
              </a:rPr>
              <a:t>"It's simple, we're just a couple of guys who grew up in the 80s playing video games.  Our goal is to re-create all the fun from the golden era of gaming in a safe and loving environment for all to enjoy. "</a:t>
            </a:r>
            <a:endParaRPr lang="en-US">
              <a:solidFill>
                <a:schemeClr val="bg1"/>
              </a:solidFill>
            </a:endParaRPr>
          </a:p>
        </p:txBody>
      </p:sp>
      <p:sp>
        <p:nvSpPr>
          <p:cNvPr id="9" name="Freeform 9"/>
          <p:cNvSpPr/>
          <p:nvPr/>
        </p:nvSpPr>
        <p:spPr>
          <a:xfrm>
            <a:off x="7777207" y="839627"/>
            <a:ext cx="2733586" cy="378146"/>
          </a:xfrm>
          <a:custGeom>
            <a:avLst/>
            <a:gdLst/>
            <a:ahLst/>
            <a:cxnLst/>
            <a:rect l="l" t="t" r="r" b="b"/>
            <a:pathLst>
              <a:path w="2733586" h="378146">
                <a:moveTo>
                  <a:pt x="0" y="0"/>
                </a:moveTo>
                <a:lnTo>
                  <a:pt x="2733586" y="0"/>
                </a:lnTo>
                <a:lnTo>
                  <a:pt x="2733586" y="378146"/>
                </a:lnTo>
                <a:lnTo>
                  <a:pt x="0" y="37814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a:off x="1028700" y="4467605"/>
            <a:ext cx="1112861" cy="1224607"/>
          </a:xfrm>
          <a:custGeom>
            <a:avLst/>
            <a:gdLst/>
            <a:ahLst/>
            <a:cxnLst/>
            <a:rect l="l" t="t" r="r" b="b"/>
            <a:pathLst>
              <a:path w="1112861" h="1224607">
                <a:moveTo>
                  <a:pt x="0" y="0"/>
                </a:moveTo>
                <a:lnTo>
                  <a:pt x="1112861" y="0"/>
                </a:lnTo>
                <a:lnTo>
                  <a:pt x="1112861" y="1224607"/>
                </a:lnTo>
                <a:lnTo>
                  <a:pt x="0" y="12246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Freeform 11"/>
          <p:cNvSpPr/>
          <p:nvPr/>
        </p:nvSpPr>
        <p:spPr>
          <a:xfrm>
            <a:off x="16549213" y="4552774"/>
            <a:ext cx="1073645" cy="1181452"/>
          </a:xfrm>
          <a:custGeom>
            <a:avLst/>
            <a:gdLst/>
            <a:ahLst/>
            <a:cxnLst/>
            <a:rect l="l" t="t" r="r" b="b"/>
            <a:pathLst>
              <a:path w="1073645" h="1181452">
                <a:moveTo>
                  <a:pt x="0" y="0"/>
                </a:moveTo>
                <a:lnTo>
                  <a:pt x="1073644" y="0"/>
                </a:lnTo>
                <a:lnTo>
                  <a:pt x="1073644" y="1181452"/>
                </a:lnTo>
                <a:lnTo>
                  <a:pt x="0" y="118145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ppt_y</p:attrName>
                                        </p:attrNameLst>
                                      </p:cBhvr>
                                      <p:tavLst>
                                        <p:tav tm="0">
                                          <p:val>
                                            <p:strVal val="#ppt_y+#ppt_h*1.125000"/>
                                          </p:val>
                                        </p:tav>
                                        <p:tav tm="100000">
                                          <p:val>
                                            <p:strVal val="#ppt_y"/>
                                          </p:val>
                                        </p:tav>
                                      </p:tavLst>
                                    </p:anim>
                                    <p:animEffect transition="in" filter="wipe(up)">
                                      <p:cBhvr>
                                        <p:cTn id="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8888" b="-28888"/>
            </a:stretch>
          </a:blipFill>
        </p:spPr>
        <p:txBody>
          <a:bodyPr/>
          <a:lstStyle/>
          <a:p>
            <a:endParaRPr lang="en-US"/>
          </a:p>
        </p:txBody>
      </p:sp>
      <p:grpSp>
        <p:nvGrpSpPr>
          <p:cNvPr id="3" name="Group 3"/>
          <p:cNvGrpSpPr/>
          <p:nvPr/>
        </p:nvGrpSpPr>
        <p:grpSpPr>
          <a:xfrm>
            <a:off x="1028700" y="1070696"/>
            <a:ext cx="16230601" cy="5005909"/>
            <a:chOff x="0" y="0"/>
            <a:chExt cx="21640800" cy="6674544"/>
          </a:xfrm>
        </p:grpSpPr>
        <p:sp>
          <p:nvSpPr>
            <p:cNvPr id="4" name="Freeform 4"/>
            <p:cNvSpPr/>
            <p:nvPr/>
          </p:nvSpPr>
          <p:spPr>
            <a:xfrm rot="-5400000">
              <a:off x="1018403" y="-883078"/>
              <a:ext cx="6539219" cy="8576025"/>
            </a:xfrm>
            <a:custGeom>
              <a:avLst/>
              <a:gdLst/>
              <a:ahLst/>
              <a:cxnLst/>
              <a:rect l="l" t="t" r="r" b="b"/>
              <a:pathLst>
                <a:path w="6539219" h="8576025">
                  <a:moveTo>
                    <a:pt x="0" y="0"/>
                  </a:moveTo>
                  <a:lnTo>
                    <a:pt x="6539219" y="0"/>
                  </a:lnTo>
                  <a:lnTo>
                    <a:pt x="6539219" y="8576024"/>
                  </a:lnTo>
                  <a:lnTo>
                    <a:pt x="0" y="8576024"/>
                  </a:lnTo>
                  <a:lnTo>
                    <a:pt x="0" y="0"/>
                  </a:lnTo>
                  <a:close/>
                </a:path>
              </a:pathLst>
            </a:custGeom>
            <a:blipFill>
              <a:blip r:embed="rId3">
                <a:alphaModFix amt="14000"/>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rot="-5400000">
              <a:off x="14083178" y="-1018403"/>
              <a:ext cx="6539219" cy="8576025"/>
            </a:xfrm>
            <a:custGeom>
              <a:avLst/>
              <a:gdLst/>
              <a:ahLst/>
              <a:cxnLst/>
              <a:rect l="l" t="t" r="r" b="b"/>
              <a:pathLst>
                <a:path w="6539219" h="8576025">
                  <a:moveTo>
                    <a:pt x="0" y="0"/>
                  </a:moveTo>
                  <a:lnTo>
                    <a:pt x="6539219" y="0"/>
                  </a:lnTo>
                  <a:lnTo>
                    <a:pt x="6539219" y="8576025"/>
                  </a:lnTo>
                  <a:lnTo>
                    <a:pt x="0" y="8576025"/>
                  </a:lnTo>
                  <a:lnTo>
                    <a:pt x="0" y="0"/>
                  </a:lnTo>
                  <a:close/>
                </a:path>
              </a:pathLst>
            </a:custGeom>
            <a:blipFill>
              <a:blip r:embed="rId3">
                <a:alphaModFix amt="14000"/>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6" name="Freeform 6"/>
          <p:cNvSpPr/>
          <p:nvPr/>
        </p:nvSpPr>
        <p:spPr>
          <a:xfrm>
            <a:off x="0" y="6654692"/>
            <a:ext cx="18288000" cy="3825609"/>
          </a:xfrm>
          <a:custGeom>
            <a:avLst/>
            <a:gdLst/>
            <a:ahLst/>
            <a:cxnLst/>
            <a:rect l="l" t="t" r="r" b="b"/>
            <a:pathLst>
              <a:path w="18288000" h="7502062">
                <a:moveTo>
                  <a:pt x="0" y="0"/>
                </a:moveTo>
                <a:lnTo>
                  <a:pt x="18288000" y="0"/>
                </a:lnTo>
                <a:lnTo>
                  <a:pt x="18288000" y="7502061"/>
                </a:lnTo>
                <a:lnTo>
                  <a:pt x="0" y="7502061"/>
                </a:lnTo>
                <a:lnTo>
                  <a:pt x="0" y="0"/>
                </a:lnTo>
                <a:close/>
              </a:path>
            </a:pathLst>
          </a:custGeom>
          <a:blipFill>
            <a:blip r:embed="rId5"/>
            <a:stretch>
              <a:fillRect t="-165" r="-969" b="-8340"/>
            </a:stretch>
          </a:blipFill>
        </p:spPr>
        <p:txBody>
          <a:bodyPr/>
          <a:lstStyle/>
          <a:p>
            <a:endParaRPr lang="en-US"/>
          </a:p>
        </p:txBody>
      </p:sp>
      <p:sp>
        <p:nvSpPr>
          <p:cNvPr id="7" name="Freeform 7"/>
          <p:cNvSpPr/>
          <p:nvPr/>
        </p:nvSpPr>
        <p:spPr>
          <a:xfrm>
            <a:off x="715406" y="1517167"/>
            <a:ext cx="16762920" cy="8572417"/>
          </a:xfrm>
          <a:custGeom>
            <a:avLst/>
            <a:gdLst/>
            <a:ahLst/>
            <a:cxnLst/>
            <a:rect l="l" t="t" r="r" b="b"/>
            <a:pathLst>
              <a:path w="13652076" h="7252665">
                <a:moveTo>
                  <a:pt x="0" y="0"/>
                </a:moveTo>
                <a:lnTo>
                  <a:pt x="13652076" y="0"/>
                </a:lnTo>
                <a:lnTo>
                  <a:pt x="13652076" y="7252666"/>
                </a:lnTo>
                <a:lnTo>
                  <a:pt x="0" y="725266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8" name="TextBox 8"/>
          <p:cNvSpPr txBox="1"/>
          <p:nvPr/>
        </p:nvSpPr>
        <p:spPr>
          <a:xfrm>
            <a:off x="1701194" y="3420259"/>
            <a:ext cx="15048723" cy="6685805"/>
          </a:xfrm>
          <a:prstGeom prst="rect">
            <a:avLst/>
          </a:prstGeom>
        </p:spPr>
        <p:txBody>
          <a:bodyPr wrap="square" lIns="0" tIns="0" rIns="0" bIns="0" rtlCol="0" anchor="t">
            <a:spAutoFit/>
          </a:bodyPr>
          <a:lstStyle/>
          <a:p>
            <a:pPr>
              <a:lnSpc>
                <a:spcPct val="150000"/>
              </a:lnSpc>
              <a:spcBef>
                <a:spcPct val="0"/>
              </a:spcBef>
            </a:pPr>
            <a:endParaRPr lang="en-US">
              <a:ea typeface="Calibri"/>
              <a:cs typeface="Calibri"/>
            </a:endParaRPr>
          </a:p>
          <a:p>
            <a:pPr>
              <a:lnSpc>
                <a:spcPct val="150000"/>
              </a:lnSpc>
              <a:spcBef>
                <a:spcPct val="0"/>
              </a:spcBef>
            </a:pPr>
            <a:endParaRPr lang="en-US" b="1" spc="-65">
              <a:solidFill>
                <a:srgbClr val="000000"/>
              </a:solidFill>
              <a:latin typeface="Telegraf Bold"/>
              <a:ea typeface="+mn-lt"/>
              <a:cs typeface="+mn-lt"/>
            </a:endParaRPr>
          </a:p>
          <a:p>
            <a:pPr>
              <a:lnSpc>
                <a:spcPct val="150000"/>
              </a:lnSpc>
            </a:pPr>
            <a:r>
              <a:rPr lang="en-US" sz="2000" spc="-65" dirty="0">
                <a:ea typeface="+mn-lt"/>
                <a:cs typeface="+mn-lt"/>
              </a:rPr>
              <a:t>WS Development. “Tampa’s Hyde Park Village Finesses Its Mix.” </a:t>
            </a:r>
            <a:r>
              <a:rPr lang="en-US" sz="2000" i="1" spc="-65" dirty="0">
                <a:ea typeface="+mn-lt"/>
                <a:cs typeface="+mn-lt"/>
              </a:rPr>
              <a:t>WS Development</a:t>
            </a:r>
            <a:r>
              <a:rPr lang="en-US" sz="2000" spc="-65" dirty="0">
                <a:ea typeface="+mn-lt"/>
                <a:cs typeface="+mn-lt"/>
              </a:rPr>
              <a:t>, </a:t>
            </a:r>
            <a:r>
              <a:rPr lang="en-US" sz="2000" spc="-65" dirty="0">
                <a:ea typeface="+mn-lt"/>
                <a:cs typeface="+mn-lt"/>
                <a:hlinkClick r:id="rId8"/>
              </a:rPr>
              <a:t>www.wsdevelopment.com/news/tampas-hyde-park-village-finesses-its-mix/?utm_source=chatgpt.com</a:t>
            </a:r>
            <a:r>
              <a:rPr lang="en-US" sz="2000" spc="-65" dirty="0">
                <a:ea typeface="+mn-lt"/>
                <a:cs typeface="+mn-lt"/>
              </a:rPr>
              <a:t>. Accessed 11 Feb. 2026.</a:t>
            </a:r>
            <a:endParaRPr lang="en-US" sz="2000" dirty="0">
              <a:ea typeface="+mn-lt"/>
              <a:cs typeface="+mn-lt"/>
            </a:endParaRPr>
          </a:p>
          <a:p>
            <a:pPr>
              <a:lnSpc>
                <a:spcPct val="150000"/>
              </a:lnSpc>
            </a:pPr>
            <a:r>
              <a:rPr lang="en-US" sz="2000" spc="-65" dirty="0">
                <a:ea typeface="+mn-lt"/>
                <a:cs typeface="+mn-lt"/>
              </a:rPr>
              <a:t>Amusement Arcade Industry. </a:t>
            </a:r>
            <a:r>
              <a:rPr lang="en-US" sz="2000" spc="-65" err="1">
                <a:ea typeface="+mn-lt"/>
                <a:cs typeface="+mn-lt"/>
              </a:rPr>
              <a:t>ZipDo</a:t>
            </a:r>
            <a:r>
              <a:rPr lang="en-US" sz="2000" spc="-65">
                <a:ea typeface="+mn-lt"/>
                <a:cs typeface="+mn-lt"/>
              </a:rPr>
              <a:t> Education Reports, 2026, https://zipdo.co/amusement-arcade-industry-statistics/ Accessed 11 Feb. 2026 </a:t>
            </a:r>
            <a:endParaRPr lang="en-US" sz="2000">
              <a:ea typeface="Calibri"/>
              <a:cs typeface="Calibri"/>
            </a:endParaRPr>
          </a:p>
          <a:p>
            <a:pPr>
              <a:lnSpc>
                <a:spcPct val="150000"/>
              </a:lnSpc>
            </a:pPr>
            <a:r>
              <a:rPr lang="en-US" sz="2000" spc="-65" dirty="0" err="1">
                <a:ea typeface="+mn-lt"/>
                <a:cs typeface="+mn-lt"/>
              </a:rPr>
              <a:t>SimplyAnalytics</a:t>
            </a:r>
            <a:r>
              <a:rPr lang="en-US" sz="2000" spc="-65" dirty="0">
                <a:ea typeface="+mn-lt"/>
                <a:cs typeface="+mn-lt"/>
              </a:rPr>
              <a:t> (2026). Claritas PRIZM Premier Data 2025. Retrieved February 8, 2026, from </a:t>
            </a:r>
            <a:r>
              <a:rPr lang="en-US" sz="2000" spc="-65" dirty="0" err="1">
                <a:ea typeface="+mn-lt"/>
                <a:cs typeface="+mn-lt"/>
              </a:rPr>
              <a:t>SimplyAnalytics</a:t>
            </a:r>
            <a:r>
              <a:rPr lang="en-US" sz="2000" spc="-65" dirty="0">
                <a:ea typeface="+mn-lt"/>
                <a:cs typeface="+mn-lt"/>
              </a:rPr>
              <a:t> database.</a:t>
            </a:r>
            <a:endParaRPr lang="en-US" sz="2000" dirty="0">
              <a:ea typeface="Calibri"/>
              <a:cs typeface="Calibri"/>
            </a:endParaRPr>
          </a:p>
          <a:p>
            <a:pPr>
              <a:lnSpc>
                <a:spcPct val="150000"/>
              </a:lnSpc>
            </a:pPr>
            <a:r>
              <a:rPr lang="en-US" sz="2000" spc="-65" dirty="0" err="1">
                <a:ea typeface="+mn-lt"/>
                <a:cs typeface="+mn-lt"/>
              </a:rPr>
              <a:t>SimplyAnalytics</a:t>
            </a:r>
            <a:r>
              <a:rPr lang="en-US" sz="2000" spc="-65" dirty="0">
                <a:ea typeface="+mn-lt"/>
                <a:cs typeface="+mn-lt"/>
              </a:rPr>
              <a:t> (2026). </a:t>
            </a:r>
            <a:r>
              <a:rPr lang="en-US" sz="2000" spc="-65" dirty="0" err="1">
                <a:ea typeface="+mn-lt"/>
                <a:cs typeface="+mn-lt"/>
              </a:rPr>
              <a:t>SimplyAnalytics</a:t>
            </a:r>
            <a:r>
              <a:rPr lang="en-US" sz="2000" spc="-65" dirty="0">
                <a:ea typeface="+mn-lt"/>
                <a:cs typeface="+mn-lt"/>
              </a:rPr>
              <a:t> Consumer Expenditure Estimates Data 2022. Retrieved February 8, 2026, from </a:t>
            </a:r>
            <a:r>
              <a:rPr lang="en-US" sz="2000" spc="-65" dirty="0" err="1">
                <a:ea typeface="+mn-lt"/>
                <a:cs typeface="+mn-lt"/>
              </a:rPr>
              <a:t>SimplyAnalytics</a:t>
            </a:r>
            <a:r>
              <a:rPr lang="en-US" sz="2000" spc="-65" dirty="0">
                <a:ea typeface="+mn-lt"/>
                <a:cs typeface="+mn-lt"/>
              </a:rPr>
              <a:t> database</a:t>
            </a:r>
            <a:endParaRPr lang="en-US" sz="2000" dirty="0">
              <a:ea typeface="+mn-lt"/>
              <a:cs typeface="+mn-lt"/>
            </a:endParaRPr>
          </a:p>
          <a:p>
            <a:pPr>
              <a:lnSpc>
                <a:spcPct val="150000"/>
              </a:lnSpc>
            </a:pPr>
            <a:r>
              <a:rPr lang="en-US" sz="2000" spc="-65" dirty="0" err="1">
                <a:ea typeface="+mn-lt"/>
                <a:cs typeface="+mn-lt"/>
              </a:rPr>
              <a:t>SimplyAnalytics</a:t>
            </a:r>
            <a:r>
              <a:rPr lang="en-US" sz="2000" spc="-65" dirty="0">
                <a:ea typeface="+mn-lt"/>
                <a:cs typeface="+mn-lt"/>
              </a:rPr>
              <a:t> (2026). Map with Claritas PRIZM Premier Data 2025. Retrieved February 8, 2026, from </a:t>
            </a:r>
            <a:r>
              <a:rPr lang="en-US" sz="2000" spc="-65" dirty="0" err="1">
                <a:ea typeface="+mn-lt"/>
                <a:cs typeface="+mn-lt"/>
              </a:rPr>
              <a:t>SimplyAnalytics</a:t>
            </a:r>
            <a:r>
              <a:rPr lang="en-US" sz="2000" spc="-65" dirty="0">
                <a:ea typeface="+mn-lt"/>
                <a:cs typeface="+mn-lt"/>
              </a:rPr>
              <a:t> database.</a:t>
            </a:r>
            <a:endParaRPr lang="en-US" sz="2000" dirty="0">
              <a:ea typeface="Calibri"/>
              <a:cs typeface="Calibri"/>
            </a:endParaRPr>
          </a:p>
          <a:p>
            <a:pPr>
              <a:lnSpc>
                <a:spcPct val="150000"/>
              </a:lnSpc>
            </a:pPr>
            <a:r>
              <a:rPr lang="en-US" sz="2000" spc="-65" dirty="0">
                <a:ea typeface="+mn-lt"/>
                <a:cs typeface="+mn-lt"/>
              </a:rPr>
              <a:t>Arcade Monsters. </a:t>
            </a:r>
            <a:r>
              <a:rPr lang="en-US" sz="2000" i="1" spc="-65" dirty="0">
                <a:ea typeface="+mn-lt"/>
                <a:cs typeface="+mn-lt"/>
              </a:rPr>
              <a:t>About Us.</a:t>
            </a:r>
            <a:r>
              <a:rPr lang="en-US" sz="2000" spc="-65" dirty="0">
                <a:ea typeface="+mn-lt"/>
                <a:cs typeface="+mn-lt"/>
              </a:rPr>
              <a:t> Arcade Monsters, </a:t>
            </a:r>
            <a:r>
              <a:rPr lang="en-US" sz="2000" spc="-65" dirty="0">
                <a:ea typeface="+mn-lt"/>
                <a:cs typeface="+mn-lt"/>
                <a:hlinkClick r:id="rId9"/>
              </a:rPr>
              <a:t>www.arcademonsters.com/about-us</a:t>
            </a:r>
            <a:r>
              <a:rPr lang="en-US" sz="2000" spc="-65" dirty="0">
                <a:ea typeface="+mn-lt"/>
                <a:cs typeface="+mn-lt"/>
              </a:rPr>
              <a:t>. Accessed 6 Feb. 2026.</a:t>
            </a:r>
            <a:endParaRPr lang="en-US" sz="2000" dirty="0">
              <a:ea typeface="Calibri"/>
              <a:cs typeface="Calibri"/>
            </a:endParaRPr>
          </a:p>
          <a:p>
            <a:pPr>
              <a:lnSpc>
                <a:spcPct val="150000"/>
              </a:lnSpc>
            </a:pPr>
            <a:endParaRPr lang="en-US" sz="2000" spc="-65">
              <a:ea typeface="+mn-lt"/>
              <a:cs typeface="+mn-lt"/>
            </a:endParaRPr>
          </a:p>
          <a:p>
            <a:pPr>
              <a:lnSpc>
                <a:spcPct val="150000"/>
              </a:lnSpc>
            </a:pPr>
            <a:endParaRPr lang="en-US" sz="2000" spc="-65">
              <a:ea typeface="+mn-lt"/>
              <a:cs typeface="+mn-lt"/>
            </a:endParaRPr>
          </a:p>
          <a:p>
            <a:pPr>
              <a:lnSpc>
                <a:spcPct val="150000"/>
              </a:lnSpc>
            </a:pPr>
            <a:r>
              <a:rPr lang="en-US" sz="2000" b="1" spc="-65" dirty="0">
                <a:ea typeface="+mn-lt"/>
                <a:cs typeface="+mn-lt"/>
              </a:rPr>
              <a:t>AI Disclaimer:</a:t>
            </a:r>
            <a:r>
              <a:rPr lang="en-US" sz="2000" spc="-65" dirty="0">
                <a:ea typeface="+mn-lt"/>
                <a:cs typeface="+mn-lt"/>
              </a:rPr>
              <a:t> ChatGPT Open AI was used to find sources that had information in regards to the industry it's the target market.</a:t>
            </a:r>
          </a:p>
          <a:p>
            <a:pPr>
              <a:lnSpc>
                <a:spcPct val="150000"/>
              </a:lnSpc>
            </a:pPr>
            <a:endParaRPr lang="en-US" spc="-65">
              <a:ea typeface="+mn-lt"/>
              <a:cs typeface="+mn-lt"/>
            </a:endParaRPr>
          </a:p>
          <a:p>
            <a:pPr>
              <a:lnSpc>
                <a:spcPct val="150000"/>
              </a:lnSpc>
            </a:pPr>
            <a:endParaRPr lang="en-US" spc="-65">
              <a:ea typeface="+mn-lt"/>
              <a:cs typeface="+mn-lt"/>
            </a:endParaRPr>
          </a:p>
          <a:p>
            <a:pPr algn="ctr">
              <a:lnSpc>
                <a:spcPts val="3600"/>
              </a:lnSpc>
              <a:spcBef>
                <a:spcPct val="0"/>
              </a:spcBef>
            </a:pPr>
            <a:endParaRPr lang="en-US" spc="-65">
              <a:ea typeface="+mn-lt"/>
              <a:cs typeface="+mn-lt"/>
            </a:endParaRPr>
          </a:p>
        </p:txBody>
      </p:sp>
      <p:sp>
        <p:nvSpPr>
          <p:cNvPr id="9" name="Freeform 9"/>
          <p:cNvSpPr/>
          <p:nvPr/>
        </p:nvSpPr>
        <p:spPr>
          <a:xfrm>
            <a:off x="12771280" y="2521164"/>
            <a:ext cx="1787669" cy="1199228"/>
          </a:xfrm>
          <a:custGeom>
            <a:avLst/>
            <a:gdLst/>
            <a:ahLst/>
            <a:cxnLst/>
            <a:rect l="l" t="t" r="r" b="b"/>
            <a:pathLst>
              <a:path w="1787669" h="1199228">
                <a:moveTo>
                  <a:pt x="0" y="0"/>
                </a:moveTo>
                <a:lnTo>
                  <a:pt x="1787670" y="0"/>
                </a:lnTo>
                <a:lnTo>
                  <a:pt x="1787670" y="1199228"/>
                </a:lnTo>
                <a:lnTo>
                  <a:pt x="0" y="1199228"/>
                </a:lnTo>
                <a:lnTo>
                  <a:pt x="0" y="0"/>
                </a:lnTo>
                <a:close/>
              </a:path>
            </a:pathLst>
          </a:custGeom>
          <a:blipFill>
            <a:blip r:embed="rId10"/>
            <a:stretch>
              <a:fillRect/>
            </a:stretch>
          </a:blipFill>
        </p:spPr>
        <p:txBody>
          <a:bodyPr/>
          <a:lstStyle/>
          <a:p>
            <a:endParaRPr lang="en-US"/>
          </a:p>
        </p:txBody>
      </p:sp>
      <p:sp>
        <p:nvSpPr>
          <p:cNvPr id="10" name="Freeform 10"/>
          <p:cNvSpPr/>
          <p:nvPr/>
        </p:nvSpPr>
        <p:spPr>
          <a:xfrm flipH="1">
            <a:off x="3729050" y="2521164"/>
            <a:ext cx="1787669" cy="1199228"/>
          </a:xfrm>
          <a:custGeom>
            <a:avLst/>
            <a:gdLst/>
            <a:ahLst/>
            <a:cxnLst/>
            <a:rect l="l" t="t" r="r" b="b"/>
            <a:pathLst>
              <a:path w="1787669" h="1199228">
                <a:moveTo>
                  <a:pt x="1787670" y="0"/>
                </a:moveTo>
                <a:lnTo>
                  <a:pt x="0" y="0"/>
                </a:lnTo>
                <a:lnTo>
                  <a:pt x="0" y="1199228"/>
                </a:lnTo>
                <a:lnTo>
                  <a:pt x="1787670" y="1199228"/>
                </a:lnTo>
                <a:lnTo>
                  <a:pt x="1787670" y="0"/>
                </a:lnTo>
                <a:close/>
              </a:path>
            </a:pathLst>
          </a:custGeom>
          <a:blipFill>
            <a:blip r:embed="rId10"/>
            <a:stretch>
              <a:fillRect/>
            </a:stretch>
          </a:blipFill>
        </p:spPr>
        <p:txBody>
          <a:bodyPr/>
          <a:lstStyle/>
          <a:p>
            <a:endParaRPr lang="en-US"/>
          </a:p>
        </p:txBody>
      </p:sp>
      <p:sp>
        <p:nvSpPr>
          <p:cNvPr id="11" name="AutoShape 11"/>
          <p:cNvSpPr/>
          <p:nvPr/>
        </p:nvSpPr>
        <p:spPr>
          <a:xfrm>
            <a:off x="10638438" y="4638366"/>
            <a:ext cx="1390207" cy="0"/>
          </a:xfrm>
          <a:prstGeom prst="line">
            <a:avLst/>
          </a:prstGeom>
          <a:ln w="38100" cap="flat">
            <a:solidFill>
              <a:srgbClr val="000000"/>
            </a:solidFill>
            <a:prstDash val="solid"/>
            <a:headEnd type="none" w="sm" len="sm"/>
            <a:tailEnd type="none" w="sm" len="sm"/>
          </a:ln>
        </p:spPr>
        <p:txBody>
          <a:bodyPr/>
          <a:lstStyle/>
          <a:p>
            <a:endParaRPr lang="en-US"/>
          </a:p>
        </p:txBody>
      </p:sp>
      <p:sp>
        <p:nvSpPr>
          <p:cNvPr id="25" name="TextBox 25"/>
          <p:cNvSpPr txBox="1"/>
          <p:nvPr/>
        </p:nvSpPr>
        <p:spPr>
          <a:xfrm>
            <a:off x="6010903" y="2406864"/>
            <a:ext cx="6266195" cy="1154162"/>
          </a:xfrm>
          <a:prstGeom prst="rect">
            <a:avLst/>
          </a:prstGeom>
        </p:spPr>
        <p:txBody>
          <a:bodyPr lIns="0" tIns="0" rIns="0" bIns="0" rtlCol="0" anchor="t">
            <a:spAutoFit/>
          </a:bodyPr>
          <a:lstStyle/>
          <a:p>
            <a:pPr algn="ctr">
              <a:lnSpc>
                <a:spcPts val="9000"/>
              </a:lnSpc>
            </a:pPr>
            <a:r>
              <a:rPr lang="en-US" sz="7500" spc="-165">
                <a:solidFill>
                  <a:srgbClr val="FF86FF"/>
                </a:solidFill>
                <a:latin typeface="SCR-N Seven Bold"/>
                <a:ea typeface="SCR-N Seven Bold"/>
                <a:cs typeface="SCR-N Seven Bold"/>
              </a:rPr>
              <a:t>References</a:t>
            </a:r>
          </a:p>
        </p:txBody>
      </p:sp>
      <p:sp>
        <p:nvSpPr>
          <p:cNvPr id="26" name="Freeform 26"/>
          <p:cNvSpPr/>
          <p:nvPr/>
        </p:nvSpPr>
        <p:spPr>
          <a:xfrm>
            <a:off x="320519" y="420689"/>
            <a:ext cx="1413079" cy="1312397"/>
          </a:xfrm>
          <a:custGeom>
            <a:avLst/>
            <a:gdLst/>
            <a:ahLst/>
            <a:cxnLst/>
            <a:rect l="l" t="t" r="r" b="b"/>
            <a:pathLst>
              <a:path w="1413079" h="1312397">
                <a:moveTo>
                  <a:pt x="0" y="0"/>
                </a:moveTo>
                <a:lnTo>
                  <a:pt x="1413079" y="0"/>
                </a:lnTo>
                <a:lnTo>
                  <a:pt x="1413079" y="1312397"/>
                </a:lnTo>
                <a:lnTo>
                  <a:pt x="0" y="1312397"/>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27" name="Freeform 27"/>
          <p:cNvSpPr/>
          <p:nvPr/>
        </p:nvSpPr>
        <p:spPr>
          <a:xfrm>
            <a:off x="16192415" y="1517167"/>
            <a:ext cx="1066885" cy="990870"/>
          </a:xfrm>
          <a:custGeom>
            <a:avLst/>
            <a:gdLst/>
            <a:ahLst/>
            <a:cxnLst/>
            <a:rect l="l" t="t" r="r" b="b"/>
            <a:pathLst>
              <a:path w="1066885" h="990870">
                <a:moveTo>
                  <a:pt x="0" y="0"/>
                </a:moveTo>
                <a:lnTo>
                  <a:pt x="1066885" y="0"/>
                </a:lnTo>
                <a:lnTo>
                  <a:pt x="1066885" y="990870"/>
                </a:lnTo>
                <a:lnTo>
                  <a:pt x="0" y="99087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28" name="Freeform 28"/>
          <p:cNvSpPr/>
          <p:nvPr/>
        </p:nvSpPr>
        <p:spPr>
          <a:xfrm rot="1964196">
            <a:off x="1494918" y="1352131"/>
            <a:ext cx="2558727" cy="1320943"/>
          </a:xfrm>
          <a:custGeom>
            <a:avLst/>
            <a:gdLst/>
            <a:ahLst/>
            <a:cxnLst/>
            <a:rect l="l" t="t" r="r" b="b"/>
            <a:pathLst>
              <a:path w="2558727" h="1320943">
                <a:moveTo>
                  <a:pt x="0" y="0"/>
                </a:moveTo>
                <a:lnTo>
                  <a:pt x="2558727" y="0"/>
                </a:lnTo>
                <a:lnTo>
                  <a:pt x="2558727" y="1320943"/>
                </a:lnTo>
                <a:lnTo>
                  <a:pt x="0" y="1320943"/>
                </a:lnTo>
                <a:lnTo>
                  <a:pt x="0" y="0"/>
                </a:lnTo>
                <a:close/>
              </a:path>
            </a:pathLst>
          </a:custGeom>
          <a:blipFill>
            <a:blip r:embed="rId13"/>
            <a:stretch>
              <a:fillRect/>
            </a:stretch>
          </a:blipFill>
        </p:spPr>
        <p:txBody>
          <a:bodyPr/>
          <a:lstStyle/>
          <a:p>
            <a:endParaRPr lang="en-US"/>
          </a:p>
        </p:txBody>
      </p:sp>
      <p:sp>
        <p:nvSpPr>
          <p:cNvPr id="29" name="Freeform 29"/>
          <p:cNvSpPr/>
          <p:nvPr/>
        </p:nvSpPr>
        <p:spPr>
          <a:xfrm rot="764144">
            <a:off x="15209646" y="7855819"/>
            <a:ext cx="3594327" cy="1855572"/>
          </a:xfrm>
          <a:custGeom>
            <a:avLst/>
            <a:gdLst/>
            <a:ahLst/>
            <a:cxnLst/>
            <a:rect l="l" t="t" r="r" b="b"/>
            <a:pathLst>
              <a:path w="3594327" h="1855572">
                <a:moveTo>
                  <a:pt x="0" y="0"/>
                </a:moveTo>
                <a:lnTo>
                  <a:pt x="3594328" y="0"/>
                </a:lnTo>
                <a:lnTo>
                  <a:pt x="3594328" y="1855572"/>
                </a:lnTo>
                <a:lnTo>
                  <a:pt x="0" y="1855572"/>
                </a:lnTo>
                <a:lnTo>
                  <a:pt x="0" y="0"/>
                </a:lnTo>
                <a:close/>
              </a:path>
            </a:pathLst>
          </a:custGeom>
          <a:blipFill>
            <a:blip r:embed="rId13"/>
            <a:stretch>
              <a:fillRect/>
            </a:stretch>
          </a:blipFill>
        </p:spPr>
        <p:txBody>
          <a:bodyPr/>
          <a:lstStyle/>
          <a:p>
            <a:endParaRPr lang="en-US"/>
          </a:p>
        </p:txBody>
      </p:sp>
    </p:spTree>
  </p:cSld>
  <p:clrMapOvr>
    <a:masterClrMapping/>
  </p:clrMapOvr>
  <p:transition>
    <p:push/>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C0F78"/>
        </a:solidFill>
        <a:effectLst/>
      </p:bgPr>
    </p:bg>
    <p:spTree>
      <p:nvGrpSpPr>
        <p:cNvPr id="1" name=""/>
        <p:cNvGrpSpPr/>
        <p:nvPr/>
      </p:nvGrpSpPr>
      <p:grpSpPr>
        <a:xfrm>
          <a:off x="0" y="0"/>
          <a:ext cx="0" cy="0"/>
          <a:chOff x="0" y="0"/>
          <a:chExt cx="0" cy="0"/>
        </a:xfrm>
      </p:grpSpPr>
      <p:sp>
        <p:nvSpPr>
          <p:cNvPr id="3" name="Freeform 3"/>
          <p:cNvSpPr/>
          <p:nvPr/>
        </p:nvSpPr>
        <p:spPr>
          <a:xfrm>
            <a:off x="10297678" y="1922847"/>
            <a:ext cx="7418821" cy="11174811"/>
          </a:xfrm>
          <a:custGeom>
            <a:avLst/>
            <a:gdLst/>
            <a:ahLst/>
            <a:cxnLst/>
            <a:rect l="l" t="t" r="r" b="b"/>
            <a:pathLst>
              <a:path w="6451668" h="10752781">
                <a:moveTo>
                  <a:pt x="0" y="0"/>
                </a:moveTo>
                <a:lnTo>
                  <a:pt x="6451668" y="0"/>
                </a:lnTo>
                <a:lnTo>
                  <a:pt x="6451668" y="10752780"/>
                </a:lnTo>
                <a:lnTo>
                  <a:pt x="0" y="1075278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TextBox 6"/>
          <p:cNvSpPr txBox="1"/>
          <p:nvPr/>
        </p:nvSpPr>
        <p:spPr>
          <a:xfrm>
            <a:off x="1264859" y="4467980"/>
            <a:ext cx="8633570" cy="4260984"/>
          </a:xfrm>
          <a:prstGeom prst="rect">
            <a:avLst/>
          </a:prstGeom>
        </p:spPr>
        <p:txBody>
          <a:bodyPr lIns="254000" tIns="254000" rIns="254000" bIns="254000" rtlCol="0" anchor="t"/>
          <a:lstStyle/>
          <a:p>
            <a:pPr>
              <a:lnSpc>
                <a:spcPts val="3359"/>
              </a:lnSpc>
            </a:pPr>
            <a:r>
              <a:rPr lang="en-US" sz="4000">
                <a:solidFill>
                  <a:srgbClr val="FFFFFF"/>
                </a:solidFill>
                <a:latin typeface="Disket Mono"/>
                <a:ea typeface="Disket Mono"/>
                <a:cs typeface="Disket Mono"/>
              </a:rPr>
              <a:t>Modern Arcade Entertainment brand that offers:</a:t>
            </a:r>
          </a:p>
          <a:p>
            <a:pPr>
              <a:lnSpc>
                <a:spcPts val="3359"/>
              </a:lnSpc>
            </a:pPr>
            <a:endParaRPr lang="en-US" sz="4000">
              <a:solidFill>
                <a:srgbClr val="FFFFFF"/>
              </a:solidFill>
              <a:latin typeface="Disket Mono"/>
              <a:ea typeface="Disket Mono"/>
              <a:cs typeface="Disket Mono"/>
            </a:endParaRPr>
          </a:p>
          <a:p>
            <a:pPr marL="342900" indent="-342900">
              <a:lnSpc>
                <a:spcPts val="3359"/>
              </a:lnSpc>
              <a:buFont typeface="Arial"/>
              <a:buChar char="•"/>
            </a:pPr>
            <a:r>
              <a:rPr lang="en-US" sz="4000">
                <a:solidFill>
                  <a:srgbClr val="FFFFFF"/>
                </a:solidFill>
                <a:latin typeface="Disket Mono"/>
                <a:ea typeface="Disket Mono"/>
                <a:cs typeface="Disket Mono"/>
              </a:rPr>
              <a:t>Unlimited Play, Immersive Experience &amp; Food / Beverages</a:t>
            </a:r>
          </a:p>
          <a:p>
            <a:pPr marL="342900" indent="-342900">
              <a:lnSpc>
                <a:spcPts val="3359"/>
              </a:lnSpc>
              <a:buFont typeface="Arial"/>
              <a:buChar char="•"/>
            </a:pPr>
            <a:endParaRPr lang="en-US" sz="4000">
              <a:solidFill>
                <a:srgbClr val="FFFFFF"/>
              </a:solidFill>
              <a:latin typeface="Disket Mono"/>
              <a:ea typeface="Disket Mono"/>
              <a:cs typeface="Disket Mono"/>
            </a:endParaRPr>
          </a:p>
          <a:p>
            <a:pPr marL="342900" indent="-342900">
              <a:lnSpc>
                <a:spcPts val="3359"/>
              </a:lnSpc>
              <a:buFont typeface="Arial"/>
              <a:buChar char="•"/>
            </a:pPr>
            <a:r>
              <a:rPr lang="en-US" sz="4000">
                <a:solidFill>
                  <a:srgbClr val="FFFFFF"/>
                </a:solidFill>
                <a:latin typeface="Disket Mono"/>
                <a:ea typeface="Disket Mono"/>
                <a:cs typeface="Disket Mono"/>
              </a:rPr>
              <a:t>Current Locations: Concentrated In Orlando Area </a:t>
            </a:r>
          </a:p>
        </p:txBody>
      </p:sp>
      <p:sp>
        <p:nvSpPr>
          <p:cNvPr id="10" name="Freeform 10"/>
          <p:cNvSpPr/>
          <p:nvPr/>
        </p:nvSpPr>
        <p:spPr>
          <a:xfrm flipH="1">
            <a:off x="862059" y="4841815"/>
            <a:ext cx="335928" cy="313329"/>
          </a:xfrm>
          <a:custGeom>
            <a:avLst/>
            <a:gdLst/>
            <a:ahLst/>
            <a:cxnLst/>
            <a:rect l="l" t="t" r="r" b="b"/>
            <a:pathLst>
              <a:path w="335928" h="313329">
                <a:moveTo>
                  <a:pt x="335928" y="0"/>
                </a:moveTo>
                <a:lnTo>
                  <a:pt x="0" y="0"/>
                </a:lnTo>
                <a:lnTo>
                  <a:pt x="0" y="313329"/>
                </a:lnTo>
                <a:lnTo>
                  <a:pt x="335928" y="313329"/>
                </a:lnTo>
                <a:lnTo>
                  <a:pt x="33592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pic>
        <p:nvPicPr>
          <p:cNvPr id="11" name="Picture 11"/>
          <p:cNvPicPr>
            <a:picLocks noChangeAspect="1"/>
          </p:cNvPicPr>
          <p:nvPr/>
        </p:nvPicPr>
        <p:blipFill>
          <a:blip r:embed="rId7"/>
          <a:srcRect/>
          <a:stretch>
            <a:fillRect/>
          </a:stretch>
        </p:blipFill>
        <p:spPr>
          <a:xfrm>
            <a:off x="16514932" y="719461"/>
            <a:ext cx="744368" cy="331244"/>
          </a:xfrm>
          <a:prstGeom prst="rect">
            <a:avLst/>
          </a:prstGeom>
        </p:spPr>
      </p:pic>
      <p:sp>
        <p:nvSpPr>
          <p:cNvPr id="12" name="Freeform 12"/>
          <p:cNvSpPr/>
          <p:nvPr/>
        </p:nvSpPr>
        <p:spPr>
          <a:xfrm>
            <a:off x="14000181" y="719461"/>
            <a:ext cx="2193866" cy="362985"/>
          </a:xfrm>
          <a:custGeom>
            <a:avLst/>
            <a:gdLst/>
            <a:ahLst/>
            <a:cxnLst/>
            <a:rect l="l" t="t" r="r" b="b"/>
            <a:pathLst>
              <a:path w="2193866" h="362985">
                <a:moveTo>
                  <a:pt x="0" y="0"/>
                </a:moveTo>
                <a:lnTo>
                  <a:pt x="2193866" y="0"/>
                </a:lnTo>
                <a:lnTo>
                  <a:pt x="2193866" y="362985"/>
                </a:lnTo>
                <a:lnTo>
                  <a:pt x="0" y="36298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3" name="Freeform 13"/>
          <p:cNvSpPr/>
          <p:nvPr/>
        </p:nvSpPr>
        <p:spPr>
          <a:xfrm>
            <a:off x="1028700" y="668737"/>
            <a:ext cx="1082363" cy="464432"/>
          </a:xfrm>
          <a:custGeom>
            <a:avLst/>
            <a:gdLst/>
            <a:ahLst/>
            <a:cxnLst/>
            <a:rect l="l" t="t" r="r" b="b"/>
            <a:pathLst>
              <a:path w="1082363" h="464432">
                <a:moveTo>
                  <a:pt x="0" y="0"/>
                </a:moveTo>
                <a:lnTo>
                  <a:pt x="1082363" y="0"/>
                </a:lnTo>
                <a:lnTo>
                  <a:pt x="1082363" y="464432"/>
                </a:lnTo>
                <a:lnTo>
                  <a:pt x="0" y="46443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grpSp>
        <p:nvGrpSpPr>
          <p:cNvPr id="14" name="Group 14"/>
          <p:cNvGrpSpPr/>
          <p:nvPr/>
        </p:nvGrpSpPr>
        <p:grpSpPr>
          <a:xfrm>
            <a:off x="2577771" y="680135"/>
            <a:ext cx="1120091" cy="441636"/>
            <a:chOff x="121853" y="121853"/>
            <a:chExt cx="1493454" cy="588848"/>
          </a:xfrm>
        </p:grpSpPr>
        <p:sp>
          <p:nvSpPr>
            <p:cNvPr id="15" name="TextBox 15"/>
            <p:cNvSpPr txBox="1"/>
            <p:nvPr/>
          </p:nvSpPr>
          <p:spPr>
            <a:xfrm>
              <a:off x="832555" y="182175"/>
              <a:ext cx="782752" cy="445728"/>
            </a:xfrm>
            <a:prstGeom prst="rect">
              <a:avLst/>
            </a:prstGeom>
          </p:spPr>
          <p:txBody>
            <a:bodyPr lIns="0" tIns="0" rIns="0" bIns="0" rtlCol="0" anchor="t">
              <a:spAutoFit/>
            </a:bodyPr>
            <a:lstStyle/>
            <a:p>
              <a:pPr algn="ctr">
                <a:lnSpc>
                  <a:spcPts val="2463"/>
                </a:lnSpc>
              </a:pPr>
              <a:r>
                <a:rPr lang="en-US" sz="2199">
                  <a:solidFill>
                    <a:srgbClr val="FFFFFF"/>
                  </a:solidFill>
                  <a:latin typeface="Arcade Gamer"/>
                  <a:ea typeface="Arcade Gamer"/>
                  <a:cs typeface="Arcade Gamer"/>
                  <a:sym typeface="Arcade Gamer"/>
                </a:rPr>
                <a:t>01</a:t>
              </a:r>
            </a:p>
          </p:txBody>
        </p:sp>
        <p:sp>
          <p:nvSpPr>
            <p:cNvPr id="16" name="Freeform 16"/>
            <p:cNvSpPr/>
            <p:nvPr/>
          </p:nvSpPr>
          <p:spPr>
            <a:xfrm rot="2775787">
              <a:off x="121853" y="121853"/>
              <a:ext cx="588848" cy="588848"/>
            </a:xfrm>
            <a:custGeom>
              <a:avLst/>
              <a:gdLst/>
              <a:ahLst/>
              <a:cxnLst/>
              <a:rect l="l" t="t" r="r" b="b"/>
              <a:pathLst>
                <a:path w="588848" h="588848">
                  <a:moveTo>
                    <a:pt x="0" y="0"/>
                  </a:moveTo>
                  <a:lnTo>
                    <a:pt x="588848" y="0"/>
                  </a:lnTo>
                  <a:lnTo>
                    <a:pt x="588848" y="588848"/>
                  </a:lnTo>
                  <a:lnTo>
                    <a:pt x="0" y="588848"/>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grpSp>
      <p:grpSp>
        <p:nvGrpSpPr>
          <p:cNvPr id="17" name="Group 17"/>
          <p:cNvGrpSpPr/>
          <p:nvPr/>
        </p:nvGrpSpPr>
        <p:grpSpPr>
          <a:xfrm>
            <a:off x="5443717" y="722565"/>
            <a:ext cx="862337" cy="334296"/>
            <a:chOff x="0" y="-9525"/>
            <a:chExt cx="1149782" cy="445728"/>
          </a:xfrm>
        </p:grpSpPr>
        <p:sp>
          <p:nvSpPr>
            <p:cNvPr id="18" name="TextBox 18"/>
            <p:cNvSpPr txBox="1"/>
            <p:nvPr/>
          </p:nvSpPr>
          <p:spPr>
            <a:xfrm>
              <a:off x="367030" y="-9525"/>
              <a:ext cx="782752" cy="445728"/>
            </a:xfrm>
            <a:prstGeom prst="rect">
              <a:avLst/>
            </a:prstGeom>
          </p:spPr>
          <p:txBody>
            <a:bodyPr lIns="0" tIns="0" rIns="0" bIns="0" rtlCol="0" anchor="t">
              <a:spAutoFit/>
            </a:bodyPr>
            <a:lstStyle/>
            <a:p>
              <a:pPr algn="ctr">
                <a:lnSpc>
                  <a:spcPts val="2463"/>
                </a:lnSpc>
              </a:pPr>
              <a:r>
                <a:rPr lang="en-US" sz="2199">
                  <a:solidFill>
                    <a:srgbClr val="FFFFFF"/>
                  </a:solidFill>
                  <a:latin typeface="Arcade Gamer"/>
                  <a:ea typeface="Arcade Gamer"/>
                  <a:cs typeface="Arcade Gamer"/>
                  <a:sym typeface="Arcade Gamer"/>
                </a:rPr>
                <a:t>12</a:t>
              </a:r>
            </a:p>
          </p:txBody>
        </p:sp>
        <p:sp>
          <p:nvSpPr>
            <p:cNvPr id="19" name="Freeform 19"/>
            <p:cNvSpPr/>
            <p:nvPr/>
          </p:nvSpPr>
          <p:spPr>
            <a:xfrm>
              <a:off x="0" y="20313"/>
              <a:ext cx="367030" cy="332329"/>
            </a:xfrm>
            <a:custGeom>
              <a:avLst/>
              <a:gdLst/>
              <a:ahLst/>
              <a:cxnLst/>
              <a:rect l="l" t="t" r="r" b="b"/>
              <a:pathLst>
                <a:path w="367030" h="332329">
                  <a:moveTo>
                    <a:pt x="0" y="0"/>
                  </a:moveTo>
                  <a:lnTo>
                    <a:pt x="367030" y="0"/>
                  </a:lnTo>
                  <a:lnTo>
                    <a:pt x="367030" y="332329"/>
                  </a:lnTo>
                  <a:lnTo>
                    <a:pt x="0" y="332329"/>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grpSp>
      <p:grpSp>
        <p:nvGrpSpPr>
          <p:cNvPr id="20" name="Group 20"/>
          <p:cNvGrpSpPr/>
          <p:nvPr/>
        </p:nvGrpSpPr>
        <p:grpSpPr>
          <a:xfrm>
            <a:off x="4115755" y="696801"/>
            <a:ext cx="908861" cy="334296"/>
            <a:chOff x="0" y="-9525"/>
            <a:chExt cx="1211815" cy="445728"/>
          </a:xfrm>
        </p:grpSpPr>
        <p:sp>
          <p:nvSpPr>
            <p:cNvPr id="21" name="TextBox 21"/>
            <p:cNvSpPr txBox="1"/>
            <p:nvPr/>
          </p:nvSpPr>
          <p:spPr>
            <a:xfrm>
              <a:off x="429063" y="-9525"/>
              <a:ext cx="782752" cy="445728"/>
            </a:xfrm>
            <a:prstGeom prst="rect">
              <a:avLst/>
            </a:prstGeom>
          </p:spPr>
          <p:txBody>
            <a:bodyPr lIns="0" tIns="0" rIns="0" bIns="0" rtlCol="0" anchor="t">
              <a:spAutoFit/>
            </a:bodyPr>
            <a:lstStyle/>
            <a:p>
              <a:pPr algn="ctr">
                <a:lnSpc>
                  <a:spcPts val="2463"/>
                </a:lnSpc>
              </a:pPr>
              <a:r>
                <a:rPr lang="en-US" sz="2199">
                  <a:solidFill>
                    <a:srgbClr val="FFFFFF"/>
                  </a:solidFill>
                  <a:latin typeface="Arcade Gamer"/>
                  <a:ea typeface="Arcade Gamer"/>
                  <a:cs typeface="Arcade Gamer"/>
                  <a:sym typeface="Arcade Gamer"/>
                </a:rPr>
                <a:t>07</a:t>
              </a:r>
            </a:p>
          </p:txBody>
        </p:sp>
        <p:sp>
          <p:nvSpPr>
            <p:cNvPr id="22" name="Freeform 22"/>
            <p:cNvSpPr/>
            <p:nvPr/>
          </p:nvSpPr>
          <p:spPr>
            <a:xfrm>
              <a:off x="0" y="58413"/>
              <a:ext cx="429063" cy="332329"/>
            </a:xfrm>
            <a:custGeom>
              <a:avLst/>
              <a:gdLst/>
              <a:ahLst/>
              <a:cxnLst/>
              <a:rect l="l" t="t" r="r" b="b"/>
              <a:pathLst>
                <a:path w="429063" h="332329">
                  <a:moveTo>
                    <a:pt x="0" y="0"/>
                  </a:moveTo>
                  <a:lnTo>
                    <a:pt x="429063" y="0"/>
                  </a:lnTo>
                  <a:lnTo>
                    <a:pt x="429063" y="332329"/>
                  </a:lnTo>
                  <a:lnTo>
                    <a:pt x="0" y="332329"/>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a:p>
          </p:txBody>
        </p:sp>
      </p:grpSp>
      <p:grpSp>
        <p:nvGrpSpPr>
          <p:cNvPr id="23" name="Group 23"/>
          <p:cNvGrpSpPr/>
          <p:nvPr/>
        </p:nvGrpSpPr>
        <p:grpSpPr>
          <a:xfrm>
            <a:off x="12779030" y="8156724"/>
            <a:ext cx="2442301" cy="986006"/>
            <a:chOff x="0" y="-47625"/>
            <a:chExt cx="643240" cy="259689"/>
          </a:xfrm>
        </p:grpSpPr>
        <p:sp>
          <p:nvSpPr>
            <p:cNvPr id="24" name="Freeform 24"/>
            <p:cNvSpPr/>
            <p:nvPr/>
          </p:nvSpPr>
          <p:spPr>
            <a:xfrm>
              <a:off x="0" y="0"/>
              <a:ext cx="643240" cy="212064"/>
            </a:xfrm>
            <a:custGeom>
              <a:avLst/>
              <a:gdLst/>
              <a:ahLst/>
              <a:cxnLst/>
              <a:rect l="l" t="t" r="r" b="b"/>
              <a:pathLst>
                <a:path w="643240" h="212064">
                  <a:moveTo>
                    <a:pt x="106032" y="0"/>
                  </a:moveTo>
                  <a:lnTo>
                    <a:pt x="537208" y="0"/>
                  </a:lnTo>
                  <a:cubicBezTo>
                    <a:pt x="595768" y="0"/>
                    <a:pt x="643240" y="47472"/>
                    <a:pt x="643240" y="106032"/>
                  </a:cubicBezTo>
                  <a:lnTo>
                    <a:pt x="643240" y="106032"/>
                  </a:lnTo>
                  <a:cubicBezTo>
                    <a:pt x="643240" y="134153"/>
                    <a:pt x="632069" y="161123"/>
                    <a:pt x="612184" y="181008"/>
                  </a:cubicBezTo>
                  <a:cubicBezTo>
                    <a:pt x="592299" y="200893"/>
                    <a:pt x="565329" y="212064"/>
                    <a:pt x="537208" y="212064"/>
                  </a:cubicBezTo>
                  <a:lnTo>
                    <a:pt x="106032" y="212064"/>
                  </a:lnTo>
                  <a:cubicBezTo>
                    <a:pt x="47472" y="212064"/>
                    <a:pt x="0" y="164592"/>
                    <a:pt x="0" y="106032"/>
                  </a:cubicBezTo>
                  <a:lnTo>
                    <a:pt x="0" y="106032"/>
                  </a:lnTo>
                  <a:cubicBezTo>
                    <a:pt x="0" y="47472"/>
                    <a:pt x="47472" y="0"/>
                    <a:pt x="106032" y="0"/>
                  </a:cubicBezTo>
                  <a:close/>
                </a:path>
              </a:pathLst>
            </a:custGeom>
            <a:solidFill>
              <a:srgbClr val="21EF80"/>
            </a:solidFill>
            <a:ln cap="rnd">
              <a:noFill/>
              <a:prstDash val="solid"/>
              <a:round/>
            </a:ln>
          </p:spPr>
          <p:txBody>
            <a:bodyPr/>
            <a:lstStyle/>
            <a:p>
              <a:endParaRPr lang="en-US"/>
            </a:p>
          </p:txBody>
        </p:sp>
        <p:sp>
          <p:nvSpPr>
            <p:cNvPr id="25" name="TextBox 25"/>
            <p:cNvSpPr txBox="1"/>
            <p:nvPr/>
          </p:nvSpPr>
          <p:spPr>
            <a:xfrm>
              <a:off x="0" y="-47625"/>
              <a:ext cx="643240" cy="259689"/>
            </a:xfrm>
            <a:prstGeom prst="rect">
              <a:avLst/>
            </a:prstGeom>
          </p:spPr>
          <p:txBody>
            <a:bodyPr lIns="254000" tIns="254000" rIns="254000" bIns="254000" rtlCol="0" anchor="ctr"/>
            <a:lstStyle/>
            <a:p>
              <a:pPr algn="ctr">
                <a:lnSpc>
                  <a:spcPts val="1820"/>
                </a:lnSpc>
              </a:pPr>
              <a:endParaRPr lang="en-US" sz="1300">
                <a:solidFill>
                  <a:srgbClr val="000000"/>
                </a:solidFill>
                <a:latin typeface="Arcade Gamer"/>
                <a:ea typeface="Arcade Gamer"/>
                <a:cs typeface="Arcade Gamer"/>
              </a:endParaRPr>
            </a:p>
          </p:txBody>
        </p:sp>
      </p:grpSp>
      <p:sp>
        <p:nvSpPr>
          <p:cNvPr id="26" name="TextBox 26"/>
          <p:cNvSpPr txBox="1"/>
          <p:nvPr/>
        </p:nvSpPr>
        <p:spPr>
          <a:xfrm>
            <a:off x="1028700" y="1920992"/>
            <a:ext cx="8632045" cy="2000548"/>
          </a:xfrm>
          <a:prstGeom prst="rect">
            <a:avLst/>
          </a:prstGeom>
        </p:spPr>
        <p:txBody>
          <a:bodyPr lIns="0" tIns="0" rIns="0" bIns="0" rtlCol="0" anchor="t">
            <a:spAutoFit/>
          </a:bodyPr>
          <a:lstStyle/>
          <a:p>
            <a:pPr>
              <a:lnSpc>
                <a:spcPts val="7839"/>
              </a:lnSpc>
            </a:pPr>
            <a:r>
              <a:rPr lang="en-US" sz="6950">
                <a:solidFill>
                  <a:srgbClr val="EF6BCE"/>
                </a:solidFill>
                <a:latin typeface="Arcade Gamer"/>
              </a:rPr>
              <a:t>Company Overview</a:t>
            </a:r>
          </a:p>
        </p:txBody>
      </p:sp>
      <p:pic>
        <p:nvPicPr>
          <p:cNvPr id="29" name="Picture 28" descr="Melbourne — Arcade Monsters">
            <a:extLst>
              <a:ext uri="{FF2B5EF4-FFF2-40B4-BE49-F238E27FC236}">
                <a16:creationId xmlns:a16="http://schemas.microsoft.com/office/drawing/2014/main" id="{4AE1D412-1968-3147-22CD-A0EB42783135}"/>
              </a:ext>
            </a:extLst>
          </p:cNvPr>
          <p:cNvPicPr>
            <a:picLocks noChangeAspect="1"/>
          </p:cNvPicPr>
          <p:nvPr/>
        </p:nvPicPr>
        <p:blipFill>
          <a:blip r:embed="rId18"/>
          <a:stretch>
            <a:fillRect/>
          </a:stretch>
        </p:blipFill>
        <p:spPr>
          <a:xfrm>
            <a:off x="10655446" y="2349025"/>
            <a:ext cx="6644353" cy="3756827"/>
          </a:xfrm>
          <a:prstGeom prst="rect">
            <a:avLst/>
          </a:prstGeom>
        </p:spPr>
      </p:pic>
      <p:pic>
        <p:nvPicPr>
          <p:cNvPr id="27" name="Picture 27"/>
          <p:cNvPicPr>
            <a:picLocks noChangeAspect="1"/>
          </p:cNvPicPr>
          <p:nvPr/>
        </p:nvPicPr>
        <p:blipFill>
          <a:blip r:embed="rId19"/>
          <a:srcRect/>
          <a:stretch>
            <a:fillRect/>
          </a:stretch>
        </p:blipFill>
        <p:spPr>
          <a:xfrm>
            <a:off x="16527434" y="5098352"/>
            <a:ext cx="978075" cy="93406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3C0F78"/>
        </a:solidFill>
        <a:effectLst/>
      </p:bgPr>
    </p:bg>
    <p:spTree>
      <p:nvGrpSpPr>
        <p:cNvPr id="1" name="">
          <a:extLst>
            <a:ext uri="{FF2B5EF4-FFF2-40B4-BE49-F238E27FC236}">
              <a16:creationId xmlns:a16="http://schemas.microsoft.com/office/drawing/2014/main" id="{D6FF15DE-A373-8F96-2D5D-4F7E702E3F9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1174F55-B49D-15FA-58F3-E39017DEC10A}"/>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alphaModFix amt="10999"/>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3" name="Group 3">
            <a:extLst>
              <a:ext uri="{FF2B5EF4-FFF2-40B4-BE49-F238E27FC236}">
                <a16:creationId xmlns:a16="http://schemas.microsoft.com/office/drawing/2014/main" id="{55F36FEE-BA31-1ECB-225B-6B99F049AEB7}"/>
              </a:ext>
            </a:extLst>
          </p:cNvPr>
          <p:cNvGrpSpPr/>
          <p:nvPr/>
        </p:nvGrpSpPr>
        <p:grpSpPr>
          <a:xfrm>
            <a:off x="671435" y="1473854"/>
            <a:ext cx="16945130" cy="8140750"/>
            <a:chOff x="0" y="-57150"/>
            <a:chExt cx="4462915" cy="2144066"/>
          </a:xfrm>
        </p:grpSpPr>
        <p:sp>
          <p:nvSpPr>
            <p:cNvPr id="4" name="Freeform 4">
              <a:extLst>
                <a:ext uri="{FF2B5EF4-FFF2-40B4-BE49-F238E27FC236}">
                  <a16:creationId xmlns:a16="http://schemas.microsoft.com/office/drawing/2014/main" id="{EA8D2ECD-A512-3843-7379-3D2F1FF3E340}"/>
                </a:ext>
              </a:extLst>
            </p:cNvPr>
            <p:cNvSpPr/>
            <p:nvPr/>
          </p:nvSpPr>
          <p:spPr>
            <a:xfrm>
              <a:off x="0" y="0"/>
              <a:ext cx="4462915" cy="2086916"/>
            </a:xfrm>
            <a:custGeom>
              <a:avLst/>
              <a:gdLst/>
              <a:ahLst/>
              <a:cxnLst/>
              <a:rect l="l" t="t" r="r" b="b"/>
              <a:pathLst>
                <a:path w="4462915" h="2086916">
                  <a:moveTo>
                    <a:pt x="22387" y="0"/>
                  </a:moveTo>
                  <a:lnTo>
                    <a:pt x="4440528" y="0"/>
                  </a:lnTo>
                  <a:cubicBezTo>
                    <a:pt x="4452892" y="0"/>
                    <a:pt x="4462915" y="10023"/>
                    <a:pt x="4462915" y="22387"/>
                  </a:cubicBezTo>
                  <a:lnTo>
                    <a:pt x="4462915" y="2064529"/>
                  </a:lnTo>
                  <a:cubicBezTo>
                    <a:pt x="4462915" y="2076893"/>
                    <a:pt x="4452892" y="2086916"/>
                    <a:pt x="4440528" y="2086916"/>
                  </a:cubicBezTo>
                  <a:lnTo>
                    <a:pt x="22387" y="2086916"/>
                  </a:lnTo>
                  <a:cubicBezTo>
                    <a:pt x="10023" y="2086916"/>
                    <a:pt x="0" y="2076893"/>
                    <a:pt x="0" y="2064529"/>
                  </a:cubicBezTo>
                  <a:lnTo>
                    <a:pt x="0" y="22387"/>
                  </a:lnTo>
                  <a:cubicBezTo>
                    <a:pt x="0" y="10023"/>
                    <a:pt x="10023" y="0"/>
                    <a:pt x="22387" y="0"/>
                  </a:cubicBezTo>
                  <a:close/>
                </a:path>
              </a:pathLst>
            </a:custGeom>
            <a:solidFill>
              <a:srgbClr val="3C0F78"/>
            </a:solidFill>
            <a:ln w="47625" cap="rnd">
              <a:solidFill>
                <a:srgbClr val="8488F4"/>
              </a:solidFill>
              <a:prstDash val="solid"/>
              <a:round/>
            </a:ln>
          </p:spPr>
          <p:txBody>
            <a:bodyPr/>
            <a:lstStyle/>
            <a:p>
              <a:endParaRPr lang="en-US"/>
            </a:p>
          </p:txBody>
        </p:sp>
        <p:sp>
          <p:nvSpPr>
            <p:cNvPr id="5" name="TextBox 5">
              <a:extLst>
                <a:ext uri="{FF2B5EF4-FFF2-40B4-BE49-F238E27FC236}">
                  <a16:creationId xmlns:a16="http://schemas.microsoft.com/office/drawing/2014/main" id="{3CDDEE3C-6011-6F10-79E8-F327E26DE7D0}"/>
                </a:ext>
              </a:extLst>
            </p:cNvPr>
            <p:cNvSpPr txBox="1"/>
            <p:nvPr/>
          </p:nvSpPr>
          <p:spPr>
            <a:xfrm>
              <a:off x="0" y="-57150"/>
              <a:ext cx="4462915" cy="2144066"/>
            </a:xfrm>
            <a:prstGeom prst="rect">
              <a:avLst/>
            </a:prstGeom>
          </p:spPr>
          <p:txBody>
            <a:bodyPr lIns="254000" tIns="254000" rIns="254000" bIns="254000" rtlCol="0" anchor="ctr"/>
            <a:lstStyle/>
            <a:p>
              <a:pPr algn="l">
                <a:lnSpc>
                  <a:spcPts val="3359"/>
                </a:lnSpc>
              </a:pPr>
              <a:endParaRPr/>
            </a:p>
            <a:p>
              <a:pPr algn="l">
                <a:lnSpc>
                  <a:spcPts val="3359"/>
                </a:lnSpc>
              </a:pPr>
              <a:r>
                <a:rPr lang="en-US" sz="2399">
                  <a:solidFill>
                    <a:srgbClr val="FFFFFF"/>
                  </a:solidFill>
                  <a:latin typeface="Hero"/>
                  <a:ea typeface="Hero"/>
                  <a:cs typeface="Hero"/>
                  <a:sym typeface="Hero"/>
                </a:rPr>
                <a:t>   </a:t>
              </a:r>
            </a:p>
          </p:txBody>
        </p:sp>
      </p:grpSp>
      <p:sp>
        <p:nvSpPr>
          <p:cNvPr id="7" name="TextBox 7">
            <a:extLst>
              <a:ext uri="{FF2B5EF4-FFF2-40B4-BE49-F238E27FC236}">
                <a16:creationId xmlns:a16="http://schemas.microsoft.com/office/drawing/2014/main" id="{5190F061-3E07-F758-E8D3-7793D7C84EA3}"/>
              </a:ext>
            </a:extLst>
          </p:cNvPr>
          <p:cNvSpPr txBox="1"/>
          <p:nvPr/>
        </p:nvSpPr>
        <p:spPr>
          <a:xfrm>
            <a:off x="1415803" y="2077845"/>
            <a:ext cx="7334339" cy="2077492"/>
          </a:xfrm>
          <a:prstGeom prst="rect">
            <a:avLst/>
          </a:prstGeom>
        </p:spPr>
        <p:txBody>
          <a:bodyPr lIns="0" tIns="0" rIns="0" bIns="0" rtlCol="0" anchor="t">
            <a:spAutoFit/>
          </a:bodyPr>
          <a:lstStyle/>
          <a:p>
            <a:pPr>
              <a:lnSpc>
                <a:spcPts val="8114"/>
              </a:lnSpc>
            </a:pPr>
            <a:r>
              <a:rPr lang="en-US" sz="7200">
                <a:solidFill>
                  <a:srgbClr val="EF6BCE"/>
                </a:solidFill>
                <a:latin typeface="Arcade Gamer"/>
                <a:ea typeface="Arcade Gamer"/>
                <a:cs typeface="Arcade Gamer"/>
                <a:sym typeface="Arcade Gamer"/>
              </a:rPr>
              <a:t>Target Market </a:t>
            </a:r>
            <a:endParaRPr lang="en-US" sz="7200">
              <a:solidFill>
                <a:srgbClr val="EF6BCE"/>
              </a:solidFill>
              <a:latin typeface="Arcade Gamer"/>
              <a:ea typeface="Arcade Gamer"/>
              <a:cs typeface="Arcade Gamer"/>
            </a:endParaRPr>
          </a:p>
        </p:txBody>
      </p:sp>
      <p:pic>
        <p:nvPicPr>
          <p:cNvPr id="8" name="Picture 8">
            <a:extLst>
              <a:ext uri="{FF2B5EF4-FFF2-40B4-BE49-F238E27FC236}">
                <a16:creationId xmlns:a16="http://schemas.microsoft.com/office/drawing/2014/main" id="{59CABDF4-DF58-08B8-8E75-FBED6D6BB559}"/>
              </a:ext>
            </a:extLst>
          </p:cNvPr>
          <p:cNvPicPr>
            <a:picLocks noChangeAspect="1"/>
          </p:cNvPicPr>
          <p:nvPr/>
        </p:nvPicPr>
        <p:blipFill>
          <a:blip r:embed="rId5"/>
          <a:srcRect/>
          <a:stretch>
            <a:fillRect/>
          </a:stretch>
        </p:blipFill>
        <p:spPr>
          <a:xfrm>
            <a:off x="671435" y="661978"/>
            <a:ext cx="744368" cy="331244"/>
          </a:xfrm>
          <a:prstGeom prst="rect">
            <a:avLst/>
          </a:prstGeom>
        </p:spPr>
      </p:pic>
      <p:sp>
        <p:nvSpPr>
          <p:cNvPr id="13" name="TextBox 13">
            <a:extLst>
              <a:ext uri="{FF2B5EF4-FFF2-40B4-BE49-F238E27FC236}">
                <a16:creationId xmlns:a16="http://schemas.microsoft.com/office/drawing/2014/main" id="{DE13DE8B-18E2-5A5E-933C-BCB3BED391DC}"/>
              </a:ext>
            </a:extLst>
          </p:cNvPr>
          <p:cNvSpPr txBox="1"/>
          <p:nvPr/>
        </p:nvSpPr>
        <p:spPr>
          <a:xfrm>
            <a:off x="1051465" y="4307376"/>
            <a:ext cx="6945960" cy="5985485"/>
          </a:xfrm>
          <a:prstGeom prst="rect">
            <a:avLst/>
          </a:prstGeom>
        </p:spPr>
        <p:txBody>
          <a:bodyPr wrap="square" lIns="0" tIns="0" rIns="0" bIns="0" rtlCol="0" anchor="t">
            <a:spAutoFit/>
          </a:bodyPr>
          <a:lstStyle/>
          <a:p>
            <a:pPr marL="571500" indent="-571500">
              <a:lnSpc>
                <a:spcPct val="150000"/>
              </a:lnSpc>
              <a:buFont typeface="Arial"/>
              <a:buChar char="•"/>
            </a:pPr>
            <a:r>
              <a:rPr lang="en-US" sz="4400">
                <a:solidFill>
                  <a:schemeClr val="bg1"/>
                </a:solidFill>
                <a:latin typeface="Disket Mono"/>
                <a:ea typeface="Disket Mono"/>
                <a:cs typeface="Disket Mono"/>
              </a:rPr>
              <a:t>Teens and Adults (13-30+)</a:t>
            </a:r>
          </a:p>
          <a:p>
            <a:pPr marL="571500" indent="-571500">
              <a:lnSpc>
                <a:spcPct val="150000"/>
              </a:lnSpc>
              <a:buFont typeface="Arial"/>
              <a:buChar char="•"/>
            </a:pPr>
            <a:r>
              <a:rPr lang="en-US" sz="4400">
                <a:solidFill>
                  <a:schemeClr val="bg1"/>
                </a:solidFill>
                <a:latin typeface="Disket Mono"/>
                <a:ea typeface="Disket Mono"/>
                <a:cs typeface="Disket Mono"/>
              </a:rPr>
              <a:t>Retro Games + Alcoholic Drinks </a:t>
            </a:r>
          </a:p>
          <a:p>
            <a:pPr marL="571500" indent="-571500">
              <a:lnSpc>
                <a:spcPct val="150000"/>
              </a:lnSpc>
              <a:buFont typeface="Arial"/>
              <a:buChar char="•"/>
            </a:pPr>
            <a:r>
              <a:rPr lang="en-US" sz="4400">
                <a:solidFill>
                  <a:schemeClr val="bg1"/>
                </a:solidFill>
                <a:latin typeface="Disket Mono"/>
                <a:ea typeface="Disket Mono"/>
                <a:cs typeface="Disket Mono"/>
              </a:rPr>
              <a:t>Nostalgic</a:t>
            </a:r>
          </a:p>
          <a:p>
            <a:pPr marL="571500" indent="-571500">
              <a:lnSpc>
                <a:spcPct val="150000"/>
              </a:lnSpc>
              <a:buFont typeface="Arial"/>
              <a:buChar char="•"/>
            </a:pPr>
            <a:endParaRPr lang="en-US" sz="4400">
              <a:solidFill>
                <a:schemeClr val="bg1"/>
              </a:solidFill>
              <a:latin typeface="Disket Mono"/>
              <a:ea typeface="Disket Mono"/>
              <a:cs typeface="Disket Mono"/>
            </a:endParaRPr>
          </a:p>
        </p:txBody>
      </p:sp>
      <p:sp>
        <p:nvSpPr>
          <p:cNvPr id="14" name="Freeform 14">
            <a:extLst>
              <a:ext uri="{FF2B5EF4-FFF2-40B4-BE49-F238E27FC236}">
                <a16:creationId xmlns:a16="http://schemas.microsoft.com/office/drawing/2014/main" id="{22B2AC09-EEA8-227C-4C09-7A0389A4D4CD}"/>
              </a:ext>
            </a:extLst>
          </p:cNvPr>
          <p:cNvSpPr/>
          <p:nvPr/>
        </p:nvSpPr>
        <p:spPr>
          <a:xfrm>
            <a:off x="1790858" y="661978"/>
            <a:ext cx="365831" cy="331244"/>
          </a:xfrm>
          <a:custGeom>
            <a:avLst/>
            <a:gdLst/>
            <a:ahLst/>
            <a:cxnLst/>
            <a:rect l="l" t="t" r="r" b="b"/>
            <a:pathLst>
              <a:path w="365831" h="331244">
                <a:moveTo>
                  <a:pt x="0" y="0"/>
                </a:moveTo>
                <a:lnTo>
                  <a:pt x="365832" y="0"/>
                </a:lnTo>
                <a:lnTo>
                  <a:pt x="365832" y="331244"/>
                </a:lnTo>
                <a:lnTo>
                  <a:pt x="0" y="33124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5" name="Freeform 15">
            <a:extLst>
              <a:ext uri="{FF2B5EF4-FFF2-40B4-BE49-F238E27FC236}">
                <a16:creationId xmlns:a16="http://schemas.microsoft.com/office/drawing/2014/main" id="{5057DA9E-534C-ADD2-818A-978B499378D1}"/>
              </a:ext>
            </a:extLst>
          </p:cNvPr>
          <p:cNvSpPr/>
          <p:nvPr/>
        </p:nvSpPr>
        <p:spPr>
          <a:xfrm>
            <a:off x="2232441" y="661978"/>
            <a:ext cx="365831" cy="331244"/>
          </a:xfrm>
          <a:custGeom>
            <a:avLst/>
            <a:gdLst/>
            <a:ahLst/>
            <a:cxnLst/>
            <a:rect l="l" t="t" r="r" b="b"/>
            <a:pathLst>
              <a:path w="365831" h="331244">
                <a:moveTo>
                  <a:pt x="0" y="0"/>
                </a:moveTo>
                <a:lnTo>
                  <a:pt x="365831" y="0"/>
                </a:lnTo>
                <a:lnTo>
                  <a:pt x="365831" y="331244"/>
                </a:lnTo>
                <a:lnTo>
                  <a:pt x="0" y="33124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6" name="Freeform 16">
            <a:extLst>
              <a:ext uri="{FF2B5EF4-FFF2-40B4-BE49-F238E27FC236}">
                <a16:creationId xmlns:a16="http://schemas.microsoft.com/office/drawing/2014/main" id="{A8902A21-765E-BBEF-E162-FC3A66CA6067}"/>
              </a:ext>
            </a:extLst>
          </p:cNvPr>
          <p:cNvSpPr/>
          <p:nvPr/>
        </p:nvSpPr>
        <p:spPr>
          <a:xfrm>
            <a:off x="2674023" y="661978"/>
            <a:ext cx="365831" cy="331244"/>
          </a:xfrm>
          <a:custGeom>
            <a:avLst/>
            <a:gdLst/>
            <a:ahLst/>
            <a:cxnLst/>
            <a:rect l="l" t="t" r="r" b="b"/>
            <a:pathLst>
              <a:path w="365831" h="331244">
                <a:moveTo>
                  <a:pt x="0" y="0"/>
                </a:moveTo>
                <a:lnTo>
                  <a:pt x="365831" y="0"/>
                </a:lnTo>
                <a:lnTo>
                  <a:pt x="365831" y="331244"/>
                </a:lnTo>
                <a:lnTo>
                  <a:pt x="0" y="33124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7" name="Freeform 17">
            <a:extLst>
              <a:ext uri="{FF2B5EF4-FFF2-40B4-BE49-F238E27FC236}">
                <a16:creationId xmlns:a16="http://schemas.microsoft.com/office/drawing/2014/main" id="{ACB9232B-43E7-E6BC-9D62-3AB9F4A89954}"/>
              </a:ext>
            </a:extLst>
          </p:cNvPr>
          <p:cNvSpPr/>
          <p:nvPr/>
        </p:nvSpPr>
        <p:spPr>
          <a:xfrm>
            <a:off x="3115605" y="661978"/>
            <a:ext cx="365831" cy="331244"/>
          </a:xfrm>
          <a:custGeom>
            <a:avLst/>
            <a:gdLst/>
            <a:ahLst/>
            <a:cxnLst/>
            <a:rect l="l" t="t" r="r" b="b"/>
            <a:pathLst>
              <a:path w="365831" h="331244">
                <a:moveTo>
                  <a:pt x="0" y="0"/>
                </a:moveTo>
                <a:lnTo>
                  <a:pt x="365831" y="0"/>
                </a:lnTo>
                <a:lnTo>
                  <a:pt x="365831" y="331244"/>
                </a:lnTo>
                <a:lnTo>
                  <a:pt x="0" y="33124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8" name="Freeform 18">
            <a:extLst>
              <a:ext uri="{FF2B5EF4-FFF2-40B4-BE49-F238E27FC236}">
                <a16:creationId xmlns:a16="http://schemas.microsoft.com/office/drawing/2014/main" id="{CC9403B7-8E95-BFDC-3063-990214825D5B}"/>
              </a:ext>
            </a:extLst>
          </p:cNvPr>
          <p:cNvSpPr/>
          <p:nvPr/>
        </p:nvSpPr>
        <p:spPr>
          <a:xfrm>
            <a:off x="3557187" y="661978"/>
            <a:ext cx="365831" cy="331244"/>
          </a:xfrm>
          <a:custGeom>
            <a:avLst/>
            <a:gdLst/>
            <a:ahLst/>
            <a:cxnLst/>
            <a:rect l="l" t="t" r="r" b="b"/>
            <a:pathLst>
              <a:path w="365831" h="331244">
                <a:moveTo>
                  <a:pt x="0" y="0"/>
                </a:moveTo>
                <a:lnTo>
                  <a:pt x="365832" y="0"/>
                </a:lnTo>
                <a:lnTo>
                  <a:pt x="365832" y="331244"/>
                </a:lnTo>
                <a:lnTo>
                  <a:pt x="0" y="33124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9" name="TextBox 19">
            <a:extLst>
              <a:ext uri="{FF2B5EF4-FFF2-40B4-BE49-F238E27FC236}">
                <a16:creationId xmlns:a16="http://schemas.microsoft.com/office/drawing/2014/main" id="{A80A97EC-A82D-C0DA-93B5-77895540142D}"/>
              </a:ext>
            </a:extLst>
          </p:cNvPr>
          <p:cNvSpPr txBox="1"/>
          <p:nvPr/>
        </p:nvSpPr>
        <p:spPr>
          <a:xfrm>
            <a:off x="15664300" y="661011"/>
            <a:ext cx="1952265" cy="320601"/>
          </a:xfrm>
          <a:prstGeom prst="rect">
            <a:avLst/>
          </a:prstGeom>
        </p:spPr>
        <p:txBody>
          <a:bodyPr lIns="0" tIns="0" rIns="0" bIns="0" rtlCol="0" anchor="t">
            <a:spAutoFit/>
          </a:bodyPr>
          <a:lstStyle/>
          <a:p>
            <a:pPr algn="r">
              <a:lnSpc>
                <a:spcPts val="2463"/>
              </a:lnSpc>
            </a:pPr>
            <a:r>
              <a:rPr lang="en-US" sz="2150">
                <a:solidFill>
                  <a:srgbClr val="EF6BCE"/>
                </a:solidFill>
                <a:latin typeface="Arcade Gamer"/>
                <a:ea typeface="Arcade Gamer"/>
                <a:cs typeface="Arcade Gamer"/>
                <a:sym typeface="Arcade Gamer"/>
              </a:rPr>
              <a:t>PLAYER 1</a:t>
            </a:r>
          </a:p>
        </p:txBody>
      </p:sp>
      <p:sp>
        <p:nvSpPr>
          <p:cNvPr id="20" name="Freeform 20">
            <a:extLst>
              <a:ext uri="{FF2B5EF4-FFF2-40B4-BE49-F238E27FC236}">
                <a16:creationId xmlns:a16="http://schemas.microsoft.com/office/drawing/2014/main" id="{24508A7A-C34A-484C-32A2-2E20E324D89A}"/>
              </a:ext>
            </a:extLst>
          </p:cNvPr>
          <p:cNvSpPr/>
          <p:nvPr/>
        </p:nvSpPr>
        <p:spPr>
          <a:xfrm>
            <a:off x="13577264" y="649239"/>
            <a:ext cx="2087036" cy="379461"/>
          </a:xfrm>
          <a:custGeom>
            <a:avLst/>
            <a:gdLst/>
            <a:ahLst/>
            <a:cxnLst/>
            <a:rect l="l" t="t" r="r" b="b"/>
            <a:pathLst>
              <a:path w="2087036" h="379461">
                <a:moveTo>
                  <a:pt x="0" y="0"/>
                </a:moveTo>
                <a:lnTo>
                  <a:pt x="2087036" y="0"/>
                </a:lnTo>
                <a:lnTo>
                  <a:pt x="2087036" y="379461"/>
                </a:lnTo>
                <a:lnTo>
                  <a:pt x="0" y="37946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21" name="TextBox 21">
            <a:extLst>
              <a:ext uri="{FF2B5EF4-FFF2-40B4-BE49-F238E27FC236}">
                <a16:creationId xmlns:a16="http://schemas.microsoft.com/office/drawing/2014/main" id="{7C20764E-9011-8356-9049-B777D78AD95C}"/>
              </a:ext>
            </a:extLst>
          </p:cNvPr>
          <p:cNvSpPr txBox="1"/>
          <p:nvPr/>
        </p:nvSpPr>
        <p:spPr>
          <a:xfrm>
            <a:off x="6627910" y="692023"/>
            <a:ext cx="4244462" cy="336677"/>
          </a:xfrm>
          <a:prstGeom prst="rect">
            <a:avLst/>
          </a:prstGeom>
        </p:spPr>
        <p:txBody>
          <a:bodyPr lIns="0" tIns="0" rIns="0" bIns="0" rtlCol="0" anchor="t">
            <a:spAutoFit/>
          </a:bodyPr>
          <a:lstStyle/>
          <a:p>
            <a:pPr algn="ctr">
              <a:lnSpc>
                <a:spcPts val="2463"/>
              </a:lnSpc>
            </a:pPr>
            <a:r>
              <a:rPr lang="en-US" sz="2199">
                <a:solidFill>
                  <a:srgbClr val="FFFFFF"/>
                </a:solidFill>
                <a:latin typeface="Arcade Gamer"/>
                <a:ea typeface="Arcade Gamer"/>
                <a:cs typeface="Arcade Gamer"/>
                <a:sym typeface="Arcade Gamer"/>
              </a:rPr>
              <a:t>HIGHSCORE 2500</a:t>
            </a:r>
          </a:p>
        </p:txBody>
      </p:sp>
      <p:graphicFrame>
        <p:nvGraphicFramePr>
          <p:cNvPr id="12" name="Chart 11">
            <a:extLst>
              <a:ext uri="{FF2B5EF4-FFF2-40B4-BE49-F238E27FC236}">
                <a16:creationId xmlns:a16="http://schemas.microsoft.com/office/drawing/2014/main" id="{C4909307-06D0-02A0-8C7A-5F37335BD064}"/>
              </a:ext>
            </a:extLst>
          </p:cNvPr>
          <p:cNvGraphicFramePr/>
          <p:nvPr>
            <p:extLst>
              <p:ext uri="{D42A27DB-BD31-4B8C-83A1-F6EECF244321}">
                <p14:modId xmlns:p14="http://schemas.microsoft.com/office/powerpoint/2010/main" val="3609149565"/>
              </p:ext>
            </p:extLst>
          </p:nvPr>
        </p:nvGraphicFramePr>
        <p:xfrm>
          <a:off x="7981020" y="1710096"/>
          <a:ext cx="10286999" cy="7945108"/>
        </p:xfrm>
        <a:graphic>
          <a:graphicData uri="http://schemas.openxmlformats.org/drawingml/2006/chart">
            <c:chart xmlns:c="http://schemas.openxmlformats.org/drawingml/2006/chart" xmlns:r="http://schemas.openxmlformats.org/officeDocument/2006/relationships" r:id="rId10"/>
          </a:graphicData>
        </a:graphic>
      </p:graphicFrame>
    </p:spTree>
    <p:extLst>
      <p:ext uri="{BB962C8B-B14F-4D97-AF65-F5344CB8AC3E}">
        <p14:creationId xmlns:p14="http://schemas.microsoft.com/office/powerpoint/2010/main" val="3174973909"/>
      </p:ext>
    </p:extLst>
  </p:cSld>
  <p:clrMapOvr>
    <a:masterClrMapping/>
  </p:clrMapOvr>
  <p:transition>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59" b="-9259"/>
            </a:stretch>
          </a:blipFill>
        </p:spPr>
        <p:txBody>
          <a:bodyPr/>
          <a:lstStyle/>
          <a:p>
            <a:endParaRPr lang="en-US"/>
          </a:p>
        </p:txBody>
      </p:sp>
      <p:grpSp>
        <p:nvGrpSpPr>
          <p:cNvPr id="3" name="Group 3"/>
          <p:cNvGrpSpPr/>
          <p:nvPr/>
        </p:nvGrpSpPr>
        <p:grpSpPr>
          <a:xfrm>
            <a:off x="2463647" y="-303072"/>
            <a:ext cx="13360706" cy="11415254"/>
            <a:chOff x="0" y="0"/>
            <a:chExt cx="17814275" cy="15220339"/>
          </a:xfrm>
        </p:grpSpPr>
        <p:sp>
          <p:nvSpPr>
            <p:cNvPr id="4" name="Freeform 4"/>
            <p:cNvSpPr/>
            <p:nvPr/>
          </p:nvSpPr>
          <p:spPr>
            <a:xfrm>
              <a:off x="0" y="0"/>
              <a:ext cx="9004199" cy="15220339"/>
            </a:xfrm>
            <a:custGeom>
              <a:avLst/>
              <a:gdLst/>
              <a:ahLst/>
              <a:cxnLst/>
              <a:rect l="l" t="t" r="r" b="b"/>
              <a:pathLst>
                <a:path w="9004199" h="15220339">
                  <a:moveTo>
                    <a:pt x="0" y="0"/>
                  </a:moveTo>
                  <a:lnTo>
                    <a:pt x="9004199" y="0"/>
                  </a:lnTo>
                  <a:lnTo>
                    <a:pt x="9004199" y="15220339"/>
                  </a:lnTo>
                  <a:lnTo>
                    <a:pt x="0" y="15220339"/>
                  </a:lnTo>
                  <a:lnTo>
                    <a:pt x="0" y="0"/>
                  </a:lnTo>
                  <a:close/>
                </a:path>
              </a:pathLst>
            </a:custGeom>
            <a:blipFill>
              <a:blip r:embed="rId4"/>
              <a:stretch>
                <a:fillRect t="-10083" r="-46250" b="-10083"/>
              </a:stretch>
            </a:blipFill>
          </p:spPr>
          <p:txBody>
            <a:bodyPr/>
            <a:lstStyle/>
            <a:p>
              <a:endParaRPr lang="en-US"/>
            </a:p>
          </p:txBody>
        </p:sp>
        <p:sp>
          <p:nvSpPr>
            <p:cNvPr id="5" name="Freeform 5"/>
            <p:cNvSpPr/>
            <p:nvPr/>
          </p:nvSpPr>
          <p:spPr>
            <a:xfrm flipH="1">
              <a:off x="8810076" y="0"/>
              <a:ext cx="9004199" cy="15220339"/>
            </a:xfrm>
            <a:custGeom>
              <a:avLst/>
              <a:gdLst/>
              <a:ahLst/>
              <a:cxnLst/>
              <a:rect l="l" t="t" r="r" b="b"/>
              <a:pathLst>
                <a:path w="9004199" h="15220339">
                  <a:moveTo>
                    <a:pt x="9004199" y="0"/>
                  </a:moveTo>
                  <a:lnTo>
                    <a:pt x="0" y="0"/>
                  </a:lnTo>
                  <a:lnTo>
                    <a:pt x="0" y="15220339"/>
                  </a:lnTo>
                  <a:lnTo>
                    <a:pt x="9004199" y="15220339"/>
                  </a:lnTo>
                  <a:lnTo>
                    <a:pt x="9004199" y="0"/>
                  </a:lnTo>
                  <a:close/>
                </a:path>
              </a:pathLst>
            </a:custGeom>
            <a:blipFill>
              <a:blip r:embed="rId4"/>
              <a:stretch>
                <a:fillRect t="-10083" r="-46250" b="-10083"/>
              </a:stretch>
            </a:blipFill>
          </p:spPr>
          <p:txBody>
            <a:bodyPr/>
            <a:lstStyle/>
            <a:p>
              <a:endParaRPr lang="en-US"/>
            </a:p>
          </p:txBody>
        </p:sp>
      </p:grpSp>
      <p:sp>
        <p:nvSpPr>
          <p:cNvPr id="6" name="TextBox 6"/>
          <p:cNvSpPr txBox="1"/>
          <p:nvPr/>
        </p:nvSpPr>
        <p:spPr>
          <a:xfrm>
            <a:off x="5436327" y="2571152"/>
            <a:ext cx="7415346" cy="336631"/>
          </a:xfrm>
          <a:prstGeom prst="rect">
            <a:avLst/>
          </a:prstGeom>
        </p:spPr>
        <p:txBody>
          <a:bodyPr lIns="0" tIns="0" rIns="0" bIns="0" rtlCol="0" anchor="t">
            <a:spAutoFit/>
          </a:bodyPr>
          <a:lstStyle/>
          <a:p>
            <a:pPr algn="ctr">
              <a:lnSpc>
                <a:spcPts val="3504"/>
              </a:lnSpc>
            </a:pPr>
            <a:r>
              <a:rPr lang="en-US" sz="2500">
                <a:solidFill>
                  <a:srgbClr val="060A4F"/>
                </a:solidFill>
                <a:latin typeface="Press Start 2P"/>
                <a:ea typeface="Press Start 2P"/>
                <a:cs typeface="Press Start 2P"/>
              </a:rPr>
              <a:t>Key Variables Selected </a:t>
            </a:r>
          </a:p>
        </p:txBody>
      </p:sp>
      <p:grpSp>
        <p:nvGrpSpPr>
          <p:cNvPr id="7" name="Group 7"/>
          <p:cNvGrpSpPr/>
          <p:nvPr/>
        </p:nvGrpSpPr>
        <p:grpSpPr>
          <a:xfrm>
            <a:off x="6460172" y="3219507"/>
            <a:ext cx="5306369" cy="537092"/>
            <a:chOff x="0" y="-123825"/>
            <a:chExt cx="7075158" cy="716123"/>
          </a:xfrm>
        </p:grpSpPr>
        <p:sp>
          <p:nvSpPr>
            <p:cNvPr id="8" name="TextBox 8"/>
            <p:cNvSpPr txBox="1"/>
            <p:nvPr/>
          </p:nvSpPr>
          <p:spPr>
            <a:xfrm>
              <a:off x="1633221" y="-123825"/>
              <a:ext cx="5441937" cy="639491"/>
            </a:xfrm>
            <a:prstGeom prst="rect">
              <a:avLst/>
            </a:prstGeom>
          </p:spPr>
          <p:txBody>
            <a:bodyPr wrap="square" lIns="0" tIns="0" rIns="0" bIns="0" rtlCol="0" anchor="t">
              <a:spAutoFit/>
            </a:bodyPr>
            <a:lstStyle/>
            <a:p>
              <a:pPr>
                <a:lnSpc>
                  <a:spcPts val="4156"/>
                </a:lnSpc>
              </a:pPr>
              <a:r>
                <a:rPr lang="en-US" sz="2950">
                  <a:solidFill>
                    <a:srgbClr val="060A4F"/>
                  </a:solidFill>
                  <a:latin typeface="Retropix"/>
                  <a:ea typeface="+mn-lt"/>
                  <a:cs typeface="+mn-lt"/>
                </a:rPr>
                <a:t>Age 18–44</a:t>
              </a:r>
              <a:endParaRPr lang="en-US">
                <a:latin typeface="Retropix"/>
              </a:endParaRPr>
            </a:p>
          </p:txBody>
        </p:sp>
        <p:sp>
          <p:nvSpPr>
            <p:cNvPr id="9" name="TextBox 9"/>
            <p:cNvSpPr txBox="1"/>
            <p:nvPr/>
          </p:nvSpPr>
          <p:spPr>
            <a:xfrm>
              <a:off x="0" y="-66676"/>
              <a:ext cx="1402936" cy="658974"/>
            </a:xfrm>
            <a:prstGeom prst="rect">
              <a:avLst/>
            </a:prstGeom>
          </p:spPr>
          <p:txBody>
            <a:bodyPr lIns="0" tIns="0" rIns="0" bIns="0" rtlCol="0" anchor="t">
              <a:spAutoFit/>
            </a:bodyPr>
            <a:lstStyle/>
            <a:p>
              <a:pPr algn="ctr">
                <a:lnSpc>
                  <a:spcPts val="4156"/>
                </a:lnSpc>
              </a:pPr>
              <a:r>
                <a:rPr lang="en-US" sz="2968">
                  <a:solidFill>
                    <a:srgbClr val="060A4F"/>
                  </a:solidFill>
                  <a:latin typeface="Press Start 2P"/>
                  <a:ea typeface="Press Start 2P"/>
                  <a:cs typeface="Press Start 2P"/>
                  <a:sym typeface="Press Start 2P"/>
                </a:rPr>
                <a:t>A.</a:t>
              </a:r>
            </a:p>
          </p:txBody>
        </p:sp>
      </p:grpSp>
      <p:grpSp>
        <p:nvGrpSpPr>
          <p:cNvPr id="10" name="Group 10"/>
          <p:cNvGrpSpPr/>
          <p:nvPr/>
        </p:nvGrpSpPr>
        <p:grpSpPr>
          <a:xfrm>
            <a:off x="6287155" y="4008262"/>
            <a:ext cx="7610977" cy="542183"/>
            <a:chOff x="0" y="-225074"/>
            <a:chExt cx="7880015" cy="817372"/>
          </a:xfrm>
        </p:grpSpPr>
        <p:sp>
          <p:nvSpPr>
            <p:cNvPr id="11" name="TextBox 11"/>
            <p:cNvSpPr txBox="1"/>
            <p:nvPr/>
          </p:nvSpPr>
          <p:spPr>
            <a:xfrm>
              <a:off x="1306936" y="-225074"/>
              <a:ext cx="6573079" cy="723052"/>
            </a:xfrm>
            <a:prstGeom prst="rect">
              <a:avLst/>
            </a:prstGeom>
          </p:spPr>
          <p:txBody>
            <a:bodyPr wrap="square" lIns="0" tIns="0" rIns="0" bIns="0" rtlCol="0" anchor="t">
              <a:spAutoFit/>
            </a:bodyPr>
            <a:lstStyle/>
            <a:p>
              <a:pPr>
                <a:lnSpc>
                  <a:spcPts val="4156"/>
                </a:lnSpc>
              </a:pPr>
              <a:r>
                <a:rPr lang="en-US" sz="2950">
                  <a:solidFill>
                    <a:srgbClr val="060A4F"/>
                  </a:solidFill>
                  <a:latin typeface="Retropix"/>
                </a:rPr>
                <a:t> Entertainment Spending</a:t>
              </a:r>
            </a:p>
          </p:txBody>
        </p:sp>
        <p:sp>
          <p:nvSpPr>
            <p:cNvPr id="12" name="TextBox 12"/>
            <p:cNvSpPr txBox="1"/>
            <p:nvPr/>
          </p:nvSpPr>
          <p:spPr>
            <a:xfrm>
              <a:off x="0" y="-66675"/>
              <a:ext cx="1402936" cy="658973"/>
            </a:xfrm>
            <a:prstGeom prst="rect">
              <a:avLst/>
            </a:prstGeom>
          </p:spPr>
          <p:txBody>
            <a:bodyPr lIns="0" tIns="0" rIns="0" bIns="0" rtlCol="0" anchor="t">
              <a:spAutoFit/>
            </a:bodyPr>
            <a:lstStyle/>
            <a:p>
              <a:pPr algn="ctr">
                <a:lnSpc>
                  <a:spcPts val="4156"/>
                </a:lnSpc>
              </a:pPr>
              <a:r>
                <a:rPr lang="en-US" sz="2968">
                  <a:solidFill>
                    <a:srgbClr val="060A4F"/>
                  </a:solidFill>
                  <a:latin typeface="Press Start 2P"/>
                  <a:ea typeface="Press Start 2P"/>
                  <a:cs typeface="Press Start 2P"/>
                  <a:sym typeface="Press Start 2P"/>
                </a:rPr>
                <a:t>B.</a:t>
              </a:r>
            </a:p>
          </p:txBody>
        </p:sp>
      </p:grpSp>
      <p:sp>
        <p:nvSpPr>
          <p:cNvPr id="13" name="Freeform 13"/>
          <p:cNvSpPr/>
          <p:nvPr/>
        </p:nvSpPr>
        <p:spPr>
          <a:xfrm>
            <a:off x="7777207" y="839627"/>
            <a:ext cx="2733586" cy="378146"/>
          </a:xfrm>
          <a:custGeom>
            <a:avLst/>
            <a:gdLst/>
            <a:ahLst/>
            <a:cxnLst/>
            <a:rect l="l" t="t" r="r" b="b"/>
            <a:pathLst>
              <a:path w="2733586" h="378146">
                <a:moveTo>
                  <a:pt x="0" y="0"/>
                </a:moveTo>
                <a:lnTo>
                  <a:pt x="2733586" y="0"/>
                </a:lnTo>
                <a:lnTo>
                  <a:pt x="2733586" y="378146"/>
                </a:lnTo>
                <a:lnTo>
                  <a:pt x="0" y="37814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4" name="Freeform 14"/>
          <p:cNvSpPr/>
          <p:nvPr/>
        </p:nvSpPr>
        <p:spPr>
          <a:xfrm>
            <a:off x="1028700" y="4467605"/>
            <a:ext cx="1112861" cy="1224607"/>
          </a:xfrm>
          <a:custGeom>
            <a:avLst/>
            <a:gdLst/>
            <a:ahLst/>
            <a:cxnLst/>
            <a:rect l="l" t="t" r="r" b="b"/>
            <a:pathLst>
              <a:path w="1112861" h="1224607">
                <a:moveTo>
                  <a:pt x="0" y="0"/>
                </a:moveTo>
                <a:lnTo>
                  <a:pt x="1112861" y="0"/>
                </a:lnTo>
                <a:lnTo>
                  <a:pt x="1112861" y="1224607"/>
                </a:lnTo>
                <a:lnTo>
                  <a:pt x="0" y="122460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5" name="Freeform 15"/>
          <p:cNvSpPr/>
          <p:nvPr/>
        </p:nvSpPr>
        <p:spPr>
          <a:xfrm>
            <a:off x="16549213" y="4552774"/>
            <a:ext cx="1073645" cy="1181452"/>
          </a:xfrm>
          <a:custGeom>
            <a:avLst/>
            <a:gdLst/>
            <a:ahLst/>
            <a:cxnLst/>
            <a:rect l="l" t="t" r="r" b="b"/>
            <a:pathLst>
              <a:path w="1073645" h="1181452">
                <a:moveTo>
                  <a:pt x="0" y="0"/>
                </a:moveTo>
                <a:lnTo>
                  <a:pt x="1073644" y="0"/>
                </a:lnTo>
                <a:lnTo>
                  <a:pt x="1073644" y="1181452"/>
                </a:lnTo>
                <a:lnTo>
                  <a:pt x="0" y="118145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grpSp>
        <p:nvGrpSpPr>
          <p:cNvPr id="16" name="Group 10">
            <a:extLst>
              <a:ext uri="{FF2B5EF4-FFF2-40B4-BE49-F238E27FC236}">
                <a16:creationId xmlns:a16="http://schemas.microsoft.com/office/drawing/2014/main" id="{6F3D82B2-0F6B-233A-87ED-05CC849547C4}"/>
              </a:ext>
            </a:extLst>
          </p:cNvPr>
          <p:cNvGrpSpPr/>
          <p:nvPr/>
        </p:nvGrpSpPr>
        <p:grpSpPr>
          <a:xfrm>
            <a:off x="6460172" y="4917634"/>
            <a:ext cx="7137361" cy="1575944"/>
            <a:chOff x="0" y="-929681"/>
            <a:chExt cx="9516482" cy="2101257"/>
          </a:xfrm>
        </p:grpSpPr>
        <p:sp>
          <p:nvSpPr>
            <p:cNvPr id="17" name="TextBox 11">
              <a:extLst>
                <a:ext uri="{FF2B5EF4-FFF2-40B4-BE49-F238E27FC236}">
                  <a16:creationId xmlns:a16="http://schemas.microsoft.com/office/drawing/2014/main" id="{86A2CF10-A94F-4AC2-C1CC-D1D2574FF254}"/>
                </a:ext>
              </a:extLst>
            </p:cNvPr>
            <p:cNvSpPr txBox="1"/>
            <p:nvPr/>
          </p:nvSpPr>
          <p:spPr>
            <a:xfrm>
              <a:off x="1277245" y="-929681"/>
              <a:ext cx="8239237" cy="2101257"/>
            </a:xfrm>
            <a:prstGeom prst="rect">
              <a:avLst/>
            </a:prstGeom>
          </p:spPr>
          <p:txBody>
            <a:bodyPr wrap="square" lIns="0" tIns="0" rIns="0" bIns="0" rtlCol="0" anchor="t">
              <a:spAutoFit/>
            </a:bodyPr>
            <a:lstStyle/>
            <a:p>
              <a:pPr>
                <a:lnSpc>
                  <a:spcPts val="4156"/>
                </a:lnSpc>
              </a:pPr>
              <a:r>
                <a:rPr lang="en-US" sz="2950">
                  <a:solidFill>
                    <a:srgbClr val="060A4F"/>
                  </a:solidFill>
                  <a:latin typeface="Retropix"/>
                  <a:ea typeface="+mn-lt"/>
                  <a:cs typeface="+mn-lt"/>
                </a:rPr>
                <a:t>PRIZM Psychographic Segments</a:t>
              </a:r>
            </a:p>
            <a:p>
              <a:pPr>
                <a:lnSpc>
                  <a:spcPts val="4156"/>
                </a:lnSpc>
              </a:pPr>
              <a:r>
                <a:rPr lang="en-US" sz="2950">
                  <a:solidFill>
                    <a:srgbClr val="060A4F"/>
                  </a:solidFill>
                  <a:latin typeface="Retropix"/>
                  <a:ea typeface="Calibri"/>
                  <a:cs typeface="Calibri"/>
                </a:rPr>
                <a:t>       -  Young Digerati</a:t>
              </a:r>
            </a:p>
            <a:p>
              <a:pPr>
                <a:lnSpc>
                  <a:spcPts val="4156"/>
                </a:lnSpc>
              </a:pPr>
              <a:r>
                <a:rPr lang="en-US" sz="2950">
                  <a:solidFill>
                    <a:srgbClr val="060A4F"/>
                  </a:solidFill>
                  <a:latin typeface="Retropix"/>
                  <a:ea typeface="Calibri"/>
                  <a:cs typeface="Calibri"/>
                </a:rPr>
                <a:t>       -  Urban Achievers</a:t>
              </a:r>
              <a:endParaRPr lang="en-US"/>
            </a:p>
          </p:txBody>
        </p:sp>
        <p:sp>
          <p:nvSpPr>
            <p:cNvPr id="18" name="TextBox 12">
              <a:extLst>
                <a:ext uri="{FF2B5EF4-FFF2-40B4-BE49-F238E27FC236}">
                  <a16:creationId xmlns:a16="http://schemas.microsoft.com/office/drawing/2014/main" id="{54EBCA5A-E04A-9EA4-D1AF-61DDFC17CE14}"/>
                </a:ext>
              </a:extLst>
            </p:cNvPr>
            <p:cNvSpPr txBox="1"/>
            <p:nvPr/>
          </p:nvSpPr>
          <p:spPr>
            <a:xfrm>
              <a:off x="0" y="-899374"/>
              <a:ext cx="1402936" cy="538609"/>
            </a:xfrm>
            <a:prstGeom prst="rect">
              <a:avLst/>
            </a:prstGeom>
          </p:spPr>
          <p:txBody>
            <a:bodyPr lIns="0" tIns="0" rIns="0" bIns="0" rtlCol="0" anchor="t">
              <a:spAutoFit/>
            </a:bodyPr>
            <a:lstStyle/>
            <a:p>
              <a:pPr algn="ctr">
                <a:lnSpc>
                  <a:spcPts val="4156"/>
                </a:lnSpc>
              </a:pPr>
              <a:r>
                <a:rPr lang="en-US" sz="2950">
                  <a:solidFill>
                    <a:srgbClr val="060A4F"/>
                  </a:solidFill>
                  <a:latin typeface="Press Start 2P"/>
                  <a:ea typeface="Press Start 2P"/>
                  <a:cs typeface="Press Start 2P"/>
                  <a:sym typeface="Press Start 2P"/>
                </a:rPr>
                <a:t>C.</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3C0F78"/>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alphaModFix amt="10999"/>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3" name="Group 3"/>
          <p:cNvGrpSpPr/>
          <p:nvPr/>
        </p:nvGrpSpPr>
        <p:grpSpPr>
          <a:xfrm>
            <a:off x="671435" y="1318871"/>
            <a:ext cx="16945130" cy="8140750"/>
            <a:chOff x="0" y="-57150"/>
            <a:chExt cx="4462915" cy="2144066"/>
          </a:xfrm>
        </p:grpSpPr>
        <p:sp>
          <p:nvSpPr>
            <p:cNvPr id="4" name="Freeform 4"/>
            <p:cNvSpPr/>
            <p:nvPr/>
          </p:nvSpPr>
          <p:spPr>
            <a:xfrm>
              <a:off x="0" y="0"/>
              <a:ext cx="4462915" cy="2086916"/>
            </a:xfrm>
            <a:custGeom>
              <a:avLst/>
              <a:gdLst/>
              <a:ahLst/>
              <a:cxnLst/>
              <a:rect l="l" t="t" r="r" b="b"/>
              <a:pathLst>
                <a:path w="4462915" h="2086916">
                  <a:moveTo>
                    <a:pt x="22387" y="0"/>
                  </a:moveTo>
                  <a:lnTo>
                    <a:pt x="4440528" y="0"/>
                  </a:lnTo>
                  <a:cubicBezTo>
                    <a:pt x="4452892" y="0"/>
                    <a:pt x="4462915" y="10023"/>
                    <a:pt x="4462915" y="22387"/>
                  </a:cubicBezTo>
                  <a:lnTo>
                    <a:pt x="4462915" y="2064529"/>
                  </a:lnTo>
                  <a:cubicBezTo>
                    <a:pt x="4462915" y="2076893"/>
                    <a:pt x="4452892" y="2086916"/>
                    <a:pt x="4440528" y="2086916"/>
                  </a:cubicBezTo>
                  <a:lnTo>
                    <a:pt x="22387" y="2086916"/>
                  </a:lnTo>
                  <a:cubicBezTo>
                    <a:pt x="10023" y="2086916"/>
                    <a:pt x="0" y="2076893"/>
                    <a:pt x="0" y="2064529"/>
                  </a:cubicBezTo>
                  <a:lnTo>
                    <a:pt x="0" y="22387"/>
                  </a:lnTo>
                  <a:cubicBezTo>
                    <a:pt x="0" y="10023"/>
                    <a:pt x="10023" y="0"/>
                    <a:pt x="22387" y="0"/>
                  </a:cubicBezTo>
                  <a:close/>
                </a:path>
              </a:pathLst>
            </a:custGeom>
            <a:solidFill>
              <a:srgbClr val="3C0F78"/>
            </a:solidFill>
            <a:ln w="47625" cap="rnd">
              <a:solidFill>
                <a:srgbClr val="8488F4"/>
              </a:solidFill>
              <a:prstDash val="solid"/>
              <a:round/>
            </a:ln>
          </p:spPr>
          <p:txBody>
            <a:bodyPr/>
            <a:lstStyle/>
            <a:p>
              <a:endParaRPr lang="en-US"/>
            </a:p>
          </p:txBody>
        </p:sp>
        <p:sp>
          <p:nvSpPr>
            <p:cNvPr id="5" name="TextBox 5"/>
            <p:cNvSpPr txBox="1"/>
            <p:nvPr/>
          </p:nvSpPr>
          <p:spPr>
            <a:xfrm>
              <a:off x="0" y="-57150"/>
              <a:ext cx="4462915" cy="2144066"/>
            </a:xfrm>
            <a:prstGeom prst="rect">
              <a:avLst/>
            </a:prstGeom>
          </p:spPr>
          <p:txBody>
            <a:bodyPr lIns="254000" tIns="254000" rIns="254000" bIns="254000" rtlCol="0" anchor="ctr"/>
            <a:lstStyle/>
            <a:p>
              <a:pPr algn="l">
                <a:lnSpc>
                  <a:spcPts val="3359"/>
                </a:lnSpc>
              </a:pPr>
              <a:endParaRPr/>
            </a:p>
            <a:p>
              <a:pPr algn="l">
                <a:lnSpc>
                  <a:spcPts val="3359"/>
                </a:lnSpc>
              </a:pPr>
              <a:r>
                <a:rPr lang="en-US" sz="2399">
                  <a:solidFill>
                    <a:srgbClr val="FFFFFF"/>
                  </a:solidFill>
                  <a:latin typeface="Hero"/>
                  <a:ea typeface="Hero"/>
                  <a:cs typeface="Hero"/>
                  <a:sym typeface="Hero"/>
                </a:rPr>
                <a:t>   </a:t>
              </a:r>
            </a:p>
          </p:txBody>
        </p:sp>
      </p:grpSp>
      <p:sp>
        <p:nvSpPr>
          <p:cNvPr id="7" name="TextBox 7"/>
          <p:cNvSpPr txBox="1"/>
          <p:nvPr/>
        </p:nvSpPr>
        <p:spPr>
          <a:xfrm>
            <a:off x="750731" y="1658533"/>
            <a:ext cx="18415635" cy="922240"/>
          </a:xfrm>
          <a:prstGeom prst="rect">
            <a:avLst/>
          </a:prstGeom>
        </p:spPr>
        <p:txBody>
          <a:bodyPr wrap="square" lIns="0" tIns="0" rIns="0" bIns="0" rtlCol="0" anchor="t">
            <a:spAutoFit/>
          </a:bodyPr>
          <a:lstStyle/>
          <a:p>
            <a:pPr>
              <a:lnSpc>
                <a:spcPts val="8114"/>
              </a:lnSpc>
            </a:pPr>
            <a:r>
              <a:rPr lang="en-US" sz="4400">
                <a:solidFill>
                  <a:srgbClr val="EF6BCE"/>
                </a:solidFill>
                <a:latin typeface="Arcade Gamer"/>
              </a:rPr>
              <a:t> Target Customer Lifestyle Comparison</a:t>
            </a:r>
            <a:endParaRPr lang="en-US" sz="4400"/>
          </a:p>
        </p:txBody>
      </p:sp>
      <p:pic>
        <p:nvPicPr>
          <p:cNvPr id="8" name="Picture 8"/>
          <p:cNvPicPr>
            <a:picLocks noChangeAspect="1"/>
          </p:cNvPicPr>
          <p:nvPr/>
        </p:nvPicPr>
        <p:blipFill>
          <a:blip r:embed="rId5"/>
          <a:srcRect/>
          <a:stretch>
            <a:fillRect/>
          </a:stretch>
        </p:blipFill>
        <p:spPr>
          <a:xfrm>
            <a:off x="671435" y="661978"/>
            <a:ext cx="744368" cy="331244"/>
          </a:xfrm>
          <a:prstGeom prst="rect">
            <a:avLst/>
          </a:prstGeom>
        </p:spPr>
      </p:pic>
      <p:sp>
        <p:nvSpPr>
          <p:cNvPr id="12" name="Freeform 12"/>
          <p:cNvSpPr/>
          <p:nvPr/>
        </p:nvSpPr>
        <p:spPr>
          <a:xfrm flipH="1">
            <a:off x="1143660" y="4200955"/>
            <a:ext cx="268028" cy="249997"/>
          </a:xfrm>
          <a:custGeom>
            <a:avLst/>
            <a:gdLst/>
            <a:ahLst/>
            <a:cxnLst/>
            <a:rect l="l" t="t" r="r" b="b"/>
            <a:pathLst>
              <a:path w="268028" h="249997">
                <a:moveTo>
                  <a:pt x="268028" y="0"/>
                </a:moveTo>
                <a:lnTo>
                  <a:pt x="0" y="0"/>
                </a:lnTo>
                <a:lnTo>
                  <a:pt x="0" y="249998"/>
                </a:lnTo>
                <a:lnTo>
                  <a:pt x="268028" y="249998"/>
                </a:lnTo>
                <a:lnTo>
                  <a:pt x="268028"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4" name="Freeform 14"/>
          <p:cNvSpPr/>
          <p:nvPr/>
        </p:nvSpPr>
        <p:spPr>
          <a:xfrm>
            <a:off x="1790858" y="661978"/>
            <a:ext cx="365831" cy="331244"/>
          </a:xfrm>
          <a:custGeom>
            <a:avLst/>
            <a:gdLst/>
            <a:ahLst/>
            <a:cxnLst/>
            <a:rect l="l" t="t" r="r" b="b"/>
            <a:pathLst>
              <a:path w="365831" h="331244">
                <a:moveTo>
                  <a:pt x="0" y="0"/>
                </a:moveTo>
                <a:lnTo>
                  <a:pt x="365832" y="0"/>
                </a:lnTo>
                <a:lnTo>
                  <a:pt x="365832" y="331244"/>
                </a:lnTo>
                <a:lnTo>
                  <a:pt x="0" y="33124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5" name="Freeform 15"/>
          <p:cNvSpPr/>
          <p:nvPr/>
        </p:nvSpPr>
        <p:spPr>
          <a:xfrm>
            <a:off x="2232441" y="661978"/>
            <a:ext cx="365831" cy="331244"/>
          </a:xfrm>
          <a:custGeom>
            <a:avLst/>
            <a:gdLst/>
            <a:ahLst/>
            <a:cxnLst/>
            <a:rect l="l" t="t" r="r" b="b"/>
            <a:pathLst>
              <a:path w="365831" h="331244">
                <a:moveTo>
                  <a:pt x="0" y="0"/>
                </a:moveTo>
                <a:lnTo>
                  <a:pt x="365831" y="0"/>
                </a:lnTo>
                <a:lnTo>
                  <a:pt x="365831" y="331244"/>
                </a:lnTo>
                <a:lnTo>
                  <a:pt x="0" y="33124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6" name="Freeform 16"/>
          <p:cNvSpPr/>
          <p:nvPr/>
        </p:nvSpPr>
        <p:spPr>
          <a:xfrm>
            <a:off x="2674023" y="661978"/>
            <a:ext cx="365831" cy="331244"/>
          </a:xfrm>
          <a:custGeom>
            <a:avLst/>
            <a:gdLst/>
            <a:ahLst/>
            <a:cxnLst/>
            <a:rect l="l" t="t" r="r" b="b"/>
            <a:pathLst>
              <a:path w="365831" h="331244">
                <a:moveTo>
                  <a:pt x="0" y="0"/>
                </a:moveTo>
                <a:lnTo>
                  <a:pt x="365831" y="0"/>
                </a:lnTo>
                <a:lnTo>
                  <a:pt x="365831" y="331244"/>
                </a:lnTo>
                <a:lnTo>
                  <a:pt x="0" y="33124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7" name="Freeform 17"/>
          <p:cNvSpPr/>
          <p:nvPr/>
        </p:nvSpPr>
        <p:spPr>
          <a:xfrm>
            <a:off x="3115605" y="661978"/>
            <a:ext cx="365831" cy="331244"/>
          </a:xfrm>
          <a:custGeom>
            <a:avLst/>
            <a:gdLst/>
            <a:ahLst/>
            <a:cxnLst/>
            <a:rect l="l" t="t" r="r" b="b"/>
            <a:pathLst>
              <a:path w="365831" h="331244">
                <a:moveTo>
                  <a:pt x="0" y="0"/>
                </a:moveTo>
                <a:lnTo>
                  <a:pt x="365831" y="0"/>
                </a:lnTo>
                <a:lnTo>
                  <a:pt x="365831" y="331244"/>
                </a:lnTo>
                <a:lnTo>
                  <a:pt x="0" y="33124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8" name="Freeform 18"/>
          <p:cNvSpPr/>
          <p:nvPr/>
        </p:nvSpPr>
        <p:spPr>
          <a:xfrm>
            <a:off x="3557187" y="661978"/>
            <a:ext cx="365831" cy="331244"/>
          </a:xfrm>
          <a:custGeom>
            <a:avLst/>
            <a:gdLst/>
            <a:ahLst/>
            <a:cxnLst/>
            <a:rect l="l" t="t" r="r" b="b"/>
            <a:pathLst>
              <a:path w="365831" h="331244">
                <a:moveTo>
                  <a:pt x="0" y="0"/>
                </a:moveTo>
                <a:lnTo>
                  <a:pt x="365832" y="0"/>
                </a:lnTo>
                <a:lnTo>
                  <a:pt x="365832" y="331244"/>
                </a:lnTo>
                <a:lnTo>
                  <a:pt x="0" y="33124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9" name="TextBox 19"/>
          <p:cNvSpPr txBox="1"/>
          <p:nvPr/>
        </p:nvSpPr>
        <p:spPr>
          <a:xfrm>
            <a:off x="15664300" y="661011"/>
            <a:ext cx="1952265" cy="320601"/>
          </a:xfrm>
          <a:prstGeom prst="rect">
            <a:avLst/>
          </a:prstGeom>
        </p:spPr>
        <p:txBody>
          <a:bodyPr lIns="0" tIns="0" rIns="0" bIns="0" rtlCol="0" anchor="t">
            <a:spAutoFit/>
          </a:bodyPr>
          <a:lstStyle/>
          <a:p>
            <a:pPr algn="r">
              <a:lnSpc>
                <a:spcPts val="2463"/>
              </a:lnSpc>
            </a:pPr>
            <a:r>
              <a:rPr lang="en-US" sz="2150">
                <a:solidFill>
                  <a:srgbClr val="EF6BCE"/>
                </a:solidFill>
                <a:latin typeface="Arcade Gamer"/>
                <a:ea typeface="Arcade Gamer"/>
                <a:cs typeface="Arcade Gamer"/>
                <a:sym typeface="Arcade Gamer"/>
              </a:rPr>
              <a:t>PLAYER 2</a:t>
            </a:r>
          </a:p>
        </p:txBody>
      </p:sp>
      <p:sp>
        <p:nvSpPr>
          <p:cNvPr id="20" name="Freeform 20"/>
          <p:cNvSpPr/>
          <p:nvPr/>
        </p:nvSpPr>
        <p:spPr>
          <a:xfrm>
            <a:off x="13577264" y="649239"/>
            <a:ext cx="2087036" cy="379461"/>
          </a:xfrm>
          <a:custGeom>
            <a:avLst/>
            <a:gdLst/>
            <a:ahLst/>
            <a:cxnLst/>
            <a:rect l="l" t="t" r="r" b="b"/>
            <a:pathLst>
              <a:path w="2087036" h="379461">
                <a:moveTo>
                  <a:pt x="0" y="0"/>
                </a:moveTo>
                <a:lnTo>
                  <a:pt x="2087036" y="0"/>
                </a:lnTo>
                <a:lnTo>
                  <a:pt x="2087036" y="379461"/>
                </a:lnTo>
                <a:lnTo>
                  <a:pt x="0" y="37946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21" name="TextBox 21"/>
          <p:cNvSpPr txBox="1"/>
          <p:nvPr/>
        </p:nvSpPr>
        <p:spPr>
          <a:xfrm>
            <a:off x="6627910" y="692023"/>
            <a:ext cx="4244462" cy="336677"/>
          </a:xfrm>
          <a:prstGeom prst="rect">
            <a:avLst/>
          </a:prstGeom>
        </p:spPr>
        <p:txBody>
          <a:bodyPr lIns="0" tIns="0" rIns="0" bIns="0" rtlCol="0" anchor="t">
            <a:spAutoFit/>
          </a:bodyPr>
          <a:lstStyle/>
          <a:p>
            <a:pPr algn="ctr">
              <a:lnSpc>
                <a:spcPts val="2463"/>
              </a:lnSpc>
            </a:pPr>
            <a:r>
              <a:rPr lang="en-US" sz="2199">
                <a:solidFill>
                  <a:srgbClr val="FFFFFF"/>
                </a:solidFill>
                <a:latin typeface="Arcade Gamer"/>
                <a:ea typeface="Arcade Gamer"/>
                <a:cs typeface="Arcade Gamer"/>
                <a:sym typeface="Arcade Gamer"/>
              </a:rPr>
              <a:t>HIGHSCORE 2500</a:t>
            </a:r>
          </a:p>
        </p:txBody>
      </p:sp>
      <p:pic>
        <p:nvPicPr>
          <p:cNvPr id="23" name="Picture 22">
            <a:extLst>
              <a:ext uri="{FF2B5EF4-FFF2-40B4-BE49-F238E27FC236}">
                <a16:creationId xmlns:a16="http://schemas.microsoft.com/office/drawing/2014/main" id="{E151DBF6-8AC4-C0D1-054C-4E4FAB3C8E41}"/>
              </a:ext>
            </a:extLst>
          </p:cNvPr>
          <p:cNvPicPr>
            <a:picLocks noChangeAspect="1"/>
          </p:cNvPicPr>
          <p:nvPr/>
        </p:nvPicPr>
        <p:blipFill>
          <a:blip r:embed="rId12"/>
          <a:stretch>
            <a:fillRect/>
          </a:stretch>
        </p:blipFill>
        <p:spPr>
          <a:xfrm>
            <a:off x="1434615" y="3083901"/>
            <a:ext cx="4243074" cy="6100018"/>
          </a:xfrm>
          <a:prstGeom prst="rect">
            <a:avLst/>
          </a:prstGeom>
        </p:spPr>
      </p:pic>
      <p:pic>
        <p:nvPicPr>
          <p:cNvPr id="24" name="Picture 23" descr="A graph of a number of people&#10;&#10;AI-generated content may be incorrect.">
            <a:extLst>
              <a:ext uri="{FF2B5EF4-FFF2-40B4-BE49-F238E27FC236}">
                <a16:creationId xmlns:a16="http://schemas.microsoft.com/office/drawing/2014/main" id="{1DE4A736-DAE2-333E-8862-25BC410878A1}"/>
              </a:ext>
            </a:extLst>
          </p:cNvPr>
          <p:cNvPicPr>
            <a:picLocks noChangeAspect="1"/>
          </p:cNvPicPr>
          <p:nvPr/>
        </p:nvPicPr>
        <p:blipFill>
          <a:blip r:embed="rId13"/>
          <a:stretch>
            <a:fillRect/>
          </a:stretch>
        </p:blipFill>
        <p:spPr>
          <a:xfrm>
            <a:off x="6892345" y="3001588"/>
            <a:ext cx="4287467" cy="6181705"/>
          </a:xfrm>
          <a:prstGeom prst="rect">
            <a:avLst/>
          </a:prstGeom>
        </p:spPr>
      </p:pic>
      <p:pic>
        <p:nvPicPr>
          <p:cNvPr id="26" name="Picture 25">
            <a:extLst>
              <a:ext uri="{FF2B5EF4-FFF2-40B4-BE49-F238E27FC236}">
                <a16:creationId xmlns:a16="http://schemas.microsoft.com/office/drawing/2014/main" id="{737ACD17-91AA-F5A6-9F62-C8EDB9034C06}"/>
              </a:ext>
            </a:extLst>
          </p:cNvPr>
          <p:cNvPicPr>
            <a:picLocks noChangeAspect="1"/>
          </p:cNvPicPr>
          <p:nvPr/>
        </p:nvPicPr>
        <p:blipFill>
          <a:blip r:embed="rId14"/>
          <a:stretch>
            <a:fillRect/>
          </a:stretch>
        </p:blipFill>
        <p:spPr>
          <a:xfrm>
            <a:off x="12432939" y="3015000"/>
            <a:ext cx="4204122" cy="6165000"/>
          </a:xfrm>
          <a:prstGeom prst="rect">
            <a:avLst/>
          </a:prstGeom>
        </p:spPr>
      </p:pic>
    </p:spTree>
  </p:cSld>
  <p:clrMapOvr>
    <a:masterClrMapping/>
  </p:clrMapOvr>
  <p:transition>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3251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8888" b="-28888"/>
            </a:stretch>
          </a:blipFill>
        </p:spPr>
        <p:txBody>
          <a:bodyPr/>
          <a:lstStyle/>
          <a:p>
            <a:endParaRPr lang="en-US"/>
          </a:p>
        </p:txBody>
      </p:sp>
      <p:grpSp>
        <p:nvGrpSpPr>
          <p:cNvPr id="3" name="Group 3"/>
          <p:cNvGrpSpPr/>
          <p:nvPr/>
        </p:nvGrpSpPr>
        <p:grpSpPr>
          <a:xfrm>
            <a:off x="1028700" y="1070696"/>
            <a:ext cx="16230601" cy="5005909"/>
            <a:chOff x="0" y="0"/>
            <a:chExt cx="21640800" cy="6674544"/>
          </a:xfrm>
        </p:grpSpPr>
        <p:sp>
          <p:nvSpPr>
            <p:cNvPr id="4" name="Freeform 4"/>
            <p:cNvSpPr/>
            <p:nvPr/>
          </p:nvSpPr>
          <p:spPr>
            <a:xfrm rot="-5400000">
              <a:off x="1018403" y="-883078"/>
              <a:ext cx="6539219" cy="8576025"/>
            </a:xfrm>
            <a:custGeom>
              <a:avLst/>
              <a:gdLst/>
              <a:ahLst/>
              <a:cxnLst/>
              <a:rect l="l" t="t" r="r" b="b"/>
              <a:pathLst>
                <a:path w="6539219" h="8576025">
                  <a:moveTo>
                    <a:pt x="0" y="0"/>
                  </a:moveTo>
                  <a:lnTo>
                    <a:pt x="6539219" y="0"/>
                  </a:lnTo>
                  <a:lnTo>
                    <a:pt x="6539219" y="8576024"/>
                  </a:lnTo>
                  <a:lnTo>
                    <a:pt x="0" y="8576024"/>
                  </a:lnTo>
                  <a:lnTo>
                    <a:pt x="0" y="0"/>
                  </a:lnTo>
                  <a:close/>
                </a:path>
              </a:pathLst>
            </a:custGeom>
            <a:blipFill>
              <a:blip r:embed="rId3">
                <a:alphaModFix amt="14000"/>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rot="-5400000">
              <a:off x="14083178" y="-1018403"/>
              <a:ext cx="6539219" cy="8576025"/>
            </a:xfrm>
            <a:custGeom>
              <a:avLst/>
              <a:gdLst/>
              <a:ahLst/>
              <a:cxnLst/>
              <a:rect l="l" t="t" r="r" b="b"/>
              <a:pathLst>
                <a:path w="6539219" h="8576025">
                  <a:moveTo>
                    <a:pt x="0" y="0"/>
                  </a:moveTo>
                  <a:lnTo>
                    <a:pt x="6539219" y="0"/>
                  </a:lnTo>
                  <a:lnTo>
                    <a:pt x="6539219" y="8576025"/>
                  </a:lnTo>
                  <a:lnTo>
                    <a:pt x="0" y="8576025"/>
                  </a:lnTo>
                  <a:lnTo>
                    <a:pt x="0" y="0"/>
                  </a:lnTo>
                  <a:close/>
                </a:path>
              </a:pathLst>
            </a:custGeom>
            <a:blipFill>
              <a:blip r:embed="rId3">
                <a:alphaModFix amt="14000"/>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6" name="Freeform 6"/>
          <p:cNvSpPr/>
          <p:nvPr/>
        </p:nvSpPr>
        <p:spPr>
          <a:xfrm>
            <a:off x="0" y="6654692"/>
            <a:ext cx="18288000" cy="7502062"/>
          </a:xfrm>
          <a:custGeom>
            <a:avLst/>
            <a:gdLst/>
            <a:ahLst/>
            <a:cxnLst/>
            <a:rect l="l" t="t" r="r" b="b"/>
            <a:pathLst>
              <a:path w="18288000" h="7502062">
                <a:moveTo>
                  <a:pt x="0" y="0"/>
                </a:moveTo>
                <a:lnTo>
                  <a:pt x="18288000" y="0"/>
                </a:lnTo>
                <a:lnTo>
                  <a:pt x="18288000" y="7502061"/>
                </a:lnTo>
                <a:lnTo>
                  <a:pt x="0" y="7502061"/>
                </a:lnTo>
                <a:lnTo>
                  <a:pt x="0" y="0"/>
                </a:lnTo>
                <a:close/>
              </a:path>
            </a:pathLst>
          </a:custGeom>
          <a:blipFill>
            <a:blip r:embed="rId5"/>
            <a:stretch>
              <a:fillRect t="-165" r="-969" b="-8340"/>
            </a:stretch>
          </a:blipFill>
        </p:spPr>
        <p:txBody>
          <a:bodyPr/>
          <a:lstStyle/>
          <a:p>
            <a:endParaRPr lang="en-US"/>
          </a:p>
        </p:txBody>
      </p:sp>
      <p:sp>
        <p:nvSpPr>
          <p:cNvPr id="7" name="Freeform 7"/>
          <p:cNvSpPr/>
          <p:nvPr/>
        </p:nvSpPr>
        <p:spPr>
          <a:xfrm>
            <a:off x="2317962" y="1517167"/>
            <a:ext cx="13652076" cy="7252665"/>
          </a:xfrm>
          <a:custGeom>
            <a:avLst/>
            <a:gdLst/>
            <a:ahLst/>
            <a:cxnLst/>
            <a:rect l="l" t="t" r="r" b="b"/>
            <a:pathLst>
              <a:path w="13652076" h="7252665">
                <a:moveTo>
                  <a:pt x="0" y="0"/>
                </a:moveTo>
                <a:lnTo>
                  <a:pt x="13652076" y="0"/>
                </a:lnTo>
                <a:lnTo>
                  <a:pt x="13652076" y="7252666"/>
                </a:lnTo>
                <a:lnTo>
                  <a:pt x="0" y="725266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algn="ctr">
              <a:lnSpc>
                <a:spcPts val="3721"/>
              </a:lnSpc>
            </a:pPr>
            <a:r>
              <a:rPr lang="en-US">
                <a:solidFill>
                  <a:srgbClr val="060A4F"/>
                </a:solidFill>
                <a:latin typeface="Retropix"/>
                <a:ea typeface="+mn-lt"/>
                <a:cs typeface="+mn-lt"/>
              </a:rPr>
              <a:t>701 S 	Miami Ave, Miami, Forida</a:t>
            </a:r>
            <a:endParaRPr lang="en-US">
              <a:latin typeface="Retropix"/>
            </a:endParaRPr>
          </a:p>
        </p:txBody>
      </p:sp>
      <p:sp>
        <p:nvSpPr>
          <p:cNvPr id="8" name="TextBox 8"/>
          <p:cNvSpPr txBox="1"/>
          <p:nvPr/>
        </p:nvSpPr>
        <p:spPr>
          <a:xfrm>
            <a:off x="5748648" y="1970973"/>
            <a:ext cx="7013491" cy="3491546"/>
          </a:xfrm>
          <a:prstGeom prst="rect">
            <a:avLst/>
          </a:prstGeom>
        </p:spPr>
        <p:txBody>
          <a:bodyPr wrap="square" lIns="0" tIns="0" rIns="0" bIns="0" rtlCol="0" anchor="t">
            <a:spAutoFit/>
          </a:bodyPr>
          <a:lstStyle/>
          <a:p>
            <a:pPr algn="ctr">
              <a:lnSpc>
                <a:spcPts val="9000"/>
              </a:lnSpc>
            </a:pPr>
            <a:r>
              <a:rPr lang="en-US" sz="7500" spc="-165">
                <a:solidFill>
                  <a:srgbClr val="FF86FF"/>
                </a:solidFill>
                <a:latin typeface="SCR-N Seven Bold"/>
                <a:ea typeface="SCR-N Seven Bold"/>
                <a:cs typeface="SCR-N Seven Bold"/>
              </a:rPr>
              <a:t>COMPARING Locations</a:t>
            </a:r>
            <a:endParaRPr lang="en-US"/>
          </a:p>
          <a:p>
            <a:pPr algn="ctr">
              <a:lnSpc>
                <a:spcPts val="9000"/>
              </a:lnSpc>
            </a:pPr>
            <a:endParaRPr lang="en-US" sz="7500" spc="-165">
              <a:solidFill>
                <a:srgbClr val="FF86FF"/>
              </a:solidFill>
              <a:latin typeface="SCR-N Seven Bold"/>
              <a:ea typeface="SCR-N Seven Bold"/>
              <a:cs typeface="SCR-N Seven Bold"/>
            </a:endParaRPr>
          </a:p>
        </p:txBody>
      </p:sp>
      <p:sp>
        <p:nvSpPr>
          <p:cNvPr id="9" name="TextBox 9"/>
          <p:cNvSpPr txBox="1"/>
          <p:nvPr/>
        </p:nvSpPr>
        <p:spPr>
          <a:xfrm>
            <a:off x="5516720" y="4168993"/>
            <a:ext cx="7254561" cy="909416"/>
          </a:xfrm>
          <a:prstGeom prst="rect">
            <a:avLst/>
          </a:prstGeom>
        </p:spPr>
        <p:txBody>
          <a:bodyPr lIns="0" tIns="0" rIns="0" bIns="0" rtlCol="0" anchor="t">
            <a:spAutoFit/>
          </a:bodyPr>
          <a:lstStyle/>
          <a:p>
            <a:pPr algn="ctr">
              <a:lnSpc>
                <a:spcPts val="3597"/>
              </a:lnSpc>
              <a:spcBef>
                <a:spcPct val="0"/>
              </a:spcBef>
            </a:pPr>
            <a:r>
              <a:rPr lang="en-US" sz="2998" b="1" spc="-65">
                <a:solidFill>
                  <a:srgbClr val="171733"/>
                </a:solidFill>
                <a:latin typeface="Telegraf Bold"/>
                <a:ea typeface="Telegraf Bold"/>
                <a:cs typeface="Telegraf Bold"/>
                <a:sym typeface="Telegraf Bold"/>
              </a:rPr>
              <a:t>Where do u think the best location would be for Arcade monster </a:t>
            </a:r>
          </a:p>
        </p:txBody>
      </p:sp>
      <p:sp>
        <p:nvSpPr>
          <p:cNvPr id="10" name="Freeform 10"/>
          <p:cNvSpPr/>
          <p:nvPr/>
        </p:nvSpPr>
        <p:spPr>
          <a:xfrm>
            <a:off x="5990163" y="5768901"/>
            <a:ext cx="3036700" cy="1104600"/>
          </a:xfrm>
          <a:custGeom>
            <a:avLst/>
            <a:gdLst/>
            <a:ahLst/>
            <a:cxnLst/>
            <a:rect l="l" t="t" r="r" b="b"/>
            <a:pathLst>
              <a:path w="3036700" h="1104600">
                <a:moveTo>
                  <a:pt x="0" y="0"/>
                </a:moveTo>
                <a:lnTo>
                  <a:pt x="3036700" y="0"/>
                </a:lnTo>
                <a:lnTo>
                  <a:pt x="3036700" y="1104600"/>
                </a:lnTo>
                <a:lnTo>
                  <a:pt x="0" y="11046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1" name="TextBox 11"/>
          <p:cNvSpPr txBox="1"/>
          <p:nvPr/>
        </p:nvSpPr>
        <p:spPr>
          <a:xfrm>
            <a:off x="6647821" y="6082661"/>
            <a:ext cx="1699615" cy="447751"/>
          </a:xfrm>
          <a:prstGeom prst="rect">
            <a:avLst/>
          </a:prstGeom>
        </p:spPr>
        <p:txBody>
          <a:bodyPr lIns="0" tIns="0" rIns="0" bIns="0" rtlCol="0" anchor="t">
            <a:spAutoFit/>
          </a:bodyPr>
          <a:lstStyle/>
          <a:p>
            <a:pPr algn="ctr">
              <a:lnSpc>
                <a:spcPts val="3597"/>
              </a:lnSpc>
              <a:spcBef>
                <a:spcPct val="0"/>
              </a:spcBef>
            </a:pPr>
            <a:r>
              <a:rPr lang="en-US" sz="2998" b="1" spc="-65">
                <a:solidFill>
                  <a:srgbClr val="171733"/>
                </a:solidFill>
                <a:latin typeface="Telegraf Bold"/>
                <a:ea typeface="Telegraf Bold"/>
                <a:cs typeface="Telegraf Bold"/>
                <a:sym typeface="Telegraf Bold"/>
              </a:rPr>
              <a:t>A. Tampa </a:t>
            </a:r>
          </a:p>
        </p:txBody>
      </p:sp>
      <p:sp>
        <p:nvSpPr>
          <p:cNvPr id="12" name="Freeform 12"/>
          <p:cNvSpPr/>
          <p:nvPr/>
        </p:nvSpPr>
        <p:spPr>
          <a:xfrm>
            <a:off x="9413145" y="5767788"/>
            <a:ext cx="3036700" cy="1104600"/>
          </a:xfrm>
          <a:custGeom>
            <a:avLst/>
            <a:gdLst/>
            <a:ahLst/>
            <a:cxnLst/>
            <a:rect l="l" t="t" r="r" b="b"/>
            <a:pathLst>
              <a:path w="3036700" h="1104600">
                <a:moveTo>
                  <a:pt x="0" y="0"/>
                </a:moveTo>
                <a:lnTo>
                  <a:pt x="3036700" y="0"/>
                </a:lnTo>
                <a:lnTo>
                  <a:pt x="3036700" y="1104600"/>
                </a:lnTo>
                <a:lnTo>
                  <a:pt x="0" y="11046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3" name="TextBox 13"/>
          <p:cNvSpPr txBox="1"/>
          <p:nvPr/>
        </p:nvSpPr>
        <p:spPr>
          <a:xfrm>
            <a:off x="9977474" y="6058279"/>
            <a:ext cx="1699615" cy="447751"/>
          </a:xfrm>
          <a:prstGeom prst="rect">
            <a:avLst/>
          </a:prstGeom>
        </p:spPr>
        <p:txBody>
          <a:bodyPr lIns="0" tIns="0" rIns="0" bIns="0" rtlCol="0" anchor="t">
            <a:spAutoFit/>
          </a:bodyPr>
          <a:lstStyle/>
          <a:p>
            <a:pPr algn="ctr">
              <a:lnSpc>
                <a:spcPts val="3597"/>
              </a:lnSpc>
              <a:spcBef>
                <a:spcPct val="0"/>
              </a:spcBef>
            </a:pPr>
            <a:r>
              <a:rPr lang="en-US" sz="2998" b="1" spc="-65">
                <a:solidFill>
                  <a:srgbClr val="171733"/>
                </a:solidFill>
                <a:latin typeface="Telegraf Bold"/>
                <a:ea typeface="Telegraf Bold"/>
                <a:cs typeface="Telegraf Bold"/>
                <a:sym typeface="Telegraf Bold"/>
              </a:rPr>
              <a:t>B. Miami</a:t>
            </a:r>
          </a:p>
        </p:txBody>
      </p:sp>
      <p:sp>
        <p:nvSpPr>
          <p:cNvPr id="18" name="Freeform 18"/>
          <p:cNvSpPr/>
          <p:nvPr/>
        </p:nvSpPr>
        <p:spPr>
          <a:xfrm rot="1720673">
            <a:off x="12916080" y="4969620"/>
            <a:ext cx="4288555" cy="2213966"/>
          </a:xfrm>
          <a:custGeom>
            <a:avLst/>
            <a:gdLst/>
            <a:ahLst/>
            <a:cxnLst/>
            <a:rect l="l" t="t" r="r" b="b"/>
            <a:pathLst>
              <a:path w="4288555" h="2213966">
                <a:moveTo>
                  <a:pt x="0" y="0"/>
                </a:moveTo>
                <a:lnTo>
                  <a:pt x="4288555" y="0"/>
                </a:lnTo>
                <a:lnTo>
                  <a:pt x="4288555" y="2213966"/>
                </a:lnTo>
                <a:lnTo>
                  <a:pt x="0" y="2213966"/>
                </a:lnTo>
                <a:lnTo>
                  <a:pt x="0" y="0"/>
                </a:lnTo>
                <a:close/>
              </a:path>
            </a:pathLst>
          </a:custGeom>
          <a:blipFill>
            <a:blip r:embed="rId10"/>
            <a:stretch>
              <a:fillRect/>
            </a:stretch>
          </a:blipFill>
        </p:spPr>
        <p:txBody>
          <a:bodyPr/>
          <a:lstStyle/>
          <a:p>
            <a:endParaRPr lang="en-US"/>
          </a:p>
        </p:txBody>
      </p:sp>
      <p:sp>
        <p:nvSpPr>
          <p:cNvPr id="19" name="Freeform 19"/>
          <p:cNvSpPr/>
          <p:nvPr/>
        </p:nvSpPr>
        <p:spPr>
          <a:xfrm rot="524424">
            <a:off x="1172013" y="6582653"/>
            <a:ext cx="4288555" cy="2213966"/>
          </a:xfrm>
          <a:custGeom>
            <a:avLst/>
            <a:gdLst/>
            <a:ahLst/>
            <a:cxnLst/>
            <a:rect l="l" t="t" r="r" b="b"/>
            <a:pathLst>
              <a:path w="4288555" h="2213966">
                <a:moveTo>
                  <a:pt x="0" y="0"/>
                </a:moveTo>
                <a:lnTo>
                  <a:pt x="4288555" y="0"/>
                </a:lnTo>
                <a:lnTo>
                  <a:pt x="4288555" y="2213967"/>
                </a:lnTo>
                <a:lnTo>
                  <a:pt x="0" y="2213967"/>
                </a:lnTo>
                <a:lnTo>
                  <a:pt x="0" y="0"/>
                </a:lnTo>
                <a:close/>
              </a:path>
            </a:pathLst>
          </a:custGeom>
          <a:blipFill>
            <a:blip r:embed="rId10"/>
            <a:stretch>
              <a:fillRect/>
            </a:stretch>
          </a:blipFill>
        </p:spPr>
        <p:txBody>
          <a:bodyPr/>
          <a:lstStyle/>
          <a:p>
            <a:endParaRPr lang="en-US"/>
          </a:p>
        </p:txBody>
      </p:sp>
      <p:sp>
        <p:nvSpPr>
          <p:cNvPr id="20" name="Freeform 20"/>
          <p:cNvSpPr/>
          <p:nvPr/>
        </p:nvSpPr>
        <p:spPr>
          <a:xfrm>
            <a:off x="12771280" y="2521164"/>
            <a:ext cx="1787669" cy="1199228"/>
          </a:xfrm>
          <a:custGeom>
            <a:avLst/>
            <a:gdLst/>
            <a:ahLst/>
            <a:cxnLst/>
            <a:rect l="l" t="t" r="r" b="b"/>
            <a:pathLst>
              <a:path w="1787669" h="1199228">
                <a:moveTo>
                  <a:pt x="0" y="0"/>
                </a:moveTo>
                <a:lnTo>
                  <a:pt x="1787670" y="0"/>
                </a:lnTo>
                <a:lnTo>
                  <a:pt x="1787670" y="1199228"/>
                </a:lnTo>
                <a:lnTo>
                  <a:pt x="0" y="1199228"/>
                </a:lnTo>
                <a:lnTo>
                  <a:pt x="0" y="0"/>
                </a:lnTo>
                <a:close/>
              </a:path>
            </a:pathLst>
          </a:custGeom>
          <a:blipFill>
            <a:blip r:embed="rId11"/>
            <a:stretch>
              <a:fillRect/>
            </a:stretch>
          </a:blipFill>
        </p:spPr>
        <p:txBody>
          <a:bodyPr/>
          <a:lstStyle/>
          <a:p>
            <a:endParaRPr lang="en-US"/>
          </a:p>
        </p:txBody>
      </p:sp>
      <p:sp>
        <p:nvSpPr>
          <p:cNvPr id="21" name="Freeform 21"/>
          <p:cNvSpPr/>
          <p:nvPr/>
        </p:nvSpPr>
        <p:spPr>
          <a:xfrm flipH="1">
            <a:off x="3729050" y="2521164"/>
            <a:ext cx="1787669" cy="1199228"/>
          </a:xfrm>
          <a:custGeom>
            <a:avLst/>
            <a:gdLst/>
            <a:ahLst/>
            <a:cxnLst/>
            <a:rect l="l" t="t" r="r" b="b"/>
            <a:pathLst>
              <a:path w="1787669" h="1199228">
                <a:moveTo>
                  <a:pt x="1787670" y="0"/>
                </a:moveTo>
                <a:lnTo>
                  <a:pt x="0" y="0"/>
                </a:lnTo>
                <a:lnTo>
                  <a:pt x="0" y="1199228"/>
                </a:lnTo>
                <a:lnTo>
                  <a:pt x="1787670" y="1199228"/>
                </a:lnTo>
                <a:lnTo>
                  <a:pt x="1787670" y="0"/>
                </a:lnTo>
                <a:close/>
              </a:path>
            </a:pathLst>
          </a:custGeom>
          <a:blipFill>
            <a:blip r:embed="rId11"/>
            <a:stretch>
              <a:fillRect/>
            </a:stretch>
          </a:blipFill>
        </p:spPr>
        <p:txBody>
          <a:bodyPr/>
          <a:lstStyle/>
          <a:p>
            <a:endParaRPr lang="en-US"/>
          </a:p>
        </p:txBody>
      </p:sp>
      <p:sp>
        <p:nvSpPr>
          <p:cNvPr id="22" name="Freeform 22"/>
          <p:cNvSpPr/>
          <p:nvPr/>
        </p:nvSpPr>
        <p:spPr>
          <a:xfrm>
            <a:off x="1028700" y="1140524"/>
            <a:ext cx="1413079" cy="1312397"/>
          </a:xfrm>
          <a:custGeom>
            <a:avLst/>
            <a:gdLst/>
            <a:ahLst/>
            <a:cxnLst/>
            <a:rect l="l" t="t" r="r" b="b"/>
            <a:pathLst>
              <a:path w="1413079" h="1312397">
                <a:moveTo>
                  <a:pt x="0" y="0"/>
                </a:moveTo>
                <a:lnTo>
                  <a:pt x="1413079" y="0"/>
                </a:lnTo>
                <a:lnTo>
                  <a:pt x="1413079" y="1312396"/>
                </a:lnTo>
                <a:lnTo>
                  <a:pt x="0" y="131239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23" name="Freeform 23"/>
          <p:cNvSpPr/>
          <p:nvPr/>
        </p:nvSpPr>
        <p:spPr>
          <a:xfrm>
            <a:off x="16192415" y="8267430"/>
            <a:ext cx="1066885" cy="990870"/>
          </a:xfrm>
          <a:custGeom>
            <a:avLst/>
            <a:gdLst/>
            <a:ahLst/>
            <a:cxnLst/>
            <a:rect l="l" t="t" r="r" b="b"/>
            <a:pathLst>
              <a:path w="1066885" h="990870">
                <a:moveTo>
                  <a:pt x="0" y="0"/>
                </a:moveTo>
                <a:lnTo>
                  <a:pt x="1066885" y="0"/>
                </a:lnTo>
                <a:lnTo>
                  <a:pt x="1066885" y="990870"/>
                </a:lnTo>
                <a:lnTo>
                  <a:pt x="0" y="99087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24" name="TextBox 23">
            <a:extLst>
              <a:ext uri="{FF2B5EF4-FFF2-40B4-BE49-F238E27FC236}">
                <a16:creationId xmlns:a16="http://schemas.microsoft.com/office/drawing/2014/main" id="{73A6E895-3A1A-AEFF-0274-3CEB0CB39901}"/>
              </a:ext>
            </a:extLst>
          </p:cNvPr>
          <p:cNvSpPr txBox="1"/>
          <p:nvPr/>
        </p:nvSpPr>
        <p:spPr>
          <a:xfrm>
            <a:off x="9977474" y="6910979"/>
            <a:ext cx="2286000" cy="996555"/>
          </a:xfrm>
          <a:prstGeom prst="rect">
            <a:avLst/>
          </a:prstGeom>
          <a:noFill/>
        </p:spPr>
        <p:txBody>
          <a:bodyPr wrap="square" rtlCol="0">
            <a:spAutoFit/>
          </a:bodyPr>
          <a:lstStyle/>
          <a:p>
            <a:pPr algn="ctr">
              <a:lnSpc>
                <a:spcPts val="3721"/>
              </a:lnSpc>
            </a:pPr>
            <a:r>
              <a:rPr lang="en-US">
                <a:solidFill>
                  <a:srgbClr val="060A4F"/>
                </a:solidFill>
                <a:latin typeface="Retropix"/>
                <a:ea typeface="+mn-lt"/>
                <a:cs typeface="+mn-lt"/>
              </a:rPr>
              <a:t>701 S Miami Ave, Miami, Florida</a:t>
            </a:r>
            <a:endParaRPr lang="en-US">
              <a:latin typeface="Retropix"/>
            </a:endParaRPr>
          </a:p>
        </p:txBody>
      </p:sp>
      <p:sp>
        <p:nvSpPr>
          <p:cNvPr id="25" name="TextBox 24">
            <a:extLst>
              <a:ext uri="{FF2B5EF4-FFF2-40B4-BE49-F238E27FC236}">
                <a16:creationId xmlns:a16="http://schemas.microsoft.com/office/drawing/2014/main" id="{ED18A27F-30A0-F6F0-0244-37119D46093E}"/>
              </a:ext>
            </a:extLst>
          </p:cNvPr>
          <p:cNvSpPr txBox="1"/>
          <p:nvPr/>
        </p:nvSpPr>
        <p:spPr>
          <a:xfrm>
            <a:off x="6158556" y="6913648"/>
            <a:ext cx="2699913" cy="1615827"/>
          </a:xfrm>
          <a:prstGeom prst="rect">
            <a:avLst/>
          </a:prstGeom>
          <a:noFill/>
        </p:spPr>
        <p:txBody>
          <a:bodyPr wrap="square" lIns="91440" tIns="45720" rIns="91440" bIns="45720" rtlCol="0" anchor="t">
            <a:spAutoFit/>
          </a:bodyPr>
          <a:lstStyle/>
          <a:p>
            <a:pPr algn="ctr"/>
            <a:r>
              <a:rPr lang="en-US">
                <a:latin typeface="Retropix"/>
                <a:ea typeface="+mn-lt"/>
                <a:cs typeface="+mn-lt"/>
              </a:rPr>
              <a:t>1602 W Swann Ave,</a:t>
            </a:r>
          </a:p>
          <a:p>
            <a:pPr algn="ctr"/>
            <a:endParaRPr lang="en-US">
              <a:latin typeface="Retropix"/>
              <a:ea typeface="+mn-lt"/>
              <a:cs typeface="+mn-lt"/>
            </a:endParaRPr>
          </a:p>
          <a:p>
            <a:pPr algn="ctr"/>
            <a:r>
              <a:rPr lang="en-US">
                <a:latin typeface="Retropix"/>
                <a:ea typeface="+mn-lt"/>
                <a:cs typeface="+mn-lt"/>
              </a:rPr>
              <a:t> Tampa, FL 33606 </a:t>
            </a:r>
            <a:endParaRPr lang="en-US"/>
          </a:p>
          <a:p>
            <a:pPr algn="ctr">
              <a:lnSpc>
                <a:spcPct val="150000"/>
              </a:lnSpc>
            </a:pPr>
            <a:endParaRPr lang="en-US">
              <a:solidFill>
                <a:srgbClr val="060A4F"/>
              </a:solidFill>
              <a:latin typeface="Retropix"/>
              <a:ea typeface="Calibri"/>
              <a:cs typeface="Calibri"/>
            </a:endParaRPr>
          </a:p>
          <a:p>
            <a:endParaRPr lang="en-US"/>
          </a:p>
        </p:txBody>
      </p:sp>
    </p:spTree>
  </p:cSld>
  <p:clrMapOvr>
    <a:masterClrMapping/>
  </p:clrMapOvr>
  <p:transition>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59" b="-9259"/>
            </a:stretch>
          </a:blipFill>
        </p:spPr>
        <p:txBody>
          <a:bodyPr/>
          <a:lstStyle/>
          <a:p>
            <a:endParaRPr lang="en-US"/>
          </a:p>
        </p:txBody>
      </p:sp>
      <p:grpSp>
        <p:nvGrpSpPr>
          <p:cNvPr id="3" name="Group 3"/>
          <p:cNvGrpSpPr/>
          <p:nvPr/>
        </p:nvGrpSpPr>
        <p:grpSpPr>
          <a:xfrm>
            <a:off x="457200" y="-654257"/>
            <a:ext cx="8674596" cy="9741167"/>
            <a:chOff x="0" y="0"/>
            <a:chExt cx="16919736" cy="19109254"/>
          </a:xfrm>
        </p:grpSpPr>
        <p:sp>
          <p:nvSpPr>
            <p:cNvPr id="4" name="Freeform 4"/>
            <p:cNvSpPr/>
            <p:nvPr/>
          </p:nvSpPr>
          <p:spPr>
            <a:xfrm>
              <a:off x="0" y="0"/>
              <a:ext cx="8656585" cy="19109254"/>
            </a:xfrm>
            <a:custGeom>
              <a:avLst/>
              <a:gdLst/>
              <a:ahLst/>
              <a:cxnLst/>
              <a:rect l="l" t="t" r="r" b="b"/>
              <a:pathLst>
                <a:path w="8656585" h="19109254">
                  <a:moveTo>
                    <a:pt x="0" y="0"/>
                  </a:moveTo>
                  <a:lnTo>
                    <a:pt x="8656585" y="0"/>
                  </a:lnTo>
                  <a:lnTo>
                    <a:pt x="8656585" y="19109254"/>
                  </a:lnTo>
                  <a:lnTo>
                    <a:pt x="0" y="19109254"/>
                  </a:lnTo>
                  <a:lnTo>
                    <a:pt x="0" y="0"/>
                  </a:lnTo>
                  <a:close/>
                </a:path>
              </a:pathLst>
            </a:custGeom>
            <a:blipFill>
              <a:blip r:embed="rId4"/>
              <a:stretch>
                <a:fillRect r="-34748"/>
              </a:stretch>
            </a:blipFill>
          </p:spPr>
          <p:txBody>
            <a:bodyPr/>
            <a:lstStyle/>
            <a:p>
              <a:endParaRPr lang="en-US"/>
            </a:p>
          </p:txBody>
        </p:sp>
        <p:sp>
          <p:nvSpPr>
            <p:cNvPr id="5" name="Freeform 5"/>
            <p:cNvSpPr/>
            <p:nvPr/>
          </p:nvSpPr>
          <p:spPr>
            <a:xfrm flipH="1">
              <a:off x="8438351" y="0"/>
              <a:ext cx="8481385" cy="19109254"/>
            </a:xfrm>
            <a:custGeom>
              <a:avLst/>
              <a:gdLst/>
              <a:ahLst/>
              <a:cxnLst/>
              <a:rect l="l" t="t" r="r" b="b"/>
              <a:pathLst>
                <a:path w="8481385" h="19109254">
                  <a:moveTo>
                    <a:pt x="8481385" y="0"/>
                  </a:moveTo>
                  <a:lnTo>
                    <a:pt x="0" y="0"/>
                  </a:lnTo>
                  <a:lnTo>
                    <a:pt x="0" y="19109254"/>
                  </a:lnTo>
                  <a:lnTo>
                    <a:pt x="8481385" y="19109254"/>
                  </a:lnTo>
                  <a:lnTo>
                    <a:pt x="8481385" y="0"/>
                  </a:lnTo>
                  <a:close/>
                </a:path>
              </a:pathLst>
            </a:custGeom>
            <a:blipFill>
              <a:blip r:embed="rId4"/>
              <a:stretch>
                <a:fillRect r="-37531"/>
              </a:stretch>
            </a:blipFill>
          </p:spPr>
          <p:txBody>
            <a:bodyPr/>
            <a:lstStyle/>
            <a:p>
              <a:endParaRPr lang="en-US"/>
            </a:p>
          </p:txBody>
        </p:sp>
      </p:grpSp>
      <p:sp>
        <p:nvSpPr>
          <p:cNvPr id="6" name="TextBox 6"/>
          <p:cNvSpPr txBox="1"/>
          <p:nvPr/>
        </p:nvSpPr>
        <p:spPr>
          <a:xfrm>
            <a:off x="871134" y="-463012"/>
            <a:ext cx="7855313" cy="3032882"/>
          </a:xfrm>
          <a:prstGeom prst="rect">
            <a:avLst/>
          </a:prstGeom>
        </p:spPr>
        <p:txBody>
          <a:bodyPr lIns="0" tIns="0" rIns="0" bIns="0" rtlCol="0" anchor="t">
            <a:spAutoFit/>
          </a:bodyPr>
          <a:lstStyle/>
          <a:p>
            <a:pPr algn="ctr">
              <a:lnSpc>
                <a:spcPts val="8637"/>
              </a:lnSpc>
            </a:pPr>
            <a:r>
              <a:rPr lang="en-US" sz="6150">
                <a:solidFill>
                  <a:srgbClr val="060A4F"/>
                </a:solidFill>
                <a:latin typeface="Press Start 2P"/>
                <a:ea typeface="Press Start 2P"/>
                <a:cs typeface="Press Start 2P"/>
              </a:rPr>
              <a:t> </a:t>
            </a:r>
            <a:endParaRPr lang="en-US" sz="4000">
              <a:solidFill>
                <a:srgbClr val="060A4F"/>
              </a:solidFill>
              <a:latin typeface="Press Start 2P"/>
              <a:ea typeface="Press Start 2P"/>
              <a:cs typeface="Press Start 2P"/>
            </a:endParaRPr>
          </a:p>
          <a:p>
            <a:pPr algn="ctr">
              <a:lnSpc>
                <a:spcPts val="8637"/>
              </a:lnSpc>
            </a:pPr>
            <a:r>
              <a:rPr lang="en-US" sz="4000">
                <a:solidFill>
                  <a:srgbClr val="060A4F"/>
                </a:solidFill>
                <a:latin typeface="Press Start 2P"/>
                <a:ea typeface="Press Start 2P"/>
                <a:cs typeface="Press Start 2P"/>
              </a:rPr>
              <a:t>RECOMMENDATION</a:t>
            </a:r>
            <a:endParaRPr lang="en-US"/>
          </a:p>
          <a:p>
            <a:pPr algn="ctr">
              <a:lnSpc>
                <a:spcPts val="8637"/>
              </a:lnSpc>
            </a:pPr>
            <a:endParaRPr lang="en-US" sz="4800">
              <a:solidFill>
                <a:srgbClr val="060A4F"/>
              </a:solidFill>
              <a:latin typeface="Press Start 2P"/>
              <a:ea typeface="Press Start 2P"/>
              <a:cs typeface="Press Start 2P"/>
            </a:endParaRPr>
          </a:p>
        </p:txBody>
      </p:sp>
      <p:pic>
        <p:nvPicPr>
          <p:cNvPr id="12" name="Picture 11" descr="A street with cars and palm trees&#10;&#10;AI-generated content may be incorrect.">
            <a:extLst>
              <a:ext uri="{FF2B5EF4-FFF2-40B4-BE49-F238E27FC236}">
                <a16:creationId xmlns:a16="http://schemas.microsoft.com/office/drawing/2014/main" id="{4CC4CB8B-0E3B-A33D-40E3-D58F790349FB}"/>
              </a:ext>
            </a:extLst>
          </p:cNvPr>
          <p:cNvPicPr>
            <a:picLocks noChangeAspect="1"/>
          </p:cNvPicPr>
          <p:nvPr/>
        </p:nvPicPr>
        <p:blipFill>
          <a:blip r:embed="rId5">
            <a:alphaModFix amt="76000"/>
          </a:blip>
          <a:stretch>
            <a:fillRect/>
          </a:stretch>
        </p:blipFill>
        <p:spPr>
          <a:xfrm>
            <a:off x="1447012" y="2339797"/>
            <a:ext cx="6700981" cy="3190587"/>
          </a:xfrm>
          <a:prstGeom prst="rect">
            <a:avLst/>
          </a:prstGeom>
          <a:ln>
            <a:noFill/>
          </a:ln>
          <a:effectLst>
            <a:softEdge rad="112500"/>
          </a:effectLst>
        </p:spPr>
      </p:pic>
      <p:pic>
        <p:nvPicPr>
          <p:cNvPr id="15" name="Picture 14" descr="A screenshot of a map&#10;&#10;AI-generated content may be incorrect.">
            <a:extLst>
              <a:ext uri="{FF2B5EF4-FFF2-40B4-BE49-F238E27FC236}">
                <a16:creationId xmlns:a16="http://schemas.microsoft.com/office/drawing/2014/main" id="{628A307B-2D16-5B6A-6D29-6C1AAEF8C02E}"/>
              </a:ext>
            </a:extLst>
          </p:cNvPr>
          <p:cNvPicPr>
            <a:picLocks noChangeAspect="1"/>
          </p:cNvPicPr>
          <p:nvPr/>
        </p:nvPicPr>
        <p:blipFill>
          <a:blip r:embed="rId6"/>
          <a:srcRect l="45274" t="23563" r="26044" b="19981"/>
          <a:stretch>
            <a:fillRect/>
          </a:stretch>
        </p:blipFill>
        <p:spPr>
          <a:xfrm>
            <a:off x="9399722" y="137859"/>
            <a:ext cx="4982493" cy="618543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6" name="Picture 15" descr="A screenshot of a map&#10;&#10;AI-generated content may be incorrect.">
            <a:extLst>
              <a:ext uri="{FF2B5EF4-FFF2-40B4-BE49-F238E27FC236}">
                <a16:creationId xmlns:a16="http://schemas.microsoft.com/office/drawing/2014/main" id="{B08A0ED8-8200-1087-4070-3FC56F03A0E4}"/>
              </a:ext>
            </a:extLst>
          </p:cNvPr>
          <p:cNvPicPr>
            <a:picLocks noChangeAspect="1"/>
          </p:cNvPicPr>
          <p:nvPr/>
        </p:nvPicPr>
        <p:blipFill>
          <a:blip r:embed="rId7"/>
          <a:srcRect l="45226" t="22997" r="25886" b="18250"/>
          <a:stretch>
            <a:fillRect/>
          </a:stretch>
        </p:blipFill>
        <p:spPr>
          <a:xfrm>
            <a:off x="13018721" y="3586818"/>
            <a:ext cx="5093793" cy="645075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mc:AlternateContent xmlns:mc="http://schemas.openxmlformats.org/markup-compatibility/2006" xmlns:p14="http://schemas.microsoft.com/office/powerpoint/2010/main">
        <mc:Choice Requires="p14">
          <p:contentPart p14:bwMode="auto" r:id="rId8">
            <p14:nvContentPartPr>
              <p14:cNvPr id="19" name="Ink 18">
                <a:extLst>
                  <a:ext uri="{FF2B5EF4-FFF2-40B4-BE49-F238E27FC236}">
                    <a16:creationId xmlns:a16="http://schemas.microsoft.com/office/drawing/2014/main" id="{92329FEA-E766-1934-7697-A678CAA1D86E}"/>
                  </a:ext>
                </a:extLst>
              </p14:cNvPr>
              <p14:cNvContentPartPr/>
              <p14:nvPr/>
            </p14:nvContentPartPr>
            <p14:xfrm>
              <a:off x="19412914" y="1785483"/>
              <a:ext cx="19372" cy="19372"/>
            </p14:xfrm>
          </p:contentPart>
        </mc:Choice>
        <mc:Fallback xmlns="">
          <p:pic>
            <p:nvPicPr>
              <p:cNvPr id="19" name="Ink 18">
                <a:extLst>
                  <a:ext uri="{FF2B5EF4-FFF2-40B4-BE49-F238E27FC236}">
                    <a16:creationId xmlns:a16="http://schemas.microsoft.com/office/drawing/2014/main" id="{92329FEA-E766-1934-7697-A678CAA1D86E}"/>
                  </a:ext>
                </a:extLst>
              </p:cNvPr>
              <p:cNvPicPr/>
              <p:nvPr/>
            </p:nvPicPr>
            <p:blipFill>
              <a:blip r:embed="rId9"/>
              <a:stretch>
                <a:fillRect/>
              </a:stretch>
            </p:blipFill>
            <p:spPr>
              <a:xfrm>
                <a:off x="16507114" y="-4026117"/>
                <a:ext cx="5811600" cy="116232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0" name="Ink 19">
                <a:extLst>
                  <a:ext uri="{FF2B5EF4-FFF2-40B4-BE49-F238E27FC236}">
                    <a16:creationId xmlns:a16="http://schemas.microsoft.com/office/drawing/2014/main" id="{13D39CC9-5A2C-5F6F-892F-C3A8BC8CAA2C}"/>
                  </a:ext>
                </a:extLst>
              </p14:cNvPr>
              <p14:cNvContentPartPr/>
              <p14:nvPr/>
            </p14:nvContentPartPr>
            <p14:xfrm>
              <a:off x="7282021" y="3070339"/>
              <a:ext cx="23567" cy="23567"/>
            </p14:xfrm>
          </p:contentPart>
        </mc:Choice>
        <mc:Fallback xmlns="">
          <p:pic>
            <p:nvPicPr>
              <p:cNvPr id="20" name="Ink 19">
                <a:extLst>
                  <a:ext uri="{FF2B5EF4-FFF2-40B4-BE49-F238E27FC236}">
                    <a16:creationId xmlns:a16="http://schemas.microsoft.com/office/drawing/2014/main" id="{13D39CC9-5A2C-5F6F-892F-C3A8BC8CAA2C}"/>
                  </a:ext>
                </a:extLst>
              </p:cNvPr>
              <p:cNvPicPr/>
              <p:nvPr/>
            </p:nvPicPr>
            <p:blipFill>
              <a:blip r:embed="rId11"/>
              <a:stretch>
                <a:fillRect/>
              </a:stretch>
            </p:blipFill>
            <p:spPr>
              <a:xfrm>
                <a:off x="3746971" y="2186576"/>
                <a:ext cx="7070100" cy="1788146"/>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1" name="Ink 20">
                <a:extLst>
                  <a:ext uri="{FF2B5EF4-FFF2-40B4-BE49-F238E27FC236}">
                    <a16:creationId xmlns:a16="http://schemas.microsoft.com/office/drawing/2014/main" id="{25CDF875-72BA-EC57-7EF4-878D982CC084}"/>
                  </a:ext>
                </a:extLst>
              </p14:cNvPr>
              <p14:cNvContentPartPr/>
              <p14:nvPr/>
            </p14:nvContentPartPr>
            <p14:xfrm>
              <a:off x="8235288" y="3232178"/>
              <a:ext cx="23567" cy="23567"/>
            </p14:xfrm>
          </p:contentPart>
        </mc:Choice>
        <mc:Fallback xmlns="">
          <p:pic>
            <p:nvPicPr>
              <p:cNvPr id="21" name="Ink 20">
                <a:extLst>
                  <a:ext uri="{FF2B5EF4-FFF2-40B4-BE49-F238E27FC236}">
                    <a16:creationId xmlns:a16="http://schemas.microsoft.com/office/drawing/2014/main" id="{25CDF875-72BA-EC57-7EF4-878D982CC084}"/>
                  </a:ext>
                </a:extLst>
              </p:cNvPr>
              <p:cNvPicPr/>
              <p:nvPr/>
            </p:nvPicPr>
            <p:blipFill>
              <a:blip r:embed="rId9"/>
              <a:stretch>
                <a:fillRect/>
              </a:stretch>
            </p:blipFill>
            <p:spPr>
              <a:xfrm>
                <a:off x="4700238" y="-3837922"/>
                <a:ext cx="7070100" cy="14140200"/>
              </a:xfrm>
              <a:prstGeom prst="rect">
                <a:avLst/>
              </a:prstGeom>
            </p:spPr>
          </p:pic>
        </mc:Fallback>
      </mc:AlternateContent>
      <p:sp>
        <p:nvSpPr>
          <p:cNvPr id="38" name="Oval 37">
            <a:extLst>
              <a:ext uri="{FF2B5EF4-FFF2-40B4-BE49-F238E27FC236}">
                <a16:creationId xmlns:a16="http://schemas.microsoft.com/office/drawing/2014/main" id="{D7EE29C7-DF9C-FA25-E994-4581EB6668A0}"/>
              </a:ext>
            </a:extLst>
          </p:cNvPr>
          <p:cNvSpPr/>
          <p:nvPr/>
        </p:nvSpPr>
        <p:spPr>
          <a:xfrm rot="-1980000">
            <a:off x="10541000" y="3867727"/>
            <a:ext cx="1258454" cy="7158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B1FC6044-2A39-5A4A-435D-F21F639176EE}"/>
              </a:ext>
            </a:extLst>
          </p:cNvPr>
          <p:cNvSpPr/>
          <p:nvPr/>
        </p:nvSpPr>
        <p:spPr>
          <a:xfrm rot="-1980000">
            <a:off x="14829556" y="6657643"/>
            <a:ext cx="1466272" cy="785091"/>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map of a city&#10;&#10;AI-generated content may be incorrect.">
            <a:extLst>
              <a:ext uri="{FF2B5EF4-FFF2-40B4-BE49-F238E27FC236}">
                <a16:creationId xmlns:a16="http://schemas.microsoft.com/office/drawing/2014/main" id="{AD7C06BA-4357-8DF1-0566-8EE7AB7DD532}"/>
              </a:ext>
            </a:extLst>
          </p:cNvPr>
          <p:cNvPicPr>
            <a:picLocks noChangeAspect="1"/>
          </p:cNvPicPr>
          <p:nvPr/>
        </p:nvPicPr>
        <p:blipFill>
          <a:blip r:embed="rId13"/>
          <a:stretch>
            <a:fillRect/>
          </a:stretch>
        </p:blipFill>
        <p:spPr>
          <a:xfrm>
            <a:off x="12559053" y="3099023"/>
            <a:ext cx="2510560" cy="305319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1" name="TextBox 11">
            <a:extLst>
              <a:ext uri="{FF2B5EF4-FFF2-40B4-BE49-F238E27FC236}">
                <a16:creationId xmlns:a16="http://schemas.microsoft.com/office/drawing/2014/main" id="{E19E2B02-10B2-BA04-B398-12E27FB5D113}"/>
              </a:ext>
            </a:extLst>
          </p:cNvPr>
          <p:cNvSpPr txBox="1"/>
          <p:nvPr/>
        </p:nvSpPr>
        <p:spPr>
          <a:xfrm>
            <a:off x="256696" y="2629646"/>
            <a:ext cx="9212841" cy="959237"/>
          </a:xfrm>
          <a:prstGeom prst="rect">
            <a:avLst/>
          </a:prstGeom>
        </p:spPr>
        <p:txBody>
          <a:bodyPr wrap="square" lIns="0" tIns="0" rIns="0" bIns="0" rtlCol="0" anchor="t">
            <a:spAutoFit/>
          </a:bodyPr>
          <a:lstStyle/>
          <a:p>
            <a:pPr algn="ctr">
              <a:lnSpc>
                <a:spcPts val="8839"/>
              </a:lnSpc>
            </a:pPr>
            <a:r>
              <a:rPr lang="en-US" sz="3600">
                <a:solidFill>
                  <a:schemeClr val="bg1"/>
                </a:solidFill>
                <a:latin typeface="Retropix"/>
              </a:rPr>
              <a:t>Hyde Park Village, FL</a:t>
            </a:r>
            <a:endParaRPr lang="en-US">
              <a:solidFill>
                <a:schemeClr val="bg1"/>
              </a:solidFill>
            </a:endParaRPr>
          </a:p>
        </p:txBody>
      </p:sp>
      <p:sp>
        <p:nvSpPr>
          <p:cNvPr id="13" name="TextBox 12">
            <a:extLst>
              <a:ext uri="{FF2B5EF4-FFF2-40B4-BE49-F238E27FC236}">
                <a16:creationId xmlns:a16="http://schemas.microsoft.com/office/drawing/2014/main" id="{BA373317-5E76-863A-3018-7E42D7CCE44C}"/>
              </a:ext>
            </a:extLst>
          </p:cNvPr>
          <p:cNvSpPr txBox="1"/>
          <p:nvPr/>
        </p:nvSpPr>
        <p:spPr>
          <a:xfrm>
            <a:off x="1955195" y="3796826"/>
            <a:ext cx="5801910" cy="429733"/>
          </a:xfrm>
          <a:prstGeom prst="rect">
            <a:avLst/>
          </a:prstGeom>
          <a:noFill/>
          <a:ln>
            <a:noFill/>
          </a:ln>
        </p:spPr>
        <p:txBody>
          <a:bodyPr lIns="0" tIns="0" rIns="0" bIns="0" rtlCol="0" anchor="t">
            <a:spAutoFit/>
          </a:bodyPr>
          <a:lstStyle/>
          <a:p>
            <a:pPr algn="ctr">
              <a:lnSpc>
                <a:spcPts val="3721"/>
              </a:lnSpc>
            </a:pPr>
            <a:r>
              <a:rPr lang="en-US" sz="2400" b="1">
                <a:solidFill>
                  <a:srgbClr val="060A4F"/>
                </a:solidFill>
                <a:latin typeface="Retropix"/>
                <a:ea typeface="+mn-lt"/>
                <a:cs typeface="+mn-lt"/>
              </a:rPr>
              <a:t>1602 W Swann Ave, Tampa, FL 33606 </a:t>
            </a:r>
            <a:endParaRPr lang="en-US" b="1">
              <a:latin typeface="Retropix"/>
            </a:endParaRPr>
          </a:p>
        </p:txBody>
      </p:sp>
    </p:spTree>
  </p:cSld>
  <p:clrMapOvr>
    <a:masterClrMapping/>
  </p:clrMapOvr>
  <p:transition>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48888" b="-28888"/>
            </a:stretch>
          </a:blipFill>
        </p:spPr>
        <p:txBody>
          <a:bodyPr/>
          <a:lstStyle/>
          <a:p>
            <a:endParaRPr lang="en-US"/>
          </a:p>
        </p:txBody>
      </p:sp>
      <p:sp>
        <p:nvSpPr>
          <p:cNvPr id="3" name="Freeform 3"/>
          <p:cNvSpPr/>
          <p:nvPr/>
        </p:nvSpPr>
        <p:spPr>
          <a:xfrm>
            <a:off x="2803333" y="-342900"/>
            <a:ext cx="13798159" cy="15217739"/>
          </a:xfrm>
          <a:custGeom>
            <a:avLst/>
            <a:gdLst/>
            <a:ahLst/>
            <a:cxnLst/>
            <a:rect l="l" t="t" r="r" b="b"/>
            <a:pathLst>
              <a:path w="20029754" h="27835211">
                <a:moveTo>
                  <a:pt x="0" y="0"/>
                </a:moveTo>
                <a:lnTo>
                  <a:pt x="20029754" y="0"/>
                </a:lnTo>
                <a:lnTo>
                  <a:pt x="20029754" y="27835212"/>
                </a:lnTo>
                <a:lnTo>
                  <a:pt x="0" y="27835212"/>
                </a:lnTo>
                <a:lnTo>
                  <a:pt x="0" y="0"/>
                </a:lnTo>
                <a:close/>
              </a:path>
            </a:pathLst>
          </a:custGeom>
          <a:blipFill>
            <a:blip r:embed="rId4"/>
            <a:stretch>
              <a:fillRect/>
            </a:stretch>
          </a:blipFill>
        </p:spPr>
        <p:txBody>
          <a:bodyPr/>
          <a:lstStyle/>
          <a:p>
            <a:endParaRPr lang="en-US"/>
          </a:p>
        </p:txBody>
      </p:sp>
      <p:sp>
        <p:nvSpPr>
          <p:cNvPr id="5" name="Freeform 5"/>
          <p:cNvSpPr/>
          <p:nvPr/>
        </p:nvSpPr>
        <p:spPr>
          <a:xfrm>
            <a:off x="6593357" y="3521771"/>
            <a:ext cx="5101286" cy="2710058"/>
          </a:xfrm>
          <a:custGeom>
            <a:avLst/>
            <a:gdLst/>
            <a:ahLst/>
            <a:cxnLst/>
            <a:rect l="l" t="t" r="r" b="b"/>
            <a:pathLst>
              <a:path w="5101286" h="2710058">
                <a:moveTo>
                  <a:pt x="0" y="0"/>
                </a:moveTo>
                <a:lnTo>
                  <a:pt x="5101286" y="0"/>
                </a:lnTo>
                <a:lnTo>
                  <a:pt x="5101286" y="2710058"/>
                </a:lnTo>
                <a:lnTo>
                  <a:pt x="0" y="271005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Freeform 6"/>
          <p:cNvSpPr/>
          <p:nvPr/>
        </p:nvSpPr>
        <p:spPr>
          <a:xfrm>
            <a:off x="1028700" y="3521771"/>
            <a:ext cx="5101286" cy="2710058"/>
          </a:xfrm>
          <a:custGeom>
            <a:avLst/>
            <a:gdLst/>
            <a:ahLst/>
            <a:cxnLst/>
            <a:rect l="l" t="t" r="r" b="b"/>
            <a:pathLst>
              <a:path w="5101286" h="2710058">
                <a:moveTo>
                  <a:pt x="0" y="0"/>
                </a:moveTo>
                <a:lnTo>
                  <a:pt x="5101286" y="0"/>
                </a:lnTo>
                <a:lnTo>
                  <a:pt x="5101286" y="2710058"/>
                </a:lnTo>
                <a:lnTo>
                  <a:pt x="0" y="271005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Freeform 7"/>
          <p:cNvSpPr/>
          <p:nvPr/>
        </p:nvSpPr>
        <p:spPr>
          <a:xfrm>
            <a:off x="12158014" y="3521771"/>
            <a:ext cx="5101286" cy="2710058"/>
          </a:xfrm>
          <a:custGeom>
            <a:avLst/>
            <a:gdLst/>
            <a:ahLst/>
            <a:cxnLst/>
            <a:rect l="l" t="t" r="r" b="b"/>
            <a:pathLst>
              <a:path w="5101286" h="2710058">
                <a:moveTo>
                  <a:pt x="0" y="0"/>
                </a:moveTo>
                <a:lnTo>
                  <a:pt x="5101286" y="0"/>
                </a:lnTo>
                <a:lnTo>
                  <a:pt x="5101286" y="2710058"/>
                </a:lnTo>
                <a:lnTo>
                  <a:pt x="0" y="271005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3020929" y="2963357"/>
            <a:ext cx="1116827" cy="1116827"/>
          </a:xfrm>
          <a:custGeom>
            <a:avLst/>
            <a:gdLst/>
            <a:ahLst/>
            <a:cxnLst/>
            <a:rect l="l" t="t" r="r" b="b"/>
            <a:pathLst>
              <a:path w="1116827" h="1116827">
                <a:moveTo>
                  <a:pt x="0" y="0"/>
                </a:moveTo>
                <a:lnTo>
                  <a:pt x="1116827" y="0"/>
                </a:lnTo>
                <a:lnTo>
                  <a:pt x="1116827" y="1116828"/>
                </a:lnTo>
                <a:lnTo>
                  <a:pt x="0" y="111682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a:off x="8585586" y="2963357"/>
            <a:ext cx="1116827" cy="1116827"/>
          </a:xfrm>
          <a:custGeom>
            <a:avLst/>
            <a:gdLst/>
            <a:ahLst/>
            <a:cxnLst/>
            <a:rect l="l" t="t" r="r" b="b"/>
            <a:pathLst>
              <a:path w="1116827" h="1116827">
                <a:moveTo>
                  <a:pt x="0" y="0"/>
                </a:moveTo>
                <a:lnTo>
                  <a:pt x="1116828" y="0"/>
                </a:lnTo>
                <a:lnTo>
                  <a:pt x="1116828" y="1116828"/>
                </a:lnTo>
                <a:lnTo>
                  <a:pt x="0" y="111682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0" name="Freeform 10"/>
          <p:cNvSpPr/>
          <p:nvPr/>
        </p:nvSpPr>
        <p:spPr>
          <a:xfrm>
            <a:off x="14150244" y="2963357"/>
            <a:ext cx="1116827" cy="1116827"/>
          </a:xfrm>
          <a:custGeom>
            <a:avLst/>
            <a:gdLst/>
            <a:ahLst/>
            <a:cxnLst/>
            <a:rect l="l" t="t" r="r" b="b"/>
            <a:pathLst>
              <a:path w="1116827" h="1116827">
                <a:moveTo>
                  <a:pt x="0" y="0"/>
                </a:moveTo>
                <a:lnTo>
                  <a:pt x="1116827" y="0"/>
                </a:lnTo>
                <a:lnTo>
                  <a:pt x="1116827" y="1116828"/>
                </a:lnTo>
                <a:lnTo>
                  <a:pt x="0" y="1116828"/>
                </a:lnTo>
                <a:lnTo>
                  <a:pt x="0" y="0"/>
                </a:lnTo>
                <a:close/>
              </a:path>
            </a:pathLst>
          </a:custGeom>
          <a:blipFill>
            <a:blip r:embed="rId7">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1" name="TextBox 11"/>
          <p:cNvSpPr txBox="1"/>
          <p:nvPr/>
        </p:nvSpPr>
        <p:spPr>
          <a:xfrm>
            <a:off x="3966303" y="1288778"/>
            <a:ext cx="12067170" cy="1154162"/>
          </a:xfrm>
          <a:prstGeom prst="rect">
            <a:avLst/>
          </a:prstGeom>
        </p:spPr>
        <p:txBody>
          <a:bodyPr wrap="square" lIns="0" tIns="0" rIns="0" bIns="0" rtlCol="0" anchor="t">
            <a:spAutoFit/>
          </a:bodyPr>
          <a:lstStyle/>
          <a:p>
            <a:pPr algn="ctr">
              <a:lnSpc>
                <a:spcPts val="9000"/>
              </a:lnSpc>
            </a:pPr>
            <a:r>
              <a:rPr lang="en-US" sz="7500" spc="-165">
                <a:solidFill>
                  <a:srgbClr val="FFFFFF"/>
                </a:solidFill>
                <a:latin typeface="SCR-N Seven Bold"/>
                <a:ea typeface="SCR-N Seven Bold"/>
                <a:cs typeface="SCR-N Seven Bold"/>
                <a:sym typeface="SCR-N Seven Bold"/>
              </a:rPr>
              <a:t>Competitive Advantage</a:t>
            </a:r>
            <a:endParaRPr lang="en-US" sz="7500" spc="-165">
              <a:solidFill>
                <a:srgbClr val="FFFFFF"/>
              </a:solidFill>
              <a:latin typeface="SCR-N Seven Bold"/>
              <a:ea typeface="SCR-N Seven Bold"/>
              <a:cs typeface="SCR-N Seven Bold"/>
            </a:endParaRPr>
          </a:p>
        </p:txBody>
      </p:sp>
      <p:sp>
        <p:nvSpPr>
          <p:cNvPr id="12" name="TextBox 12"/>
          <p:cNvSpPr txBox="1"/>
          <p:nvPr/>
        </p:nvSpPr>
        <p:spPr>
          <a:xfrm>
            <a:off x="7063732" y="4452479"/>
            <a:ext cx="4188759" cy="795089"/>
          </a:xfrm>
          <a:prstGeom prst="rect">
            <a:avLst/>
          </a:prstGeom>
        </p:spPr>
        <p:txBody>
          <a:bodyPr lIns="0" tIns="0" rIns="0" bIns="0" rtlCol="0" anchor="t">
            <a:spAutoFit/>
          </a:bodyPr>
          <a:lstStyle/>
          <a:p>
            <a:pPr algn="ctr">
              <a:lnSpc>
                <a:spcPts val="3120"/>
              </a:lnSpc>
            </a:pPr>
            <a:r>
              <a:rPr lang="en-US" sz="2600" b="1">
                <a:latin typeface="Telegraf Bold"/>
                <a:cs typeface="Telegraf Bold"/>
              </a:rPr>
              <a:t>Re-entries included with day passes</a:t>
            </a:r>
            <a:endParaRPr lang="en-US">
              <a:ea typeface="Calibri"/>
              <a:cs typeface="Calibri"/>
            </a:endParaRPr>
          </a:p>
        </p:txBody>
      </p:sp>
      <p:sp>
        <p:nvSpPr>
          <p:cNvPr id="13" name="TextBox 13"/>
          <p:cNvSpPr txBox="1"/>
          <p:nvPr/>
        </p:nvSpPr>
        <p:spPr>
          <a:xfrm>
            <a:off x="1484963" y="4673671"/>
            <a:ext cx="4188759" cy="397545"/>
          </a:xfrm>
          <a:prstGeom prst="rect">
            <a:avLst/>
          </a:prstGeom>
        </p:spPr>
        <p:txBody>
          <a:bodyPr lIns="0" tIns="0" rIns="0" bIns="0" rtlCol="0" anchor="t">
            <a:spAutoFit/>
          </a:bodyPr>
          <a:lstStyle/>
          <a:p>
            <a:pPr algn="ctr">
              <a:lnSpc>
                <a:spcPts val="3120"/>
              </a:lnSpc>
            </a:pPr>
            <a:r>
              <a:rPr lang="en-US" sz="2600" b="1" spc="-57">
                <a:solidFill>
                  <a:srgbClr val="171733"/>
                </a:solidFill>
                <a:latin typeface="Telegraf Bold"/>
                <a:cs typeface="Telegraf Bold"/>
                <a:sym typeface="Telegraf Bold"/>
              </a:rPr>
              <a:t>Minimal Competition</a:t>
            </a:r>
            <a:endParaRPr lang="en-US"/>
          </a:p>
        </p:txBody>
      </p:sp>
      <p:sp>
        <p:nvSpPr>
          <p:cNvPr id="14" name="TextBox 14"/>
          <p:cNvSpPr txBox="1"/>
          <p:nvPr/>
        </p:nvSpPr>
        <p:spPr>
          <a:xfrm>
            <a:off x="12614278" y="4501072"/>
            <a:ext cx="4188759" cy="795089"/>
          </a:xfrm>
          <a:prstGeom prst="rect">
            <a:avLst/>
          </a:prstGeom>
        </p:spPr>
        <p:txBody>
          <a:bodyPr wrap="square" lIns="0" tIns="0" rIns="0" bIns="0" rtlCol="0" anchor="t">
            <a:spAutoFit/>
          </a:bodyPr>
          <a:lstStyle/>
          <a:p>
            <a:pPr algn="ctr">
              <a:lnSpc>
                <a:spcPts val="3120"/>
              </a:lnSpc>
            </a:pPr>
            <a:r>
              <a:rPr lang="en-US" sz="2800" b="1"/>
              <a:t>Accessibility &amp;</a:t>
            </a:r>
          </a:p>
          <a:p>
            <a:pPr algn="ctr">
              <a:lnSpc>
                <a:spcPts val="3120"/>
              </a:lnSpc>
            </a:pPr>
            <a:r>
              <a:rPr lang="en-US" sz="2800" b="1">
                <a:ea typeface="Calibri"/>
                <a:cs typeface="Calibri"/>
              </a:rPr>
              <a:t>Visibility</a:t>
            </a:r>
          </a:p>
        </p:txBody>
      </p:sp>
      <p:sp>
        <p:nvSpPr>
          <p:cNvPr id="15" name="TextBox 15"/>
          <p:cNvSpPr txBox="1"/>
          <p:nvPr/>
        </p:nvSpPr>
        <p:spPr>
          <a:xfrm>
            <a:off x="3198091" y="3240783"/>
            <a:ext cx="762505" cy="523875"/>
          </a:xfrm>
          <a:prstGeom prst="rect">
            <a:avLst/>
          </a:prstGeom>
        </p:spPr>
        <p:txBody>
          <a:bodyPr lIns="0" tIns="0" rIns="0" bIns="0" rtlCol="0" anchor="t">
            <a:spAutoFit/>
          </a:bodyPr>
          <a:lstStyle/>
          <a:p>
            <a:pPr algn="ctr">
              <a:lnSpc>
                <a:spcPts val="3839"/>
              </a:lnSpc>
              <a:spcBef>
                <a:spcPct val="0"/>
              </a:spcBef>
            </a:pPr>
            <a:r>
              <a:rPr lang="en-US" sz="3199" b="1" spc="-70">
                <a:solidFill>
                  <a:srgbClr val="000000"/>
                </a:solidFill>
                <a:latin typeface="Telegraf Bold"/>
                <a:ea typeface="Telegraf Bold"/>
                <a:cs typeface="Telegraf Bold"/>
                <a:sym typeface="Telegraf Bold"/>
              </a:rPr>
              <a:t>01</a:t>
            </a:r>
          </a:p>
        </p:txBody>
      </p:sp>
      <p:sp>
        <p:nvSpPr>
          <p:cNvPr id="16" name="TextBox 16"/>
          <p:cNvSpPr txBox="1"/>
          <p:nvPr/>
        </p:nvSpPr>
        <p:spPr>
          <a:xfrm>
            <a:off x="8762748" y="3240783"/>
            <a:ext cx="762505" cy="523875"/>
          </a:xfrm>
          <a:prstGeom prst="rect">
            <a:avLst/>
          </a:prstGeom>
        </p:spPr>
        <p:txBody>
          <a:bodyPr lIns="0" tIns="0" rIns="0" bIns="0" rtlCol="0" anchor="t">
            <a:spAutoFit/>
          </a:bodyPr>
          <a:lstStyle/>
          <a:p>
            <a:pPr algn="ctr">
              <a:lnSpc>
                <a:spcPts val="3839"/>
              </a:lnSpc>
              <a:spcBef>
                <a:spcPct val="0"/>
              </a:spcBef>
            </a:pPr>
            <a:r>
              <a:rPr lang="en-US" sz="3199" b="1" spc="-70">
                <a:solidFill>
                  <a:srgbClr val="000000"/>
                </a:solidFill>
                <a:latin typeface="Telegraf Bold"/>
                <a:ea typeface="Telegraf Bold"/>
                <a:cs typeface="Telegraf Bold"/>
                <a:sym typeface="Telegraf Bold"/>
              </a:rPr>
              <a:t>02</a:t>
            </a:r>
          </a:p>
        </p:txBody>
      </p:sp>
      <p:sp>
        <p:nvSpPr>
          <p:cNvPr id="17" name="TextBox 17"/>
          <p:cNvSpPr txBox="1"/>
          <p:nvPr/>
        </p:nvSpPr>
        <p:spPr>
          <a:xfrm>
            <a:off x="14327405" y="3240783"/>
            <a:ext cx="762505" cy="523875"/>
          </a:xfrm>
          <a:prstGeom prst="rect">
            <a:avLst/>
          </a:prstGeom>
        </p:spPr>
        <p:txBody>
          <a:bodyPr lIns="0" tIns="0" rIns="0" bIns="0" rtlCol="0" anchor="t">
            <a:spAutoFit/>
          </a:bodyPr>
          <a:lstStyle/>
          <a:p>
            <a:pPr algn="ctr">
              <a:lnSpc>
                <a:spcPts val="3839"/>
              </a:lnSpc>
              <a:spcBef>
                <a:spcPct val="0"/>
              </a:spcBef>
            </a:pPr>
            <a:r>
              <a:rPr lang="en-US" sz="3199" b="1" spc="-70">
                <a:solidFill>
                  <a:srgbClr val="000000"/>
                </a:solidFill>
                <a:latin typeface="Telegraf Bold"/>
                <a:ea typeface="Telegraf Bold"/>
                <a:cs typeface="Telegraf Bold"/>
                <a:sym typeface="Telegraf Bold"/>
              </a:rPr>
              <a:t>03</a:t>
            </a:r>
          </a:p>
        </p:txBody>
      </p:sp>
      <p:sp>
        <p:nvSpPr>
          <p:cNvPr id="18" name="Freeform 18"/>
          <p:cNvSpPr/>
          <p:nvPr/>
        </p:nvSpPr>
        <p:spPr>
          <a:xfrm>
            <a:off x="14150244" y="7014221"/>
            <a:ext cx="1413079" cy="1312397"/>
          </a:xfrm>
          <a:custGeom>
            <a:avLst/>
            <a:gdLst/>
            <a:ahLst/>
            <a:cxnLst/>
            <a:rect l="l" t="t" r="r" b="b"/>
            <a:pathLst>
              <a:path w="1413079" h="1312397">
                <a:moveTo>
                  <a:pt x="0" y="0"/>
                </a:moveTo>
                <a:lnTo>
                  <a:pt x="1413078" y="0"/>
                </a:lnTo>
                <a:lnTo>
                  <a:pt x="1413078" y="1312397"/>
                </a:lnTo>
                <a:lnTo>
                  <a:pt x="0" y="131239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9" name="Freeform 19"/>
          <p:cNvSpPr/>
          <p:nvPr/>
        </p:nvSpPr>
        <p:spPr>
          <a:xfrm>
            <a:off x="2893710" y="8762865"/>
            <a:ext cx="1066885" cy="990870"/>
          </a:xfrm>
          <a:custGeom>
            <a:avLst/>
            <a:gdLst/>
            <a:ahLst/>
            <a:cxnLst/>
            <a:rect l="l" t="t" r="r" b="b"/>
            <a:pathLst>
              <a:path w="1066885" h="990870">
                <a:moveTo>
                  <a:pt x="0" y="0"/>
                </a:moveTo>
                <a:lnTo>
                  <a:pt x="1066885" y="0"/>
                </a:lnTo>
                <a:lnTo>
                  <a:pt x="1066885" y="990870"/>
                </a:lnTo>
                <a:lnTo>
                  <a:pt x="0" y="990870"/>
                </a:lnTo>
                <a:lnTo>
                  <a:pt x="0" y="0"/>
                </a:lnTo>
                <a:close/>
              </a:path>
            </a:pathLst>
          </a:custGeom>
          <a:blipFill>
            <a:blip r:embed="rId10">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20" name="Freeform 20"/>
          <p:cNvSpPr/>
          <p:nvPr/>
        </p:nvSpPr>
        <p:spPr>
          <a:xfrm flipH="1">
            <a:off x="5799271" y="4499523"/>
            <a:ext cx="1124801" cy="754554"/>
          </a:xfrm>
          <a:custGeom>
            <a:avLst/>
            <a:gdLst/>
            <a:ahLst/>
            <a:cxnLst/>
            <a:rect l="l" t="t" r="r" b="b"/>
            <a:pathLst>
              <a:path w="1124801" h="754554">
                <a:moveTo>
                  <a:pt x="1124801" y="0"/>
                </a:moveTo>
                <a:lnTo>
                  <a:pt x="0" y="0"/>
                </a:lnTo>
                <a:lnTo>
                  <a:pt x="0" y="754554"/>
                </a:lnTo>
                <a:lnTo>
                  <a:pt x="1124801" y="754554"/>
                </a:lnTo>
                <a:lnTo>
                  <a:pt x="1124801" y="0"/>
                </a:lnTo>
                <a:close/>
              </a:path>
            </a:pathLst>
          </a:custGeom>
          <a:blipFill>
            <a:blip r:embed="rId13"/>
            <a:stretch>
              <a:fillRect/>
            </a:stretch>
          </a:blipFill>
        </p:spPr>
        <p:txBody>
          <a:bodyPr/>
          <a:lstStyle/>
          <a:p>
            <a:endParaRPr lang="en-US"/>
          </a:p>
        </p:txBody>
      </p:sp>
      <p:sp>
        <p:nvSpPr>
          <p:cNvPr id="21" name="Freeform 21"/>
          <p:cNvSpPr/>
          <p:nvPr/>
        </p:nvSpPr>
        <p:spPr>
          <a:xfrm flipH="1">
            <a:off x="11362205" y="4499523"/>
            <a:ext cx="1124801" cy="754554"/>
          </a:xfrm>
          <a:custGeom>
            <a:avLst/>
            <a:gdLst/>
            <a:ahLst/>
            <a:cxnLst/>
            <a:rect l="l" t="t" r="r" b="b"/>
            <a:pathLst>
              <a:path w="1124801" h="754554">
                <a:moveTo>
                  <a:pt x="1124801" y="0"/>
                </a:moveTo>
                <a:lnTo>
                  <a:pt x="0" y="0"/>
                </a:lnTo>
                <a:lnTo>
                  <a:pt x="0" y="754554"/>
                </a:lnTo>
                <a:lnTo>
                  <a:pt x="1124801" y="754554"/>
                </a:lnTo>
                <a:lnTo>
                  <a:pt x="1124801" y="0"/>
                </a:lnTo>
                <a:close/>
              </a:path>
            </a:pathLst>
          </a:custGeom>
          <a:blipFill>
            <a:blip r:embed="rId13"/>
            <a:stretch>
              <a:fillRect/>
            </a:stretch>
          </a:blipFill>
        </p:spPr>
        <p:txBody>
          <a:bodyPr/>
          <a:lstStyle/>
          <a:p>
            <a:endParaRPr lang="en-US"/>
          </a:p>
        </p:txBody>
      </p:sp>
    </p:spTree>
  </p:cSld>
  <p:clrMapOvr>
    <a:masterClrMapping/>
  </p:clrMapOvr>
  <p:transition>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59" b="-9259"/>
            </a:stretch>
          </a:blipFill>
        </p:spPr>
        <p:txBody>
          <a:bodyPr/>
          <a:lstStyle/>
          <a:p>
            <a:endParaRPr lang="en-US"/>
          </a:p>
        </p:txBody>
      </p:sp>
      <p:grpSp>
        <p:nvGrpSpPr>
          <p:cNvPr id="3" name="Group 3"/>
          <p:cNvGrpSpPr/>
          <p:nvPr/>
        </p:nvGrpSpPr>
        <p:grpSpPr>
          <a:xfrm>
            <a:off x="2845174" y="-3996561"/>
            <a:ext cx="12452103" cy="16143291"/>
            <a:chOff x="0" y="0"/>
            <a:chExt cx="16602803" cy="21524387"/>
          </a:xfrm>
        </p:grpSpPr>
        <p:sp>
          <p:nvSpPr>
            <p:cNvPr id="4" name="Freeform 4"/>
            <p:cNvSpPr/>
            <p:nvPr/>
          </p:nvSpPr>
          <p:spPr>
            <a:xfrm>
              <a:off x="0" y="0"/>
              <a:ext cx="8439473" cy="21524387"/>
            </a:xfrm>
            <a:custGeom>
              <a:avLst/>
              <a:gdLst/>
              <a:ahLst/>
              <a:cxnLst/>
              <a:rect l="l" t="t" r="r" b="b"/>
              <a:pathLst>
                <a:path w="8439473" h="21524387">
                  <a:moveTo>
                    <a:pt x="0" y="0"/>
                  </a:moveTo>
                  <a:lnTo>
                    <a:pt x="8439473" y="0"/>
                  </a:lnTo>
                  <a:lnTo>
                    <a:pt x="8439473" y="21524387"/>
                  </a:lnTo>
                  <a:lnTo>
                    <a:pt x="0" y="21524387"/>
                  </a:lnTo>
                  <a:lnTo>
                    <a:pt x="0" y="0"/>
                  </a:lnTo>
                  <a:close/>
                </a:path>
              </a:pathLst>
            </a:custGeom>
            <a:blipFill>
              <a:blip r:embed="rId4"/>
              <a:stretch>
                <a:fillRect r="-46331"/>
              </a:stretch>
            </a:blipFill>
          </p:spPr>
          <p:txBody>
            <a:bodyPr/>
            <a:lstStyle/>
            <a:p>
              <a:endParaRPr lang="en-US"/>
            </a:p>
          </p:txBody>
        </p:sp>
        <p:sp>
          <p:nvSpPr>
            <p:cNvPr id="5" name="Freeform 5"/>
            <p:cNvSpPr/>
            <p:nvPr/>
          </p:nvSpPr>
          <p:spPr>
            <a:xfrm flipH="1">
              <a:off x="8310086" y="0"/>
              <a:ext cx="8292717" cy="21524387"/>
            </a:xfrm>
            <a:custGeom>
              <a:avLst/>
              <a:gdLst/>
              <a:ahLst/>
              <a:cxnLst/>
              <a:rect l="l" t="t" r="r" b="b"/>
              <a:pathLst>
                <a:path w="8292717" h="21524387">
                  <a:moveTo>
                    <a:pt x="8292717" y="0"/>
                  </a:moveTo>
                  <a:lnTo>
                    <a:pt x="0" y="0"/>
                  </a:lnTo>
                  <a:lnTo>
                    <a:pt x="0" y="21524387"/>
                  </a:lnTo>
                  <a:lnTo>
                    <a:pt x="8292717" y="21524387"/>
                  </a:lnTo>
                  <a:lnTo>
                    <a:pt x="8292717" y="0"/>
                  </a:lnTo>
                  <a:close/>
                </a:path>
              </a:pathLst>
            </a:custGeom>
            <a:blipFill>
              <a:blip r:embed="rId4"/>
              <a:stretch>
                <a:fillRect r="-48921"/>
              </a:stretch>
            </a:blipFill>
          </p:spPr>
          <p:txBody>
            <a:bodyPr/>
            <a:lstStyle/>
            <a:p>
              <a:endParaRPr lang="en-US"/>
            </a:p>
          </p:txBody>
        </p:sp>
      </p:grpSp>
      <p:sp>
        <p:nvSpPr>
          <p:cNvPr id="6" name="TextBox 6"/>
          <p:cNvSpPr txBox="1"/>
          <p:nvPr/>
        </p:nvSpPr>
        <p:spPr>
          <a:xfrm>
            <a:off x="5436327" y="3122063"/>
            <a:ext cx="7415346" cy="336631"/>
          </a:xfrm>
          <a:prstGeom prst="rect">
            <a:avLst/>
          </a:prstGeom>
        </p:spPr>
        <p:txBody>
          <a:bodyPr lIns="0" tIns="0" rIns="0" bIns="0" rtlCol="0" anchor="t">
            <a:spAutoFit/>
          </a:bodyPr>
          <a:lstStyle/>
          <a:p>
            <a:pPr algn="ctr">
              <a:lnSpc>
                <a:spcPts val="3504"/>
              </a:lnSpc>
            </a:pPr>
            <a:r>
              <a:rPr lang="en-US" sz="2500">
                <a:solidFill>
                  <a:srgbClr val="060A4F"/>
                </a:solidFill>
                <a:latin typeface="Press Start 2P"/>
                <a:ea typeface="Press Start 2P"/>
                <a:cs typeface="Press Start 2P"/>
              </a:rPr>
              <a:t>Objections and Risks</a:t>
            </a:r>
          </a:p>
        </p:txBody>
      </p:sp>
      <p:sp>
        <p:nvSpPr>
          <p:cNvPr id="8" name="TextBox 8"/>
          <p:cNvSpPr txBox="1"/>
          <p:nvPr/>
        </p:nvSpPr>
        <p:spPr>
          <a:xfrm>
            <a:off x="6585831" y="3993131"/>
            <a:ext cx="6157213" cy="475771"/>
          </a:xfrm>
          <a:prstGeom prst="rect">
            <a:avLst/>
          </a:prstGeom>
        </p:spPr>
        <p:txBody>
          <a:bodyPr wrap="square" lIns="0" tIns="0" rIns="0" bIns="0" rtlCol="0" anchor="t">
            <a:spAutoFit/>
          </a:bodyPr>
          <a:lstStyle/>
          <a:p>
            <a:pPr>
              <a:lnSpc>
                <a:spcPts val="4156"/>
              </a:lnSpc>
            </a:pPr>
            <a:r>
              <a:rPr lang="en-US" sz="2800">
                <a:latin typeface="Retropix"/>
                <a:ea typeface="+mn-lt"/>
                <a:cs typeface="+mn-lt"/>
              </a:rPr>
              <a:t>Higher rent &amp; operating costs</a:t>
            </a:r>
            <a:endParaRPr lang="en-US" sz="2800">
              <a:latin typeface="Retropix"/>
            </a:endParaRPr>
          </a:p>
        </p:txBody>
      </p:sp>
      <p:sp>
        <p:nvSpPr>
          <p:cNvPr id="11" name="TextBox 11"/>
          <p:cNvSpPr txBox="1"/>
          <p:nvPr/>
        </p:nvSpPr>
        <p:spPr>
          <a:xfrm>
            <a:off x="5634956" y="4886219"/>
            <a:ext cx="1052202" cy="510898"/>
          </a:xfrm>
          <a:prstGeom prst="rect">
            <a:avLst/>
          </a:prstGeom>
        </p:spPr>
        <p:txBody>
          <a:bodyPr lIns="0" tIns="0" rIns="0" bIns="0" rtlCol="0" anchor="t">
            <a:spAutoFit/>
          </a:bodyPr>
          <a:lstStyle/>
          <a:p>
            <a:pPr algn="ctr">
              <a:lnSpc>
                <a:spcPts val="4156"/>
              </a:lnSpc>
            </a:pPr>
            <a:r>
              <a:rPr lang="en-US" sz="2968">
                <a:solidFill>
                  <a:srgbClr val="060A4F"/>
                </a:solidFill>
                <a:latin typeface="Press Start 2P"/>
                <a:ea typeface="Press Start 2P"/>
                <a:cs typeface="Press Start 2P"/>
                <a:sym typeface="Press Start 2P"/>
              </a:rPr>
              <a:t>B.</a:t>
            </a:r>
          </a:p>
        </p:txBody>
      </p:sp>
      <p:sp>
        <p:nvSpPr>
          <p:cNvPr id="12" name="Freeform 12"/>
          <p:cNvSpPr/>
          <p:nvPr/>
        </p:nvSpPr>
        <p:spPr>
          <a:xfrm>
            <a:off x="7777207" y="839627"/>
            <a:ext cx="2733586" cy="378146"/>
          </a:xfrm>
          <a:custGeom>
            <a:avLst/>
            <a:gdLst/>
            <a:ahLst/>
            <a:cxnLst/>
            <a:rect l="l" t="t" r="r" b="b"/>
            <a:pathLst>
              <a:path w="2733586" h="378146">
                <a:moveTo>
                  <a:pt x="0" y="0"/>
                </a:moveTo>
                <a:lnTo>
                  <a:pt x="2733586" y="0"/>
                </a:lnTo>
                <a:lnTo>
                  <a:pt x="2733586" y="378146"/>
                </a:lnTo>
                <a:lnTo>
                  <a:pt x="0" y="37814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3" name="Freeform 13"/>
          <p:cNvSpPr/>
          <p:nvPr/>
        </p:nvSpPr>
        <p:spPr>
          <a:xfrm>
            <a:off x="1028700" y="4467605"/>
            <a:ext cx="1112861" cy="1224607"/>
          </a:xfrm>
          <a:custGeom>
            <a:avLst/>
            <a:gdLst/>
            <a:ahLst/>
            <a:cxnLst/>
            <a:rect l="l" t="t" r="r" b="b"/>
            <a:pathLst>
              <a:path w="1112861" h="1224607">
                <a:moveTo>
                  <a:pt x="0" y="0"/>
                </a:moveTo>
                <a:lnTo>
                  <a:pt x="1112861" y="0"/>
                </a:lnTo>
                <a:lnTo>
                  <a:pt x="1112861" y="1224607"/>
                </a:lnTo>
                <a:lnTo>
                  <a:pt x="0" y="122460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4" name="Freeform 14"/>
          <p:cNvSpPr/>
          <p:nvPr/>
        </p:nvSpPr>
        <p:spPr>
          <a:xfrm>
            <a:off x="16549213" y="4552774"/>
            <a:ext cx="1073645" cy="1181452"/>
          </a:xfrm>
          <a:custGeom>
            <a:avLst/>
            <a:gdLst/>
            <a:ahLst/>
            <a:cxnLst/>
            <a:rect l="l" t="t" r="r" b="b"/>
            <a:pathLst>
              <a:path w="1073645" h="1181452">
                <a:moveTo>
                  <a:pt x="0" y="0"/>
                </a:moveTo>
                <a:lnTo>
                  <a:pt x="1073644" y="0"/>
                </a:lnTo>
                <a:lnTo>
                  <a:pt x="1073644" y="1181452"/>
                </a:lnTo>
                <a:lnTo>
                  <a:pt x="0" y="118145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8" name="TextBox 8">
            <a:extLst>
              <a:ext uri="{FF2B5EF4-FFF2-40B4-BE49-F238E27FC236}">
                <a16:creationId xmlns:a16="http://schemas.microsoft.com/office/drawing/2014/main" id="{0D15155C-E522-D571-0200-54D5FF17D3D8}"/>
              </a:ext>
            </a:extLst>
          </p:cNvPr>
          <p:cNvSpPr txBox="1"/>
          <p:nvPr/>
        </p:nvSpPr>
        <p:spPr>
          <a:xfrm>
            <a:off x="6589444" y="4815045"/>
            <a:ext cx="6325886" cy="1018227"/>
          </a:xfrm>
          <a:prstGeom prst="rect">
            <a:avLst/>
          </a:prstGeom>
        </p:spPr>
        <p:txBody>
          <a:bodyPr wrap="square" lIns="0" tIns="0" rIns="0" bIns="0" rtlCol="0" anchor="t">
            <a:spAutoFit/>
          </a:bodyPr>
          <a:lstStyle/>
          <a:p>
            <a:pPr>
              <a:lnSpc>
                <a:spcPts val="4156"/>
              </a:lnSpc>
            </a:pPr>
            <a:r>
              <a:rPr lang="en-US" sz="2950">
                <a:solidFill>
                  <a:srgbClr val="060A4F"/>
                </a:solidFill>
                <a:latin typeface="Retropix"/>
                <a:ea typeface="+mn-lt"/>
                <a:cs typeface="+mn-lt"/>
              </a:rPr>
              <a:t>Strong competition for leisure spending</a:t>
            </a:r>
            <a:endParaRPr lang="en-US">
              <a:latin typeface="Retropix"/>
              <a:ea typeface="+mn-lt"/>
              <a:cs typeface="+mn-lt"/>
            </a:endParaRPr>
          </a:p>
        </p:txBody>
      </p:sp>
      <p:sp>
        <p:nvSpPr>
          <p:cNvPr id="22" name="TextBox 9">
            <a:extLst>
              <a:ext uri="{FF2B5EF4-FFF2-40B4-BE49-F238E27FC236}">
                <a16:creationId xmlns:a16="http://schemas.microsoft.com/office/drawing/2014/main" id="{B1731348-8158-E750-FBD5-426E83B1BFC2}"/>
              </a:ext>
            </a:extLst>
          </p:cNvPr>
          <p:cNvSpPr txBox="1"/>
          <p:nvPr/>
        </p:nvSpPr>
        <p:spPr>
          <a:xfrm>
            <a:off x="5562356" y="4080393"/>
            <a:ext cx="1196007" cy="494229"/>
          </a:xfrm>
          <a:prstGeom prst="rect">
            <a:avLst/>
          </a:prstGeom>
        </p:spPr>
        <p:txBody>
          <a:bodyPr lIns="0" tIns="0" rIns="0" bIns="0" rtlCol="0" anchor="t">
            <a:spAutoFit/>
          </a:bodyPr>
          <a:lstStyle/>
          <a:p>
            <a:pPr algn="ctr">
              <a:lnSpc>
                <a:spcPts val="4156"/>
              </a:lnSpc>
            </a:pPr>
            <a:r>
              <a:rPr lang="en-US" sz="2968">
                <a:solidFill>
                  <a:srgbClr val="060A4F"/>
                </a:solidFill>
                <a:latin typeface="Press Start 2P"/>
                <a:ea typeface="Press Start 2P"/>
                <a:cs typeface="Press Start 2P"/>
                <a:sym typeface="Press Start 2P"/>
              </a:rPr>
              <a:t>A.</a:t>
            </a:r>
          </a:p>
        </p:txBody>
      </p:sp>
    </p:spTree>
  </p:cSld>
  <p:clrMapOvr>
    <a:masterClrMapping/>
  </p:clrMapOvr>
  <p:transition>
    <p:pu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1028</Words>
  <Application>Microsoft Macintosh PowerPoint</Application>
  <PresentationFormat>Custom</PresentationFormat>
  <Paragraphs>102</Paragraphs>
  <Slides>11</Slides>
  <Notes>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vt:i4>
      </vt:variant>
    </vt:vector>
  </HeadingPairs>
  <TitlesOfParts>
    <vt:vector size="21" baseType="lpstr">
      <vt:lpstr>SCR-N Seven Bold</vt:lpstr>
      <vt:lpstr>Calibri</vt:lpstr>
      <vt:lpstr>Telegraf Bold</vt:lpstr>
      <vt:lpstr>Hero</vt:lpstr>
      <vt:lpstr>Disket Mono</vt:lpstr>
      <vt:lpstr>Arial</vt:lpstr>
      <vt:lpstr>Press Start 2P</vt:lpstr>
      <vt:lpstr>Retropix</vt:lpstr>
      <vt:lpstr>Arcade Gamer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Maria Luis Ibarra</cp:lastModifiedBy>
  <cp:revision>7</cp:revision>
  <dcterms:created xsi:type="dcterms:W3CDTF">2006-08-16T00:00:00Z</dcterms:created>
  <dcterms:modified xsi:type="dcterms:W3CDTF">2026-08-15T03:29:08Z</dcterms:modified>
  <dc:identifier>DAHAkRZ7uwg</dc:identifier>
</cp:coreProperties>
</file>