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4" r:id="rId2"/>
    <p:sldId id="273" r:id="rId3"/>
    <p:sldId id="265" r:id="rId4"/>
    <p:sldId id="275" r:id="rId5"/>
    <p:sldId id="271" r:id="rId6"/>
    <p:sldId id="272" r:id="rId7"/>
    <p:sldId id="277" r:id="rId8"/>
    <p:sldId id="276" r:id="rId9"/>
    <p:sldId id="278" r:id="rId10"/>
    <p:sldId id="279" r:id="rId11"/>
    <p:sldId id="280" r:id="rId12"/>
    <p:sldId id="281" r:id="rId13"/>
    <p:sldId id="266" r:id="rId14"/>
    <p:sldId id="282" r:id="rId15"/>
    <p:sldId id="283" r:id="rId16"/>
    <p:sldId id="285" r:id="rId17"/>
    <p:sldId id="284" r:id="rId18"/>
    <p:sldId id="286" r:id="rId19"/>
    <p:sldId id="264" r:id="rId20"/>
    <p:sldId id="2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9216" autoAdjust="0"/>
  </p:normalViewPr>
  <p:slideViewPr>
    <p:cSldViewPr snapToGrid="0">
      <p:cViewPr varScale="1">
        <p:scale>
          <a:sx n="32" d="100"/>
          <a:sy n="32" d="100"/>
        </p:scale>
        <p:origin x="264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ABF97-B4F7-44DA-8F5B-DE01C1A9EA9C}"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BF6C7-F991-405B-B9A4-90DC928ED23F}" type="slidenum">
              <a:rPr lang="en-US" smtClean="0"/>
              <a:t>‹#›</a:t>
            </a:fld>
            <a:endParaRPr lang="en-US"/>
          </a:p>
        </p:txBody>
      </p:sp>
    </p:spTree>
    <p:extLst>
      <p:ext uri="{BB962C8B-B14F-4D97-AF65-F5344CB8AC3E}">
        <p14:creationId xmlns:p14="http://schemas.microsoft.com/office/powerpoint/2010/main" val="618056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blues2joy.com/resourc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biblehub.com/hebrew/430.htm" TargetMode="External"/><Relationship Id="rId3" Type="http://schemas.openxmlformats.org/officeDocument/2006/relationships/hyperlink" Target="https://biblehub.com/bsb/exodus/20.htm" TargetMode="External"/><Relationship Id="rId7" Type="http://schemas.openxmlformats.org/officeDocument/2006/relationships/hyperlink" Target="https://biblehub.com/hebrew/312.ht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biblehub.com/hebrew/3808.htm" TargetMode="External"/><Relationship Id="rId5" Type="http://schemas.openxmlformats.org/officeDocument/2006/relationships/hyperlink" Target="https://biblehub.com/hebrew/1961.htm" TargetMode="External"/><Relationship Id="rId10" Type="http://schemas.openxmlformats.org/officeDocument/2006/relationships/hyperlink" Target="https://biblehub.com/hebrew/6440.htm" TargetMode="External"/><Relationship Id="rId4" Type="http://schemas.openxmlformats.org/officeDocument/2006/relationships/hyperlink" Target="https://biblehub.com/hebrew/l%C9%99%C2%B7%E1%B8%B5%C3%A5%CC%84%20(Prep::%202ms)%20--" TargetMode="External"/><Relationship Id="rId9" Type="http://schemas.openxmlformats.org/officeDocument/2006/relationships/hyperlink" Target="https://biblehub.com/hebrew/5921.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If you want a copy of this presentation and also a  bonus document which is a more an in depth study into the powers behind this </a:t>
            </a:r>
            <a:r>
              <a:rPr kumimoji="0" lang="en-US" sz="12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studt</a:t>
            </a: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called “Summary Worldview of a 2nd Temple Jew” you can find it on my website at this address: </a:t>
            </a:r>
            <a:r>
              <a:rPr kumimoji="0" lang="en-US" sz="1200" b="0" i="0" u="sng" strike="noStrike" kern="100" cap="none" spc="0" normalizeH="0" baseline="0" noProof="0" dirty="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3"/>
              </a:rPr>
              <a:t>www.blues2joy.com/resources</a:t>
            </a: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 It’s right at the top of the page for you to download. So check it out if you want a copy…</a:t>
            </a:r>
          </a:p>
          <a:p>
            <a:pPr marL="228600" marR="0" lvl="0" indent="0" algn="l" defTabSz="914400" rtl="0" eaLnBrk="1" fontAlgn="auto" latinLnBrk="0" hangingPunct="1">
              <a:lnSpc>
                <a:spcPct val="115000"/>
              </a:lnSpc>
              <a:spcBef>
                <a:spcPts val="0"/>
              </a:spcBef>
              <a:spcAft>
                <a:spcPts val="80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So here we go, buckle up because I think your cognitive dissonance may get tested a bit today. </a:t>
            </a:r>
          </a:p>
          <a:p>
            <a:pPr marL="228600" marR="0" lvl="0" indent="0" algn="l" defTabSz="914400" rtl="0" eaLnBrk="1" fontAlgn="auto" latinLnBrk="0" hangingPunct="1">
              <a:lnSpc>
                <a:spcPct val="115000"/>
              </a:lnSpc>
              <a:spcBef>
                <a:spcPts val="0"/>
              </a:spcBef>
              <a:spcAft>
                <a:spcPts val="80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1</a:t>
            </a:fld>
            <a:endParaRPr lang="en-US"/>
          </a:p>
        </p:txBody>
      </p:sp>
    </p:spTree>
    <p:extLst>
      <p:ext uri="{BB962C8B-B14F-4D97-AF65-F5344CB8AC3E}">
        <p14:creationId xmlns:p14="http://schemas.microsoft.com/office/powerpoint/2010/main" val="125479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10</a:t>
            </a:fld>
            <a:endParaRPr lang="en-US"/>
          </a:p>
        </p:txBody>
      </p:sp>
    </p:spTree>
    <p:extLst>
      <p:ext uri="{BB962C8B-B14F-4D97-AF65-F5344CB8AC3E}">
        <p14:creationId xmlns:p14="http://schemas.microsoft.com/office/powerpoint/2010/main" val="4264696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600" b="1" kern="1800" dirty="0">
                <a:effectLst/>
                <a:latin typeface="Times New Roman" panose="02020603050405020304" pitchFamily="18" charset="0"/>
                <a:ea typeface="Times New Roman" panose="02020603050405020304" pitchFamily="18" charset="0"/>
                <a:cs typeface="Times New Roman" panose="02020603050405020304" pitchFamily="18" charset="0"/>
              </a:rPr>
              <a:t>Modern scholarship overwhelmingly agrees that Deuteronomy 32:8 originally referred to </a:t>
            </a:r>
            <a:r>
              <a:rPr lang="en-US" sz="1600" b="1" i="1" kern="1800" dirty="0">
                <a:effectLst/>
                <a:latin typeface="Times New Roman" panose="02020603050405020304" pitchFamily="18" charset="0"/>
                <a:ea typeface="Times New Roman" panose="02020603050405020304" pitchFamily="18" charset="0"/>
                <a:cs typeface="Times New Roman" panose="02020603050405020304" pitchFamily="18" charset="0"/>
              </a:rPr>
              <a:t>divine beings</a:t>
            </a:r>
            <a:r>
              <a:rPr lang="en-US" sz="1600" b="1"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800" dirty="0" err="1">
                <a:effectLst/>
                <a:latin typeface="Times New Roman" panose="02020603050405020304" pitchFamily="18" charset="0"/>
                <a:ea typeface="Times New Roman" panose="02020603050405020304" pitchFamily="18" charset="0"/>
                <a:cs typeface="Times New Roman" panose="02020603050405020304" pitchFamily="18" charset="0"/>
              </a:rPr>
              <a:t>elohim</a:t>
            </a:r>
            <a:r>
              <a:rPr lang="en-US" sz="1600" b="1" kern="1800" dirty="0">
                <a:effectLst/>
                <a:latin typeface="Times New Roman" panose="02020603050405020304" pitchFamily="18" charset="0"/>
                <a:ea typeface="Times New Roman" panose="02020603050405020304" pitchFamily="18" charset="0"/>
                <a:cs typeface="Times New Roman" panose="02020603050405020304" pitchFamily="18" charset="0"/>
              </a:rPr>
              <a:t>), not human beings As Well as Psalms 82.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And this is not fringe. It’s not Heiser’s idea. It’s not a supernaturalist bias. It’s the consensus of:</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textual critics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Hebrew linguists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Dead Sea Scrolls scholars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ancient Near Eastern scholars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mainstream evangelical scholars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Jewish scholars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200" kern="0" dirty="0">
                <a:effectLst/>
                <a:latin typeface="Times New Roman" panose="02020603050405020304" pitchFamily="18" charset="0"/>
                <a:ea typeface="Times New Roman" panose="02020603050405020304" pitchFamily="18" charset="0"/>
              </a:rPr>
              <a:t>secular scholars</a:t>
            </a:r>
          </a:p>
          <a:p>
            <a:pPr>
              <a:buNone/>
            </a:pPr>
            <a:endParaRPr lang="en-US" sz="1200" kern="0" dirty="0">
              <a:effectLst/>
              <a:latin typeface="Times New Roman" panose="02020603050405020304" pitchFamily="18" charset="0"/>
            </a:endParaRPr>
          </a:p>
          <a:p>
            <a:pPr>
              <a:buNone/>
            </a:pPr>
            <a:r>
              <a:rPr lang="en-US" b="1" dirty="0"/>
              <a:t>Scholars Who Support “Sons of God / Divine Council” in Deuteronomy 32:8–9</a:t>
            </a:r>
          </a:p>
          <a:p>
            <a:pPr>
              <a:buNone/>
            </a:pPr>
            <a:r>
              <a:rPr lang="en-US" b="1" dirty="0"/>
              <a:t>Textual Critics &amp; Hebrew Linguists</a:t>
            </a:r>
          </a:p>
          <a:p>
            <a:pPr>
              <a:buFont typeface="+mj-lt"/>
              <a:buAutoNum type="arabicPeriod"/>
            </a:pPr>
            <a:r>
              <a:rPr lang="en-US" b="1" dirty="0"/>
              <a:t>Frank Moore Cross</a:t>
            </a:r>
            <a:endParaRPr lang="en-US" dirty="0"/>
          </a:p>
          <a:p>
            <a:pPr>
              <a:buFont typeface="+mj-lt"/>
              <a:buAutoNum type="arabicPeriod"/>
            </a:pPr>
            <a:r>
              <a:rPr lang="en-US" b="1" dirty="0"/>
              <a:t>David Noel Freedman</a:t>
            </a:r>
            <a:endParaRPr lang="en-US" dirty="0"/>
          </a:p>
          <a:p>
            <a:pPr>
              <a:buFont typeface="+mj-lt"/>
              <a:buAutoNum type="arabicPeriod"/>
            </a:pPr>
            <a:r>
              <a:rPr lang="en-US" b="1" dirty="0"/>
              <a:t>W. F. Albright</a:t>
            </a:r>
            <a:endParaRPr lang="en-US" dirty="0"/>
          </a:p>
          <a:p>
            <a:pPr>
              <a:buFont typeface="+mj-lt"/>
              <a:buAutoNum type="arabicPeriod"/>
            </a:pPr>
            <a:r>
              <a:rPr lang="en-US" b="1" dirty="0"/>
              <a:t>Paul Sanders</a:t>
            </a:r>
            <a:endParaRPr lang="en-US" dirty="0"/>
          </a:p>
          <a:p>
            <a:pPr>
              <a:buFont typeface="+mj-lt"/>
              <a:buAutoNum type="arabicPeriod"/>
            </a:pPr>
            <a:r>
              <a:rPr lang="en-US" b="1" dirty="0"/>
              <a:t>D. A. Robertson</a:t>
            </a:r>
            <a:endParaRPr lang="en-US" dirty="0"/>
          </a:p>
          <a:p>
            <a:pPr>
              <a:buFont typeface="+mj-lt"/>
              <a:buAutoNum type="arabicPeriod"/>
            </a:pPr>
            <a:r>
              <a:rPr lang="en-US" b="1" dirty="0"/>
              <a:t>John William Wevers</a:t>
            </a:r>
            <a:endParaRPr lang="en-US" dirty="0"/>
          </a:p>
          <a:p>
            <a:pPr>
              <a:buFont typeface="+mj-lt"/>
              <a:buAutoNum type="arabicPeriod"/>
            </a:pPr>
            <a:r>
              <a:rPr lang="en-US" b="1" dirty="0"/>
              <a:t>Emanuel Tov</a:t>
            </a:r>
            <a:endParaRPr lang="en-US" dirty="0"/>
          </a:p>
          <a:p>
            <a:pPr>
              <a:buFont typeface="+mj-lt"/>
              <a:buAutoNum type="arabicPeriod"/>
            </a:pPr>
            <a:r>
              <a:rPr lang="en-US" b="1" dirty="0"/>
              <a:t>Peter Flint</a:t>
            </a:r>
            <a:endParaRPr lang="en-US" dirty="0"/>
          </a:p>
          <a:p>
            <a:pPr>
              <a:buNone/>
            </a:pPr>
            <a:r>
              <a:rPr lang="en-US" b="1" dirty="0"/>
              <a:t>Ancient Near Eastern &amp; OT Scholars</a:t>
            </a:r>
          </a:p>
          <a:p>
            <a:pPr>
              <a:buFont typeface="+mj-lt"/>
              <a:buAutoNum type="arabicPeriod" startAt="9"/>
            </a:pPr>
            <a:r>
              <a:rPr lang="en-US" b="1" dirty="0"/>
              <a:t>Mark S. Smith</a:t>
            </a:r>
            <a:endParaRPr lang="en-US" dirty="0"/>
          </a:p>
          <a:p>
            <a:pPr>
              <a:buFont typeface="+mj-lt"/>
              <a:buAutoNum type="arabicPeriod" startAt="9"/>
            </a:pPr>
            <a:r>
              <a:rPr lang="en-US" b="1" dirty="0"/>
              <a:t>Patrick D. Miller</a:t>
            </a:r>
            <a:endParaRPr lang="en-US" dirty="0"/>
          </a:p>
          <a:p>
            <a:pPr>
              <a:buFont typeface="+mj-lt"/>
              <a:buAutoNum type="arabicPeriod" startAt="9"/>
            </a:pPr>
            <a:r>
              <a:rPr lang="en-US" b="1" dirty="0"/>
              <a:t>John Day</a:t>
            </a:r>
            <a:endParaRPr lang="en-US" dirty="0"/>
          </a:p>
          <a:p>
            <a:pPr>
              <a:buFont typeface="+mj-lt"/>
              <a:buAutoNum type="arabicPeriod" startAt="9"/>
            </a:pPr>
            <a:r>
              <a:rPr lang="en-US" b="1" dirty="0"/>
              <a:t>Jeffrey </a:t>
            </a:r>
            <a:r>
              <a:rPr lang="en-US" b="1" dirty="0" err="1"/>
              <a:t>Tigay</a:t>
            </a:r>
            <a:endParaRPr lang="en-US" dirty="0"/>
          </a:p>
          <a:p>
            <a:pPr>
              <a:buFont typeface="+mj-lt"/>
              <a:buAutoNum type="arabicPeriod" startAt="9"/>
            </a:pPr>
            <a:r>
              <a:rPr lang="en-US" b="1" dirty="0"/>
              <a:t>Moshe Weinfeld</a:t>
            </a:r>
            <a:endParaRPr lang="en-US" dirty="0"/>
          </a:p>
          <a:p>
            <a:pPr>
              <a:buNone/>
            </a:pPr>
            <a:r>
              <a:rPr lang="en-US" b="1" dirty="0"/>
              <a:t>Evangelical / Conservative Scholars</a:t>
            </a:r>
          </a:p>
          <a:p>
            <a:pPr>
              <a:buFont typeface="+mj-lt"/>
              <a:buAutoNum type="arabicPeriod" startAt="14"/>
            </a:pPr>
            <a:r>
              <a:rPr lang="en-US" b="1" dirty="0"/>
              <a:t>Michael S. Heiser</a:t>
            </a:r>
            <a:endParaRPr lang="en-US" dirty="0"/>
          </a:p>
          <a:p>
            <a:pPr>
              <a:buFont typeface="+mj-lt"/>
              <a:buAutoNum type="arabicPeriod" startAt="14"/>
            </a:pPr>
            <a:r>
              <a:rPr lang="en-US" b="1" dirty="0"/>
              <a:t>Daniel Porter</a:t>
            </a:r>
            <a:endParaRPr lang="en-US" dirty="0"/>
          </a:p>
          <a:p>
            <a:pPr>
              <a:buFont typeface="+mj-lt"/>
              <a:buAutoNum type="arabicPeriod" startAt="14"/>
            </a:pPr>
            <a:r>
              <a:rPr lang="en-US" b="1" dirty="0"/>
              <a:t>John Walton</a:t>
            </a:r>
            <a:endParaRPr lang="en-US" dirty="0"/>
          </a:p>
          <a:p>
            <a:pPr>
              <a:buFont typeface="+mj-lt"/>
              <a:buAutoNum type="arabicPeriod" startAt="14"/>
            </a:pPr>
            <a:r>
              <a:rPr lang="en-US" b="1" dirty="0"/>
              <a:t>Tremper Longman III</a:t>
            </a:r>
            <a:endParaRPr lang="en-US" dirty="0"/>
          </a:p>
          <a:p>
            <a:pPr>
              <a:buFont typeface="+mj-lt"/>
              <a:buAutoNum type="arabicPeriod" startAt="14"/>
            </a:pPr>
            <a:r>
              <a:rPr lang="en-US" b="1" dirty="0"/>
              <a:t>Richard Hess</a:t>
            </a:r>
            <a:endParaRPr lang="en-US" dirty="0"/>
          </a:p>
          <a:p>
            <a:pPr>
              <a:buNone/>
            </a:pPr>
            <a:r>
              <a:rPr lang="en-US" b="1" i="1" dirty="0"/>
              <a:t>Jewish Scholars</a:t>
            </a:r>
          </a:p>
          <a:p>
            <a:pPr>
              <a:buFont typeface="+mj-lt"/>
              <a:buAutoNum type="arabicPeriod" startAt="19"/>
            </a:pPr>
            <a:r>
              <a:rPr lang="en-US" b="1" dirty="0"/>
              <a:t>Nahum Sarna</a:t>
            </a:r>
            <a:endParaRPr lang="en-US" dirty="0"/>
          </a:p>
          <a:p>
            <a:pPr>
              <a:buFont typeface="+mj-lt"/>
              <a:buAutoNum type="arabicPeriod" startAt="19"/>
            </a:pPr>
            <a:r>
              <a:rPr lang="en-US" b="1" dirty="0"/>
              <a:t>Jacob Milgrom</a:t>
            </a:r>
            <a:endParaRPr lang="en-US" dirty="0"/>
          </a:p>
          <a:p>
            <a:pPr>
              <a:buNone/>
            </a:pPr>
            <a:br>
              <a:rPr lang="en-US" dirty="0"/>
            </a:br>
            <a:endParaRPr lang="en-US" dirty="0"/>
          </a:p>
          <a:p>
            <a:pPr>
              <a:buNone/>
            </a:pPr>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11</a:t>
            </a:fld>
            <a:endParaRPr lang="en-US"/>
          </a:p>
        </p:txBody>
      </p:sp>
    </p:spTree>
    <p:extLst>
      <p:ext uri="{BB962C8B-B14F-4D97-AF65-F5344CB8AC3E}">
        <p14:creationId xmlns:p14="http://schemas.microsoft.com/office/powerpoint/2010/main" val="3411101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12</a:t>
            </a:fld>
            <a:endParaRPr lang="en-US"/>
          </a:p>
        </p:txBody>
      </p:sp>
    </p:spTree>
    <p:extLst>
      <p:ext uri="{BB962C8B-B14F-4D97-AF65-F5344CB8AC3E}">
        <p14:creationId xmlns:p14="http://schemas.microsoft.com/office/powerpoint/2010/main" val="1400723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WHAT IDOLATRY LOOKS LIKE TODAY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We no longer bow to Baal statues, but the </a:t>
            </a: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spiritual dynamics are identical</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13</a:t>
            </a:fld>
            <a:endParaRPr lang="en-US"/>
          </a:p>
        </p:txBody>
      </p:sp>
    </p:spTree>
    <p:extLst>
      <p:ext uri="{BB962C8B-B14F-4D97-AF65-F5344CB8AC3E}">
        <p14:creationId xmlns:p14="http://schemas.microsoft.com/office/powerpoint/2010/main" val="1393780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15</a:t>
            </a:fld>
            <a:endParaRPr lang="en-US"/>
          </a:p>
        </p:txBody>
      </p:sp>
    </p:spTree>
    <p:extLst>
      <p:ext uri="{BB962C8B-B14F-4D97-AF65-F5344CB8AC3E}">
        <p14:creationId xmlns:p14="http://schemas.microsoft.com/office/powerpoint/2010/main" val="38019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17</a:t>
            </a:fld>
            <a:endParaRPr lang="en-US"/>
          </a:p>
        </p:txBody>
      </p:sp>
    </p:spTree>
    <p:extLst>
      <p:ext uri="{BB962C8B-B14F-4D97-AF65-F5344CB8AC3E}">
        <p14:creationId xmlns:p14="http://schemas.microsoft.com/office/powerpoint/2010/main" val="54065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18</a:t>
            </a:fld>
            <a:endParaRPr lang="en-US"/>
          </a:p>
        </p:txBody>
      </p:sp>
    </p:spTree>
    <p:extLst>
      <p:ext uri="{BB962C8B-B14F-4D97-AF65-F5344CB8AC3E}">
        <p14:creationId xmlns:p14="http://schemas.microsoft.com/office/powerpoint/2010/main" val="281374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gods are still inflicting chaos on the world even today.  But by Jesus sacrifice, He has broken their power. And their future is grim…</a:t>
            </a:r>
          </a:p>
        </p:txBody>
      </p:sp>
      <p:sp>
        <p:nvSpPr>
          <p:cNvPr id="4" name="Slide Number Placeholder 3"/>
          <p:cNvSpPr>
            <a:spLocks noGrp="1"/>
          </p:cNvSpPr>
          <p:nvPr>
            <p:ph type="sldNum" sz="quarter" idx="5"/>
          </p:nvPr>
        </p:nvSpPr>
        <p:spPr/>
        <p:txBody>
          <a:bodyPr/>
          <a:lstStyle/>
          <a:p>
            <a:fld id="{18EBF6C7-F991-405B-B9A4-90DC928ED23F}" type="slidenum">
              <a:rPr lang="en-US" smtClean="0"/>
              <a:t>19</a:t>
            </a:fld>
            <a:endParaRPr lang="en-US"/>
          </a:p>
        </p:txBody>
      </p:sp>
    </p:spTree>
    <p:extLst>
      <p:ext uri="{BB962C8B-B14F-4D97-AF65-F5344CB8AC3E}">
        <p14:creationId xmlns:p14="http://schemas.microsoft.com/office/powerpoint/2010/main" val="124409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Font typeface="+mj-lt"/>
              <a:buAutoNum type="arabicPeriod"/>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Introductory Summary: Setting the Stage for Understanding Idols and the Powers Behind Them</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There is a crucial distinction that lies at the heart of Isaiah’s message and the wider biblical worldview. The ancient nations surrounding Israel did not treat idols as mere symbols or religious artwork. They believed the idol was the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physical body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of a god — a crafted incarnation that could see, hear, eat, and act once it underwent the ritual called “opening the mouth.” The craftsmanship, the precious materials, and the elaborate ceremonies were all designed to make the statue appear alive. I saw on the Discovery channel once where the Greeks actually developed what we call today “Animatronics” or “Anthropomorphism” into developing idols that actually move. It’s easy to find this on YouTube and my doing an internet search.</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But Scripture here is unambiguous (leaving no room for doubt or misunderstanding):</a:t>
            </a: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 idol itself is lifeless.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It cannot breathe, move, speak, or save.</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b="1" dirty="0"/>
              <a:t>Exodus 20:3</a:t>
            </a:r>
            <a:r>
              <a:rPr lang="en-US" dirty="0"/>
              <a:t>, the very first commandment of the Ten Commandments. </a:t>
            </a:r>
          </a:p>
          <a:p>
            <a:pPr marL="0" marR="0">
              <a:lnSpc>
                <a:spcPct val="115000"/>
              </a:lnSpc>
              <a:spcAft>
                <a:spcPts val="800"/>
              </a:spcAft>
              <a:buNone/>
            </a:pPr>
            <a:r>
              <a:rPr lang="en-US" b="1" i="1" u="none" strike="noStrike" dirty="0">
                <a:solidFill>
                  <a:srgbClr val="008AE6"/>
                </a:solidFill>
                <a:effectLst/>
                <a:latin typeface="Roboto" panose="02000000000000000000" pitchFamily="2" charset="0"/>
                <a:hlinkClick r:id="rId3"/>
              </a:rPr>
              <a:t>The Ten Commandments</a:t>
            </a:r>
            <a:br>
              <a:rPr lang="en-US" dirty="0"/>
            </a:br>
            <a:r>
              <a:rPr lang="en-US" b="0" i="0" dirty="0">
                <a:solidFill>
                  <a:srgbClr val="001320"/>
                </a:solidFill>
                <a:effectLst/>
                <a:latin typeface="Arial" panose="020B0604020202020204" pitchFamily="34" charset="0"/>
              </a:rPr>
              <a:t>…</a:t>
            </a:r>
            <a:r>
              <a:rPr lang="en-US" b="1" i="0" dirty="0">
                <a:solidFill>
                  <a:srgbClr val="AA4400"/>
                </a:solidFill>
                <a:effectLst/>
                <a:latin typeface="Roboto" panose="02000000000000000000" pitchFamily="2" charset="0"/>
              </a:rPr>
              <a:t>2</a:t>
            </a:r>
            <a:r>
              <a:rPr lang="en-US" b="0" i="0" dirty="0">
                <a:solidFill>
                  <a:srgbClr val="001320"/>
                </a:solidFill>
                <a:effectLst/>
                <a:latin typeface="Arial" panose="020B0604020202020204" pitchFamily="34" charset="0"/>
              </a:rPr>
              <a:t>“I am the LORD your God, who brought you out of the land of Egypt, out of the house of slavery. </a:t>
            </a:r>
            <a:r>
              <a:rPr lang="en-US" b="1" i="0" dirty="0">
                <a:solidFill>
                  <a:srgbClr val="AA4400"/>
                </a:solidFill>
                <a:effectLst/>
                <a:latin typeface="Roboto" panose="02000000000000000000" pitchFamily="2" charset="0"/>
              </a:rPr>
              <a:t>3 </a:t>
            </a:r>
            <a:r>
              <a:rPr lang="en-US" b="0" i="0" u="none" strike="noStrike" dirty="0">
                <a:solidFill>
                  <a:srgbClr val="008CEA"/>
                </a:solidFill>
                <a:effectLst/>
                <a:latin typeface="Arial" panose="020B0604020202020204" pitchFamily="34" charset="0"/>
                <a:hlinkClick r:id="rId4"/>
              </a:rPr>
              <a:t>You</a:t>
            </a:r>
            <a:r>
              <a:rPr lang="en-US" b="0" i="0" dirty="0">
                <a:solidFill>
                  <a:srgbClr val="001320"/>
                </a:solidFill>
                <a:effectLst/>
                <a:latin typeface="Arial" panose="020B0604020202020204" pitchFamily="34" charset="0"/>
              </a:rPr>
              <a:t> </a:t>
            </a:r>
            <a:r>
              <a:rPr lang="en-US" b="0" i="0" u="none" strike="noStrike" dirty="0">
                <a:solidFill>
                  <a:srgbClr val="008CEA"/>
                </a:solidFill>
                <a:effectLst/>
                <a:latin typeface="Arial" panose="020B0604020202020204" pitchFamily="34" charset="0"/>
                <a:hlinkClick r:id="rId5" tooltip="1961: yih·yeh- (V-Qal-Imperf-3ms) -- To fall out, come to pass, become, be. A primitive root; to exist, i.e. Be or become, come to pass."/>
              </a:rPr>
              <a:t>shall have</a:t>
            </a:r>
            <a:r>
              <a:rPr lang="en-US" b="0" i="0" dirty="0">
                <a:solidFill>
                  <a:srgbClr val="001320"/>
                </a:solidFill>
                <a:effectLst/>
                <a:latin typeface="Arial" panose="020B0604020202020204" pitchFamily="34" charset="0"/>
              </a:rPr>
              <a:t> </a:t>
            </a:r>
            <a:r>
              <a:rPr lang="en-US" b="0" i="0" u="none" strike="noStrike" dirty="0">
                <a:solidFill>
                  <a:srgbClr val="008CEA"/>
                </a:solidFill>
                <a:effectLst/>
                <a:latin typeface="Arial" panose="020B0604020202020204" pitchFamily="34" charset="0"/>
                <a:hlinkClick r:id="rId6" tooltip="3808: lō (Adv-NegPrt) -- Not. Or lowi; or loh; a primitive particle; not; by implication, no; often used with other particles."/>
              </a:rPr>
              <a:t>no</a:t>
            </a:r>
            <a:r>
              <a:rPr lang="en-US" b="0" i="0" dirty="0">
                <a:solidFill>
                  <a:srgbClr val="001320"/>
                </a:solidFill>
                <a:effectLst/>
                <a:latin typeface="Arial" panose="020B0604020202020204" pitchFamily="34" charset="0"/>
              </a:rPr>
              <a:t> </a:t>
            </a:r>
            <a:r>
              <a:rPr lang="en-US" b="0" i="0" u="none" strike="noStrike" dirty="0">
                <a:solidFill>
                  <a:srgbClr val="008CEA"/>
                </a:solidFill>
                <a:effectLst/>
                <a:latin typeface="Arial" panose="020B0604020202020204" pitchFamily="34" charset="0"/>
                <a:hlinkClick r:id="rId7" tooltip="312: ’ă·ḥê·rîm (Adj-mp) -- Another. From 'achar; properly, hinder; generally, next, other, etc."/>
              </a:rPr>
              <a:t>other</a:t>
            </a:r>
            <a:r>
              <a:rPr lang="en-US" b="0" i="0" dirty="0">
                <a:solidFill>
                  <a:srgbClr val="001320"/>
                </a:solidFill>
                <a:effectLst/>
                <a:latin typeface="Arial" panose="020B0604020202020204" pitchFamily="34" charset="0"/>
              </a:rPr>
              <a:t> </a:t>
            </a:r>
            <a:r>
              <a:rPr lang="en-US" b="0" i="0" u="none" strike="noStrike" dirty="0">
                <a:solidFill>
                  <a:srgbClr val="008CEA"/>
                </a:solidFill>
                <a:effectLst/>
                <a:latin typeface="Arial" panose="020B0604020202020204" pitchFamily="34" charset="0"/>
                <a:hlinkClick r:id="rId8" tooltip="430: ’ĕ·lō·hîm (N-mp) -- Plural of 'elowahh; gods in the ordinary sense; but specifically used of the supreme God"/>
              </a:rPr>
              <a:t>gods</a:t>
            </a:r>
            <a:r>
              <a:rPr lang="en-US" b="0" i="0" dirty="0">
                <a:solidFill>
                  <a:srgbClr val="001320"/>
                </a:solidFill>
                <a:effectLst/>
                <a:latin typeface="Arial" panose="020B0604020202020204" pitchFamily="34" charset="0"/>
              </a:rPr>
              <a:t> </a:t>
            </a:r>
            <a:r>
              <a:rPr lang="en-US" b="0" i="0" u="none" strike="noStrike" dirty="0">
                <a:solidFill>
                  <a:srgbClr val="008CEA"/>
                </a:solidFill>
                <a:effectLst/>
                <a:latin typeface="Arial" panose="020B0604020202020204" pitchFamily="34" charset="0"/>
                <a:hlinkClick r:id="rId9" tooltip="5921: ‘al- (Prep) -- Properly, the same as al used as a preposition; above, over, upon, or against in a great variety of applications."/>
              </a:rPr>
              <a:t>before</a:t>
            </a:r>
            <a:r>
              <a:rPr lang="en-US" b="0" i="0" dirty="0">
                <a:solidFill>
                  <a:srgbClr val="001320"/>
                </a:solidFill>
                <a:effectLst/>
                <a:latin typeface="Arial" panose="020B0604020202020204" pitchFamily="34" charset="0"/>
              </a:rPr>
              <a:t> </a:t>
            </a:r>
            <a:r>
              <a:rPr lang="en-US" b="0" i="0" u="none" strike="noStrike" dirty="0">
                <a:solidFill>
                  <a:srgbClr val="008CEA"/>
                </a:solidFill>
                <a:effectLst/>
                <a:latin typeface="Arial" panose="020B0604020202020204" pitchFamily="34" charset="0"/>
                <a:hlinkClick r:id="rId10" tooltip="6440: på̄·nå̄·ya (N-mpc:: 1cs) -- Face, faces. Plural of an unused noun; the face; used in a great variety of applications; also as a preposition."/>
              </a:rPr>
              <a:t>Me.</a:t>
            </a:r>
            <a:r>
              <a:rPr lang="en-US" b="0" i="0" dirty="0">
                <a:solidFill>
                  <a:srgbClr val="001320"/>
                </a:solidFill>
                <a:effectLst/>
                <a:latin typeface="Arial" panose="020B0604020202020204" pitchFamily="34" charset="0"/>
              </a:rPr>
              <a:t> </a:t>
            </a:r>
            <a:r>
              <a:rPr lang="en-US" b="1" i="0" dirty="0">
                <a:solidFill>
                  <a:srgbClr val="AA4400"/>
                </a:solidFill>
                <a:effectLst/>
                <a:latin typeface="Roboto" panose="02000000000000000000" pitchFamily="2" charset="0"/>
              </a:rPr>
              <a:t>4 </a:t>
            </a:r>
            <a:r>
              <a:rPr lang="en-US" b="0" i="0" dirty="0">
                <a:solidFill>
                  <a:srgbClr val="001320"/>
                </a:solidFill>
                <a:effectLst/>
                <a:latin typeface="Arial" panose="020B0604020202020204" pitchFamily="34" charset="0"/>
              </a:rPr>
              <a:t>You shall not make for yourself an idol in the form of anything in the heavens above, on the earth below, or in the waters beneath.…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dirty="0">
                <a:effectLst/>
              </a:rPr>
              <a:t>This is the </a:t>
            </a:r>
            <a:r>
              <a:rPr lang="en-US" b="1" dirty="0">
                <a:effectLst/>
              </a:rPr>
              <a:t>first of the Ten Commandments</a:t>
            </a:r>
            <a:r>
              <a:rPr lang="en-US" dirty="0">
                <a:effectLst/>
              </a:rPr>
              <a:t>, where God tells Israel that </a:t>
            </a:r>
            <a:r>
              <a:rPr lang="en-US" b="1" dirty="0">
                <a:effectLst/>
              </a:rPr>
              <a:t>He alone</a:t>
            </a:r>
            <a:r>
              <a:rPr lang="en-US" dirty="0">
                <a:effectLst/>
              </a:rPr>
              <a:t> is to be worshiped. The phrase “before Me” literally means </a:t>
            </a:r>
            <a:r>
              <a:rPr lang="en-US" b="1" dirty="0">
                <a:effectLst/>
              </a:rPr>
              <a:t>“in My presence”</a:t>
            </a:r>
            <a:r>
              <a:rPr lang="en-US" dirty="0">
                <a:effectLst/>
              </a:rPr>
              <a:t> or </a:t>
            </a:r>
            <a:r>
              <a:rPr lang="en-US" b="1" dirty="0">
                <a:effectLst/>
              </a:rPr>
              <a:t>“in addition to Me.”</a:t>
            </a:r>
            <a:r>
              <a:rPr lang="en-US" dirty="0">
                <a:effectLst/>
              </a:rPr>
              <a:t> In other words, God is saying:</a:t>
            </a:r>
            <a:endParaRPr lang="en-US" dirty="0"/>
          </a:p>
          <a:p>
            <a:pPr>
              <a:buNone/>
            </a:pPr>
            <a:r>
              <a:rPr lang="en-US" b="1" dirty="0">
                <a:effectLst/>
              </a:rPr>
              <a:t>“Do not place any other god, loyalty, or object of devotion alongside Me or above Me.”</a:t>
            </a:r>
            <a:endParaRPr lang="en-US" dirty="0"/>
          </a:p>
          <a:p>
            <a:pPr>
              <a:buNone/>
            </a:pPr>
            <a:r>
              <a:rPr lang="en-US" dirty="0">
                <a:effectLst/>
              </a:rPr>
              <a:t>It’s a command about </a:t>
            </a:r>
            <a:r>
              <a:rPr lang="en-US" b="1" dirty="0">
                <a:effectLst/>
              </a:rPr>
              <a:t>exclusive allegiance</a:t>
            </a:r>
            <a:r>
              <a:rPr lang="en-US" dirty="0">
                <a:effectLst/>
              </a:rPr>
              <a:t> — God must be first, without rivals.</a:t>
            </a:r>
            <a:endParaRPr lang="en-US" dirty="0"/>
          </a:p>
          <a:p>
            <a:pPr>
              <a:buNone/>
            </a:pPr>
            <a:endParaRPr lang="en-US" b="0" dirty="0"/>
          </a:p>
          <a:p>
            <a:pPr>
              <a:buNone/>
            </a:pPr>
            <a:r>
              <a:rPr lang="en-US" b="1" dirty="0"/>
              <a:t>What “gods” was God concerned about in Exodus 20:3?</a:t>
            </a:r>
          </a:p>
          <a:p>
            <a:pPr>
              <a:buNone/>
            </a:pPr>
            <a:r>
              <a:rPr lang="en-US" dirty="0"/>
              <a:t>Short answer: </a:t>
            </a:r>
            <a:r>
              <a:rPr lang="en-US" b="1" dirty="0"/>
              <a:t>the real spiritual beings the nations worshiped</a:t>
            </a:r>
            <a:r>
              <a:rPr lang="en-US" dirty="0"/>
              <a:t>, not imaginary statues.</a:t>
            </a:r>
          </a:p>
          <a:p>
            <a:pPr>
              <a:buNone/>
            </a:pPr>
            <a:r>
              <a:rPr lang="en-US" dirty="0"/>
              <a:t>In the ancient Near East, every nation believed in a </a:t>
            </a:r>
            <a:r>
              <a:rPr lang="en-US" i="1" dirty="0"/>
              <a:t>pantheon</a:t>
            </a:r>
            <a:r>
              <a:rPr lang="en-US" dirty="0"/>
              <a:t> of divine beings. The Bible acknowledges these beings exist — but insists they are </a:t>
            </a:r>
            <a:r>
              <a:rPr lang="en-US" b="1" dirty="0"/>
              <a:t>created</a:t>
            </a:r>
            <a:r>
              <a:rPr lang="en-US" dirty="0"/>
              <a:t>, </a:t>
            </a:r>
            <a:r>
              <a:rPr lang="en-US" b="1" dirty="0"/>
              <a:t>lesser</a:t>
            </a:r>
            <a:r>
              <a:rPr lang="en-US" dirty="0"/>
              <a:t>, and </a:t>
            </a:r>
            <a:r>
              <a:rPr lang="en-US" b="1" dirty="0"/>
              <a:t>not to be worshiped</a:t>
            </a:r>
            <a:r>
              <a:rPr lang="en-US" dirty="0"/>
              <a:t>.</a:t>
            </a:r>
          </a:p>
          <a:p>
            <a:pPr>
              <a:buNone/>
            </a:pPr>
            <a:r>
              <a:rPr lang="en-US" dirty="0"/>
              <a:t>Here are the main categories of “gods” God was warning Israel about:</a:t>
            </a:r>
          </a:p>
          <a:p>
            <a:pPr>
              <a:buNone/>
            </a:pPr>
            <a:br>
              <a:rPr lang="en-US" dirty="0"/>
            </a:br>
            <a:r>
              <a:rPr lang="en-US" b="1" dirty="0"/>
              <a:t>1. The gods of Egypt</a:t>
            </a:r>
          </a:p>
          <a:p>
            <a:pPr>
              <a:buNone/>
            </a:pPr>
            <a:r>
              <a:rPr lang="en-US" dirty="0"/>
              <a:t>Israel had just come out of a world filled with:</a:t>
            </a:r>
          </a:p>
          <a:p>
            <a:pPr>
              <a:buFont typeface="Arial" panose="020B0604020202020204" pitchFamily="34" charset="0"/>
              <a:buChar char="•"/>
            </a:pPr>
            <a:r>
              <a:rPr lang="en-US" b="1" dirty="0"/>
              <a:t>Ra</a:t>
            </a:r>
            <a:r>
              <a:rPr lang="en-US" dirty="0"/>
              <a:t> (sun god)</a:t>
            </a:r>
          </a:p>
          <a:p>
            <a:pPr>
              <a:buFont typeface="Arial" panose="020B0604020202020204" pitchFamily="34" charset="0"/>
              <a:buChar char="•"/>
            </a:pPr>
            <a:r>
              <a:rPr lang="en-US" b="1" dirty="0"/>
              <a:t>Osiris</a:t>
            </a:r>
            <a:endParaRPr lang="en-US" dirty="0"/>
          </a:p>
          <a:p>
            <a:pPr>
              <a:buFont typeface="Arial" panose="020B0604020202020204" pitchFamily="34" charset="0"/>
              <a:buChar char="•"/>
            </a:pPr>
            <a:r>
              <a:rPr lang="en-US" b="1" dirty="0"/>
              <a:t>Isis</a:t>
            </a:r>
            <a:endParaRPr lang="en-US" dirty="0"/>
          </a:p>
          <a:p>
            <a:pPr>
              <a:buFont typeface="Arial" panose="020B0604020202020204" pitchFamily="34" charset="0"/>
              <a:buChar char="•"/>
            </a:pPr>
            <a:r>
              <a:rPr lang="en-US" b="1" dirty="0"/>
              <a:t>Horus</a:t>
            </a:r>
            <a:endParaRPr lang="en-US" dirty="0"/>
          </a:p>
          <a:p>
            <a:pPr>
              <a:buFont typeface="Arial" panose="020B0604020202020204" pitchFamily="34" charset="0"/>
              <a:buChar char="•"/>
            </a:pPr>
            <a:r>
              <a:rPr lang="en-US" b="1" dirty="0"/>
              <a:t>Hapi</a:t>
            </a:r>
            <a:r>
              <a:rPr lang="en-US" dirty="0"/>
              <a:t> (Nile god)</a:t>
            </a:r>
          </a:p>
          <a:p>
            <a:pPr>
              <a:buFont typeface="Arial" panose="020B0604020202020204" pitchFamily="34" charset="0"/>
              <a:buChar char="•"/>
            </a:pPr>
            <a:r>
              <a:rPr lang="en-US" b="1" dirty="0" err="1"/>
              <a:t>Heqet</a:t>
            </a:r>
            <a:r>
              <a:rPr lang="en-US" dirty="0"/>
              <a:t> (fertility goddess)</a:t>
            </a:r>
          </a:p>
          <a:p>
            <a:pPr>
              <a:buNone/>
            </a:pPr>
            <a:r>
              <a:rPr lang="en-US" dirty="0"/>
              <a:t>The plagues were direct attacks on these gods.</a:t>
            </a:r>
          </a:p>
          <a:p>
            <a:pPr>
              <a:buNone/>
            </a:pPr>
            <a:br>
              <a:rPr lang="en-US" dirty="0"/>
            </a:br>
            <a:endParaRPr lang="en-US" dirty="0"/>
          </a:p>
          <a:p>
            <a:pPr>
              <a:buNone/>
            </a:pPr>
            <a:r>
              <a:rPr lang="en-US" b="1" dirty="0"/>
              <a:t>2. The gods of Canaan</a:t>
            </a:r>
          </a:p>
          <a:p>
            <a:pPr>
              <a:buNone/>
            </a:pPr>
            <a:r>
              <a:rPr lang="en-US" dirty="0"/>
              <a:t>Israel was about to enter a land dominated by:</a:t>
            </a:r>
          </a:p>
          <a:p>
            <a:pPr>
              <a:buFont typeface="Arial" panose="020B0604020202020204" pitchFamily="34" charset="0"/>
              <a:buChar char="•"/>
            </a:pPr>
            <a:r>
              <a:rPr lang="en-US" b="1" dirty="0"/>
              <a:t>Baal</a:t>
            </a:r>
            <a:r>
              <a:rPr lang="en-US" dirty="0"/>
              <a:t> (storm/fertility god)</a:t>
            </a:r>
          </a:p>
          <a:p>
            <a:pPr>
              <a:buFont typeface="Arial" panose="020B0604020202020204" pitchFamily="34" charset="0"/>
              <a:buChar char="•"/>
            </a:pPr>
            <a:r>
              <a:rPr lang="en-US" b="1" dirty="0"/>
              <a:t>Asherah</a:t>
            </a:r>
            <a:r>
              <a:rPr lang="en-US" dirty="0"/>
              <a:t> (mother goddess)</a:t>
            </a:r>
          </a:p>
          <a:p>
            <a:pPr>
              <a:buFont typeface="Arial" panose="020B0604020202020204" pitchFamily="34" charset="0"/>
              <a:buChar char="•"/>
            </a:pPr>
            <a:r>
              <a:rPr lang="en-US" b="1" dirty="0"/>
              <a:t>Astarte/Ishtar</a:t>
            </a:r>
            <a:r>
              <a:rPr lang="en-US" dirty="0"/>
              <a:t> (sex/war goddess)</a:t>
            </a:r>
          </a:p>
          <a:p>
            <a:pPr>
              <a:buFont typeface="Arial" panose="020B0604020202020204" pitchFamily="34" charset="0"/>
              <a:buChar char="•"/>
            </a:pPr>
            <a:r>
              <a:rPr lang="en-US" b="1" dirty="0"/>
              <a:t>Dagon</a:t>
            </a:r>
            <a:r>
              <a:rPr lang="en-US" dirty="0"/>
              <a:t> (grain god)</a:t>
            </a:r>
          </a:p>
          <a:p>
            <a:pPr>
              <a:buNone/>
            </a:pPr>
            <a:r>
              <a:rPr lang="en-US" dirty="0"/>
              <a:t>These were the biggest threats because Israel would live among these people.</a:t>
            </a:r>
          </a:p>
          <a:p>
            <a:pPr>
              <a:buNone/>
            </a:pPr>
            <a:br>
              <a:rPr lang="en-US" dirty="0"/>
            </a:br>
            <a:endParaRPr lang="en-US" dirty="0"/>
          </a:p>
          <a:p>
            <a:pPr>
              <a:buNone/>
            </a:pPr>
            <a:r>
              <a:rPr lang="en-US" b="1" dirty="0"/>
              <a:t>3. The “sons of God” / divine council beings</a:t>
            </a:r>
          </a:p>
          <a:p>
            <a:pPr>
              <a:buNone/>
            </a:pPr>
            <a:r>
              <a:rPr lang="en-US" dirty="0"/>
              <a:t>The Bible also refers to </a:t>
            </a:r>
            <a:r>
              <a:rPr lang="en-US" b="1" dirty="0"/>
              <a:t>real spiritual beings</a:t>
            </a:r>
            <a:r>
              <a:rPr lang="en-US" dirty="0"/>
              <a:t> who rebelled and became the gods of the nations:</a:t>
            </a:r>
          </a:p>
          <a:p>
            <a:pPr>
              <a:buFont typeface="Arial" panose="020B0604020202020204" pitchFamily="34" charset="0"/>
              <a:buChar char="•"/>
            </a:pPr>
            <a:r>
              <a:rPr lang="en-US" b="1" dirty="0"/>
              <a:t>Deuteronomy 32:8–9</a:t>
            </a:r>
            <a:r>
              <a:rPr lang="en-US" dirty="0"/>
              <a:t> says God allotted the nations to lesser divine beings.</a:t>
            </a:r>
          </a:p>
          <a:p>
            <a:pPr>
              <a:buFont typeface="Arial" panose="020B0604020202020204" pitchFamily="34" charset="0"/>
              <a:buChar char="•"/>
            </a:pPr>
            <a:r>
              <a:rPr lang="en-US" b="1" dirty="0"/>
              <a:t>Psalm 82</a:t>
            </a:r>
            <a:r>
              <a:rPr lang="en-US" dirty="0"/>
              <a:t> shows God rebuking these beings for injustice.</a:t>
            </a:r>
          </a:p>
          <a:p>
            <a:pPr>
              <a:buFont typeface="Arial" panose="020B0604020202020204" pitchFamily="34" charset="0"/>
              <a:buChar char="•"/>
            </a:pPr>
            <a:r>
              <a:rPr lang="en-US" b="1" dirty="0"/>
              <a:t>1 Corinthians 10:20</a:t>
            </a:r>
            <a:r>
              <a:rPr lang="en-US" dirty="0"/>
              <a:t> says pagan sacrifices are offered to </a:t>
            </a:r>
            <a:r>
              <a:rPr lang="en-US" b="1" dirty="0"/>
              <a:t>demons</a:t>
            </a:r>
            <a:r>
              <a:rPr lang="en-US" dirty="0"/>
              <a:t>.</a:t>
            </a:r>
          </a:p>
          <a:p>
            <a:pPr>
              <a:buNone/>
            </a:pPr>
            <a:r>
              <a:rPr lang="en-US" dirty="0"/>
              <a:t>So God wasn’t warning Israel about </a:t>
            </a:r>
            <a:r>
              <a:rPr lang="en-US" i="1" dirty="0"/>
              <a:t>fictional</a:t>
            </a:r>
            <a:r>
              <a:rPr lang="en-US" dirty="0"/>
              <a:t> gods — but about </a:t>
            </a:r>
            <a:r>
              <a:rPr lang="en-US" b="1" dirty="0"/>
              <a:t>real spiritual powers</a:t>
            </a:r>
            <a:r>
              <a:rPr lang="en-US" dirty="0"/>
              <a:t> that wanted Israel’s loyalty.</a:t>
            </a:r>
          </a:p>
          <a:p>
            <a:pPr>
              <a:buNone/>
            </a:pPr>
            <a:br>
              <a:rPr lang="en-US" dirty="0"/>
            </a:br>
            <a:endParaRPr lang="en-US" dirty="0"/>
          </a:p>
          <a:p>
            <a:pPr>
              <a:buNone/>
            </a:pPr>
            <a:r>
              <a:rPr lang="en-US" b="1" dirty="0"/>
              <a:t>4. Human-made idols that represented these beings</a:t>
            </a:r>
          </a:p>
          <a:p>
            <a:pPr>
              <a:buNone/>
            </a:pPr>
            <a:r>
              <a:rPr lang="en-US" dirty="0"/>
              <a:t>Even though the idols were physical objects, the spiritual beings behind them were real (Deut. 32:17; Ps. 106:37).</a:t>
            </a:r>
          </a:p>
          <a:p>
            <a:pPr>
              <a:buNone/>
            </a:pPr>
            <a:br>
              <a:rPr lang="en-US" dirty="0"/>
            </a:br>
            <a:endParaRPr lang="en-US" dirty="0"/>
          </a:p>
          <a:p>
            <a:pPr>
              <a:buNone/>
            </a:pPr>
            <a:r>
              <a:rPr lang="en-US" b="1" dirty="0"/>
              <a:t>Why this mattered</a:t>
            </a:r>
          </a:p>
          <a:p>
            <a:pPr>
              <a:buNone/>
            </a:pPr>
            <a:r>
              <a:rPr lang="en-US" dirty="0"/>
              <a:t>God was forming a </a:t>
            </a:r>
            <a:r>
              <a:rPr lang="en-US" b="1" dirty="0"/>
              <a:t>covenant family</a:t>
            </a:r>
            <a:r>
              <a:rPr lang="en-US" dirty="0"/>
              <a:t>, and the first commandment is basically:</a:t>
            </a:r>
          </a:p>
          <a:p>
            <a:pPr>
              <a:buNone/>
            </a:pPr>
            <a:r>
              <a:rPr lang="en-US" dirty="0"/>
              <a:t>“Do not give your loyalty to any other spiritual power — only to Me.”</a:t>
            </a:r>
          </a:p>
          <a:p>
            <a:pPr>
              <a:buNone/>
            </a:pPr>
            <a:r>
              <a:rPr lang="en-US" dirty="0"/>
              <a:t>It’s about </a:t>
            </a:r>
            <a:r>
              <a:rPr lang="en-US" b="1" dirty="0"/>
              <a:t>exclusive allegiance</a:t>
            </a:r>
            <a:r>
              <a:rPr lang="en-US" dirty="0"/>
              <a:t>, not denying the existence of other spiritual beings.</a:t>
            </a:r>
          </a:p>
          <a:p>
            <a:pPr>
              <a:buNone/>
            </a:pPr>
            <a:endParaRPr lang="en-US" dirty="0"/>
          </a:p>
          <a:p>
            <a:pPr>
              <a:buNone/>
            </a:pPr>
            <a:r>
              <a:rPr lang="en-US" b="1" dirty="0"/>
              <a:t>The Bible treats these “gods” as real, living spiritual beings</a:t>
            </a:r>
            <a:r>
              <a:rPr lang="en-US" dirty="0"/>
              <a:t>, not imaginary characters or lifeless statues.</a:t>
            </a:r>
          </a:p>
          <a:p>
            <a:pPr>
              <a:buNone/>
            </a:pPr>
            <a:r>
              <a:rPr lang="en-US" dirty="0"/>
              <a:t>Not </a:t>
            </a:r>
            <a:r>
              <a:rPr lang="en-US" i="1" dirty="0"/>
              <a:t>gods</a:t>
            </a:r>
            <a:r>
              <a:rPr lang="en-US" dirty="0"/>
              <a:t> in the sense of rivals to Yahweh’s power — but </a:t>
            </a:r>
            <a:r>
              <a:rPr lang="en-US" b="1" dirty="0"/>
              <a:t>created spiritual beings</a:t>
            </a:r>
            <a:r>
              <a:rPr lang="en-US" dirty="0"/>
              <a:t> who rebelled and became the corrupt powers behind the nations.</a:t>
            </a:r>
          </a:p>
          <a:p>
            <a:pPr>
              <a:buNone/>
            </a:pPr>
            <a:r>
              <a:rPr lang="en-US" dirty="0"/>
              <a:t>Here’s the clearest way to understand it.</a:t>
            </a:r>
          </a:p>
          <a:p>
            <a:pPr>
              <a:buNone/>
            </a:pPr>
            <a:br>
              <a:rPr lang="en-US" dirty="0"/>
            </a:br>
            <a:endParaRPr lang="en-US" dirty="0"/>
          </a:p>
          <a:p>
            <a:pPr>
              <a:buNone/>
            </a:pPr>
            <a:r>
              <a:rPr lang="en-US" b="1" dirty="0"/>
              <a:t>🟦 1. The Bible never says other gods are fake — it says they are inferior</a:t>
            </a:r>
          </a:p>
          <a:p>
            <a:pPr>
              <a:buNone/>
            </a:pPr>
            <a:r>
              <a:rPr lang="en-US" dirty="0"/>
              <a:t>Scripture repeatedly acknowledges that the nations worship </a:t>
            </a:r>
            <a:r>
              <a:rPr lang="en-US" b="1" dirty="0"/>
              <a:t>real spiritual beings</a:t>
            </a:r>
            <a:r>
              <a:rPr lang="en-US" dirty="0"/>
              <a:t>, but insists they are:</a:t>
            </a:r>
          </a:p>
          <a:p>
            <a:pPr>
              <a:buFont typeface="Arial" panose="020B0604020202020204" pitchFamily="34" charset="0"/>
              <a:buChar char="•"/>
            </a:pPr>
            <a:r>
              <a:rPr lang="en-US" dirty="0"/>
              <a:t>created</a:t>
            </a:r>
          </a:p>
          <a:p>
            <a:pPr>
              <a:buFont typeface="Arial" panose="020B0604020202020204" pitchFamily="34" charset="0"/>
              <a:buChar char="•"/>
            </a:pPr>
            <a:r>
              <a:rPr lang="en-US" dirty="0"/>
              <a:t>limited</a:t>
            </a:r>
          </a:p>
          <a:p>
            <a:pPr>
              <a:buFont typeface="Arial" panose="020B0604020202020204" pitchFamily="34" charset="0"/>
              <a:buChar char="•"/>
            </a:pPr>
            <a:r>
              <a:rPr lang="en-US" dirty="0"/>
              <a:t>corrupt</a:t>
            </a:r>
          </a:p>
          <a:p>
            <a:pPr>
              <a:buFont typeface="Arial" panose="020B0604020202020204" pitchFamily="34" charset="0"/>
              <a:buChar char="•"/>
            </a:pPr>
            <a:r>
              <a:rPr lang="en-US" dirty="0"/>
              <a:t>not worthy of worship</a:t>
            </a:r>
          </a:p>
          <a:p>
            <a:pPr>
              <a:buNone/>
            </a:pPr>
            <a:endParaRPr lang="en-US" dirty="0"/>
          </a:p>
          <a:p>
            <a:pPr>
              <a:buNone/>
            </a:pPr>
            <a:r>
              <a:rPr lang="en-US" dirty="0"/>
              <a:t>Examples:</a:t>
            </a:r>
          </a:p>
          <a:p>
            <a:pPr>
              <a:buFont typeface="Arial" panose="020B0604020202020204" pitchFamily="34" charset="0"/>
              <a:buChar char="•"/>
            </a:pPr>
            <a:r>
              <a:rPr lang="en-US" b="1" dirty="0"/>
              <a:t>Deuteronomy 32:17</a:t>
            </a:r>
            <a:r>
              <a:rPr lang="en-US" dirty="0"/>
              <a:t> — “They sacrificed to </a:t>
            </a:r>
            <a:r>
              <a:rPr lang="en-US" i="1" dirty="0"/>
              <a:t>demons</a:t>
            </a:r>
            <a:r>
              <a:rPr lang="en-US" dirty="0"/>
              <a:t>, not God… to gods they had not known.”</a:t>
            </a:r>
          </a:p>
          <a:p>
            <a:pPr>
              <a:buFont typeface="Arial" panose="020B0604020202020204" pitchFamily="34" charset="0"/>
              <a:buChar char="•"/>
            </a:pPr>
            <a:r>
              <a:rPr lang="en-US" b="1" dirty="0"/>
              <a:t>Psalm 82</a:t>
            </a:r>
            <a:r>
              <a:rPr lang="en-US" dirty="0"/>
              <a:t> — God stands in the </a:t>
            </a:r>
            <a:r>
              <a:rPr lang="en-US" i="1" dirty="0"/>
              <a:t>divine council</a:t>
            </a:r>
            <a:r>
              <a:rPr lang="en-US" dirty="0"/>
              <a:t> and judges these beings.</a:t>
            </a:r>
          </a:p>
          <a:p>
            <a:pPr>
              <a:buFont typeface="Arial" panose="020B0604020202020204" pitchFamily="34" charset="0"/>
              <a:buChar char="•"/>
            </a:pPr>
            <a:r>
              <a:rPr lang="en-US" b="1" dirty="0"/>
              <a:t>1 Corinthians 10:20</a:t>
            </a:r>
            <a:r>
              <a:rPr lang="en-US" dirty="0"/>
              <a:t> — “What pagans sacrifice, they sacrifice to </a:t>
            </a:r>
            <a:r>
              <a:rPr lang="en-US" i="1" dirty="0"/>
              <a:t>demons</a:t>
            </a:r>
            <a:r>
              <a:rPr lang="en-US" dirty="0"/>
              <a:t>.”</a:t>
            </a:r>
          </a:p>
          <a:p>
            <a:pPr>
              <a:buNone/>
            </a:pPr>
            <a:r>
              <a:rPr lang="en-US" dirty="0"/>
              <a:t>The Bible’s position is:</a:t>
            </a:r>
            <a:br>
              <a:rPr lang="en-US" dirty="0"/>
            </a:br>
            <a:r>
              <a:rPr lang="en-US" b="1" dirty="0"/>
              <a:t>These beings exist, but they are not gods in the way Yahweh is God.</a:t>
            </a:r>
            <a:endParaRPr lang="en-US" dirty="0"/>
          </a:p>
          <a:p>
            <a:pPr>
              <a:buNone/>
            </a:pPr>
            <a:br>
              <a:rPr lang="en-US" dirty="0"/>
            </a:br>
            <a:endParaRPr lang="en-US" dirty="0"/>
          </a:p>
          <a:p>
            <a:pPr>
              <a:buNone/>
            </a:pPr>
            <a:r>
              <a:rPr lang="en-US" b="1" dirty="0"/>
              <a:t>🟦 2. These beings were assigned to the nations</a:t>
            </a:r>
          </a:p>
          <a:p>
            <a:pPr>
              <a:buNone/>
            </a:pPr>
            <a:r>
              <a:rPr lang="en-US" dirty="0"/>
              <a:t>After Babel, God disinherited the nations and assigned them to lesser divine beings:</a:t>
            </a:r>
          </a:p>
          <a:p>
            <a:pPr>
              <a:buFont typeface="Arial" panose="020B0604020202020204" pitchFamily="34" charset="0"/>
              <a:buChar char="•"/>
            </a:pPr>
            <a:r>
              <a:rPr lang="en-US" b="1" dirty="0"/>
              <a:t>Deuteronomy 32:8–9</a:t>
            </a:r>
            <a:r>
              <a:rPr lang="en-US" dirty="0"/>
              <a:t> — God “fixed the borders of the peoples according to the number of the sons of God… but the LORD’s portion is His people.”</a:t>
            </a:r>
          </a:p>
          <a:p>
            <a:pPr>
              <a:buNone/>
            </a:pPr>
            <a:r>
              <a:rPr lang="en-US" dirty="0"/>
              <a:t>These beings later became corrupt, demanding worship and leading nations astray.</a:t>
            </a:r>
          </a:p>
          <a:p>
            <a:pPr>
              <a:buNone/>
            </a:pPr>
            <a:br>
              <a:rPr lang="en-US" dirty="0"/>
            </a:br>
            <a:endParaRPr lang="en-US" dirty="0"/>
          </a:p>
          <a:p>
            <a:pPr>
              <a:buNone/>
            </a:pPr>
            <a:r>
              <a:rPr lang="en-US" b="1" dirty="0"/>
              <a:t>🟦 3. The idols were physical, but the beings behind them were spiritual</a:t>
            </a:r>
          </a:p>
          <a:p>
            <a:pPr>
              <a:buNone/>
            </a:pPr>
            <a:r>
              <a:rPr lang="en-US" dirty="0"/>
              <a:t>The Bible distinguishes between:</a:t>
            </a:r>
          </a:p>
          <a:p>
            <a:pPr>
              <a:buFont typeface="Arial" panose="020B0604020202020204" pitchFamily="34" charset="0"/>
              <a:buChar char="•"/>
            </a:pPr>
            <a:r>
              <a:rPr lang="en-US" b="1" dirty="0"/>
              <a:t>the carved statue</a:t>
            </a:r>
            <a:r>
              <a:rPr lang="en-US" dirty="0"/>
              <a:t> (lifeless)</a:t>
            </a:r>
          </a:p>
          <a:p>
            <a:pPr>
              <a:buFont typeface="Arial" panose="020B0604020202020204" pitchFamily="34" charset="0"/>
              <a:buChar char="•"/>
            </a:pPr>
            <a:r>
              <a:rPr lang="en-US" b="1" dirty="0"/>
              <a:t>the spiritual entity behind it</a:t>
            </a:r>
            <a:r>
              <a:rPr lang="en-US" dirty="0"/>
              <a:t> (real)</a:t>
            </a:r>
          </a:p>
          <a:p>
            <a:pPr>
              <a:buNone/>
            </a:pPr>
            <a:r>
              <a:rPr lang="en-US" dirty="0"/>
              <a:t>Paul makes this exact point:</a:t>
            </a:r>
          </a:p>
          <a:p>
            <a:pPr>
              <a:buFont typeface="Arial" panose="020B0604020202020204" pitchFamily="34" charset="0"/>
              <a:buChar char="•"/>
            </a:pPr>
            <a:r>
              <a:rPr lang="en-US" dirty="0"/>
              <a:t>The idol is nothing.</a:t>
            </a:r>
          </a:p>
          <a:p>
            <a:pPr>
              <a:buFont typeface="Arial" panose="020B0604020202020204" pitchFamily="34" charset="0"/>
              <a:buChar char="•"/>
            </a:pPr>
            <a:r>
              <a:rPr lang="en-US" dirty="0"/>
              <a:t>The spiritual power behind it is real.</a:t>
            </a:r>
          </a:p>
          <a:p>
            <a:pPr>
              <a:buNone/>
            </a:pPr>
            <a:br>
              <a:rPr lang="en-US" dirty="0"/>
            </a:br>
            <a:endParaRPr lang="en-US" dirty="0"/>
          </a:p>
          <a:p>
            <a:pPr>
              <a:buNone/>
            </a:pPr>
            <a:r>
              <a:rPr lang="en-US" b="1" dirty="0"/>
              <a:t>🟦 4. These beings show up throughout Scripture</a:t>
            </a:r>
          </a:p>
          <a:p>
            <a:pPr>
              <a:buNone/>
            </a:pPr>
            <a:r>
              <a:rPr lang="en-US" dirty="0"/>
              <a:t>They appear as:</a:t>
            </a:r>
          </a:p>
          <a:p>
            <a:pPr>
              <a:buFont typeface="Arial" panose="020B0604020202020204" pitchFamily="34" charset="0"/>
              <a:buChar char="•"/>
            </a:pPr>
            <a:r>
              <a:rPr lang="en-US" dirty="0"/>
              <a:t>“sons of God” (bene </a:t>
            </a:r>
            <a:r>
              <a:rPr lang="en-US" dirty="0" err="1"/>
              <a:t>elohim</a:t>
            </a:r>
            <a:r>
              <a:rPr lang="en-US" dirty="0"/>
              <a:t>)</a:t>
            </a:r>
          </a:p>
          <a:p>
            <a:pPr>
              <a:buFont typeface="Arial" panose="020B0604020202020204" pitchFamily="34" charset="0"/>
              <a:buChar char="•"/>
            </a:pPr>
            <a:r>
              <a:rPr lang="en-US" dirty="0"/>
              <a:t>“princes” over nations (Daniel 10)</a:t>
            </a:r>
          </a:p>
          <a:p>
            <a:pPr>
              <a:buFont typeface="Arial" panose="020B0604020202020204" pitchFamily="34" charset="0"/>
              <a:buChar char="•"/>
            </a:pPr>
            <a:r>
              <a:rPr lang="en-US" dirty="0"/>
              <a:t>“gods of the nations” (Psalm 96:5)</a:t>
            </a:r>
          </a:p>
          <a:p>
            <a:pPr>
              <a:buFont typeface="Arial" panose="020B0604020202020204" pitchFamily="34" charset="0"/>
              <a:buChar char="•"/>
            </a:pPr>
            <a:r>
              <a:rPr lang="en-US" dirty="0"/>
              <a:t>“demons” (New Testament)</a:t>
            </a:r>
          </a:p>
          <a:p>
            <a:pPr>
              <a:buNone/>
            </a:pPr>
            <a:r>
              <a:rPr lang="en-US" dirty="0"/>
              <a:t>They are part of the </a:t>
            </a:r>
            <a:r>
              <a:rPr lang="en-US" b="1" dirty="0"/>
              <a:t>divine council</a:t>
            </a:r>
            <a:r>
              <a:rPr lang="en-US" dirty="0"/>
              <a:t> worldview — a major biblical theme.</a:t>
            </a:r>
          </a:p>
          <a:p>
            <a:pPr>
              <a:buNone/>
            </a:pPr>
            <a:br>
              <a:rPr lang="en-US" dirty="0"/>
            </a:br>
            <a:endParaRPr lang="en-US" dirty="0"/>
          </a:p>
          <a:p>
            <a:pPr>
              <a:buNone/>
            </a:pPr>
            <a:r>
              <a:rPr lang="en-US" b="1" dirty="0"/>
              <a:t>🟦 So were they real?</a:t>
            </a:r>
          </a:p>
          <a:p>
            <a:pPr>
              <a:buNone/>
            </a:pPr>
            <a:r>
              <a:rPr lang="en-US" b="1" dirty="0"/>
              <a:t>Yes — real spiritual entities.</a:t>
            </a:r>
            <a:r>
              <a:rPr lang="en-US" dirty="0"/>
              <a:t> </a:t>
            </a:r>
            <a:br>
              <a:rPr lang="en-US" dirty="0"/>
            </a:br>
            <a:r>
              <a:rPr lang="en-US" b="1" dirty="0"/>
              <a:t>No — not gods equal to Yahweh.</a:t>
            </a:r>
            <a:endParaRPr lang="en-US" dirty="0"/>
          </a:p>
          <a:p>
            <a:pPr>
              <a:buNone/>
            </a:pPr>
            <a:r>
              <a:rPr lang="en-US" dirty="0"/>
              <a:t>They were </a:t>
            </a:r>
            <a:r>
              <a:rPr lang="en-US" b="1" dirty="0"/>
              <a:t>created spiritual beings</a:t>
            </a:r>
            <a:r>
              <a:rPr lang="en-US" dirty="0"/>
              <a:t> who rebelled and became the corrupt powers behind pagan religion.</a:t>
            </a:r>
          </a:p>
          <a:p>
            <a:pPr>
              <a:buNone/>
            </a:pPr>
            <a:r>
              <a:rPr lang="en-US" dirty="0"/>
              <a:t>This is why the First Commandment is not about imaginary threats.</a:t>
            </a:r>
            <a:br>
              <a:rPr lang="en-US" dirty="0"/>
            </a:br>
            <a:r>
              <a:rPr lang="en-US" dirty="0"/>
              <a:t>It’s about </a:t>
            </a:r>
            <a:r>
              <a:rPr lang="en-US" b="1" dirty="0"/>
              <a:t>exclusive loyalty</a:t>
            </a:r>
            <a:r>
              <a:rPr lang="en-US" dirty="0"/>
              <a:t> in a world full of competing spiritual powers.</a:t>
            </a:r>
          </a:p>
          <a:p>
            <a:pPr>
              <a:buNone/>
            </a:pPr>
            <a:br>
              <a:rPr lang="en-US" dirty="0"/>
            </a:br>
            <a:endParaRPr lang="en-US" dirty="0"/>
          </a:p>
          <a:p>
            <a:pPr>
              <a:buNone/>
            </a:pP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2</a:t>
            </a:fld>
            <a:endParaRPr lang="en-US"/>
          </a:p>
        </p:txBody>
      </p:sp>
    </p:spTree>
    <p:extLst>
      <p:ext uri="{BB962C8B-B14F-4D97-AF65-F5344CB8AC3E}">
        <p14:creationId xmlns:p14="http://schemas.microsoft.com/office/powerpoint/2010/main" val="382136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is why Isaiah (Active 740-700 BC) can mock the idol as a powerless block of wood while God simultaneously pronounces judgment on the corrupt spiritual rulers of the nations. The ritual never animated the statue. The god never entered the object. But the worship was still spiritually directed — not to Yahweh, but to the fallen powers described in Deuteronomy 32 and Psalm 82.</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this lesson, we will look at: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How ancient people crafted idols to appear alive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Why they believed the gods inhabited these statues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How Isaiah exposes the emptiness of the idol itself</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What Scripture reveals about the real spiritual beings behind pagan worship</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How this contrast prepares the way for the true Servant of the Lord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By understanding both the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illusion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of the idol and the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reality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of the powers behind it, we can appreciate Isaiah’s message with fresh clarity. We will see why the prophets insist that idols are nothing — </a:t>
            </a:r>
            <a:r>
              <a:rPr lang="en-US" sz="1200" i="1" u="sng" kern="100" dirty="0">
                <a:effectLst/>
                <a:latin typeface="Aptos" panose="020B0004020202020204" pitchFamily="34" charset="0"/>
                <a:ea typeface="Aptos" panose="020B0004020202020204" pitchFamily="34" charset="0"/>
                <a:cs typeface="Times New Roman" panose="02020603050405020304" pitchFamily="18" charset="0"/>
              </a:rPr>
              <a:t>and yet idolatry is spiritually dangerous.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we will see how the living God calls His people to reject every false source of power and trust in Him alone.</a:t>
            </a: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3</a:t>
            </a:fld>
            <a:endParaRPr lang="en-US"/>
          </a:p>
        </p:txBody>
      </p:sp>
    </p:spTree>
    <p:extLst>
      <p:ext uri="{BB962C8B-B14F-4D97-AF65-F5344CB8AC3E}">
        <p14:creationId xmlns:p14="http://schemas.microsoft.com/office/powerpoint/2010/main" val="134574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In the video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Richter will discuss…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•Israel’s repeated temptation to blend (Syncretism) Yahweh with Baal, Asherah, and other gods.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•Isaiah’s relentless exposure of idols as powerless, man made, deceptive, and yet spiritually destructive.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•Yahweh’s claim that He alone is God, He alone foretells the future, and He alone saves.</a:t>
            </a:r>
          </a:p>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4</a:t>
            </a:fld>
            <a:endParaRPr lang="en-US"/>
          </a:p>
        </p:txBody>
      </p:sp>
    </p:spTree>
    <p:extLst>
      <p:ext uri="{BB962C8B-B14F-4D97-AF65-F5344CB8AC3E}">
        <p14:creationId xmlns:p14="http://schemas.microsoft.com/office/powerpoint/2010/main" val="116841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VIDEO NOW</a:t>
            </a:r>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5</a:t>
            </a:fld>
            <a:endParaRPr lang="en-US"/>
          </a:p>
        </p:txBody>
      </p:sp>
    </p:spTree>
    <p:extLst>
      <p:ext uri="{BB962C8B-B14F-4D97-AF65-F5344CB8AC3E}">
        <p14:creationId xmlns:p14="http://schemas.microsoft.com/office/powerpoint/2010/main" val="45673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58427-1DA0-932E-06AA-776BB2131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BEB46-D9BA-287E-27DA-A553E8CC9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6DB96-94C8-D5BB-E103-EC281AF6AF5E}"/>
              </a:ext>
            </a:extLst>
          </p:cNvPr>
          <p:cNvSpPr>
            <a:spLocks noGrp="1"/>
          </p:cNvSpPr>
          <p:nvPr>
            <p:ph type="body" idx="1"/>
          </p:nvPr>
        </p:nvSpPr>
        <p:spPr/>
        <p:txBody>
          <a:bodyPr/>
          <a:lstStyle/>
          <a:p>
            <a:pPr algn="l">
              <a:buNone/>
            </a:pPr>
            <a:r>
              <a:rPr lang="en-US" b="0" i="0" dirty="0">
                <a:solidFill>
                  <a:srgbClr val="000000"/>
                </a:solidFill>
                <a:effectLst/>
                <a:latin typeface="abril-text"/>
              </a:rPr>
              <a:t>Let’s learn a new word. The word is “</a:t>
            </a:r>
            <a:r>
              <a:rPr lang="en-US" b="0" i="0" dirty="0" err="1">
                <a:solidFill>
                  <a:srgbClr val="000000"/>
                </a:solidFill>
                <a:effectLst/>
                <a:latin typeface="abril-text"/>
              </a:rPr>
              <a:t>tophet</a:t>
            </a:r>
            <a:r>
              <a:rPr lang="en-US" b="0" i="0" dirty="0">
                <a:solidFill>
                  <a:srgbClr val="000000"/>
                </a:solidFill>
                <a:effectLst/>
                <a:latin typeface="abril-text"/>
              </a:rPr>
              <a:t>” </a:t>
            </a:r>
            <a:r>
              <a:rPr lang="en-US" b="0" i="0">
                <a:solidFill>
                  <a:srgbClr val="000000"/>
                </a:solidFill>
                <a:effectLst/>
                <a:latin typeface="abril-text"/>
              </a:rPr>
              <a:t>and it </a:t>
            </a:r>
            <a:r>
              <a:rPr lang="en-US" b="0" i="0">
                <a:solidFill>
                  <a:srgbClr val="081C2A"/>
                </a:solidFill>
                <a:effectLst/>
                <a:latin typeface="system-ui"/>
              </a:rPr>
              <a:t>originated </a:t>
            </a:r>
            <a:r>
              <a:rPr lang="en-US" b="0" i="0" dirty="0">
                <a:solidFill>
                  <a:srgbClr val="081C2A"/>
                </a:solidFill>
                <a:effectLst/>
                <a:latin typeface="system-ui"/>
              </a:rPr>
              <a:t>from the Aramaic and meant “hearth, fireplace or roaster.” It </a:t>
            </a:r>
            <a:r>
              <a:rPr lang="en-US" b="0" i="0" dirty="0">
                <a:solidFill>
                  <a:srgbClr val="000000"/>
                </a:solidFill>
                <a:effectLst/>
                <a:latin typeface="abril-text"/>
              </a:rPr>
              <a:t>is used 10 times in the Hebrew Bible. In every scripture in which it is used, it is clearly being condemned. It is even used as a warning: “Thus will I do unto this place, saith the Lord, and to the inhabitants thereof, </a:t>
            </a:r>
            <a:r>
              <a:rPr lang="en-US" b="0" i="1" dirty="0">
                <a:solidFill>
                  <a:srgbClr val="000000"/>
                </a:solidFill>
                <a:effectLst/>
                <a:latin typeface="abril-text"/>
              </a:rPr>
              <a:t>even making this city as Tophet;</a:t>
            </a:r>
            <a:r>
              <a:rPr lang="en-US" b="0" i="0" dirty="0">
                <a:solidFill>
                  <a:srgbClr val="000000"/>
                </a:solidFill>
                <a:effectLst/>
                <a:latin typeface="abril-text"/>
              </a:rPr>
              <a:t> And the houses of Jerusalem, and the houses of the kings of Judah, shall be defiled as the place of Tophet, because of all the houses upon whose roofs they have burned incense unto all the </a:t>
            </a:r>
            <a:r>
              <a:rPr lang="en-US" sz="1400" b="0" i="0" dirty="0">
                <a:solidFill>
                  <a:srgbClr val="000000"/>
                </a:solidFill>
                <a:effectLst/>
                <a:latin typeface="abril-text"/>
              </a:rPr>
              <a:t>“host of heaven”, &lt;VERY KEY PHRASE&gt; </a:t>
            </a:r>
            <a:r>
              <a:rPr lang="en-US" b="0" i="0" dirty="0">
                <a:solidFill>
                  <a:srgbClr val="000000"/>
                </a:solidFill>
                <a:effectLst/>
                <a:latin typeface="abril-text"/>
              </a:rPr>
              <a:t>and have poured out drink offerings unto “other gods”” &lt;ELOHIM- ANOTHER KEY PHRASE. (Jeremiah 19:12-13; </a:t>
            </a:r>
            <a:r>
              <a:rPr lang="en-US" b="0" i="0" cap="small" dirty="0" err="1">
                <a:solidFill>
                  <a:srgbClr val="000000"/>
                </a:solidFill>
                <a:effectLst/>
                <a:latin typeface="abril-text"/>
              </a:rPr>
              <a:t>kjv</a:t>
            </a:r>
            <a:r>
              <a:rPr lang="en-US" b="0" i="0" dirty="0">
                <a:solidFill>
                  <a:srgbClr val="000000"/>
                </a:solidFill>
                <a:effectLst/>
                <a:latin typeface="abril-text"/>
              </a:rPr>
              <a:t>). For Jeremiah, the </a:t>
            </a:r>
            <a:r>
              <a:rPr lang="en-US" b="0" i="0" dirty="0" err="1">
                <a:solidFill>
                  <a:srgbClr val="000000"/>
                </a:solidFill>
                <a:effectLst/>
                <a:latin typeface="abril-text"/>
              </a:rPr>
              <a:t>tophet</a:t>
            </a:r>
            <a:r>
              <a:rPr lang="en-US" b="0" i="0" dirty="0">
                <a:solidFill>
                  <a:srgbClr val="000000"/>
                </a:solidFill>
                <a:effectLst/>
                <a:latin typeface="abril-text"/>
              </a:rPr>
              <a:t> was the epitome of horror and evil.</a:t>
            </a:r>
          </a:p>
          <a:p>
            <a:pPr algn="l">
              <a:buNone/>
            </a:pPr>
            <a:r>
              <a:rPr lang="en-US" b="0" i="0" dirty="0">
                <a:solidFill>
                  <a:srgbClr val="000000"/>
                </a:solidFill>
                <a:effectLst/>
                <a:latin typeface="abril-text"/>
              </a:rPr>
              <a:t>It was not an obscure place. In fact, it is alluded to around 25 times in the Bible. University of Pisa professor Paolo Xella wrote: “[I]f we collect all the relevant passages and analyze them thoroughly and synoptically, we will discover that no less than about 25 passages in the Old Testament testify more or less directly that Israelites and Canaanites (i.e. Phoenicians) sacrificed (and burned) their children … in </a:t>
            </a:r>
            <a:r>
              <a:rPr lang="en-US" b="0" i="0" dirty="0" err="1">
                <a:solidFill>
                  <a:srgbClr val="000000"/>
                </a:solidFill>
                <a:effectLst/>
                <a:latin typeface="abril-text"/>
              </a:rPr>
              <a:t>tophet</a:t>
            </a:r>
            <a:r>
              <a:rPr lang="en-US" b="0" i="0" dirty="0">
                <a:solidFill>
                  <a:srgbClr val="000000"/>
                </a:solidFill>
                <a:effectLst/>
                <a:latin typeface="abril-text"/>
              </a:rPr>
              <a:t> near Jerusalem” (</a:t>
            </a:r>
            <a:r>
              <a:rPr lang="en-US" b="0" i="1" dirty="0">
                <a:solidFill>
                  <a:srgbClr val="000000"/>
                </a:solidFill>
                <a:effectLst/>
                <a:latin typeface="abril-text"/>
              </a:rPr>
              <a:t>‘Tophet’: An Overall Interpretation</a:t>
            </a:r>
            <a:r>
              <a:rPr lang="en-US" b="0" i="0" dirty="0">
                <a:solidFill>
                  <a:srgbClr val="000000"/>
                </a:solidFill>
                <a:effectLst/>
                <a:latin typeface="abril-text"/>
              </a:rPr>
              <a:t>).</a:t>
            </a:r>
          </a:p>
          <a:p>
            <a:r>
              <a:rPr lang="en-US" b="0" i="0" dirty="0">
                <a:solidFill>
                  <a:srgbClr val="000000"/>
                </a:solidFill>
                <a:effectLst/>
                <a:latin typeface="abril-text"/>
              </a:rPr>
              <a:t>2 Kings 23:10 says the </a:t>
            </a:r>
            <a:r>
              <a:rPr lang="en-US" b="0" i="0" dirty="0" err="1">
                <a:solidFill>
                  <a:srgbClr val="000000"/>
                </a:solidFill>
                <a:effectLst/>
                <a:latin typeface="abril-text"/>
              </a:rPr>
              <a:t>tophet</a:t>
            </a:r>
            <a:r>
              <a:rPr lang="en-US" b="0" i="0" dirty="0">
                <a:solidFill>
                  <a:srgbClr val="000000"/>
                </a:solidFill>
                <a:effectLst/>
                <a:latin typeface="abril-text"/>
              </a:rPr>
              <a:t> was “in the valley of the children of Hinnom” (see also Jeremiah 7:31). The Valley of Hinnom</a:t>
            </a:r>
          </a:p>
          <a:p>
            <a:r>
              <a:rPr lang="en-US" b="0" i="0" dirty="0">
                <a:solidFill>
                  <a:srgbClr val="000000"/>
                </a:solidFill>
                <a:effectLst/>
                <a:latin typeface="abril-text"/>
              </a:rPr>
              <a:t>I read somewhere that archeologists discovered thousands of urns with the ashes and bones of children. </a:t>
            </a:r>
          </a:p>
          <a:p>
            <a:endParaRPr lang="en-US" b="0" i="0" dirty="0">
              <a:solidFill>
                <a:srgbClr val="000000"/>
              </a:solidFill>
              <a:effectLst/>
              <a:latin typeface="abril-text"/>
            </a:endParaRPr>
          </a:p>
          <a:p>
            <a:r>
              <a:rPr lang="en-US" sz="1800" dirty="0" err="1"/>
              <a:t>Y’know</a:t>
            </a:r>
            <a:r>
              <a:rPr lang="en-US" sz="1800" dirty="0"/>
              <a:t>,  JUST A THOUGHT BUT…I truly don’t believe that these people were stupid and at least educated to some degree. Forget the </a:t>
            </a:r>
            <a:r>
              <a:rPr lang="en-US" sz="1800" dirty="0" err="1"/>
              <a:t>Hellywood</a:t>
            </a:r>
            <a:r>
              <a:rPr lang="en-US" sz="1800" dirty="0"/>
              <a:t> version of these people. For them to make sacrifices, especially of their children to an ugly goat-man, I think one has to </a:t>
            </a:r>
            <a:r>
              <a:rPr lang="en-US" sz="1800" dirty="0">
                <a:solidFill>
                  <a:srgbClr val="FF0000"/>
                </a:solidFill>
              </a:rPr>
              <a:t>realize that there is a very powerful force and influence behind that act of worship</a:t>
            </a:r>
            <a:r>
              <a:rPr lang="en-US" sz="1800" dirty="0"/>
              <a:t>.  </a:t>
            </a:r>
          </a:p>
        </p:txBody>
      </p:sp>
      <p:sp>
        <p:nvSpPr>
          <p:cNvPr id="4" name="Slide Number Placeholder 3">
            <a:extLst>
              <a:ext uri="{FF2B5EF4-FFF2-40B4-BE49-F238E27FC236}">
                <a16:creationId xmlns:a16="http://schemas.microsoft.com/office/drawing/2014/main" id="{51FE7356-D2D4-020F-A0B3-07F31FC943A3}"/>
              </a:ext>
            </a:extLst>
          </p:cNvPr>
          <p:cNvSpPr>
            <a:spLocks noGrp="1"/>
          </p:cNvSpPr>
          <p:nvPr>
            <p:ph type="sldNum" sz="quarter" idx="5"/>
          </p:nvPr>
        </p:nvSpPr>
        <p:spPr/>
        <p:txBody>
          <a:bodyPr/>
          <a:lstStyle/>
          <a:p>
            <a:fld id="{18EBF6C7-F991-405B-B9A4-90DC928ED23F}" type="slidenum">
              <a:rPr lang="en-US" smtClean="0"/>
              <a:t>6</a:t>
            </a:fld>
            <a:endParaRPr lang="en-US"/>
          </a:p>
        </p:txBody>
      </p:sp>
    </p:spTree>
    <p:extLst>
      <p:ext uri="{BB962C8B-B14F-4D97-AF65-F5344CB8AC3E}">
        <p14:creationId xmlns:p14="http://schemas.microsoft.com/office/powerpoint/2010/main" val="119975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7</a:t>
            </a:fld>
            <a:endParaRPr lang="en-US"/>
          </a:p>
        </p:txBody>
      </p:sp>
    </p:spTree>
    <p:extLst>
      <p:ext uri="{BB962C8B-B14F-4D97-AF65-F5344CB8AC3E}">
        <p14:creationId xmlns:p14="http://schemas.microsoft.com/office/powerpoint/2010/main" val="3068755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This is where our conversation presses deeper — the Bible also teaches that the worship offered to these idols was not directed toward empty air. Behind the idols stood </a:t>
            </a:r>
            <a:r>
              <a:rPr kumimoji="0" lang="en-US" sz="1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real spiritual beings</a:t>
            </a: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the rebellious </a:t>
            </a:r>
            <a:r>
              <a:rPr kumimoji="0" lang="en-US" sz="1200" b="0" i="1"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elohim</a:t>
            </a: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of Deuteronomy 32:8-9 </a:t>
            </a:r>
            <a:r>
              <a:rPr kumimoji="0" lang="en-US" sz="1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t>
            </a:r>
            <a:r>
              <a:rPr kumimoji="0" lang="en-US" sz="1200" b="1"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bene ha-</a:t>
            </a:r>
            <a:r>
              <a:rPr kumimoji="0" lang="en-US" sz="1200" b="1" i="1"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elohim</a:t>
            </a:r>
            <a:r>
              <a:rPr kumimoji="0" lang="en-US" sz="1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&amp; Psalm 82:1-8</a:t>
            </a:r>
            <a:r>
              <a:rPr kumimoji="0" lang="en-US" sz="1200" b="0"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200" b="1" i="1"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(That designation is also found in Job and Genesis 6)</a:t>
            </a:r>
            <a:r>
              <a:rPr kumimoji="0" lang="en-US" sz="1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These beings were assigned to the nations, became corrupt, accepted worship, and ruled unjustly. The nations believed their idols housed the gods; Scripture reveals that the statues were dead, but the spiritual powers behind the worship were tragically real. This can easily be documented with Scripture. </a:t>
            </a:r>
          </a:p>
          <a:p>
            <a:endParaRPr lang="en-US" dirty="0"/>
          </a:p>
          <a:p>
            <a:r>
              <a:rPr lang="en-US" dirty="0"/>
              <a:t>Your Bible probably reads of the Masoretic Text (MT) manuscript.</a:t>
            </a:r>
          </a:p>
        </p:txBody>
      </p:sp>
      <p:sp>
        <p:nvSpPr>
          <p:cNvPr id="4" name="Slide Number Placeholder 3"/>
          <p:cNvSpPr>
            <a:spLocks noGrp="1"/>
          </p:cNvSpPr>
          <p:nvPr>
            <p:ph type="sldNum" sz="quarter" idx="5"/>
          </p:nvPr>
        </p:nvSpPr>
        <p:spPr/>
        <p:txBody>
          <a:bodyPr/>
          <a:lstStyle/>
          <a:p>
            <a:fld id="{18EBF6C7-F991-405B-B9A4-90DC928ED23F}" type="slidenum">
              <a:rPr lang="en-US" smtClean="0"/>
              <a:t>8</a:t>
            </a:fld>
            <a:endParaRPr lang="en-US"/>
          </a:p>
        </p:txBody>
      </p:sp>
    </p:spTree>
    <p:extLst>
      <p:ext uri="{BB962C8B-B14F-4D97-AF65-F5344CB8AC3E}">
        <p14:creationId xmlns:p14="http://schemas.microsoft.com/office/powerpoint/2010/main" val="30842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800" b="1" i="1"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By the way—I go into great detail about this subject in my bonus material you can download from my website).</a:t>
            </a:r>
            <a:endParaRPr lang="en-US" dirty="0"/>
          </a:p>
        </p:txBody>
      </p:sp>
      <p:sp>
        <p:nvSpPr>
          <p:cNvPr id="4" name="Slide Number Placeholder 3"/>
          <p:cNvSpPr>
            <a:spLocks noGrp="1"/>
          </p:cNvSpPr>
          <p:nvPr>
            <p:ph type="sldNum" sz="quarter" idx="5"/>
          </p:nvPr>
        </p:nvSpPr>
        <p:spPr/>
        <p:txBody>
          <a:bodyPr/>
          <a:lstStyle/>
          <a:p>
            <a:fld id="{18EBF6C7-F991-405B-B9A4-90DC928ED23F}" type="slidenum">
              <a:rPr lang="en-US" smtClean="0"/>
              <a:t>9</a:t>
            </a:fld>
            <a:endParaRPr lang="en-US"/>
          </a:p>
        </p:txBody>
      </p:sp>
    </p:spTree>
    <p:extLst>
      <p:ext uri="{BB962C8B-B14F-4D97-AF65-F5344CB8AC3E}">
        <p14:creationId xmlns:p14="http://schemas.microsoft.com/office/powerpoint/2010/main" val="162221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F630-CBDC-53DE-212E-E10E546FD6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CC2AC-A526-326B-B220-1C027EE1F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CCEBA-1101-E643-8CAE-E8BCD25A3A9F}"/>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5" name="Footer Placeholder 4">
            <a:extLst>
              <a:ext uri="{FF2B5EF4-FFF2-40B4-BE49-F238E27FC236}">
                <a16:creationId xmlns:a16="http://schemas.microsoft.com/office/drawing/2014/main" id="{24A48DF1-2E26-DEA9-F991-2A3CEAB9A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338C0-50CE-923C-243B-0DE776B76ECF}"/>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273228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D5C9C-191B-966B-A521-4C0BD3275D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67C22B-CFC7-E63C-207B-1EF4355ED0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29FC5-7533-83C4-7882-8F1DE4B2ABC1}"/>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5" name="Footer Placeholder 4">
            <a:extLst>
              <a:ext uri="{FF2B5EF4-FFF2-40B4-BE49-F238E27FC236}">
                <a16:creationId xmlns:a16="http://schemas.microsoft.com/office/drawing/2014/main" id="{2A57CDB3-F132-B44B-44FA-5B17757F3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55844-491D-25B8-D893-1606514F0B59}"/>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83094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AEC002-E22F-FD7C-A0FE-8A834CC6CB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1641B4-126D-29BC-9C4A-2A3FD9ABE2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FDB74-FBCE-F202-A2A1-23D5DCF92033}"/>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5" name="Footer Placeholder 4">
            <a:extLst>
              <a:ext uri="{FF2B5EF4-FFF2-40B4-BE49-F238E27FC236}">
                <a16:creationId xmlns:a16="http://schemas.microsoft.com/office/drawing/2014/main" id="{7BEC4BB1-5C17-AE82-C1A8-21D283AD7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9EC3D-A196-C4CB-21C9-AFDA92283BD7}"/>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166671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0471-0022-A179-F3D2-3C1C6A3800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669A1-3C15-F81B-A139-83A92B505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2708B-B715-C67F-1F9C-EC931176EB35}"/>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5" name="Footer Placeholder 4">
            <a:extLst>
              <a:ext uri="{FF2B5EF4-FFF2-40B4-BE49-F238E27FC236}">
                <a16:creationId xmlns:a16="http://schemas.microsoft.com/office/drawing/2014/main" id="{E9FA5B3E-9B1F-EC44-63F3-B92B89067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A6BB-EA62-14F8-3730-4D905BD276A7}"/>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122998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7FAA-8648-CACD-27D1-A0CC454E1E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3FEA9D-D62F-A0DD-3A89-5D19E0D0CB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FB5E9-7287-8171-14FC-167A1E818006}"/>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5" name="Footer Placeholder 4">
            <a:extLst>
              <a:ext uri="{FF2B5EF4-FFF2-40B4-BE49-F238E27FC236}">
                <a16:creationId xmlns:a16="http://schemas.microsoft.com/office/drawing/2014/main" id="{F2682BE7-125D-6145-CFEA-3EF064290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6DA1A-2609-3B1B-0D3B-528D88BBFDFC}"/>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2191443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237C-5E57-9AAC-82C0-B45AF3331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4A9FC-A5F8-0DE6-AA76-D3A77025D1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9E6B2A-47C0-39FB-86CD-1F30E9C3B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29F8DA-F21F-3F3E-EC56-769F41671805}"/>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6" name="Footer Placeholder 5">
            <a:extLst>
              <a:ext uri="{FF2B5EF4-FFF2-40B4-BE49-F238E27FC236}">
                <a16:creationId xmlns:a16="http://schemas.microsoft.com/office/drawing/2014/main" id="{D36F5088-BEE4-025D-2F0F-64EB0A94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6267A-3302-392B-6014-88F3FFEA399E}"/>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132716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ED06-4C1E-04B9-194D-2909B81742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D2DF23-9E5F-B222-503A-82F6189126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4E461E-A6EE-4AB7-CE52-4FE658A047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CB2946-3A1F-B649-90F4-6F305D7C55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6BC768-35D8-CA37-5C6A-5ED602E19D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D65F97-B39D-6F68-1CFC-32EE4E6704FD}"/>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8" name="Footer Placeholder 7">
            <a:extLst>
              <a:ext uri="{FF2B5EF4-FFF2-40B4-BE49-F238E27FC236}">
                <a16:creationId xmlns:a16="http://schemas.microsoft.com/office/drawing/2014/main" id="{0004E287-9947-F63E-A204-99B93D4646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74D70D-A400-EB97-C258-FC715EC65D67}"/>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417077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B598-C3F8-AEA4-119E-97A5313BB2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E7EFBE-DC74-7353-DB27-A75132F0BDC5}"/>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4" name="Footer Placeholder 3">
            <a:extLst>
              <a:ext uri="{FF2B5EF4-FFF2-40B4-BE49-F238E27FC236}">
                <a16:creationId xmlns:a16="http://schemas.microsoft.com/office/drawing/2014/main" id="{B762D0EE-0E4D-2AB1-9398-0A0610D46A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5FDCF4-B88F-7085-A962-205CDA7E6112}"/>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276956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4FA0A7-EF0C-DA6A-3DED-D70FFA0BEB4F}"/>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3" name="Footer Placeholder 2">
            <a:extLst>
              <a:ext uri="{FF2B5EF4-FFF2-40B4-BE49-F238E27FC236}">
                <a16:creationId xmlns:a16="http://schemas.microsoft.com/office/drawing/2014/main" id="{5EAB75E6-2E80-2276-9A34-45DB52CF6E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CBDE43-F33E-5C1C-46FA-48118CA2AE9E}"/>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1442725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39E6-D943-E1C6-F915-7ADFB3E4C0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C2271-68A0-7627-C1C8-EA5EAF9EE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359FFB-AE84-43C4-CF5C-90EF6E416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1D8C0-62DA-BBCE-F154-75ED2A2253DA}"/>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6" name="Footer Placeholder 5">
            <a:extLst>
              <a:ext uri="{FF2B5EF4-FFF2-40B4-BE49-F238E27FC236}">
                <a16:creationId xmlns:a16="http://schemas.microsoft.com/office/drawing/2014/main" id="{DBBE8FB2-3569-9820-6A12-4DBAF0008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69AC2-B314-80A1-923C-841F06DCB53A}"/>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183681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A663-7D25-3763-4209-40130983DD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F09577-D1DA-4D66-4AD4-F02731BB72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B8F1EA-C223-8934-5879-7C93B9F70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9CC8B6-32B5-1D21-B008-A22CB4B327FD}"/>
              </a:ext>
            </a:extLst>
          </p:cNvPr>
          <p:cNvSpPr>
            <a:spLocks noGrp="1"/>
          </p:cNvSpPr>
          <p:nvPr>
            <p:ph type="dt" sz="half" idx="10"/>
          </p:nvPr>
        </p:nvSpPr>
        <p:spPr/>
        <p:txBody>
          <a:bodyPr/>
          <a:lstStyle/>
          <a:p>
            <a:fld id="{051CC452-7628-4270-B932-B9F1B9735BC5}" type="datetimeFigureOut">
              <a:rPr lang="en-US" smtClean="0"/>
              <a:t>5/11/2026</a:t>
            </a:fld>
            <a:endParaRPr lang="en-US"/>
          </a:p>
        </p:txBody>
      </p:sp>
      <p:sp>
        <p:nvSpPr>
          <p:cNvPr id="6" name="Footer Placeholder 5">
            <a:extLst>
              <a:ext uri="{FF2B5EF4-FFF2-40B4-BE49-F238E27FC236}">
                <a16:creationId xmlns:a16="http://schemas.microsoft.com/office/drawing/2014/main" id="{A8A8D4F2-ED6B-2F04-FF0D-01CA00965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5C689-DD51-2ED2-59E3-CE58DBF1F8D1}"/>
              </a:ext>
            </a:extLst>
          </p:cNvPr>
          <p:cNvSpPr>
            <a:spLocks noGrp="1"/>
          </p:cNvSpPr>
          <p:nvPr>
            <p:ph type="sldNum" sz="quarter" idx="12"/>
          </p:nvPr>
        </p:nvSpPr>
        <p:spPr/>
        <p:txBody>
          <a:bodyPr/>
          <a:lstStyle/>
          <a:p>
            <a:fld id="{E1CDC747-BD1E-4624-8840-BB5D8E1CAF68}" type="slidenum">
              <a:rPr lang="en-US" smtClean="0"/>
              <a:t>‹#›</a:t>
            </a:fld>
            <a:endParaRPr lang="en-US"/>
          </a:p>
        </p:txBody>
      </p:sp>
    </p:spTree>
    <p:extLst>
      <p:ext uri="{BB962C8B-B14F-4D97-AF65-F5344CB8AC3E}">
        <p14:creationId xmlns:p14="http://schemas.microsoft.com/office/powerpoint/2010/main" val="1303842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097C80-FC3D-A1BE-A45B-3CEB21305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34878A-B657-1C66-FDA8-9A2B9C290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6E54E-33B8-1761-0703-BA344E16A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1CC452-7628-4270-B932-B9F1B9735BC5}" type="datetimeFigureOut">
              <a:rPr lang="en-US" smtClean="0"/>
              <a:t>5/11/2026</a:t>
            </a:fld>
            <a:endParaRPr lang="en-US"/>
          </a:p>
        </p:txBody>
      </p:sp>
      <p:sp>
        <p:nvSpPr>
          <p:cNvPr id="5" name="Footer Placeholder 4">
            <a:extLst>
              <a:ext uri="{FF2B5EF4-FFF2-40B4-BE49-F238E27FC236}">
                <a16:creationId xmlns:a16="http://schemas.microsoft.com/office/drawing/2014/main" id="{16DD09E0-1D31-8A41-B6AA-0FC3836748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562AEF4-2136-157F-7582-30482D2ED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CDC747-BD1E-4624-8840-BB5D8E1CAF68}" type="slidenum">
              <a:rPr lang="en-US" smtClean="0"/>
              <a:t>‹#›</a:t>
            </a:fld>
            <a:endParaRPr lang="en-US"/>
          </a:p>
        </p:txBody>
      </p:sp>
    </p:spTree>
    <p:extLst>
      <p:ext uri="{BB962C8B-B14F-4D97-AF65-F5344CB8AC3E}">
        <p14:creationId xmlns:p14="http://schemas.microsoft.com/office/powerpoint/2010/main" val="1305847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biblia.com/bible/niv/psalm/82/1-7#footnote5" TargetMode="External"/><Relationship Id="rId13" Type="http://schemas.openxmlformats.org/officeDocument/2006/relationships/hyperlink" Target="https://biblia.com/bible/niv/psalm/82/1-7#footnote10" TargetMode="External"/><Relationship Id="rId3" Type="http://schemas.openxmlformats.org/officeDocument/2006/relationships/image" Target="../media/image10.jpg"/><Relationship Id="rId7" Type="http://schemas.openxmlformats.org/officeDocument/2006/relationships/hyperlink" Target="https://biblia.com/bible/niv/psalm/82/1-7#footnote4" TargetMode="External"/><Relationship Id="rId12" Type="http://schemas.openxmlformats.org/officeDocument/2006/relationships/hyperlink" Target="https://biblia.com/bible/niv/psalm/82/1-7#footnote9" TargetMode="External"/><Relationship Id="rId2" Type="http://schemas.openxmlformats.org/officeDocument/2006/relationships/notesSlide" Target="../notesSlides/notesSlide17.xml"/><Relationship Id="rId16" Type="http://schemas.openxmlformats.org/officeDocument/2006/relationships/hyperlink" Target="https://biblia.com/bible/niv/psalm/82/1-7#footnote13" TargetMode="External"/><Relationship Id="rId1" Type="http://schemas.openxmlformats.org/officeDocument/2006/relationships/slideLayout" Target="../slideLayouts/slideLayout7.xml"/><Relationship Id="rId6" Type="http://schemas.openxmlformats.org/officeDocument/2006/relationships/hyperlink" Target="https://biblia.com/bible/niv/psalm/82/1-7#footnote3" TargetMode="External"/><Relationship Id="rId11" Type="http://schemas.openxmlformats.org/officeDocument/2006/relationships/hyperlink" Target="https://biblia.com/bible/niv/psalm/82/1-7#footnote8" TargetMode="External"/><Relationship Id="rId5" Type="http://schemas.openxmlformats.org/officeDocument/2006/relationships/hyperlink" Target="https://biblia.com/bible/niv/psalm/82/1-7#footnote2" TargetMode="External"/><Relationship Id="rId15" Type="http://schemas.openxmlformats.org/officeDocument/2006/relationships/hyperlink" Target="https://biblia.com/bible/niv/psalm/82/1-7#footnote12" TargetMode="External"/><Relationship Id="rId10" Type="http://schemas.openxmlformats.org/officeDocument/2006/relationships/hyperlink" Target="https://biblia.com/bible/niv/psalm/82/1-7#footnote7" TargetMode="External"/><Relationship Id="rId4" Type="http://schemas.openxmlformats.org/officeDocument/2006/relationships/hyperlink" Target="https://biblia.com/bible/niv/psalm/82/1-7#footnote1" TargetMode="External"/><Relationship Id="rId9" Type="http://schemas.openxmlformats.org/officeDocument/2006/relationships/hyperlink" Target="https://biblia.com/bible/niv/psalm/82/1-7#footnote6" TargetMode="External"/><Relationship Id="rId14" Type="http://schemas.openxmlformats.org/officeDocument/2006/relationships/hyperlink" Target="https://biblia.com/bible/niv/psalm/82/1-7#footnote1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618DF5-CE5C-CDED-8F8E-28052524C3D1}"/>
              </a:ext>
            </a:extLst>
          </p:cNvPr>
          <p:cNvSpPr txBox="1"/>
          <p:nvPr/>
        </p:nvSpPr>
        <p:spPr>
          <a:xfrm>
            <a:off x="948107" y="4640858"/>
            <a:ext cx="10592174" cy="100065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400" dirty="0">
                <a:solidFill>
                  <a:schemeClr val="tx2"/>
                </a:solidFill>
                <a:latin typeface="+mj-lt"/>
                <a:ea typeface="+mj-ea"/>
                <a:cs typeface="+mj-cs"/>
              </a:rPr>
              <a:t>“This Lesson + Summary Worldview of a 2nd Temple Jew”</a:t>
            </a:r>
          </a:p>
          <a:p>
            <a:pPr>
              <a:lnSpc>
                <a:spcPct val="90000"/>
              </a:lnSpc>
              <a:spcBef>
                <a:spcPct val="0"/>
              </a:spcBef>
              <a:spcAft>
                <a:spcPts val="600"/>
              </a:spcAft>
            </a:pPr>
            <a:r>
              <a:rPr lang="en-US" sz="4400" b="1" dirty="0">
                <a:solidFill>
                  <a:schemeClr val="tx2"/>
                </a:solidFill>
                <a:latin typeface="+mj-lt"/>
                <a:ea typeface="+mj-ea"/>
                <a:cs typeface="+mj-cs"/>
              </a:rPr>
              <a:t>www.blues2joy.com/resources</a:t>
            </a:r>
          </a:p>
        </p:txBody>
      </p:sp>
      <p:pic>
        <p:nvPicPr>
          <p:cNvPr id="6" name="Picture 5">
            <a:extLst>
              <a:ext uri="{FF2B5EF4-FFF2-40B4-BE49-F238E27FC236}">
                <a16:creationId xmlns:a16="http://schemas.microsoft.com/office/drawing/2014/main" id="{94A6A94D-7582-5311-6968-34A56C520136}"/>
              </a:ext>
            </a:extLst>
          </p:cNvPr>
          <p:cNvPicPr>
            <a:picLocks noChangeAspect="1"/>
          </p:cNvPicPr>
          <p:nvPr/>
        </p:nvPicPr>
        <p:blipFill>
          <a:blip r:embed="rId3">
            <a:extLst>
              <a:ext uri="{28A0092B-C50C-407E-A947-70E740481C1C}">
                <a14:useLocalDpi xmlns:a14="http://schemas.microsoft.com/office/drawing/2010/main" val="0"/>
              </a:ext>
            </a:extLst>
          </a:blip>
          <a:srcRect t="10583" b="8333"/>
          <a:stretch>
            <a:fillRect/>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9043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DBB762-5BFB-37CA-14FB-5143BF0DA6BF}"/>
              </a:ext>
            </a:extLst>
          </p:cNvPr>
          <p:cNvSpPr txBox="1"/>
          <p:nvPr/>
        </p:nvSpPr>
        <p:spPr>
          <a:xfrm>
            <a:off x="215153" y="0"/>
            <a:ext cx="11295530" cy="6272038"/>
          </a:xfrm>
          <a:prstGeom prst="rect">
            <a:avLst/>
          </a:prstGeom>
          <a:noFill/>
        </p:spPr>
        <p:txBody>
          <a:bodyPr wrap="square" rtlCol="0">
            <a:spAutoFit/>
          </a:bodyPr>
          <a:lstStyle/>
          <a:p>
            <a:pPr marL="0" marR="0">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YOU CAN’T HAVE IT BOTH WAYS: </a:t>
            </a:r>
            <a:r>
              <a:rPr lang="en-US" sz="2000" b="1" i="1" u="sng" kern="100" dirty="0">
                <a:effectLst/>
                <a:latin typeface="Aptos" panose="020B0004020202020204" pitchFamily="34" charset="0"/>
                <a:ea typeface="Aptos" panose="020B0004020202020204" pitchFamily="34" charset="0"/>
                <a:cs typeface="Times New Roman" panose="02020603050405020304" pitchFamily="18" charset="0"/>
              </a:rPr>
              <a:t>You have to  believe which translation to accept…</a:t>
            </a:r>
          </a:p>
          <a:p>
            <a:pPr marL="0" marR="0">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Key Details of Deuteronomy 32:8-9  (written apx.1400-1200 BC)</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The Division (v. 8):</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When "the Most High" divided the nations after the </a:t>
            </a:r>
            <a:r>
              <a:rPr lang="en-US" sz="2000" i="1" u="sng" kern="100" dirty="0">
                <a:effectLst/>
                <a:latin typeface="Aptos" panose="020B0004020202020204" pitchFamily="34" charset="0"/>
                <a:ea typeface="Aptos" panose="020B0004020202020204" pitchFamily="34" charset="0"/>
                <a:cs typeface="Times New Roman" panose="02020603050405020304" pitchFamily="18" charset="0"/>
              </a:rPr>
              <a:t>flood/Babel (</a:t>
            </a:r>
            <a:r>
              <a:rPr lang="en-US" sz="2000" b="1" i="1" u="sng" kern="100" dirty="0">
                <a:effectLst/>
                <a:latin typeface="Aptos" panose="020B0004020202020204" pitchFamily="34" charset="0"/>
                <a:ea typeface="Aptos" panose="020B0004020202020204" pitchFamily="34" charset="0"/>
                <a:cs typeface="Times New Roman" panose="02020603050405020304" pitchFamily="18" charset="0"/>
              </a:rPr>
              <a:t>apx.2200-2000 BC)</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he set boundaries for humanity ("sons of Adam").</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"Sons of God" vs. "Sons of Israel":</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"Sons of God" (</a:t>
            </a:r>
            <a:r>
              <a:rPr lang="en-US" sz="2000" b="1" i="1" kern="100" dirty="0">
                <a:effectLst/>
                <a:latin typeface="Aptos" panose="020B0004020202020204" pitchFamily="34" charset="0"/>
                <a:ea typeface="Aptos" panose="020B0004020202020204" pitchFamily="34" charset="0"/>
                <a:cs typeface="Times New Roman" panose="02020603050405020304" pitchFamily="18" charset="0"/>
              </a:rPr>
              <a:t>bene ha-</a:t>
            </a:r>
            <a:r>
              <a:rPr lang="en-US" sz="2000" b="1" i="1" kern="100" dirty="0" err="1">
                <a:effectLst/>
                <a:latin typeface="Aptos" panose="020B0004020202020204" pitchFamily="34" charset="0"/>
                <a:ea typeface="Aptos" panose="020B0004020202020204" pitchFamily="34" charset="0"/>
                <a:cs typeface="Times New Roman" panose="02020603050405020304" pitchFamily="18" charset="0"/>
              </a:rPr>
              <a:t>elohim</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Found in the Dead Sea Scrolls and the Septuagint, this reading suggests God assigned other nations to lesser divine beings or angels.</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"Sons of Israel" (</a:t>
            </a:r>
            <a:r>
              <a:rPr lang="en-US" sz="2000" b="1" i="1" kern="100" dirty="0">
                <a:effectLst/>
                <a:latin typeface="Aptos" panose="020B0004020202020204" pitchFamily="34" charset="0"/>
                <a:ea typeface="Aptos" panose="020B0004020202020204" pitchFamily="34" charset="0"/>
                <a:cs typeface="Times New Roman" panose="02020603050405020304" pitchFamily="18" charset="0"/>
              </a:rPr>
              <a:t>bene </a:t>
            </a:r>
            <a:r>
              <a:rPr lang="en-US" sz="2000" b="1" i="1" kern="100" dirty="0" err="1">
                <a:effectLst/>
                <a:latin typeface="Aptos" panose="020B0004020202020204" pitchFamily="34" charset="0"/>
                <a:ea typeface="Aptos" panose="020B0004020202020204" pitchFamily="34" charset="0"/>
                <a:cs typeface="Times New Roman" panose="02020603050405020304" pitchFamily="18" charset="0"/>
              </a:rPr>
              <a:t>yisrael</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Found in the traditional </a:t>
            </a:r>
            <a:r>
              <a:rPr lang="en-US" sz="2000" b="1" i="1" kern="100" dirty="0">
                <a:effectLst/>
                <a:latin typeface="Aptos" panose="020B0004020202020204" pitchFamily="34" charset="0"/>
                <a:ea typeface="Aptos" panose="020B0004020202020204" pitchFamily="34" charset="0"/>
                <a:cs typeface="Times New Roman" panose="02020603050405020304" pitchFamily="18" charset="0"/>
              </a:rPr>
              <a:t>Masoretic Text (MT 600-1000 AD)</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this reading is used in the KJV &amp; other Bibles, suggesting boundaries were set based on the number of the tribes of Israel.</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The LORD's Portion (v. 9):</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Regardless of the "sons" debate, both versions highlight that the Lord (Yahweh) retained Israel as his own direct "allotted heritage" or "portion".</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Context: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This passage is part of the "Song of Moses" (Deuteronomy 32) and serves to highlight Israel's unique, direct relationship with God, distinguishing them from other nations.</a:t>
            </a:r>
          </a:p>
        </p:txBody>
      </p:sp>
    </p:spTree>
    <p:extLst>
      <p:ext uri="{BB962C8B-B14F-4D97-AF65-F5344CB8AC3E}">
        <p14:creationId xmlns:p14="http://schemas.microsoft.com/office/powerpoint/2010/main" val="96805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544347-10E7-2C36-68EB-C4496705ABE4}"/>
              </a:ext>
            </a:extLst>
          </p:cNvPr>
          <p:cNvSpPr txBox="1"/>
          <p:nvPr/>
        </p:nvSpPr>
        <p:spPr>
          <a:xfrm>
            <a:off x="735105" y="383262"/>
            <a:ext cx="11008659" cy="6091476"/>
          </a:xfrm>
          <a:prstGeom prst="rect">
            <a:avLst/>
          </a:prstGeom>
          <a:noFill/>
        </p:spPr>
        <p:txBody>
          <a:bodyPr wrap="square" rtlCol="0">
            <a:spAutoFit/>
          </a:bodyPr>
          <a:lstStyle/>
          <a:p>
            <a:pPr marL="0" marR="0">
              <a:lnSpc>
                <a:spcPct val="115000"/>
              </a:lnSpc>
              <a:spcAft>
                <a:spcPts val="800"/>
              </a:spcAft>
              <a:buNone/>
            </a:pPr>
            <a:r>
              <a:rPr lang="en-US" sz="2400" b="1" u="sng" kern="100" dirty="0">
                <a:effectLst/>
                <a:latin typeface="Aptos" panose="020B0004020202020204" pitchFamily="34" charset="0"/>
                <a:ea typeface="Aptos" panose="020B0004020202020204" pitchFamily="34" charset="0"/>
                <a:cs typeface="Times New Roman" panose="02020603050405020304" pitchFamily="18" charset="0"/>
              </a:rPr>
              <a:t>My belief is that these boundaries or territories were assigned by Yahweh to lesser Elohim</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Here’s why: (RE: Deuteronomy 32)</a:t>
            </a:r>
          </a:p>
          <a:p>
            <a:pPr marL="0" marR="0">
              <a:lnSpc>
                <a:spcPct val="115000"/>
              </a:lnSpc>
              <a:spcAft>
                <a:spcPts val="80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&gt;</a:t>
            </a:r>
            <a:r>
              <a:rPr lang="en-US" sz="2400" b="1" i="1" u="sng" kern="100" dirty="0">
                <a:effectLst/>
                <a:latin typeface="Aptos" panose="020B0004020202020204" pitchFamily="34" charset="0"/>
                <a:ea typeface="Aptos" panose="020B0004020202020204" pitchFamily="34" charset="0"/>
                <a:cs typeface="Times New Roman" panose="02020603050405020304" pitchFamily="18" charset="0"/>
              </a:rPr>
              <a:t>Masoretic Text (MT) (600-1000 AD)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Arial" panose="020B0604020202020204" pitchFamily="34" charset="0"/>
                <a:ea typeface="Aptos" panose="020B0004020202020204" pitchFamily="34" charset="0"/>
                <a:cs typeface="Times New Roman" panose="02020603050405020304" pitchFamily="18" charset="0"/>
              </a:rPr>
              <a:t>בְּ</a:t>
            </a:r>
            <a:r>
              <a:rPr lang="en-US" sz="2400" b="1" kern="100" dirty="0" err="1">
                <a:effectLst/>
                <a:latin typeface="Arial" panose="020B0604020202020204" pitchFamily="34" charset="0"/>
                <a:ea typeface="Aptos" panose="020B0004020202020204" pitchFamily="34" charset="0"/>
                <a:cs typeface="Times New Roman" panose="02020603050405020304" pitchFamily="18" charset="0"/>
              </a:rPr>
              <a:t>נֵי</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b="1" kern="100" dirty="0" err="1">
                <a:effectLst/>
                <a:latin typeface="Arial" panose="020B0604020202020204" pitchFamily="34" charset="0"/>
                <a:ea typeface="Aptos" panose="020B0004020202020204" pitchFamily="34" charset="0"/>
                <a:cs typeface="Times New Roman" panose="02020603050405020304" pitchFamily="18" charset="0"/>
              </a:rPr>
              <a:t>יִש</a:t>
            </a:r>
            <a:r>
              <a:rPr lang="en-US" sz="2400" b="1" kern="100" dirty="0">
                <a:effectLst/>
                <a:latin typeface="Arial" panose="020B0604020202020204" pitchFamily="34" charset="0"/>
                <a:ea typeface="Aptos" panose="020B0004020202020204" pitchFamily="34" charset="0"/>
                <a:cs typeface="Times New Roman" panose="02020603050405020304" pitchFamily="18" charset="0"/>
              </a:rPr>
              <a:t>ְׂ</a:t>
            </a:r>
            <a:r>
              <a:rPr lang="en-US" sz="2400" b="1" kern="100" dirty="0" err="1">
                <a:effectLst/>
                <a:latin typeface="Arial" panose="020B0604020202020204" pitchFamily="34" charset="0"/>
                <a:ea typeface="Aptos" panose="020B0004020202020204" pitchFamily="34" charset="0"/>
                <a:cs typeface="Times New Roman" panose="02020603050405020304" pitchFamily="18" charset="0"/>
              </a:rPr>
              <a:t>רָאֵל</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“sons of Israel”</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This is the reading in most modern Jewish Bibles and many Christian translations. PROBABLY YOUR BIBLE…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An Analysis per many theologians: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This reading cannot be original.</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Israel did not exist when the nations were divided at Babel (Genesis 10–11).</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It breaks the logic of the passage.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It appears to be a later scribal change to avoid the idea of “other gods.”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9419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CFE8F8-307A-6BE2-281A-37F4DCF07454}"/>
              </a:ext>
            </a:extLst>
          </p:cNvPr>
          <p:cNvSpPr txBox="1"/>
          <p:nvPr/>
        </p:nvSpPr>
        <p:spPr>
          <a:xfrm>
            <a:off x="824753" y="1490007"/>
            <a:ext cx="11367247" cy="4001095"/>
          </a:xfrm>
          <a:prstGeom prst="rect">
            <a:avLst/>
          </a:prstGeom>
          <a:noFill/>
        </p:spPr>
        <p:txBody>
          <a:bodyPr wrap="square" rtlCol="0">
            <a:spAutoFit/>
          </a:bodyPr>
          <a:lstStyle/>
          <a:p>
            <a:r>
              <a:rPr lang="en-US" sz="2400" b="1" dirty="0"/>
              <a:t>My Analogy of the situation: Kinda dumb but I think it works </a:t>
            </a:r>
            <a:r>
              <a:rPr lang="en-US" sz="3600" b="1" dirty="0">
                <a:sym typeface="Wingdings" panose="05000000000000000000" pitchFamily="2" charset="2"/>
              </a:rPr>
              <a:t></a:t>
            </a:r>
            <a:endParaRPr lang="en-US" sz="3600" b="1" dirty="0"/>
          </a:p>
          <a:p>
            <a:endParaRPr lang="en-US" sz="2400" dirty="0"/>
          </a:p>
          <a:p>
            <a:r>
              <a:rPr lang="en-US" sz="2400" b="1" dirty="0"/>
              <a:t>MAFIA/COSA NOSTRA:</a:t>
            </a:r>
          </a:p>
          <a:p>
            <a:r>
              <a:rPr lang="en-US" sz="2400" dirty="0"/>
              <a:t>Godfather (Head of the Families) – Crime Bosses – The Wise Guys</a:t>
            </a:r>
          </a:p>
          <a:p>
            <a:endParaRPr lang="en-US" sz="2400" dirty="0"/>
          </a:p>
          <a:p>
            <a:r>
              <a:rPr lang="en-US" sz="2400" b="1" dirty="0"/>
              <a:t>THE FALLEN SPRITURAL REALM:</a:t>
            </a:r>
          </a:p>
          <a:p>
            <a:r>
              <a:rPr lang="en-US" sz="2400" dirty="0"/>
              <a:t>Satan  (Head of the Rebellious Ones) – Fallen Elohim of Deut.32/Ps.82 –Demons</a:t>
            </a:r>
          </a:p>
          <a:p>
            <a:endParaRPr lang="en-US" sz="2400" dirty="0"/>
          </a:p>
          <a:p>
            <a:r>
              <a:rPr lang="en-US" sz="3200" b="1" dirty="0"/>
              <a:t>(The powers behind Idolatry and Chaos) Then &amp; Now… </a:t>
            </a:r>
          </a:p>
          <a:p>
            <a:endParaRPr lang="en-US" dirty="0"/>
          </a:p>
        </p:txBody>
      </p:sp>
    </p:spTree>
    <p:extLst>
      <p:ext uri="{BB962C8B-B14F-4D97-AF65-F5344CB8AC3E}">
        <p14:creationId xmlns:p14="http://schemas.microsoft.com/office/powerpoint/2010/main" val="3043644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6EBEA5-92E9-7734-3048-2C3639C68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87" y="66729"/>
            <a:ext cx="9957502" cy="6671527"/>
          </a:xfrm>
          <a:prstGeom prst="rect">
            <a:avLst/>
          </a:prstGeom>
        </p:spPr>
      </p:pic>
    </p:spTree>
    <p:extLst>
      <p:ext uri="{BB962C8B-B14F-4D97-AF65-F5344CB8AC3E}">
        <p14:creationId xmlns:p14="http://schemas.microsoft.com/office/powerpoint/2010/main" val="470797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B49F34-4E51-3BD6-AD17-6A31BED6E3A8}"/>
              </a:ext>
            </a:extLst>
          </p:cNvPr>
          <p:cNvSpPr txBox="1"/>
          <p:nvPr/>
        </p:nvSpPr>
        <p:spPr>
          <a:xfrm>
            <a:off x="1335741" y="1523999"/>
            <a:ext cx="9520518" cy="4081887"/>
          </a:xfrm>
          <a:prstGeom prst="rect">
            <a:avLst/>
          </a:prstGeom>
          <a:noFill/>
        </p:spPr>
        <p:txBody>
          <a:bodyPr wrap="square" rtlCol="0">
            <a:spAutoFit/>
          </a:bodyPr>
          <a:lstStyle/>
          <a:p>
            <a:pPr marL="457200" marR="0">
              <a:lnSpc>
                <a:spcPct val="115000"/>
              </a:lnSpc>
              <a:spcAft>
                <a:spcPts val="800"/>
              </a:spcAft>
              <a:buNone/>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The Idol of Self</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t>“The great crime of humanity… is that we move ourselves into the center of our own universe.”</a:t>
            </a:r>
            <a:endParaRPr lang="en-US" sz="2400" i="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Modern idolatry is: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self‑rule,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self‑definition,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self‑worship,</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self‑sovereignty.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30819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A6F97-F519-B11D-6A60-064A7D445FD5}"/>
              </a:ext>
            </a:extLst>
          </p:cNvPr>
          <p:cNvSpPr txBox="1"/>
          <p:nvPr/>
        </p:nvSpPr>
        <p:spPr>
          <a:xfrm>
            <a:off x="1775012" y="1021975"/>
            <a:ext cx="8265458" cy="4609211"/>
          </a:xfrm>
          <a:prstGeom prst="rect">
            <a:avLst/>
          </a:prstGeom>
          <a:noFill/>
        </p:spPr>
        <p:txBody>
          <a:bodyPr wrap="square" rtlCol="0">
            <a:spAutoFit/>
          </a:bodyPr>
          <a:lstStyle/>
          <a:p>
            <a:pPr marL="457200" marR="0">
              <a:lnSpc>
                <a:spcPct val="115000"/>
              </a:lnSpc>
              <a:spcAft>
                <a:spcPts val="800"/>
              </a:spcAft>
              <a:buNone/>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The Idol of Blended Faith</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t>Just as Israel blended Yahweh with Baal and Asherah, today people blend:</a:t>
            </a:r>
            <a:endParaRPr lang="en-US" sz="2400" i="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Christianity + New Age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Christianity + Islam (“same God” confusion)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Christianity + secular moralism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Christianity + political identity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Christianity + prosperity gospel</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This creates a god who is no longer the God of Scripture.</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60336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0A825-3D4C-B187-99FE-D4E60EDCA1F5}"/>
              </a:ext>
            </a:extLst>
          </p:cNvPr>
          <p:cNvSpPr txBox="1"/>
          <p:nvPr/>
        </p:nvSpPr>
        <p:spPr>
          <a:xfrm>
            <a:off x="878541" y="1201270"/>
            <a:ext cx="7566212" cy="4081887"/>
          </a:xfrm>
          <a:prstGeom prst="rect">
            <a:avLst/>
          </a:prstGeom>
          <a:noFill/>
        </p:spPr>
        <p:txBody>
          <a:bodyPr wrap="square" rtlCol="0">
            <a:spAutoFit/>
          </a:bodyPr>
          <a:lstStyle/>
          <a:p>
            <a:pPr marL="457200" marR="0">
              <a:lnSpc>
                <a:spcPct val="115000"/>
              </a:lnSpc>
              <a:spcAft>
                <a:spcPts val="800"/>
              </a:spcAft>
              <a:buNone/>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The Idol of Cultural Pressure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t>Ancient Israel compromised to “fit in” with Canaan.</a:t>
            </a:r>
            <a:b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t>Today Christians compromise to fit in with</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sexual ethics,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materialism,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expressive individualism,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political tribalism,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entertainment-driven spirituality.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836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2A1EAF-A30D-43DD-100D-2F567A44545E}"/>
              </a:ext>
            </a:extLst>
          </p:cNvPr>
          <p:cNvSpPr txBox="1"/>
          <p:nvPr/>
        </p:nvSpPr>
        <p:spPr>
          <a:xfrm>
            <a:off x="591671" y="950258"/>
            <a:ext cx="7996517" cy="5955156"/>
          </a:xfrm>
          <a:prstGeom prst="rect">
            <a:avLst/>
          </a:prstGeom>
          <a:noFill/>
        </p:spPr>
        <p:txBody>
          <a:bodyPr wrap="square" rtlCol="0">
            <a:spAutoFit/>
          </a:bodyPr>
          <a:lstStyle/>
          <a:p>
            <a:pPr marL="457200" marR="0">
              <a:lnSpc>
                <a:spcPct val="115000"/>
              </a:lnSpc>
              <a:spcAft>
                <a:spcPts val="800"/>
              </a:spcAft>
              <a:buNone/>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The Idol of Security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t>Ancient people trusted Baal for rain and crops.</a:t>
            </a:r>
            <a:b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t>Today people trust:</a:t>
            </a:r>
            <a:endParaRPr lang="en-US" sz="2400" i="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money,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career,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government,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relationships,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technology,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personal autonomy.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2800" b="1" u="sng" kern="0" dirty="0">
                <a:effectLst/>
                <a:latin typeface="Times New Roman" panose="02020603050405020304" pitchFamily="18" charset="0"/>
                <a:ea typeface="Times New Roman" panose="02020603050405020304" pitchFamily="18" charset="0"/>
                <a:cs typeface="Times New Roman" panose="02020603050405020304" pitchFamily="18" charset="0"/>
              </a:rPr>
              <a:t>Idolatry is anything we trust more than God.</a:t>
            </a:r>
            <a:endParaRPr lang="en-US" sz="28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buNone/>
            </a:pPr>
            <a:b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31553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939077-DABB-B4CE-0314-01700955929A}"/>
              </a:ext>
            </a:extLst>
          </p:cNvPr>
          <p:cNvSpPr txBox="1"/>
          <p:nvPr/>
        </p:nvSpPr>
        <p:spPr>
          <a:xfrm>
            <a:off x="0" y="32349"/>
            <a:ext cx="9879106" cy="6861045"/>
          </a:xfrm>
          <a:prstGeom prst="rect">
            <a:avLst/>
          </a:prstGeom>
          <a:noFill/>
        </p:spPr>
        <p:txBody>
          <a:bodyPr wrap="square" rtlCol="0">
            <a:spAutoFit/>
          </a:bodyPr>
          <a:lstStyle/>
          <a:p>
            <a:pPr marL="457200" marR="0">
              <a:lnSpc>
                <a:spcPct val="115000"/>
              </a:lnSpc>
              <a:spcAft>
                <a:spcPts val="800"/>
              </a:spcAft>
              <a:buNone/>
            </a:pP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SCRIPTURAL WAYS CHRISTIANS CAN FIGHT THIS SPIRITUAL WARFARE</a:t>
            </a:r>
          </a:p>
          <a:p>
            <a:pPr marL="457200" marR="0">
              <a:lnSpc>
                <a:spcPct val="115000"/>
              </a:lnSpc>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1. Remember Who God Is (Isaiah 44:6–8)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2. Destroy the Idols (Deut. 12:1–5)</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3. Love God With All Your Heart (Deut. 6:4–5)</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The Shema is the antidote to idolatry: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“Hear, O Israel… You shall love the LORD your God with all your heart…”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Idolatry thrives where love for God grows cold.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Practice: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Worship, prayer, Scripture meditation, and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4. Expose the Lies (Isaiah 41:21–24)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5. Remember the Gospel (Acts 4:12)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“There is salvation in no one else…”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Jesus is </a:t>
            </a:r>
            <a:r>
              <a:rPr lang="en-US" sz="1800" b="1" i="1" u="sng" kern="0" dirty="0">
                <a:effectLst/>
                <a:latin typeface="Times New Roman" panose="02020603050405020304" pitchFamily="18" charset="0"/>
                <a:ea typeface="Times New Roman" panose="02020603050405020304" pitchFamily="18" charset="0"/>
                <a:cs typeface="Times New Roman" panose="02020603050405020304" pitchFamily="18" charset="0"/>
              </a:rPr>
              <a:t>the true Servant </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Isaiah promised.</a:t>
            </a:r>
            <a:b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He rescues us from the idols that enslave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Practice: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Preach the gospel to yourself daily.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9E87622-1F62-1B7F-13EB-FC3A08E62A3F}"/>
              </a:ext>
            </a:extLst>
          </p:cNvPr>
          <p:cNvSpPr txBox="1"/>
          <p:nvPr/>
        </p:nvSpPr>
        <p:spPr>
          <a:xfrm>
            <a:off x="5629834" y="4876798"/>
            <a:ext cx="4858871" cy="1132682"/>
          </a:xfrm>
          <a:prstGeom prst="rect">
            <a:avLst/>
          </a:prstGeom>
          <a:noFill/>
        </p:spPr>
        <p:txBody>
          <a:bodyPr wrap="square" rtlCol="0">
            <a:spAutoFit/>
          </a:bodyPr>
          <a:lstStyle/>
          <a:p>
            <a:pPr marL="457200" marR="0">
              <a:lnSpc>
                <a:spcPct val="115000"/>
              </a:lnSpc>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7.Engage in Community (Heb. 3:12–13)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Idolatry grows in isolation.</a:t>
            </a:r>
            <a:b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Community exposes deception.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4B8FF6D-9857-D5BE-2D02-9525559B5AA2}"/>
              </a:ext>
            </a:extLst>
          </p:cNvPr>
          <p:cNvSpPr txBox="1"/>
          <p:nvPr/>
        </p:nvSpPr>
        <p:spPr>
          <a:xfrm>
            <a:off x="5629835" y="2510116"/>
            <a:ext cx="5056095" cy="2190921"/>
          </a:xfrm>
          <a:prstGeom prst="rect">
            <a:avLst/>
          </a:prstGeom>
          <a:noFill/>
        </p:spPr>
        <p:txBody>
          <a:bodyPr wrap="square" rtlCol="0">
            <a:spAutoFit/>
          </a:bodyPr>
          <a:lstStyle/>
          <a:p>
            <a:pPr marL="457200" marR="0">
              <a:lnSpc>
                <a:spcPct val="115000"/>
              </a:lnSpc>
              <a:spcAft>
                <a:spcPts val="800"/>
              </a:spcAft>
              <a:buNone/>
            </a:pPr>
            <a:r>
              <a:rPr lang="en-US" sz="1800" b="1" kern="0">
                <a:effectLst/>
                <a:latin typeface="Times New Roman" panose="02020603050405020304" pitchFamily="18" charset="0"/>
                <a:ea typeface="Times New Roman" panose="02020603050405020304" pitchFamily="18" charset="0"/>
                <a:cs typeface="Times New Roman" panose="02020603050405020304" pitchFamily="18" charset="0"/>
              </a:rPr>
              <a:t>6. Walk in the Spirit (Gal. 5:16–17)</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Idolatry is a work of the flesh.</a:t>
            </a:r>
            <a:b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Victory comes through the Spirit’s power.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800" b="1" kern="0">
                <a:effectLst/>
                <a:latin typeface="Times New Roman" panose="02020603050405020304" pitchFamily="18" charset="0"/>
                <a:ea typeface="Times New Roman" panose="02020603050405020304" pitchFamily="18" charset="0"/>
                <a:cs typeface="Times New Roman" panose="02020603050405020304" pitchFamily="18" charset="0"/>
              </a:rPr>
              <a:t>Practice:</a:t>
            </a: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Ask the Spirit to reveal hidden idols and empower obedience.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73531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3CA43A-CECF-2F97-C8DE-315A02949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322" y="31922"/>
            <a:ext cx="4498277" cy="6738992"/>
          </a:xfrm>
          <a:prstGeom prst="rect">
            <a:avLst/>
          </a:prstGeom>
        </p:spPr>
      </p:pic>
      <p:sp>
        <p:nvSpPr>
          <p:cNvPr id="2" name="TextBox 1">
            <a:extLst>
              <a:ext uri="{FF2B5EF4-FFF2-40B4-BE49-F238E27FC236}">
                <a16:creationId xmlns:a16="http://schemas.microsoft.com/office/drawing/2014/main" id="{5E893250-5AA7-2512-E3DD-D1D7615C767D}"/>
              </a:ext>
            </a:extLst>
          </p:cNvPr>
          <p:cNvSpPr txBox="1"/>
          <p:nvPr/>
        </p:nvSpPr>
        <p:spPr>
          <a:xfrm>
            <a:off x="1607" y="31922"/>
            <a:ext cx="3295798" cy="646331"/>
          </a:xfrm>
          <a:prstGeom prst="rect">
            <a:avLst/>
          </a:prstGeom>
          <a:noFill/>
        </p:spPr>
        <p:txBody>
          <a:bodyPr wrap="square" rtlCol="0">
            <a:spAutoFit/>
          </a:bodyPr>
          <a:lstStyle/>
          <a:p>
            <a:r>
              <a:rPr lang="en-US" dirty="0">
                <a:solidFill>
                  <a:schemeClr val="bg1"/>
                </a:solidFill>
              </a:rPr>
              <a:t>So What is to Become of These “Elohim” ?     Psalm 82:1-7</a:t>
            </a:r>
          </a:p>
        </p:txBody>
      </p:sp>
      <p:sp>
        <p:nvSpPr>
          <p:cNvPr id="4" name="TextBox 3">
            <a:extLst>
              <a:ext uri="{FF2B5EF4-FFF2-40B4-BE49-F238E27FC236}">
                <a16:creationId xmlns:a16="http://schemas.microsoft.com/office/drawing/2014/main" id="{09445B4A-239B-5BC1-5CA3-1D215ED146E5}"/>
              </a:ext>
            </a:extLst>
          </p:cNvPr>
          <p:cNvSpPr txBox="1"/>
          <p:nvPr/>
        </p:nvSpPr>
        <p:spPr>
          <a:xfrm>
            <a:off x="-141065" y="626904"/>
            <a:ext cx="4110715" cy="5519331"/>
          </a:xfrm>
          <a:prstGeom prst="rect">
            <a:avLst/>
          </a:prstGeom>
          <a:noFill/>
        </p:spPr>
        <p:txBody>
          <a:bodyPr wrap="square" rtlCol="0">
            <a:spAutoFit/>
          </a:bodyPr>
          <a:lstStyle/>
          <a:p>
            <a:pPr marL="685800" indent="-457200" algn="l" fontAlgn="base">
              <a:lnSpc>
                <a:spcPts val="2550"/>
              </a:lnSpc>
              <a:spcBef>
                <a:spcPts val="900"/>
              </a:spcBef>
              <a:buNone/>
            </a:pPr>
            <a:r>
              <a:rPr lang="en-US" b="1" i="0" dirty="0">
                <a:solidFill>
                  <a:schemeClr val="bg1"/>
                </a:solidFill>
                <a:effectLst/>
                <a:latin typeface="Source Sans Pro" panose="020B0503030403020204" pitchFamily="34" charset="0"/>
              </a:rPr>
              <a:t>1 </a:t>
            </a:r>
            <a:r>
              <a:rPr lang="en-US" b="0" i="0" dirty="0">
                <a:solidFill>
                  <a:schemeClr val="bg1"/>
                </a:solidFill>
                <a:effectLst/>
                <a:latin typeface="Georgia" panose="02040502050405020303" pitchFamily="18" charset="0"/>
              </a:rPr>
              <a:t>God presides in the great assembly;</a:t>
            </a:r>
            <a:endParaRPr lang="en-US" b="0" i="0" dirty="0">
              <a:solidFill>
                <a:schemeClr val="bg1"/>
              </a:solidFill>
              <a:effectLst/>
              <a:latin typeface="Source Sans Pro" panose="020B0503030403020204" pitchFamily="34" charset="0"/>
            </a:endParaRPr>
          </a:p>
          <a:p>
            <a:pPr marL="914400" indent="-457200" algn="l" fontAlgn="base">
              <a:lnSpc>
                <a:spcPts val="2550"/>
              </a:lnSpc>
              <a:buNone/>
            </a:pPr>
            <a:r>
              <a:rPr lang="en-US" b="0" i="0" dirty="0">
                <a:solidFill>
                  <a:schemeClr val="bg1"/>
                </a:solidFill>
                <a:effectLst/>
                <a:latin typeface="Georgia" panose="02040502050405020303" pitchFamily="18" charset="0"/>
              </a:rPr>
              <a:t>he renders </a:t>
            </a:r>
            <a:r>
              <a:rPr lang="en-US" b="0" i="0" dirty="0" err="1">
                <a:solidFill>
                  <a:schemeClr val="bg1"/>
                </a:solidFill>
                <a:effectLst/>
                <a:latin typeface="Georgia" panose="02040502050405020303" pitchFamily="18" charset="0"/>
              </a:rPr>
              <a:t>judgment</a:t>
            </a:r>
            <a:r>
              <a:rPr lang="en-US" b="0" i="0" u="none" strike="noStrike" baseline="30000" dirty="0" err="1">
                <a:solidFill>
                  <a:schemeClr val="bg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p</a:t>
            </a:r>
            <a:r>
              <a:rPr lang="en-US" b="0" i="0" dirty="0">
                <a:solidFill>
                  <a:schemeClr val="bg1"/>
                </a:solidFill>
                <a:effectLst/>
                <a:latin typeface="Georgia" panose="02040502050405020303" pitchFamily="18" charset="0"/>
              </a:rPr>
              <a:t> among the “</a:t>
            </a:r>
            <a:r>
              <a:rPr lang="en-US" b="0" i="0" dirty="0" err="1">
                <a:solidFill>
                  <a:schemeClr val="bg1"/>
                </a:solidFill>
                <a:effectLst/>
                <a:latin typeface="Georgia" panose="02040502050405020303" pitchFamily="18" charset="0"/>
              </a:rPr>
              <a:t>gods”:</a:t>
            </a:r>
            <a:r>
              <a:rPr lang="en-US" b="0" i="0" u="none" strike="noStrike" baseline="30000" dirty="0" err="1">
                <a:solidFill>
                  <a:schemeClr val="bg1"/>
                </a:solidFill>
                <a:effectLst/>
                <a:latin typeface="Source Sans Pro" panose="020B0503030403020204" pitchFamily="34" charset="0"/>
                <a:hlinkClick r:id="rId5">
                  <a:extLst>
                    <a:ext uri="{A12FA001-AC4F-418D-AE19-62706E023703}">
                      <ahyp:hlinkClr xmlns:ahyp="http://schemas.microsoft.com/office/drawing/2018/hyperlinkcolor" val="tx"/>
                    </a:ext>
                  </a:extLst>
                </a:hlinkClick>
              </a:rPr>
              <a:t>q</a:t>
            </a:r>
            <a:endParaRPr lang="en-US" b="0" i="0" dirty="0">
              <a:solidFill>
                <a:schemeClr val="bg1"/>
              </a:solidFill>
              <a:effectLst/>
              <a:latin typeface="Source Sans Pro" panose="020B0503030403020204" pitchFamily="34" charset="0"/>
            </a:endParaRPr>
          </a:p>
          <a:p>
            <a:pPr marL="685800" indent="-457200" algn="l" fontAlgn="base">
              <a:lnSpc>
                <a:spcPts val="2550"/>
              </a:lnSpc>
              <a:spcBef>
                <a:spcPts val="900"/>
              </a:spcBef>
              <a:buNone/>
            </a:pPr>
            <a:r>
              <a:rPr lang="en-US" b="1" i="0" dirty="0">
                <a:solidFill>
                  <a:schemeClr val="bg1"/>
                </a:solidFill>
                <a:effectLst/>
                <a:latin typeface="Source Sans Pro" panose="020B0503030403020204" pitchFamily="34" charset="0"/>
              </a:rPr>
              <a:t>2 </a:t>
            </a:r>
            <a:r>
              <a:rPr lang="en-US" b="0" i="0" dirty="0">
                <a:solidFill>
                  <a:schemeClr val="bg1"/>
                </a:solidFill>
                <a:effectLst/>
                <a:latin typeface="Georgia" panose="02040502050405020303" pitchFamily="18" charset="0"/>
              </a:rPr>
              <a:t>“How long will </a:t>
            </a:r>
            <a:r>
              <a:rPr lang="en-US" b="0" i="0" dirty="0" err="1">
                <a:solidFill>
                  <a:schemeClr val="bg1"/>
                </a:solidFill>
                <a:effectLst/>
                <a:latin typeface="Georgia" panose="02040502050405020303" pitchFamily="18" charset="0"/>
              </a:rPr>
              <a:t>you</a:t>
            </a:r>
            <a:r>
              <a:rPr lang="en-US" b="0" i="0" u="none" strike="noStrike" baseline="30000" dirty="0" err="1">
                <a:solidFill>
                  <a:schemeClr val="bg1"/>
                </a:solidFill>
                <a:effectLst/>
                <a:latin typeface="Source Sans Pro" panose="020B0503030403020204" pitchFamily="34" charset="0"/>
                <a:hlinkClick r:id="rId6">
                  <a:extLst>
                    <a:ext uri="{A12FA001-AC4F-418D-AE19-62706E023703}">
                      <ahyp:hlinkClr xmlns:ahyp="http://schemas.microsoft.com/office/drawing/2018/hyperlinkcolor" val="tx"/>
                    </a:ext>
                  </a:extLst>
                </a:hlinkClick>
              </a:rPr>
              <a:t>a</a:t>
            </a:r>
            <a:r>
              <a:rPr lang="en-US" b="0" i="0" dirty="0">
                <a:solidFill>
                  <a:schemeClr val="bg1"/>
                </a:solidFill>
                <a:effectLst/>
                <a:latin typeface="Georgia" panose="02040502050405020303" pitchFamily="18" charset="0"/>
              </a:rPr>
              <a:t> defend the unjust</a:t>
            </a:r>
            <a:endParaRPr lang="en-US" b="0" i="0" dirty="0">
              <a:solidFill>
                <a:schemeClr val="bg1"/>
              </a:solidFill>
              <a:effectLst/>
              <a:latin typeface="Source Sans Pro" panose="020B0503030403020204" pitchFamily="34" charset="0"/>
            </a:endParaRPr>
          </a:p>
          <a:p>
            <a:pPr marL="914400" indent="-457200" algn="l" fontAlgn="base">
              <a:lnSpc>
                <a:spcPts val="2550"/>
              </a:lnSpc>
              <a:buNone/>
            </a:pPr>
            <a:r>
              <a:rPr lang="en-US" b="0" i="0" dirty="0">
                <a:solidFill>
                  <a:schemeClr val="bg1"/>
                </a:solidFill>
                <a:effectLst/>
                <a:latin typeface="Georgia" panose="02040502050405020303" pitchFamily="18" charset="0"/>
              </a:rPr>
              <a:t>and show </a:t>
            </a:r>
            <a:r>
              <a:rPr lang="en-US" b="0" i="0" dirty="0" err="1">
                <a:solidFill>
                  <a:schemeClr val="bg1"/>
                </a:solidFill>
                <a:effectLst/>
                <a:latin typeface="Georgia" panose="02040502050405020303" pitchFamily="18" charset="0"/>
              </a:rPr>
              <a:t>partiality</a:t>
            </a:r>
            <a:r>
              <a:rPr lang="en-US" b="0" i="0" u="none" strike="noStrike" baseline="30000" dirty="0" err="1">
                <a:solidFill>
                  <a:schemeClr val="bg1"/>
                </a:solidFill>
                <a:effectLst/>
                <a:latin typeface="Source Sans Pro" panose="020B0503030403020204" pitchFamily="34" charset="0"/>
                <a:hlinkClick r:id="rId7">
                  <a:extLst>
                    <a:ext uri="{A12FA001-AC4F-418D-AE19-62706E023703}">
                      <ahyp:hlinkClr xmlns:ahyp="http://schemas.microsoft.com/office/drawing/2018/hyperlinkcolor" val="tx"/>
                    </a:ext>
                  </a:extLst>
                </a:hlinkClick>
              </a:rPr>
              <a:t>r</a:t>
            </a:r>
            <a:r>
              <a:rPr lang="en-US" b="0" i="0" dirty="0">
                <a:solidFill>
                  <a:schemeClr val="bg1"/>
                </a:solidFill>
                <a:effectLst/>
                <a:latin typeface="Georgia" panose="02040502050405020303" pitchFamily="18" charset="0"/>
              </a:rPr>
              <a:t> to the </a:t>
            </a:r>
            <a:r>
              <a:rPr lang="en-US" b="0" i="0" dirty="0" err="1">
                <a:solidFill>
                  <a:schemeClr val="bg1"/>
                </a:solidFill>
                <a:effectLst/>
                <a:latin typeface="Georgia" panose="02040502050405020303" pitchFamily="18" charset="0"/>
              </a:rPr>
              <a:t>wicked?</a:t>
            </a:r>
            <a:r>
              <a:rPr lang="en-US" b="0" i="0" u="none" strike="noStrike" baseline="30000" dirty="0" err="1">
                <a:solidFill>
                  <a:schemeClr val="bg1"/>
                </a:solidFill>
                <a:effectLst/>
                <a:latin typeface="Source Sans Pro" panose="020B0503030403020204" pitchFamily="34" charset="0"/>
                <a:hlinkClick r:id="rId8">
                  <a:extLst>
                    <a:ext uri="{A12FA001-AC4F-418D-AE19-62706E023703}">
                      <ahyp:hlinkClr xmlns:ahyp="http://schemas.microsoft.com/office/drawing/2018/hyperlinkcolor" val="tx"/>
                    </a:ext>
                  </a:extLst>
                </a:hlinkClick>
              </a:rPr>
              <a:t>b</a:t>
            </a:r>
            <a:r>
              <a:rPr lang="en-US" b="0" i="0" dirty="0">
                <a:solidFill>
                  <a:schemeClr val="bg1"/>
                </a:solidFill>
                <a:effectLst/>
                <a:latin typeface="Georgia" panose="02040502050405020303" pitchFamily="18" charset="0"/>
              </a:rPr>
              <a:t> </a:t>
            </a:r>
            <a:r>
              <a:rPr lang="en-US" b="0" i="0" u="none" strike="noStrike" baseline="30000" dirty="0">
                <a:solidFill>
                  <a:schemeClr val="bg1"/>
                </a:solidFill>
                <a:effectLst/>
                <a:latin typeface="Source Sans Pro" panose="020B0503030403020204" pitchFamily="34" charset="0"/>
                <a:hlinkClick r:id="rId9">
                  <a:extLst>
                    <a:ext uri="{A12FA001-AC4F-418D-AE19-62706E023703}">
                      <ahyp:hlinkClr xmlns:ahyp="http://schemas.microsoft.com/office/drawing/2018/hyperlinkcolor" val="tx"/>
                    </a:ext>
                  </a:extLst>
                </a:hlinkClick>
              </a:rPr>
              <a:t>s</a:t>
            </a:r>
            <a:endParaRPr lang="en-US" b="0" i="0" dirty="0">
              <a:solidFill>
                <a:schemeClr val="bg1"/>
              </a:solidFill>
              <a:effectLst/>
              <a:latin typeface="Source Sans Pro" panose="020B0503030403020204" pitchFamily="34" charset="0"/>
            </a:endParaRPr>
          </a:p>
          <a:p>
            <a:pPr marL="685800" indent="-457200" algn="l" fontAlgn="base">
              <a:lnSpc>
                <a:spcPts val="2550"/>
              </a:lnSpc>
              <a:buNone/>
            </a:pPr>
            <a:r>
              <a:rPr lang="en-US" b="1" i="0" dirty="0">
                <a:solidFill>
                  <a:schemeClr val="bg1"/>
                </a:solidFill>
                <a:effectLst/>
                <a:latin typeface="Source Sans Pro" panose="020B0503030403020204" pitchFamily="34" charset="0"/>
              </a:rPr>
              <a:t>3 </a:t>
            </a:r>
            <a:r>
              <a:rPr lang="en-US" b="0" i="0" dirty="0">
                <a:solidFill>
                  <a:schemeClr val="bg1"/>
                </a:solidFill>
                <a:effectLst/>
                <a:latin typeface="Georgia" panose="02040502050405020303" pitchFamily="18" charset="0"/>
              </a:rPr>
              <a:t>Defend the weak and the </a:t>
            </a:r>
            <a:r>
              <a:rPr lang="en-US" b="0" i="0" dirty="0" err="1">
                <a:solidFill>
                  <a:schemeClr val="bg1"/>
                </a:solidFill>
                <a:effectLst/>
                <a:latin typeface="Georgia" panose="02040502050405020303" pitchFamily="18" charset="0"/>
              </a:rPr>
              <a:t>fatherless;</a:t>
            </a:r>
            <a:r>
              <a:rPr lang="en-US" b="0" i="0" u="none" strike="noStrike" baseline="30000" dirty="0" err="1">
                <a:solidFill>
                  <a:schemeClr val="bg1"/>
                </a:solidFill>
                <a:effectLst/>
                <a:latin typeface="Source Sans Pro" panose="020B0503030403020204" pitchFamily="34" charset="0"/>
                <a:hlinkClick r:id="rId10">
                  <a:extLst>
                    <a:ext uri="{A12FA001-AC4F-418D-AE19-62706E023703}">
                      <ahyp:hlinkClr xmlns:ahyp="http://schemas.microsoft.com/office/drawing/2018/hyperlinkcolor" val="tx"/>
                    </a:ext>
                  </a:extLst>
                </a:hlinkClick>
              </a:rPr>
              <a:t>t</a:t>
            </a:r>
            <a:endParaRPr lang="en-US" b="0" i="0" dirty="0">
              <a:solidFill>
                <a:schemeClr val="bg1"/>
              </a:solidFill>
              <a:effectLst/>
              <a:latin typeface="Source Sans Pro" panose="020B0503030403020204" pitchFamily="34" charset="0"/>
            </a:endParaRPr>
          </a:p>
          <a:p>
            <a:pPr marL="914400" indent="-457200" algn="l" fontAlgn="base">
              <a:lnSpc>
                <a:spcPts val="2550"/>
              </a:lnSpc>
              <a:buNone/>
            </a:pPr>
            <a:r>
              <a:rPr lang="en-US" b="0" i="0" dirty="0">
                <a:solidFill>
                  <a:schemeClr val="bg1"/>
                </a:solidFill>
                <a:effectLst/>
                <a:latin typeface="Georgia" panose="02040502050405020303" pitchFamily="18" charset="0"/>
              </a:rPr>
              <a:t>uphold the cause of the </a:t>
            </a:r>
            <a:r>
              <a:rPr lang="en-US" b="0" i="0" dirty="0" err="1">
                <a:solidFill>
                  <a:schemeClr val="bg1"/>
                </a:solidFill>
                <a:effectLst/>
                <a:latin typeface="Georgia" panose="02040502050405020303" pitchFamily="18" charset="0"/>
              </a:rPr>
              <a:t>poor</a:t>
            </a:r>
            <a:r>
              <a:rPr lang="en-US" b="0" i="0" u="none" strike="noStrike" baseline="30000" dirty="0" err="1">
                <a:solidFill>
                  <a:schemeClr val="bg1"/>
                </a:solidFill>
                <a:effectLst/>
                <a:latin typeface="Source Sans Pro" panose="020B0503030403020204" pitchFamily="34" charset="0"/>
                <a:hlinkClick r:id="rId11">
                  <a:extLst>
                    <a:ext uri="{A12FA001-AC4F-418D-AE19-62706E023703}">
                      <ahyp:hlinkClr xmlns:ahyp="http://schemas.microsoft.com/office/drawing/2018/hyperlinkcolor" val="tx"/>
                    </a:ext>
                  </a:extLst>
                </a:hlinkClick>
              </a:rPr>
              <a:t>u</a:t>
            </a:r>
            <a:r>
              <a:rPr lang="en-US" b="0" i="0" dirty="0">
                <a:solidFill>
                  <a:schemeClr val="bg1"/>
                </a:solidFill>
                <a:effectLst/>
                <a:latin typeface="Georgia" panose="02040502050405020303" pitchFamily="18" charset="0"/>
              </a:rPr>
              <a:t> and the oppressed.</a:t>
            </a:r>
          </a:p>
          <a:p>
            <a:pPr marL="685800" marR="0" lvl="0" indent="-457200" algn="l" defTabSz="914400" rtl="0" eaLnBrk="1" fontAlgn="base" latinLnBrk="0" hangingPunct="1">
              <a:lnSpc>
                <a:spcPts val="255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4 </a:t>
            </a:r>
            <a:r>
              <a:rPr kumimoji="0" lang="en-US"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Rescue the weak and the needy;</a:t>
            </a:r>
            <a:endPar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a:p>
            <a:pPr marL="914400" marR="0" lvl="0" indent="-457200" algn="l" defTabSz="914400" rtl="0" eaLnBrk="1" fontAlgn="base" latinLnBrk="0" hangingPunct="1">
              <a:lnSpc>
                <a:spcPts val="255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deliver them from the hand of the wicked.</a:t>
            </a:r>
            <a:endPar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a:p>
            <a:pPr marL="914400" indent="-457200" algn="l" fontAlgn="base">
              <a:lnSpc>
                <a:spcPts val="2550"/>
              </a:lnSpc>
              <a:buNone/>
            </a:pPr>
            <a:endParaRPr lang="en-US" b="0" i="0" dirty="0">
              <a:solidFill>
                <a:schemeClr val="bg1"/>
              </a:solidFill>
              <a:effectLst/>
              <a:latin typeface="Source Sans Pro" panose="020B0503030403020204" pitchFamily="34" charset="0"/>
            </a:endParaRPr>
          </a:p>
        </p:txBody>
      </p:sp>
      <p:sp>
        <p:nvSpPr>
          <p:cNvPr id="6" name="TextBox 5">
            <a:extLst>
              <a:ext uri="{FF2B5EF4-FFF2-40B4-BE49-F238E27FC236}">
                <a16:creationId xmlns:a16="http://schemas.microsoft.com/office/drawing/2014/main" id="{9DFF1D63-B3AD-70E6-36FF-D55B787856EC}"/>
              </a:ext>
            </a:extLst>
          </p:cNvPr>
          <p:cNvSpPr txBox="1"/>
          <p:nvPr/>
        </p:nvSpPr>
        <p:spPr>
          <a:xfrm>
            <a:off x="8610599" y="466164"/>
            <a:ext cx="3579793" cy="4517647"/>
          </a:xfrm>
          <a:prstGeom prst="rect">
            <a:avLst/>
          </a:prstGeom>
          <a:noFill/>
        </p:spPr>
        <p:txBody>
          <a:bodyPr wrap="square" rtlCol="0">
            <a:spAutoFit/>
          </a:bodyPr>
          <a:lstStyle/>
          <a:p>
            <a:pPr marL="685800" indent="-457200" algn="l" fontAlgn="base">
              <a:lnSpc>
                <a:spcPts val="2550"/>
              </a:lnSpc>
              <a:spcBef>
                <a:spcPts val="900"/>
              </a:spcBef>
              <a:buNone/>
            </a:pPr>
            <a:r>
              <a:rPr lang="en-US" b="1" i="0" dirty="0">
                <a:solidFill>
                  <a:schemeClr val="bg1"/>
                </a:solidFill>
                <a:effectLst/>
                <a:latin typeface="Source Sans Pro" panose="020B0503030403020204" pitchFamily="34" charset="0"/>
              </a:rPr>
              <a:t>5 </a:t>
            </a:r>
            <a:r>
              <a:rPr lang="en-US" b="0" i="0" dirty="0">
                <a:solidFill>
                  <a:schemeClr val="bg1"/>
                </a:solidFill>
                <a:effectLst/>
                <a:latin typeface="Georgia" panose="02040502050405020303" pitchFamily="18" charset="0"/>
              </a:rPr>
              <a:t>“The ‘gods’ know nothing, they understand </a:t>
            </a:r>
            <a:r>
              <a:rPr lang="en-US" b="0" i="0" dirty="0" err="1">
                <a:solidFill>
                  <a:schemeClr val="bg1"/>
                </a:solidFill>
                <a:effectLst/>
                <a:latin typeface="Georgia" panose="02040502050405020303" pitchFamily="18" charset="0"/>
              </a:rPr>
              <a:t>nothing.</a:t>
            </a:r>
            <a:r>
              <a:rPr lang="en-US" b="0" i="0" u="none" strike="noStrike" baseline="30000" dirty="0" err="1">
                <a:solidFill>
                  <a:schemeClr val="bg1"/>
                </a:solidFill>
                <a:effectLst/>
                <a:latin typeface="Source Sans Pro" panose="020B0503030403020204" pitchFamily="34" charset="0"/>
                <a:hlinkClick r:id="rId12">
                  <a:extLst>
                    <a:ext uri="{A12FA001-AC4F-418D-AE19-62706E023703}">
                      <ahyp:hlinkClr xmlns:ahyp="http://schemas.microsoft.com/office/drawing/2018/hyperlinkcolor" val="tx"/>
                    </a:ext>
                  </a:extLst>
                </a:hlinkClick>
              </a:rPr>
              <a:t>v</a:t>
            </a:r>
            <a:endParaRPr lang="en-US" b="0" i="0" dirty="0">
              <a:solidFill>
                <a:schemeClr val="bg1"/>
              </a:solidFill>
              <a:effectLst/>
              <a:latin typeface="Source Sans Pro" panose="020B0503030403020204" pitchFamily="34" charset="0"/>
            </a:endParaRPr>
          </a:p>
          <a:p>
            <a:pPr marL="914400" indent="-457200" algn="l" fontAlgn="base">
              <a:lnSpc>
                <a:spcPts val="2550"/>
              </a:lnSpc>
              <a:buNone/>
            </a:pPr>
            <a:r>
              <a:rPr lang="en-US" b="0" i="0" dirty="0">
                <a:solidFill>
                  <a:schemeClr val="bg1"/>
                </a:solidFill>
                <a:effectLst/>
                <a:latin typeface="Georgia" panose="02040502050405020303" pitchFamily="18" charset="0"/>
              </a:rPr>
              <a:t>They walk about in </a:t>
            </a:r>
            <a:r>
              <a:rPr lang="en-US" b="0" i="0" dirty="0" err="1">
                <a:solidFill>
                  <a:schemeClr val="bg1"/>
                </a:solidFill>
                <a:effectLst/>
                <a:latin typeface="Georgia" panose="02040502050405020303" pitchFamily="18" charset="0"/>
              </a:rPr>
              <a:t>darkness;</a:t>
            </a:r>
            <a:r>
              <a:rPr lang="en-US" b="0" i="0" u="none" strike="noStrike" baseline="30000" dirty="0" err="1">
                <a:solidFill>
                  <a:schemeClr val="bg1"/>
                </a:solidFill>
                <a:effectLst/>
                <a:latin typeface="Source Sans Pro" panose="020B0503030403020204" pitchFamily="34" charset="0"/>
                <a:hlinkClick r:id="rId13">
                  <a:extLst>
                    <a:ext uri="{A12FA001-AC4F-418D-AE19-62706E023703}">
                      <ahyp:hlinkClr xmlns:ahyp="http://schemas.microsoft.com/office/drawing/2018/hyperlinkcolor" val="tx"/>
                    </a:ext>
                  </a:extLst>
                </a:hlinkClick>
              </a:rPr>
              <a:t>w</a:t>
            </a:r>
            <a:endParaRPr lang="en-US" b="0" i="0" dirty="0">
              <a:solidFill>
                <a:schemeClr val="bg1"/>
              </a:solidFill>
              <a:effectLst/>
              <a:latin typeface="Source Sans Pro" panose="020B0503030403020204" pitchFamily="34" charset="0"/>
            </a:endParaRPr>
          </a:p>
          <a:p>
            <a:pPr marL="914400" indent="-457200" algn="l" fontAlgn="base">
              <a:lnSpc>
                <a:spcPts val="2550"/>
              </a:lnSpc>
              <a:buNone/>
            </a:pPr>
            <a:r>
              <a:rPr lang="en-US" b="0" i="0" dirty="0">
                <a:solidFill>
                  <a:schemeClr val="bg1"/>
                </a:solidFill>
                <a:effectLst/>
                <a:latin typeface="Georgia" panose="02040502050405020303" pitchFamily="18" charset="0"/>
              </a:rPr>
              <a:t>all the </a:t>
            </a:r>
            <a:r>
              <a:rPr lang="en-US" b="0" i="0" dirty="0" err="1">
                <a:solidFill>
                  <a:schemeClr val="bg1"/>
                </a:solidFill>
                <a:effectLst/>
                <a:latin typeface="Georgia" panose="02040502050405020303" pitchFamily="18" charset="0"/>
              </a:rPr>
              <a:t>foundations</a:t>
            </a:r>
            <a:r>
              <a:rPr lang="en-US" b="0" i="0" u="none" strike="noStrike" baseline="30000" dirty="0" err="1">
                <a:solidFill>
                  <a:schemeClr val="bg1"/>
                </a:solidFill>
                <a:effectLst/>
                <a:latin typeface="Source Sans Pro" panose="020B0503030403020204" pitchFamily="34" charset="0"/>
                <a:hlinkClick r:id="rId14">
                  <a:extLst>
                    <a:ext uri="{A12FA001-AC4F-418D-AE19-62706E023703}">
                      <ahyp:hlinkClr xmlns:ahyp="http://schemas.microsoft.com/office/drawing/2018/hyperlinkcolor" val="tx"/>
                    </a:ext>
                  </a:extLst>
                </a:hlinkClick>
              </a:rPr>
              <a:t>x</a:t>
            </a:r>
            <a:r>
              <a:rPr lang="en-US" b="0" i="0" dirty="0">
                <a:solidFill>
                  <a:schemeClr val="bg1"/>
                </a:solidFill>
                <a:effectLst/>
                <a:latin typeface="Georgia" panose="02040502050405020303" pitchFamily="18" charset="0"/>
              </a:rPr>
              <a:t> of the earth are shaken.</a:t>
            </a:r>
            <a:endParaRPr lang="en-US" b="0" i="0" dirty="0">
              <a:solidFill>
                <a:schemeClr val="bg1"/>
              </a:solidFill>
              <a:effectLst/>
              <a:latin typeface="Source Sans Pro" panose="020B0503030403020204" pitchFamily="34" charset="0"/>
            </a:endParaRPr>
          </a:p>
          <a:p>
            <a:pPr marL="685800" indent="-457200" algn="l" fontAlgn="base">
              <a:lnSpc>
                <a:spcPts val="2550"/>
              </a:lnSpc>
              <a:spcBef>
                <a:spcPts val="900"/>
              </a:spcBef>
              <a:buNone/>
            </a:pPr>
            <a:r>
              <a:rPr lang="en-US" b="1" i="0" dirty="0">
                <a:solidFill>
                  <a:schemeClr val="bg1"/>
                </a:solidFill>
                <a:effectLst/>
                <a:latin typeface="Source Sans Pro" panose="020B0503030403020204" pitchFamily="34" charset="0"/>
              </a:rPr>
              <a:t>6 </a:t>
            </a:r>
            <a:r>
              <a:rPr lang="en-US" b="0" i="0" dirty="0">
                <a:solidFill>
                  <a:schemeClr val="bg1"/>
                </a:solidFill>
                <a:effectLst/>
                <a:latin typeface="Georgia" panose="02040502050405020303" pitchFamily="18" charset="0"/>
              </a:rPr>
              <a:t>“I said, ‘You are “</a:t>
            </a:r>
            <a:r>
              <a:rPr lang="en-US" b="0" i="0" dirty="0" err="1">
                <a:solidFill>
                  <a:schemeClr val="bg1"/>
                </a:solidFill>
                <a:effectLst/>
                <a:latin typeface="Georgia" panose="02040502050405020303" pitchFamily="18" charset="0"/>
              </a:rPr>
              <a:t>gods”;</a:t>
            </a:r>
            <a:r>
              <a:rPr lang="en-US" b="0" i="0" u="none" strike="noStrike" baseline="30000" dirty="0" err="1">
                <a:solidFill>
                  <a:schemeClr val="bg1"/>
                </a:solidFill>
                <a:effectLst/>
                <a:latin typeface="Source Sans Pro" panose="020B0503030403020204" pitchFamily="34" charset="0"/>
                <a:hlinkClick r:id="rId15">
                  <a:extLst>
                    <a:ext uri="{A12FA001-AC4F-418D-AE19-62706E023703}">
                      <ahyp:hlinkClr xmlns:ahyp="http://schemas.microsoft.com/office/drawing/2018/hyperlinkcolor" val="tx"/>
                    </a:ext>
                  </a:extLst>
                </a:hlinkClick>
              </a:rPr>
              <a:t>y</a:t>
            </a:r>
            <a:endParaRPr lang="en-US" b="0" i="0" dirty="0">
              <a:solidFill>
                <a:schemeClr val="bg1"/>
              </a:solidFill>
              <a:effectLst/>
              <a:latin typeface="Source Sans Pro" panose="020B0503030403020204" pitchFamily="34" charset="0"/>
            </a:endParaRPr>
          </a:p>
          <a:p>
            <a:pPr marL="914400" indent="-457200" algn="l" fontAlgn="base">
              <a:lnSpc>
                <a:spcPts val="2550"/>
              </a:lnSpc>
              <a:buNone/>
            </a:pPr>
            <a:r>
              <a:rPr lang="en-US" b="0" i="0" dirty="0">
                <a:solidFill>
                  <a:schemeClr val="bg1"/>
                </a:solidFill>
                <a:effectLst/>
                <a:latin typeface="Georgia" panose="02040502050405020303" pitchFamily="18" charset="0"/>
              </a:rPr>
              <a:t>you are all sons of the Most High.’</a:t>
            </a:r>
            <a:endParaRPr lang="en-US" b="0" i="0" dirty="0">
              <a:solidFill>
                <a:schemeClr val="bg1"/>
              </a:solidFill>
              <a:effectLst/>
              <a:latin typeface="Source Sans Pro" panose="020B0503030403020204" pitchFamily="34" charset="0"/>
            </a:endParaRPr>
          </a:p>
          <a:p>
            <a:pPr marL="685800" indent="-457200" algn="l" fontAlgn="base">
              <a:lnSpc>
                <a:spcPts val="2550"/>
              </a:lnSpc>
              <a:buNone/>
            </a:pPr>
            <a:r>
              <a:rPr lang="en-US" b="1" i="0" dirty="0">
                <a:solidFill>
                  <a:schemeClr val="bg1"/>
                </a:solidFill>
                <a:effectLst/>
                <a:latin typeface="Source Sans Pro" panose="020B0503030403020204" pitchFamily="34" charset="0"/>
              </a:rPr>
              <a:t>7 </a:t>
            </a:r>
            <a:r>
              <a:rPr lang="en-US" b="0" i="0" dirty="0">
                <a:solidFill>
                  <a:schemeClr val="bg1"/>
                </a:solidFill>
                <a:effectLst/>
                <a:latin typeface="Georgia" panose="02040502050405020303" pitchFamily="18" charset="0"/>
              </a:rPr>
              <a:t>But you will </a:t>
            </a:r>
            <a:r>
              <a:rPr lang="en-US" b="0" i="0" dirty="0" err="1">
                <a:solidFill>
                  <a:schemeClr val="bg1"/>
                </a:solidFill>
                <a:effectLst/>
                <a:latin typeface="Georgia" panose="02040502050405020303" pitchFamily="18" charset="0"/>
              </a:rPr>
              <a:t>die</a:t>
            </a:r>
            <a:r>
              <a:rPr lang="en-US" b="0" i="0" u="none" strike="noStrike" baseline="30000" dirty="0" err="1">
                <a:solidFill>
                  <a:schemeClr val="bg1"/>
                </a:solidFill>
                <a:effectLst/>
                <a:latin typeface="Source Sans Pro" panose="020B0503030403020204" pitchFamily="34" charset="0"/>
                <a:hlinkClick r:id="rId16">
                  <a:extLst>
                    <a:ext uri="{A12FA001-AC4F-418D-AE19-62706E023703}">
                      <ahyp:hlinkClr xmlns:ahyp="http://schemas.microsoft.com/office/drawing/2018/hyperlinkcolor" val="tx"/>
                    </a:ext>
                  </a:extLst>
                </a:hlinkClick>
              </a:rPr>
              <a:t>z</a:t>
            </a:r>
            <a:r>
              <a:rPr lang="en-US" b="0" i="0" dirty="0">
                <a:solidFill>
                  <a:schemeClr val="bg1"/>
                </a:solidFill>
                <a:effectLst/>
                <a:latin typeface="Georgia" panose="02040502050405020303" pitchFamily="18" charset="0"/>
              </a:rPr>
              <a:t> like mere mortals;</a:t>
            </a:r>
            <a:endParaRPr lang="en-US" b="0" i="0" dirty="0">
              <a:solidFill>
                <a:schemeClr val="bg1"/>
              </a:solidFill>
              <a:effectLst/>
              <a:latin typeface="Source Sans Pro" panose="020B0503030403020204" pitchFamily="34" charset="0"/>
            </a:endParaRPr>
          </a:p>
          <a:p>
            <a:pPr marL="914400" indent="-457200" algn="l" fontAlgn="base">
              <a:lnSpc>
                <a:spcPts val="2550"/>
              </a:lnSpc>
              <a:buNone/>
            </a:pPr>
            <a:r>
              <a:rPr lang="en-US" b="0" i="0" dirty="0">
                <a:solidFill>
                  <a:schemeClr val="bg1"/>
                </a:solidFill>
                <a:effectLst/>
                <a:latin typeface="Georgia" panose="02040502050405020303" pitchFamily="18" charset="0"/>
              </a:rPr>
              <a:t>you will fall like every other ruler.”</a:t>
            </a:r>
            <a:endParaRPr lang="en-US" b="0" i="0" dirty="0">
              <a:solidFill>
                <a:schemeClr val="bg1"/>
              </a:solidFill>
              <a:effectLst/>
              <a:latin typeface="Source Sans Pro" panose="020B0503030403020204" pitchFamily="34" charset="0"/>
            </a:endParaRPr>
          </a:p>
        </p:txBody>
      </p:sp>
    </p:spTree>
    <p:extLst>
      <p:ext uri="{BB962C8B-B14F-4D97-AF65-F5344CB8AC3E}">
        <p14:creationId xmlns:p14="http://schemas.microsoft.com/office/powerpoint/2010/main" val="2588253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CB281E-D951-A549-EAB7-3E1AC7FF415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493279-89D6-AFA5-2FC2-323F0FA4E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C3E57B4-44B7-7832-CBE7-046061E7B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1AFF4BAA-0715-58DD-94CF-6E78AA5AA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53C1A97-4721-13D6-BC5B-4101C6DDB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20C2A6E-6148-E5A3-F17A-3088566AC737}"/>
              </a:ext>
            </a:extLst>
          </p:cNvPr>
          <p:cNvSpPr>
            <a:spLocks noGrp="1"/>
          </p:cNvSpPr>
          <p:nvPr>
            <p:ph type="title"/>
          </p:nvPr>
        </p:nvSpPr>
        <p:spPr>
          <a:xfrm>
            <a:off x="699714" y="5490971"/>
            <a:ext cx="6962072" cy="1159200"/>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Our Lesson Today: The Book of Isaiah &amp; The Idol</a:t>
            </a:r>
          </a:p>
        </p:txBody>
      </p:sp>
      <p:pic>
        <p:nvPicPr>
          <p:cNvPr id="4" name="Picture 3">
            <a:extLst>
              <a:ext uri="{FF2B5EF4-FFF2-40B4-BE49-F238E27FC236}">
                <a16:creationId xmlns:a16="http://schemas.microsoft.com/office/drawing/2014/main" id="{B2FE3C61-D7C7-5598-26AC-943F665A1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35" y="554792"/>
            <a:ext cx="11327549" cy="4191194"/>
          </a:xfrm>
          <a:prstGeom prst="rect">
            <a:avLst/>
          </a:prstGeom>
        </p:spPr>
      </p:pic>
      <p:sp>
        <p:nvSpPr>
          <p:cNvPr id="3" name="TextBox 2">
            <a:extLst>
              <a:ext uri="{FF2B5EF4-FFF2-40B4-BE49-F238E27FC236}">
                <a16:creationId xmlns:a16="http://schemas.microsoft.com/office/drawing/2014/main" id="{0D2DCFF1-D03D-F034-6384-82CFDC3B0898}"/>
              </a:ext>
            </a:extLst>
          </p:cNvPr>
          <p:cNvSpPr txBox="1"/>
          <p:nvPr/>
        </p:nvSpPr>
        <p:spPr>
          <a:xfrm>
            <a:off x="8319247" y="5490971"/>
            <a:ext cx="3486837" cy="646331"/>
          </a:xfrm>
          <a:prstGeom prst="rect">
            <a:avLst/>
          </a:prstGeom>
          <a:noFill/>
        </p:spPr>
        <p:txBody>
          <a:bodyPr wrap="square" rtlCol="0">
            <a:spAutoFit/>
          </a:bodyPr>
          <a:lstStyle/>
          <a:p>
            <a:r>
              <a:rPr lang="en-US" sz="3600" dirty="0">
                <a:solidFill>
                  <a:schemeClr val="bg1"/>
                </a:solidFill>
              </a:rPr>
              <a:t>Isaiah 44:6-20</a:t>
            </a:r>
          </a:p>
        </p:txBody>
      </p:sp>
    </p:spTree>
    <p:extLst>
      <p:ext uri="{BB962C8B-B14F-4D97-AF65-F5344CB8AC3E}">
        <p14:creationId xmlns:p14="http://schemas.microsoft.com/office/powerpoint/2010/main" val="3428558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FF473A7F-F0B7-4099-301E-5075BEF888BF}"/>
              </a:ext>
            </a:extLst>
          </p:cNvPr>
          <p:cNvGraphicFramePr>
            <a:graphicFrameLocks noChangeAspect="1"/>
          </p:cNvGraphicFramePr>
          <p:nvPr>
            <p:extLst>
              <p:ext uri="{D42A27DB-BD31-4B8C-83A1-F6EECF244321}">
                <p14:modId xmlns:p14="http://schemas.microsoft.com/office/powerpoint/2010/main" val="3861484105"/>
              </p:ext>
            </p:extLst>
          </p:nvPr>
        </p:nvGraphicFramePr>
        <p:xfrm>
          <a:off x="98425" y="98424"/>
          <a:ext cx="12017022" cy="6759575"/>
        </p:xfrm>
        <a:graphic>
          <a:graphicData uri="http://schemas.openxmlformats.org/presentationml/2006/ole">
            <mc:AlternateContent xmlns:mc="http://schemas.openxmlformats.org/markup-compatibility/2006">
              <mc:Choice xmlns:v="urn:schemas-microsoft-com:vml" Requires="v">
                <p:oleObj name="Presentation" r:id="rId2" imgW="6096296" imgH="3429229" progId="PowerPoint.Show.12">
                  <p:embed/>
                </p:oleObj>
              </mc:Choice>
              <mc:Fallback>
                <p:oleObj name="Presentation" r:id="rId2" imgW="6096296" imgH="3429229" progId="PowerPoint.Show.12">
                  <p:embed/>
                  <p:pic>
                    <p:nvPicPr>
                      <p:cNvPr id="0" name=""/>
                      <p:cNvPicPr/>
                      <p:nvPr/>
                    </p:nvPicPr>
                    <p:blipFill>
                      <a:blip r:embed="rId3"/>
                      <a:stretch>
                        <a:fillRect/>
                      </a:stretch>
                    </p:blipFill>
                    <p:spPr>
                      <a:xfrm>
                        <a:off x="98425" y="98424"/>
                        <a:ext cx="12017022" cy="6759575"/>
                      </a:xfrm>
                      <a:prstGeom prst="rect">
                        <a:avLst/>
                      </a:prstGeom>
                    </p:spPr>
                  </p:pic>
                </p:oleObj>
              </mc:Fallback>
            </mc:AlternateContent>
          </a:graphicData>
        </a:graphic>
      </p:graphicFrame>
    </p:spTree>
    <p:extLst>
      <p:ext uri="{BB962C8B-B14F-4D97-AF65-F5344CB8AC3E}">
        <p14:creationId xmlns:p14="http://schemas.microsoft.com/office/powerpoint/2010/main" val="268829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3761EB-AA51-CE6E-6207-A74A45868B41}"/>
              </a:ext>
            </a:extLst>
          </p:cNvPr>
          <p:cNvPicPr>
            <a:picLocks noChangeAspect="1"/>
          </p:cNvPicPr>
          <p:nvPr/>
        </p:nvPicPr>
        <p:blipFill>
          <a:blip r:embed="rId3">
            <a:extLst>
              <a:ext uri="{28A0092B-C50C-407E-A947-70E740481C1C}">
                <a14:useLocalDpi xmlns:a14="http://schemas.microsoft.com/office/drawing/2010/main" val="0"/>
              </a:ext>
            </a:extLst>
          </a:blip>
          <a:srcRect b="11434"/>
          <a:stretch>
            <a:fillRect/>
          </a:stretch>
        </p:blipFill>
        <p:spPr>
          <a:xfrm>
            <a:off x="20" y="1282"/>
            <a:ext cx="12191980" cy="6856718"/>
          </a:xfrm>
          <a:prstGeom prst="rect">
            <a:avLst/>
          </a:prstGeom>
        </p:spPr>
      </p:pic>
    </p:spTree>
    <p:extLst>
      <p:ext uri="{BB962C8B-B14F-4D97-AF65-F5344CB8AC3E}">
        <p14:creationId xmlns:p14="http://schemas.microsoft.com/office/powerpoint/2010/main" val="160317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3CFA8B-F11D-E81C-E30C-F14C83B95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56" y="457200"/>
            <a:ext cx="10905687" cy="5943600"/>
          </a:xfrm>
          <a:prstGeom prst="rect">
            <a:avLst/>
          </a:prstGeom>
        </p:spPr>
      </p:pic>
    </p:spTree>
    <p:extLst>
      <p:ext uri="{BB962C8B-B14F-4D97-AF65-F5344CB8AC3E}">
        <p14:creationId xmlns:p14="http://schemas.microsoft.com/office/powerpoint/2010/main" val="225299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D406-C916-DB28-54CC-293586EEC7FD}"/>
              </a:ext>
            </a:extLst>
          </p:cNvPr>
          <p:cNvSpPr>
            <a:spLocks noGrp="1"/>
          </p:cNvSpPr>
          <p:nvPr>
            <p:ph type="title"/>
          </p:nvPr>
        </p:nvSpPr>
        <p:spPr/>
        <p:txBody>
          <a:bodyPr/>
          <a:lstStyle/>
          <a:p>
            <a:r>
              <a:rPr lang="en-US" sz="4400" b="1" kern="0" dirty="0">
                <a:effectLst/>
                <a:latin typeface="Times New Roman" panose="02020603050405020304" pitchFamily="18" charset="0"/>
                <a:ea typeface="Times New Roman" panose="02020603050405020304" pitchFamily="18" charset="0"/>
              </a:rPr>
              <a:t>Core Message…</a:t>
            </a:r>
            <a:endParaRPr lang="en-US" dirty="0"/>
          </a:p>
        </p:txBody>
      </p:sp>
      <p:sp>
        <p:nvSpPr>
          <p:cNvPr id="3" name="Content Placeholder 2">
            <a:extLst>
              <a:ext uri="{FF2B5EF4-FFF2-40B4-BE49-F238E27FC236}">
                <a16:creationId xmlns:a16="http://schemas.microsoft.com/office/drawing/2014/main" id="{A24F1346-B6DF-7811-250F-A5222A7B0A9A}"/>
              </a:ext>
            </a:extLst>
          </p:cNvPr>
          <p:cNvSpPr>
            <a:spLocks noGrp="1"/>
          </p:cNvSpPr>
          <p:nvPr>
            <p:ph idx="1"/>
          </p:nvPr>
        </p:nvSpPr>
        <p:spPr>
          <a:xfrm>
            <a:off x="838200" y="1825625"/>
            <a:ext cx="10515600" cy="2387787"/>
          </a:xfrm>
        </p:spPr>
        <p:txBody>
          <a:bodyPr>
            <a:normAutofit/>
          </a:bodyPr>
          <a:lstStyle/>
          <a:p>
            <a:r>
              <a:rPr lang="en-US" sz="3200" dirty="0"/>
              <a:t>Isaiah presents a dramatic contrast between </a:t>
            </a:r>
            <a:r>
              <a:rPr lang="en-US" sz="3200" b="1" dirty="0"/>
              <a:t>Yahweh, the true Servant-King</a:t>
            </a:r>
            <a:r>
              <a:rPr lang="en-US" sz="3200" dirty="0"/>
              <a:t>, and </a:t>
            </a:r>
            <a:r>
              <a:rPr lang="en-US" sz="3200" b="1" dirty="0"/>
              <a:t>the idol</a:t>
            </a:r>
            <a:r>
              <a:rPr lang="en-US" sz="3200" dirty="0"/>
              <a:t>, the false hero Israel trusted. Idolatry is not merely bowing to statues—it is trusting anything other than Yahweh for identity, security, fertility, prosperity, or salvation.</a:t>
            </a:r>
          </a:p>
          <a:p>
            <a:endParaRPr lang="en-US" dirty="0"/>
          </a:p>
        </p:txBody>
      </p:sp>
    </p:spTree>
    <p:extLst>
      <p:ext uri="{BB962C8B-B14F-4D97-AF65-F5344CB8AC3E}">
        <p14:creationId xmlns:p14="http://schemas.microsoft.com/office/powerpoint/2010/main" val="380912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5919E9-C172-35A1-7EA2-534328D3A6A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192000" cy="1519356"/>
            <a:chOff x="0" y="-29768"/>
            <a:chExt cx="12202174" cy="1519356"/>
          </a:xfrm>
        </p:grpSpPr>
        <p:sp>
          <p:nvSpPr>
            <p:cNvPr id="11" name="Rectangle 10">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3A3732A-983E-EEF3-2E35-B49F4A5C18C4}"/>
              </a:ext>
            </a:extLst>
          </p:cNvPr>
          <p:cNvSpPr>
            <a:spLocks noGrp="1"/>
          </p:cNvSpPr>
          <p:nvPr>
            <p:ph type="title"/>
          </p:nvPr>
        </p:nvSpPr>
        <p:spPr>
          <a:xfrm>
            <a:off x="838199" y="5609902"/>
            <a:ext cx="9847729" cy="913975"/>
          </a:xfrm>
        </p:spPr>
        <p:txBody>
          <a:bodyPr vert="horz" lIns="91440" tIns="45720" rIns="91440" bIns="45720" rtlCol="0" anchor="ctr">
            <a:normAutofit fontScale="90000"/>
          </a:bodyPr>
          <a:lstStyle/>
          <a:p>
            <a:r>
              <a:rPr lang="en-US" b="1" dirty="0"/>
              <a:t>WHAT IDOLATRY LOOKED LIKE: The Tophet </a:t>
            </a:r>
            <a:endParaRPr lang="en-US" sz="3200" dirty="0">
              <a:solidFill>
                <a:srgbClr val="FFFFFF"/>
              </a:solidFill>
            </a:endParaRPr>
          </a:p>
        </p:txBody>
      </p:sp>
      <p:pic>
        <p:nvPicPr>
          <p:cNvPr id="5" name="Content Placeholder 4">
            <a:extLst>
              <a:ext uri="{FF2B5EF4-FFF2-40B4-BE49-F238E27FC236}">
                <a16:creationId xmlns:a16="http://schemas.microsoft.com/office/drawing/2014/main" id="{A8287A21-94AC-4890-38B6-DEACAA0A13C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29"/>
          <a:stretch>
            <a:fillRect/>
          </a:stretch>
        </p:blipFill>
        <p:spPr>
          <a:xfrm>
            <a:off x="1" y="10"/>
            <a:ext cx="12191998" cy="5352218"/>
          </a:xfrm>
          <a:prstGeom prst="rect">
            <a:avLst/>
          </a:prstGeom>
        </p:spPr>
      </p:pic>
    </p:spTree>
    <p:extLst>
      <p:ext uri="{BB962C8B-B14F-4D97-AF65-F5344CB8AC3E}">
        <p14:creationId xmlns:p14="http://schemas.microsoft.com/office/powerpoint/2010/main" val="3968651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EA2FD5-AF6A-B063-B5E8-21169E0FD9C5}"/>
              </a:ext>
            </a:extLst>
          </p:cNvPr>
          <p:cNvSpPr txBox="1"/>
          <p:nvPr/>
        </p:nvSpPr>
        <p:spPr>
          <a:xfrm>
            <a:off x="304801" y="233083"/>
            <a:ext cx="11564470" cy="6370975"/>
          </a:xfrm>
          <a:prstGeom prst="rect">
            <a:avLst/>
          </a:prstGeom>
          <a:noFill/>
        </p:spPr>
        <p:txBody>
          <a:bodyPr wrap="square" rtlCol="0">
            <a:spAutoFit/>
          </a:bodyPr>
          <a:lstStyle/>
          <a:p>
            <a:pPr algn="l">
              <a:buNone/>
            </a:pPr>
            <a:r>
              <a:rPr lang="en-US" sz="2800" b="1" i="1" u="sng" dirty="0">
                <a:solidFill>
                  <a:srgbClr val="FF0000"/>
                </a:solidFill>
                <a:effectLst/>
                <a:latin typeface="system-ui"/>
              </a:rPr>
              <a:t>Deuteronomy 32:8-9, perhaps more than meets the eye when it is first read.. </a:t>
            </a:r>
          </a:p>
          <a:p>
            <a:pPr algn="l">
              <a:buNone/>
            </a:pPr>
            <a:r>
              <a:rPr lang="en-US" sz="2800" b="1" i="0" dirty="0">
                <a:solidFill>
                  <a:srgbClr val="000000"/>
                </a:solidFill>
                <a:effectLst/>
                <a:latin typeface="system-ui"/>
              </a:rPr>
              <a:t>Dead Sea Scrolls: </a:t>
            </a:r>
            <a:r>
              <a:rPr lang="en-US" sz="2800" b="0" i="0" dirty="0">
                <a:solidFill>
                  <a:srgbClr val="000000"/>
                </a:solidFill>
                <a:effectLst/>
                <a:latin typeface="system-ui"/>
              </a:rPr>
              <a:t>“When Elyon gave the nations as an inheritance, when he separated the sons of man, he set the boundaries of the peoples according to the number of the sons of God </a:t>
            </a:r>
            <a:r>
              <a:rPr lang="en-US" sz="2800" b="1" i="1" u="sng" dirty="0">
                <a:solidFill>
                  <a:srgbClr val="FF0000"/>
                </a:solidFill>
                <a:effectLst/>
                <a:latin typeface="system-ui"/>
              </a:rPr>
              <a:t>(bene </a:t>
            </a:r>
            <a:r>
              <a:rPr lang="en-US" sz="2800" b="1" i="1" u="sng" dirty="0" err="1">
                <a:solidFill>
                  <a:srgbClr val="FF0000"/>
                </a:solidFill>
                <a:effectLst/>
                <a:latin typeface="system-ui"/>
              </a:rPr>
              <a:t>elohim</a:t>
            </a:r>
            <a:r>
              <a:rPr lang="en-US" sz="2800" b="1" i="1" u="sng" dirty="0">
                <a:solidFill>
                  <a:srgbClr val="FF0000"/>
                </a:solidFill>
                <a:effectLst/>
                <a:latin typeface="system-ui"/>
              </a:rPr>
              <a:t>). </a:t>
            </a:r>
            <a:r>
              <a:rPr lang="en-US" sz="2800" b="0" i="0" dirty="0">
                <a:solidFill>
                  <a:srgbClr val="000000"/>
                </a:solidFill>
                <a:effectLst/>
                <a:latin typeface="system-ui"/>
              </a:rPr>
              <a:t>For Yahweh’s portion was his people; Jacob was the lot of his inheritance”.</a:t>
            </a:r>
          </a:p>
          <a:p>
            <a:pPr algn="l">
              <a:buNone/>
            </a:pPr>
            <a:r>
              <a:rPr lang="en-US" sz="2800" b="1" i="0" dirty="0">
                <a:solidFill>
                  <a:srgbClr val="000000"/>
                </a:solidFill>
                <a:effectLst/>
                <a:latin typeface="system-ui"/>
              </a:rPr>
              <a:t>Septuagint (LXX): </a:t>
            </a:r>
            <a:r>
              <a:rPr lang="en-US" sz="2800" b="0" i="0" dirty="0">
                <a:solidFill>
                  <a:srgbClr val="000000"/>
                </a:solidFill>
                <a:effectLst/>
                <a:latin typeface="system-ui"/>
              </a:rPr>
              <a:t>“When the Most High divided the nations, when he separated the sons of Adam, he set the boundaries of the nations according to the number of the angels of God </a:t>
            </a:r>
            <a:r>
              <a:rPr lang="en-US" sz="2800" b="1" i="1" u="sng" dirty="0">
                <a:solidFill>
                  <a:srgbClr val="FF0000"/>
                </a:solidFill>
                <a:effectLst/>
                <a:latin typeface="system-ui"/>
              </a:rPr>
              <a:t>(</a:t>
            </a:r>
            <a:r>
              <a:rPr lang="en-US" sz="2800" b="1" i="1" u="sng" dirty="0" err="1">
                <a:solidFill>
                  <a:srgbClr val="FF0000"/>
                </a:solidFill>
                <a:effectLst/>
                <a:latin typeface="system-ui"/>
              </a:rPr>
              <a:t>aggelón</a:t>
            </a:r>
            <a:r>
              <a:rPr lang="en-US" sz="2800" b="1" i="1" u="sng" dirty="0">
                <a:solidFill>
                  <a:srgbClr val="FF0000"/>
                </a:solidFill>
                <a:effectLst/>
                <a:latin typeface="system-ui"/>
              </a:rPr>
              <a:t> </a:t>
            </a:r>
            <a:r>
              <a:rPr lang="en-US" sz="2800" b="1" i="1" u="sng" dirty="0" err="1">
                <a:solidFill>
                  <a:srgbClr val="FF0000"/>
                </a:solidFill>
                <a:effectLst/>
                <a:latin typeface="system-ui"/>
              </a:rPr>
              <a:t>theou</a:t>
            </a:r>
            <a:r>
              <a:rPr lang="en-US" sz="2800" b="1" i="1" u="sng" dirty="0">
                <a:solidFill>
                  <a:srgbClr val="FF0000"/>
                </a:solidFill>
                <a:effectLst/>
                <a:latin typeface="system-ui"/>
              </a:rPr>
              <a:t>). </a:t>
            </a:r>
            <a:r>
              <a:rPr lang="en-US" sz="2800" b="0" i="0" dirty="0">
                <a:solidFill>
                  <a:srgbClr val="000000"/>
                </a:solidFill>
                <a:effectLst/>
                <a:latin typeface="system-ui"/>
              </a:rPr>
              <a:t>And his people Jacob became the portion of the Lord, Israel was the line of his inheritance”.</a:t>
            </a:r>
          </a:p>
          <a:p>
            <a:pPr algn="l">
              <a:buNone/>
            </a:pPr>
            <a:r>
              <a:rPr lang="en-US" sz="2800" b="1" i="0" dirty="0">
                <a:solidFill>
                  <a:srgbClr val="000000"/>
                </a:solidFill>
                <a:effectLst/>
                <a:latin typeface="system-ui"/>
              </a:rPr>
              <a:t>Masoretic Text (MT): </a:t>
            </a:r>
            <a:r>
              <a:rPr lang="en-US" sz="2800" b="0" i="0" dirty="0">
                <a:solidFill>
                  <a:srgbClr val="000000"/>
                </a:solidFill>
                <a:effectLst/>
                <a:latin typeface="system-ui"/>
              </a:rPr>
              <a:t>“When Elyon gave the nations their inheritance, when he divided all the sons of man, he set the boundaries of the peoples according to the number of the sons of Israel </a:t>
            </a:r>
            <a:r>
              <a:rPr lang="en-US" sz="2800" b="1" i="1" u="sng" dirty="0">
                <a:solidFill>
                  <a:srgbClr val="FF0000"/>
                </a:solidFill>
                <a:effectLst/>
                <a:latin typeface="system-ui"/>
              </a:rPr>
              <a:t>(bene </a:t>
            </a:r>
            <a:r>
              <a:rPr lang="en-US" sz="2800" b="1" i="1" u="sng" dirty="0" err="1">
                <a:solidFill>
                  <a:srgbClr val="FF0000"/>
                </a:solidFill>
                <a:effectLst/>
                <a:latin typeface="system-ui"/>
              </a:rPr>
              <a:t>yisrael</a:t>
            </a:r>
            <a:r>
              <a:rPr lang="en-US" sz="2800" b="1" i="1" u="sng" dirty="0">
                <a:solidFill>
                  <a:srgbClr val="FF0000"/>
                </a:solidFill>
                <a:effectLst/>
                <a:latin typeface="system-ui"/>
              </a:rPr>
              <a:t>)</a:t>
            </a:r>
            <a:r>
              <a:rPr lang="en-US" sz="2800" b="1" i="1" u="sng" dirty="0">
                <a:solidFill>
                  <a:srgbClr val="000000"/>
                </a:solidFill>
                <a:effectLst/>
                <a:latin typeface="system-ui"/>
              </a:rPr>
              <a:t>. </a:t>
            </a:r>
            <a:r>
              <a:rPr lang="en-US" sz="2800" b="0" i="0" dirty="0">
                <a:solidFill>
                  <a:srgbClr val="000000"/>
                </a:solidFill>
                <a:effectLst/>
                <a:latin typeface="system-ui"/>
              </a:rPr>
              <a:t>For Yahweh’s portion was his people, Jacob was the lot of his inheritance”.</a:t>
            </a:r>
          </a:p>
          <a:p>
            <a:pPr algn="l">
              <a:buNone/>
            </a:pPr>
            <a:r>
              <a:rPr lang="en-US" sz="2800" dirty="0">
                <a:solidFill>
                  <a:srgbClr val="000000"/>
                </a:solidFill>
                <a:latin typeface="system-ui"/>
              </a:rPr>
              <a:t>                                         </a:t>
            </a:r>
            <a:r>
              <a:rPr lang="en-US" sz="4400" b="1" dirty="0">
                <a:solidFill>
                  <a:srgbClr val="000000"/>
                </a:solidFill>
                <a:latin typeface="Segoe Script" panose="030B0504020000000003" pitchFamily="66" charset="0"/>
              </a:rPr>
              <a:t>At Babel…</a:t>
            </a:r>
            <a:endParaRPr lang="en-US" sz="4400" b="1" i="0" dirty="0">
              <a:solidFill>
                <a:srgbClr val="000000"/>
              </a:solidFill>
              <a:effectLst/>
              <a:latin typeface="Segoe Script" panose="030B0504020000000003" pitchFamily="66" charset="0"/>
            </a:endParaRPr>
          </a:p>
        </p:txBody>
      </p:sp>
    </p:spTree>
    <p:extLst>
      <p:ext uri="{BB962C8B-B14F-4D97-AF65-F5344CB8AC3E}">
        <p14:creationId xmlns:p14="http://schemas.microsoft.com/office/powerpoint/2010/main" val="1996530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93875A3E-B4BA-4251-B6A7-D3C712CF1B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35" name="Color">
              <a:extLst>
                <a:ext uri="{FF2B5EF4-FFF2-40B4-BE49-F238E27FC236}">
                  <a16:creationId xmlns:a16="http://schemas.microsoft.com/office/drawing/2014/main" id="{58FDC8D1-2042-4BC2-968B-0C91792EF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lor">
              <a:extLst>
                <a:ext uri="{FF2B5EF4-FFF2-40B4-BE49-F238E27FC236}">
                  <a16:creationId xmlns:a16="http://schemas.microsoft.com/office/drawing/2014/main" id="{B55D66C7-BB08-41D2-A84B-280B68DAAE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5558291C-1C2E-1B15-4DB9-076162F8D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423" y="76870"/>
            <a:ext cx="4401823" cy="2398994"/>
          </a:xfrm>
          <a:prstGeom prst="rect">
            <a:avLst/>
          </a:prstGeom>
        </p:spPr>
      </p:pic>
      <p:pic>
        <p:nvPicPr>
          <p:cNvPr id="12" name="Content Placeholder 11">
            <a:extLst>
              <a:ext uri="{FF2B5EF4-FFF2-40B4-BE49-F238E27FC236}">
                <a16:creationId xmlns:a16="http://schemas.microsoft.com/office/drawing/2014/main" id="{313814FE-F868-400A-3E23-44290BF4962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633196" y="2561730"/>
            <a:ext cx="4949204" cy="1954936"/>
          </a:xfrm>
          <a:prstGeom prst="rect">
            <a:avLst/>
          </a:prstGeom>
        </p:spPr>
      </p:pic>
      <p:grpSp>
        <p:nvGrpSpPr>
          <p:cNvPr id="38" name="Group 3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9" name="Freeform: Shape 3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D96CBF5-F449-0DB3-56FD-FE6610F6AD24}"/>
              </a:ext>
            </a:extLst>
          </p:cNvPr>
          <p:cNvSpPr>
            <a:spLocks noGrp="1"/>
          </p:cNvSpPr>
          <p:nvPr>
            <p:ph type="title"/>
          </p:nvPr>
        </p:nvSpPr>
        <p:spPr>
          <a:xfrm>
            <a:off x="1012643" y="841664"/>
            <a:ext cx="4610961" cy="2782723"/>
          </a:xfrm>
        </p:spPr>
        <p:txBody>
          <a:bodyPr vert="horz" lIns="91440" tIns="45720" rIns="91440" bIns="45720" rtlCol="0" anchor="b">
            <a:normAutofit/>
          </a:bodyPr>
          <a:lstStyle/>
          <a:p>
            <a:r>
              <a:rPr lang="en-US" sz="4800">
                <a:solidFill>
                  <a:schemeClr val="bg1"/>
                </a:solidFill>
              </a:rPr>
              <a:t>Deuteronomy 32:8-9</a:t>
            </a:r>
          </a:p>
        </p:txBody>
      </p:sp>
      <p:pic>
        <p:nvPicPr>
          <p:cNvPr id="22" name="Content Placeholder 21">
            <a:extLst>
              <a:ext uri="{FF2B5EF4-FFF2-40B4-BE49-F238E27FC236}">
                <a16:creationId xmlns:a16="http://schemas.microsoft.com/office/drawing/2014/main" id="{50E541E2-701C-22E8-3D08-83B511E2E6F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64885" y="4660603"/>
            <a:ext cx="5181600" cy="2180518"/>
          </a:xfrm>
          <a:prstGeom prst="rect">
            <a:avLst/>
          </a:prstGeom>
        </p:spPr>
      </p:pic>
    </p:spTree>
    <p:extLst>
      <p:ext uri="{BB962C8B-B14F-4D97-AF65-F5344CB8AC3E}">
        <p14:creationId xmlns:p14="http://schemas.microsoft.com/office/powerpoint/2010/main" val="1295390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527D6-E1F1-B976-4C75-A0E3FF69AD84}"/>
              </a:ext>
            </a:extLst>
          </p:cNvPr>
          <p:cNvSpPr txBox="1"/>
          <p:nvPr/>
        </p:nvSpPr>
        <p:spPr>
          <a:xfrm>
            <a:off x="421341" y="268941"/>
            <a:ext cx="11349317" cy="5953425"/>
          </a:xfrm>
          <a:prstGeom prst="rect">
            <a:avLst/>
          </a:prstGeom>
          <a:noFill/>
        </p:spPr>
        <p:txBody>
          <a:bodyPr wrap="square" rtlCol="0">
            <a:spAutoFit/>
          </a:bodyPr>
          <a:lstStyle/>
          <a:p>
            <a:pPr marL="0" marR="0">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Isaiah himself acknowledges the spiritual powers behind the nations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Isaiah 24:21 is the smoking gun:</a:t>
            </a:r>
          </a:p>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LORD will punish the host of heaven in heaven, and the kings of the earth on the earth.”</a:t>
            </a:r>
          </a:p>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Isaiah sees: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earthly rulers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heavenly rulers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Both being judged.</a:t>
            </a:r>
          </a:p>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That is the Deut. 32 worldview in Isaiah’s own words.</a:t>
            </a:r>
          </a:p>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Interpretation</a:t>
            </a:r>
            <a:br>
              <a:rPr lang="en-US" sz="2000" kern="100" dirty="0">
                <a:effectLst/>
                <a:latin typeface="Aptos" panose="020B0004020202020204" pitchFamily="34" charset="0"/>
                <a:ea typeface="Aptos" panose="020B0004020202020204" pitchFamily="34" charset="0"/>
                <a:cs typeface="Times New Roman" panose="02020603050405020304" pitchFamily="18" charset="0"/>
              </a:rPr>
            </a:br>
            <a:r>
              <a:rPr lang="en-US" sz="2000" kern="100" dirty="0">
                <a:effectLst/>
                <a:latin typeface="Aptos" panose="020B0004020202020204" pitchFamily="34" charset="0"/>
                <a:ea typeface="Aptos" panose="020B0004020202020204" pitchFamily="34" charset="0"/>
                <a:cs typeface="Times New Roman" panose="02020603050405020304" pitchFamily="18" charset="0"/>
              </a:rPr>
              <a:t>These passages are often interpreted as a divine council scene where God, as the Most High, delegates authority over other nations, yet maintains personal control over “Not Yet” Israel. It is used to explain the biblical view that other nations were under the influence of lesser divine beings, while Israel was under the direct guidance of Yahweh.</a:t>
            </a:r>
          </a:p>
        </p:txBody>
      </p:sp>
    </p:spTree>
    <p:extLst>
      <p:ext uri="{BB962C8B-B14F-4D97-AF65-F5344CB8AC3E}">
        <p14:creationId xmlns:p14="http://schemas.microsoft.com/office/powerpoint/2010/main" val="1533110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427</TotalTime>
  <Words>3597</Words>
  <Application>Microsoft Office PowerPoint</Application>
  <PresentationFormat>Widescreen</PresentationFormat>
  <Paragraphs>291</Paragraphs>
  <Slides>20</Slides>
  <Notes>17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5" baseType="lpstr">
      <vt:lpstr>abril-text</vt:lpstr>
      <vt:lpstr>Aptos</vt:lpstr>
      <vt:lpstr>Aptos Display</vt:lpstr>
      <vt:lpstr>Arial</vt:lpstr>
      <vt:lpstr>Courier New</vt:lpstr>
      <vt:lpstr>Georgia</vt:lpstr>
      <vt:lpstr>Roboto</vt:lpstr>
      <vt:lpstr>Segoe Script</vt:lpstr>
      <vt:lpstr>Source Sans Pro</vt:lpstr>
      <vt:lpstr>Symbol</vt:lpstr>
      <vt:lpstr>system-ui</vt:lpstr>
      <vt:lpstr>Times New Roman</vt:lpstr>
      <vt:lpstr>Wingdings</vt:lpstr>
      <vt:lpstr>Office Theme</vt:lpstr>
      <vt:lpstr>Presentation</vt:lpstr>
      <vt:lpstr>PowerPoint Presentation</vt:lpstr>
      <vt:lpstr>Our Lesson Today: The Book of Isaiah &amp; The Idol</vt:lpstr>
      <vt:lpstr>PowerPoint Presentation</vt:lpstr>
      <vt:lpstr>PowerPoint Presentation</vt:lpstr>
      <vt:lpstr>Core Message…</vt:lpstr>
      <vt:lpstr>WHAT IDOLATRY LOOKED LIKE: The Tophet </vt:lpstr>
      <vt:lpstr>PowerPoint Presentation</vt:lpstr>
      <vt:lpstr>Deuteronomy 32:8-9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Jim Massey</dc:creator>
  <cp:lastModifiedBy>Jim Massey</cp:lastModifiedBy>
  <cp:revision>31</cp:revision>
  <dcterms:created xsi:type="dcterms:W3CDTF">2026-04-18T04:40:19Z</dcterms:created>
  <dcterms:modified xsi:type="dcterms:W3CDTF">2026-05-11T16:24:00Z</dcterms:modified>
</cp:coreProperties>
</file>