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7010400" cy="92964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entury Gothic" panose="020B050202020202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jZklsirv2/GMsmeda8dufQ+XIw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3037627" cy="46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1172" y="2"/>
            <a:ext cx="3037627" cy="46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361" y="4474035"/>
            <a:ext cx="5607680" cy="366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824"/>
            <a:ext cx="3037627" cy="46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1172" y="8829824"/>
            <a:ext cx="3037627" cy="46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701361" y="4474035"/>
            <a:ext cx="5607680" cy="3660717"/>
          </a:xfrm>
          <a:prstGeom prst="rect">
            <a:avLst/>
          </a:prstGeom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>
            <a:spLocks noGrp="1"/>
          </p:cNvSpPr>
          <p:nvPr>
            <p:ph type="body" idx="1"/>
          </p:nvPr>
        </p:nvSpPr>
        <p:spPr>
          <a:xfrm>
            <a:off x="701361" y="4474035"/>
            <a:ext cx="5607680" cy="3660717"/>
          </a:xfrm>
          <a:prstGeom prst="rect">
            <a:avLst/>
          </a:prstGeom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>
            <a:spLocks noGrp="1"/>
          </p:cNvSpPr>
          <p:nvPr>
            <p:ph type="body" idx="1"/>
          </p:nvPr>
        </p:nvSpPr>
        <p:spPr>
          <a:xfrm>
            <a:off x="701361" y="4474035"/>
            <a:ext cx="5607680" cy="3660717"/>
          </a:xfrm>
          <a:prstGeom prst="rect">
            <a:avLst/>
          </a:prstGeom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 txBox="1">
            <a:spLocks noGrp="1"/>
          </p:cNvSpPr>
          <p:nvPr>
            <p:ph type="body" idx="1"/>
          </p:nvPr>
        </p:nvSpPr>
        <p:spPr>
          <a:xfrm>
            <a:off x="701361" y="4474035"/>
            <a:ext cx="5607680" cy="3660717"/>
          </a:xfrm>
          <a:prstGeom prst="rect">
            <a:avLst/>
          </a:prstGeom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 txBox="1">
            <a:spLocks noGrp="1"/>
          </p:cNvSpPr>
          <p:nvPr>
            <p:ph type="body" idx="1"/>
          </p:nvPr>
        </p:nvSpPr>
        <p:spPr>
          <a:xfrm>
            <a:off x="701361" y="4474035"/>
            <a:ext cx="5607680" cy="3660717"/>
          </a:xfrm>
          <a:prstGeom prst="rect">
            <a:avLst/>
          </a:prstGeom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 txBox="1">
            <a:spLocks noGrp="1"/>
          </p:cNvSpPr>
          <p:nvPr>
            <p:ph type="body" idx="1"/>
          </p:nvPr>
        </p:nvSpPr>
        <p:spPr>
          <a:xfrm>
            <a:off x="701361" y="4474035"/>
            <a:ext cx="5607680" cy="3660717"/>
          </a:xfrm>
          <a:prstGeom prst="rect">
            <a:avLst/>
          </a:prstGeom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:notes"/>
          <p:cNvSpPr txBox="1">
            <a:spLocks noGrp="1"/>
          </p:cNvSpPr>
          <p:nvPr>
            <p:ph type="body" idx="1"/>
          </p:nvPr>
        </p:nvSpPr>
        <p:spPr>
          <a:xfrm>
            <a:off x="701361" y="4474035"/>
            <a:ext cx="5607680" cy="3660717"/>
          </a:xfrm>
          <a:prstGeom prst="rect">
            <a:avLst/>
          </a:prstGeom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:notes"/>
          <p:cNvSpPr txBox="1">
            <a:spLocks noGrp="1"/>
          </p:cNvSpPr>
          <p:nvPr>
            <p:ph type="body" idx="1"/>
          </p:nvPr>
        </p:nvSpPr>
        <p:spPr>
          <a:xfrm>
            <a:off x="701361" y="4474035"/>
            <a:ext cx="5607680" cy="3660717"/>
          </a:xfrm>
          <a:prstGeom prst="rect">
            <a:avLst/>
          </a:prstGeom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:notes"/>
          <p:cNvSpPr txBox="1">
            <a:spLocks noGrp="1"/>
          </p:cNvSpPr>
          <p:nvPr>
            <p:ph type="body" idx="1"/>
          </p:nvPr>
        </p:nvSpPr>
        <p:spPr>
          <a:xfrm>
            <a:off x="701361" y="4474035"/>
            <a:ext cx="5607680" cy="3660717"/>
          </a:xfrm>
          <a:prstGeom prst="rect">
            <a:avLst/>
          </a:prstGeom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:notes"/>
          <p:cNvSpPr txBox="1">
            <a:spLocks noGrp="1"/>
          </p:cNvSpPr>
          <p:nvPr>
            <p:ph type="body" idx="1"/>
          </p:nvPr>
        </p:nvSpPr>
        <p:spPr>
          <a:xfrm>
            <a:off x="701361" y="4474035"/>
            <a:ext cx="5607680" cy="3660717"/>
          </a:xfrm>
          <a:prstGeom prst="rect">
            <a:avLst/>
          </a:prstGeom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:notes"/>
          <p:cNvSpPr txBox="1">
            <a:spLocks noGrp="1"/>
          </p:cNvSpPr>
          <p:nvPr>
            <p:ph type="body" idx="1"/>
          </p:nvPr>
        </p:nvSpPr>
        <p:spPr>
          <a:xfrm>
            <a:off x="701361" y="4474035"/>
            <a:ext cx="5607680" cy="3660717"/>
          </a:xfrm>
          <a:prstGeom prst="rect">
            <a:avLst/>
          </a:prstGeom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701361" y="4474035"/>
            <a:ext cx="5607680" cy="3660717"/>
          </a:xfrm>
          <a:prstGeom prst="rect">
            <a:avLst/>
          </a:prstGeom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0:notes"/>
          <p:cNvSpPr txBox="1">
            <a:spLocks noGrp="1"/>
          </p:cNvSpPr>
          <p:nvPr>
            <p:ph type="body" idx="1"/>
          </p:nvPr>
        </p:nvSpPr>
        <p:spPr>
          <a:xfrm>
            <a:off x="701361" y="4474035"/>
            <a:ext cx="5607680" cy="3660717"/>
          </a:xfrm>
          <a:prstGeom prst="rect">
            <a:avLst/>
          </a:prstGeom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1:notes"/>
          <p:cNvSpPr txBox="1">
            <a:spLocks noGrp="1"/>
          </p:cNvSpPr>
          <p:nvPr>
            <p:ph type="body" idx="1"/>
          </p:nvPr>
        </p:nvSpPr>
        <p:spPr>
          <a:xfrm>
            <a:off x="701361" y="4474035"/>
            <a:ext cx="5607680" cy="3660717"/>
          </a:xfrm>
          <a:prstGeom prst="rect">
            <a:avLst/>
          </a:prstGeom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2:notes"/>
          <p:cNvSpPr txBox="1">
            <a:spLocks noGrp="1"/>
          </p:cNvSpPr>
          <p:nvPr>
            <p:ph type="body" idx="1"/>
          </p:nvPr>
        </p:nvSpPr>
        <p:spPr>
          <a:xfrm>
            <a:off x="701361" y="4474035"/>
            <a:ext cx="5607680" cy="3660717"/>
          </a:xfrm>
          <a:prstGeom prst="rect">
            <a:avLst/>
          </a:prstGeom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3:notes"/>
          <p:cNvSpPr txBox="1">
            <a:spLocks noGrp="1"/>
          </p:cNvSpPr>
          <p:nvPr>
            <p:ph type="body" idx="1"/>
          </p:nvPr>
        </p:nvSpPr>
        <p:spPr>
          <a:xfrm>
            <a:off x="701361" y="4474035"/>
            <a:ext cx="5607680" cy="3660717"/>
          </a:xfrm>
          <a:prstGeom prst="rect">
            <a:avLst/>
          </a:prstGeom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4:notes"/>
          <p:cNvSpPr txBox="1">
            <a:spLocks noGrp="1"/>
          </p:cNvSpPr>
          <p:nvPr>
            <p:ph type="body" idx="1"/>
          </p:nvPr>
        </p:nvSpPr>
        <p:spPr>
          <a:xfrm>
            <a:off x="701361" y="4474035"/>
            <a:ext cx="5607680" cy="3660717"/>
          </a:xfrm>
          <a:prstGeom prst="rect">
            <a:avLst/>
          </a:prstGeom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5:notes"/>
          <p:cNvSpPr txBox="1">
            <a:spLocks noGrp="1"/>
          </p:cNvSpPr>
          <p:nvPr>
            <p:ph type="body" idx="1"/>
          </p:nvPr>
        </p:nvSpPr>
        <p:spPr>
          <a:xfrm>
            <a:off x="701361" y="4474035"/>
            <a:ext cx="5607680" cy="3660717"/>
          </a:xfrm>
          <a:prstGeom prst="rect">
            <a:avLst/>
          </a:prstGeom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6:notes"/>
          <p:cNvSpPr txBox="1">
            <a:spLocks noGrp="1"/>
          </p:cNvSpPr>
          <p:nvPr>
            <p:ph type="body" idx="1"/>
          </p:nvPr>
        </p:nvSpPr>
        <p:spPr>
          <a:xfrm>
            <a:off x="701361" y="4474035"/>
            <a:ext cx="5607680" cy="3660717"/>
          </a:xfrm>
          <a:prstGeom prst="rect">
            <a:avLst/>
          </a:prstGeom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7:notes"/>
          <p:cNvSpPr txBox="1">
            <a:spLocks noGrp="1"/>
          </p:cNvSpPr>
          <p:nvPr>
            <p:ph type="body" idx="1"/>
          </p:nvPr>
        </p:nvSpPr>
        <p:spPr>
          <a:xfrm>
            <a:off x="701361" y="4474035"/>
            <a:ext cx="5607680" cy="3660717"/>
          </a:xfrm>
          <a:prstGeom prst="rect">
            <a:avLst/>
          </a:prstGeom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8:notes"/>
          <p:cNvSpPr txBox="1">
            <a:spLocks noGrp="1"/>
          </p:cNvSpPr>
          <p:nvPr>
            <p:ph type="body" idx="1"/>
          </p:nvPr>
        </p:nvSpPr>
        <p:spPr>
          <a:xfrm>
            <a:off x="701361" y="4474035"/>
            <a:ext cx="5607680" cy="3660717"/>
          </a:xfrm>
          <a:prstGeom prst="rect">
            <a:avLst/>
          </a:prstGeom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9:notes"/>
          <p:cNvSpPr txBox="1">
            <a:spLocks noGrp="1"/>
          </p:cNvSpPr>
          <p:nvPr>
            <p:ph type="body" idx="1"/>
          </p:nvPr>
        </p:nvSpPr>
        <p:spPr>
          <a:xfrm>
            <a:off x="701361" y="4474035"/>
            <a:ext cx="5607680" cy="3660717"/>
          </a:xfrm>
          <a:prstGeom prst="rect">
            <a:avLst/>
          </a:prstGeom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701361" y="4474035"/>
            <a:ext cx="5607680" cy="3660717"/>
          </a:xfrm>
          <a:prstGeom prst="rect">
            <a:avLst/>
          </a:prstGeom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0:notes"/>
          <p:cNvSpPr txBox="1">
            <a:spLocks noGrp="1"/>
          </p:cNvSpPr>
          <p:nvPr>
            <p:ph type="body" idx="1"/>
          </p:nvPr>
        </p:nvSpPr>
        <p:spPr>
          <a:xfrm>
            <a:off x="701361" y="4474035"/>
            <a:ext cx="5607680" cy="3660717"/>
          </a:xfrm>
          <a:prstGeom prst="rect">
            <a:avLst/>
          </a:prstGeom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1:notes"/>
          <p:cNvSpPr txBox="1">
            <a:spLocks noGrp="1"/>
          </p:cNvSpPr>
          <p:nvPr>
            <p:ph type="body" idx="1"/>
          </p:nvPr>
        </p:nvSpPr>
        <p:spPr>
          <a:xfrm>
            <a:off x="701361" y="4474035"/>
            <a:ext cx="5607680" cy="3660717"/>
          </a:xfrm>
          <a:prstGeom prst="rect">
            <a:avLst/>
          </a:prstGeom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701361" y="4474035"/>
            <a:ext cx="5607680" cy="3660717"/>
          </a:xfrm>
          <a:prstGeom prst="rect">
            <a:avLst/>
          </a:prstGeom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701361" y="4474035"/>
            <a:ext cx="5607680" cy="3660717"/>
          </a:xfrm>
          <a:prstGeom prst="rect">
            <a:avLst/>
          </a:prstGeom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701361" y="4474035"/>
            <a:ext cx="5607680" cy="3660717"/>
          </a:xfrm>
          <a:prstGeom prst="rect">
            <a:avLst/>
          </a:prstGeom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701361" y="4474035"/>
            <a:ext cx="5607680" cy="3660717"/>
          </a:xfrm>
          <a:prstGeom prst="rect">
            <a:avLst/>
          </a:prstGeom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701361" y="4474035"/>
            <a:ext cx="5607680" cy="3660717"/>
          </a:xfrm>
          <a:prstGeom prst="rect">
            <a:avLst/>
          </a:prstGeom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>
            <a:spLocks noGrp="1"/>
          </p:cNvSpPr>
          <p:nvPr>
            <p:ph type="body" idx="1"/>
          </p:nvPr>
        </p:nvSpPr>
        <p:spPr>
          <a:xfrm>
            <a:off x="701361" y="4474035"/>
            <a:ext cx="5607680" cy="3660717"/>
          </a:xfrm>
          <a:prstGeom prst="rect">
            <a:avLst/>
          </a:prstGeom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2"/>
          <p:cNvSpPr txBox="1">
            <a:spLocks noGrp="1"/>
          </p:cNvSpPr>
          <p:nvPr>
            <p:ph type="title"/>
          </p:nvPr>
        </p:nvSpPr>
        <p:spPr>
          <a:xfrm>
            <a:off x="451262" y="194560"/>
            <a:ext cx="10515600" cy="715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2"/>
          <p:cNvSpPr txBox="1">
            <a:spLocks noGrp="1"/>
          </p:cNvSpPr>
          <p:nvPr>
            <p:ph type="body" idx="1"/>
          </p:nvPr>
        </p:nvSpPr>
        <p:spPr>
          <a:xfrm rot="5400000">
            <a:off x="3811999" y="-2235370"/>
            <a:ext cx="3794125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4"/>
          <p:cNvSpPr txBox="1">
            <a:spLocks noGrp="1"/>
          </p:cNvSpPr>
          <p:nvPr>
            <p:ph type="title"/>
          </p:nvPr>
        </p:nvSpPr>
        <p:spPr>
          <a:xfrm>
            <a:off x="451262" y="194560"/>
            <a:ext cx="10515600" cy="715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body" idx="1"/>
          </p:nvPr>
        </p:nvSpPr>
        <p:spPr>
          <a:xfrm>
            <a:off x="451262" y="1125367"/>
            <a:ext cx="10515600" cy="379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6"/>
          <p:cNvSpPr txBox="1">
            <a:spLocks noGrp="1"/>
          </p:cNvSpPr>
          <p:nvPr>
            <p:ph type="title"/>
          </p:nvPr>
        </p:nvSpPr>
        <p:spPr>
          <a:xfrm>
            <a:off x="451262" y="194560"/>
            <a:ext cx="10515600" cy="715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8"/>
          <p:cNvSpPr txBox="1">
            <a:spLocks noGrp="1"/>
          </p:cNvSpPr>
          <p:nvPr>
            <p:ph type="title"/>
          </p:nvPr>
        </p:nvSpPr>
        <p:spPr>
          <a:xfrm>
            <a:off x="451262" y="194560"/>
            <a:ext cx="10515600" cy="715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3200"/>
              <a:buNone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4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451262" y="194560"/>
            <a:ext cx="10515600" cy="715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451262" y="1125367"/>
            <a:ext cx="10515600" cy="379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4813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2" name="Google Shape;12;p32"/>
          <p:cNvCxnSpPr/>
          <p:nvPr/>
        </p:nvCxnSpPr>
        <p:spPr>
          <a:xfrm rot="10800000" flipH="1">
            <a:off x="451262" y="910465"/>
            <a:ext cx="1834738" cy="17164"/>
          </a:xfrm>
          <a:prstGeom prst="straightConnector1">
            <a:avLst/>
          </a:prstGeom>
          <a:noFill/>
          <a:ln w="762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13;p32"/>
          <p:cNvCxnSpPr/>
          <p:nvPr/>
        </p:nvCxnSpPr>
        <p:spPr>
          <a:xfrm>
            <a:off x="451262" y="5671115"/>
            <a:ext cx="11305309" cy="0"/>
          </a:xfrm>
          <a:prstGeom prst="straightConnector1">
            <a:avLst/>
          </a:prstGeom>
          <a:noFill/>
          <a:ln w="1905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14;p32"/>
          <p:cNvSpPr txBox="1"/>
          <p:nvPr/>
        </p:nvSpPr>
        <p:spPr>
          <a:xfrm>
            <a:off x="8960921" y="5811566"/>
            <a:ext cx="277981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Mayor Robert Sullivan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Good Day Metro South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April 10, 2025</a:t>
            </a:r>
            <a:endParaRPr/>
          </a:p>
        </p:txBody>
      </p:sp>
      <p:sp>
        <p:nvSpPr>
          <p:cNvPr id="15" name="Google Shape;15;p32"/>
          <p:cNvSpPr txBox="1"/>
          <p:nvPr/>
        </p:nvSpPr>
        <p:spPr>
          <a:xfrm>
            <a:off x="2069609" y="6026468"/>
            <a:ext cx="71904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Brockton: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Progress Meets Possibility</a:t>
            </a:r>
            <a:endParaRPr/>
          </a:p>
        </p:txBody>
      </p:sp>
      <p:pic>
        <p:nvPicPr>
          <p:cNvPr id="16" name="Google Shape;16;p3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51263" y="5749335"/>
            <a:ext cx="1319172" cy="8305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32"/>
          <p:cNvCxnSpPr/>
          <p:nvPr/>
        </p:nvCxnSpPr>
        <p:spPr>
          <a:xfrm>
            <a:off x="9260095" y="5872039"/>
            <a:ext cx="0" cy="770524"/>
          </a:xfrm>
          <a:prstGeom prst="straightConnector1">
            <a:avLst/>
          </a:prstGeom>
          <a:noFill/>
          <a:ln w="9525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8;p32"/>
          <p:cNvCxnSpPr/>
          <p:nvPr/>
        </p:nvCxnSpPr>
        <p:spPr>
          <a:xfrm>
            <a:off x="2139448" y="5872039"/>
            <a:ext cx="0" cy="770524"/>
          </a:xfrm>
          <a:prstGeom prst="straightConnector1">
            <a:avLst/>
          </a:prstGeom>
          <a:noFill/>
          <a:ln w="9525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ctrTitle"/>
          </p:nvPr>
        </p:nvSpPr>
        <p:spPr>
          <a:xfrm>
            <a:off x="391886" y="2256312"/>
            <a:ext cx="11364685" cy="163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US" sz="4400">
                <a:latin typeface="Century Gothic"/>
                <a:ea typeface="Century Gothic"/>
                <a:cs typeface="Century Gothic"/>
                <a:sym typeface="Century Gothic"/>
              </a:rPr>
              <a:t>Mayor Robert Sullivan</a:t>
            </a:r>
            <a:br>
              <a:rPr lang="en-US"/>
            </a:br>
            <a:r>
              <a:rPr lang="en-US" sz="4900">
                <a:solidFill>
                  <a:srgbClr val="548135"/>
                </a:solidFill>
              </a:rPr>
              <a:t>Brockton: Where Progress Meets Possibility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1262" y="1125538"/>
            <a:ext cx="5058833" cy="379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0"/>
          <p:cNvSpPr txBox="1">
            <a:spLocks noGrp="1"/>
          </p:cNvSpPr>
          <p:nvPr>
            <p:ph type="title"/>
          </p:nvPr>
        </p:nvSpPr>
        <p:spPr>
          <a:xfrm>
            <a:off x="450850" y="125591"/>
            <a:ext cx="105156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HOUSING GROWTH AND URBAN REVITALIZATION</a:t>
            </a:r>
            <a:endParaRPr/>
          </a:p>
        </p:txBody>
      </p:sp>
      <p:sp>
        <p:nvSpPr>
          <p:cNvPr id="171" name="Google Shape;171;p10"/>
          <p:cNvSpPr txBox="1"/>
          <p:nvPr/>
        </p:nvSpPr>
        <p:spPr>
          <a:xfrm>
            <a:off x="5593977" y="1469187"/>
            <a:ext cx="5223000" cy="3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5481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Father Bill’s &amp; MainSpring</a:t>
            </a:r>
            <a:endParaRPr sz="3000" b="1">
              <a:solidFill>
                <a:srgbClr val="54813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8080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Smith Family Housing Resource Center (HRC) </a:t>
            </a:r>
            <a:endParaRPr sz="1600" b="1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8080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Yawkey Hall, </a:t>
            </a:r>
            <a: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Manley Street</a:t>
            </a:r>
            <a:endParaRPr sz="1600" b="1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ARPA contribution of $650,000 </a:t>
            </a:r>
            <a:b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from the City of Brockton</a:t>
            </a:r>
            <a:endParaRPr sz="16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 txBox="1">
            <a:spLocks noGrp="1"/>
          </p:cNvSpPr>
          <p:nvPr>
            <p:ph type="body" idx="1"/>
          </p:nvPr>
        </p:nvSpPr>
        <p:spPr>
          <a:xfrm>
            <a:off x="415511" y="1603161"/>
            <a:ext cx="5156391" cy="50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800"/>
              <a:buNone/>
            </a:pPr>
            <a:r>
              <a:rPr lang="en-US"/>
              <a:t>Housing Market Boom</a:t>
            </a:r>
            <a:endParaRPr/>
          </a:p>
        </p:txBody>
      </p:sp>
      <p:pic>
        <p:nvPicPr>
          <p:cNvPr id="177" name="Google Shape;17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0586" y="1133225"/>
            <a:ext cx="6297311" cy="418771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1"/>
          <p:cNvSpPr/>
          <p:nvPr/>
        </p:nvSpPr>
        <p:spPr>
          <a:xfrm>
            <a:off x="415511" y="2105186"/>
            <a:ext cx="4409038" cy="2803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Home prices in Brockton have surged from the high $200,000s to the low $400,000s since 2017, reflecting the City's growing economic appeal and vitality.</a:t>
            </a:r>
            <a:endParaRPr b="1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Boston Magazine</a:t>
            </a:r>
            <a:endParaRPr/>
          </a:p>
        </p:txBody>
      </p:sp>
      <p:sp>
        <p:nvSpPr>
          <p:cNvPr id="179" name="Google Shape;179;p11"/>
          <p:cNvSpPr txBox="1"/>
          <p:nvPr/>
        </p:nvSpPr>
        <p:spPr>
          <a:xfrm>
            <a:off x="339738" y="313507"/>
            <a:ext cx="11359141" cy="48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HOUSING GROWTH AND URBAN REVITALIZATION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"/>
          <p:cNvSpPr txBox="1">
            <a:spLocks noGrp="1"/>
          </p:cNvSpPr>
          <p:nvPr>
            <p:ph type="body" idx="1"/>
          </p:nvPr>
        </p:nvSpPr>
        <p:spPr>
          <a:xfrm>
            <a:off x="451262" y="2603863"/>
            <a:ext cx="10515600" cy="231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800"/>
              <a:buNone/>
            </a:pPr>
            <a:r>
              <a:rPr lang="en-US" b="1"/>
              <a:t>Economic Growth and Business Investments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331" y="1914954"/>
            <a:ext cx="1649923" cy="165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16084" y="1967962"/>
            <a:ext cx="1649924" cy="1649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36013" y="1361489"/>
            <a:ext cx="2510381" cy="94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3"/>
          <p:cNvSpPr txBox="1"/>
          <p:nvPr/>
        </p:nvSpPr>
        <p:spPr>
          <a:xfrm>
            <a:off x="386939" y="159725"/>
            <a:ext cx="10515600" cy="715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ECONOMIC GROWTH AND BUSINESS INVESTMENTS</a:t>
            </a:r>
            <a:endParaRPr/>
          </a:p>
        </p:txBody>
      </p:sp>
      <p:pic>
        <p:nvPicPr>
          <p:cNvPr id="193" name="Google Shape;193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59682" y="3489109"/>
            <a:ext cx="1869750" cy="1925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6939" y="4332477"/>
            <a:ext cx="3429375" cy="1058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23106" y="3316414"/>
            <a:ext cx="4001946" cy="553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14903" y="3970709"/>
            <a:ext cx="3295063" cy="160659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3"/>
          <p:cNvSpPr txBox="1"/>
          <p:nvPr/>
        </p:nvSpPr>
        <p:spPr>
          <a:xfrm>
            <a:off x="459971" y="1173200"/>
            <a:ext cx="4077195" cy="444184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Businesses In Brockton</a:t>
            </a:r>
            <a:endParaRPr/>
          </a:p>
        </p:txBody>
      </p:sp>
      <p:pic>
        <p:nvPicPr>
          <p:cNvPr id="198" name="Google Shape;198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524732" y="2409679"/>
            <a:ext cx="3500320" cy="651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3"/>
          <p:cNvPicPr preferRelativeResize="0"/>
          <p:nvPr/>
        </p:nvPicPr>
        <p:blipFill rotWithShape="1">
          <a:blip r:embed="rId11">
            <a:alphaModFix/>
          </a:blip>
          <a:srcRect t="37193" b="33536"/>
          <a:stretch/>
        </p:blipFill>
        <p:spPr>
          <a:xfrm>
            <a:off x="2016711" y="3751832"/>
            <a:ext cx="2857500" cy="468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683604" y="975672"/>
            <a:ext cx="3048425" cy="771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"/>
          <p:cNvSpPr txBox="1"/>
          <p:nvPr/>
        </p:nvSpPr>
        <p:spPr>
          <a:xfrm>
            <a:off x="386939" y="159725"/>
            <a:ext cx="10515600" cy="715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ECONOMIC GROWTH AND BUSINESS INVESTMENTS</a:t>
            </a:r>
            <a:endParaRPr/>
          </a:p>
        </p:txBody>
      </p:sp>
      <p:pic>
        <p:nvPicPr>
          <p:cNvPr id="206" name="Google Shape;20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678" y="1175657"/>
            <a:ext cx="3352645" cy="414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81078">
            <a:off x="3458881" y="2613940"/>
            <a:ext cx="3168341" cy="302448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4"/>
          <p:cNvSpPr/>
          <p:nvPr/>
        </p:nvSpPr>
        <p:spPr>
          <a:xfrm>
            <a:off x="4126278" y="1735795"/>
            <a:ext cx="646371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Bringing excitement, community engagement, and economic benefits.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14"/>
          <p:cNvSpPr txBox="1"/>
          <p:nvPr/>
        </p:nvSpPr>
        <p:spPr>
          <a:xfrm>
            <a:off x="4126278" y="1175657"/>
            <a:ext cx="7421287" cy="444184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Brockton Rox Revival Season</a:t>
            </a:r>
            <a:endParaRPr/>
          </a:p>
        </p:txBody>
      </p:sp>
      <p:sp>
        <p:nvSpPr>
          <p:cNvPr id="210" name="Google Shape;210;p14"/>
          <p:cNvSpPr txBox="1"/>
          <p:nvPr/>
        </p:nvSpPr>
        <p:spPr>
          <a:xfrm>
            <a:off x="7149954" y="2284149"/>
            <a:ext cx="3918900" cy="2586000"/>
          </a:xfrm>
          <a:prstGeom prst="rect">
            <a:avLst/>
          </a:prstGeom>
          <a:noFill/>
          <a:ln w="9525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 ownership group: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rgbClr val="548135"/>
              </a:buClr>
              <a:buSzPts val="1600"/>
              <a:buChar char="•"/>
            </a:pPr>
            <a:r>
              <a:rPr lang="en-U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Shawn Reilly</a:t>
            </a:r>
            <a:endParaRPr b="1"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rgbClr val="548135"/>
              </a:buClr>
              <a:buSzPts val="1600"/>
              <a:buChar char="•"/>
            </a:pPr>
            <a:r>
              <a:rPr lang="en-U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Bill Janetschek</a:t>
            </a:r>
            <a:endParaRPr sz="1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rgbClr val="548135"/>
              </a:buClr>
              <a:buSzPts val="1600"/>
              <a:buChar char="•"/>
            </a:pPr>
            <a:r>
              <a:rPr lang="en-U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Rob Janetschek</a:t>
            </a:r>
            <a:endParaRPr sz="1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rgbClr val="548135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Major League and Red Sox Hall of Famer Jim Rice</a:t>
            </a:r>
            <a:endParaRPr b="1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14"/>
          <p:cNvSpPr txBox="1"/>
          <p:nvPr/>
        </p:nvSpPr>
        <p:spPr>
          <a:xfrm rot="-762649">
            <a:off x="7974932" y="4545948"/>
            <a:ext cx="3721428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Opening Day May 16</a:t>
            </a:r>
            <a:r>
              <a:rPr lang="en-US" sz="2800" b="1" baseline="30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"/>
          <p:cNvSpPr txBox="1">
            <a:spLocks noGrp="1"/>
          </p:cNvSpPr>
          <p:nvPr>
            <p:ph type="body" idx="1"/>
          </p:nvPr>
        </p:nvSpPr>
        <p:spPr>
          <a:xfrm>
            <a:off x="451262" y="2603863"/>
            <a:ext cx="10515600" cy="231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800"/>
              <a:buNone/>
            </a:pPr>
            <a:r>
              <a:rPr lang="en-US" b="1"/>
              <a:t>Transportation, Infrastructure, and Connectivity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"/>
          <p:cNvSpPr txBox="1">
            <a:spLocks noGrp="1"/>
          </p:cNvSpPr>
          <p:nvPr>
            <p:ph type="title"/>
          </p:nvPr>
        </p:nvSpPr>
        <p:spPr>
          <a:xfrm>
            <a:off x="355468" y="185851"/>
            <a:ext cx="10515600" cy="715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/>
              <a:t>TRANSPORTATION, INFRASTRUCTURE, AND CONNECTIVITY </a:t>
            </a:r>
            <a:endParaRPr/>
          </a:p>
        </p:txBody>
      </p:sp>
      <p:pic>
        <p:nvPicPr>
          <p:cNvPr id="222" name="Google Shape;222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1262" y="116713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7039" y="856828"/>
            <a:ext cx="4616566" cy="3768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89383" y="1050653"/>
            <a:ext cx="2392364" cy="237834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6"/>
          <p:cNvSpPr txBox="1"/>
          <p:nvPr/>
        </p:nvSpPr>
        <p:spPr>
          <a:xfrm>
            <a:off x="355467" y="4042047"/>
            <a:ext cx="7061333" cy="154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100"/>
              <a:buChar char="•"/>
            </a:pPr>
            <a:r>
              <a:rPr lang="en-US" sz="2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 Electric Busses</a:t>
            </a:r>
            <a:endParaRPr sz="1700" b="1" dirty="0"/>
          </a:p>
          <a:p>
            <a:pPr marL="28575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100"/>
              <a:buChar char="•"/>
            </a:pPr>
            <a:r>
              <a:rPr lang="en-US" sz="2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South Coast Railway Ribbon-cutting March 24th</a:t>
            </a:r>
            <a:endParaRPr sz="1700" b="1" dirty="0"/>
          </a:p>
          <a:p>
            <a:pPr marL="28575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100"/>
              <a:buChar char="•"/>
            </a:pPr>
            <a:r>
              <a:rPr lang="en-US" sz="2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Wayfinding Signage</a:t>
            </a:r>
            <a:endParaRPr sz="17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7"/>
          <p:cNvSpPr txBox="1">
            <a:spLocks noGrp="1"/>
          </p:cNvSpPr>
          <p:nvPr>
            <p:ph type="body" idx="1"/>
          </p:nvPr>
        </p:nvSpPr>
        <p:spPr>
          <a:xfrm>
            <a:off x="451250" y="1231675"/>
            <a:ext cx="5569200" cy="17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ct val="45957"/>
              <a:buNone/>
            </a:pPr>
            <a:r>
              <a:rPr lang="en-US" sz="4351" b="1" dirty="0">
                <a:latin typeface="Century Gothic"/>
                <a:ea typeface="Century Gothic"/>
                <a:cs typeface="Century Gothic"/>
                <a:sym typeface="Century Gothic"/>
              </a:rPr>
              <a:t>CSX Rail Yard Initiative </a:t>
            </a:r>
            <a:r>
              <a:rPr lang="en-US" sz="4351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plans to unlock 30 acres of centrally located land for business and community development.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ct val="45957"/>
              <a:buNone/>
            </a:pPr>
            <a:r>
              <a:rPr lang="en-US" sz="4351" b="1" dirty="0">
                <a:solidFill>
                  <a:schemeClr val="dk1"/>
                </a:solidFill>
                <a:latin typeface="Century Gothic"/>
                <a:sym typeface="Century Gothic"/>
              </a:rPr>
              <a:t>Developer: Charter Development</a:t>
            </a:r>
            <a:endParaRPr sz="5151" b="1"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ct val="71428"/>
              <a:buNone/>
            </a:pPr>
            <a:endParaRPr b="1" dirty="0"/>
          </a:p>
        </p:txBody>
      </p:sp>
      <p:sp>
        <p:nvSpPr>
          <p:cNvPr id="231" name="Google Shape;231;p17"/>
          <p:cNvSpPr txBox="1">
            <a:spLocks noGrp="1"/>
          </p:cNvSpPr>
          <p:nvPr>
            <p:ph type="title"/>
          </p:nvPr>
        </p:nvSpPr>
        <p:spPr>
          <a:xfrm>
            <a:off x="355468" y="185851"/>
            <a:ext cx="10515600" cy="715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/>
              <a:t>TRANSPORTATION, INFRASTRUCTURE, AND CONNECTIVITY </a:t>
            </a:r>
            <a:endParaRPr/>
          </a:p>
        </p:txBody>
      </p:sp>
      <p:sp>
        <p:nvSpPr>
          <p:cNvPr id="232" name="Google Shape;232;p17"/>
          <p:cNvSpPr txBox="1"/>
          <p:nvPr/>
        </p:nvSpPr>
        <p:spPr>
          <a:xfrm>
            <a:off x="6819900" y="2768825"/>
            <a:ext cx="4779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4813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17"/>
          <p:cNvSpPr txBox="1"/>
          <p:nvPr/>
        </p:nvSpPr>
        <p:spPr>
          <a:xfrm>
            <a:off x="5329400" y="3069025"/>
            <a:ext cx="63456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Inter-Municipal Sewerage Agreements </a:t>
            </a:r>
            <a:r>
              <a:rPr lang="en-US" sz="2000" b="1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</a:t>
            </a:r>
            <a: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strengthen the City’s finances by expanding partnerships with East Bridgewater and Easton, fostering responsible regional growth in commercial development and job creation.</a:t>
            </a:r>
            <a:endParaRPr sz="2800">
              <a:solidFill>
                <a:srgbClr val="54813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"/>
          <p:cNvSpPr txBox="1">
            <a:spLocks noGrp="1"/>
          </p:cNvSpPr>
          <p:nvPr>
            <p:ph type="body" idx="1"/>
          </p:nvPr>
        </p:nvSpPr>
        <p:spPr>
          <a:xfrm>
            <a:off x="451262" y="2603863"/>
            <a:ext cx="10515600" cy="231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800"/>
              <a:buNone/>
            </a:pPr>
            <a:r>
              <a:rPr lang="en-US" b="1"/>
              <a:t>Historic and Cultural Investments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"/>
          <p:cNvSpPr txBox="1">
            <a:spLocks noGrp="1"/>
          </p:cNvSpPr>
          <p:nvPr>
            <p:ph type="subTitle" idx="1"/>
          </p:nvPr>
        </p:nvSpPr>
        <p:spPr>
          <a:xfrm>
            <a:off x="9118994" y="1422093"/>
            <a:ext cx="2786135" cy="3674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800"/>
              <a:buNone/>
            </a:pPr>
            <a:r>
              <a:rPr lang="en-US" sz="2800" b="1" dirty="0"/>
              <a:t>War Memorial Building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Re-opened </a:t>
            </a:r>
            <a:b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September 12, 2024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entury Gothic"/>
                <a:sym typeface="Century Gothic"/>
              </a:rPr>
              <a:t>$4.8 million ARPA funds</a:t>
            </a:r>
            <a:endParaRPr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44" name="Google Shape;24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67316" y="1883638"/>
            <a:ext cx="3825605" cy="2869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2847341" y="1897902"/>
            <a:ext cx="3806478" cy="2854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5745262" y="1897903"/>
            <a:ext cx="3806480" cy="285486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9"/>
          <p:cNvSpPr txBox="1">
            <a:spLocks noGrp="1"/>
          </p:cNvSpPr>
          <p:nvPr>
            <p:ph type="ctrTitle"/>
          </p:nvPr>
        </p:nvSpPr>
        <p:spPr>
          <a:xfrm>
            <a:off x="339738" y="313507"/>
            <a:ext cx="11359141" cy="48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/>
              <a:t>HISTORIC AND CULTURAL INVESTMENTS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51262" y="2603863"/>
            <a:ext cx="10515600" cy="231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800"/>
              <a:buNone/>
            </a:pPr>
            <a:r>
              <a:rPr lang="en-US" b="1"/>
              <a:t>Major Development and Infrastructure Projects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0"/>
          <p:cNvSpPr txBox="1">
            <a:spLocks noGrp="1"/>
          </p:cNvSpPr>
          <p:nvPr>
            <p:ph type="subTitle" idx="1"/>
          </p:nvPr>
        </p:nvSpPr>
        <p:spPr>
          <a:xfrm>
            <a:off x="3272575" y="1422100"/>
            <a:ext cx="7266116" cy="3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800"/>
              <a:buNone/>
            </a:pPr>
            <a:r>
              <a:rPr lang="en-US" sz="3200" b="1" dirty="0"/>
              <a:t>The Historic Liberty Tree</a:t>
            </a:r>
            <a:endParaRPr sz="2800" b="1" dirty="0"/>
          </a:p>
          <a:p>
            <a:pPr marL="3429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2400"/>
              <a:buChar char="•"/>
            </a:pPr>
            <a:r>
              <a:rPr lang="en-US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Property acquired by City</a:t>
            </a:r>
            <a:endParaRPr sz="2800" b="1" dirty="0"/>
          </a:p>
          <a:p>
            <a:pPr marL="3429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2400"/>
              <a:buChar char="•"/>
            </a:pPr>
            <a:r>
              <a:rPr lang="en-US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Historic landmark</a:t>
            </a:r>
            <a:endParaRPr sz="2800" b="1" dirty="0"/>
          </a:p>
          <a:p>
            <a:pPr marL="3429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2400"/>
              <a:buChar char="•"/>
            </a:pPr>
            <a:r>
              <a:rPr lang="en-US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Stop on the Underground Railroad and significant location for suffragist movement</a:t>
            </a:r>
            <a:endParaRPr sz="2800" b="1" dirty="0"/>
          </a:p>
        </p:txBody>
      </p:sp>
      <p:sp>
        <p:nvSpPr>
          <p:cNvPr id="253" name="Google Shape;253;p20"/>
          <p:cNvSpPr txBox="1">
            <a:spLocks noGrp="1"/>
          </p:cNvSpPr>
          <p:nvPr>
            <p:ph type="ctrTitle"/>
          </p:nvPr>
        </p:nvSpPr>
        <p:spPr>
          <a:xfrm>
            <a:off x="339738" y="313507"/>
            <a:ext cx="11359141" cy="48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/>
              <a:t>HISTORIC AND CULTURAL INVESTMENTS</a:t>
            </a:r>
            <a:endParaRPr/>
          </a:p>
        </p:txBody>
      </p:sp>
      <p:pic>
        <p:nvPicPr>
          <p:cNvPr id="254" name="Google Shape;25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0" y="1145861"/>
            <a:ext cx="2569030" cy="4226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114" y="1112075"/>
            <a:ext cx="2741932" cy="439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1"/>
          <p:cNvSpPr txBox="1"/>
          <p:nvPr/>
        </p:nvSpPr>
        <p:spPr>
          <a:xfrm>
            <a:off x="6948075" y="1226400"/>
            <a:ext cx="5161800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>
                <a:solidFill>
                  <a:srgbClr val="5481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Marvelous Marvin </a:t>
            </a:r>
            <a:r>
              <a:rPr lang="en-US" sz="2700" b="1" dirty="0" err="1">
                <a:solidFill>
                  <a:srgbClr val="5481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Hagler</a:t>
            </a:r>
            <a:r>
              <a:rPr lang="en-US" sz="2700" b="1" dirty="0">
                <a:solidFill>
                  <a:srgbClr val="5481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Park</a:t>
            </a:r>
            <a:endParaRPr sz="1700" b="1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>
                <a:solidFill>
                  <a:srgbClr val="5481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Marvelous Marvin </a:t>
            </a:r>
            <a:r>
              <a:rPr lang="en-US" sz="2700" b="1" dirty="0" err="1">
                <a:solidFill>
                  <a:srgbClr val="5481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Hagler</a:t>
            </a:r>
            <a:r>
              <a:rPr lang="en-US" sz="2700" b="1" dirty="0">
                <a:solidFill>
                  <a:srgbClr val="5481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Statue</a:t>
            </a:r>
            <a:endParaRPr sz="1700" b="1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June 13, 2024</a:t>
            </a:r>
          </a:p>
          <a:p>
            <a:pPr>
              <a:lnSpc>
                <a:spcPct val="200000"/>
              </a:lnSpc>
            </a:pP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$150,000 state funding*</a:t>
            </a:r>
          </a:p>
        </p:txBody>
      </p:sp>
      <p:pic>
        <p:nvPicPr>
          <p:cNvPr id="261" name="Google Shape;26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7370" y="1226397"/>
            <a:ext cx="3845923" cy="256394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1"/>
          <p:cNvSpPr txBox="1">
            <a:spLocks noGrp="1"/>
          </p:cNvSpPr>
          <p:nvPr>
            <p:ph type="ctrTitle"/>
          </p:nvPr>
        </p:nvSpPr>
        <p:spPr>
          <a:xfrm>
            <a:off x="339738" y="313507"/>
            <a:ext cx="11359141" cy="48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/>
              <a:t>HISTORIC AND CULTURAL INVESTMENTS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ACE0D1-2009-4D4F-BBE1-6145063FEC55}"/>
              </a:ext>
            </a:extLst>
          </p:cNvPr>
          <p:cNvSpPr txBox="1"/>
          <p:nvPr/>
        </p:nvSpPr>
        <p:spPr>
          <a:xfrm>
            <a:off x="3426692" y="5105765"/>
            <a:ext cx="739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*</a:t>
            </a:r>
            <a:r>
              <a:rPr lang="en-US" sz="2000" dirty="0">
                <a:latin typeface="Century Gothic" panose="020B0502020202020204" pitchFamily="34" charset="0"/>
              </a:rPr>
              <a:t>Thank you former State Representative Gerry Cassidy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121" y="1626138"/>
            <a:ext cx="7888672" cy="3390561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2"/>
          <p:cNvSpPr txBox="1">
            <a:spLocks noGrp="1"/>
          </p:cNvSpPr>
          <p:nvPr>
            <p:ph type="subTitle" idx="1"/>
          </p:nvPr>
        </p:nvSpPr>
        <p:spPr>
          <a:xfrm>
            <a:off x="7286149" y="1221950"/>
            <a:ext cx="4735200" cy="130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3600"/>
              <a:buNone/>
            </a:pPr>
            <a:r>
              <a:rPr lang="en-US" sz="3600" b="1"/>
              <a:t>Lawrence R. Cosgrove Memorial Pool</a:t>
            </a:r>
            <a:endParaRPr b="1"/>
          </a:p>
        </p:txBody>
      </p:sp>
      <p:sp>
        <p:nvSpPr>
          <p:cNvPr id="269" name="Google Shape;269;p22"/>
          <p:cNvSpPr txBox="1"/>
          <p:nvPr/>
        </p:nvSpPr>
        <p:spPr>
          <a:xfrm>
            <a:off x="8383980" y="2575684"/>
            <a:ext cx="38079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Re-Opened July 15, 2025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Funded by ARPA and </a:t>
            </a:r>
            <a:br>
              <a:rPr lang="en-US" sz="1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 Biden’s Omnibus Bill</a:t>
            </a:r>
            <a:endParaRPr sz="1700" b="1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Total: $6,004,533</a:t>
            </a:r>
            <a:endParaRPr sz="1700" b="1"/>
          </a:p>
        </p:txBody>
      </p:sp>
      <p:sp>
        <p:nvSpPr>
          <p:cNvPr id="270" name="Google Shape;270;p22"/>
          <p:cNvSpPr txBox="1">
            <a:spLocks noGrp="1"/>
          </p:cNvSpPr>
          <p:nvPr>
            <p:ph type="ctrTitle"/>
          </p:nvPr>
        </p:nvSpPr>
        <p:spPr>
          <a:xfrm>
            <a:off x="339738" y="313507"/>
            <a:ext cx="11359141" cy="48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/>
              <a:t>HISTORIC AND CULTURAL INVESTMENTS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6747075" y="1083475"/>
            <a:ext cx="4485900" cy="36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3600"/>
              <a:buNone/>
            </a:pPr>
            <a:r>
              <a:rPr lang="en-US" sz="3900" b="1" dirty="0"/>
              <a:t>Brockton City Hall</a:t>
            </a:r>
            <a:endParaRPr sz="2700" b="1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3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Restoring the People’s House for improved accessibility and aesthetics.</a:t>
            </a:r>
            <a:endParaRPr sz="2700" b="1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3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ARPA funding: $8,600,000</a:t>
            </a:r>
            <a:endParaRPr sz="2700" b="1" dirty="0"/>
          </a:p>
        </p:txBody>
      </p:sp>
      <p:pic>
        <p:nvPicPr>
          <p:cNvPr id="276" name="Google Shape;27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206" y="1083485"/>
            <a:ext cx="5921769" cy="4401847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3"/>
          <p:cNvSpPr txBox="1"/>
          <p:nvPr/>
        </p:nvSpPr>
        <p:spPr>
          <a:xfrm>
            <a:off x="339738" y="313507"/>
            <a:ext cx="11359141" cy="48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HISTORIC AND CULTURAL INVESTMENTS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8753" y="1165373"/>
            <a:ext cx="3156316" cy="3494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26240" y="1165373"/>
            <a:ext cx="2386832" cy="346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4243" y="1165373"/>
            <a:ext cx="3550614" cy="350988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4"/>
          <p:cNvSpPr txBox="1"/>
          <p:nvPr/>
        </p:nvSpPr>
        <p:spPr>
          <a:xfrm>
            <a:off x="339738" y="313507"/>
            <a:ext cx="11359141" cy="48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HISTORIC AND CULTURAL INVESTMENTS</a:t>
            </a:r>
            <a:endParaRPr/>
          </a:p>
        </p:txBody>
      </p:sp>
      <p:sp>
        <p:nvSpPr>
          <p:cNvPr id="286" name="Google Shape;286;p24"/>
          <p:cNvSpPr txBox="1"/>
          <p:nvPr/>
        </p:nvSpPr>
        <p:spPr>
          <a:xfrm>
            <a:off x="418753" y="4598538"/>
            <a:ext cx="5867784" cy="1049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481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Major Music Festival: Punk In Drublic</a:t>
            </a:r>
            <a:endParaRPr sz="2400">
              <a:solidFill>
                <a:srgbClr val="54813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August 31 and September 1, 2024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5"/>
          <p:cNvSpPr txBox="1">
            <a:spLocks noGrp="1"/>
          </p:cNvSpPr>
          <p:nvPr>
            <p:ph type="body" idx="1"/>
          </p:nvPr>
        </p:nvSpPr>
        <p:spPr>
          <a:xfrm>
            <a:off x="148046" y="1836148"/>
            <a:ext cx="4833257" cy="119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800"/>
              <a:buNone/>
            </a:pPr>
            <a:r>
              <a:rPr lang="en-US" dirty="0"/>
              <a:t>DW Field Park Welcome Center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Southeastern Regional Vocational Technical High School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 project</a:t>
            </a:r>
            <a:endParaRPr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2" name="Google Shape;292;p25"/>
          <p:cNvSpPr txBox="1"/>
          <p:nvPr/>
        </p:nvSpPr>
        <p:spPr>
          <a:xfrm>
            <a:off x="339738" y="313507"/>
            <a:ext cx="11359141" cy="48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HISTORIC AND CULTURAL INVESTMENTS</a:t>
            </a:r>
            <a:endParaRPr/>
          </a:p>
        </p:txBody>
      </p:sp>
      <p:pic>
        <p:nvPicPr>
          <p:cNvPr id="293" name="Google Shape;29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5475" y="985188"/>
            <a:ext cx="6283198" cy="4374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6"/>
          <p:cNvSpPr txBox="1"/>
          <p:nvPr/>
        </p:nvSpPr>
        <p:spPr>
          <a:xfrm>
            <a:off x="339738" y="313507"/>
            <a:ext cx="11359141" cy="48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HISTORIC AND CULTURAL INVESTMENTS</a:t>
            </a:r>
            <a:endParaRPr/>
          </a:p>
        </p:txBody>
      </p:sp>
      <p:sp>
        <p:nvSpPr>
          <p:cNvPr id="299" name="Google Shape;299;p26"/>
          <p:cNvSpPr txBox="1">
            <a:spLocks noGrp="1"/>
          </p:cNvSpPr>
          <p:nvPr>
            <p:ph type="body" idx="1"/>
          </p:nvPr>
        </p:nvSpPr>
        <p:spPr>
          <a:xfrm>
            <a:off x="451262" y="1034005"/>
            <a:ext cx="10515600" cy="4178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400"/>
              <a:buNone/>
            </a:pPr>
            <a:r>
              <a:rPr lang="en-US" sz="2400"/>
              <a:t>ARPA-funded Playground and Recreational Space Renovations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2400"/>
              <a:buNone/>
            </a:pPr>
            <a:endParaRPr sz="240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1600"/>
              <a:buChar char="•"/>
            </a:pPr>
            <a:r>
              <a:rPr lang="en-U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Walker’s Playground</a:t>
            </a:r>
            <a:endParaRPr b="1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1600"/>
              <a:buChar char="•"/>
            </a:pPr>
            <a:r>
              <a:rPr lang="en-U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Edgar’s Playground</a:t>
            </a:r>
            <a:endParaRPr b="1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1600"/>
              <a:buChar char="•"/>
            </a:pPr>
            <a:r>
              <a:rPr lang="en-U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Hilstrom Farm Park</a:t>
            </a:r>
            <a:endParaRPr b="1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1600"/>
              <a:buChar char="•"/>
            </a:pPr>
            <a:r>
              <a:rPr lang="en-U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Justin DeMello Playground</a:t>
            </a:r>
            <a:endParaRPr b="1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1600"/>
              <a:buChar char="•"/>
            </a:pPr>
            <a:r>
              <a:rPr lang="en-U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Buckley Playground</a:t>
            </a:r>
            <a:endParaRPr b="1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1600"/>
              <a:buChar char="•"/>
            </a:pPr>
            <a:r>
              <a:rPr lang="en-U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Bent Playground</a:t>
            </a:r>
            <a:endParaRPr b="1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1600"/>
              <a:buChar char="•"/>
            </a:pPr>
            <a:r>
              <a:rPr lang="en-U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Tukis Playground</a:t>
            </a:r>
            <a:endParaRPr b="1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1600"/>
              <a:buChar char="•"/>
            </a:pPr>
            <a:r>
              <a:rPr lang="en-U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Timothy Holster Playground</a:t>
            </a:r>
            <a:endParaRPr b="1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1600"/>
              <a:buChar char="•"/>
            </a:pPr>
            <a:r>
              <a:rPr lang="en-U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Parmenter Playground</a:t>
            </a:r>
            <a:endParaRPr b="1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1600"/>
              <a:buChar char="•"/>
            </a:pPr>
            <a:r>
              <a:rPr lang="en-U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DW Field Golf Course window replacement</a:t>
            </a:r>
            <a:endParaRPr b="1"/>
          </a:p>
        </p:txBody>
      </p:sp>
      <p:pic>
        <p:nvPicPr>
          <p:cNvPr id="300" name="Google Shape;30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92638" y="553673"/>
            <a:ext cx="2920093" cy="3893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2092" y="2085882"/>
            <a:ext cx="2394857" cy="3214688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02" name="Google Shape;302;p26"/>
          <p:cNvSpPr txBox="1"/>
          <p:nvPr/>
        </p:nvSpPr>
        <p:spPr>
          <a:xfrm>
            <a:off x="881558" y="1451326"/>
            <a:ext cx="1881000" cy="36930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$3,300,000</a:t>
            </a:r>
            <a:endParaRPr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7"/>
          <p:cNvSpPr txBox="1"/>
          <p:nvPr/>
        </p:nvSpPr>
        <p:spPr>
          <a:xfrm>
            <a:off x="339738" y="313507"/>
            <a:ext cx="11359141" cy="48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HISTORIC AND CULTURAL INVESTMENTS</a:t>
            </a:r>
            <a:endParaRPr/>
          </a:p>
        </p:txBody>
      </p:sp>
      <p:sp>
        <p:nvSpPr>
          <p:cNvPr id="308" name="Google Shape;308;p27"/>
          <p:cNvSpPr txBox="1">
            <a:spLocks noGrp="1"/>
          </p:cNvSpPr>
          <p:nvPr>
            <p:ph type="body" idx="1"/>
          </p:nvPr>
        </p:nvSpPr>
        <p:spPr>
          <a:xfrm>
            <a:off x="451249" y="1125375"/>
            <a:ext cx="57663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400"/>
              <a:buNone/>
            </a:pPr>
            <a:r>
              <a:rPr lang="en-US" sz="2400" b="1"/>
              <a:t>ARPA investment in Brockton non-profits</a:t>
            </a:r>
            <a:endParaRPr sz="2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p27"/>
          <p:cNvSpPr txBox="1"/>
          <p:nvPr/>
        </p:nvSpPr>
        <p:spPr>
          <a:xfrm>
            <a:off x="513807" y="1706396"/>
            <a:ext cx="5042262" cy="461665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$2 million to 42 non-profits</a:t>
            </a:r>
            <a:endParaRPr b="1" dirty="0"/>
          </a:p>
        </p:txBody>
      </p:sp>
      <p:pic>
        <p:nvPicPr>
          <p:cNvPr id="310" name="Google Shape;31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7937" y="643839"/>
            <a:ext cx="4790256" cy="2933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4060" y="2406558"/>
            <a:ext cx="2995748" cy="3001417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2" name="Google Shape;312;p27"/>
          <p:cNvSpPr txBox="1"/>
          <p:nvPr/>
        </p:nvSpPr>
        <p:spPr>
          <a:xfrm>
            <a:off x="8072846" y="3630268"/>
            <a:ext cx="270619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Family and Community Resources</a:t>
            </a:r>
            <a:endParaRPr b="1"/>
          </a:p>
        </p:txBody>
      </p:sp>
      <p:sp>
        <p:nvSpPr>
          <p:cNvPr id="313" name="Google Shape;313;p27"/>
          <p:cNvSpPr txBox="1"/>
          <p:nvPr/>
        </p:nvSpPr>
        <p:spPr>
          <a:xfrm>
            <a:off x="4672252" y="5403634"/>
            <a:ext cx="14622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Charity Guild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4" name="Google Shape;314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7490" y="2406558"/>
            <a:ext cx="3944982" cy="2970294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7"/>
          <p:cNvSpPr txBox="1"/>
          <p:nvPr/>
        </p:nvSpPr>
        <p:spPr>
          <a:xfrm>
            <a:off x="374572" y="5403633"/>
            <a:ext cx="25539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Boys &amp; Girls Club of Metro South</a:t>
            </a:r>
            <a:endParaRPr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8"/>
          <p:cNvSpPr txBox="1">
            <a:spLocks noGrp="1"/>
          </p:cNvSpPr>
          <p:nvPr>
            <p:ph type="body" idx="1"/>
          </p:nvPr>
        </p:nvSpPr>
        <p:spPr>
          <a:xfrm>
            <a:off x="451262" y="2603863"/>
            <a:ext cx="10515600" cy="478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800"/>
              <a:buNone/>
            </a:pPr>
            <a:r>
              <a:rPr lang="en-US" b="1"/>
              <a:t>Looking Ahead: </a:t>
            </a:r>
            <a:r>
              <a:rPr lang="en-US" b="1">
                <a:solidFill>
                  <a:srgbClr val="7F7F7F"/>
                </a:solidFill>
              </a:rPr>
              <a:t>Future Priorities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9"/>
          <p:cNvSpPr txBox="1">
            <a:spLocks noGrp="1"/>
          </p:cNvSpPr>
          <p:nvPr>
            <p:ph type="title"/>
          </p:nvPr>
        </p:nvSpPr>
        <p:spPr>
          <a:xfrm>
            <a:off x="451262" y="194560"/>
            <a:ext cx="10515600" cy="715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/>
              <a:t>LOOKING AHEAD: FUTURE PRIORITIES </a:t>
            </a:r>
            <a:endParaRPr/>
          </a:p>
        </p:txBody>
      </p:sp>
      <p:sp>
        <p:nvSpPr>
          <p:cNvPr id="326" name="Google Shape;326;p29"/>
          <p:cNvSpPr txBox="1">
            <a:spLocks noGrp="1"/>
          </p:cNvSpPr>
          <p:nvPr>
            <p:ph type="body" idx="1"/>
          </p:nvPr>
        </p:nvSpPr>
        <p:spPr>
          <a:xfrm>
            <a:off x="451262" y="1142785"/>
            <a:ext cx="10515600" cy="410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000"/>
              <a:buFont typeface="+mj-lt"/>
              <a:buAutoNum type="arabicPeriod"/>
            </a:pPr>
            <a:r>
              <a:rPr lang="en-US" sz="2000" b="1" dirty="0">
                <a:latin typeface="Century Gothic"/>
                <a:ea typeface="Century Gothic"/>
                <a:cs typeface="Century Gothic"/>
                <a:sym typeface="Century Gothic"/>
              </a:rPr>
              <a:t>Desalination Supply Contract </a:t>
            </a: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Ensuring Brockton secures long-term, cost-effective water resources.</a:t>
            </a:r>
            <a:endParaRPr b="1" dirty="0"/>
          </a:p>
          <a:p>
            <a:pPr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48135"/>
              </a:buClr>
              <a:buSzPts val="2000"/>
              <a:buFont typeface="+mj-lt"/>
              <a:buAutoNum type="arabicPeriod"/>
            </a:pPr>
            <a:r>
              <a:rPr lang="en-US" sz="2000" b="1" dirty="0">
                <a:latin typeface="Century Gothic"/>
                <a:ea typeface="Century Gothic"/>
                <a:cs typeface="Century Gothic"/>
                <a:sym typeface="Century Gothic"/>
              </a:rPr>
              <a:t>CSX Rail Yard Redevelopment </a:t>
            </a: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Maximizing the site’s potential for economic growth and job creation. </a:t>
            </a:r>
            <a:endParaRPr b="1" dirty="0"/>
          </a:p>
          <a:p>
            <a:pPr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48135"/>
              </a:buClr>
              <a:buSzPts val="2000"/>
              <a:buFont typeface="+mj-lt"/>
              <a:buAutoNum type="arabicPeriod"/>
            </a:pPr>
            <a:r>
              <a:rPr lang="en-US" sz="2000" b="1" dirty="0">
                <a:latin typeface="Century Gothic"/>
                <a:ea typeface="Century Gothic"/>
                <a:cs typeface="Century Gothic"/>
                <a:sym typeface="Century Gothic"/>
              </a:rPr>
              <a:t>State-Mandated Accessory Dwelling Units (ADUs) </a:t>
            </a: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Thousands of new housing units expected due to new state laws.</a:t>
            </a:r>
            <a:endParaRPr b="1" dirty="0"/>
          </a:p>
          <a:p>
            <a:pPr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48135"/>
              </a:buClr>
              <a:buSzPts val="2000"/>
              <a:buFont typeface="+mj-lt"/>
              <a:buAutoNum type="arabicPeriod"/>
            </a:pPr>
            <a:r>
              <a:rPr lang="en-US" sz="2000" b="1" dirty="0">
                <a:latin typeface="Century Gothic"/>
                <a:ea typeface="Century Gothic"/>
                <a:cs typeface="Century Gothic"/>
                <a:sym typeface="Century Gothic"/>
              </a:rPr>
              <a:t>Brockton Fairgrounds </a:t>
            </a: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Housing, business, green space, restaurant/retail space</a:t>
            </a:r>
            <a:endParaRPr b="1" dirty="0"/>
          </a:p>
          <a:p>
            <a:pPr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48135"/>
              </a:buClr>
              <a:buSzPts val="2000"/>
              <a:buFont typeface="+mj-lt"/>
              <a:buAutoNum type="arabicPeriod"/>
            </a:pPr>
            <a:r>
              <a:rPr lang="en-US" sz="2000" b="1" dirty="0">
                <a:latin typeface="Century Gothic"/>
                <a:ea typeface="Century Gothic"/>
                <a:cs typeface="Century Gothic"/>
                <a:sym typeface="Century Gothic"/>
              </a:rPr>
              <a:t>K Mart Plaza</a:t>
            </a:r>
            <a:endParaRPr b="1" dirty="0"/>
          </a:p>
          <a:p>
            <a:pPr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48135"/>
              </a:buClr>
              <a:buSzPts val="2000"/>
              <a:buFont typeface="+mj-lt"/>
              <a:buAutoNum type="arabicPeriod"/>
            </a:pPr>
            <a:r>
              <a:rPr lang="en-US" sz="2000" b="1" dirty="0">
                <a:latin typeface="Century Gothic"/>
                <a:ea typeface="Century Gothic"/>
                <a:cs typeface="Century Gothic"/>
                <a:sym typeface="Century Gothic"/>
              </a:rPr>
              <a:t>VA Medical Center </a:t>
            </a: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Housing</a:t>
            </a:r>
            <a:endParaRPr b="1" dirty="0"/>
          </a:p>
          <a:p>
            <a:pPr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48135"/>
              </a:buClr>
              <a:buSzPts val="2000"/>
              <a:buFont typeface="+mj-lt"/>
              <a:buAutoNum type="arabicPeriod"/>
            </a:pPr>
            <a:r>
              <a:rPr lang="en-US" sz="2000" b="1" dirty="0">
                <a:latin typeface="Century Gothic"/>
                <a:ea typeface="Century Gothic"/>
                <a:cs typeface="Century Gothic"/>
                <a:sym typeface="Century Gothic"/>
              </a:rPr>
              <a:t>Lovett Brook </a:t>
            </a: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(Good Samaritan) Life science development</a:t>
            </a:r>
            <a:endParaRPr b="1" dirty="0"/>
          </a:p>
          <a:p>
            <a:pPr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48135"/>
              </a:buClr>
              <a:buSzPts val="2000"/>
              <a:buFont typeface="+mj-lt"/>
              <a:buAutoNum type="arabicPeriod"/>
            </a:pPr>
            <a:r>
              <a:rPr lang="en-US" sz="2000" b="1" dirty="0">
                <a:latin typeface="Century Gothic"/>
                <a:ea typeface="Century Gothic"/>
                <a:cs typeface="Century Gothic"/>
                <a:sym typeface="Century Gothic"/>
              </a:rPr>
              <a:t>Christo’s </a:t>
            </a:r>
            <a:r>
              <a:rPr lang="en-US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Housing and social services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48135"/>
              </a:buClr>
              <a:buSzPts val="2000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261" y="1165287"/>
            <a:ext cx="7673836" cy="429734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>
            <a:spLocks noGrp="1"/>
          </p:cNvSpPr>
          <p:nvPr>
            <p:ph type="subTitle" idx="1"/>
          </p:nvPr>
        </p:nvSpPr>
        <p:spPr>
          <a:xfrm>
            <a:off x="930285" y="1374241"/>
            <a:ext cx="2727315" cy="7855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Scheduled to open </a:t>
            </a: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September 2025</a:t>
            </a:r>
            <a:endParaRPr/>
          </a:p>
        </p:txBody>
      </p:sp>
      <p:sp>
        <p:nvSpPr>
          <p:cNvPr id="104" name="Google Shape;104;p3"/>
          <p:cNvSpPr txBox="1"/>
          <p:nvPr/>
        </p:nvSpPr>
        <p:spPr>
          <a:xfrm>
            <a:off x="339738" y="313507"/>
            <a:ext cx="11359141" cy="48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MAJOR DEVELOPMENT AND INFRASTRUCTURE</a:t>
            </a:r>
            <a:endParaRPr/>
          </a:p>
        </p:txBody>
      </p:sp>
      <p:sp>
        <p:nvSpPr>
          <p:cNvPr id="105" name="Google Shape;105;p3"/>
          <p:cNvSpPr txBox="1">
            <a:spLocks noGrp="1"/>
          </p:cNvSpPr>
          <p:nvPr>
            <p:ph type="ctrTitle"/>
          </p:nvPr>
        </p:nvSpPr>
        <p:spPr>
          <a:xfrm>
            <a:off x="6176062" y="979347"/>
            <a:ext cx="5767450" cy="1029949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lang="en-US" sz="3600">
                <a:solidFill>
                  <a:schemeClr val="lt1"/>
                </a:solidFill>
              </a:rPr>
              <a:t>Brockton Public Safety Building</a:t>
            </a:r>
            <a:br>
              <a:rPr lang="en-US" sz="3600">
                <a:solidFill>
                  <a:schemeClr val="lt1"/>
                </a:solidFill>
              </a:rPr>
            </a:br>
            <a:r>
              <a:rPr lang="en-US" sz="2700">
                <a:solidFill>
                  <a:schemeClr val="lt1"/>
                </a:solidFill>
              </a:rPr>
              <a:t>135 Warren Avenue</a:t>
            </a:r>
            <a:endParaRPr/>
          </a:p>
        </p:txBody>
      </p:sp>
      <p:sp>
        <p:nvSpPr>
          <p:cNvPr id="106" name="Google Shape;106;p3"/>
          <p:cNvSpPr txBox="1"/>
          <p:nvPr/>
        </p:nvSpPr>
        <p:spPr>
          <a:xfrm>
            <a:off x="7576456" y="424507"/>
            <a:ext cx="31906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Public Safety Investments</a:t>
            </a:r>
            <a:endParaRPr/>
          </a:p>
        </p:txBody>
      </p:sp>
      <p:sp>
        <p:nvSpPr>
          <p:cNvPr id="107" name="Google Shape;107;p3"/>
          <p:cNvSpPr txBox="1"/>
          <p:nvPr/>
        </p:nvSpPr>
        <p:spPr>
          <a:xfrm>
            <a:off x="8292244" y="2159798"/>
            <a:ext cx="37518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Four departments in one state-of-the-art building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800"/>
              <a:buChar char="•"/>
            </a:pPr>
            <a:r>
              <a:rPr lang="en-U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Police</a:t>
            </a:r>
            <a:endParaRPr b="1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800"/>
              <a:buChar char="•"/>
            </a:pPr>
            <a:r>
              <a:rPr lang="en-U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Fire</a:t>
            </a:r>
            <a:endParaRPr b="1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800"/>
              <a:buChar char="•"/>
            </a:pPr>
            <a:r>
              <a:rPr lang="en-U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</a:t>
            </a:r>
            <a:endParaRPr b="1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800"/>
              <a:buChar char="•"/>
            </a:pPr>
            <a:r>
              <a:rPr lang="en-U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Brockton Emergency Management (BEMA)</a:t>
            </a:r>
            <a:endParaRPr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5481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Two-way traffic conversion </a:t>
            </a:r>
            <a:r>
              <a:rPr lang="en-U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Warren Avenue (from Spring Street to Belmont Street)</a:t>
            </a:r>
            <a:endParaRPr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0"/>
          <p:cNvSpPr txBox="1">
            <a:spLocks noGrp="1"/>
          </p:cNvSpPr>
          <p:nvPr>
            <p:ph type="body" idx="1"/>
          </p:nvPr>
        </p:nvSpPr>
        <p:spPr>
          <a:xfrm>
            <a:off x="599300" y="2318450"/>
            <a:ext cx="10958700" cy="19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800"/>
              <a:buNone/>
            </a:pPr>
            <a:r>
              <a:rPr lang="en-US" b="1"/>
              <a:t>The business community is essential to our continued growth. 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Together, let’s keep building a stronger, more vibrant Brockton, focused on fostering and supporting businesses that drive job creation, stabilize families, and enhance our housing stock</a:t>
            </a: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</p:txBody>
      </p:sp>
      <p:sp>
        <p:nvSpPr>
          <p:cNvPr id="332" name="Google Shape;332;p30"/>
          <p:cNvSpPr txBox="1">
            <a:spLocks noGrp="1"/>
          </p:cNvSpPr>
          <p:nvPr>
            <p:ph type="title"/>
          </p:nvPr>
        </p:nvSpPr>
        <p:spPr>
          <a:xfrm>
            <a:off x="450850" y="195263"/>
            <a:ext cx="105156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/>
              <a:t>LOOKING AHEAD: FUTURE PRIORITIES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1"/>
          <p:cNvSpPr txBox="1">
            <a:spLocks noGrp="1"/>
          </p:cNvSpPr>
          <p:nvPr>
            <p:ph type="title"/>
          </p:nvPr>
        </p:nvSpPr>
        <p:spPr>
          <a:xfrm>
            <a:off x="383177" y="2103437"/>
            <a:ext cx="11242766" cy="1325563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mes New Roman"/>
              <a:buNone/>
            </a:pPr>
            <a:r>
              <a:rPr lang="en-US" sz="6000">
                <a:solidFill>
                  <a:schemeClr val="lt1"/>
                </a:solidFill>
              </a:rPr>
              <a:t>Thank You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870" y="1539150"/>
            <a:ext cx="6163130" cy="39934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Google Shape;113;p4"/>
          <p:cNvGrpSpPr/>
          <p:nvPr/>
        </p:nvGrpSpPr>
        <p:grpSpPr>
          <a:xfrm>
            <a:off x="6817047" y="2010763"/>
            <a:ext cx="5054882" cy="895497"/>
            <a:chOff x="6646620" y="1587959"/>
            <a:chExt cx="5054882" cy="895497"/>
          </a:xfrm>
        </p:grpSpPr>
        <p:sp>
          <p:nvSpPr>
            <p:cNvPr id="114" name="Google Shape;114;p4"/>
            <p:cNvSpPr txBox="1"/>
            <p:nvPr/>
          </p:nvSpPr>
          <p:spPr>
            <a:xfrm>
              <a:off x="6646620" y="1960236"/>
              <a:ext cx="331252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NeighborWorks Housing Solutions</a:t>
              </a:r>
              <a:endParaRPr b="1"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Ribbon-cutting February 26, 2025</a:t>
              </a:r>
              <a:endParaRPr b="1" dirty="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6646620" y="1587959"/>
              <a:ext cx="505488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548135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Lincoln School Senior Housing</a:t>
              </a:r>
              <a:endParaRPr dirty="0"/>
            </a:p>
          </p:txBody>
        </p:sp>
      </p:grpSp>
      <p:sp>
        <p:nvSpPr>
          <p:cNvPr id="116" name="Google Shape;116;p4"/>
          <p:cNvSpPr txBox="1"/>
          <p:nvPr/>
        </p:nvSpPr>
        <p:spPr>
          <a:xfrm>
            <a:off x="-92651" y="895140"/>
            <a:ext cx="4721629" cy="48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800"/>
              <a:buFont typeface="Century Gothic"/>
              <a:buNone/>
            </a:pPr>
            <a:r>
              <a:rPr lang="en-US" sz="1800" b="1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Redevelopment of Key Properties</a:t>
            </a:r>
            <a:endParaRPr b="1"/>
          </a:p>
        </p:txBody>
      </p:sp>
      <p:sp>
        <p:nvSpPr>
          <p:cNvPr id="117" name="Google Shape;117;p4"/>
          <p:cNvSpPr txBox="1"/>
          <p:nvPr/>
        </p:nvSpPr>
        <p:spPr>
          <a:xfrm>
            <a:off x="339738" y="313507"/>
            <a:ext cx="11359141" cy="48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MAJOR DEVELOPMENT AND INFRASTRUCTURE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/>
        </p:nvSpPr>
        <p:spPr>
          <a:xfrm>
            <a:off x="-92651" y="895140"/>
            <a:ext cx="4721629" cy="48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800"/>
              <a:buFont typeface="Century Gothic"/>
              <a:buNone/>
            </a:pPr>
            <a:r>
              <a:rPr lang="en-US" sz="1800" b="1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Redevelopment of Key Properties</a:t>
            </a:r>
            <a:endParaRPr b="1"/>
          </a:p>
        </p:txBody>
      </p:sp>
      <p:sp>
        <p:nvSpPr>
          <p:cNvPr id="126" name="Google Shape;126;p5"/>
          <p:cNvSpPr txBox="1"/>
          <p:nvPr/>
        </p:nvSpPr>
        <p:spPr>
          <a:xfrm>
            <a:off x="339738" y="313507"/>
            <a:ext cx="11359141" cy="48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MAJOR DEVELOPMENT AND INFRASTRUCTURE</a:t>
            </a:r>
            <a:endParaRPr/>
          </a:p>
        </p:txBody>
      </p:sp>
      <p:pic>
        <p:nvPicPr>
          <p:cNvPr id="127" name="Google Shape;12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5577" y="1379967"/>
            <a:ext cx="7210651" cy="315635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/>
          <p:nvPr/>
        </p:nvSpPr>
        <p:spPr>
          <a:xfrm>
            <a:off x="374313" y="1420015"/>
            <a:ext cx="3504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5481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Shaw’s Center/</a:t>
            </a:r>
            <a:br>
              <a:rPr lang="en-US" sz="2400" b="1" dirty="0">
                <a:solidFill>
                  <a:srgbClr val="5481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1" dirty="0" err="1">
                <a:solidFill>
                  <a:srgbClr val="5481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Campanelli</a:t>
            </a:r>
            <a:r>
              <a:rPr lang="en-US" sz="2400" b="1" dirty="0">
                <a:solidFill>
                  <a:srgbClr val="5481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Stadium </a:t>
            </a:r>
            <a:endParaRPr b="1" dirty="0"/>
          </a:p>
        </p:txBody>
      </p:sp>
      <p:sp>
        <p:nvSpPr>
          <p:cNvPr id="129" name="Google Shape;129;p5"/>
          <p:cNvSpPr txBox="1"/>
          <p:nvPr/>
        </p:nvSpPr>
        <p:spPr>
          <a:xfrm>
            <a:off x="4345575" y="4562600"/>
            <a:ext cx="7210650" cy="932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Originally a </a:t>
            </a: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public meeting space for </a:t>
            </a:r>
            <a:r>
              <a:rPr lang="en-US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ity and </a:t>
            </a:r>
            <a:r>
              <a:rPr lang="en-US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ommunity use</a:t>
            </a:r>
            <a:r>
              <a:rPr lang="en-US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this building  was converted to serve as the COVID response center/clinic, temporary home for the Brockton Council on Aging and as a City Hall Annex. </a:t>
            </a:r>
            <a:endParaRPr b="1" dirty="0"/>
          </a:p>
        </p:txBody>
      </p:sp>
      <p:sp>
        <p:nvSpPr>
          <p:cNvPr id="130" name="Google Shape;130;p5"/>
          <p:cNvSpPr/>
          <p:nvPr/>
        </p:nvSpPr>
        <p:spPr>
          <a:xfrm>
            <a:off x="453953" y="2421643"/>
            <a:ext cx="4523466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CARES Act and ARPA funds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48135"/>
                </a:solidFill>
                <a:latin typeface="Century Gothic"/>
                <a:sym typeface="Century Gothic"/>
              </a:rPr>
              <a:t>Approximately $4,000,000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800"/>
              <a:buChar char="•"/>
            </a:pPr>
            <a:r>
              <a:rPr lang="en-US" sz="1800" b="1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Energy improvements</a:t>
            </a:r>
            <a:endParaRPr b="1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800"/>
              <a:buChar char="•"/>
            </a:pPr>
            <a:r>
              <a:rPr lang="en-US" sz="1800" b="1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 scoreboard</a:t>
            </a:r>
            <a:endParaRPr b="1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800"/>
              <a:buChar char="•"/>
            </a:pPr>
            <a:r>
              <a:rPr lang="en-US" sz="1800" b="1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LED lighting</a:t>
            </a:r>
            <a:endParaRPr b="1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800"/>
              <a:buChar char="•"/>
            </a:pPr>
            <a:r>
              <a:rPr lang="en-US" sz="1800" b="1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Concession improvements</a:t>
            </a:r>
            <a:endParaRPr b="1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800"/>
              <a:buChar char="•"/>
            </a:pPr>
            <a:r>
              <a:rPr lang="en-US" sz="1800" b="1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Locker room improvements</a:t>
            </a:r>
            <a:endParaRPr sz="1800" b="1" i="0" dirty="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subTitle" idx="1"/>
          </p:nvPr>
        </p:nvSpPr>
        <p:spPr>
          <a:xfrm>
            <a:off x="339738" y="2054371"/>
            <a:ext cx="4301931" cy="271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800"/>
              <a:buNone/>
            </a:pPr>
            <a:r>
              <a:rPr lang="en-US" sz="2800" b="1"/>
              <a:t>Mary Cruise Kennedy </a:t>
            </a:r>
            <a:br>
              <a:rPr lang="en-US" sz="2800" b="1"/>
            </a:br>
            <a:r>
              <a:rPr lang="en-US" sz="2800" b="1"/>
              <a:t>Senior Center</a:t>
            </a:r>
            <a:endParaRPr b="1"/>
          </a:p>
          <a:p>
            <a:pPr marL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Opened on March 3, 2025</a:t>
            </a:r>
            <a:endParaRPr b="1"/>
          </a:p>
          <a:p>
            <a:pPr marL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Total: </a:t>
            </a:r>
            <a:r>
              <a:rPr lang="en-US" sz="1800" b="1">
                <a:latin typeface="Century Gothic"/>
                <a:ea typeface="Century Gothic"/>
                <a:cs typeface="Century Gothic"/>
                <a:sym typeface="Century Gothic"/>
              </a:rPr>
              <a:t>$7,669,400</a:t>
            </a:r>
            <a:r>
              <a:rPr lang="en-U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 ARPA funding</a:t>
            </a:r>
            <a:endParaRPr sz="2600" b="1"/>
          </a:p>
          <a:p>
            <a:pPr marL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*Includes state earmark of $1 million</a:t>
            </a:r>
            <a:endParaRPr sz="2600" b="1"/>
          </a:p>
          <a:p>
            <a:pPr marL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2000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1005" y="1227909"/>
            <a:ext cx="7060041" cy="363343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6"/>
          <p:cNvSpPr txBox="1"/>
          <p:nvPr/>
        </p:nvSpPr>
        <p:spPr>
          <a:xfrm>
            <a:off x="339738" y="313507"/>
            <a:ext cx="11359141" cy="48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MAJOR DEVELOPMENT AND INFRASTRUCTURE</a:t>
            </a:r>
            <a:endParaRPr/>
          </a:p>
        </p:txBody>
      </p:sp>
      <p:sp>
        <p:nvSpPr>
          <p:cNvPr id="138" name="Google Shape;138;p6"/>
          <p:cNvSpPr txBox="1"/>
          <p:nvPr/>
        </p:nvSpPr>
        <p:spPr>
          <a:xfrm>
            <a:off x="-92651" y="895140"/>
            <a:ext cx="4721629" cy="48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800"/>
              <a:buFont typeface="Century Gothic"/>
              <a:buNone/>
            </a:pPr>
            <a:r>
              <a:rPr lang="en-US" sz="1800" b="1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Redevelopment of Key Properties</a:t>
            </a:r>
            <a:endParaRPr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451262" y="2603863"/>
            <a:ext cx="10515600" cy="231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800"/>
              <a:buNone/>
            </a:pPr>
            <a:r>
              <a:rPr lang="en-US" b="1"/>
              <a:t>Housing Growth and Urban Revitalization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/>
        </p:nvSpPr>
        <p:spPr>
          <a:xfrm>
            <a:off x="339738" y="313507"/>
            <a:ext cx="11359141" cy="48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HOUSING GROWTH AND URBAN REVITALIZATION</a:t>
            </a:r>
            <a:endParaRPr/>
          </a:p>
        </p:txBody>
      </p:sp>
      <p:pic>
        <p:nvPicPr>
          <p:cNvPr id="149" name="Google Shape;14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776" y="1121944"/>
            <a:ext cx="5383669" cy="284231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8"/>
          <p:cNvSpPr/>
          <p:nvPr/>
        </p:nvSpPr>
        <p:spPr>
          <a:xfrm>
            <a:off x="6095999" y="1038174"/>
            <a:ext cx="5602879" cy="1855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Hundreds of new downtown housing units</a:t>
            </a:r>
            <a:r>
              <a:rPr lang="en-US" sz="1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Increasing foot traffic, supporting small businesses, and modernizing our city.</a:t>
            </a:r>
            <a:endParaRPr sz="1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Fairgrounds Development </a:t>
            </a:r>
            <a:r>
              <a:rPr lang="en-U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multi-use site encouraging housing, business growth, and recreation while increasing tax revenue.</a:t>
            </a:r>
            <a:endParaRPr sz="1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1" name="Google Shape;15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5732" y="3041766"/>
            <a:ext cx="3229526" cy="2422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 txBox="1">
            <a:spLocks noGrp="1"/>
          </p:cNvSpPr>
          <p:nvPr>
            <p:ph type="ctrTitle"/>
          </p:nvPr>
        </p:nvSpPr>
        <p:spPr>
          <a:xfrm>
            <a:off x="357445" y="1276244"/>
            <a:ext cx="11134724" cy="663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1"/>
              <a:t>Residential Projects </a:t>
            </a:r>
            <a:r>
              <a:rPr lang="en-US" sz="3600" b="1">
                <a:solidFill>
                  <a:srgbClr val="548135"/>
                </a:solidFill>
              </a:rPr>
              <a:t>Currently Under Construction</a:t>
            </a:r>
            <a:endParaRPr b="1"/>
          </a:p>
        </p:txBody>
      </p:sp>
      <p:sp>
        <p:nvSpPr>
          <p:cNvPr id="157" name="Google Shape;157;p9"/>
          <p:cNvSpPr txBox="1"/>
          <p:nvPr/>
        </p:nvSpPr>
        <p:spPr>
          <a:xfrm>
            <a:off x="8727908" y="2156650"/>
            <a:ext cx="35376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43-69 Montello Street</a:t>
            </a:r>
            <a:endParaRPr b="1">
              <a:solidFill>
                <a:schemeClr val="dk1"/>
              </a:solidFill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26 School Street</a:t>
            </a:r>
            <a:endParaRPr b="1">
              <a:solidFill>
                <a:schemeClr val="dk1"/>
              </a:solidFill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132 Main Street</a:t>
            </a:r>
            <a:endParaRPr b="1">
              <a:solidFill>
                <a:schemeClr val="dk1"/>
              </a:solidFill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46 Montello Street</a:t>
            </a:r>
            <a:endParaRPr b="1">
              <a:solidFill>
                <a:schemeClr val="dk1"/>
              </a:solidFill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69 North Montello Street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58" name="Google Shape;158;p9"/>
          <p:cNvSpPr txBox="1"/>
          <p:nvPr/>
        </p:nvSpPr>
        <p:spPr>
          <a:xfrm>
            <a:off x="3242399" y="4584131"/>
            <a:ext cx="28761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Hotel Grayson (rendering)</a:t>
            </a:r>
            <a:endParaRPr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NeighborWorks Housing Solutions</a:t>
            </a:r>
            <a:endParaRPr b="1"/>
          </a:p>
        </p:txBody>
      </p:sp>
      <p:pic>
        <p:nvPicPr>
          <p:cNvPr id="159" name="Google Shape;15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5226" y="2184764"/>
            <a:ext cx="2561164" cy="2341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01841" y="2194143"/>
            <a:ext cx="2620616" cy="232241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9"/>
          <p:cNvSpPr txBox="1"/>
          <p:nvPr/>
        </p:nvSpPr>
        <p:spPr>
          <a:xfrm>
            <a:off x="5923138" y="4584131"/>
            <a:ext cx="269931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Brockton South </a:t>
            </a:r>
            <a:br>
              <a:rPr lang="en-US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Transit-Oriented-Development </a:t>
            </a:r>
            <a:br>
              <a:rPr lang="en-US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(rendering) </a:t>
            </a:r>
            <a:endParaRPr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NeighborWorks Housing Solutions</a:t>
            </a:r>
            <a:endParaRPr b="1"/>
          </a:p>
        </p:txBody>
      </p:sp>
      <p:sp>
        <p:nvSpPr>
          <p:cNvPr id="162" name="Google Shape;162;p9"/>
          <p:cNvSpPr txBox="1"/>
          <p:nvPr/>
        </p:nvSpPr>
        <p:spPr>
          <a:xfrm>
            <a:off x="357444" y="4584131"/>
            <a:ext cx="28761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Merian on Main (rendering)</a:t>
            </a:r>
            <a:endParaRPr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Dakota Properties</a:t>
            </a:r>
            <a:endParaRPr b="1"/>
          </a:p>
        </p:txBody>
      </p:sp>
      <p:pic>
        <p:nvPicPr>
          <p:cNvPr id="163" name="Google Shape;16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9575" y="2203592"/>
            <a:ext cx="2742824" cy="231296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9"/>
          <p:cNvSpPr txBox="1"/>
          <p:nvPr/>
        </p:nvSpPr>
        <p:spPr>
          <a:xfrm>
            <a:off x="339738" y="313507"/>
            <a:ext cx="11359141" cy="48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HOUSING GROWTH AND URBAN REVITALIZATION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873</Words>
  <Application>Microsoft Office PowerPoint</Application>
  <PresentationFormat>Widescreen</PresentationFormat>
  <Paragraphs>149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Century Gothic</vt:lpstr>
      <vt:lpstr>Office Theme</vt:lpstr>
      <vt:lpstr>Mayor Robert Sullivan Brockton: Where Progress Meets Possibility</vt:lpstr>
      <vt:lpstr>PowerPoint Presentation</vt:lpstr>
      <vt:lpstr>Brockton Public Safety Building 135 Warren Avenue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Residential Projects Currently Under Construction</vt:lpstr>
      <vt:lpstr>HOUSING GROWTH AND URBAN REVITALIZATION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TRANSPORTATION, INFRASTRUCTURE, AND CONNECTIVITY </vt:lpstr>
      <vt:lpstr>TRANSPORTATION, INFRASTRUCTURE, AND CONNECTIVITY </vt:lpstr>
      <vt:lpstr>PowerPoint Presentation</vt:lpstr>
      <vt:lpstr>HISTORIC AND CULTURAL INVESTMENTS</vt:lpstr>
      <vt:lpstr>HISTORIC AND CULTURAL INVESTMENTS</vt:lpstr>
      <vt:lpstr>HISTORIC AND CULTURAL INVESTMENTS</vt:lpstr>
      <vt:lpstr>HISTORIC AND CULTURAL INVESTMENTS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LOOKING AHEAD: FUTURE PRIORITIES </vt:lpstr>
      <vt:lpstr>LOOKING AHEAD: FUTURE PRIORITIES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Mayor Robert Sullivan Brockton: Where Progress Meets Possibility</dc:title>
  <dc:creator>McCormack, Suzanne</dc:creator>
  <cp:lastModifiedBy>McCormack, Suzanne</cp:lastModifiedBy>
  <cp:revision>3</cp:revision>
  <cp:lastPrinted>2025-04-10T15:06:31Z</cp:lastPrinted>
  <dcterms:created xsi:type="dcterms:W3CDTF">2024-02-09T16:52:16Z</dcterms:created>
  <dcterms:modified xsi:type="dcterms:W3CDTF">2025-04-10T15:15:33Z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0x0101001A4261AB5CA7AC4A92787D07EEBDB322</vt:lpwstr>
  </property>
</Properties>
</file>