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72" r:id="rId10"/>
    <p:sldId id="274" r:id="rId11"/>
    <p:sldId id="268" r:id="rId12"/>
    <p:sldId id="269" r:id="rId13"/>
    <p:sldId id="270" r:id="rId14"/>
    <p:sldId id="263" r:id="rId15"/>
    <p:sldId id="273" r:id="rId16"/>
  </p:sldIdLst>
  <p:sldSz cx="12192000" cy="6858000"/>
  <p:notesSz cx="6950075" cy="92360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1D70-03DC-46D0-B0F1-3F1637DA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F08A4-81E6-461F-ABF6-AEC85E1D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AA1E6-CC95-4B8C-9C9D-E6036C64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B1EA-B51F-48DF-B04D-C9910B93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6696F-C242-46FE-9633-6A59000B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7AED-9D76-451C-BAB7-8BC72A15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4749A-9E41-4B0E-807E-1DC0B709E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F8F58-B400-4D41-A7DE-EF8611B3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C096-AE0E-43D5-A274-B34FAE4B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8124C-6E5B-41C6-8F20-A0BA8E52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4EF6F-A4DE-40A4-910F-E7A42CBD1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0116B-8F2B-47B3-B9EE-1EE09C618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7646-E274-4D50-B7C4-8CAED6D6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3424-BA2F-4732-B971-C4ED41FC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4CDC-EEB1-4B1C-9CF4-40842D03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4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202-384A-4A2F-8BD0-E4B23001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7F83-4121-42AA-82FF-CB461473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E9E28-3429-4A91-8A90-F0F8A8C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EFD86-DE44-471F-9AE4-EDD90759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7CEF6-6AB5-43CB-9D88-D652FAC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476-2357-4E5D-8BDF-2730E5F4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9B08D-12BB-4489-A58F-2852EC5BE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2566-27AB-45FF-B1B5-4128D322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B667B-F9DC-416F-9656-C9401ED5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AD1DD-8FD6-4767-9052-42B5DE46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0455-AF95-4F60-AC61-82D8A628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12EC3-B051-48F7-AA55-F611D3CE2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07C8F-613A-4485-8264-AC44C3543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3C378-9E59-47C9-9F1B-C7C09A5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D2E0D-F31F-46F3-8B13-DCCB0FAD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4BB46-6848-49B3-8C62-02335403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5AAE-B02B-4D41-8BCB-873A93F1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88A6E-46CF-48EA-BF3D-00BE90432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A14B-46E6-48E5-98C3-2FCEEE39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82322-ED44-4469-B626-C1E7DDB16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F01E0-B68A-45D6-9CA2-8D086D6EA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F5AD2-0768-41CE-9C1F-B9565F9B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C57D1-B393-4A9B-B86E-AC55AFC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3CA2A-D8B0-41D4-8F2E-BFF9729E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6867-ADCE-4BA3-A50F-C5B518E2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33709-76E8-469E-9EF7-210AA82C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D24BA-266D-4F8E-ADAB-FB19C4B0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2BC0B-3EC5-48AF-978B-4A097C78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CED8F-2759-455D-B281-7A5300E7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6EC14-3E42-4855-9F4A-0AF60126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E6D6-76EA-420E-A364-D606440C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DB60-045C-4E70-8FE4-26A748E8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306F-4C5D-43BA-8291-98C03EA7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5A8B-07EA-4D43-8B28-36647EB0F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BD3A6-3864-4335-9BE0-150C03C7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808A5-9DCE-421E-B296-695D98AE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E877-A492-4151-A465-CF8C1B73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7C1C-3814-4E08-81C7-9213CBA7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6DC92-963C-40C3-8613-ECB43C30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91F5-89A6-4FDD-8E22-4F79650C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63E9-94B7-40FF-B847-65FE4A41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5820F-5646-4198-BD49-EA37FCB6D95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0730A-4F6E-4F76-A488-9398C6E6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64D86-3344-4AA2-B048-F90F3308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4D335-065A-41FA-A3B5-228B22AD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D7935-417D-4242-8C8D-84897BC5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2" y="372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5057-6AD4-47C2-A7BA-59BF773B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262" y="1818313"/>
            <a:ext cx="10515600" cy="379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5FB19F-C141-4C1C-93EC-0012670D0A86}"/>
              </a:ext>
            </a:extLst>
          </p:cNvPr>
          <p:cNvCxnSpPr>
            <a:cxnSpLocks/>
          </p:cNvCxnSpPr>
          <p:nvPr userDrawn="1"/>
        </p:nvCxnSpPr>
        <p:spPr>
          <a:xfrm>
            <a:off x="451262" y="1690688"/>
            <a:ext cx="1130530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06F6-917B-47E2-8027-15C8D465EE31}"/>
              </a:ext>
            </a:extLst>
          </p:cNvPr>
          <p:cNvCxnSpPr>
            <a:cxnSpLocks/>
          </p:cNvCxnSpPr>
          <p:nvPr userDrawn="1"/>
        </p:nvCxnSpPr>
        <p:spPr>
          <a:xfrm>
            <a:off x="451262" y="5671115"/>
            <a:ext cx="1130530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942398-E15F-41AF-A3FB-5B22CB7B346E}"/>
              </a:ext>
            </a:extLst>
          </p:cNvPr>
          <p:cNvSpPr txBox="1"/>
          <p:nvPr userDrawn="1"/>
        </p:nvSpPr>
        <p:spPr>
          <a:xfrm>
            <a:off x="8960921" y="5811566"/>
            <a:ext cx="277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Mayor Robert Sullivan</a:t>
            </a: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Good Day Metro South February 15,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35B88-C67E-4E2F-9213-B76E7EBB992C}"/>
              </a:ext>
            </a:extLst>
          </p:cNvPr>
          <p:cNvSpPr txBox="1"/>
          <p:nvPr userDrawn="1"/>
        </p:nvSpPr>
        <p:spPr>
          <a:xfrm>
            <a:off x="2069609" y="5888027"/>
            <a:ext cx="719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CHAMPIONING THE FUTURE…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D07E1C-FCAD-4E4D-BF05-E2A682B870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3" y="5749335"/>
            <a:ext cx="1319172" cy="8305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F77554-EC2B-4B4C-AD12-6E7D1EA0DBD1}"/>
              </a:ext>
            </a:extLst>
          </p:cNvPr>
          <p:cNvCxnSpPr/>
          <p:nvPr userDrawn="1"/>
        </p:nvCxnSpPr>
        <p:spPr>
          <a:xfrm>
            <a:off x="9260095" y="5872039"/>
            <a:ext cx="0" cy="7705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60473-CB5C-4320-820C-F0C3C246136B}"/>
              </a:ext>
            </a:extLst>
          </p:cNvPr>
          <p:cNvCxnSpPr/>
          <p:nvPr userDrawn="1"/>
        </p:nvCxnSpPr>
        <p:spPr>
          <a:xfrm>
            <a:off x="2139448" y="5872039"/>
            <a:ext cx="0" cy="7705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C00000"/>
          </a:solidFill>
          <a:latin typeface="Impact" panose="020B080603090205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2256312"/>
            <a:ext cx="10458450" cy="16358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Mayor Robert Sullivan’s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Message of Progress</a:t>
            </a:r>
          </a:p>
        </p:txBody>
      </p:sp>
    </p:spTree>
    <p:extLst>
      <p:ext uri="{BB962C8B-B14F-4D97-AF65-F5344CB8AC3E}">
        <p14:creationId xmlns:p14="http://schemas.microsoft.com/office/powerpoint/2010/main" val="22193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64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Residential Projects - </a:t>
            </a:r>
            <a:r>
              <a:rPr lang="en-US" sz="4800" dirty="0">
                <a:solidFill>
                  <a:srgbClr val="C00000"/>
                </a:solidFill>
              </a:rPr>
              <a:t>Permitted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E83AD-6F47-4B90-9334-470AEACC47D0}"/>
              </a:ext>
            </a:extLst>
          </p:cNvPr>
          <p:cNvSpPr txBox="1"/>
          <p:nvPr/>
        </p:nvSpPr>
        <p:spPr>
          <a:xfrm>
            <a:off x="8799316" y="1973955"/>
            <a:ext cx="3537568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43-69 Montello Street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26 School Street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132 Main Street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46 Montello Street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Petronelli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Way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69 North Montello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DCF63-A88C-4E40-B14A-CD9661D30871}"/>
              </a:ext>
            </a:extLst>
          </p:cNvPr>
          <p:cNvSpPr txBox="1"/>
          <p:nvPr/>
        </p:nvSpPr>
        <p:spPr>
          <a:xfrm>
            <a:off x="3242399" y="4584131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Hotel Grayson (rendering)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22C1E-9A09-41BF-8583-2A7D5BB0F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226" y="2184764"/>
            <a:ext cx="2561164" cy="2341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DE33D-98FF-4B20-A4BB-9BBD76EA9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1841" y="2194143"/>
            <a:ext cx="2620616" cy="2322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827BB5-2F6F-452E-A385-73CA8F9028C4}"/>
              </a:ext>
            </a:extLst>
          </p:cNvPr>
          <p:cNvSpPr txBox="1"/>
          <p:nvPr/>
        </p:nvSpPr>
        <p:spPr>
          <a:xfrm>
            <a:off x="5923138" y="4584131"/>
            <a:ext cx="269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Brockton South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Transit-Oriented-Development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(rendering) 1200 Montello Street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88DE6-D0DB-4B2D-993C-F155E2BB1868}"/>
              </a:ext>
            </a:extLst>
          </p:cNvPr>
          <p:cNvSpPr txBox="1"/>
          <p:nvPr/>
        </p:nvSpPr>
        <p:spPr>
          <a:xfrm>
            <a:off x="357445" y="4584131"/>
            <a:ext cx="2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Merian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on Main (rendering)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656B82-A73B-4016-B76E-570F74AB0A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75" y="2203592"/>
            <a:ext cx="2742824" cy="23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39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Marvelous Marvin </a:t>
            </a:r>
            <a:r>
              <a:rPr lang="en-US" sz="4800" dirty="0" err="1"/>
              <a:t>Hagler</a:t>
            </a:r>
            <a:r>
              <a:rPr lang="en-US" sz="4800" dirty="0"/>
              <a:t> 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142D2-E249-4D18-9F10-F3973D4B5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2" y="1780458"/>
            <a:ext cx="5355771" cy="3569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4A5EB-7BBA-451E-9DF9-5AC193C3542C}"/>
              </a:ext>
            </a:extLst>
          </p:cNvPr>
          <p:cNvSpPr txBox="1"/>
          <p:nvPr/>
        </p:nvSpPr>
        <p:spPr>
          <a:xfrm>
            <a:off x="5954301" y="2220686"/>
            <a:ext cx="562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Marvelous Marvin </a:t>
            </a:r>
            <a:r>
              <a:rPr lang="en-US" sz="3200" dirty="0" err="1">
                <a:solidFill>
                  <a:srgbClr val="C00000"/>
                </a:solidFill>
                <a:latin typeface="Impact" panose="020B0806030902050204" pitchFamily="34" charset="0"/>
              </a:rPr>
              <a:t>Hagler</a:t>
            </a:r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 Park</a:t>
            </a:r>
          </a:p>
          <a:p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Marvelous Marvin </a:t>
            </a:r>
            <a:r>
              <a:rPr lang="en-US" sz="3200" dirty="0" err="1">
                <a:solidFill>
                  <a:srgbClr val="C00000"/>
                </a:solidFill>
                <a:latin typeface="Impact" panose="020B0806030902050204" pitchFamily="34" charset="0"/>
              </a:rPr>
              <a:t>Hagler</a:t>
            </a:r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 Statue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12DF4-E234-4F02-B004-B1884D9FC309}"/>
              </a:ext>
            </a:extLst>
          </p:cNvPr>
          <p:cNvSpPr txBox="1"/>
          <p:nvPr/>
        </p:nvSpPr>
        <p:spPr>
          <a:xfrm>
            <a:off x="5954301" y="4096986"/>
            <a:ext cx="547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371154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39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New Businesses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142D2-E249-4D18-9F10-F3973D4B5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55" y="1818538"/>
            <a:ext cx="3550596" cy="2792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4A5EB-7BBA-451E-9DF9-5AC193C3542C}"/>
              </a:ext>
            </a:extLst>
          </p:cNvPr>
          <p:cNvSpPr txBox="1"/>
          <p:nvPr/>
        </p:nvSpPr>
        <p:spPr>
          <a:xfrm>
            <a:off x="386939" y="4592964"/>
            <a:ext cx="364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  <a:t>Starbuck’s </a:t>
            </a:r>
            <a:b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Belmont Street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E36620D-F751-469A-B925-2E4E4C7A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543" y="1818538"/>
            <a:ext cx="2716914" cy="2716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3295C-885C-49CD-9461-315BCA446C29}"/>
              </a:ext>
            </a:extLst>
          </p:cNvPr>
          <p:cNvSpPr txBox="1"/>
          <p:nvPr/>
        </p:nvSpPr>
        <p:spPr>
          <a:xfrm>
            <a:off x="4737542" y="4613268"/>
            <a:ext cx="329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Tru</a:t>
            </a:r>
            <a: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  <a:t> Hotel by Hilton </a:t>
            </a:r>
            <a:b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Westgate Drive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2823A-5168-4454-99A2-F4C6989AA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16" y="2582629"/>
            <a:ext cx="3801729" cy="1434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7F0BC-10A6-4729-9696-352F5D6CC393}"/>
              </a:ext>
            </a:extLst>
          </p:cNvPr>
          <p:cNvSpPr txBox="1"/>
          <p:nvPr/>
        </p:nvSpPr>
        <p:spPr>
          <a:xfrm>
            <a:off x="8006036" y="4613268"/>
            <a:ext cx="329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  <a:t>Air Energy Group, LLC</a:t>
            </a:r>
            <a:b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Industrial Blvd.</a:t>
            </a:r>
          </a:p>
        </p:txBody>
      </p:sp>
    </p:spTree>
    <p:extLst>
      <p:ext uri="{BB962C8B-B14F-4D97-AF65-F5344CB8AC3E}">
        <p14:creationId xmlns:p14="http://schemas.microsoft.com/office/powerpoint/2010/main" val="243017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5963-1468-45AC-AB52-81729DD4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3" y="598119"/>
            <a:ext cx="10515600" cy="1325563"/>
          </a:xfrm>
        </p:spPr>
        <p:txBody>
          <a:bodyPr/>
          <a:lstStyle/>
          <a:p>
            <a:r>
              <a:rPr lang="en-US" dirty="0"/>
              <a:t>New Restaurants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9BBC0F-B8E7-4068-A421-3BA897297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3" y="1783682"/>
            <a:ext cx="4658838" cy="34941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B8DF68-D6FB-4C32-B7E9-CD965700E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6" y="1783682"/>
            <a:ext cx="5276313" cy="3465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D25E78-D6C9-4CAA-99C0-B31648904835}"/>
              </a:ext>
            </a:extLst>
          </p:cNvPr>
          <p:cNvSpPr txBox="1"/>
          <p:nvPr/>
        </p:nvSpPr>
        <p:spPr>
          <a:xfrm>
            <a:off x="486255" y="5289322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Sunrise Steakhouse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22CBD-0DA8-42D5-96B2-28FC9881CD94}"/>
              </a:ext>
            </a:extLst>
          </p:cNvPr>
          <p:cNvSpPr txBox="1"/>
          <p:nvPr/>
        </p:nvSpPr>
        <p:spPr>
          <a:xfrm>
            <a:off x="5477513" y="5289321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Salo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Bar and Grill</a:t>
            </a:r>
          </a:p>
        </p:txBody>
      </p:sp>
    </p:spTree>
    <p:extLst>
      <p:ext uri="{BB962C8B-B14F-4D97-AF65-F5344CB8AC3E}">
        <p14:creationId xmlns:p14="http://schemas.microsoft.com/office/powerpoint/2010/main" val="32970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4" y="463757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Baseball in Brockton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B6DAD-94C5-45DD-A61B-2ECDC85C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4" y="1794535"/>
            <a:ext cx="3598930" cy="3598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50D99-E81D-454E-83C4-96927F089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49" y="1794535"/>
            <a:ext cx="3598930" cy="3598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61923-6409-4DBB-AF2D-6C179B8AC4EB}"/>
              </a:ext>
            </a:extLst>
          </p:cNvPr>
          <p:cNvSpPr txBox="1"/>
          <p:nvPr/>
        </p:nvSpPr>
        <p:spPr>
          <a:xfrm>
            <a:off x="7809538" y="1782893"/>
            <a:ext cx="3841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This summer: </a:t>
            </a:r>
            <a:r>
              <a:rPr lang="en-US" sz="4400" dirty="0">
                <a:solidFill>
                  <a:srgbClr val="C00000"/>
                </a:solidFill>
                <a:latin typeface="Impact" panose="020B0806030902050204" pitchFamily="34" charset="0"/>
              </a:rPr>
              <a:t>80 home baseball games at </a:t>
            </a:r>
            <a:r>
              <a:rPr lang="en-US" sz="4400" dirty="0" err="1">
                <a:solidFill>
                  <a:srgbClr val="C00000"/>
                </a:solidFill>
                <a:latin typeface="Impact" panose="020B0806030902050204" pitchFamily="34" charset="0"/>
              </a:rPr>
              <a:t>Campanelli</a:t>
            </a:r>
            <a:r>
              <a:rPr lang="en-US" sz="4400" dirty="0">
                <a:solidFill>
                  <a:srgbClr val="C00000"/>
                </a:solidFill>
                <a:latin typeface="Impact" panose="020B0806030902050204" pitchFamily="34" charset="0"/>
              </a:rPr>
              <a:t> Stadium</a:t>
            </a:r>
          </a:p>
        </p:txBody>
      </p:sp>
    </p:spTree>
    <p:extLst>
      <p:ext uri="{BB962C8B-B14F-4D97-AF65-F5344CB8AC3E}">
        <p14:creationId xmlns:p14="http://schemas.microsoft.com/office/powerpoint/2010/main" val="38491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A0F2-2539-4B82-B264-2C39BCA6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903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533" y="608485"/>
            <a:ext cx="10458450" cy="11334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ARPA Construction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47AA-D0C1-4610-B644-A41AFABB5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0084" y="2060105"/>
            <a:ext cx="5581650" cy="346240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4400" dirty="0"/>
              <a:t>Mary Cruise Kennedy Senior Center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Total: </a:t>
            </a:r>
            <a:r>
              <a:rPr lang="en-US" dirty="0"/>
              <a:t>$7,669,400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ARPA funding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*Includes state earmark of $1 million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02F73-D054-40CE-8335-10AE539E2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4494" y="1741961"/>
            <a:ext cx="6240180" cy="38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8" y="533398"/>
            <a:ext cx="10458450" cy="11334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ARPA Construction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47AA-D0C1-4610-B644-A41AFABB5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6552" y="1876424"/>
            <a:ext cx="3614295" cy="3674133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00" dirty="0"/>
              <a:t>War </a:t>
            </a:r>
            <a:br>
              <a:rPr lang="en-US" sz="4800" dirty="0"/>
            </a:br>
            <a:r>
              <a:rPr lang="en-US" sz="4800" dirty="0"/>
              <a:t>Memorial Building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Total: </a:t>
            </a:r>
            <a:r>
              <a:rPr lang="en-US" dirty="0"/>
              <a:t>$4,987,262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ARPA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02F73-D054-40CE-8335-10AE539E25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64" y="2240689"/>
            <a:ext cx="3825605" cy="2869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4C94D-E902-46EB-9A6D-77A897627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9593" y="2254953"/>
            <a:ext cx="3806478" cy="2854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8FBDB-F935-4E19-8477-DCDA92E36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514" y="2254954"/>
            <a:ext cx="3806480" cy="28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80" y="604775"/>
            <a:ext cx="10458450" cy="11334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ARPA Construction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C5E5F-ACA7-4D81-B487-9430C3C1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80" y="1745672"/>
            <a:ext cx="5083221" cy="369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45EFC-C922-4C57-8CC9-12F3A5C3B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340" y="3574473"/>
            <a:ext cx="2355531" cy="20146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87547AA-D0C1-4610-B644-A41AFABB5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557" y="1862137"/>
            <a:ext cx="6165557" cy="130492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800" dirty="0"/>
              <a:t>Lawrence R. Cosgrove Memorial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A2912-D982-40C0-A4E8-C4028390C647}"/>
              </a:ext>
            </a:extLst>
          </p:cNvPr>
          <p:cNvSpPr txBox="1"/>
          <p:nvPr/>
        </p:nvSpPr>
        <p:spPr>
          <a:xfrm>
            <a:off x="7671871" y="3559629"/>
            <a:ext cx="38080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Total: </a:t>
            </a:r>
            <a:r>
              <a:rPr lang="en-US" sz="2800" dirty="0">
                <a:solidFill>
                  <a:srgbClr val="C00000"/>
                </a:solidFill>
                <a:latin typeface="Impact" panose="020B0806030902050204" pitchFamily="34" charset="0"/>
              </a:rPr>
              <a:t>$6,004,533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* 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ARPA funding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Includes Federal earmark of $3 million</a:t>
            </a:r>
          </a:p>
        </p:txBody>
      </p:sp>
    </p:spTree>
    <p:extLst>
      <p:ext uri="{BB962C8B-B14F-4D97-AF65-F5344CB8AC3E}">
        <p14:creationId xmlns:p14="http://schemas.microsoft.com/office/powerpoint/2010/main" val="379909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66" y="637470"/>
            <a:ext cx="10458450" cy="11334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ARPA Construction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47AA-D0C1-4610-B644-A41AFABB5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208" y="1481763"/>
            <a:ext cx="4328808" cy="3605292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/>
              <a:t>Brockton City Hall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Total: </a:t>
            </a:r>
            <a:r>
              <a:rPr lang="en-US" sz="2800" dirty="0"/>
              <a:t>$12,461,131 </a:t>
            </a:r>
            <a:br>
              <a:rPr lang="en-US" sz="2800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ARPA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C5E5F-ACA7-4D81-B487-9430C3C1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066" y="1770945"/>
            <a:ext cx="3647756" cy="3860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B22BC-12B4-4452-B774-D48C1BCE3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375" y="1770945"/>
            <a:ext cx="3287833" cy="3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519112"/>
            <a:ext cx="10458450" cy="11334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Brockton Public Safety Building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C5E5F-ACA7-4D81-B487-9430C3C1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61" y="1741442"/>
            <a:ext cx="6644987" cy="372119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500946-4682-4FC9-98A9-8E6201CCB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2071" y="2367004"/>
            <a:ext cx="4508667" cy="165576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Total Bonded: </a:t>
            </a:r>
            <a:br>
              <a:rPr lang="en-US" sz="4000" dirty="0"/>
            </a:br>
            <a:r>
              <a:rPr lang="en-US" sz="4000" dirty="0"/>
              <a:t>$98 million (to date)</a:t>
            </a:r>
          </a:p>
        </p:txBody>
      </p:sp>
    </p:spTree>
    <p:extLst>
      <p:ext uri="{BB962C8B-B14F-4D97-AF65-F5344CB8AC3E}">
        <p14:creationId xmlns:p14="http://schemas.microsoft.com/office/powerpoint/2010/main" val="400706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46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Brockton Hospital/Signature Healthcare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EDCDA-2552-42C6-A99A-423CE3C4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6752" y="1806824"/>
            <a:ext cx="2332987" cy="378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94A2B-FECF-48F7-8AA7-137CFD484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89" y="1806825"/>
            <a:ext cx="3843767" cy="3784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A76A3-D2D7-48E6-9A9D-D94794FF8A55}"/>
              </a:ext>
            </a:extLst>
          </p:cNvPr>
          <p:cNvSpPr txBox="1"/>
          <p:nvPr/>
        </p:nvSpPr>
        <p:spPr>
          <a:xfrm>
            <a:off x="6793935" y="1998340"/>
            <a:ext cx="5192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Expected reopening </a:t>
            </a:r>
            <a:r>
              <a:rPr lang="en-US" sz="4800" dirty="0">
                <a:solidFill>
                  <a:srgbClr val="C00000"/>
                </a:solidFill>
                <a:latin typeface="Impact" panose="020B0806030902050204" pitchFamily="34" charset="0"/>
              </a:rPr>
              <a:t>Summer of 2024</a:t>
            </a:r>
          </a:p>
        </p:txBody>
      </p:sp>
    </p:spTree>
    <p:extLst>
      <p:ext uri="{BB962C8B-B14F-4D97-AF65-F5344CB8AC3E}">
        <p14:creationId xmlns:p14="http://schemas.microsoft.com/office/powerpoint/2010/main" val="120642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64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Residential Projects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EDCDA-2552-42C6-A99A-423CE3C4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3038" y="1836992"/>
            <a:ext cx="2978298" cy="3435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94A2B-FECF-48F7-8AA7-137CFD484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" y="1836992"/>
            <a:ext cx="3615225" cy="3509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1E8EC3-FE76-445D-B589-3C9E2A1983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892" y="1836992"/>
            <a:ext cx="3012476" cy="3473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01069-6AA8-4DE5-967C-82455F2B0A32}"/>
              </a:ext>
            </a:extLst>
          </p:cNvPr>
          <p:cNvSpPr txBox="1"/>
          <p:nvPr/>
        </p:nvSpPr>
        <p:spPr>
          <a:xfrm>
            <a:off x="339552" y="5311232"/>
            <a:ext cx="1284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Empresa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C79C3-9E42-4770-86BB-CC288F7BE38F}"/>
              </a:ext>
            </a:extLst>
          </p:cNvPr>
          <p:cNvSpPr txBox="1"/>
          <p:nvPr/>
        </p:nvSpPr>
        <p:spPr>
          <a:xfrm>
            <a:off x="4874490" y="5311232"/>
            <a:ext cx="151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The Anglim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2585E-CBEB-4DAE-A91C-D0CEB4DC0814}"/>
              </a:ext>
            </a:extLst>
          </p:cNvPr>
          <p:cNvSpPr txBox="1"/>
          <p:nvPr/>
        </p:nvSpPr>
        <p:spPr>
          <a:xfrm>
            <a:off x="8608809" y="5311232"/>
            <a:ext cx="201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Petronelli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8D23-50D1-459B-8C2E-BCF51EE7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64" y="466724"/>
            <a:ext cx="11134724" cy="113347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Residential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A827D-8FB9-4350-9202-688A1227AB1F}"/>
              </a:ext>
            </a:extLst>
          </p:cNvPr>
          <p:cNvSpPr txBox="1"/>
          <p:nvPr/>
        </p:nvSpPr>
        <p:spPr>
          <a:xfrm>
            <a:off x="388979" y="4937006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Lincoln School Senior Housing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8ADADB-4622-478F-A558-65DC8FD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97" y="2033146"/>
            <a:ext cx="3092775" cy="2911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D07534-C7EA-4556-BFE4-7D274FE1D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0971" y="2062330"/>
            <a:ext cx="3658058" cy="2860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A98E47-F6A2-4F87-A39D-A22E03E07D9B}"/>
              </a:ext>
            </a:extLst>
          </p:cNvPr>
          <p:cNvSpPr txBox="1"/>
          <p:nvPr/>
        </p:nvSpPr>
        <p:spPr>
          <a:xfrm>
            <a:off x="7882538" y="4937006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One Nine Residences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00C8B-142A-47F0-BCF8-5DB9746E5AC6}"/>
              </a:ext>
            </a:extLst>
          </p:cNvPr>
          <p:cNvSpPr txBox="1"/>
          <p:nvPr/>
        </p:nvSpPr>
        <p:spPr>
          <a:xfrm>
            <a:off x="3687875" y="4937006"/>
            <a:ext cx="287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Centre Station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3B7B1-8518-45CF-A997-90CE8BBA7F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13615"/>
          <a:stretch/>
        </p:blipFill>
        <p:spPr>
          <a:xfrm>
            <a:off x="3731590" y="2033146"/>
            <a:ext cx="4150948" cy="29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227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Impact</vt:lpstr>
      <vt:lpstr>Office Theme</vt:lpstr>
      <vt:lpstr>Mayor Robert Sullivan’s  Message of Progress</vt:lpstr>
      <vt:lpstr>ARPA Construction Projects</vt:lpstr>
      <vt:lpstr>ARPA Construction Projects</vt:lpstr>
      <vt:lpstr>ARPA Construction Projects</vt:lpstr>
      <vt:lpstr>ARPA Construction Projects</vt:lpstr>
      <vt:lpstr>Brockton Public Safety Building</vt:lpstr>
      <vt:lpstr>Brockton Hospital/Signature Healthcare</vt:lpstr>
      <vt:lpstr>Residential Projects</vt:lpstr>
      <vt:lpstr>Residential Projects</vt:lpstr>
      <vt:lpstr>Residential Projects - Permitted</vt:lpstr>
      <vt:lpstr>Marvelous Marvin Hagler Tribute</vt:lpstr>
      <vt:lpstr>New Businesses</vt:lpstr>
      <vt:lpstr>New Restaurants</vt:lpstr>
      <vt:lpstr>Baseball in Brockton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Construction Projects</dc:title>
  <dc:creator>McCormack, Suzanne</dc:creator>
  <cp:lastModifiedBy>McCormack, Suzanne</cp:lastModifiedBy>
  <cp:revision>37</cp:revision>
  <cp:lastPrinted>2024-02-14T21:06:48Z</cp:lastPrinted>
  <dcterms:created xsi:type="dcterms:W3CDTF">2024-02-09T16:52:16Z</dcterms:created>
  <dcterms:modified xsi:type="dcterms:W3CDTF">2024-02-14T21:21:33Z</dcterms:modified>
</cp:coreProperties>
</file>