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
  </p:notesMasterIdLst>
  <p:sldIdLst>
    <p:sldId id="259" r:id="rId2"/>
    <p:sldId id="256" r:id="rId3"/>
    <p:sldId id="257" r:id="rId4"/>
    <p:sldId id="258"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9C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3" autoAdjust="0"/>
    <p:restoredTop sz="79790" autoAdjust="0"/>
  </p:normalViewPr>
  <p:slideViewPr>
    <p:cSldViewPr snapToGrid="0" snapToObjects="1">
      <p:cViewPr varScale="1">
        <p:scale>
          <a:sx n="91" d="100"/>
          <a:sy n="91" d="100"/>
        </p:scale>
        <p:origin x="-236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notesMaster" Target="notesMasters/notesMaster1.xml"/><Relationship Id="rId7" Type="http://schemas.openxmlformats.org/officeDocument/2006/relationships/printerSettings" Target="printerSettings/printerSettings1.bin"/><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963F1C-2C3B-324A-A66D-D4F256836F1B}" type="datetimeFigureOut">
              <a:rPr lang="en-US" smtClean="0"/>
              <a:t>1/15/16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695D6A-9B32-334E-A208-9BECE832B742}" type="slidenum">
              <a:rPr lang="en-US" smtClean="0"/>
              <a:t>‹#›</a:t>
            </a:fld>
            <a:endParaRPr lang="en-US"/>
          </a:p>
        </p:txBody>
      </p:sp>
    </p:spTree>
    <p:extLst>
      <p:ext uri="{BB962C8B-B14F-4D97-AF65-F5344CB8AC3E}">
        <p14:creationId xmlns:p14="http://schemas.microsoft.com/office/powerpoint/2010/main" val="22114051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What Is A Public Adjuster?</a:t>
            </a:r>
            <a:r>
              <a:rPr lang="en-US" sz="1200" b="0" kern="1200" dirty="0" smtClean="0">
                <a:solidFill>
                  <a:schemeClr val="tx1"/>
                </a:solidFill>
                <a:latin typeface="+mn-lt"/>
                <a:ea typeface="+mn-ea"/>
                <a:cs typeface="+mn-cs"/>
              </a:rPr>
              <a:t> A public insurance adjuster is a licensed claims adjuster who advocates for you, the policyholder, in appraising and negotiating your insurance claim. The public adjuster’s expertise in handling insurance claims from start to finish will give you peace of mind, allow you to focus on the business of living your life, and ensure you get the best possible settlement from your insurance agency.</a:t>
            </a:r>
            <a:endParaRPr lang="en-US" dirty="0"/>
          </a:p>
        </p:txBody>
      </p:sp>
      <p:sp>
        <p:nvSpPr>
          <p:cNvPr id="4" name="Slide Number Placeholder 3"/>
          <p:cNvSpPr>
            <a:spLocks noGrp="1"/>
          </p:cNvSpPr>
          <p:nvPr>
            <p:ph type="sldNum" sz="quarter" idx="10"/>
          </p:nvPr>
        </p:nvSpPr>
        <p:spPr/>
        <p:txBody>
          <a:bodyPr/>
          <a:lstStyle/>
          <a:p>
            <a:fld id="{57695D6A-9B32-334E-A208-9BECE832B742}" type="slidenum">
              <a:rPr lang="en-US" smtClean="0"/>
              <a:t>2</a:t>
            </a:fld>
            <a:endParaRPr lang="en-US"/>
          </a:p>
        </p:txBody>
      </p:sp>
    </p:spTree>
    <p:extLst>
      <p:ext uri="{BB962C8B-B14F-4D97-AF65-F5344CB8AC3E}">
        <p14:creationId xmlns:p14="http://schemas.microsoft.com/office/powerpoint/2010/main" val="575559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What is the difference between a public adjuster and an insurance company adjuster?</a:t>
            </a:r>
            <a:r>
              <a:rPr lang="en-US" sz="1200" b="0" kern="1200" dirty="0" smtClean="0">
                <a:solidFill>
                  <a:schemeClr val="tx1"/>
                </a:solidFill>
                <a:latin typeface="+mn-lt"/>
                <a:ea typeface="+mn-ea"/>
                <a:cs typeface="+mn-cs"/>
              </a:rPr>
              <a:t> The insurance company adjuster is working for the insurance company, not for you – he or she has the insurance company’s interests in mind. The public adjuster represents your interests. We will meet with the insurance company adjuster to make sure he/she sees every element of the loss and ensure the best outcome.</a:t>
            </a:r>
            <a:endParaRPr lang="en-US" dirty="0"/>
          </a:p>
        </p:txBody>
      </p:sp>
      <p:sp>
        <p:nvSpPr>
          <p:cNvPr id="4" name="Slide Number Placeholder 3"/>
          <p:cNvSpPr>
            <a:spLocks noGrp="1"/>
          </p:cNvSpPr>
          <p:nvPr>
            <p:ph type="sldNum" sz="quarter" idx="10"/>
          </p:nvPr>
        </p:nvSpPr>
        <p:spPr/>
        <p:txBody>
          <a:bodyPr/>
          <a:lstStyle/>
          <a:p>
            <a:fld id="{57695D6A-9B32-334E-A208-9BECE832B742}" type="slidenum">
              <a:rPr lang="en-US" smtClean="0"/>
              <a:t>3</a:t>
            </a:fld>
            <a:endParaRPr lang="en-US"/>
          </a:p>
        </p:txBody>
      </p:sp>
    </p:spTree>
    <p:extLst>
      <p:ext uri="{BB962C8B-B14F-4D97-AF65-F5344CB8AC3E}">
        <p14:creationId xmlns:p14="http://schemas.microsoft.com/office/powerpoint/2010/main" val="539184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What is our process?</a:t>
            </a:r>
            <a:r>
              <a:rPr lang="en-US" sz="1200" b="0" kern="1200" dirty="0" smtClean="0">
                <a:solidFill>
                  <a:schemeClr val="tx1"/>
                </a:solidFill>
                <a:latin typeface="+mn-lt"/>
                <a:ea typeface="+mn-ea"/>
                <a:cs typeface="+mn-cs"/>
              </a:rPr>
              <a:t> After you make the initial contact, we will come to your loss site, inspect the damage, and review your insurance policy. We will evaluate all dwelling, building, structural, business and personal property loss including any loss of business income, business interruption, and additional living expenses. Then we will contact your insurance company, report the claim, and make an appointment to meet their adjuster at the loss site, show him or her the damage and negotiate the best settlement for you. We can also help you find mitigation and remediation services to protect your property from further damage. </a:t>
            </a:r>
            <a:endParaRPr lang="en-US" dirty="0"/>
          </a:p>
        </p:txBody>
      </p:sp>
      <p:sp>
        <p:nvSpPr>
          <p:cNvPr id="4" name="Slide Number Placeholder 3"/>
          <p:cNvSpPr>
            <a:spLocks noGrp="1"/>
          </p:cNvSpPr>
          <p:nvPr>
            <p:ph type="sldNum" sz="quarter" idx="10"/>
          </p:nvPr>
        </p:nvSpPr>
        <p:spPr/>
        <p:txBody>
          <a:bodyPr/>
          <a:lstStyle/>
          <a:p>
            <a:fld id="{57695D6A-9B32-334E-A208-9BECE832B742}" type="slidenum">
              <a:rPr lang="en-US" smtClean="0"/>
              <a:t>4</a:t>
            </a:fld>
            <a:endParaRPr lang="en-US"/>
          </a:p>
        </p:txBody>
      </p:sp>
    </p:spTree>
    <p:extLst>
      <p:ext uri="{BB962C8B-B14F-4D97-AF65-F5344CB8AC3E}">
        <p14:creationId xmlns:p14="http://schemas.microsoft.com/office/powerpoint/2010/main" val="14770741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1B190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7"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8"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1263879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8"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377892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8"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940307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10000"/>
                  </a:schemeClr>
                </a:solidFill>
                <a:latin typeface="Century Schoolbook"/>
                <a:cs typeface="Century Schoolbook"/>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atin typeface="Century Schoolbook"/>
                <a:cs typeface="Century Schoolbook"/>
              </a:defRPr>
            </a:lvl1pPr>
            <a:lvl2pPr>
              <a:defRPr sz="2400">
                <a:latin typeface="Century Schoolbook"/>
                <a:cs typeface="Century Schoolbook"/>
              </a:defRPr>
            </a:lvl2pPr>
            <a:lvl3pPr>
              <a:defRPr sz="2000">
                <a:latin typeface="Century Schoolbook"/>
                <a:cs typeface="Century Schoolbook"/>
              </a:defRPr>
            </a:lvl3pPr>
            <a:lvl4pPr>
              <a:defRPr sz="1800">
                <a:latin typeface="Century Schoolbook"/>
                <a:cs typeface="Century Schoolbook"/>
              </a:defRPr>
            </a:lvl4pPr>
            <a:lvl5pPr>
              <a:defRPr sz="1800">
                <a:latin typeface="Century Schoolbook"/>
                <a:cs typeface="Century Schoolbook"/>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9"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669075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Footer Placeholder 4"/>
          <p:cNvSpPr>
            <a:spLocks noGrp="1"/>
          </p:cNvSpPr>
          <p:nvPr>
            <p:ph type="ftr" sz="quarter" idx="10"/>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11" name="Slide Number Placeholder 5"/>
          <p:cNvSpPr>
            <a:spLocks noGrp="1"/>
          </p:cNvSpPr>
          <p:nvPr>
            <p:ph type="sldNum" sz="quarter" idx="11"/>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3898454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7"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81426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6"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2686913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9"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1598848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9"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60725714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6"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cxnSp>
        <p:nvCxnSpPr>
          <p:cNvPr id="9" name="Straight Connector 8"/>
          <p:cNvCxnSpPr/>
          <p:nvPr userDrawn="1"/>
        </p:nvCxnSpPr>
        <p:spPr>
          <a:xfrm>
            <a:off x="1660819" y="6231091"/>
            <a:ext cx="7025981" cy="0"/>
          </a:xfrm>
          <a:prstGeom prst="line">
            <a:avLst/>
          </a:prstGeom>
          <a:ln w="12700">
            <a:solidFill>
              <a:schemeClr val="bg1">
                <a:lumMod val="10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457200" y="1417638"/>
            <a:ext cx="8229600" cy="0"/>
          </a:xfrm>
          <a:prstGeom prst="line">
            <a:avLst/>
          </a:prstGeom>
          <a:ln w="12700">
            <a:solidFill>
              <a:schemeClr val="bg1">
                <a:lumMod val="10000"/>
              </a:schemeClr>
            </a:solidFill>
          </a:ln>
          <a:effectLst/>
        </p:spPr>
        <p:style>
          <a:lnRef idx="2">
            <a:schemeClr val="accent1"/>
          </a:lnRef>
          <a:fillRef idx="0">
            <a:schemeClr val="accent1"/>
          </a:fillRef>
          <a:effectRef idx="1">
            <a:schemeClr val="accent1"/>
          </a:effectRef>
          <a:fontRef idx="minor">
            <a:schemeClr val="tx1"/>
          </a:fontRef>
        </p:style>
      </p:cxnSp>
      <p:pic>
        <p:nvPicPr>
          <p:cNvPr id="12" name="Picture 11"/>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457200" y="5128422"/>
            <a:ext cx="1075564" cy="1593053"/>
          </a:xfrm>
          <a:prstGeom prst="rect">
            <a:avLst/>
          </a:prstGeom>
        </p:spPr>
      </p:pic>
    </p:spTree>
    <p:extLst>
      <p:ext uri="{BB962C8B-B14F-4D97-AF65-F5344CB8AC3E}">
        <p14:creationId xmlns:p14="http://schemas.microsoft.com/office/powerpoint/2010/main" val="132369821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defTabSz="457200" rtl="0" eaLnBrk="1" latinLnBrk="0" hangingPunct="1">
        <a:spcBef>
          <a:spcPct val="0"/>
        </a:spcBef>
        <a:buNone/>
        <a:defRPr sz="4400" kern="1200">
          <a:solidFill>
            <a:srgbClr val="1B190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1B190F"/>
          </a:solidFill>
          <a:latin typeface="Century Schoolbook"/>
          <a:ea typeface="+mn-ea"/>
          <a:cs typeface="Century Schoolbook"/>
        </a:defRPr>
      </a:lvl1pPr>
      <a:lvl2pPr marL="742950" indent="-285750" algn="l" defTabSz="457200" rtl="0" eaLnBrk="1" latinLnBrk="0" hangingPunct="1">
        <a:spcBef>
          <a:spcPct val="20000"/>
        </a:spcBef>
        <a:buFont typeface="Arial"/>
        <a:buChar char="–"/>
        <a:defRPr sz="2800" kern="1200">
          <a:solidFill>
            <a:srgbClr val="1B190F"/>
          </a:solidFill>
          <a:latin typeface="Century Schoolbook"/>
          <a:ea typeface="+mn-ea"/>
          <a:cs typeface="Century Schoolbook"/>
        </a:defRPr>
      </a:lvl2pPr>
      <a:lvl3pPr marL="1143000" indent="-228600" algn="l" defTabSz="457200" rtl="0" eaLnBrk="1" latinLnBrk="0" hangingPunct="1">
        <a:spcBef>
          <a:spcPct val="20000"/>
        </a:spcBef>
        <a:buFont typeface="Arial"/>
        <a:buChar char="•"/>
        <a:defRPr sz="2400" kern="1200">
          <a:solidFill>
            <a:srgbClr val="1B190F"/>
          </a:solidFill>
          <a:latin typeface="Century Schoolbook"/>
          <a:ea typeface="+mn-ea"/>
          <a:cs typeface="Century Schoolbook"/>
        </a:defRPr>
      </a:lvl3pPr>
      <a:lvl4pPr marL="1600200" indent="-228600" algn="l" defTabSz="457200" rtl="0" eaLnBrk="1" latinLnBrk="0" hangingPunct="1">
        <a:spcBef>
          <a:spcPct val="20000"/>
        </a:spcBef>
        <a:buFont typeface="Arial"/>
        <a:buChar char="–"/>
        <a:defRPr sz="2000" kern="1200">
          <a:solidFill>
            <a:srgbClr val="1B190F"/>
          </a:solidFill>
          <a:latin typeface="Century Schoolbook"/>
          <a:ea typeface="+mn-ea"/>
          <a:cs typeface="Century Schoolbook"/>
        </a:defRPr>
      </a:lvl4pPr>
      <a:lvl5pPr marL="2057400" indent="-228600" algn="l" defTabSz="457200" rtl="0" eaLnBrk="1" latinLnBrk="0" hangingPunct="1">
        <a:spcBef>
          <a:spcPct val="20000"/>
        </a:spcBef>
        <a:buFont typeface="Arial"/>
        <a:buChar char="»"/>
        <a:defRPr sz="2000" kern="1200">
          <a:solidFill>
            <a:srgbClr val="1B190F"/>
          </a:solidFill>
          <a:latin typeface="Century Schoolbook"/>
          <a:ea typeface="+mn-ea"/>
          <a:cs typeface="Century School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1500" dirty="0"/>
              <a:t>http://</a:t>
            </a:r>
            <a:r>
              <a:rPr lang="en-US" sz="1500" dirty="0" err="1"/>
              <a:t>www.uphelp.org</a:t>
            </a:r>
            <a:r>
              <a:rPr lang="en-US" sz="1500" dirty="0"/>
              <a:t>/pubs/maximizing-business-insurance-benefits-after-fire</a:t>
            </a: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319835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43895" y="195187"/>
            <a:ext cx="7772400" cy="1470025"/>
          </a:xfrm>
        </p:spPr>
        <p:txBody>
          <a:bodyPr/>
          <a:lstStyle/>
          <a:p>
            <a:r>
              <a:rPr lang="en-US" dirty="0" smtClean="0">
                <a:latin typeface="Century Schoolbook"/>
                <a:cs typeface="Century Schoolbook"/>
              </a:rPr>
              <a:t>What is a Public Adjuster?</a:t>
            </a:r>
            <a:endParaRPr lang="en-US" dirty="0">
              <a:latin typeface="Century Schoolbook"/>
              <a:cs typeface="Century Schoolbook"/>
            </a:endParaRPr>
          </a:p>
        </p:txBody>
      </p:sp>
      <p:sp>
        <p:nvSpPr>
          <p:cNvPr id="6" name="TextBox 5"/>
          <p:cNvSpPr txBox="1"/>
          <p:nvPr/>
        </p:nvSpPr>
        <p:spPr>
          <a:xfrm>
            <a:off x="5594285" y="1575606"/>
            <a:ext cx="3212367" cy="4247316"/>
          </a:xfrm>
          <a:prstGeom prst="rect">
            <a:avLst/>
          </a:prstGeom>
          <a:noFill/>
        </p:spPr>
        <p:txBody>
          <a:bodyPr wrap="square" rtlCol="0">
            <a:spAutoFit/>
          </a:bodyPr>
          <a:lstStyle/>
          <a:p>
            <a:pPr marL="285750" indent="-285750">
              <a:spcAft>
                <a:spcPts val="1200"/>
              </a:spcAft>
              <a:buFont typeface="Arial"/>
              <a:buChar char="•"/>
            </a:pPr>
            <a:r>
              <a:rPr lang="en-US" sz="2400" dirty="0" smtClean="0">
                <a:solidFill>
                  <a:srgbClr val="1B190F"/>
                </a:solidFill>
                <a:latin typeface="Century Schoolbook"/>
                <a:cs typeface="Century Schoolbook"/>
              </a:rPr>
              <a:t>Advocates for YOU, the policy holder</a:t>
            </a:r>
          </a:p>
          <a:p>
            <a:pPr marL="285750" indent="-285750">
              <a:spcAft>
                <a:spcPts val="1200"/>
              </a:spcAft>
              <a:buFont typeface="Arial"/>
              <a:buChar char="•"/>
            </a:pPr>
            <a:r>
              <a:rPr lang="en-US" sz="2400" dirty="0" smtClean="0">
                <a:solidFill>
                  <a:srgbClr val="1B190F"/>
                </a:solidFill>
                <a:latin typeface="Century Schoolbook"/>
                <a:cs typeface="Century Schoolbook"/>
              </a:rPr>
              <a:t>Handles your claim from start to finish</a:t>
            </a:r>
            <a:endParaRPr lang="en-US" sz="2400" dirty="0" smtClean="0">
              <a:solidFill>
                <a:srgbClr val="1B190F"/>
              </a:solidFill>
              <a:latin typeface="Century Schoolbook"/>
              <a:cs typeface="Century Schoolbook"/>
            </a:endParaRPr>
          </a:p>
          <a:p>
            <a:pPr marL="285750" indent="-285750">
              <a:spcAft>
                <a:spcPts val="1200"/>
              </a:spcAft>
              <a:buFont typeface="Arial"/>
              <a:buChar char="•"/>
            </a:pPr>
            <a:r>
              <a:rPr lang="en-US" sz="2400" dirty="0" smtClean="0">
                <a:solidFill>
                  <a:srgbClr val="1B190F"/>
                </a:solidFill>
                <a:latin typeface="Century Schoolbook"/>
                <a:cs typeface="Century Schoolbook"/>
              </a:rPr>
              <a:t>Appraises and negotiates with the insurance company</a:t>
            </a:r>
          </a:p>
          <a:p>
            <a:pPr marL="285750" indent="-285750">
              <a:spcAft>
                <a:spcPts val="1200"/>
              </a:spcAft>
              <a:buFont typeface="Arial"/>
              <a:buChar char="•"/>
            </a:pPr>
            <a:r>
              <a:rPr lang="en-US" sz="2400" dirty="0" smtClean="0">
                <a:solidFill>
                  <a:srgbClr val="1B190F"/>
                </a:solidFill>
                <a:latin typeface="Century Schoolbook"/>
                <a:cs typeface="Century Schoolbook"/>
              </a:rPr>
              <a:t>Ensures the best possible settlement</a:t>
            </a:r>
            <a:endParaRPr lang="en-US" sz="2400" dirty="0">
              <a:solidFill>
                <a:srgbClr val="1B190F"/>
              </a:solidFill>
              <a:latin typeface="Century Schoolbook"/>
              <a:cs typeface="Century Schoolbook"/>
            </a:endParaRPr>
          </a:p>
        </p:txBody>
      </p:sp>
      <p:pic>
        <p:nvPicPr>
          <p:cNvPr id="7" name="Picture 6" descr="homeowners.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895" y="1575606"/>
            <a:ext cx="5111453" cy="3407053"/>
          </a:xfrm>
          <a:prstGeom prst="rect">
            <a:avLst/>
          </a:prstGeom>
        </p:spPr>
      </p:pic>
      <p:sp>
        <p:nvSpPr>
          <p:cNvPr id="8"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9"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42695920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405" y="274638"/>
            <a:ext cx="8229600" cy="1143000"/>
          </a:xfrm>
        </p:spPr>
        <p:txBody>
          <a:bodyPr>
            <a:normAutofit fontScale="90000"/>
          </a:bodyPr>
          <a:lstStyle/>
          <a:p>
            <a:r>
              <a:rPr lang="en-US" dirty="0" smtClean="0"/>
              <a:t>There are TWO kinds of adjusters</a:t>
            </a:r>
            <a:endParaRPr lang="en-US" dirty="0"/>
          </a:p>
        </p:txBody>
      </p:sp>
      <p:sp>
        <p:nvSpPr>
          <p:cNvPr id="3" name="Content Placeholder 2"/>
          <p:cNvSpPr>
            <a:spLocks noGrp="1"/>
          </p:cNvSpPr>
          <p:nvPr>
            <p:ph idx="1"/>
          </p:nvPr>
        </p:nvSpPr>
        <p:spPr>
          <a:xfrm>
            <a:off x="5256220" y="1776575"/>
            <a:ext cx="3430580" cy="3420572"/>
          </a:xfrm>
        </p:spPr>
        <p:txBody>
          <a:bodyPr>
            <a:normAutofit/>
          </a:bodyPr>
          <a:lstStyle/>
          <a:p>
            <a:pPr marL="514350" indent="-514350">
              <a:buFont typeface="+mj-lt"/>
              <a:buAutoNum type="arabicPeriod"/>
            </a:pPr>
            <a:r>
              <a:rPr lang="en-US" dirty="0" smtClean="0"/>
              <a:t>The insurance company adjuster</a:t>
            </a:r>
          </a:p>
          <a:p>
            <a:pPr marL="514350" indent="-514350">
              <a:buFont typeface="+mj-lt"/>
              <a:buAutoNum type="arabicPeriod"/>
            </a:pPr>
            <a:r>
              <a:rPr lang="en-US" dirty="0" smtClean="0"/>
              <a:t>A public adjuster </a:t>
            </a:r>
          </a:p>
        </p:txBody>
      </p:sp>
      <p:pic>
        <p:nvPicPr>
          <p:cNvPr id="5" name="Picture 4" descr="adjuster.jpg"/>
          <p:cNvPicPr>
            <a:picLocks noChangeAspect="1"/>
          </p:cNvPicPr>
          <p:nvPr/>
        </p:nvPicPr>
        <p:blipFill rotWithShape="1">
          <a:blip r:embed="rId3">
            <a:extLst>
              <a:ext uri="{28A0092B-C50C-407E-A947-70E740481C1C}">
                <a14:useLocalDpi xmlns:a14="http://schemas.microsoft.com/office/drawing/2010/main" val="0"/>
              </a:ext>
            </a:extLst>
          </a:blip>
          <a:srcRect r="10524"/>
          <a:stretch/>
        </p:blipFill>
        <p:spPr>
          <a:xfrm>
            <a:off x="457200" y="1600200"/>
            <a:ext cx="4590914" cy="3420573"/>
          </a:xfrm>
          <a:prstGeom prst="rect">
            <a:avLst/>
          </a:prstGeom>
        </p:spPr>
      </p:pic>
      <p:sp>
        <p:nvSpPr>
          <p:cNvPr id="6"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7"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spTree>
    <p:extLst>
      <p:ext uri="{BB962C8B-B14F-4D97-AF65-F5344CB8AC3E}">
        <p14:creationId xmlns:p14="http://schemas.microsoft.com/office/powerpoint/2010/main" val="909673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process?</a:t>
            </a:r>
            <a:endParaRPr lang="en-US" dirty="0"/>
          </a:p>
        </p:txBody>
      </p:sp>
      <p:sp>
        <p:nvSpPr>
          <p:cNvPr id="3" name="Content Placeholder 2"/>
          <p:cNvSpPr>
            <a:spLocks noGrp="1"/>
          </p:cNvSpPr>
          <p:nvPr>
            <p:ph idx="1"/>
          </p:nvPr>
        </p:nvSpPr>
        <p:spPr>
          <a:xfrm>
            <a:off x="443245" y="1516459"/>
            <a:ext cx="4049670" cy="3439020"/>
          </a:xfrm>
        </p:spPr>
        <p:txBody>
          <a:bodyPr>
            <a:normAutofit fontScale="92500" lnSpcReduction="10000"/>
          </a:bodyPr>
          <a:lstStyle/>
          <a:p>
            <a:r>
              <a:rPr lang="en-US" sz="2200" dirty="0"/>
              <a:t>I</a:t>
            </a:r>
            <a:r>
              <a:rPr lang="en-US" sz="2200" dirty="0" smtClean="0"/>
              <a:t>nspect </a:t>
            </a:r>
            <a:r>
              <a:rPr lang="en-US" sz="2200" dirty="0" smtClean="0"/>
              <a:t>your damage and review your policy </a:t>
            </a:r>
          </a:p>
          <a:p>
            <a:r>
              <a:rPr lang="en-US" sz="2200" dirty="0" smtClean="0"/>
              <a:t>Evaluate loss </a:t>
            </a:r>
          </a:p>
          <a:p>
            <a:r>
              <a:rPr lang="en-US" sz="2200" dirty="0" smtClean="0"/>
              <a:t>Mitigation </a:t>
            </a:r>
            <a:r>
              <a:rPr lang="en-US" sz="2200" dirty="0" smtClean="0"/>
              <a:t>or remediation services </a:t>
            </a:r>
            <a:endParaRPr lang="en-US" sz="2200" dirty="0" smtClean="0"/>
          </a:p>
          <a:p>
            <a:r>
              <a:rPr lang="en-US" sz="2200" dirty="0" smtClean="0"/>
              <a:t>Contact </a:t>
            </a:r>
            <a:r>
              <a:rPr lang="en-US" sz="2200" dirty="0" smtClean="0"/>
              <a:t>your insurance company</a:t>
            </a:r>
          </a:p>
          <a:p>
            <a:r>
              <a:rPr lang="en-US" sz="2200" dirty="0" smtClean="0"/>
              <a:t>Meet </a:t>
            </a:r>
            <a:r>
              <a:rPr lang="en-US" sz="2200" dirty="0" smtClean="0"/>
              <a:t>with the insurance company adjuster</a:t>
            </a:r>
          </a:p>
          <a:p>
            <a:r>
              <a:rPr lang="en-US" sz="2200" dirty="0" smtClean="0"/>
              <a:t>Negotiate </a:t>
            </a:r>
            <a:r>
              <a:rPr lang="en-US" sz="2200" dirty="0" smtClean="0"/>
              <a:t>your best settlement</a:t>
            </a:r>
            <a:endParaRPr lang="en-US" sz="2200" dirty="0"/>
          </a:p>
        </p:txBody>
      </p:sp>
      <p:sp>
        <p:nvSpPr>
          <p:cNvPr id="4" name="Footer Placeholder 4"/>
          <p:cNvSpPr>
            <a:spLocks noGrp="1"/>
          </p:cNvSpPr>
          <p:nvPr>
            <p:ph type="ftr" sz="quarter" idx="3"/>
          </p:nvPr>
        </p:nvSpPr>
        <p:spPr>
          <a:xfrm>
            <a:off x="1611270" y="6291214"/>
            <a:ext cx="2895600" cy="365125"/>
          </a:xfrm>
          <a:prstGeom prst="rect">
            <a:avLst/>
          </a:prstGeom>
        </p:spPr>
        <p:txBody>
          <a:bodyPr vert="horz" lIns="91440" tIns="45720" rIns="91440" bIns="45720" rtlCol="0" anchor="ctr"/>
          <a:lstStyle>
            <a:lvl1pPr algn="l">
              <a:defRPr sz="1200">
                <a:solidFill>
                  <a:srgbClr val="1B190F"/>
                </a:solidFill>
                <a:latin typeface="Century Schoolbook"/>
                <a:cs typeface="Century Schoolbook"/>
              </a:defRPr>
            </a:lvl1pPr>
          </a:lstStyle>
          <a:p>
            <a:r>
              <a:rPr lang="en-US" dirty="0" smtClean="0"/>
              <a:t>Advocating for you since 1974</a:t>
            </a:r>
            <a:endParaRPr lang="en-US" dirty="0"/>
          </a:p>
        </p:txBody>
      </p:sp>
      <p:sp>
        <p:nvSpPr>
          <p:cNvPr id="5" name="Slide Number Placeholder 5"/>
          <p:cNvSpPr>
            <a:spLocks noGrp="1"/>
          </p:cNvSpPr>
          <p:nvPr>
            <p:ph type="sldNum" sz="quarter" idx="4"/>
          </p:nvPr>
        </p:nvSpPr>
        <p:spPr>
          <a:xfrm>
            <a:off x="5807437" y="6258646"/>
            <a:ext cx="2922783" cy="365125"/>
          </a:xfrm>
          <a:prstGeom prst="rect">
            <a:avLst/>
          </a:prstGeom>
        </p:spPr>
        <p:txBody>
          <a:bodyPr vert="horz" lIns="91440" tIns="45720" rIns="91440" bIns="45720" rtlCol="0" anchor="ctr"/>
          <a:lstStyle>
            <a:lvl1pPr algn="r">
              <a:defRPr sz="1200">
                <a:solidFill>
                  <a:srgbClr val="1B190F"/>
                </a:solidFill>
                <a:latin typeface="Century Schoolbook"/>
                <a:cs typeface="Century Schoolbook"/>
              </a:defRPr>
            </a:lvl1pPr>
          </a:lstStyle>
          <a:p>
            <a:r>
              <a:rPr lang="en-US" dirty="0" err="1" smtClean="0"/>
              <a:t>www.mccormackpublicadjusters.com</a:t>
            </a:r>
            <a:endParaRPr lang="en-US" dirty="0"/>
          </a:p>
        </p:txBody>
      </p:sp>
      <p:pic>
        <p:nvPicPr>
          <p:cNvPr id="6" name="Picture 5" descr="House-fire.jpg"/>
          <p:cNvPicPr>
            <a:picLocks noChangeAspect="1"/>
          </p:cNvPicPr>
          <p:nvPr/>
        </p:nvPicPr>
        <p:blipFill rotWithShape="1">
          <a:blip r:embed="rId3">
            <a:extLst>
              <a:ext uri="{28A0092B-C50C-407E-A947-70E740481C1C}">
                <a14:useLocalDpi xmlns:a14="http://schemas.microsoft.com/office/drawing/2010/main" val="0"/>
              </a:ext>
            </a:extLst>
          </a:blip>
          <a:srcRect l="16854" r="18914"/>
          <a:stretch/>
        </p:blipFill>
        <p:spPr>
          <a:xfrm flipH="1">
            <a:off x="4723585" y="1529294"/>
            <a:ext cx="3963215" cy="4627659"/>
          </a:xfrm>
          <a:prstGeom prst="rect">
            <a:avLst/>
          </a:prstGeom>
        </p:spPr>
      </p:pic>
    </p:spTree>
    <p:extLst>
      <p:ext uri="{BB962C8B-B14F-4D97-AF65-F5344CB8AC3E}">
        <p14:creationId xmlns:p14="http://schemas.microsoft.com/office/powerpoint/2010/main" val="309650115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DDD9C3"/>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othecary">
      <a:majorFont>
        <a:latin typeface="Book Antiqua"/>
        <a:ea typeface=""/>
        <a:cs typeface=""/>
        <a:font script="Jpan" typeface="ＭＳ Ｐ明朝"/>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1563</TotalTime>
  <Words>323</Words>
  <Application>Microsoft Macintosh PowerPoint</Application>
  <PresentationFormat>On-screen Show (4:3)</PresentationFormat>
  <Paragraphs>28</Paragraphs>
  <Slides>4</Slides>
  <Notes>3</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http://www.uphelp.org/pubs/maximizing-business-insurance-benefits-after-fire</vt:lpstr>
      <vt:lpstr>What is a Public Adjuster?</vt:lpstr>
      <vt:lpstr>There are TWO kinds of adjusters</vt:lpstr>
      <vt:lpstr>What is the process?</vt:lpstr>
    </vt:vector>
  </TitlesOfParts>
  <Company>McCormack Public Adjusters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Advocating for you since 1974</dc:title>
  <dc:creator>Suzanne McCormack</dc:creator>
  <cp:lastModifiedBy>Suzanne McCormack</cp:lastModifiedBy>
  <cp:revision>11</cp:revision>
  <dcterms:created xsi:type="dcterms:W3CDTF">2016-01-11T16:10:43Z</dcterms:created>
  <dcterms:modified xsi:type="dcterms:W3CDTF">2016-01-15T18:36:47Z</dcterms:modified>
</cp:coreProperties>
</file>