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6" r:id="rId15"/>
    <p:sldId id="278" r:id="rId16"/>
    <p:sldId id="279" r:id="rId17"/>
    <p:sldId id="28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B35AAE-7440-4D04-96DA-F3090FF7E43B}">
          <p14:sldIdLst>
            <p14:sldId id="256"/>
            <p14:sldId id="257"/>
            <p14:sldId id="258"/>
            <p14:sldId id="259"/>
            <p14:sldId id="261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6"/>
            <p14:sldId id="278"/>
            <p14:sldId id="279"/>
            <p14:sldId id="281"/>
            <p14:sldId id="284"/>
          </p14:sldIdLst>
        </p14:section>
        <p14:section name="Untitled Section" id="{0CAB531E-4E6B-49CD-A868-2D5675EAA63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E3D9-D6D9-40A6-B0B2-D47402EE5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49ED-3720-4D96-95AB-CFF758FCD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63C5-09F7-442E-B5E1-F4D9EFEF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CBBE-D4BF-420D-8EA7-C46F2DCE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BF2D-F7E6-4268-8A51-9023C5CC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3067"/>
      </p:ext>
    </p:extLst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98EA-DC68-4A47-AAD5-E8BE652C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2B324-A917-45B7-B432-4026B8984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FF5F8-AE18-4389-8088-A0CB5C51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E45C9-E3E9-4DF3-997F-4BCA003C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1F9E-B2EB-4127-A920-6E9AE102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9809"/>
      </p:ext>
    </p:extLst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387AE-5A22-4259-B03E-8EB6D9A6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81E01-8987-4E26-8FEA-74E9A1DEA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7090B-5AB2-444B-8C4F-082359C2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637C-8D47-49F6-8E5B-C8BA378E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CFBAF-4E8B-4B5E-98EF-438C602A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8109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90B8-60E5-4007-9A20-541AB0B0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38418-DE0C-4B1E-AA0B-89AB928B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A3645-4614-4D00-AEB5-41233F9A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30774-8C2C-473C-A96C-707882BC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C220E-8F61-430A-910D-B65B732F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07835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D7D-2244-4E82-AA66-198097FB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CA2D-8902-49C7-83CA-02C6F4217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B270B-BD8C-44A9-8E23-DBD589F0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A725-65CC-4EE1-A278-3AE6B318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995B-F601-49C2-97E9-48553934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173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2BBE-A0AB-4C06-9B4D-6C23188C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87FF-4F01-40AB-AE08-F35B09FC3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9C0C-E5E6-4B5B-B6E4-01C55B7CF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CDF43-4DD4-4781-9862-A828E77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78B85-19C1-4A94-98C8-DBF7997F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65C7F-58D5-4EF3-B033-995B16B4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9841"/>
      </p:ext>
    </p:extLst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85A6-BA8C-43D8-8224-28E31501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A567-3DC0-45E8-99D4-3D232BB1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6598B-4107-4701-A21A-FA3F3F079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0F1CE-B597-4950-8366-8D0F94FB8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D4A33-468A-488F-BCB6-DBDC225C9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C83CB-5450-4FAB-AAA2-A73EA54A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A3277-AAAB-47E6-BABF-B71DD83F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FC0D0-CF42-44EF-B291-3762C4D9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1217"/>
      </p:ext>
    </p:extLst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C54B-93AD-4611-92CB-275B7883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6DAFF-D48F-49F1-89BF-7D73C63D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49B0-064F-42DB-AA93-5AEDB22D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C4774-414F-4882-9891-D91E36D9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4517"/>
      </p:ext>
    </p:extLst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85C1A-4122-4BC2-B5D5-5BA5E316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B1850-676A-483E-8C02-0B93558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ABBF7-97CF-4384-A0FB-4ADA2A6D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0408"/>
      </p:ext>
    </p:extLst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01A7-FC8B-4E4E-BF1B-2E44EEE7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E05D5-7FB1-4F17-AF7E-914978AA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50318-8DC1-4068-9F7A-AF9A4AC07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C15FD-EB1D-4D80-B19A-EE27F0DD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AB79-1F13-4E74-B33B-B906CE8C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E1E69-ACB6-4FC5-83B6-54E89A69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6760"/>
      </p:ext>
    </p:extLst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FD48-B777-45A7-8917-47860B08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21651-2EDA-48A9-855A-5D9F0137F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DFC81-5857-4AF2-88CD-7EC36C245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DD33A-29DD-43FF-9EE1-9A4002F3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C5F14-9C99-40B0-BAFE-F68BE017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186D5-993F-463A-BF18-38E3A373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2317"/>
      </p:ext>
    </p:extLst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2">
                <a:lumMod val="7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73CE6-5973-4035-9C1C-FCD4FCE1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1D721-74E1-44BE-A641-A8663377E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9009-6A2F-4EB3-A76E-07F553F4F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AF40-1372-4207-98FC-65CB5A8668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392B-4B09-4945-B9E5-CA7CAE9CD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D3CB-E4AD-4E21-844D-0B0CF5924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55A4-05DD-4BB9-9ED5-501FD1DB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0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D1B8D185-80E9-4A2C-AF3E-387D29ECA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F8AC7-0B1E-4E2E-BA8C-5AE427F65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" y="1889216"/>
            <a:ext cx="3676289" cy="4492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6A8CC-D815-472D-8E0A-E6074F74A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60" y="3429000"/>
            <a:ext cx="2512703" cy="313177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FAAE879-2298-44B3-B232-509D41679BDC}"/>
              </a:ext>
            </a:extLst>
          </p:cNvPr>
          <p:cNvSpPr txBox="1"/>
          <p:nvPr/>
        </p:nvSpPr>
        <p:spPr>
          <a:xfrm>
            <a:off x="-149937" y="79516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MILTON RICHARD ALLERBY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BB1A6DF-884C-42EF-8BE7-97135641DD0B}"/>
              </a:ext>
            </a:extLst>
          </p:cNvPr>
          <p:cNvSpPr/>
          <p:nvPr/>
        </p:nvSpPr>
        <p:spPr>
          <a:xfrm>
            <a:off x="5578637" y="2226016"/>
            <a:ext cx="57460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April 27, 1947–June 11, 1968</a:t>
            </a:r>
          </a:p>
          <a:p>
            <a:pPr algn="ctr" fontAlgn="b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21 years old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279E17B-9371-439A-A697-C6B7D67F208F}"/>
              </a:ext>
            </a:extLst>
          </p:cNvPr>
          <p:cNvSpPr/>
          <p:nvPr/>
        </p:nvSpPr>
        <p:spPr>
          <a:xfrm>
            <a:off x="2440836" y="158138"/>
            <a:ext cx="64100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NAVY Hospital Corpsman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3F8863B-F94F-4B60-B843-027562B49AC8}"/>
              </a:ext>
            </a:extLst>
          </p:cNvPr>
          <p:cNvSpPr/>
          <p:nvPr/>
        </p:nvSpPr>
        <p:spPr>
          <a:xfrm>
            <a:off x="6333232" y="3712339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1965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85A8D9-020A-4A38-91E5-CB58DEE0DA34}"/>
              </a:ext>
            </a:extLst>
          </p:cNvPr>
          <p:cNvCxnSpPr/>
          <p:nvPr/>
        </p:nvCxnSpPr>
        <p:spPr>
          <a:xfrm>
            <a:off x="4249782" y="1958885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99413"/>
      </p:ext>
    </p:extLst>
  </p:cSld>
  <p:clrMapOvr>
    <a:masterClrMapping/>
  </p:clrMapOvr>
  <p:transition spd="slow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0AC91C-5AF4-44D1-AE4A-BAC31A5D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5E11FC-1879-4D69-B6CA-B4B862749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80536"/>
              </p:ext>
            </p:extLst>
          </p:nvPr>
        </p:nvGraphicFramePr>
        <p:xfrm>
          <a:off x="4589882" y="2342940"/>
          <a:ext cx="6902527" cy="1135380"/>
        </p:xfrm>
        <a:graphic>
          <a:graphicData uri="http://schemas.openxmlformats.org/drawingml/2006/table">
            <a:tbl>
              <a:tblPr/>
              <a:tblGrid>
                <a:gridCol w="6902527">
                  <a:extLst>
                    <a:ext uri="{9D8B030D-6E8A-4147-A177-3AD203B41FA5}">
                      <a16:colId xmlns:a16="http://schemas.microsoft.com/office/drawing/2014/main" val="2731175414"/>
                    </a:ext>
                  </a:extLst>
                </a:gridCol>
              </a:tblGrid>
              <a:tr h="11278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June 14, 1947–July 6, 1967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20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52409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EB22201-3E00-4FEA-BF18-DA00E068A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9" y="2103399"/>
            <a:ext cx="3379055" cy="4467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3518D0-C070-4FF4-B643-91ED1EB5B9DD}"/>
              </a:ext>
            </a:extLst>
          </p:cNvPr>
          <p:cNvSpPr/>
          <p:nvPr/>
        </p:nvSpPr>
        <p:spPr>
          <a:xfrm>
            <a:off x="1395113" y="993706"/>
            <a:ext cx="99405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JOHN RICHARD HOULIHAN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A4DC54-27F9-40EC-8580-640ACD1AD575}"/>
              </a:ext>
            </a:extLst>
          </p:cNvPr>
          <p:cNvSpPr/>
          <p:nvPr/>
        </p:nvSpPr>
        <p:spPr>
          <a:xfrm>
            <a:off x="2507677" y="287377"/>
            <a:ext cx="7477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Corporal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C2593-1A1E-45FD-92C8-9592EA02CF6D}"/>
              </a:ext>
            </a:extLst>
          </p:cNvPr>
          <p:cNvSpPr/>
          <p:nvPr/>
        </p:nvSpPr>
        <p:spPr>
          <a:xfrm>
            <a:off x="5885603" y="3875255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A2530-6130-415F-ADD8-D114FC02C0D3}"/>
              </a:ext>
            </a:extLst>
          </p:cNvPr>
          <p:cNvCxnSpPr>
            <a:cxnSpLocks/>
          </p:cNvCxnSpPr>
          <p:nvPr/>
        </p:nvCxnSpPr>
        <p:spPr>
          <a:xfrm>
            <a:off x="4911634" y="2087317"/>
            <a:ext cx="6209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042"/>
      </p:ext>
    </p:extLst>
  </p:cSld>
  <p:clrMapOvr>
    <a:masterClrMapping/>
  </p:clrMapOvr>
  <p:transition spd="slow"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AD0493-3E30-4AB7-9D7A-AA1EBAFD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AD155B-E656-45DC-8D6B-F6239CCEF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003592"/>
              </p:ext>
            </p:extLst>
          </p:nvPr>
        </p:nvGraphicFramePr>
        <p:xfrm>
          <a:off x="4584215" y="2442210"/>
          <a:ext cx="7346528" cy="1533525"/>
        </p:xfrm>
        <a:graphic>
          <a:graphicData uri="http://schemas.openxmlformats.org/drawingml/2006/table">
            <a:tbl>
              <a:tblPr/>
              <a:tblGrid>
                <a:gridCol w="7346528">
                  <a:extLst>
                    <a:ext uri="{9D8B030D-6E8A-4147-A177-3AD203B41FA5}">
                      <a16:colId xmlns:a16="http://schemas.microsoft.com/office/drawing/2014/main" val="790783903"/>
                    </a:ext>
                  </a:extLst>
                </a:gridCol>
              </a:tblGrid>
              <a:tr h="15335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August 10, 1947–November 1, 1966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19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0523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ED99B69-84CF-474C-87C2-77B8411F9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5" y="695542"/>
            <a:ext cx="4069363" cy="50268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3A24A4-3240-420C-9622-0BFC2EF66086}"/>
              </a:ext>
            </a:extLst>
          </p:cNvPr>
          <p:cNvSpPr/>
          <p:nvPr/>
        </p:nvSpPr>
        <p:spPr>
          <a:xfrm>
            <a:off x="4584215" y="1575821"/>
            <a:ext cx="72004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TIMOTHY HOLSTER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25620-BB72-47DD-83E9-62712001F17D}"/>
              </a:ext>
            </a:extLst>
          </p:cNvPr>
          <p:cNvSpPr/>
          <p:nvPr/>
        </p:nvSpPr>
        <p:spPr>
          <a:xfrm>
            <a:off x="4845472" y="65710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Specialist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610FA-EB83-4156-8A07-26E9C1FBD18B}"/>
              </a:ext>
            </a:extLst>
          </p:cNvPr>
          <p:cNvSpPr/>
          <p:nvPr/>
        </p:nvSpPr>
        <p:spPr>
          <a:xfrm>
            <a:off x="6096000" y="4328072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D987C3-1096-40F0-9740-52E2D5B7CB66}"/>
              </a:ext>
            </a:extLst>
          </p:cNvPr>
          <p:cNvCxnSpPr>
            <a:cxnSpLocks/>
          </p:cNvCxnSpPr>
          <p:nvPr/>
        </p:nvCxnSpPr>
        <p:spPr>
          <a:xfrm>
            <a:off x="4584215" y="2714334"/>
            <a:ext cx="72004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29879"/>
      </p:ext>
    </p:extLst>
  </p:cSld>
  <p:clrMapOvr>
    <a:masterClrMapping/>
  </p:clrMapOvr>
  <p:transition spd="slow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F2B7B7-6B17-4354-89E8-5E9E51B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BCDA1-759A-47FA-AC7C-1885D0EBB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19325"/>
            <a:ext cx="3318281" cy="42166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26E37E-A69F-40FA-80AF-4FADFA46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69838"/>
              </p:ext>
            </p:extLst>
          </p:nvPr>
        </p:nvGraphicFramePr>
        <p:xfrm>
          <a:off x="4871839" y="2627979"/>
          <a:ext cx="6249489" cy="1219200"/>
        </p:xfrm>
        <a:graphic>
          <a:graphicData uri="http://schemas.openxmlformats.org/drawingml/2006/table">
            <a:tbl>
              <a:tblPr/>
              <a:tblGrid>
                <a:gridCol w="6249489">
                  <a:extLst>
                    <a:ext uri="{9D8B030D-6E8A-4147-A177-3AD203B41FA5}">
                      <a16:colId xmlns:a16="http://schemas.microsoft.com/office/drawing/2014/main" val="32412487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April 28, 1947–August 24, 1967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20 years old</a:t>
                      </a:r>
                      <a:endParaRPr lang="en-US" sz="3600" kern="1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885976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C547FB-5C01-4D08-833B-D5D41FFF653B}"/>
              </a:ext>
            </a:extLst>
          </p:cNvPr>
          <p:cNvSpPr/>
          <p:nvPr/>
        </p:nvSpPr>
        <p:spPr>
          <a:xfrm>
            <a:off x="2102059" y="1125580"/>
            <a:ext cx="83404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DANNY ERIC GOODWIN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ECFC4-A416-4E13-8FC7-A68FB44E9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1" y="3702506"/>
            <a:ext cx="2143125" cy="2857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C94ECD-5221-4373-B5E0-8EF8766BBB14}"/>
              </a:ext>
            </a:extLst>
          </p:cNvPr>
          <p:cNvSpPr/>
          <p:nvPr/>
        </p:nvSpPr>
        <p:spPr>
          <a:xfrm>
            <a:off x="2162235" y="319605"/>
            <a:ext cx="8220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Lance Corporal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93DCA-E0D2-4ACD-A642-F53A6B963469}"/>
              </a:ext>
            </a:extLst>
          </p:cNvPr>
          <p:cNvSpPr/>
          <p:nvPr/>
        </p:nvSpPr>
        <p:spPr>
          <a:xfrm>
            <a:off x="5946983" y="4327625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440D4-62F7-4A68-99BA-E9FC668AB6EA}"/>
              </a:ext>
            </a:extLst>
          </p:cNvPr>
          <p:cNvCxnSpPr>
            <a:cxnSpLocks/>
          </p:cNvCxnSpPr>
          <p:nvPr/>
        </p:nvCxnSpPr>
        <p:spPr>
          <a:xfrm>
            <a:off x="4127863" y="2468167"/>
            <a:ext cx="69934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01325"/>
      </p:ext>
    </p:extLst>
  </p:cSld>
  <p:clrMapOvr>
    <a:masterClrMapping/>
  </p:clrMapOvr>
  <p:transition spd="slow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0354F9A-5185-4BD8-9C16-FD17DDA46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EBE19-186F-432D-B685-DF6F09803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9" y="1084076"/>
            <a:ext cx="4177509" cy="510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E8B77-F778-41A8-B092-E97905FCC8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49" y="4286008"/>
            <a:ext cx="2775750" cy="22483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7EDC4F-9BC0-4FD6-BA13-95C329EF4404}"/>
              </a:ext>
            </a:extLst>
          </p:cNvPr>
          <p:cNvSpPr/>
          <p:nvPr/>
        </p:nvSpPr>
        <p:spPr>
          <a:xfrm>
            <a:off x="5072592" y="914426"/>
            <a:ext cx="62147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WILLIAM DAVID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FRAWLEY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B043E2-CB40-4691-B578-6EA2388E1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33736"/>
              </p:ext>
            </p:extLst>
          </p:nvPr>
        </p:nvGraphicFramePr>
        <p:xfrm>
          <a:off x="5090773" y="2970522"/>
          <a:ext cx="6672096" cy="1135380"/>
        </p:xfrm>
        <a:graphic>
          <a:graphicData uri="http://schemas.openxmlformats.org/drawingml/2006/table">
            <a:tbl>
              <a:tblPr/>
              <a:tblGrid>
                <a:gridCol w="6672096">
                  <a:extLst>
                    <a:ext uri="{9D8B030D-6E8A-4147-A177-3AD203B41FA5}">
                      <a16:colId xmlns:a16="http://schemas.microsoft.com/office/drawing/2014/main" val="79684099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November 14, 1938–March 1, 1966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27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1787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695767-1870-4421-91F1-028A979A8E2D}"/>
              </a:ext>
            </a:extLst>
          </p:cNvPr>
          <p:cNvSpPr txBox="1"/>
          <p:nvPr/>
        </p:nvSpPr>
        <p:spPr>
          <a:xfrm>
            <a:off x="10411967" y="1981076"/>
            <a:ext cx="109837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74FFE5-011E-46C2-87A1-1EF49C1FA118}"/>
              </a:ext>
            </a:extLst>
          </p:cNvPr>
          <p:cNvSpPr/>
          <p:nvPr/>
        </p:nvSpPr>
        <p:spPr>
          <a:xfrm>
            <a:off x="4167901" y="229632"/>
            <a:ext cx="8024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NAVY Lieutenant Commander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7B9B00-DCD1-4108-BC74-8A899276983A}"/>
              </a:ext>
            </a:extLst>
          </p:cNvPr>
          <p:cNvSpPr/>
          <p:nvPr/>
        </p:nvSpPr>
        <p:spPr>
          <a:xfrm>
            <a:off x="6424649" y="4388290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1956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E93C2E-B288-45BC-8DB8-C1C5D0319358}"/>
              </a:ext>
            </a:extLst>
          </p:cNvPr>
          <p:cNvCxnSpPr>
            <a:cxnSpLocks/>
          </p:cNvCxnSpPr>
          <p:nvPr/>
        </p:nvCxnSpPr>
        <p:spPr>
          <a:xfrm>
            <a:off x="5072592" y="2853418"/>
            <a:ext cx="6690277" cy="5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19971"/>
      </p:ext>
    </p:extLst>
  </p:cSld>
  <p:clrMapOvr>
    <a:masterClrMapping/>
  </p:clrMapOvr>
  <p:transition spd="slow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21AAA2-D825-4247-B5C4-9C9AAA4C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CEE14-1696-4DC4-A7A8-7C18F13B5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3" y="1963506"/>
            <a:ext cx="3429000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52FAAF-A03E-4FDD-B913-82261A49D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37" y="3809999"/>
            <a:ext cx="2210172" cy="282612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B22D2E-3E04-4B25-93E5-E8D173E95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85846"/>
              </p:ext>
            </p:extLst>
          </p:nvPr>
        </p:nvGraphicFramePr>
        <p:xfrm>
          <a:off x="4386396" y="2303932"/>
          <a:ext cx="7075051" cy="1135380"/>
        </p:xfrm>
        <a:graphic>
          <a:graphicData uri="http://schemas.openxmlformats.org/drawingml/2006/table">
            <a:tbl>
              <a:tblPr/>
              <a:tblGrid>
                <a:gridCol w="7075051">
                  <a:extLst>
                    <a:ext uri="{9D8B030D-6E8A-4147-A177-3AD203B41FA5}">
                      <a16:colId xmlns:a16="http://schemas.microsoft.com/office/drawing/2014/main" val="8502056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July 17, 1947–December 7, 1968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21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53526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8B649CA-84B8-456D-8B41-CD9EA0BF4A15}"/>
              </a:ext>
            </a:extLst>
          </p:cNvPr>
          <p:cNvSpPr/>
          <p:nvPr/>
        </p:nvSpPr>
        <p:spPr>
          <a:xfrm>
            <a:off x="1607834" y="948376"/>
            <a:ext cx="10357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MICHAEL JOHN CADORETTE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C6C77-FC99-4CD3-B8FE-C7C373B3F8C8}"/>
              </a:ext>
            </a:extLst>
          </p:cNvPr>
          <p:cNvSpPr/>
          <p:nvPr/>
        </p:nvSpPr>
        <p:spPr>
          <a:xfrm>
            <a:off x="2704797" y="179468"/>
            <a:ext cx="7277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Sergeant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FC3209-98AB-47F6-827B-515207039729}"/>
              </a:ext>
            </a:extLst>
          </p:cNvPr>
          <p:cNvSpPr/>
          <p:nvPr/>
        </p:nvSpPr>
        <p:spPr>
          <a:xfrm>
            <a:off x="5782491" y="3886752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51B385-44BE-4E83-BF3F-42B79848C2A7}"/>
              </a:ext>
            </a:extLst>
          </p:cNvPr>
          <p:cNvCxnSpPr/>
          <p:nvPr/>
        </p:nvCxnSpPr>
        <p:spPr>
          <a:xfrm>
            <a:off x="3919340" y="1963506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3347"/>
      </p:ext>
    </p:extLst>
  </p:cSld>
  <p:clrMapOvr>
    <a:masterClrMapping/>
  </p:clrMapOvr>
  <p:transition spd="slow"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695276-899A-4BD5-A0B3-CA574DFB6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5C35A-757C-4779-8A91-CA2DE4C2B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2" y="2082991"/>
            <a:ext cx="3015076" cy="379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296AE-5EDC-41A1-BC5A-26004A62F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78" y="3933924"/>
            <a:ext cx="2057399" cy="27431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52FD3A-E529-4FB7-8E31-2EE5BF1B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72318"/>
              </p:ext>
            </p:extLst>
          </p:nvPr>
        </p:nvGraphicFramePr>
        <p:xfrm>
          <a:off x="3675940" y="2441389"/>
          <a:ext cx="6709180" cy="1135380"/>
        </p:xfrm>
        <a:graphic>
          <a:graphicData uri="http://schemas.openxmlformats.org/drawingml/2006/table">
            <a:tbl>
              <a:tblPr/>
              <a:tblGrid>
                <a:gridCol w="6709180">
                  <a:extLst>
                    <a:ext uri="{9D8B030D-6E8A-4147-A177-3AD203B41FA5}">
                      <a16:colId xmlns:a16="http://schemas.microsoft.com/office/drawing/2014/main" val="283675209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June 15, 1927–November 6, 1969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42 years old</a:t>
                      </a:r>
                      <a:endParaRPr lang="en-US" sz="3600" kern="1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42147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9F3A02-DC33-4C04-8270-2A98E2F278D0}"/>
              </a:ext>
            </a:extLst>
          </p:cNvPr>
          <p:cNvSpPr/>
          <p:nvPr/>
        </p:nvSpPr>
        <p:spPr>
          <a:xfrm>
            <a:off x="1008325" y="1022752"/>
            <a:ext cx="101753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ROBERT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ALFRED DONDERO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CB8A5-BA58-4DAE-83FD-452A3560FA87}"/>
              </a:ext>
            </a:extLst>
          </p:cNvPr>
          <p:cNvSpPr/>
          <p:nvPr/>
        </p:nvSpPr>
        <p:spPr>
          <a:xfrm>
            <a:off x="2907995" y="27048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Sergeant Major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F3F5C-8D31-4BAC-8110-A1526AC1E941}"/>
              </a:ext>
            </a:extLst>
          </p:cNvPr>
          <p:cNvSpPr/>
          <p:nvPr/>
        </p:nvSpPr>
        <p:spPr>
          <a:xfrm>
            <a:off x="5442857" y="3946702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1945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495BF9-F665-47B0-BF29-A235CC388BEA}"/>
              </a:ext>
            </a:extLst>
          </p:cNvPr>
          <p:cNvCxnSpPr/>
          <p:nvPr/>
        </p:nvCxnSpPr>
        <p:spPr>
          <a:xfrm>
            <a:off x="3727751" y="2087317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18990"/>
      </p:ext>
    </p:extLst>
  </p:cSld>
  <p:clrMapOvr>
    <a:masterClrMapping/>
  </p:clrMapOvr>
  <p:transition spd="slow" advClick="0" advTm="1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631D2B-7C46-48F9-AAC6-05B2C7EE4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EE92B-80ED-4AE4-B5E7-3CB9DC429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3" y="2167439"/>
            <a:ext cx="2945125" cy="43159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6FE9B3-ECEE-4ADE-9357-CEF917C36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11961"/>
              </p:ext>
            </p:extLst>
          </p:nvPr>
        </p:nvGraphicFramePr>
        <p:xfrm>
          <a:off x="3163052" y="2196965"/>
          <a:ext cx="7186613" cy="1135380"/>
        </p:xfrm>
        <a:graphic>
          <a:graphicData uri="http://schemas.openxmlformats.org/drawingml/2006/table">
            <a:tbl>
              <a:tblPr/>
              <a:tblGrid>
                <a:gridCol w="7186613">
                  <a:extLst>
                    <a:ext uri="{9D8B030D-6E8A-4147-A177-3AD203B41FA5}">
                      <a16:colId xmlns:a16="http://schemas.microsoft.com/office/drawing/2014/main" val="5698220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April 11, 1949–February 11, 1971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21 years old</a:t>
                      </a:r>
                      <a:endParaRPr lang="en-US" sz="3600" kern="1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4919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946D365-5E1F-4EEE-88A7-1ACDCD5BA095}"/>
              </a:ext>
            </a:extLst>
          </p:cNvPr>
          <p:cNvSpPr/>
          <p:nvPr/>
        </p:nvSpPr>
        <p:spPr>
          <a:xfrm>
            <a:off x="1100879" y="1063912"/>
            <a:ext cx="104818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JAMES FRANCIS CONNOR, JR.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4F3F5-EA0C-4993-85F8-AE5F1D0ABCCB}"/>
              </a:ext>
            </a:extLst>
          </p:cNvPr>
          <p:cNvSpPr/>
          <p:nvPr/>
        </p:nvSpPr>
        <p:spPr>
          <a:xfrm>
            <a:off x="2781300" y="20660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Specialist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01125-D1D6-4E71-8E5B-EC3E7286EDB1}"/>
              </a:ext>
            </a:extLst>
          </p:cNvPr>
          <p:cNvSpPr/>
          <p:nvPr/>
        </p:nvSpPr>
        <p:spPr>
          <a:xfrm>
            <a:off x="4602256" y="3684637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BD1875-33EA-4CFE-A89D-74BBF7392FCB}"/>
              </a:ext>
            </a:extLst>
          </p:cNvPr>
          <p:cNvCxnSpPr/>
          <p:nvPr/>
        </p:nvCxnSpPr>
        <p:spPr>
          <a:xfrm>
            <a:off x="3727751" y="2087317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00737"/>
      </p:ext>
    </p:extLst>
  </p:cSld>
  <p:clrMapOvr>
    <a:masterClrMapping/>
  </p:clrMapOvr>
  <p:transition spd="slow" advClick="0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7E85E1-8CCB-44A4-8BB0-726EFEA0D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F6F0F-DC28-4E6F-ABDE-4DD0CF4E5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4" y="3217153"/>
            <a:ext cx="2667000" cy="3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8CAF0-B3D4-4653-8D58-82D048E7D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7" y="1921612"/>
            <a:ext cx="2788584" cy="371811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C53903-AE8A-44ED-98CF-685E14849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10415"/>
              </p:ext>
            </p:extLst>
          </p:nvPr>
        </p:nvGraphicFramePr>
        <p:xfrm>
          <a:off x="3796937" y="2027693"/>
          <a:ext cx="6792425" cy="1135380"/>
        </p:xfrm>
        <a:graphic>
          <a:graphicData uri="http://schemas.openxmlformats.org/drawingml/2006/table">
            <a:tbl>
              <a:tblPr/>
              <a:tblGrid>
                <a:gridCol w="6792425">
                  <a:extLst>
                    <a:ext uri="{9D8B030D-6E8A-4147-A177-3AD203B41FA5}">
                      <a16:colId xmlns:a16="http://schemas.microsoft.com/office/drawing/2014/main" val="114491073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March 13, 1948–February 11, 1967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18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832074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BABA81F-CEF9-4835-A646-3F0CF50F233B}"/>
              </a:ext>
            </a:extLst>
          </p:cNvPr>
          <p:cNvSpPr/>
          <p:nvPr/>
        </p:nvSpPr>
        <p:spPr>
          <a:xfrm>
            <a:off x="1627069" y="905949"/>
            <a:ext cx="88465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RONALD E BERRISFORD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976F8-7AD9-4BF2-BD59-52851668873E}"/>
              </a:ext>
            </a:extLst>
          </p:cNvPr>
          <p:cNvSpPr/>
          <p:nvPr/>
        </p:nvSpPr>
        <p:spPr>
          <a:xfrm>
            <a:off x="2698632" y="163170"/>
            <a:ext cx="6886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Private First Class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07C3F-8B1B-4A32-AB5F-F4DDAC2561B7}"/>
              </a:ext>
            </a:extLst>
          </p:cNvPr>
          <p:cNvSpPr/>
          <p:nvPr/>
        </p:nvSpPr>
        <p:spPr>
          <a:xfrm>
            <a:off x="5938266" y="3694928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C4FFF4-8BC4-4A17-82A5-E230A7162980}"/>
              </a:ext>
            </a:extLst>
          </p:cNvPr>
          <p:cNvCxnSpPr/>
          <p:nvPr/>
        </p:nvCxnSpPr>
        <p:spPr>
          <a:xfrm>
            <a:off x="3527454" y="1927580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92355"/>
      </p:ext>
    </p:extLst>
  </p:cSld>
  <p:clrMapOvr>
    <a:masterClrMapping/>
  </p:clrMapOvr>
  <p:transition spd="slow" advClick="0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48D22-3D9D-4B1C-BB66-C51479AD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E2E1C7-0BEB-4AF2-8695-5565B962A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17197"/>
              </p:ext>
            </p:extLst>
          </p:nvPr>
        </p:nvGraphicFramePr>
        <p:xfrm>
          <a:off x="5181599" y="2117733"/>
          <a:ext cx="5138058" cy="1135380"/>
        </p:xfrm>
        <a:graphic>
          <a:graphicData uri="http://schemas.openxmlformats.org/drawingml/2006/table">
            <a:tbl>
              <a:tblPr/>
              <a:tblGrid>
                <a:gridCol w="5138058">
                  <a:extLst>
                    <a:ext uri="{9D8B030D-6E8A-4147-A177-3AD203B41FA5}">
                      <a16:colId xmlns:a16="http://schemas.microsoft.com/office/drawing/2014/main" val="40792735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May 28, 1945–May 6, 1966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20 years old</a:t>
                      </a:r>
                      <a:endParaRPr lang="en-US" sz="3600" kern="12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84322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3008F81-5C9A-4DB3-9E0F-75AA3E5D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1" y="2057739"/>
            <a:ext cx="3508904" cy="443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543E66-B17F-4D76-87EB-5D3557EBC3B8}"/>
              </a:ext>
            </a:extLst>
          </p:cNvPr>
          <p:cNvSpPr/>
          <p:nvPr/>
        </p:nvSpPr>
        <p:spPr>
          <a:xfrm>
            <a:off x="1191034" y="1042076"/>
            <a:ext cx="10220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ROBERT LEON “BUZZ” BOSS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64859-C821-4FE2-997E-DD362B1C6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20" y="3352048"/>
            <a:ext cx="2295626" cy="28393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30B757-FFDE-4A92-B4A9-BA2248966FEB}"/>
              </a:ext>
            </a:extLst>
          </p:cNvPr>
          <p:cNvSpPr/>
          <p:nvPr/>
        </p:nvSpPr>
        <p:spPr>
          <a:xfrm>
            <a:off x="2857500" y="18097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Specialist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3366F-ABB3-41F4-AE55-CCB709E55B0B}"/>
              </a:ext>
            </a:extLst>
          </p:cNvPr>
          <p:cNvSpPr/>
          <p:nvPr/>
        </p:nvSpPr>
        <p:spPr>
          <a:xfrm>
            <a:off x="6096000" y="3596329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711BA4-A9C8-452B-B75A-F55A7C2CA95B}"/>
              </a:ext>
            </a:extLst>
          </p:cNvPr>
          <p:cNvCxnSpPr/>
          <p:nvPr/>
        </p:nvCxnSpPr>
        <p:spPr>
          <a:xfrm>
            <a:off x="3727751" y="2087317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44438"/>
      </p:ext>
    </p:extLst>
  </p:cSld>
  <p:clrMapOvr>
    <a:masterClrMapping/>
  </p:clrMapOvr>
  <p:transition spd="slow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905823-9FFB-4AB5-ABC5-8B78D810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22D55-9EA1-4148-A9CC-F609A51AD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6" y="416510"/>
            <a:ext cx="3283403" cy="5975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5B79A5-0D0D-4E24-8D46-260114C720CA}"/>
              </a:ext>
            </a:extLst>
          </p:cNvPr>
          <p:cNvSpPr/>
          <p:nvPr/>
        </p:nvSpPr>
        <p:spPr>
          <a:xfrm>
            <a:off x="3955244" y="1338279"/>
            <a:ext cx="72430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DONALD DELMORE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TRIPP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26D4F-A4D0-41E3-96B6-23104221ECFA}"/>
              </a:ext>
            </a:extLst>
          </p:cNvPr>
          <p:cNvSpPr/>
          <p:nvPr/>
        </p:nvSpPr>
        <p:spPr>
          <a:xfrm>
            <a:off x="5200110" y="507858"/>
            <a:ext cx="43508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Specialist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A34DEA-6A96-472C-8AC5-D2A6D625C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40895"/>
              </p:ext>
            </p:extLst>
          </p:nvPr>
        </p:nvGraphicFramePr>
        <p:xfrm>
          <a:off x="4268662" y="3739636"/>
          <a:ext cx="6771113" cy="1135380"/>
        </p:xfrm>
        <a:graphic>
          <a:graphicData uri="http://schemas.openxmlformats.org/drawingml/2006/table">
            <a:tbl>
              <a:tblPr/>
              <a:tblGrid>
                <a:gridCol w="6771113">
                  <a:extLst>
                    <a:ext uri="{9D8B030D-6E8A-4147-A177-3AD203B41FA5}">
                      <a16:colId xmlns:a16="http://schemas.microsoft.com/office/drawing/2014/main" val="16783709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May 28, 1943–August 20, 1969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26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2893484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DBBE44-A710-4D74-9F39-5A8EF50E4BB2}"/>
              </a:ext>
            </a:extLst>
          </p:cNvPr>
          <p:cNvCxnSpPr/>
          <p:nvPr/>
        </p:nvCxnSpPr>
        <p:spPr>
          <a:xfrm>
            <a:off x="4085810" y="3429000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06278"/>
      </p:ext>
    </p:extLst>
  </p:cSld>
  <p:clrMapOvr>
    <a:masterClrMapping/>
  </p:clrMapOvr>
  <p:transition spd="slow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A9A955-104E-41C7-B8E6-D0CE34A6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F543E-C390-4D40-82D9-C0409D697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43525" cy="68888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25048B-DF97-4552-A7DC-2165EC346E01}"/>
              </a:ext>
            </a:extLst>
          </p:cNvPr>
          <p:cNvSpPr/>
          <p:nvPr/>
        </p:nvSpPr>
        <p:spPr>
          <a:xfrm>
            <a:off x="5594954" y="1577675"/>
            <a:ext cx="6345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WLADYSLAW “Scotty” STANISZEWSKI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A133CB-9C56-4669-9D00-AE9FF4ED1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91195"/>
              </p:ext>
            </p:extLst>
          </p:nvPr>
        </p:nvGraphicFramePr>
        <p:xfrm>
          <a:off x="5792598" y="4588550"/>
          <a:ext cx="5950328" cy="1135380"/>
        </p:xfrm>
        <a:graphic>
          <a:graphicData uri="http://schemas.openxmlformats.org/drawingml/2006/table">
            <a:tbl>
              <a:tblPr/>
              <a:tblGrid>
                <a:gridCol w="5950328">
                  <a:extLst>
                    <a:ext uri="{9D8B030D-6E8A-4147-A177-3AD203B41FA5}">
                      <a16:colId xmlns:a16="http://schemas.microsoft.com/office/drawing/2014/main" val="402041365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June 22, 1947–July 7, 1967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20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28663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3D9B8F-1E11-4DA2-A448-215F31F26131}"/>
              </a:ext>
            </a:extLst>
          </p:cNvPr>
          <p:cNvSpPr/>
          <p:nvPr/>
        </p:nvSpPr>
        <p:spPr>
          <a:xfrm>
            <a:off x="5343524" y="651232"/>
            <a:ext cx="6848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000" i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Corporal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1507A8-8096-4D6C-9F33-C61C88ACD474}"/>
              </a:ext>
            </a:extLst>
          </p:cNvPr>
          <p:cNvCxnSpPr>
            <a:cxnSpLocks/>
          </p:cNvCxnSpPr>
          <p:nvPr/>
        </p:nvCxnSpPr>
        <p:spPr>
          <a:xfrm>
            <a:off x="5869577" y="4481363"/>
            <a:ext cx="5873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25622"/>
      </p:ext>
    </p:extLst>
  </p:cSld>
  <p:clrMapOvr>
    <a:masterClrMapping/>
  </p:clrMapOvr>
  <p:transition spd="slow"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E904711-70EE-498C-AD1F-B0837B50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4BB839-22E5-4209-B25F-4A16B3FB5D2F}"/>
              </a:ext>
            </a:extLst>
          </p:cNvPr>
          <p:cNvSpPr/>
          <p:nvPr/>
        </p:nvSpPr>
        <p:spPr>
          <a:xfrm>
            <a:off x="3517037" y="960427"/>
            <a:ext cx="70711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WILLIAM FRANCIS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MULLEN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DBEFB-17FF-4AC0-AC09-1CEAE6D14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41922"/>
            <a:ext cx="3079552" cy="4106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1A067-60C1-484E-9797-54017AB43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06" y="3733906"/>
            <a:ext cx="3060700" cy="229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614F5-48EC-488B-97DE-C936A437C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61" y="2216845"/>
            <a:ext cx="2814637" cy="445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CB14B-D52E-4735-BAA2-511B47CFFC24}"/>
              </a:ext>
            </a:extLst>
          </p:cNvPr>
          <p:cNvSpPr txBox="1"/>
          <p:nvPr/>
        </p:nvSpPr>
        <p:spPr>
          <a:xfrm>
            <a:off x="6096000" y="2782669"/>
            <a:ext cx="109837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MIA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3645E8-85DB-4FD9-9795-881F12622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4168"/>
              </p:ext>
            </p:extLst>
          </p:nvPr>
        </p:nvGraphicFramePr>
        <p:xfrm>
          <a:off x="4685657" y="3676369"/>
          <a:ext cx="4105275" cy="1684020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43530555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March 28, 1935</a:t>
                      </a:r>
                      <a:r>
                        <a:rPr lang="en-US" sz="36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</a:rPr>
                        <a:t>–</a:t>
                      </a:r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April 29, 1966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31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11182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3489FB5-DCA2-4F43-A9EA-3DCE542C6D1F}"/>
              </a:ext>
            </a:extLst>
          </p:cNvPr>
          <p:cNvSpPr/>
          <p:nvPr/>
        </p:nvSpPr>
        <p:spPr>
          <a:xfrm>
            <a:off x="3374786" y="190986"/>
            <a:ext cx="7199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Major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F9E7CB-8925-4B9C-900D-45718E553271}"/>
              </a:ext>
            </a:extLst>
          </p:cNvPr>
          <p:cNvCxnSpPr>
            <a:cxnSpLocks/>
          </p:cNvCxnSpPr>
          <p:nvPr/>
        </p:nvCxnSpPr>
        <p:spPr>
          <a:xfrm>
            <a:off x="4798423" y="3611880"/>
            <a:ext cx="39925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10578"/>
      </p:ext>
    </p:extLst>
  </p:cSld>
  <p:clrMapOvr>
    <a:masterClrMapping/>
  </p:clrMapOvr>
  <p:transition spd="slow"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31F306-7A88-4C46-A672-A10AA04CD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86F5F5-ABFA-472E-8A07-5D82AFBE5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" y="352425"/>
            <a:ext cx="4524375" cy="58959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99F422-3EA8-4845-A799-BBD79F214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70642"/>
              </p:ext>
            </p:extLst>
          </p:nvPr>
        </p:nvGraphicFramePr>
        <p:xfrm>
          <a:off x="6177715" y="3959138"/>
          <a:ext cx="5753125" cy="1257300"/>
        </p:xfrm>
        <a:graphic>
          <a:graphicData uri="http://schemas.openxmlformats.org/drawingml/2006/table">
            <a:tbl>
              <a:tblPr/>
              <a:tblGrid>
                <a:gridCol w="5753125">
                  <a:extLst>
                    <a:ext uri="{9D8B030D-6E8A-4147-A177-3AD203B41FA5}">
                      <a16:colId xmlns:a16="http://schemas.microsoft.com/office/drawing/2014/main" val="90623005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600" i="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April 18, 1947–June 14, 1968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4400" i="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21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0402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DADD9A-911F-4C23-9FDF-C2894090E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36" y="3429000"/>
            <a:ext cx="2536079" cy="3257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791796-CE77-4181-9B9A-467CEAD792FE}"/>
              </a:ext>
            </a:extLst>
          </p:cNvPr>
          <p:cNvSpPr/>
          <p:nvPr/>
        </p:nvSpPr>
        <p:spPr>
          <a:xfrm>
            <a:off x="6646651" y="1141540"/>
            <a:ext cx="447237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ROBERT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LAWRENCE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RODRICK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F4EB0-CA70-4FC5-8BFD-A89EFEC2EBF8}"/>
              </a:ext>
            </a:extLst>
          </p:cNvPr>
          <p:cNvSpPr/>
          <p:nvPr/>
        </p:nvSpPr>
        <p:spPr>
          <a:xfrm>
            <a:off x="5834840" y="28937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Sergeant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BF2AE-33E3-4ED6-8A42-F48254C216AA}"/>
              </a:ext>
            </a:extLst>
          </p:cNvPr>
          <p:cNvSpPr/>
          <p:nvPr/>
        </p:nvSpPr>
        <p:spPr>
          <a:xfrm>
            <a:off x="6949207" y="5487912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4ED29A-2760-4BD8-B8DE-2BA8334C504F}"/>
              </a:ext>
            </a:extLst>
          </p:cNvPr>
          <p:cNvCxnSpPr>
            <a:cxnSpLocks/>
          </p:cNvCxnSpPr>
          <p:nvPr/>
        </p:nvCxnSpPr>
        <p:spPr>
          <a:xfrm>
            <a:off x="6392094" y="3949886"/>
            <a:ext cx="53644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82759"/>
      </p:ext>
    </p:extLst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98A177-0698-4B01-BBF1-6A538117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BCEB47-AB13-49EE-A525-08ECD78C5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82744"/>
              </p:ext>
            </p:extLst>
          </p:nvPr>
        </p:nvGraphicFramePr>
        <p:xfrm>
          <a:off x="5974489" y="4018193"/>
          <a:ext cx="5263738" cy="1684020"/>
        </p:xfrm>
        <a:graphic>
          <a:graphicData uri="http://schemas.openxmlformats.org/drawingml/2006/table">
            <a:tbl>
              <a:tblPr/>
              <a:tblGrid>
                <a:gridCol w="5263738">
                  <a:extLst>
                    <a:ext uri="{9D8B030D-6E8A-4147-A177-3AD203B41FA5}">
                      <a16:colId xmlns:a16="http://schemas.microsoft.com/office/drawing/2014/main" val="3632280265"/>
                    </a:ext>
                  </a:extLst>
                </a:gridCol>
              </a:tblGrid>
              <a:tr h="5513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October 12, 1951–February 22, 1970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18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61898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F5EF0BB-BE8C-420B-AB34-C45B62753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67" y="0"/>
            <a:ext cx="526373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5F1E11-F134-47C8-A4EC-2797D0164CE9}"/>
              </a:ext>
            </a:extLst>
          </p:cNvPr>
          <p:cNvSpPr/>
          <p:nvPr/>
        </p:nvSpPr>
        <p:spPr>
          <a:xfrm>
            <a:off x="5641820" y="1787022"/>
            <a:ext cx="62817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BRUCE EDWARD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MARTIN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AF3AE-19A0-4C07-9BE3-91BE589803A5}"/>
              </a:ext>
            </a:extLst>
          </p:cNvPr>
          <p:cNvSpPr/>
          <p:nvPr/>
        </p:nvSpPr>
        <p:spPr>
          <a:xfrm>
            <a:off x="5141636" y="899573"/>
            <a:ext cx="6967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Private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00C484-F114-4900-965D-F2B901375F44}"/>
              </a:ext>
            </a:extLst>
          </p:cNvPr>
          <p:cNvCxnSpPr>
            <a:cxnSpLocks/>
          </p:cNvCxnSpPr>
          <p:nvPr/>
        </p:nvCxnSpPr>
        <p:spPr>
          <a:xfrm>
            <a:off x="5477693" y="3892188"/>
            <a:ext cx="6035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0608"/>
      </p:ext>
    </p:extLst>
  </p:cSld>
  <p:clrMapOvr>
    <a:masterClrMapping/>
  </p:clrMapOvr>
  <p:transition spd="slow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FC1E07-6EE2-4488-9CC4-380E9D6FE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DC539A-0B94-4C30-99A5-D015B5BE5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933822"/>
              </p:ext>
            </p:extLst>
          </p:nvPr>
        </p:nvGraphicFramePr>
        <p:xfrm>
          <a:off x="5331694" y="3761563"/>
          <a:ext cx="7116247" cy="1135380"/>
        </p:xfrm>
        <a:graphic>
          <a:graphicData uri="http://schemas.openxmlformats.org/drawingml/2006/table">
            <a:tbl>
              <a:tblPr/>
              <a:tblGrid>
                <a:gridCol w="7116247">
                  <a:extLst>
                    <a:ext uri="{9D8B030D-6E8A-4147-A177-3AD203B41FA5}">
                      <a16:colId xmlns:a16="http://schemas.microsoft.com/office/drawing/2014/main" val="34495225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June 1, 1948–October 9, 1968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20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42597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DAC52D7-A47B-4F45-AA81-BA683BF2D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16" y="0"/>
            <a:ext cx="54406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7ABB75-3159-4AA3-ACD1-A25CEC7594C0}"/>
              </a:ext>
            </a:extLst>
          </p:cNvPr>
          <p:cNvSpPr/>
          <p:nvPr/>
        </p:nvSpPr>
        <p:spPr>
          <a:xfrm>
            <a:off x="6096000" y="1636357"/>
            <a:ext cx="581396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PAUL MICHAEL </a:t>
            </a:r>
            <a:b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KOLENDA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BA6B6-4B15-45E2-B39E-261A2D22EEA9}"/>
              </a:ext>
            </a:extLst>
          </p:cNvPr>
          <p:cNvSpPr/>
          <p:nvPr/>
        </p:nvSpPr>
        <p:spPr>
          <a:xfrm>
            <a:off x="5917618" y="31476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MARINE CORPS Private First Class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7E14A2-A4A2-42DD-80C8-00F98434090E}"/>
              </a:ext>
            </a:extLst>
          </p:cNvPr>
          <p:cNvSpPr/>
          <p:nvPr/>
        </p:nvSpPr>
        <p:spPr>
          <a:xfrm>
            <a:off x="6405525" y="5589130"/>
            <a:ext cx="4968584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Cardinal Spellman High School</a:t>
            </a:r>
            <a:b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25552A-17AF-4FB5-AE66-205BD43DEE8D}"/>
              </a:ext>
            </a:extLst>
          </p:cNvPr>
          <p:cNvCxnSpPr>
            <a:cxnSpLocks/>
          </p:cNvCxnSpPr>
          <p:nvPr/>
        </p:nvCxnSpPr>
        <p:spPr>
          <a:xfrm>
            <a:off x="6096000" y="3665765"/>
            <a:ext cx="57128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364"/>
      </p:ext>
    </p:extLst>
  </p:cSld>
  <p:clrMapOvr>
    <a:masterClrMapping/>
  </p:clrMapOvr>
  <p:transition spd="slow"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4BB8E0-CF84-488E-BD91-2CF698EC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8F8A10-4FCE-408D-B371-E5C293608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61685"/>
              </p:ext>
            </p:extLst>
          </p:nvPr>
        </p:nvGraphicFramePr>
        <p:xfrm>
          <a:off x="3849123" y="2125118"/>
          <a:ext cx="7219404" cy="1135380"/>
        </p:xfrm>
        <a:graphic>
          <a:graphicData uri="http://schemas.openxmlformats.org/drawingml/2006/table">
            <a:tbl>
              <a:tblPr/>
              <a:tblGrid>
                <a:gridCol w="7219404">
                  <a:extLst>
                    <a:ext uri="{9D8B030D-6E8A-4147-A177-3AD203B41FA5}">
                      <a16:colId xmlns:a16="http://schemas.microsoft.com/office/drawing/2014/main" val="192499682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December 15, 1948–January 18, 1968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19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8233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02659BE-810A-4BA0-BB8D-3F32448EA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0" y="2105278"/>
            <a:ext cx="3141090" cy="39138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C3E5CE-5C80-4ACD-B1CB-5AEC62DEAC38}"/>
              </a:ext>
            </a:extLst>
          </p:cNvPr>
          <p:cNvSpPr/>
          <p:nvPr/>
        </p:nvSpPr>
        <p:spPr>
          <a:xfrm>
            <a:off x="1402184" y="925616"/>
            <a:ext cx="1002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THEODORE FRED JOHNSON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1510F-BA24-4479-B393-E1D39DA4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0" y="3706135"/>
            <a:ext cx="2143125" cy="2857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B42D76-0C15-46BD-8B8F-5B889B6E43B6}"/>
              </a:ext>
            </a:extLst>
          </p:cNvPr>
          <p:cNvSpPr/>
          <p:nvPr/>
        </p:nvSpPr>
        <p:spPr>
          <a:xfrm>
            <a:off x="1123950" y="11837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Corporal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34845-453C-498A-8A6E-1F8534333CD7}"/>
              </a:ext>
            </a:extLst>
          </p:cNvPr>
          <p:cNvSpPr/>
          <p:nvPr/>
        </p:nvSpPr>
        <p:spPr>
          <a:xfrm>
            <a:off x="5794221" y="3706135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D8689A-22CA-4BEB-B833-EB9D43AFB39E}"/>
              </a:ext>
            </a:extLst>
          </p:cNvPr>
          <p:cNvCxnSpPr/>
          <p:nvPr/>
        </p:nvCxnSpPr>
        <p:spPr>
          <a:xfrm>
            <a:off x="3727751" y="2087317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78031"/>
      </p:ext>
    </p:extLst>
  </p:cSld>
  <p:clrMapOvr>
    <a:masterClrMapping/>
  </p:clrMapOvr>
  <p:transition spd="slow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E2D60C-C38D-45DE-8E62-ECA6002B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FD4156-6F65-4935-8A4F-23E7D9C07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6" y="2288216"/>
            <a:ext cx="3029984" cy="397685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F27F3E-E1A3-4C63-AAAF-A20159220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62814"/>
              </p:ext>
            </p:extLst>
          </p:nvPr>
        </p:nvGraphicFramePr>
        <p:xfrm>
          <a:off x="3689768" y="2742490"/>
          <a:ext cx="7558222" cy="1135380"/>
        </p:xfrm>
        <a:graphic>
          <a:graphicData uri="http://schemas.openxmlformats.org/drawingml/2006/table">
            <a:tbl>
              <a:tblPr/>
              <a:tblGrid>
                <a:gridCol w="7558222">
                  <a:extLst>
                    <a:ext uri="{9D8B030D-6E8A-4147-A177-3AD203B41FA5}">
                      <a16:colId xmlns:a16="http://schemas.microsoft.com/office/drawing/2014/main" val="13702606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April 20, 1947–February 10, 1968</a:t>
                      </a:r>
                    </a:p>
                    <a:p>
                      <a:pPr algn="ctr" rtl="0" fontAlgn="b"/>
                      <a:r>
                        <a:rPr lang="en-US" sz="3600" kern="120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20 years 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0343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4BBF021-2CC3-4125-835F-49EAC89D4BB5}"/>
              </a:ext>
            </a:extLst>
          </p:cNvPr>
          <p:cNvSpPr/>
          <p:nvPr/>
        </p:nvSpPr>
        <p:spPr>
          <a:xfrm>
            <a:off x="729284" y="1252166"/>
            <a:ext cx="11051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HUGH RICHARD JOHNSON, JR.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6E82BC-9FD6-45C8-ABD0-9D007DF7F707}"/>
              </a:ext>
            </a:extLst>
          </p:cNvPr>
          <p:cNvSpPr/>
          <p:nvPr/>
        </p:nvSpPr>
        <p:spPr>
          <a:xfrm>
            <a:off x="3048000" y="50311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ARMY Specialist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81922-01B3-4316-B675-28175328ED69}"/>
              </a:ext>
            </a:extLst>
          </p:cNvPr>
          <p:cNvSpPr/>
          <p:nvPr/>
        </p:nvSpPr>
        <p:spPr>
          <a:xfrm>
            <a:off x="5419279" y="4195779"/>
            <a:ext cx="40991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Brockton High School </a:t>
            </a:r>
          </a:p>
          <a:p>
            <a:pPr algn="ctr" fontAlgn="b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Class of 1965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464347-5EBB-42BE-B940-5BC54868BCE7}"/>
              </a:ext>
            </a:extLst>
          </p:cNvPr>
          <p:cNvCxnSpPr/>
          <p:nvPr/>
        </p:nvCxnSpPr>
        <p:spPr>
          <a:xfrm>
            <a:off x="3854413" y="2566289"/>
            <a:ext cx="73935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20960"/>
      </p:ext>
    </p:extLst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6942</TotalTime>
  <Words>426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McCormack, Suzanne</dc:creator>
  <cp:lastModifiedBy>McCormack, Suzanne</cp:lastModifiedBy>
  <cp:revision>35</cp:revision>
  <dcterms:created xsi:type="dcterms:W3CDTF">2025-03-20T19:58:39Z</dcterms:created>
  <dcterms:modified xsi:type="dcterms:W3CDTF">2025-03-25T15:41:02Z</dcterms:modified>
</cp:coreProperties>
</file>