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9" r:id="rId3"/>
    <p:sldId id="319" r:id="rId4"/>
    <p:sldId id="323" r:id="rId5"/>
    <p:sldId id="313" r:id="rId6"/>
    <p:sldId id="324" r:id="rId7"/>
    <p:sldId id="325" r:id="rId8"/>
    <p:sldId id="326" r:id="rId9"/>
    <p:sldId id="327" r:id="rId10"/>
    <p:sldId id="321" r:id="rId11"/>
    <p:sldId id="328" r:id="rId12"/>
    <p:sldId id="318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2059C1-A817-485F-966C-DA67CA090B55}" type="datetime1">
              <a:rPr lang="es-ES" smtClean="0"/>
              <a:t>31/08/2022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0885D5-D443-4228-8B2C-B9DF9A30D57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A99DF-5B2E-42AD-BCDA-7C1CE52EE093}" type="datetime1">
              <a:rPr lang="es-ES" smtClean="0"/>
              <a:pPr/>
              <a:t>31/08/2022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D2F9AB-3C90-481E-8C34-4F549BF455D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6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9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42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3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08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8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D2F9AB-3C90-481E-8C34-4F549BF455D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7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3336BBA4-2679-4C99-956F-E6C5921C3BBE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 rtlCol="0"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C8CB60B8-6631-4857-9B5D-1583A58EF221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E1F6617-0E06-45B7-A786-EB62CAAEA7E1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ie de página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rtlCol="0"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BAA7E5B-768B-41F7-9873-D63A5A1D2012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 rtlCol="0"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Haga clic para modificar los estilos de texto del patrón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s-ES" noProof="0"/>
              <a:t>Segundo nivel</a:t>
            </a:r>
          </a:p>
        </p:txBody>
      </p:sp>
      <p:sp>
        <p:nvSpPr>
          <p:cNvPr id="9" name="Marcador de pie de página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 rtlCol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rtlCol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rtlCol="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fld id="{1638B719-E89B-4306-A8AC-04E92B675642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DC1EFFAB-C8A6-4878-98F0-FFB8CB4A8BC1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B8614D73-C512-43B0-901B-735EC8C758AE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Marcador de pie de página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1214AEC-DE0F-4CE7-A73D-0409B3E4C57D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59F479D-7533-4EEF-A06F-7CD2FE3DB90D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367472E3-DEF0-4D9C-9E04-25DAF909BD6E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ie de página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0145CAA1-1577-4AD1-8D34-33A8272612D1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Marcador de pie de página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2DB49EAA-90D8-404F-AD81-0DD041394629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 rtlCol="0"/>
          <a:lstStyle/>
          <a:p>
            <a:pPr rtl="0"/>
            <a:fld id="{C7F5B019-27FD-4AE0-942B-C2909E588048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25DB6B6-5327-4409-A48F-8F224DEC80A0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fld id="{1F005D91-9F28-43BB-B1BA-619458CCAD9C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rtlCol="0"/>
          <a:lstStyle/>
          <a:p>
            <a:pPr rtl="0"/>
            <a:fld id="{F603CDE5-C1D8-4EDD-870F-A498BAFA520F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pie de página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rtlCol="0"/>
          <a:lstStyle/>
          <a:p>
            <a:pPr algn="l" rtl="0"/>
            <a:r>
              <a:rPr lang="es-ES" noProof="0"/>
              <a:t>Enseñar un curso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B7170DA2-BCAD-461A-9222-1AB130AFCA1E}" type="datetime1">
              <a:rPr lang="es-ES" noProof="0" smtClean="0"/>
              <a:t>31/08/2022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Enseñar un curso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9" r:id="rId13"/>
    <p:sldLayoutId id="2147483744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6000" dirty="0" err="1">
                <a:solidFill>
                  <a:srgbClr val="FFFFFF"/>
                </a:solidFill>
              </a:rPr>
              <a:t>scopus</a:t>
            </a:r>
            <a:endParaRPr lang="es-ES" sz="60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rtlCol="0" anchor="ctr">
            <a:normAutofit/>
          </a:bodyPr>
          <a:lstStyle/>
          <a:p>
            <a:pPr rtl="0"/>
            <a:r>
              <a:rPr lang="es-ES" sz="12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www.publicacionesinvestiga.com</a:t>
            </a: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26604D06-413A-BD75-E773-9D531F35B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489" y="850791"/>
            <a:ext cx="1285875" cy="828675"/>
          </a:xfrm>
          <a:prstGeom prst="rect">
            <a:avLst/>
          </a:prstGeom>
        </p:spPr>
      </p:pic>
      <p:pic>
        <p:nvPicPr>
          <p:cNvPr id="8" name="Imagen 7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E189BC94-50F1-7B85-EDB6-ADBECB238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8" y="444421"/>
            <a:ext cx="7213265" cy="483524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AF1434B-392C-9B2F-59E5-D5022567DD7C}"/>
              </a:ext>
            </a:extLst>
          </p:cNvPr>
          <p:cNvSpPr/>
          <p:nvPr/>
        </p:nvSpPr>
        <p:spPr>
          <a:xfrm>
            <a:off x="453302" y="5367338"/>
            <a:ext cx="7230608" cy="1046241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PE" sz="4400" b="1" i="0" dirty="0">
                <a:solidFill>
                  <a:schemeClr val="tx1"/>
                </a:solidFill>
                <a:effectLst/>
                <a:latin typeface="Muli"/>
              </a:rPr>
              <a:t>ELEMENTOS DE UNA ESTRATEGIA DE BÚSQUEDA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/>
              <a:t>Enseñar un curso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smtClean="0"/>
              <a:t>10</a:t>
            </a:fld>
            <a:endParaRPr lang="es-ES"/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5993EF3-552E-EEF1-7C50-8B51184CE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1" y="2040979"/>
            <a:ext cx="9832257" cy="50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5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s-ES" smtClean="0"/>
              <a:pPr>
                <a:spcAft>
                  <a:spcPts val="600"/>
                </a:spcAft>
              </a:pPr>
              <a:t>11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s-ES" kern="1200" cap="all">
                <a:latin typeface="+mn-lt"/>
                <a:ea typeface="+mn-ea"/>
                <a:cs typeface="+mn-cs"/>
              </a:rPr>
              <a:t>Enseñar un curso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s-ES" sz="2000" b="0" i="0" kern="1200" cap="all">
                <a:effectLst/>
                <a:latin typeface="+mj-lt"/>
                <a:ea typeface="+mj-ea"/>
                <a:cs typeface="+mj-cs"/>
              </a:rPr>
            </a:br>
            <a:br>
              <a:rPr lang="es-ES" sz="2000" b="0" i="0" kern="1200" cap="all">
                <a:effectLst/>
                <a:latin typeface="+mj-lt"/>
                <a:ea typeface="+mj-ea"/>
                <a:cs typeface="+mj-cs"/>
              </a:rPr>
            </a:br>
            <a:r>
              <a:rPr lang="es-ES" sz="2000" b="0" i="0" kern="1200" cap="all">
                <a:effectLst/>
                <a:latin typeface="+mj-lt"/>
                <a:ea typeface="+mj-ea"/>
                <a:cs typeface="+mj-cs"/>
              </a:rPr>
              <a:t>Análisis de resultados de búsqueda en Scopus</a:t>
            </a:r>
            <a:endParaRPr lang="es-ES" sz="2000" b="0" kern="1200" cap="all">
              <a:latin typeface="+mj-lt"/>
              <a:ea typeface="+mj-ea"/>
              <a:cs typeface="+mj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EED7D5-AECD-B84C-1195-0277BCB7AC47}"/>
              </a:ext>
            </a:extLst>
          </p:cNvPr>
          <p:cNvSpPr txBox="1"/>
          <p:nvPr/>
        </p:nvSpPr>
        <p:spPr>
          <a:xfrm>
            <a:off x="581193" y="2228003"/>
            <a:ext cx="5422390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s-E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 </a:t>
            </a:r>
            <a:r>
              <a:rPr lang="es-E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análisis de resultados</a:t>
            </a:r>
            <a:r>
              <a:rPr lang="es-E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es una herramienta que compara los documentos de un resultado de búsqueda.</a:t>
            </a:r>
            <a:b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Para acceder a esta comparativa, tenemos que realizar previamente una búsqueda de documentos, y en la página de resultados seleccionar la opción </a:t>
            </a:r>
            <a:r>
              <a:rPr lang="es-ES" b="1" i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Analyze search results</a:t>
            </a:r>
            <a:r>
              <a:rPr lang="es-ES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:</a:t>
            </a:r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FD895C3-D3A1-B136-C963-949F154F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19" y="2228003"/>
            <a:ext cx="4829588" cy="4195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42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¡GRACIAS!</a:t>
            </a:r>
          </a:p>
        </p:txBody>
      </p:sp>
      <p:pic>
        <p:nvPicPr>
          <p:cNvPr id="14" name="Marcador de posición de imagen 13" descr="Mujeres jóvenes en una biblioteca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62" y="606425"/>
            <a:ext cx="11285913" cy="3536950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00223" y="5747020"/>
            <a:ext cx="10014868" cy="6768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endParaRPr lang="es-ES" sz="1600" cap="all" dirty="0">
              <a:solidFill>
                <a:schemeClr val="tx2">
                  <a:lumMod val="10000"/>
                  <a:lumOff val="90000"/>
                  <a:alpha val="75000"/>
                </a:schemeClr>
              </a:solidFill>
            </a:endParaRPr>
          </a:p>
          <a:p>
            <a:pPr marL="0" indent="0" rtl="0">
              <a:lnSpc>
                <a:spcPct val="120000"/>
              </a:lnSpc>
              <a:spcBef>
                <a:spcPct val="20000"/>
              </a:spcBef>
              <a:buNone/>
            </a:pPr>
            <a:r>
              <a:rPr lang="es-ES" sz="1600" cap="all" dirty="0">
                <a:solidFill>
                  <a:schemeClr val="tx2">
                    <a:lumMod val="10000"/>
                    <a:lumOff val="90000"/>
                    <a:alpha val="75000"/>
                  </a:schemeClr>
                </a:solidFill>
              </a:rPr>
              <a:t>    www.publicacionesinvestiga.com</a:t>
            </a:r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ángulo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Rectángulo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ángulo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ángulo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69172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Enseñar un curso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s-ES" smtClean="0"/>
              <a:pPr>
                <a:spcAft>
                  <a:spcPts val="600"/>
                </a:spcAft>
              </a:pPr>
              <a:t>2</a:t>
            </a:fld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E29AE24-A648-161D-87AF-63D568939EF3}"/>
              </a:ext>
            </a:extLst>
          </p:cNvPr>
          <p:cNvSpPr txBox="1"/>
          <p:nvPr/>
        </p:nvSpPr>
        <p:spPr>
          <a:xfrm>
            <a:off x="1941576" y="1716026"/>
            <a:ext cx="83033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Scopus</a:t>
            </a:r>
            <a:r>
              <a:rPr lang="es-MX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es una base de datos de resúmenes y citas de literatura revisada por pares, con herramientas de bibliometría para poder rastrear, analizar y visualizar investigaciones. 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mujer leyendo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6" b="6"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s-ES" smtClean="0"/>
              <a:t>3</a:t>
            </a:fld>
            <a:endParaRPr lang="es-ES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2ABCBBC8-AD2B-DABE-6DC0-E7745A84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267731"/>
            <a:ext cx="6095030" cy="1301165"/>
          </a:xfrm>
        </p:spPr>
        <p:txBody>
          <a:bodyPr>
            <a:normAutofit/>
          </a:bodyPr>
          <a:lstStyle/>
          <a:p>
            <a: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Tipos de fuentes que contiene </a:t>
            </a:r>
            <a:r>
              <a:rPr lang="es-MX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Scopus</a:t>
            </a:r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D2310-FF68-E72A-2FB0-1987273EC1CD}"/>
              </a:ext>
            </a:extLst>
          </p:cNvPr>
          <p:cNvSpPr txBox="1"/>
          <p:nvPr/>
        </p:nvSpPr>
        <p:spPr>
          <a:xfrm>
            <a:off x="397715" y="2242332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PE" b="1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Fuentes seriadas</a:t>
            </a:r>
            <a:endParaRPr lang="es-PE" b="0" i="0" dirty="0">
              <a:solidFill>
                <a:srgbClr val="747474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08F227-57D8-2F7D-CF7F-6085786AB5F3}"/>
              </a:ext>
            </a:extLst>
          </p:cNvPr>
          <p:cNvSpPr txBox="1"/>
          <p:nvPr/>
        </p:nvSpPr>
        <p:spPr>
          <a:xfrm>
            <a:off x="355101" y="2813447"/>
            <a:ext cx="609845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Tienen un </a:t>
            </a:r>
            <a:r>
              <a:rPr lang="es-MX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ISSN</a:t>
            </a:r>
            <a:r>
              <a:rPr lang="es-MX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número internacional que permite identificar de </a:t>
            </a:r>
            <a:r>
              <a:rPr lang="es-MX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manera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única una publicación seriada). </a:t>
            </a:r>
            <a:r>
              <a:rPr lang="es-MX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Scopus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contiene aproximadamente 25 376 títulos.</a:t>
            </a:r>
            <a:endParaRPr lang="es-PE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2EA466B-7737-6DB3-A787-67D967AD7558}"/>
              </a:ext>
            </a:extLst>
          </p:cNvPr>
          <p:cNvSpPr txBox="1"/>
          <p:nvPr/>
        </p:nvSpPr>
        <p:spPr>
          <a:xfrm>
            <a:off x="344127" y="4946586"/>
            <a:ext cx="6098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Tienen un </a:t>
            </a:r>
            <a:r>
              <a:rPr lang="es-MX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ISBN</a:t>
            </a:r>
            <a:r>
              <a:rPr lang="es-MX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número internacional que permite identificar de manera única una publicación no seriada). </a:t>
            </a:r>
            <a:r>
              <a:rPr lang="es-MX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Scopus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contiene aproximadamente 210 mil títulos que cubren principalmente disciplinas como las Ciencias Sociales y Humanidades. 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76CAD3B-6AC5-26F5-E965-F526D35B9354}"/>
              </a:ext>
            </a:extLst>
          </p:cNvPr>
          <p:cNvSpPr txBox="1"/>
          <p:nvPr/>
        </p:nvSpPr>
        <p:spPr>
          <a:xfrm>
            <a:off x="355101" y="430050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Fuentes no seriadas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mujer leyendo">
            <a:extLst>
              <a:ext uri="{FF2B5EF4-FFF2-40B4-BE49-F238E27FC236}">
                <a16:creationId xmlns:a16="http://schemas.microsoft.com/office/drawing/2014/main" id="{BADCDF53-1AD6-4ACB-AABB-AE333D04A93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6" b="6"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73604A-7E08-4A9B-A7E1-F0086159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603CDE5-C1D8-4EDD-870F-A498BAFA520F}" type="slidenum">
              <a:rPr lang="es-ES" smtClean="0"/>
              <a:t>4</a:t>
            </a:fld>
            <a:endParaRPr lang="es-ES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2ABCBBC8-AD2B-DABE-6DC0-E7745A84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8" y="457200"/>
            <a:ext cx="5983278" cy="1600200"/>
          </a:xfrm>
        </p:spPr>
        <p:txBody>
          <a:bodyPr>
            <a:normAutofit/>
          </a:bodyPr>
          <a:lstStyle/>
          <a:p>
            <a: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Tipos de fuentes que contiene </a:t>
            </a:r>
            <a:r>
              <a:rPr lang="es-MX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Scopus</a:t>
            </a:r>
            <a:b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s-PE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F1D2310-FF68-E72A-2FB0-1987273EC1CD}"/>
              </a:ext>
            </a:extLst>
          </p:cNvPr>
          <p:cNvSpPr txBox="1"/>
          <p:nvPr/>
        </p:nvSpPr>
        <p:spPr>
          <a:xfrm>
            <a:off x="355101" y="205740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PE" b="1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Documentos secundarios</a:t>
            </a:r>
            <a:endParaRPr lang="es-PE" b="0" i="0" dirty="0">
              <a:solidFill>
                <a:srgbClr val="747474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108F227-57D8-2F7D-CF7F-6085786AB5F3}"/>
              </a:ext>
            </a:extLst>
          </p:cNvPr>
          <p:cNvSpPr txBox="1"/>
          <p:nvPr/>
        </p:nvSpPr>
        <p:spPr>
          <a:xfrm>
            <a:off x="355101" y="245727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Scopus</a:t>
            </a:r>
            <a:r>
              <a:rPr lang="es-MX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registra un aproximado de 210 millones de títulos.</a:t>
            </a:r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76CAD3B-6AC5-26F5-E965-F526D35B9354}"/>
              </a:ext>
            </a:extLst>
          </p:cNvPr>
          <p:cNvSpPr txBox="1"/>
          <p:nvPr/>
        </p:nvSpPr>
        <p:spPr>
          <a:xfrm>
            <a:off x="355101" y="322226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Patentes de 5 organismos internacionales</a:t>
            </a: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95DDB9-BE0D-2055-8360-1D52387B9CC0}"/>
              </a:ext>
            </a:extLst>
          </p:cNvPr>
          <p:cNvSpPr txBox="1"/>
          <p:nvPr/>
        </p:nvSpPr>
        <p:spPr>
          <a:xfrm>
            <a:off x="355101" y="373820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World Intellectual Property Organization (WIPO)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652AA9-7875-BDD9-6A07-6760D33AEE4A}"/>
              </a:ext>
            </a:extLst>
          </p:cNvPr>
          <p:cNvSpPr txBox="1"/>
          <p:nvPr/>
        </p:nvSpPr>
        <p:spPr>
          <a:xfrm>
            <a:off x="355101" y="4218281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0" i="0" dirty="0" err="1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Japanese</a:t>
            </a: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PE" b="0" i="0" dirty="0" err="1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Patent</a:t>
            </a: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 Office (JPO)</a:t>
            </a:r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069345B-4DC9-8D3C-C4E7-187718860D0E}"/>
              </a:ext>
            </a:extLst>
          </p:cNvPr>
          <p:cNvSpPr txBox="1"/>
          <p:nvPr/>
        </p:nvSpPr>
        <p:spPr>
          <a:xfrm>
            <a:off x="355101" y="465301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0" i="0" dirty="0" err="1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European</a:t>
            </a: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PE" b="0" i="0" dirty="0" err="1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Patent</a:t>
            </a: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 Office (EPO)</a:t>
            </a:r>
            <a:endParaRPr lang="es-PE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3DCCF3D-9803-2649-F40A-491F627A6292}"/>
              </a:ext>
            </a:extLst>
          </p:cNvPr>
          <p:cNvSpPr txBox="1"/>
          <p:nvPr/>
        </p:nvSpPr>
        <p:spPr>
          <a:xfrm>
            <a:off x="382967" y="516895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US </a:t>
            </a:r>
            <a:r>
              <a:rPr lang="es-PE" b="0" i="0" dirty="0" err="1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Patent</a:t>
            </a:r>
            <a:r>
              <a:rPr lang="es-PE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 Office (USPTO)</a:t>
            </a:r>
            <a:endParaRPr lang="es-PE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7D9F0C-0F9A-E65A-AA2D-DC74AD0D5BAB}"/>
              </a:ext>
            </a:extLst>
          </p:cNvPr>
          <p:cNvSpPr txBox="1"/>
          <p:nvPr/>
        </p:nvSpPr>
        <p:spPr>
          <a:xfrm>
            <a:off x="382967" y="5626149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70707"/>
                </a:solidFill>
                <a:effectLst/>
                <a:latin typeface="Source Sans Pro" panose="020B0503030403020204" pitchFamily="34" charset="0"/>
              </a:rPr>
              <a:t>UK Intellectual Property Office (IPO.GOV.UK)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5818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PASOS PARA INGRESAR A SCOPUS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s-ES" smtClean="0"/>
              <a:pPr defTabSz="457200" rtl="0">
                <a:spcAft>
                  <a:spcPts val="600"/>
                </a:spcAft>
              </a:pPr>
              <a:t>5</a:t>
            </a:fld>
            <a:endParaRPr lang="es-ES" dirty="0"/>
          </a:p>
        </p:txBody>
      </p:sp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287C7D7-26EC-9682-8119-D1CF9DA4D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54" y="2197510"/>
            <a:ext cx="9276735" cy="42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PASOS PARA INGRESAR A SCOPUS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s-ES" smtClean="0"/>
              <a:pPr defTabSz="457200" rtl="0">
                <a:spcAft>
                  <a:spcPts val="600"/>
                </a:spcAft>
              </a:pPr>
              <a:t>6</a:t>
            </a:fld>
            <a:endParaRPr lang="es-ES" dirty="0"/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099991-45D5-E422-90F3-C6B3BDC2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551" y="2020529"/>
            <a:ext cx="7450393" cy="44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PASOS PARA INGRESAR A SCOPUS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s-ES" smtClean="0"/>
              <a:pPr defTabSz="457200" rtl="0">
                <a:spcAft>
                  <a:spcPts val="600"/>
                </a:spcAft>
              </a:pPr>
              <a:t>7</a:t>
            </a:fld>
            <a:endParaRPr lang="es-ES" dirty="0"/>
          </a:p>
        </p:txBody>
      </p:sp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E171752-ED27-B3D2-2463-420E8509C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25" y="2196978"/>
            <a:ext cx="7433187" cy="42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9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Al ingresar a </a:t>
            </a:r>
            <a:r>
              <a:rPr lang="es-MX" b="0" i="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Scopus</a:t>
            </a:r>
            <a:r>
              <a:rPr lang="es-MX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por defecto aparecerá la siguiente ventana: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r>
              <a:rPr lang="es-ES" kern="1200" cap="all" dirty="0"/>
              <a:t>Enseñar un curso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s-ES" smtClean="0"/>
              <a:pPr defTabSz="457200" rtl="0">
                <a:spcAft>
                  <a:spcPts val="600"/>
                </a:spcAft>
              </a:pPr>
              <a:t>8</a:t>
            </a:fld>
            <a:endParaRPr lang="es-ES" dirty="0"/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BA04AE5-2D78-079B-B49E-0D1024DA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16" y="1932039"/>
            <a:ext cx="8474826" cy="46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9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Cómo crear una cuenta en </a:t>
            </a:r>
            <a:r>
              <a:rPr lang="es-MX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Scopus</a:t>
            </a:r>
            <a:br>
              <a:rPr lang="es-MX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 rtl="0">
              <a:spcAft>
                <a:spcPts val="600"/>
              </a:spcAft>
            </a:pPr>
            <a:fld id="{3A98EE3D-8CD1-4C3F-BD1C-C98C9596463C}" type="slidenum">
              <a:rPr lang="es-ES" smtClean="0"/>
              <a:pPr defTabSz="457200" rtl="0">
                <a:spcAft>
                  <a:spcPts val="600"/>
                </a:spcAft>
              </a:pPr>
              <a:t>9</a:t>
            </a:fld>
            <a:endParaRPr lang="es-ES" dirty="0"/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9344E0F-E317-48F8-FE15-8E91DBE1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374" y="2083032"/>
            <a:ext cx="8327252" cy="48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48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330749_TF00870617_Win32" id="{63BE979D-EC73-4494-8E9E-6523118376E4}" vid="{66D1ED0D-946D-4E4C-892A-26F434AC8B5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Curso empresarial clásico</Template>
  <TotalTime>64</TotalTime>
  <Words>301</Words>
  <Application>Microsoft Office PowerPoint</Application>
  <PresentationFormat>Panorámica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Gill Sans MT</vt:lpstr>
      <vt:lpstr>Muli</vt:lpstr>
      <vt:lpstr>Roboto</vt:lpstr>
      <vt:lpstr>Source Sans Pro</vt:lpstr>
      <vt:lpstr>Wingdings</vt:lpstr>
      <vt:lpstr>Wingdings 2</vt:lpstr>
      <vt:lpstr>DividendVTI</vt:lpstr>
      <vt:lpstr>scopus</vt:lpstr>
      <vt:lpstr>Presentación de PowerPoint</vt:lpstr>
      <vt:lpstr>Tipos de fuentes que contiene Scopus</vt:lpstr>
      <vt:lpstr>Tipos de fuentes que contiene Scopus </vt:lpstr>
      <vt:lpstr>PASOS PARA INGRESAR A SCOPUS</vt:lpstr>
      <vt:lpstr>PASOS PARA INGRESAR A SCOPUS</vt:lpstr>
      <vt:lpstr>PASOS PARA INGRESAR A SCOPUS</vt:lpstr>
      <vt:lpstr>Al ingresar a Scopus, por defecto aparecerá la siguiente ventana:</vt:lpstr>
      <vt:lpstr>Cómo crear una cuenta en Scopus </vt:lpstr>
      <vt:lpstr>ELEMENTOS DE UNA ESTRATEGIA DE BÚSQUEDA</vt:lpstr>
      <vt:lpstr>  Análisis de resultados de búsqueda en Scopus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scopus</dc:title>
  <dc:creator>Emperatriz Syma Cornejo Tueros</dc:creator>
  <cp:lastModifiedBy>Emperatriz Syma Cornejo Tueros</cp:lastModifiedBy>
  <cp:revision>4</cp:revision>
  <dcterms:created xsi:type="dcterms:W3CDTF">2022-07-23T14:29:37Z</dcterms:created>
  <dcterms:modified xsi:type="dcterms:W3CDTF">2022-08-31T18:05:08Z</dcterms:modified>
</cp:coreProperties>
</file>