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Berlin Sans FB" panose="020E0602020502020306" pitchFamily="34" charset="77"/>
      <p:regular r:id="rId14"/>
      <p:bold r:id="rId15"/>
    </p:embeddedFont>
    <p:embeddedFont>
      <p:font typeface="Book Antiqua" panose="02040602050305030304" pitchFamily="18" charset="0"/>
      <p:regular r:id="rId16"/>
      <p:bold r:id="rId17"/>
      <p:italic r:id="rId18"/>
      <p:boldItalic r:id="rId19"/>
    </p:embeddedFont>
    <p:embeddedFont>
      <p:font typeface="Lobster" pitchFamily="2" charset="77"/>
      <p:regular r:id="rId20"/>
    </p:embeddedFont>
    <p:embeddedFont>
      <p:font typeface="Open Sans" panose="020B0606030504020204" pitchFamily="34" charset="0"/>
      <p:regular r:id="rId21"/>
      <p:bold r:id="rId22"/>
      <p:italic r:id="rId23"/>
      <p:boldItalic r:id="rId24"/>
    </p:embeddedFont>
    <p:embeddedFont>
      <p:font typeface="PT Sans Narrow" panose="020B0506020203020204" pitchFamily="34" charset="77"/>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6cdb85cf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6cdb85cf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c3bbabf1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ec3bbabf1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c3bbabf1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c3bbabf1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c3bbabf1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c3bbabf1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c3bbabf1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c3bbabf1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c3bbabf1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c3bbabf1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c3bbabf1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c3bbabf1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a992f34f591a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a992f34f591a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c3bbabf1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c3bbabf1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c3bbabf1c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c3bbabf1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iaexchange.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player.vimeo.com/video/625616722?h=14375b1a04&amp;app_id=122963" TargetMode="Externa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player.vimeo.com/video/625616399?h=ffbf894768&amp;app_id=122963" TargetMode="Externa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3" descr="image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7548" y="1129075"/>
            <a:ext cx="7336151" cy="4014425"/>
          </a:xfrm>
          <a:prstGeom prst="rect">
            <a:avLst/>
          </a:prstGeom>
          <a:noFill/>
          <a:ln>
            <a:noFill/>
          </a:ln>
        </p:spPr>
      </p:pic>
      <p:pic>
        <p:nvPicPr>
          <p:cNvPr id="67" name="Google Shape;67;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40300" y="88800"/>
            <a:ext cx="7336151" cy="1040275"/>
          </a:xfrm>
          <a:prstGeom prst="rect">
            <a:avLst/>
          </a:prstGeom>
          <a:noFill/>
          <a:ln w="114300" cap="flat" cmpd="sng">
            <a:solidFill>
              <a:schemeClr val="accen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311700" y="2987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NY State Legislature Acknowledges Mia for</a:t>
            </a:r>
            <a:endParaRPr/>
          </a:p>
          <a:p>
            <a:pPr marL="0" lvl="0" indent="0" algn="ctr" rtl="0">
              <a:spcBef>
                <a:spcPts val="0"/>
              </a:spcBef>
              <a:spcAft>
                <a:spcPts val="0"/>
              </a:spcAft>
              <a:buNone/>
            </a:pPr>
            <a:r>
              <a:rPr lang="en"/>
              <a:t> Extraordinary Leadership </a:t>
            </a:r>
            <a:endParaRPr/>
          </a:p>
        </p:txBody>
      </p:sp>
      <p:pic>
        <p:nvPicPr>
          <p:cNvPr id="161" name="Google Shape;161;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1696" y="1515275"/>
            <a:ext cx="4399275" cy="2936526"/>
          </a:xfrm>
          <a:prstGeom prst="rect">
            <a:avLst/>
          </a:prstGeom>
          <a:noFill/>
          <a:ln>
            <a:noFill/>
          </a:ln>
        </p:spPr>
      </p:pic>
      <p:sp>
        <p:nvSpPr>
          <p:cNvPr id="162" name="Google Shape;162;p22"/>
          <p:cNvSpPr txBox="1"/>
          <p:nvPr/>
        </p:nvSpPr>
        <p:spPr>
          <a:xfrm>
            <a:off x="5047500" y="1672050"/>
            <a:ext cx="3365100" cy="287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solidFill>
                  <a:schemeClr val="accent3"/>
                </a:solidFill>
                <a:latin typeface="Open Sans"/>
                <a:ea typeface="Open Sans"/>
                <a:cs typeface="Open Sans"/>
                <a:sym typeface="Open Sans"/>
              </a:rPr>
              <a:t>“Your leadership and organizing skills not only helped the most disadvantaged members of our community but also inspired the rest of our community as well...Your extraordinary leadership qualities have been recognized…” </a:t>
            </a:r>
            <a:endParaRPr b="1">
              <a:solidFill>
                <a:schemeClr val="accent3"/>
              </a:solidFill>
              <a:latin typeface="Open Sans"/>
              <a:ea typeface="Open Sans"/>
              <a:cs typeface="Open Sans"/>
              <a:sym typeface="Open Sans"/>
            </a:endParaRPr>
          </a:p>
          <a:p>
            <a:pPr marL="0" lvl="0" indent="0" algn="l" rtl="0">
              <a:lnSpc>
                <a:spcPct val="115000"/>
              </a:lnSpc>
              <a:spcBef>
                <a:spcPts val="0"/>
              </a:spcBef>
              <a:spcAft>
                <a:spcPts val="0"/>
              </a:spcAft>
              <a:buNone/>
            </a:pPr>
            <a:endParaRPr b="1">
              <a:solidFill>
                <a:schemeClr val="accent3"/>
              </a:solidFill>
              <a:latin typeface="Open Sans"/>
              <a:ea typeface="Open Sans"/>
              <a:cs typeface="Open Sans"/>
              <a:sym typeface="Open Sans"/>
            </a:endParaRPr>
          </a:p>
          <a:p>
            <a:pPr marL="0" lvl="0" indent="0" algn="l" rtl="0">
              <a:lnSpc>
                <a:spcPct val="115000"/>
              </a:lnSpc>
              <a:spcBef>
                <a:spcPts val="0"/>
              </a:spcBef>
              <a:spcAft>
                <a:spcPts val="0"/>
              </a:spcAft>
              <a:buNone/>
            </a:pPr>
            <a:r>
              <a:rPr lang="en" b="1">
                <a:solidFill>
                  <a:schemeClr val="accent1"/>
                </a:solidFill>
                <a:latin typeface="Open Sans"/>
                <a:ea typeface="Open Sans"/>
                <a:cs typeface="Open Sans"/>
                <a:sym typeface="Open Sans"/>
              </a:rPr>
              <a:t>Nassau County Arnold Drucker, District 16</a:t>
            </a:r>
            <a:endParaRPr b="1">
              <a:solidFill>
                <a:schemeClr val="accent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311700" y="15877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Be the Change You Wish to See in the World</a:t>
            </a:r>
            <a:endParaRPr/>
          </a:p>
          <a:p>
            <a:pPr marL="0" lvl="0" indent="0" algn="ctr" rtl="0">
              <a:spcBef>
                <a:spcPts val="0"/>
              </a:spcBef>
              <a:spcAft>
                <a:spcPts val="0"/>
              </a:spcAft>
              <a:buSzPts val="990"/>
              <a:buNone/>
            </a:pPr>
            <a:endParaRPr/>
          </a:p>
          <a:p>
            <a:pPr marL="0" lvl="0" indent="0" algn="ctr" rtl="0">
              <a:spcBef>
                <a:spcPts val="0"/>
              </a:spcBef>
              <a:spcAft>
                <a:spcPts val="0"/>
              </a:spcAft>
              <a:buSzPts val="990"/>
              <a:buNone/>
            </a:pPr>
            <a:r>
              <a:rPr lang="en" sz="4540"/>
              <a:t>Learn How You Can Be a Helping Hand </a:t>
            </a:r>
            <a:endParaRPr sz="4540"/>
          </a:p>
        </p:txBody>
      </p:sp>
      <p:sp>
        <p:nvSpPr>
          <p:cNvPr id="168" name="Google Shape;168;p23"/>
          <p:cNvSpPr txBox="1">
            <a:spLocks noGrp="1"/>
          </p:cNvSpPr>
          <p:nvPr>
            <p:ph type="body" idx="1"/>
          </p:nvPr>
        </p:nvSpPr>
        <p:spPr>
          <a:xfrm>
            <a:off x="2592825" y="2639825"/>
            <a:ext cx="6479700" cy="13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a:p>
          <a:p>
            <a:pPr marL="0" lvl="0" indent="0" algn="ctr" rtl="0">
              <a:spcBef>
                <a:spcPts val="1200"/>
              </a:spcBef>
              <a:spcAft>
                <a:spcPts val="1200"/>
              </a:spcAft>
              <a:buNone/>
            </a:pPr>
            <a:r>
              <a:rPr lang="en" sz="4000" u="sng">
                <a:solidFill>
                  <a:schemeClr val="accent3"/>
                </a:solidFill>
                <a:hlinkClick r:id="rId3">
                  <a:extLst>
                    <a:ext uri="{A12FA001-AC4F-418D-AE19-62706E023703}">
                      <ahyp:hlinkClr xmlns:ahyp="http://schemas.microsoft.com/office/drawing/2018/hyperlinkcolor" val="tx"/>
                    </a:ext>
                  </a:extLst>
                </a:hlinkClick>
              </a:rPr>
              <a:t>www.MiaExchange.com</a:t>
            </a:r>
            <a:r>
              <a:rPr lang="en" sz="4000">
                <a:solidFill>
                  <a:schemeClr val="accent3"/>
                </a:solidFill>
              </a:rPr>
              <a:t> </a:t>
            </a:r>
            <a:endParaRPr sz="4000">
              <a:solidFill>
                <a:schemeClr val="accent3"/>
              </a:solidFill>
            </a:endParaRPr>
          </a:p>
        </p:txBody>
      </p:sp>
      <p:pic>
        <p:nvPicPr>
          <p:cNvPr id="169" name="Google Shape;169;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1702" y="2094675"/>
            <a:ext cx="2281124" cy="2937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p:nvPr/>
        </p:nvSpPr>
        <p:spPr>
          <a:xfrm>
            <a:off x="3748575" y="52650"/>
            <a:ext cx="5084400" cy="5033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800">
                <a:solidFill>
                  <a:schemeClr val="accent4"/>
                </a:solidFill>
              </a:rPr>
              <a:t>About Me</a:t>
            </a:r>
            <a:endParaRPr sz="1800">
              <a:solidFill>
                <a:schemeClr val="accent4"/>
              </a:solidFill>
            </a:endParaRPr>
          </a:p>
          <a:p>
            <a:pPr marL="0" lvl="0" indent="0" algn="l" rtl="0">
              <a:lnSpc>
                <a:spcPct val="100000"/>
              </a:lnSpc>
              <a:spcBef>
                <a:spcPts val="4800"/>
              </a:spcBef>
              <a:spcAft>
                <a:spcPts val="0"/>
              </a:spcAft>
              <a:buClr>
                <a:schemeClr val="dk1"/>
              </a:buClr>
              <a:buSzPts val="1100"/>
              <a:buFont typeface="Arial"/>
              <a:buNone/>
            </a:pPr>
            <a:r>
              <a:rPr lang="en" sz="1500">
                <a:solidFill>
                  <a:srgbClr val="5E5E5E"/>
                </a:solidFill>
              </a:rPr>
              <a:t>My name is Mia Sara and I am 17 years old. Throughout my life, my parents have stressed the importance of charity and giving back to the community. My family has always been involved in clothing drives, food drives, and many other charitable events, which is why I wanted to start my own charity. My mission is to find companies with overstocked items and connect them with charities that are in need.</a:t>
            </a:r>
            <a:r>
              <a:rPr lang="en" sz="1150">
                <a:solidFill>
                  <a:srgbClr val="5E5E5E"/>
                </a:solidFill>
              </a:rPr>
              <a:t>  </a:t>
            </a:r>
            <a:endParaRPr sz="1150">
              <a:solidFill>
                <a:srgbClr val="5E5E5E"/>
              </a:solidFill>
            </a:endParaRPr>
          </a:p>
          <a:p>
            <a:pPr marL="0" lvl="0" indent="0" algn="l" rtl="0">
              <a:lnSpc>
                <a:spcPct val="125000"/>
              </a:lnSpc>
              <a:spcBef>
                <a:spcPts val="4800"/>
              </a:spcBef>
              <a:spcAft>
                <a:spcPts val="0"/>
              </a:spcAft>
              <a:buClr>
                <a:schemeClr val="dk1"/>
              </a:buClr>
              <a:buSzPts val="1100"/>
              <a:buFont typeface="Arial"/>
              <a:buNone/>
            </a:pPr>
            <a:r>
              <a:rPr lang="en" sz="1800">
                <a:solidFill>
                  <a:schemeClr val="accent4"/>
                </a:solidFill>
              </a:rPr>
              <a:t>My Goal</a:t>
            </a:r>
            <a:endParaRPr sz="1800">
              <a:solidFill>
                <a:schemeClr val="accent4"/>
              </a:solidFill>
            </a:endParaRPr>
          </a:p>
          <a:p>
            <a:pPr marL="0" lvl="0" indent="0" algn="l" rtl="0">
              <a:lnSpc>
                <a:spcPct val="100000"/>
              </a:lnSpc>
              <a:spcBef>
                <a:spcPts val="1800"/>
              </a:spcBef>
              <a:spcAft>
                <a:spcPts val="0"/>
              </a:spcAft>
              <a:buClr>
                <a:schemeClr val="dk1"/>
              </a:buClr>
              <a:buSzPts val="1100"/>
              <a:buFont typeface="Arial"/>
              <a:buNone/>
            </a:pPr>
            <a:r>
              <a:rPr lang="en" sz="1550">
                <a:solidFill>
                  <a:srgbClr val="5E5E5E"/>
                </a:solidFill>
              </a:rPr>
              <a:t>To seek out companies and people with unused items in their warehouses or homes and get them into the hands of people who need them. It is a win-win for all! </a:t>
            </a:r>
            <a:endParaRPr sz="1550">
              <a:solidFill>
                <a:srgbClr val="5E5E5E"/>
              </a:solidFill>
            </a:endParaRPr>
          </a:p>
          <a:p>
            <a:pPr marL="0" lvl="0" indent="0" algn="l" rtl="0">
              <a:spcBef>
                <a:spcPts val="0"/>
              </a:spcBef>
              <a:spcAft>
                <a:spcPts val="0"/>
              </a:spcAft>
              <a:buNone/>
            </a:pPr>
            <a:endParaRPr sz="1300"/>
          </a:p>
        </p:txBody>
      </p:sp>
      <p:pic>
        <p:nvPicPr>
          <p:cNvPr id="73" name="Google Shape;73;p14"/>
          <p:cNvPicPr preferRelativeResize="0"/>
          <p:nvPr/>
        </p:nvPicPr>
        <p:blipFill rotWithShape="1">
          <a:blip r:embed="rId3" cstate="email">
            <a:alphaModFix/>
            <a:extLst>
              <a:ext uri="{28A0092B-C50C-407E-A947-70E740481C1C}">
                <a14:useLocalDpi xmlns:a14="http://schemas.microsoft.com/office/drawing/2010/main"/>
              </a:ext>
            </a:extLst>
          </a:blip>
          <a:srcRect r="-9"/>
          <a:stretch/>
        </p:blipFill>
        <p:spPr>
          <a:xfrm>
            <a:off x="679275" y="747000"/>
            <a:ext cx="2364300" cy="3319900"/>
          </a:xfrm>
          <a:prstGeom prst="rect">
            <a:avLst/>
          </a:prstGeom>
          <a:noFill/>
          <a:ln>
            <a:noFill/>
          </a:ln>
        </p:spPr>
      </p:pic>
      <p:sp>
        <p:nvSpPr>
          <p:cNvPr id="74" name="Google Shape;74;p14"/>
          <p:cNvSpPr txBox="1"/>
          <p:nvPr/>
        </p:nvSpPr>
        <p:spPr>
          <a:xfrm>
            <a:off x="5285650" y="2431075"/>
            <a:ext cx="734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4438" y="2347800"/>
            <a:ext cx="2174776" cy="2210476"/>
          </a:xfrm>
          <a:prstGeom prst="rect">
            <a:avLst/>
          </a:prstGeom>
          <a:noFill/>
          <a:ln>
            <a:noFill/>
          </a:ln>
        </p:spPr>
      </p:pic>
      <p:sp>
        <p:nvSpPr>
          <p:cNvPr id="80" name="Google Shape;80;p15"/>
          <p:cNvSpPr txBox="1"/>
          <p:nvPr/>
        </p:nvSpPr>
        <p:spPr>
          <a:xfrm>
            <a:off x="75" y="254450"/>
            <a:ext cx="9144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b="1">
                <a:solidFill>
                  <a:schemeClr val="accent1"/>
                </a:solidFill>
                <a:latin typeface="Book Antiqua"/>
                <a:ea typeface="Book Antiqua"/>
                <a:cs typeface="Book Antiqua"/>
                <a:sym typeface="Book Antiqua"/>
              </a:rPr>
              <a:t>How We Help Businesses</a:t>
            </a:r>
            <a:endParaRPr sz="3100" b="1">
              <a:solidFill>
                <a:schemeClr val="accent1"/>
              </a:solidFill>
              <a:latin typeface="Book Antiqua"/>
              <a:ea typeface="Book Antiqua"/>
              <a:cs typeface="Book Antiqua"/>
              <a:sym typeface="Book Antiqua"/>
            </a:endParaRPr>
          </a:p>
        </p:txBody>
      </p:sp>
      <p:sp>
        <p:nvSpPr>
          <p:cNvPr id="81" name="Google Shape;81;p15"/>
          <p:cNvSpPr txBox="1"/>
          <p:nvPr/>
        </p:nvSpPr>
        <p:spPr>
          <a:xfrm>
            <a:off x="604663" y="916250"/>
            <a:ext cx="7691400" cy="114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a:solidFill>
                  <a:schemeClr val="accent3"/>
                </a:solidFill>
                <a:latin typeface="Open Sans"/>
                <a:ea typeface="Open Sans"/>
                <a:cs typeface="Open Sans"/>
                <a:sym typeface="Open Sans"/>
              </a:rPr>
              <a:t>MIA Exchange acts as the middleman, connecting businesses with overstock to charities in need. I have been Googling, emailing, and calling companies, convincing them to donate their unsold items for over a year. In return, they receive a tax-deductible form. I coordinate the donation, the paperwork, and the delivery of the items. </a:t>
            </a:r>
            <a:endParaRPr>
              <a:solidFill>
                <a:schemeClr val="accent1"/>
              </a:solidFill>
              <a:latin typeface="Open Sans"/>
              <a:ea typeface="Open Sans"/>
              <a:cs typeface="Open Sans"/>
              <a:sym typeface="Open Sans"/>
            </a:endParaRPr>
          </a:p>
        </p:txBody>
      </p:sp>
      <p:sp>
        <p:nvSpPr>
          <p:cNvPr id="82" name="Google Shape;82;p15"/>
          <p:cNvSpPr/>
          <p:nvPr/>
        </p:nvSpPr>
        <p:spPr>
          <a:xfrm>
            <a:off x="4086075" y="2571738"/>
            <a:ext cx="3668100" cy="2058600"/>
          </a:xfrm>
          <a:prstGeom prst="wedgeRoundRectCallout">
            <a:avLst>
              <a:gd name="adj1" fmla="val -20656"/>
              <a:gd name="adj2" fmla="val -71793"/>
              <a:gd name="adj3" fmla="val 0"/>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txBox="1"/>
          <p:nvPr/>
        </p:nvSpPr>
        <p:spPr>
          <a:xfrm>
            <a:off x="4336925" y="2666275"/>
            <a:ext cx="3270900" cy="191895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solidFill>
                  <a:schemeClr val="accent1"/>
                </a:solidFill>
                <a:latin typeface="Open Sans"/>
                <a:ea typeface="Open Sans"/>
                <a:cs typeface="Open Sans"/>
                <a:sym typeface="Open Sans"/>
              </a:rPr>
              <a:t>When Covid hit and charities would only accept new items, it was the perfect opportunity...I couldn’t sit and do nothing. I needed to help out as much as I could when people needed it the most” </a:t>
            </a:r>
            <a:endParaRPr dirty="0">
              <a:solidFill>
                <a:schemeClr val="accent1"/>
              </a:solidFill>
              <a:latin typeface="Open Sans"/>
              <a:ea typeface="Open Sans"/>
              <a:cs typeface="Open Sans"/>
              <a:sym typeface="Open Sans"/>
            </a:endParaRPr>
          </a:p>
          <a:p>
            <a:pPr marL="0" lvl="0" indent="0" algn="l" rtl="0">
              <a:lnSpc>
                <a:spcPct val="115000"/>
              </a:lnSpc>
              <a:spcBef>
                <a:spcPts val="0"/>
              </a:spcBef>
              <a:spcAft>
                <a:spcPts val="0"/>
              </a:spcAft>
              <a:buNone/>
            </a:pPr>
            <a:r>
              <a:rPr lang="en" dirty="0">
                <a:solidFill>
                  <a:schemeClr val="accent1"/>
                </a:solidFill>
                <a:latin typeface="Open Sans"/>
                <a:ea typeface="Open Sans"/>
                <a:cs typeface="Open Sans"/>
                <a:sym typeface="Open Sans"/>
              </a:rPr>
              <a:t>                    Mia Sara </a:t>
            </a:r>
            <a:endParaRPr dirty="0">
              <a:solidFill>
                <a:schemeClr val="accen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4000" y="1016003"/>
            <a:ext cx="1767000" cy="1667373"/>
          </a:xfrm>
          <a:prstGeom prst="rect">
            <a:avLst/>
          </a:prstGeom>
          <a:noFill/>
          <a:ln>
            <a:noFill/>
          </a:ln>
        </p:spPr>
      </p:pic>
      <p:pic>
        <p:nvPicPr>
          <p:cNvPr id="89" name="Google Shape;89;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07025" y="3020202"/>
            <a:ext cx="2008493" cy="1708024"/>
          </a:xfrm>
          <a:prstGeom prst="rect">
            <a:avLst/>
          </a:prstGeom>
          <a:noFill/>
          <a:ln>
            <a:noFill/>
          </a:ln>
        </p:spPr>
      </p:pic>
      <p:sp>
        <p:nvSpPr>
          <p:cNvPr id="90" name="Google Shape;90;p16"/>
          <p:cNvSpPr txBox="1">
            <a:spLocks noGrp="1"/>
          </p:cNvSpPr>
          <p:nvPr>
            <p:ph type="title"/>
          </p:nvPr>
        </p:nvSpPr>
        <p:spPr>
          <a:xfrm>
            <a:off x="0" y="79275"/>
            <a:ext cx="90924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Companies MIA Exchange Activated to Donate</a:t>
            </a:r>
            <a:endParaRPr/>
          </a:p>
        </p:txBody>
      </p:sp>
      <p:sp>
        <p:nvSpPr>
          <p:cNvPr id="91" name="Google Shape;91;p16"/>
          <p:cNvSpPr txBox="1"/>
          <p:nvPr/>
        </p:nvSpPr>
        <p:spPr>
          <a:xfrm>
            <a:off x="5386250" y="-2782475"/>
            <a:ext cx="3000000" cy="223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900"/>
          </a:p>
          <a:p>
            <a:pPr marL="0" lvl="0" indent="0" algn="l" rtl="0">
              <a:lnSpc>
                <a:spcPct val="115000"/>
              </a:lnSpc>
              <a:spcBef>
                <a:spcPts val="0"/>
              </a:spcBef>
              <a:spcAft>
                <a:spcPts val="0"/>
              </a:spcAft>
              <a:buNone/>
            </a:pPr>
            <a:r>
              <a:rPr lang="en" sz="900"/>
              <a:t>Trendy footwear 900</a:t>
            </a:r>
            <a:endParaRPr sz="900"/>
          </a:p>
          <a:p>
            <a:pPr marL="0" lvl="0" indent="0" algn="l" rtl="0">
              <a:lnSpc>
                <a:spcPct val="115000"/>
              </a:lnSpc>
              <a:spcBef>
                <a:spcPts val="0"/>
              </a:spcBef>
              <a:spcAft>
                <a:spcPts val="0"/>
              </a:spcAft>
              <a:buNone/>
            </a:pPr>
            <a:endParaRPr sz="900"/>
          </a:p>
          <a:p>
            <a:pPr marL="0" lvl="0" indent="0" algn="l" rtl="0">
              <a:lnSpc>
                <a:spcPct val="115000"/>
              </a:lnSpc>
              <a:spcBef>
                <a:spcPts val="0"/>
              </a:spcBef>
              <a:spcAft>
                <a:spcPts val="0"/>
              </a:spcAft>
              <a:buNone/>
            </a:pPr>
            <a:endParaRPr sz="900"/>
          </a:p>
          <a:p>
            <a:pPr marL="0" lvl="0" indent="0" algn="l" rtl="0">
              <a:lnSpc>
                <a:spcPct val="115000"/>
              </a:lnSpc>
              <a:spcBef>
                <a:spcPts val="0"/>
              </a:spcBef>
              <a:spcAft>
                <a:spcPts val="0"/>
              </a:spcAft>
              <a:buNone/>
            </a:pPr>
            <a:endParaRPr sz="900"/>
          </a:p>
          <a:p>
            <a:pPr marL="0" lvl="0" indent="0" algn="l" rtl="0">
              <a:lnSpc>
                <a:spcPct val="115000"/>
              </a:lnSpc>
              <a:spcBef>
                <a:spcPts val="0"/>
              </a:spcBef>
              <a:spcAft>
                <a:spcPts val="0"/>
              </a:spcAft>
              <a:buNone/>
            </a:pPr>
            <a:endParaRPr sz="900"/>
          </a:p>
          <a:p>
            <a:pPr marL="0" lvl="0" indent="0" algn="l" rtl="0">
              <a:lnSpc>
                <a:spcPct val="115000"/>
              </a:lnSpc>
              <a:spcBef>
                <a:spcPts val="0"/>
              </a:spcBef>
              <a:spcAft>
                <a:spcPts val="0"/>
              </a:spcAft>
              <a:buNone/>
            </a:pPr>
            <a:endParaRPr sz="900"/>
          </a:p>
          <a:p>
            <a:pPr marL="0" lvl="0" indent="0" algn="l" rtl="0">
              <a:lnSpc>
                <a:spcPct val="115000"/>
              </a:lnSpc>
              <a:spcBef>
                <a:spcPts val="0"/>
              </a:spcBef>
              <a:spcAft>
                <a:spcPts val="0"/>
              </a:spcAft>
              <a:buNone/>
            </a:pPr>
            <a:endParaRPr sz="900"/>
          </a:p>
          <a:p>
            <a:pPr marL="0" lvl="0" indent="0" algn="l" rtl="0">
              <a:lnSpc>
                <a:spcPct val="115000"/>
              </a:lnSpc>
              <a:spcBef>
                <a:spcPts val="0"/>
              </a:spcBef>
              <a:spcAft>
                <a:spcPts val="0"/>
              </a:spcAft>
              <a:buNone/>
            </a:pPr>
            <a:r>
              <a:rPr lang="en" sz="900"/>
              <a:t>Charities </a:t>
            </a:r>
            <a:endParaRPr sz="900"/>
          </a:p>
          <a:p>
            <a:pPr marL="0" lvl="0" indent="0" algn="l" rtl="0">
              <a:lnSpc>
                <a:spcPct val="115000"/>
              </a:lnSpc>
              <a:spcBef>
                <a:spcPts val="0"/>
              </a:spcBef>
              <a:spcAft>
                <a:spcPts val="0"/>
              </a:spcAft>
              <a:buNone/>
            </a:pPr>
            <a:r>
              <a:rPr lang="en" sz="900"/>
              <a:t>Inn at Hempstead</a:t>
            </a:r>
            <a:endParaRPr sz="900"/>
          </a:p>
          <a:p>
            <a:pPr marL="0" lvl="0" indent="0" algn="l" rtl="0">
              <a:lnSpc>
                <a:spcPct val="115000"/>
              </a:lnSpc>
              <a:spcBef>
                <a:spcPts val="0"/>
              </a:spcBef>
              <a:spcAft>
                <a:spcPts val="0"/>
              </a:spcAft>
              <a:buNone/>
            </a:pPr>
            <a:r>
              <a:rPr lang="en" sz="900"/>
              <a:t>Long Island coalition for the homeless </a:t>
            </a:r>
            <a:endParaRPr sz="900"/>
          </a:p>
          <a:p>
            <a:pPr marL="0" lvl="0" indent="0" algn="l" rtl="0">
              <a:lnSpc>
                <a:spcPct val="115000"/>
              </a:lnSpc>
              <a:spcBef>
                <a:spcPts val="0"/>
              </a:spcBef>
              <a:spcAft>
                <a:spcPts val="0"/>
              </a:spcAft>
              <a:buNone/>
            </a:pPr>
            <a:r>
              <a:rPr lang="en" sz="900"/>
              <a:t>The Salvation Army </a:t>
            </a:r>
            <a:endParaRPr sz="900"/>
          </a:p>
          <a:p>
            <a:pPr marL="0" lvl="0" indent="0" algn="l" rtl="0">
              <a:lnSpc>
                <a:spcPct val="115000"/>
              </a:lnSpc>
              <a:spcBef>
                <a:spcPts val="0"/>
              </a:spcBef>
              <a:spcAft>
                <a:spcPts val="0"/>
              </a:spcAft>
              <a:buNone/>
            </a:pPr>
            <a:endParaRPr sz="900"/>
          </a:p>
        </p:txBody>
      </p:sp>
      <p:pic>
        <p:nvPicPr>
          <p:cNvPr id="92" name="Google Shape;92;p1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189350" y="1001087"/>
            <a:ext cx="1854050" cy="1691076"/>
          </a:xfrm>
          <a:prstGeom prst="rect">
            <a:avLst/>
          </a:prstGeom>
          <a:noFill/>
          <a:ln>
            <a:noFill/>
          </a:ln>
        </p:spPr>
      </p:pic>
      <p:sp>
        <p:nvSpPr>
          <p:cNvPr id="93" name="Google Shape;93;p16"/>
          <p:cNvSpPr txBox="1"/>
          <p:nvPr/>
        </p:nvSpPr>
        <p:spPr>
          <a:xfrm>
            <a:off x="2242875" y="1588600"/>
            <a:ext cx="1664700" cy="841739"/>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err="1">
                <a:latin typeface="Lobster"/>
                <a:ea typeface="Lobster"/>
                <a:cs typeface="Lobster"/>
                <a:sym typeface="Lobster"/>
              </a:rPr>
              <a:t>Ke</a:t>
            </a:r>
            <a:r>
              <a:rPr lang="en" sz="2200" dirty="0">
                <a:latin typeface="Lobster"/>
                <a:ea typeface="Lobster"/>
                <a:cs typeface="Lobster"/>
                <a:sym typeface="Lobster"/>
              </a:rPr>
              <a:t> Di Leather</a:t>
            </a:r>
            <a:endParaRPr sz="2200" dirty="0">
              <a:latin typeface="Lobster"/>
              <a:ea typeface="Lobster"/>
              <a:cs typeface="Lobster"/>
              <a:sym typeface="Lobster"/>
            </a:endParaRPr>
          </a:p>
          <a:p>
            <a:pPr marL="0" lvl="0" indent="0" algn="ctr" rtl="0">
              <a:lnSpc>
                <a:spcPct val="115000"/>
              </a:lnSpc>
              <a:spcBef>
                <a:spcPts val="0"/>
              </a:spcBef>
              <a:spcAft>
                <a:spcPts val="0"/>
              </a:spcAft>
              <a:buNone/>
            </a:pPr>
            <a:r>
              <a:rPr lang="en" sz="900" b="1" dirty="0">
                <a:solidFill>
                  <a:schemeClr val="accent1"/>
                </a:solidFill>
              </a:rPr>
              <a:t>600 pairs of shoes </a:t>
            </a:r>
          </a:p>
          <a:p>
            <a:pPr marL="0" lvl="0" indent="0" algn="ctr" rtl="0">
              <a:lnSpc>
                <a:spcPct val="115000"/>
              </a:lnSpc>
              <a:spcBef>
                <a:spcPts val="0"/>
              </a:spcBef>
              <a:spcAft>
                <a:spcPts val="0"/>
              </a:spcAft>
              <a:buNone/>
            </a:pPr>
            <a:r>
              <a:rPr lang="en" sz="900" b="1" dirty="0">
                <a:solidFill>
                  <a:schemeClr val="accent1"/>
                </a:solidFill>
              </a:rPr>
              <a:t>5,000 pairs of socks </a:t>
            </a:r>
            <a:endParaRPr sz="2900" b="1" dirty="0">
              <a:solidFill>
                <a:schemeClr val="accent1"/>
              </a:solidFill>
              <a:latin typeface="Lobster"/>
              <a:ea typeface="Lobster"/>
              <a:cs typeface="Lobster"/>
              <a:sym typeface="Lobster"/>
            </a:endParaRPr>
          </a:p>
        </p:txBody>
      </p:sp>
      <p:sp>
        <p:nvSpPr>
          <p:cNvPr id="94" name="Google Shape;94;p16"/>
          <p:cNvSpPr txBox="1"/>
          <p:nvPr/>
        </p:nvSpPr>
        <p:spPr>
          <a:xfrm>
            <a:off x="6727771" y="4158355"/>
            <a:ext cx="1767000" cy="323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dirty="0">
                <a:solidFill>
                  <a:schemeClr val="accent1"/>
                </a:solidFill>
              </a:rPr>
              <a:t>500+ pounds of apparel</a:t>
            </a:r>
            <a:endParaRPr sz="2900" b="1" dirty="0">
              <a:solidFill>
                <a:schemeClr val="accent1"/>
              </a:solidFill>
              <a:latin typeface="Lobster"/>
              <a:ea typeface="Lobster"/>
              <a:cs typeface="Lobster"/>
              <a:sym typeface="Lobster"/>
            </a:endParaRPr>
          </a:p>
        </p:txBody>
      </p:sp>
      <p:sp>
        <p:nvSpPr>
          <p:cNvPr id="95" name="Google Shape;95;p16"/>
          <p:cNvSpPr txBox="1"/>
          <p:nvPr/>
        </p:nvSpPr>
        <p:spPr>
          <a:xfrm>
            <a:off x="336525" y="2135122"/>
            <a:ext cx="1459800" cy="323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a:solidFill>
                  <a:schemeClr val="accent1"/>
                </a:solidFill>
              </a:rPr>
              <a:t>5,000 T-Shirts</a:t>
            </a:r>
            <a:endParaRPr sz="2900" b="1">
              <a:solidFill>
                <a:schemeClr val="accent1"/>
              </a:solidFill>
              <a:latin typeface="Lobster"/>
              <a:ea typeface="Lobster"/>
              <a:cs typeface="Lobster"/>
              <a:sym typeface="Lobster"/>
            </a:endParaRPr>
          </a:p>
        </p:txBody>
      </p:sp>
      <p:pic>
        <p:nvPicPr>
          <p:cNvPr id="96" name="Google Shape;96;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9800" y="3020202"/>
            <a:ext cx="1755400" cy="1667373"/>
          </a:xfrm>
          <a:prstGeom prst="rect">
            <a:avLst/>
          </a:prstGeom>
          <a:noFill/>
          <a:ln w="28575" cap="flat" cmpd="sng">
            <a:solidFill>
              <a:schemeClr val="dk2"/>
            </a:solidFill>
            <a:prstDash val="solid"/>
            <a:round/>
            <a:headEnd type="none" w="sm" len="sm"/>
            <a:tailEnd type="none" w="sm" len="sm"/>
          </a:ln>
        </p:spPr>
      </p:pic>
      <p:sp>
        <p:nvSpPr>
          <p:cNvPr id="97" name="Google Shape;97;p16"/>
          <p:cNvSpPr txBox="1"/>
          <p:nvPr/>
        </p:nvSpPr>
        <p:spPr>
          <a:xfrm>
            <a:off x="195898" y="4150200"/>
            <a:ext cx="1718906" cy="503184"/>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dirty="0">
                <a:solidFill>
                  <a:schemeClr val="accent1"/>
                </a:solidFill>
              </a:rPr>
              <a:t>20 cartons of women’s boots</a:t>
            </a:r>
            <a:endParaRPr sz="2900" b="1" dirty="0">
              <a:solidFill>
                <a:schemeClr val="accent1"/>
              </a:solidFill>
              <a:latin typeface="Lobster"/>
              <a:ea typeface="Lobster"/>
              <a:cs typeface="Lobster"/>
              <a:sym typeface="Lobster"/>
            </a:endParaRPr>
          </a:p>
        </p:txBody>
      </p:sp>
      <p:pic>
        <p:nvPicPr>
          <p:cNvPr id="98" name="Google Shape;98;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19994" y="1001087"/>
            <a:ext cx="2056025" cy="1772344"/>
          </a:xfrm>
          <a:prstGeom prst="rect">
            <a:avLst/>
          </a:prstGeom>
          <a:noFill/>
          <a:ln>
            <a:noFill/>
          </a:ln>
        </p:spPr>
      </p:pic>
      <p:sp>
        <p:nvSpPr>
          <p:cNvPr id="99" name="Google Shape;99;p16"/>
          <p:cNvSpPr txBox="1"/>
          <p:nvPr/>
        </p:nvSpPr>
        <p:spPr>
          <a:xfrm>
            <a:off x="6727771" y="2173398"/>
            <a:ext cx="1767000" cy="323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dirty="0">
                <a:solidFill>
                  <a:schemeClr val="accent1"/>
                </a:solidFill>
              </a:rPr>
              <a:t>1,950 pairs of sandals </a:t>
            </a:r>
            <a:endParaRPr sz="2900" b="1" dirty="0">
              <a:solidFill>
                <a:schemeClr val="accent1"/>
              </a:solidFill>
              <a:latin typeface="Lobster"/>
              <a:ea typeface="Lobster"/>
              <a:cs typeface="Lobster"/>
              <a:sym typeface="Lobster"/>
            </a:endParaRPr>
          </a:p>
        </p:txBody>
      </p:sp>
      <p:pic>
        <p:nvPicPr>
          <p:cNvPr id="100" name="Google Shape;100;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459225" y="1027296"/>
            <a:ext cx="1854050" cy="1691076"/>
          </a:xfrm>
          <a:prstGeom prst="rect">
            <a:avLst/>
          </a:prstGeom>
          <a:noFill/>
          <a:ln w="41275">
            <a:solidFill>
              <a:srgbClr val="12100C">
                <a:alpha val="12157"/>
              </a:srgbClr>
            </a:solidFill>
          </a:ln>
        </p:spPr>
      </p:pic>
      <p:sp>
        <p:nvSpPr>
          <p:cNvPr id="101" name="Google Shape;101;p16"/>
          <p:cNvSpPr txBox="1"/>
          <p:nvPr/>
        </p:nvSpPr>
        <p:spPr>
          <a:xfrm>
            <a:off x="4457812" y="2204073"/>
            <a:ext cx="1854049" cy="503184"/>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dirty="0">
                <a:solidFill>
                  <a:schemeClr val="accent1"/>
                </a:solidFill>
              </a:rPr>
              <a:t>Donated 40 cartons </a:t>
            </a:r>
          </a:p>
          <a:p>
            <a:pPr marL="0" lvl="0" indent="0" algn="ctr" rtl="0">
              <a:lnSpc>
                <a:spcPct val="115000"/>
              </a:lnSpc>
              <a:spcBef>
                <a:spcPts val="0"/>
              </a:spcBef>
              <a:spcAft>
                <a:spcPts val="0"/>
              </a:spcAft>
              <a:buNone/>
            </a:pPr>
            <a:r>
              <a:rPr lang="en" sz="900" b="1" dirty="0">
                <a:solidFill>
                  <a:schemeClr val="accent1"/>
                </a:solidFill>
              </a:rPr>
              <a:t>of athletic apparel</a:t>
            </a:r>
            <a:endParaRPr sz="2900" b="1" dirty="0">
              <a:solidFill>
                <a:schemeClr val="accent1"/>
              </a:solidFill>
              <a:latin typeface="Lobster"/>
              <a:ea typeface="Lobster"/>
              <a:cs typeface="Lobster"/>
              <a:sym typeface="Lobster"/>
            </a:endParaRPr>
          </a:p>
        </p:txBody>
      </p:sp>
      <p:pic>
        <p:nvPicPr>
          <p:cNvPr id="102" name="Google Shape;102;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372325" y="3020202"/>
            <a:ext cx="1997150" cy="1708024"/>
          </a:xfrm>
          <a:prstGeom prst="rect">
            <a:avLst/>
          </a:prstGeom>
          <a:noFill/>
          <a:ln>
            <a:noFill/>
          </a:ln>
        </p:spPr>
      </p:pic>
      <p:sp>
        <p:nvSpPr>
          <p:cNvPr id="103" name="Google Shape;103;p16"/>
          <p:cNvSpPr txBox="1"/>
          <p:nvPr/>
        </p:nvSpPr>
        <p:spPr>
          <a:xfrm>
            <a:off x="4457862" y="4160592"/>
            <a:ext cx="1854000" cy="4824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dirty="0">
                <a:solidFill>
                  <a:schemeClr val="accent1"/>
                </a:solidFill>
              </a:rPr>
              <a:t>2500 pounds of assorted women’s apparel </a:t>
            </a:r>
            <a:endParaRPr sz="2900" b="1" dirty="0">
              <a:solidFill>
                <a:schemeClr val="accent1"/>
              </a:solidFill>
              <a:latin typeface="Lobster"/>
              <a:ea typeface="Lobster"/>
              <a:cs typeface="Lobster"/>
              <a:sym typeface="Lobster"/>
            </a:endParaRPr>
          </a:p>
        </p:txBody>
      </p:sp>
      <p:sp>
        <p:nvSpPr>
          <p:cNvPr id="4" name="TextBox 3">
            <a:extLst>
              <a:ext uri="{FF2B5EF4-FFF2-40B4-BE49-F238E27FC236}">
                <a16:creationId xmlns:a16="http://schemas.microsoft.com/office/drawing/2014/main" id="{4A71959C-F309-9748-AA81-F67C7A2916B6}"/>
              </a:ext>
            </a:extLst>
          </p:cNvPr>
          <p:cNvSpPr txBox="1"/>
          <p:nvPr/>
        </p:nvSpPr>
        <p:spPr>
          <a:xfrm>
            <a:off x="2189350" y="2997213"/>
            <a:ext cx="1854050" cy="1708025"/>
          </a:xfrm>
          <a:prstGeom prst="rect">
            <a:avLst/>
          </a:prstGeom>
          <a:solidFill>
            <a:schemeClr val="tx2">
              <a:lumMod val="40000"/>
              <a:lumOff val="60000"/>
            </a:schemeClr>
          </a:solidFill>
        </p:spPr>
        <p:txBody>
          <a:bodyPr wrap="square" rtlCol="0">
            <a:spAutoFit/>
          </a:bodyPr>
          <a:lstStyle/>
          <a:p>
            <a:endParaRPr lang="en-US" dirty="0"/>
          </a:p>
        </p:txBody>
      </p:sp>
      <p:pic>
        <p:nvPicPr>
          <p:cNvPr id="3" name="Picture 2" descr="Graphical user interface, application&#10;&#10;Description automatically generated">
            <a:extLst>
              <a:ext uri="{FF2B5EF4-FFF2-40B4-BE49-F238E27FC236}">
                <a16:creationId xmlns:a16="http://schemas.microsoft.com/office/drawing/2014/main" id="{92F4055F-4ECF-8349-9D40-374FF10A3C6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466754" y="3415710"/>
            <a:ext cx="1180213" cy="846988"/>
          </a:xfrm>
          <a:prstGeom prst="rect">
            <a:avLst/>
          </a:prstGeom>
        </p:spPr>
      </p:pic>
      <p:sp>
        <p:nvSpPr>
          <p:cNvPr id="104" name="Google Shape;104;p16"/>
          <p:cNvSpPr txBox="1"/>
          <p:nvPr/>
        </p:nvSpPr>
        <p:spPr>
          <a:xfrm>
            <a:off x="2285406" y="4309500"/>
            <a:ext cx="1671687" cy="34391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b="1" dirty="0">
                <a:solidFill>
                  <a:schemeClr val="accent1"/>
                </a:solidFill>
              </a:rPr>
              <a:t>900 pairs of footwear </a:t>
            </a:r>
            <a:endParaRPr sz="2900" b="1" dirty="0">
              <a:solidFill>
                <a:schemeClr val="accent1"/>
              </a:solidFill>
              <a:latin typeface="Lobster"/>
              <a:ea typeface="Lobster"/>
              <a:cs typeface="Lobster"/>
              <a:sym typeface="Lobster"/>
            </a:endParaRPr>
          </a:p>
        </p:txBody>
      </p:sp>
      <p:sp>
        <p:nvSpPr>
          <p:cNvPr id="5" name="TextBox 4">
            <a:extLst>
              <a:ext uri="{FF2B5EF4-FFF2-40B4-BE49-F238E27FC236}">
                <a16:creationId xmlns:a16="http://schemas.microsoft.com/office/drawing/2014/main" id="{0C0C7C5D-2EFE-B543-BAB3-FE10CF780E16}"/>
              </a:ext>
            </a:extLst>
          </p:cNvPr>
          <p:cNvSpPr txBox="1"/>
          <p:nvPr/>
        </p:nvSpPr>
        <p:spPr>
          <a:xfrm>
            <a:off x="2189350" y="2956604"/>
            <a:ext cx="1785688" cy="523220"/>
          </a:xfrm>
          <a:prstGeom prst="rect">
            <a:avLst/>
          </a:prstGeom>
          <a:noFill/>
        </p:spPr>
        <p:txBody>
          <a:bodyPr wrap="square" rtlCol="0">
            <a:spAutoFit/>
          </a:bodyPr>
          <a:lstStyle/>
          <a:p>
            <a:pPr algn="ctr"/>
            <a:r>
              <a:rPr lang="en-US" dirty="0">
                <a:solidFill>
                  <a:srgbClr val="00B0F0"/>
                </a:solidFill>
                <a:latin typeface="Berlin Sans FB" panose="020F0502020204030204" pitchFamily="34" charset="0"/>
                <a:cs typeface="Berlin Sans FB" panose="020F0502020204030204" pitchFamily="34" charset="0"/>
              </a:rPr>
              <a:t>Trendy Footwear Wholesaler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p:nvPr/>
        </p:nvSpPr>
        <p:spPr>
          <a:xfrm rot="10800000">
            <a:off x="204211" y="2510775"/>
            <a:ext cx="2476500" cy="1953300"/>
          </a:xfrm>
          <a:prstGeom prst="wedgeRoundRectCallout">
            <a:avLst>
              <a:gd name="adj1" fmla="val 2967"/>
              <a:gd name="adj2" fmla="val 104174"/>
              <a:gd name="adj3" fmla="val 0"/>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txBox="1"/>
          <p:nvPr/>
        </p:nvSpPr>
        <p:spPr>
          <a:xfrm>
            <a:off x="0" y="0"/>
            <a:ext cx="9144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b="1">
                <a:solidFill>
                  <a:schemeClr val="accent1"/>
                </a:solidFill>
                <a:latin typeface="Book Antiqua"/>
                <a:ea typeface="Book Antiqua"/>
                <a:cs typeface="Book Antiqua"/>
                <a:sym typeface="Book Antiqua"/>
              </a:rPr>
              <a:t>How We Help Charities</a:t>
            </a:r>
            <a:endParaRPr>
              <a:solidFill>
                <a:schemeClr val="accent1"/>
              </a:solidFill>
            </a:endParaRPr>
          </a:p>
        </p:txBody>
      </p:sp>
      <p:sp>
        <p:nvSpPr>
          <p:cNvPr id="111" name="Google Shape;111;p17"/>
          <p:cNvSpPr/>
          <p:nvPr/>
        </p:nvSpPr>
        <p:spPr>
          <a:xfrm>
            <a:off x="6822225" y="3355450"/>
            <a:ext cx="31800" cy="159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p:nvPr/>
        </p:nvSpPr>
        <p:spPr>
          <a:xfrm>
            <a:off x="355300" y="558225"/>
            <a:ext cx="8234700" cy="895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a:solidFill>
                  <a:schemeClr val="accent3"/>
                </a:solidFill>
                <a:latin typeface="Open Sans"/>
                <a:ea typeface="Open Sans"/>
                <a:cs typeface="Open Sans"/>
                <a:sym typeface="Open Sans"/>
              </a:rPr>
              <a:t>MIA Exchange actively seeks out relationships with local charities and discovers what types of items they need. Then we connect them with a company, coordinate the delivery of items, and facilitate the company receiving a tax-deductible form for their donation. </a:t>
            </a:r>
            <a:endParaRPr>
              <a:solidFill>
                <a:schemeClr val="accent3"/>
              </a:solidFill>
              <a:latin typeface="Open Sans"/>
              <a:ea typeface="Open Sans"/>
              <a:cs typeface="Open Sans"/>
              <a:sym typeface="Open Sans"/>
            </a:endParaRPr>
          </a:p>
        </p:txBody>
      </p:sp>
      <p:pic>
        <p:nvPicPr>
          <p:cNvPr id="113" name="Google Shape;113;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6475" y="2515700"/>
            <a:ext cx="2592350" cy="1144950"/>
          </a:xfrm>
          <a:prstGeom prst="rect">
            <a:avLst/>
          </a:prstGeom>
          <a:noFill/>
          <a:ln>
            <a:noFill/>
          </a:ln>
        </p:spPr>
      </p:pic>
      <p:pic>
        <p:nvPicPr>
          <p:cNvPr id="114" name="Google Shape;114;p17"/>
          <p:cNvPicPr preferRelativeResize="0"/>
          <p:nvPr/>
        </p:nvPicPr>
        <p:blipFill rotWithShape="1">
          <a:blip r:embed="rId4" cstate="email">
            <a:alphaModFix/>
            <a:extLst>
              <a:ext uri="{28A0092B-C50C-407E-A947-70E740481C1C}">
                <a14:useLocalDpi xmlns:a14="http://schemas.microsoft.com/office/drawing/2010/main"/>
              </a:ext>
            </a:extLst>
          </a:blip>
          <a:srcRect b="-6769"/>
          <a:stretch/>
        </p:blipFill>
        <p:spPr>
          <a:xfrm>
            <a:off x="3103236" y="3758625"/>
            <a:ext cx="2738840" cy="1319125"/>
          </a:xfrm>
          <a:prstGeom prst="rect">
            <a:avLst/>
          </a:prstGeom>
          <a:noFill/>
          <a:ln>
            <a:noFill/>
          </a:ln>
        </p:spPr>
      </p:pic>
      <p:pic>
        <p:nvPicPr>
          <p:cNvPr id="115" name="Google Shape;115;p1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028640" y="1382750"/>
            <a:ext cx="888010" cy="1056751"/>
          </a:xfrm>
          <a:prstGeom prst="rect">
            <a:avLst/>
          </a:prstGeom>
          <a:noFill/>
          <a:ln>
            <a:noFill/>
          </a:ln>
        </p:spPr>
      </p:pic>
      <p:sp>
        <p:nvSpPr>
          <p:cNvPr id="116" name="Google Shape;116;p17"/>
          <p:cNvSpPr txBox="1"/>
          <p:nvPr/>
        </p:nvSpPr>
        <p:spPr>
          <a:xfrm>
            <a:off x="355300" y="2841109"/>
            <a:ext cx="2059500" cy="1292631"/>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PT Sans Narrow"/>
              </a:rPr>
              <a:t>We make a living by what we get, but we make a life by what we give - Winston Churchill </a:t>
            </a:r>
            <a:endParaRP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PT Sans Narrow"/>
            </a:endParaRPr>
          </a:p>
        </p:txBody>
      </p:sp>
      <p:sp>
        <p:nvSpPr>
          <p:cNvPr id="117" name="Google Shape;117;p17"/>
          <p:cNvSpPr/>
          <p:nvPr/>
        </p:nvSpPr>
        <p:spPr>
          <a:xfrm rot="10800000">
            <a:off x="6113499" y="2571675"/>
            <a:ext cx="2476500" cy="1953300"/>
          </a:xfrm>
          <a:prstGeom prst="wedgeRoundRectCallout">
            <a:avLst>
              <a:gd name="adj1" fmla="val -4010"/>
              <a:gd name="adj2" fmla="val 105687"/>
              <a:gd name="adj3" fmla="val 0"/>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txBox="1"/>
          <p:nvPr/>
        </p:nvSpPr>
        <p:spPr>
          <a:xfrm>
            <a:off x="6139600" y="2726325"/>
            <a:ext cx="2424300" cy="164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b="1" dirty="0">
                <a:solidFill>
                  <a:schemeClr val="accent1"/>
                </a:solidFill>
                <a:latin typeface="Open Sans"/>
                <a:ea typeface="Open Sans"/>
                <a:cs typeface="Open Sans"/>
                <a:sym typeface="Open Sans"/>
              </a:rPr>
              <a:t>“Wouldn’t it be nice for someone going to a charity and getting an item with a tag on it….To date MIA Exchange has donated 10,000 pounds of apparel to charities.” Mia Sara</a:t>
            </a:r>
            <a:endParaRPr sz="1200" b="1" dirty="0">
              <a:solidFill>
                <a:schemeClr val="accen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Mia in Action </a:t>
            </a:r>
            <a:endParaRPr dirty="0"/>
          </a:p>
          <a:p>
            <a:pPr marL="0" lvl="0" indent="0" algn="ctr" rtl="0">
              <a:spcBef>
                <a:spcPts val="0"/>
              </a:spcBef>
              <a:spcAft>
                <a:spcPts val="0"/>
              </a:spcAft>
              <a:buNone/>
            </a:pPr>
            <a:r>
              <a:rPr lang="en" sz="3100" dirty="0">
                <a:solidFill>
                  <a:schemeClr val="accent3"/>
                </a:solidFill>
              </a:rPr>
              <a:t>Dropping off hundreds of pounds of new apparel to charities </a:t>
            </a:r>
            <a:endParaRPr sz="3100" dirty="0">
              <a:solidFill>
                <a:schemeClr val="accent3"/>
              </a:solidFill>
            </a:endParaRPr>
          </a:p>
        </p:txBody>
      </p:sp>
      <p:pic>
        <p:nvPicPr>
          <p:cNvPr id="124" name="Google Shape;124;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42566" y="8403520"/>
            <a:ext cx="3686614" cy="2867376"/>
          </a:xfrm>
          <a:prstGeom prst="rect">
            <a:avLst/>
          </a:prstGeom>
          <a:noFill/>
          <a:ln>
            <a:noFill/>
          </a:ln>
        </p:spPr>
      </p:pic>
      <p:pic>
        <p:nvPicPr>
          <p:cNvPr id="125" name="Google Shape;125;p18"/>
          <p:cNvPicPr preferRelativeResize="0"/>
          <p:nvPr/>
        </p:nvPicPr>
        <p:blipFill rotWithShape="1">
          <a:blip r:embed="rId4" cstate="email">
            <a:alphaModFix/>
            <a:extLst>
              <a:ext uri="{28A0092B-C50C-407E-A947-70E740481C1C}">
                <a14:useLocalDpi xmlns:a14="http://schemas.microsoft.com/office/drawing/2010/main"/>
              </a:ext>
            </a:extLst>
          </a:blip>
          <a:srcRect b="-17069"/>
          <a:stretch/>
        </p:blipFill>
        <p:spPr>
          <a:xfrm>
            <a:off x="311700" y="1167900"/>
            <a:ext cx="2188401" cy="2150245"/>
          </a:xfrm>
          <a:prstGeom prst="rect">
            <a:avLst/>
          </a:prstGeom>
          <a:noFill/>
          <a:ln>
            <a:noFill/>
          </a:ln>
        </p:spPr>
      </p:pic>
      <p:pic>
        <p:nvPicPr>
          <p:cNvPr id="126" name="Google Shape;126;p1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007100" y="1256300"/>
            <a:ext cx="2918251" cy="3436796"/>
          </a:xfrm>
          <a:prstGeom prst="rect">
            <a:avLst/>
          </a:prstGeom>
          <a:noFill/>
          <a:ln>
            <a:noFill/>
          </a:ln>
        </p:spPr>
      </p:pic>
      <p:pic>
        <p:nvPicPr>
          <p:cNvPr id="127" name="Google Shape;127;p1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97862" y="3022775"/>
            <a:ext cx="2416085" cy="1742550"/>
          </a:xfrm>
          <a:prstGeom prst="rect">
            <a:avLst/>
          </a:prstGeom>
          <a:noFill/>
          <a:ln>
            <a:noFill/>
          </a:ln>
        </p:spPr>
      </p:pic>
      <p:pic>
        <p:nvPicPr>
          <p:cNvPr id="128" name="Google Shape;128;p1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523350" y="1167900"/>
            <a:ext cx="1891028" cy="1742550"/>
          </a:xfrm>
          <a:prstGeom prst="rect">
            <a:avLst/>
          </a:prstGeom>
          <a:noFill/>
          <a:ln>
            <a:noFill/>
          </a:ln>
        </p:spPr>
      </p:pic>
      <p:pic>
        <p:nvPicPr>
          <p:cNvPr id="129" name="Google Shape;129;p1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318501" y="2989377"/>
            <a:ext cx="2323425" cy="174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248635" y="150151"/>
            <a:ext cx="8393400" cy="755700"/>
          </a:xfrm>
          <a:prstGeom prst="rect">
            <a:avLst/>
          </a:prstGeom>
        </p:spPr>
        <p:txBody>
          <a:bodyPr spcFirstLastPara="1" wrap="square" lIns="91425" tIns="91425" rIns="91425" bIns="91425" anchor="b" anchorCtr="0">
            <a:normAutofit fontScale="90000"/>
          </a:bodyPr>
          <a:lstStyle/>
          <a:p>
            <a:pPr lvl="0" algn="ctr"/>
            <a:r>
              <a:rPr lang="en-US" dirty="0"/>
              <a:t>Dana Lopez, Director of Marketing &amp; Communications for the Inn </a:t>
            </a:r>
            <a:br>
              <a:rPr lang="en-US" dirty="0"/>
            </a:br>
            <a:r>
              <a:rPr lang="en-US" dirty="0"/>
              <a:t>explains the positive impact of MIA Exchange on her organization</a:t>
            </a:r>
            <a:endParaRPr dirty="0"/>
          </a:p>
        </p:txBody>
      </p:sp>
      <p:pic>
        <p:nvPicPr>
          <p:cNvPr id="135" name="Google Shape;135;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11480" y="3054610"/>
            <a:ext cx="2384994" cy="1560889"/>
          </a:xfrm>
          <a:prstGeom prst="rect">
            <a:avLst/>
          </a:prstGeom>
          <a:noFill/>
          <a:ln>
            <a:noFill/>
          </a:ln>
        </p:spPr>
      </p:pic>
      <p:pic>
        <p:nvPicPr>
          <p:cNvPr id="136" name="Google Shape;136;p1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11480" y="1280160"/>
            <a:ext cx="2384994" cy="1560888"/>
          </a:xfrm>
          <a:prstGeom prst="rect">
            <a:avLst/>
          </a:prstGeom>
          <a:noFill/>
          <a:ln>
            <a:noFill/>
          </a:ln>
        </p:spPr>
      </p:pic>
      <p:pic>
        <p:nvPicPr>
          <p:cNvPr id="3" name="Online Media 2" descr="inn at hemstead.mov">
            <a:hlinkClick r:id="" action="ppaction://media"/>
            <a:extLst>
              <a:ext uri="{FF2B5EF4-FFF2-40B4-BE49-F238E27FC236}">
                <a16:creationId xmlns:a16="http://schemas.microsoft.com/office/drawing/2014/main" id="{C013F61B-09D0-8242-8997-3785A9456284}"/>
              </a:ext>
            </a:extLst>
          </p:cNvPr>
          <p:cNvPicPr>
            <a:picLocks noRot="1" noChangeAspect="1"/>
          </p:cNvPicPr>
          <p:nvPr>
            <a:videoFile r:link="rId1"/>
          </p:nvPr>
        </p:nvPicPr>
        <p:blipFill>
          <a:blip r:embed="rId6"/>
          <a:stretch>
            <a:fillRect/>
          </a:stretch>
        </p:blipFill>
        <p:spPr>
          <a:xfrm>
            <a:off x="3042920" y="1280160"/>
            <a:ext cx="5986272" cy="33672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p:nvPr/>
        </p:nvSpPr>
        <p:spPr>
          <a:xfrm>
            <a:off x="54249" y="77134"/>
            <a:ext cx="2285700" cy="1380900"/>
          </a:xfrm>
          <a:prstGeom prst="wedgeRoundRectCallout">
            <a:avLst>
              <a:gd name="adj1" fmla="val -7808"/>
              <a:gd name="adj2" fmla="val 69430"/>
              <a:gd name="adj3" fmla="val 0"/>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txBox="1">
            <a:spLocks noGrp="1"/>
          </p:cNvSpPr>
          <p:nvPr>
            <p:ph type="title"/>
          </p:nvPr>
        </p:nvSpPr>
        <p:spPr>
          <a:xfrm>
            <a:off x="51801" y="79840"/>
            <a:ext cx="89841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 MIA Exchange In The News</a:t>
            </a:r>
            <a:endParaRPr dirty="0"/>
          </a:p>
          <a:p>
            <a:pPr marL="0" lvl="0" indent="0" algn="ctr" rtl="0">
              <a:spcBef>
                <a:spcPts val="0"/>
              </a:spcBef>
              <a:spcAft>
                <a:spcPts val="0"/>
              </a:spcAft>
              <a:buNone/>
            </a:pPr>
            <a:r>
              <a:rPr lang="en" dirty="0"/>
              <a:t>Channel 12</a:t>
            </a:r>
            <a:endParaRPr dirty="0"/>
          </a:p>
          <a:p>
            <a:pPr marL="0" lvl="0" indent="0" algn="ctr" rtl="0">
              <a:spcBef>
                <a:spcPts val="0"/>
              </a:spcBef>
              <a:spcAft>
                <a:spcPts val="0"/>
              </a:spcAft>
              <a:buNone/>
            </a:pPr>
            <a:r>
              <a:rPr lang="en" dirty="0"/>
              <a:t> </a:t>
            </a:r>
            <a:r>
              <a:rPr lang="en" sz="2200" dirty="0"/>
              <a:t>October 7, 2021</a:t>
            </a:r>
            <a:endParaRPr sz="2200" dirty="0"/>
          </a:p>
        </p:txBody>
      </p:sp>
      <p:sp>
        <p:nvSpPr>
          <p:cNvPr id="145" name="Google Shape;145;p20"/>
          <p:cNvSpPr txBox="1"/>
          <p:nvPr/>
        </p:nvSpPr>
        <p:spPr>
          <a:xfrm>
            <a:off x="108099" y="161377"/>
            <a:ext cx="2178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chemeClr val="accent1"/>
                </a:solidFill>
                <a:latin typeface="Open Sans"/>
                <a:ea typeface="Open Sans"/>
                <a:cs typeface="Open Sans"/>
                <a:sym typeface="Open Sans"/>
              </a:rPr>
              <a:t>While making a donation delivery, I received a call from  Channel 12 News. Pulling over, I was interviewed about the great success of MIA Exchange. </a:t>
            </a:r>
            <a:endParaRPr sz="1200" dirty="0">
              <a:solidFill>
                <a:schemeClr val="accent1"/>
              </a:solidFill>
              <a:latin typeface="Open Sans"/>
              <a:ea typeface="Open Sans"/>
              <a:cs typeface="Open Sans"/>
              <a:sym typeface="Open Sans"/>
            </a:endParaRPr>
          </a:p>
          <a:p>
            <a:pPr marL="0" lvl="0" indent="0" algn="ctr" rtl="0">
              <a:spcBef>
                <a:spcPts val="0"/>
              </a:spcBef>
              <a:spcAft>
                <a:spcPts val="0"/>
              </a:spcAft>
              <a:buNone/>
            </a:pPr>
            <a:endParaRPr sz="1200" dirty="0">
              <a:solidFill>
                <a:schemeClr val="accent1"/>
              </a:solidFill>
              <a:latin typeface="Open Sans"/>
              <a:ea typeface="Open Sans"/>
              <a:cs typeface="Open Sans"/>
              <a:sym typeface="Open Sans"/>
            </a:endParaRPr>
          </a:p>
        </p:txBody>
      </p:sp>
      <p:sp>
        <p:nvSpPr>
          <p:cNvPr id="146" name="Google Shape;146;p20"/>
          <p:cNvSpPr/>
          <p:nvPr/>
        </p:nvSpPr>
        <p:spPr>
          <a:xfrm>
            <a:off x="6624412" y="123151"/>
            <a:ext cx="2464654" cy="1380900"/>
          </a:xfrm>
          <a:prstGeom prst="wedgeRoundRectCallout">
            <a:avLst>
              <a:gd name="adj1" fmla="val 2162"/>
              <a:gd name="adj2" fmla="val 90714"/>
              <a:gd name="adj3" fmla="val 0"/>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txBox="1"/>
          <p:nvPr/>
        </p:nvSpPr>
        <p:spPr>
          <a:xfrm>
            <a:off x="6559929" y="67434"/>
            <a:ext cx="2518504" cy="138804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dirty="0">
                <a:solidFill>
                  <a:schemeClr val="accent1"/>
                </a:solidFill>
                <a:latin typeface="Open Sans"/>
                <a:ea typeface="Open Sans"/>
                <a:cs typeface="Open Sans"/>
                <a:sym typeface="Open Sans"/>
              </a:rPr>
              <a:t>“This piece I do is all about people making positive impacts in their community and Mia, you fit the bill !” </a:t>
            </a:r>
            <a:endParaRPr sz="1200" dirty="0">
              <a:solidFill>
                <a:schemeClr val="accent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dirty="0">
                <a:solidFill>
                  <a:schemeClr val="accent1"/>
                </a:solidFill>
                <a:latin typeface="Open Sans"/>
                <a:ea typeface="Open Sans"/>
                <a:cs typeface="Open Sans"/>
                <a:sym typeface="Open Sans"/>
              </a:rPr>
              <a:t>Erin Colton, American Emmy award-winning journalist, anchor, &amp; reporter</a:t>
            </a:r>
            <a:endParaRPr sz="1000" dirty="0">
              <a:latin typeface="Open Sans"/>
              <a:ea typeface="Open Sans"/>
              <a:cs typeface="Open Sans"/>
              <a:sym typeface="Open Sans"/>
            </a:endParaRPr>
          </a:p>
        </p:txBody>
      </p:sp>
      <p:pic>
        <p:nvPicPr>
          <p:cNvPr id="2" name="Online Media 1" descr="Mia Exchange Channel 12 10.7.21.mp4">
            <a:hlinkClick r:id="" action="ppaction://media"/>
            <a:extLst>
              <a:ext uri="{FF2B5EF4-FFF2-40B4-BE49-F238E27FC236}">
                <a16:creationId xmlns:a16="http://schemas.microsoft.com/office/drawing/2014/main" id="{804DDD8A-3F03-9047-9571-981277753AF9}"/>
              </a:ext>
            </a:extLst>
          </p:cNvPr>
          <p:cNvPicPr>
            <a:picLocks noRot="1" noChangeAspect="1"/>
          </p:cNvPicPr>
          <p:nvPr>
            <a:videoFile r:link="rId1"/>
          </p:nvPr>
        </p:nvPicPr>
        <p:blipFill>
          <a:blip r:embed="rId4"/>
          <a:stretch>
            <a:fillRect/>
          </a:stretch>
        </p:blipFill>
        <p:spPr>
          <a:xfrm>
            <a:off x="1860087" y="1743510"/>
            <a:ext cx="5367528" cy="33547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111325" y="286000"/>
            <a:ext cx="89532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 Governor Cuomo Gave MIA Exchange a Shout Out!</a:t>
            </a:r>
            <a:endParaRPr/>
          </a:p>
        </p:txBody>
      </p:sp>
      <p:pic>
        <p:nvPicPr>
          <p:cNvPr id="153" name="Google Shape;153;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75925" y="1292350"/>
            <a:ext cx="4491849" cy="3696875"/>
          </a:xfrm>
          <a:prstGeom prst="rect">
            <a:avLst/>
          </a:prstGeom>
          <a:noFill/>
          <a:ln w="114300" cap="flat" cmpd="sng">
            <a:solidFill>
              <a:schemeClr val="accent3"/>
            </a:solidFill>
            <a:prstDash val="solid"/>
            <a:round/>
            <a:headEnd type="none" w="sm" len="sm"/>
            <a:tailEnd type="none" w="sm" len="sm"/>
          </a:ln>
        </p:spPr>
      </p:pic>
      <p:pic>
        <p:nvPicPr>
          <p:cNvPr id="154" name="Google Shape;154;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069850" y="1653425"/>
            <a:ext cx="1468700" cy="1836649"/>
          </a:xfrm>
          <a:prstGeom prst="rect">
            <a:avLst/>
          </a:prstGeom>
          <a:noFill/>
          <a:ln>
            <a:noFill/>
          </a:ln>
        </p:spPr>
      </p:pic>
      <p:pic>
        <p:nvPicPr>
          <p:cNvPr id="155" name="Google Shape;155;p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11325" y="1755063"/>
            <a:ext cx="1771128" cy="1766479"/>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597</Words>
  <Application>Microsoft Macintosh PowerPoint</Application>
  <PresentationFormat>On-screen Show (16:9)</PresentationFormat>
  <Paragraphs>57</Paragraphs>
  <Slides>11</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Open Sans</vt:lpstr>
      <vt:lpstr>Berlin Sans FB</vt:lpstr>
      <vt:lpstr>Lobster</vt:lpstr>
      <vt:lpstr>Book Antiqua</vt:lpstr>
      <vt:lpstr>PT Sans Narrow</vt:lpstr>
      <vt:lpstr>Arial</vt:lpstr>
      <vt:lpstr>Tropic</vt:lpstr>
      <vt:lpstr>PowerPoint Presentation</vt:lpstr>
      <vt:lpstr>PowerPoint Presentation</vt:lpstr>
      <vt:lpstr>PowerPoint Presentation</vt:lpstr>
      <vt:lpstr>Companies MIA Exchange Activated to Donate</vt:lpstr>
      <vt:lpstr>PowerPoint Presentation</vt:lpstr>
      <vt:lpstr>Mia in Action  Dropping off hundreds of pounds of new apparel to charities </vt:lpstr>
      <vt:lpstr>Dana Lopez, Director of Marketing &amp; Communications for the Inn  explains the positive impact of MIA Exchange on her organization</vt:lpstr>
      <vt:lpstr> MIA Exchange In The News Channel 12  October 7, 2021</vt:lpstr>
      <vt:lpstr> Governor Cuomo Gave MIA Exchange a Shout Out!</vt:lpstr>
      <vt:lpstr>NY State Legislature Acknowledges Mia for  Extraordinary Leadership </vt:lpstr>
      <vt:lpstr>Be the Change You Wish to See in the World  Learn How You Can Be a Helping Hand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Lainie Leber</cp:lastModifiedBy>
  <cp:revision>3</cp:revision>
  <dcterms:modified xsi:type="dcterms:W3CDTF">2021-10-07T17:00:16Z</dcterms:modified>
</cp:coreProperties>
</file>