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27C22-E5F3-4FD3-8295-644E3C11C7E1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CDD6-F2D7-400C-A176-675D39E04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26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1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6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0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7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1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3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BABA-C5C3-47D5-B0D6-5D879B367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Chapter 1</a:t>
            </a:r>
            <a:br>
              <a:rPr lang="en-US" sz="5000" dirty="0"/>
            </a:br>
            <a:br>
              <a:rPr lang="en-US" sz="5000" dirty="0"/>
            </a:br>
            <a:r>
              <a:rPr lang="en-US" sz="5000" dirty="0"/>
              <a:t>Innovation and Intellectual Property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Bronwyn H. Hall &amp; Christian Helmers</a:t>
            </a:r>
          </a:p>
        </p:txBody>
      </p:sp>
    </p:spTree>
    <p:extLst>
      <p:ext uri="{BB962C8B-B14F-4D97-AF65-F5344CB8AC3E}">
        <p14:creationId xmlns:p14="http://schemas.microsoft.com/office/powerpoint/2010/main" val="211443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Innovation widely seen as engine behind economic growth and improvements in standard of living.</a:t>
            </a:r>
          </a:p>
          <a:p>
            <a:r>
              <a:rPr lang="en-US" dirty="0"/>
              <a:t>Objectives:</a:t>
            </a:r>
          </a:p>
          <a:p>
            <a:pPr lvl="1"/>
            <a:r>
              <a:rPr lang="en-US" dirty="0"/>
              <a:t>Maximize benefits from innovative activity</a:t>
            </a:r>
          </a:p>
          <a:p>
            <a:pPr lvl="1"/>
            <a:r>
              <a:rPr lang="en-US" dirty="0"/>
              <a:t>Mitigate costs of innovative activity</a:t>
            </a:r>
          </a:p>
          <a:p>
            <a:r>
              <a:rPr lang="en-US" dirty="0"/>
              <a:t>Requires understanding of innovative process and how to manage it, both at the business and the economy-wide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6FF84-07F8-5A1C-6354-D52E1488A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74471-02D5-C65D-B1B5-BD05C9E42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CD1CE-0FE5-D645-AC51-1C0634CEB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1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innovations that have direct impact on economy, by increasing productivity or improving and expanding available goods and services</a:t>
            </a:r>
          </a:p>
          <a:p>
            <a:r>
              <a:rPr lang="en-US" dirty="0"/>
              <a:t>But why study innovation?</a:t>
            </a:r>
          </a:p>
          <a:p>
            <a:pPr lvl="1"/>
            <a:r>
              <a:rPr lang="en-US" dirty="0"/>
              <a:t>How innovation contributes to economic growth</a:t>
            </a:r>
          </a:p>
          <a:p>
            <a:pPr lvl="1"/>
            <a:r>
              <a:rPr lang="en-US" dirty="0"/>
              <a:t>How does innovation process work? </a:t>
            </a:r>
          </a:p>
          <a:p>
            <a:pPr lvl="1"/>
            <a:r>
              <a:rPr lang="en-US" dirty="0"/>
              <a:t>What motivates innovators?</a:t>
            </a:r>
          </a:p>
          <a:p>
            <a:pPr lvl="1"/>
            <a:r>
              <a:rPr lang="en-US" dirty="0"/>
              <a:t>Choose innovation strategies to increase profits / defend against competitors</a:t>
            </a:r>
          </a:p>
          <a:p>
            <a:pPr lvl="1"/>
            <a:r>
              <a:rPr lang="en-US" dirty="0"/>
              <a:t>Design institutions and government policy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E943-DBDB-3B01-D354-830FB630D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36CA-8815-2B1B-5B47-85F61166A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228F0-AB89-3E24-FB82-AE2E56678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and 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16383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 (Body)"/>
              </a:rPr>
              <a:t>Only 1/2 to 2/3 of growth accounted for by increases in the physical capital stock and the education levels of workers.</a:t>
            </a:r>
          </a:p>
          <a:p>
            <a:r>
              <a:rPr lang="en-US" dirty="0">
                <a:latin typeface="Calibri (Body)"/>
              </a:rPr>
              <a:t>Remainder due to technical change which means greater output is obtained from the same inputs.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2C209-A951-0B35-9893-B9EEAF485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706CA-652E-F7BE-BD19-A2A35794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05944-DF15-58C1-A947-7305CC25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45AD6D-C7E4-40A4-B8FE-CC77D883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372" y="1580621"/>
            <a:ext cx="5962069" cy="441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7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importance of R&amp;D investment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59E1D-7D5F-07B4-36A3-50F4BC59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892D6-8EEA-310B-45C1-AD7AC004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9B664-CB46-E7E3-1843-9752DB730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7A16B4-360D-4F9F-B2A2-40D299B8E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329" y="1498071"/>
            <a:ext cx="6075265" cy="474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1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R&amp;D intensity over time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E39FE3-6D90-B434-1AAB-5FDBC59CF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47868-1893-1812-9280-CCA71C57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96FA9-0090-732C-62DF-A08E62AB3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7EA282-8C7C-46B6-8278-0B9FAE95E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643" y="1472280"/>
            <a:ext cx="5830358" cy="488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1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Innovation as source of competitive advantage and growth</a:t>
            </a:r>
          </a:p>
          <a:p>
            <a:r>
              <a:rPr lang="en-US" dirty="0"/>
              <a:t>What affects incentives for innovation?</a:t>
            </a:r>
          </a:p>
          <a:p>
            <a:r>
              <a:rPr lang="en-US" dirty="0"/>
              <a:t>How do firms appropriate the returns to innovation? </a:t>
            </a:r>
          </a:p>
          <a:p>
            <a:r>
              <a:rPr lang="en-US" dirty="0"/>
              <a:t>How can innovation translate into competitive advantage?</a:t>
            </a:r>
          </a:p>
          <a:p>
            <a:r>
              <a:rPr lang="en-US" dirty="0"/>
              <a:t>Objective of this course: gain understanding of technical change and the innovative process, its determinants and consequences.</a:t>
            </a:r>
          </a:p>
          <a:p>
            <a:r>
              <a:rPr lang="en-US" dirty="0"/>
              <a:t>In particular:</a:t>
            </a:r>
          </a:p>
          <a:p>
            <a:pPr lvl="1"/>
            <a:r>
              <a:rPr lang="en-US" dirty="0"/>
              <a:t>Incentives for innovation</a:t>
            </a:r>
          </a:p>
          <a:p>
            <a:pPr lvl="1"/>
            <a:r>
              <a:rPr lang="en-US" dirty="0"/>
              <a:t>Source of strategic and competitive advantage for companies</a:t>
            </a:r>
          </a:p>
          <a:p>
            <a:pPr lvl="1"/>
            <a:r>
              <a:rPr lang="en-US" dirty="0"/>
              <a:t>Policy tools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7CFEE-FF56-F630-BCDD-5C35B4DE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DF9A9-DF8A-EE52-8349-9296AB8E6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Hall &amp; Helmers Ch.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5E255-B052-B70C-1D1A-A49C17BB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2BABA-C5C3-47D5-B0D6-5D879B3674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6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291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(Body)</vt:lpstr>
      <vt:lpstr>Calibri Light</vt:lpstr>
      <vt:lpstr>Office Theme</vt:lpstr>
      <vt:lpstr>Chapter 1  Innovation and Intellectual Property</vt:lpstr>
      <vt:lpstr>Introduction</vt:lpstr>
      <vt:lpstr>Introduction</vt:lpstr>
      <vt:lpstr>Innovation and economic growth</vt:lpstr>
      <vt:lpstr>Increased importance of R&amp;D investment</vt:lpstr>
      <vt:lpstr>R&amp;D intensity over time</vt:lpstr>
      <vt:lpstr>Overview</vt:lpstr>
    </vt:vector>
  </TitlesOfParts>
  <Company>Santa Clara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 Innovation and Economic Growth</dc:title>
  <dc:creator>SCUTechSupport</dc:creator>
  <cp:lastModifiedBy>Christian Helmers</cp:lastModifiedBy>
  <cp:revision>28</cp:revision>
  <dcterms:created xsi:type="dcterms:W3CDTF">2023-02-02T05:32:40Z</dcterms:created>
  <dcterms:modified xsi:type="dcterms:W3CDTF">2024-08-09T16:27:21Z</dcterms:modified>
</cp:coreProperties>
</file>