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84" r:id="rId3"/>
    <p:sldId id="257" r:id="rId4"/>
    <p:sldId id="258" r:id="rId5"/>
    <p:sldId id="259" r:id="rId6"/>
    <p:sldId id="260" r:id="rId7"/>
    <p:sldId id="261" r:id="rId8"/>
    <p:sldId id="262" r:id="rId9"/>
    <p:sldId id="263" r:id="rId10"/>
    <p:sldId id="265" r:id="rId11"/>
    <p:sldId id="264" r:id="rId12"/>
    <p:sldId id="266" r:id="rId13"/>
    <p:sldId id="267" r:id="rId14"/>
    <p:sldId id="268" r:id="rId15"/>
    <p:sldId id="269" r:id="rId16"/>
    <p:sldId id="270" r:id="rId17"/>
    <p:sldId id="271" r:id="rId18"/>
    <p:sldId id="272" r:id="rId19"/>
    <p:sldId id="276" r:id="rId20"/>
    <p:sldId id="277" r:id="rId21"/>
    <p:sldId id="278" r:id="rId22"/>
    <p:sldId id="279" r:id="rId23"/>
    <p:sldId id="282" r:id="rId24"/>
    <p:sldId id="273" r:id="rId25"/>
    <p:sldId id="274" r:id="rId26"/>
    <p:sldId id="275" r:id="rId27"/>
    <p:sldId id="283" r:id="rId28"/>
    <p:sldId id="280" r:id="rId29"/>
    <p:sldId id="28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D26F5-4417-4D34-8FE0-5AD60B9063FB}"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CABF73-977E-410B-A306-3E863B128FF0}" type="slidenum">
              <a:rPr lang="en-US" smtClean="0"/>
              <a:t>‹#›</a:t>
            </a:fld>
            <a:endParaRPr lang="en-US"/>
          </a:p>
        </p:txBody>
      </p:sp>
    </p:spTree>
    <p:extLst>
      <p:ext uri="{BB962C8B-B14F-4D97-AF65-F5344CB8AC3E}">
        <p14:creationId xmlns:p14="http://schemas.microsoft.com/office/powerpoint/2010/main" val="312526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a:t>
            </a:r>
          </a:p>
        </p:txBody>
      </p:sp>
      <p:sp>
        <p:nvSpPr>
          <p:cNvPr id="6" name="Slide Number Placeholder 5"/>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58131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a:t>
            </a:r>
          </a:p>
        </p:txBody>
      </p:sp>
      <p:sp>
        <p:nvSpPr>
          <p:cNvPr id="6" name="Slide Number Placeholder 5"/>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75406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a:t>
            </a:r>
          </a:p>
        </p:txBody>
      </p:sp>
      <p:sp>
        <p:nvSpPr>
          <p:cNvPr id="6" name="Slide Number Placeholder 5"/>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69730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a:t>
            </a:r>
          </a:p>
        </p:txBody>
      </p:sp>
      <p:sp>
        <p:nvSpPr>
          <p:cNvPr id="6" name="Slide Number Placeholder 5"/>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69330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a:t>
            </a:r>
          </a:p>
        </p:txBody>
      </p:sp>
      <p:sp>
        <p:nvSpPr>
          <p:cNvPr id="6" name="Slide Number Placeholder 5"/>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13350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a:t>
            </a:r>
          </a:p>
        </p:txBody>
      </p:sp>
      <p:sp>
        <p:nvSpPr>
          <p:cNvPr id="7" name="Slide Number Placeholder 6"/>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2756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2024</a:t>
            </a:r>
          </a:p>
        </p:txBody>
      </p:sp>
      <p:sp>
        <p:nvSpPr>
          <p:cNvPr id="8" name="Footer Placeholder 7"/>
          <p:cNvSpPr>
            <a:spLocks noGrp="1"/>
          </p:cNvSpPr>
          <p:nvPr>
            <p:ph type="ftr" sz="quarter" idx="11"/>
          </p:nvPr>
        </p:nvSpPr>
        <p:spPr/>
        <p:txBody>
          <a:bodyPr/>
          <a:lstStyle/>
          <a:p>
            <a:r>
              <a:rPr lang="en-US"/>
              <a:t>Hall &amp; Helmers Ch. 2</a:t>
            </a:r>
          </a:p>
        </p:txBody>
      </p:sp>
      <p:sp>
        <p:nvSpPr>
          <p:cNvPr id="9" name="Slide Number Placeholder 8"/>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21297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2024</a:t>
            </a:r>
          </a:p>
        </p:txBody>
      </p:sp>
      <p:sp>
        <p:nvSpPr>
          <p:cNvPr id="4" name="Footer Placeholder 3"/>
          <p:cNvSpPr>
            <a:spLocks noGrp="1"/>
          </p:cNvSpPr>
          <p:nvPr>
            <p:ph type="ftr" sz="quarter" idx="11"/>
          </p:nvPr>
        </p:nvSpPr>
        <p:spPr/>
        <p:txBody>
          <a:bodyPr/>
          <a:lstStyle/>
          <a:p>
            <a:r>
              <a:rPr lang="en-US"/>
              <a:t>Hall &amp; Helmers Ch. 2</a:t>
            </a:r>
          </a:p>
        </p:txBody>
      </p:sp>
      <p:sp>
        <p:nvSpPr>
          <p:cNvPr id="5" name="Slide Number Placeholder 4"/>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685958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2024</a:t>
            </a:r>
          </a:p>
        </p:txBody>
      </p:sp>
      <p:sp>
        <p:nvSpPr>
          <p:cNvPr id="3" name="Footer Placeholder 2"/>
          <p:cNvSpPr>
            <a:spLocks noGrp="1"/>
          </p:cNvSpPr>
          <p:nvPr>
            <p:ph type="ftr" sz="quarter" idx="11"/>
          </p:nvPr>
        </p:nvSpPr>
        <p:spPr/>
        <p:txBody>
          <a:bodyPr/>
          <a:lstStyle/>
          <a:p>
            <a:r>
              <a:rPr lang="en-US"/>
              <a:t>Hall &amp; Helmers Ch. 2</a:t>
            </a:r>
          </a:p>
        </p:txBody>
      </p:sp>
      <p:sp>
        <p:nvSpPr>
          <p:cNvPr id="4" name="Slide Number Placeholder 3"/>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2764219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a:t>
            </a:r>
          </a:p>
        </p:txBody>
      </p:sp>
      <p:sp>
        <p:nvSpPr>
          <p:cNvPr id="7" name="Slide Number Placeholder 6"/>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72833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a:t>
            </a:r>
          </a:p>
        </p:txBody>
      </p:sp>
      <p:sp>
        <p:nvSpPr>
          <p:cNvPr id="7" name="Slide Number Placeholder 6"/>
          <p:cNvSpPr>
            <a:spLocks noGrp="1"/>
          </p:cNvSpPr>
          <p:nvPr>
            <p:ph type="sldNum" sz="quarter" idx="12"/>
          </p:nvPr>
        </p:nvSpPr>
        <p:spPr/>
        <p:txBody>
          <a:bodyPr/>
          <a:lstStyle/>
          <a:p>
            <a:fld id="{FC42BABA-C5C3-47D5-B0D6-5D879B36742B}" type="slidenum">
              <a:rPr lang="en-US" smtClean="0"/>
              <a:t>‹#›</a:t>
            </a:fld>
            <a:endParaRPr lang="en-US"/>
          </a:p>
        </p:txBody>
      </p:sp>
    </p:spTree>
    <p:extLst>
      <p:ext uri="{BB962C8B-B14F-4D97-AF65-F5344CB8AC3E}">
        <p14:creationId xmlns:p14="http://schemas.microsoft.com/office/powerpoint/2010/main" val="3142912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2</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2BABA-C5C3-47D5-B0D6-5D879B36742B}" type="slidenum">
              <a:rPr lang="en-US" smtClean="0"/>
              <a:t>‹#›</a:t>
            </a:fld>
            <a:endParaRPr lang="en-US"/>
          </a:p>
        </p:txBody>
      </p:sp>
    </p:spTree>
    <p:extLst>
      <p:ext uri="{BB962C8B-B14F-4D97-AF65-F5344CB8AC3E}">
        <p14:creationId xmlns:p14="http://schemas.microsoft.com/office/powerpoint/2010/main" val="3659497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Chapter 2</a:t>
            </a:r>
            <a:br>
              <a:rPr lang="en-US" sz="5000" dirty="0"/>
            </a:br>
            <a:br>
              <a:rPr lang="en-US" sz="5000" dirty="0"/>
            </a:br>
            <a:r>
              <a:rPr lang="en-US" sz="5000" dirty="0"/>
              <a:t>The innovation process</a:t>
            </a:r>
          </a:p>
        </p:txBody>
      </p:sp>
      <p:sp>
        <p:nvSpPr>
          <p:cNvPr id="3" name="Subtitle 2"/>
          <p:cNvSpPr>
            <a:spLocks noGrp="1"/>
          </p:cNvSpPr>
          <p:nvPr>
            <p:ph type="subTitle" idx="1"/>
          </p:nvPr>
        </p:nvSpPr>
        <p:spPr/>
        <p:txBody>
          <a:bodyPr/>
          <a:lstStyle/>
          <a:p>
            <a:endParaRPr lang="en-US" dirty="0"/>
          </a:p>
          <a:p>
            <a:endParaRPr lang="en-US" dirty="0"/>
          </a:p>
          <a:p>
            <a:r>
              <a:rPr lang="en-US" dirty="0"/>
              <a:t>Bronwyn H. Hall &amp; Christian Helmers</a:t>
            </a:r>
          </a:p>
        </p:txBody>
      </p:sp>
    </p:spTree>
    <p:extLst>
      <p:ext uri="{BB962C8B-B14F-4D97-AF65-F5344CB8AC3E}">
        <p14:creationId xmlns:p14="http://schemas.microsoft.com/office/powerpoint/2010/main" val="211443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from technology</a:t>
            </a:r>
          </a:p>
        </p:txBody>
      </p:sp>
      <p:sp>
        <p:nvSpPr>
          <p:cNvPr id="3" name="Content Placeholder 2"/>
          <p:cNvSpPr>
            <a:spLocks noGrp="1"/>
          </p:cNvSpPr>
          <p:nvPr>
            <p:ph idx="1"/>
          </p:nvPr>
        </p:nvSpPr>
        <p:spPr/>
        <p:txBody>
          <a:bodyPr>
            <a:normAutofit fontScale="92500" lnSpcReduction="20000"/>
          </a:bodyPr>
          <a:lstStyle/>
          <a:p>
            <a:r>
              <a:rPr lang="en-US" dirty="0"/>
              <a:t>Linear model does not always apply</a:t>
            </a:r>
          </a:p>
          <a:p>
            <a:r>
              <a:rPr lang="en-US" dirty="0"/>
              <a:t>Innovation leads to two broad types of scientific development:</a:t>
            </a:r>
          </a:p>
          <a:p>
            <a:pPr marL="914400" lvl="1" indent="-457200">
              <a:buFont typeface="+mj-lt"/>
              <a:buAutoNum type="arabicPeriod"/>
            </a:pPr>
            <a:r>
              <a:rPr lang="en-US" dirty="0"/>
              <a:t>Drive to understand why something works leads to new science.</a:t>
            </a:r>
          </a:p>
          <a:p>
            <a:pPr marL="914400" lvl="1" indent="-457200">
              <a:buFont typeface="+mj-lt"/>
              <a:buAutoNum type="arabicPeriod"/>
            </a:pPr>
            <a:r>
              <a:rPr lang="en-US" dirty="0"/>
              <a:t>Deliberate attempts to improve a technology that requires further understanding of the science behind it. Improvements in technology can make the science behind it more economically valuable and hence easier to pay for.</a:t>
            </a:r>
          </a:p>
          <a:p>
            <a:r>
              <a:rPr lang="en-US" dirty="0"/>
              <a:t>Example: Louis Pasteur (19</a:t>
            </a:r>
            <a:r>
              <a:rPr lang="en-US" baseline="30000" dirty="0"/>
              <a:t>th</a:t>
            </a:r>
            <a:r>
              <a:rPr lang="en-US" dirty="0"/>
              <a:t> century France)</a:t>
            </a:r>
          </a:p>
          <a:p>
            <a:pPr lvl="1"/>
            <a:r>
              <a:rPr lang="en-US" dirty="0"/>
              <a:t>Worked for a vintner trying to improve the fermentation process of beetroot wine</a:t>
            </a:r>
          </a:p>
          <a:p>
            <a:pPr lvl="1"/>
            <a:r>
              <a:rPr lang="en-US" dirty="0"/>
              <a:t>Traced the source of contamination to micro-organisms that could be eliminated by heating liquids to temperatures between 60 and 100 degrees Celsius. </a:t>
            </a:r>
          </a:p>
          <a:p>
            <a:pPr lvl="1"/>
            <a:r>
              <a:rPr lang="en-US" dirty="0"/>
              <a:t>Scientific and technological advances:</a:t>
            </a:r>
          </a:p>
          <a:p>
            <a:pPr lvl="2"/>
            <a:r>
              <a:rPr lang="en-US" dirty="0"/>
              <a:t>Contributed to germ theory of disease (basic science)</a:t>
            </a:r>
          </a:p>
          <a:p>
            <a:pPr lvl="2"/>
            <a:r>
              <a:rPr lang="en-US" dirty="0"/>
              <a:t>Pasteurization (a commercial innovation)</a:t>
            </a:r>
          </a:p>
        </p:txBody>
      </p:sp>
      <p:sp>
        <p:nvSpPr>
          <p:cNvPr id="4" name="Date Placeholder 3">
            <a:extLst>
              <a:ext uri="{FF2B5EF4-FFF2-40B4-BE49-F238E27FC236}">
                <a16:creationId xmlns:a16="http://schemas.microsoft.com/office/drawing/2014/main" id="{EF4CDC93-43BD-329C-DC55-A8089F22736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AD2813-451D-DDD6-57BA-190572CE7CBC}"/>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E0EA5C90-A18D-5E16-CDFA-5F393FD4298E}"/>
              </a:ext>
            </a:extLst>
          </p:cNvPr>
          <p:cNvSpPr>
            <a:spLocks noGrp="1"/>
          </p:cNvSpPr>
          <p:nvPr>
            <p:ph type="sldNum" sz="quarter" idx="12"/>
          </p:nvPr>
        </p:nvSpPr>
        <p:spPr/>
        <p:txBody>
          <a:bodyPr/>
          <a:lstStyle/>
          <a:p>
            <a:fld id="{FC42BABA-C5C3-47D5-B0D6-5D879B36742B}" type="slidenum">
              <a:rPr lang="en-US" smtClean="0"/>
              <a:t>10</a:t>
            </a:fld>
            <a:endParaRPr lang="en-US"/>
          </a:p>
        </p:txBody>
      </p:sp>
    </p:spTree>
    <p:extLst>
      <p:ext uri="{BB962C8B-B14F-4D97-AF65-F5344CB8AC3E}">
        <p14:creationId xmlns:p14="http://schemas.microsoft.com/office/powerpoint/2010/main" val="387027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from technology</a:t>
            </a:r>
          </a:p>
        </p:txBody>
      </p:sp>
      <p:sp>
        <p:nvSpPr>
          <p:cNvPr id="3" name="Content Placeholder 2"/>
          <p:cNvSpPr>
            <a:spLocks noGrp="1"/>
          </p:cNvSpPr>
          <p:nvPr>
            <p:ph idx="1"/>
          </p:nvPr>
        </p:nvSpPr>
        <p:spPr>
          <a:xfrm>
            <a:off x="193764" y="1755953"/>
            <a:ext cx="3812177" cy="4351338"/>
          </a:xfrm>
        </p:spPr>
        <p:txBody>
          <a:bodyPr>
            <a:normAutofit lnSpcReduction="10000"/>
          </a:bodyPr>
          <a:lstStyle/>
          <a:p>
            <a:r>
              <a:rPr lang="en-US" dirty="0"/>
              <a:t>Feedback from applied research, innovation, and development to the science base. </a:t>
            </a:r>
          </a:p>
          <a:p>
            <a:r>
              <a:rPr lang="en-US" b="1" i="1" dirty="0"/>
              <a:t>Key idea: </a:t>
            </a:r>
            <a:r>
              <a:rPr lang="en-US" dirty="0"/>
              <a:t>technological knowledge often precedes scientific knowledge and that this leads to scientific developments that in turn improve technology.</a:t>
            </a:r>
          </a:p>
        </p:txBody>
      </p:sp>
      <p:sp>
        <p:nvSpPr>
          <p:cNvPr id="5" name="Date Placeholder 4">
            <a:extLst>
              <a:ext uri="{FF2B5EF4-FFF2-40B4-BE49-F238E27FC236}">
                <a16:creationId xmlns:a16="http://schemas.microsoft.com/office/drawing/2014/main" id="{B9FCD1B4-E34E-268B-1EFC-C52108236BB4}"/>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AA85E3B6-20A0-3945-E5C0-A01424E8EECE}"/>
              </a:ext>
            </a:extLst>
          </p:cNvPr>
          <p:cNvSpPr>
            <a:spLocks noGrp="1"/>
          </p:cNvSpPr>
          <p:nvPr>
            <p:ph type="ftr" sz="quarter" idx="11"/>
          </p:nvPr>
        </p:nvSpPr>
        <p:spPr/>
        <p:txBody>
          <a:bodyPr/>
          <a:lstStyle/>
          <a:p>
            <a:r>
              <a:rPr lang="en-US"/>
              <a:t>Hall &amp; Helmers Ch. 2</a:t>
            </a:r>
          </a:p>
        </p:txBody>
      </p:sp>
      <p:sp>
        <p:nvSpPr>
          <p:cNvPr id="7" name="Slide Number Placeholder 6">
            <a:extLst>
              <a:ext uri="{FF2B5EF4-FFF2-40B4-BE49-F238E27FC236}">
                <a16:creationId xmlns:a16="http://schemas.microsoft.com/office/drawing/2014/main" id="{39F3E59D-8381-3357-57E0-A120DE1DE5F0}"/>
              </a:ext>
            </a:extLst>
          </p:cNvPr>
          <p:cNvSpPr>
            <a:spLocks noGrp="1"/>
          </p:cNvSpPr>
          <p:nvPr>
            <p:ph type="sldNum" sz="quarter" idx="12"/>
          </p:nvPr>
        </p:nvSpPr>
        <p:spPr/>
        <p:txBody>
          <a:bodyPr/>
          <a:lstStyle/>
          <a:p>
            <a:fld id="{FC42BABA-C5C3-47D5-B0D6-5D879B36742B}" type="slidenum">
              <a:rPr lang="en-US" smtClean="0"/>
              <a:t>11</a:t>
            </a:fld>
            <a:endParaRPr lang="en-US"/>
          </a:p>
        </p:txBody>
      </p:sp>
      <p:pic>
        <p:nvPicPr>
          <p:cNvPr id="8" name="Picture 7">
            <a:extLst>
              <a:ext uri="{FF2B5EF4-FFF2-40B4-BE49-F238E27FC236}">
                <a16:creationId xmlns:a16="http://schemas.microsoft.com/office/drawing/2014/main" id="{BBDDC022-3B85-4DF7-A5CF-EDA6CD1372C6}"/>
              </a:ext>
            </a:extLst>
          </p:cNvPr>
          <p:cNvPicPr>
            <a:picLocks noChangeAspect="1"/>
          </p:cNvPicPr>
          <p:nvPr/>
        </p:nvPicPr>
        <p:blipFill>
          <a:blip r:embed="rId2"/>
          <a:stretch>
            <a:fillRect/>
          </a:stretch>
        </p:blipFill>
        <p:spPr>
          <a:xfrm>
            <a:off x="4114800" y="1588472"/>
            <a:ext cx="7620000" cy="4686300"/>
          </a:xfrm>
          <a:prstGeom prst="rect">
            <a:avLst/>
          </a:prstGeom>
        </p:spPr>
      </p:pic>
    </p:spTree>
    <p:extLst>
      <p:ext uri="{BB962C8B-B14F-4D97-AF65-F5344CB8AC3E}">
        <p14:creationId xmlns:p14="http://schemas.microsoft.com/office/powerpoint/2010/main" val="391258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Pasteur’s quadrant: Applied and Basic Research</a:t>
            </a:r>
          </a:p>
        </p:txBody>
      </p:sp>
      <p:sp>
        <p:nvSpPr>
          <p:cNvPr id="3" name="Date Placeholder 2">
            <a:extLst>
              <a:ext uri="{FF2B5EF4-FFF2-40B4-BE49-F238E27FC236}">
                <a16:creationId xmlns:a16="http://schemas.microsoft.com/office/drawing/2014/main" id="{C49F53EE-665C-6242-C7EB-85B1E335F56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B78ACB9-3B2E-C6D9-87C8-AD5781D9C02B}"/>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042AFAA6-CD77-F244-EEEF-A9CB7CB3DAE6}"/>
              </a:ext>
            </a:extLst>
          </p:cNvPr>
          <p:cNvSpPr>
            <a:spLocks noGrp="1"/>
          </p:cNvSpPr>
          <p:nvPr>
            <p:ph type="sldNum" sz="quarter" idx="12"/>
          </p:nvPr>
        </p:nvSpPr>
        <p:spPr/>
        <p:txBody>
          <a:bodyPr/>
          <a:lstStyle/>
          <a:p>
            <a:fld id="{FC42BABA-C5C3-47D5-B0D6-5D879B36742B}" type="slidenum">
              <a:rPr lang="en-US" smtClean="0"/>
              <a:t>12</a:t>
            </a:fld>
            <a:endParaRPr lang="en-US"/>
          </a:p>
        </p:txBody>
      </p:sp>
      <p:pic>
        <p:nvPicPr>
          <p:cNvPr id="7" name="Picture 6">
            <a:extLst>
              <a:ext uri="{FF2B5EF4-FFF2-40B4-BE49-F238E27FC236}">
                <a16:creationId xmlns:a16="http://schemas.microsoft.com/office/drawing/2014/main" id="{75E5662B-4B5B-44C1-A999-8D59D56CF430}"/>
              </a:ext>
            </a:extLst>
          </p:cNvPr>
          <p:cNvPicPr>
            <a:picLocks noChangeAspect="1"/>
          </p:cNvPicPr>
          <p:nvPr/>
        </p:nvPicPr>
        <p:blipFill>
          <a:blip r:embed="rId2"/>
          <a:stretch>
            <a:fillRect/>
          </a:stretch>
        </p:blipFill>
        <p:spPr>
          <a:xfrm>
            <a:off x="1778033" y="2627312"/>
            <a:ext cx="8331695" cy="2682346"/>
          </a:xfrm>
          <a:prstGeom prst="rect">
            <a:avLst/>
          </a:prstGeom>
        </p:spPr>
      </p:pic>
    </p:spTree>
    <p:extLst>
      <p:ext uri="{BB962C8B-B14F-4D97-AF65-F5344CB8AC3E}">
        <p14:creationId xmlns:p14="http://schemas.microsoft.com/office/powerpoint/2010/main" val="2458040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for science</a:t>
            </a:r>
          </a:p>
        </p:txBody>
      </p:sp>
      <p:sp>
        <p:nvSpPr>
          <p:cNvPr id="3" name="Content Placeholder 2"/>
          <p:cNvSpPr>
            <a:spLocks noGrp="1"/>
          </p:cNvSpPr>
          <p:nvPr>
            <p:ph idx="1"/>
          </p:nvPr>
        </p:nvSpPr>
        <p:spPr/>
        <p:txBody>
          <a:bodyPr>
            <a:normAutofit fontScale="92500" lnSpcReduction="10000"/>
          </a:bodyPr>
          <a:lstStyle/>
          <a:p>
            <a:r>
              <a:rPr lang="en-US" dirty="0"/>
              <a:t>Better instrumentation (technology) can lead to progress in science</a:t>
            </a:r>
          </a:p>
          <a:p>
            <a:r>
              <a:rPr lang="en-US" dirty="0"/>
              <a:t>One scientific or technological area can influence development of a completely different area via the provision of improved instrumentation.</a:t>
            </a:r>
          </a:p>
          <a:p>
            <a:r>
              <a:rPr lang="en-US" dirty="0"/>
              <a:t>Examples:</a:t>
            </a:r>
          </a:p>
          <a:p>
            <a:pPr lvl="1"/>
            <a:r>
              <a:rPr lang="en-US" dirty="0"/>
              <a:t>Success of Pasteur’s use of microscope to observe fermentation and develop germ theory led to increased demand for microscopy improvements, which in turn aided scientific investigation.</a:t>
            </a:r>
          </a:p>
          <a:p>
            <a:pPr lvl="1"/>
            <a:r>
              <a:rPr lang="en-US" dirty="0"/>
              <a:t>Development of huge superconducting magnets for the various particle accelerators such as the supercollider at CERN has led to improvements in materials science.</a:t>
            </a:r>
          </a:p>
          <a:p>
            <a:pPr lvl="1"/>
            <a:r>
              <a:rPr lang="en-US" dirty="0"/>
              <a:t>Development of laser technology led to its use in greatly speeding up DNA sequencing beginning in the 1980s, facilitating scientific research in the biogenetic area.</a:t>
            </a:r>
          </a:p>
        </p:txBody>
      </p:sp>
      <p:sp>
        <p:nvSpPr>
          <p:cNvPr id="4" name="Date Placeholder 3">
            <a:extLst>
              <a:ext uri="{FF2B5EF4-FFF2-40B4-BE49-F238E27FC236}">
                <a16:creationId xmlns:a16="http://schemas.microsoft.com/office/drawing/2014/main" id="{19AF1523-7DA7-6D5B-A190-FDF863B32E9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D5D4A60-27DC-7D13-AC21-66AE55A08699}"/>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D8B2E770-7114-DAEC-B042-1B469593A940}"/>
              </a:ext>
            </a:extLst>
          </p:cNvPr>
          <p:cNvSpPr>
            <a:spLocks noGrp="1"/>
          </p:cNvSpPr>
          <p:nvPr>
            <p:ph type="sldNum" sz="quarter" idx="12"/>
          </p:nvPr>
        </p:nvSpPr>
        <p:spPr/>
        <p:txBody>
          <a:bodyPr/>
          <a:lstStyle/>
          <a:p>
            <a:fld id="{FC42BABA-C5C3-47D5-B0D6-5D879B36742B}" type="slidenum">
              <a:rPr lang="en-US" smtClean="0"/>
              <a:t>13</a:t>
            </a:fld>
            <a:endParaRPr lang="en-US"/>
          </a:p>
        </p:txBody>
      </p:sp>
    </p:spTree>
    <p:extLst>
      <p:ext uri="{BB962C8B-B14F-4D97-AF65-F5344CB8AC3E}">
        <p14:creationId xmlns:p14="http://schemas.microsoft.com/office/powerpoint/2010/main" val="1394991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by doing</a:t>
            </a:r>
          </a:p>
        </p:txBody>
      </p:sp>
      <p:sp>
        <p:nvSpPr>
          <p:cNvPr id="3" name="Content Placeholder 2"/>
          <p:cNvSpPr>
            <a:spLocks noGrp="1"/>
          </p:cNvSpPr>
          <p:nvPr>
            <p:ph idx="1"/>
          </p:nvPr>
        </p:nvSpPr>
        <p:spPr/>
        <p:txBody>
          <a:bodyPr>
            <a:normAutofit fontScale="92500" lnSpcReduction="10000"/>
          </a:bodyPr>
          <a:lstStyle/>
          <a:p>
            <a:r>
              <a:rPr lang="en-US" dirty="0"/>
              <a:t>Describes the process by which experience with a new technology leads to knowledge and productivity growth in its use.</a:t>
            </a:r>
          </a:p>
          <a:p>
            <a:r>
              <a:rPr lang="en-US" dirty="0"/>
              <a:t>Accumulation of knowledge generated by production feeds into future productivity growth via enhanced capital goods.</a:t>
            </a:r>
          </a:p>
          <a:p>
            <a:r>
              <a:rPr lang="en-US" dirty="0"/>
              <a:t>Learning curve: empirical regularity that a production process became more efficient as it is repeated, at a diminishing rate.</a:t>
            </a:r>
          </a:p>
          <a:p>
            <a:r>
              <a:rPr lang="en-US" dirty="0"/>
              <a:t>Reasons why costs of production fall as experience is gained:</a:t>
            </a:r>
          </a:p>
          <a:p>
            <a:pPr lvl="1"/>
            <a:r>
              <a:rPr lang="en-US" dirty="0"/>
              <a:t>Accumulation of experience by workers.</a:t>
            </a:r>
          </a:p>
          <a:p>
            <a:pPr lvl="1"/>
            <a:r>
              <a:rPr lang="en-US" dirty="0"/>
              <a:t>Learning by management that leads to better organization of productive tasks, better timing in the ordering of parts, etc.</a:t>
            </a:r>
          </a:p>
          <a:p>
            <a:pPr lvl="1"/>
            <a:r>
              <a:rPr lang="en-US" dirty="0"/>
              <a:t>Improvements in design or materials over time.</a:t>
            </a:r>
          </a:p>
        </p:txBody>
      </p:sp>
      <p:sp>
        <p:nvSpPr>
          <p:cNvPr id="4" name="Date Placeholder 3">
            <a:extLst>
              <a:ext uri="{FF2B5EF4-FFF2-40B4-BE49-F238E27FC236}">
                <a16:creationId xmlns:a16="http://schemas.microsoft.com/office/drawing/2014/main" id="{CD9E5D10-201B-7B76-A40C-A3DB927416F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94F47CB-D36C-4FBF-A850-6FE42BBCDD18}"/>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CDCEA516-B4E1-3978-D5A1-DE6CAF74A4B2}"/>
              </a:ext>
            </a:extLst>
          </p:cNvPr>
          <p:cNvSpPr>
            <a:spLocks noGrp="1"/>
          </p:cNvSpPr>
          <p:nvPr>
            <p:ph type="sldNum" sz="quarter" idx="12"/>
          </p:nvPr>
        </p:nvSpPr>
        <p:spPr/>
        <p:txBody>
          <a:bodyPr/>
          <a:lstStyle/>
          <a:p>
            <a:fld id="{FC42BABA-C5C3-47D5-B0D6-5D879B36742B}" type="slidenum">
              <a:rPr lang="en-US" smtClean="0"/>
              <a:t>14</a:t>
            </a:fld>
            <a:endParaRPr lang="en-US"/>
          </a:p>
        </p:txBody>
      </p:sp>
    </p:spTree>
    <p:extLst>
      <p:ext uri="{BB962C8B-B14F-4D97-AF65-F5344CB8AC3E}">
        <p14:creationId xmlns:p14="http://schemas.microsoft.com/office/powerpoint/2010/main" val="212502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by doing</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Models of the learning curve relate cost of producing the next unit of a complex product to number of such products already produced. Simplest model:</a:t>
                </a:r>
              </a:p>
              <a:p>
                <a:pPr marL="0" indent="0" algn="ctr">
                  <a:buNone/>
                </a:pPr>
                <a:r>
                  <a:rPr lang="en-US" dirty="0"/>
                  <a:t>	</a:t>
                </a:r>
                <a:r>
                  <a:rPr lang="en-US" i="1" dirty="0"/>
                  <a:t>log(c) = log(c</a:t>
                </a:r>
                <a:r>
                  <a:rPr lang="en-US" i="1" baseline="-25000" dirty="0"/>
                  <a:t>0</a:t>
                </a:r>
                <a:r>
                  <a:rPr lang="en-US" i="1" dirty="0"/>
                  <a:t>) - b log(y)</a:t>
                </a:r>
              </a:p>
              <a:p>
                <a:pPr marL="457200" lvl="1" indent="0">
                  <a:buNone/>
                </a:pPr>
                <a:r>
                  <a:rPr lang="en-US" i="1" dirty="0"/>
                  <a:t>c</a:t>
                </a:r>
                <a:r>
                  <a:rPr lang="en-US" dirty="0"/>
                  <a:t> - unit cost of production </a:t>
                </a:r>
              </a:p>
              <a:p>
                <a:pPr marL="457200" lvl="1" indent="0">
                  <a:buNone/>
                </a:pPr>
                <a:r>
                  <a:rPr lang="en-US" i="1" dirty="0"/>
                  <a:t>y</a:t>
                </a:r>
                <a:r>
                  <a:rPr lang="en-US" dirty="0"/>
                  <a:t> - past cumulative output </a:t>
                </a:r>
              </a:p>
              <a:p>
                <a:pPr marL="457200" lvl="1" indent="0">
                  <a:buNone/>
                </a:pPr>
                <a:r>
                  <a:rPr lang="en-US" i="1" dirty="0"/>
                  <a:t>b</a:t>
                </a:r>
                <a:r>
                  <a:rPr lang="en-US" dirty="0"/>
                  <a:t> - elasticity of unit cost with respect to past output</a:t>
                </a:r>
              </a:p>
              <a:p>
                <a:pPr marL="457200" lvl="1" indent="0">
                  <a:buNone/>
                </a:pPr>
                <a:r>
                  <a:rPr lang="en-US" i="1" dirty="0"/>
                  <a:t>c</a:t>
                </a:r>
                <a:r>
                  <a:rPr lang="en-US" i="1" baseline="-25000" dirty="0"/>
                  <a:t>0</a:t>
                </a:r>
                <a:r>
                  <a:rPr lang="en-US" dirty="0"/>
                  <a:t> - cost of producing the first unit.</a:t>
                </a:r>
              </a:p>
              <a:p>
                <a:r>
                  <a:rPr lang="en-US" dirty="0"/>
                  <a:t>Elasticity </a:t>
                </a:r>
                <a:r>
                  <a:rPr lang="en-US" i="1" dirty="0"/>
                  <a:t>b</a:t>
                </a:r>
                <a:r>
                  <a:rPr lang="en-US" dirty="0"/>
                  <a:t> measures the per cent reduction in unit cost from a per cent increase in output:</a:t>
                </a:r>
              </a:p>
              <a:p>
                <a:pPr marL="0" indent="0" algn="ctr">
                  <a:buNone/>
                </a:pPr>
                <a:r>
                  <a:rPr lang="en-US" dirty="0"/>
                  <a:t>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log</m:t>
                            </m:r>
                          </m:fName>
                          <m:e>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𝑐</m:t>
                                </m:r>
                              </m:e>
                            </m:d>
                          </m:e>
                        </m:func>
                      </m:num>
                      <m:den>
                        <m:r>
                          <a:rPr lang="en-US" b="0" i="1" smtClean="0">
                            <a:latin typeface="Cambria Math" panose="02040503050406030204" pitchFamily="18" charset="0"/>
                            <a:ea typeface="Cambria Math" panose="02040503050406030204" pitchFamily="18" charset="0"/>
                          </a:rPr>
                          <m:t>𝜕</m:t>
                        </m:r>
                        <m:func>
                          <m:funcPr>
                            <m:ctrlPr>
                              <a:rPr lang="en-US" b="0" i="1" smtClean="0">
                                <a:latin typeface="Cambria Math" panose="02040503050406030204" pitchFamily="18" charset="0"/>
                                <a:ea typeface="Cambria Math" panose="02040503050406030204" pitchFamily="18" charset="0"/>
                              </a:rPr>
                            </m:ctrlPr>
                          </m:funcPr>
                          <m:fName>
                            <m:r>
                              <m:rPr>
                                <m:sty m:val="p"/>
                              </m:rPr>
                              <a:rPr lang="en-US" b="0" i="0" smtClean="0">
                                <a:latin typeface="Cambria Math" panose="02040503050406030204" pitchFamily="18" charset="0"/>
                                <a:ea typeface="Cambria Math" panose="02040503050406030204" pitchFamily="18" charset="0"/>
                              </a:rPr>
                              <m:t>log</m:t>
                            </m:r>
                          </m:fName>
                          <m:e>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𝑦</m:t>
                                </m:r>
                              </m:e>
                            </m:d>
                          </m:e>
                        </m:func>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𝑦</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num>
                      <m:den>
                        <m:r>
                          <a:rPr lang="en-US" b="0" i="1" smtClean="0">
                            <a:latin typeface="Cambria Math" panose="02040503050406030204" pitchFamily="18" charset="0"/>
                          </a:rPr>
                          <m:t>𝑐</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𝑦</m:t>
                        </m:r>
                      </m:den>
                    </m:f>
                  </m:oMath>
                </a14:m>
                <a:endParaRPr lang="en-US" dirty="0"/>
              </a:p>
              <a:p>
                <a:r>
                  <a:rPr lang="en-US" dirty="0"/>
                  <a:t>Implication of constant elasticity: magnitude of cost benefit from increased output declines as output grows.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12" t="-32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40FEBA3-09C7-9F9B-6BFA-0C573712BA3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72CAC6A-D632-CF7E-E008-234FFF19EF45}"/>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D96CF863-EE26-C6C4-6374-1DB157E08AAE}"/>
              </a:ext>
            </a:extLst>
          </p:cNvPr>
          <p:cNvSpPr>
            <a:spLocks noGrp="1"/>
          </p:cNvSpPr>
          <p:nvPr>
            <p:ph type="sldNum" sz="quarter" idx="12"/>
          </p:nvPr>
        </p:nvSpPr>
        <p:spPr/>
        <p:txBody>
          <a:bodyPr/>
          <a:lstStyle/>
          <a:p>
            <a:fld id="{FC42BABA-C5C3-47D5-B0D6-5D879B36742B}" type="slidenum">
              <a:rPr lang="en-US" smtClean="0"/>
              <a:t>15</a:t>
            </a:fld>
            <a:endParaRPr lang="en-US"/>
          </a:p>
        </p:txBody>
      </p:sp>
    </p:spTree>
    <p:extLst>
      <p:ext uri="{BB962C8B-B14F-4D97-AF65-F5344CB8AC3E}">
        <p14:creationId xmlns:p14="http://schemas.microsoft.com/office/powerpoint/2010/main" val="2142093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by doing</a:t>
            </a:r>
          </a:p>
        </p:txBody>
      </p:sp>
      <p:sp>
        <p:nvSpPr>
          <p:cNvPr id="5" name="Content Placeholder 2"/>
          <p:cNvSpPr txBox="1">
            <a:spLocks/>
          </p:cNvSpPr>
          <p:nvPr/>
        </p:nvSpPr>
        <p:spPr>
          <a:xfrm>
            <a:off x="838200" y="1825625"/>
            <a:ext cx="433469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Learning curve for laser diode made by Sony:</a:t>
            </a:r>
          </a:p>
          <a:p>
            <a:r>
              <a:rPr lang="en-US" dirty="0"/>
              <a:t>log (price) = log (5038)-0.373 log (shipments)</a:t>
            </a:r>
          </a:p>
          <a:p>
            <a:r>
              <a:rPr lang="en-US" dirty="0"/>
              <a:t>The coefficient 0.373 implies that every time the past number of shipments doubles, unit cost falls 37%.</a:t>
            </a:r>
          </a:p>
        </p:txBody>
      </p:sp>
      <p:sp>
        <p:nvSpPr>
          <p:cNvPr id="3" name="Date Placeholder 2">
            <a:extLst>
              <a:ext uri="{FF2B5EF4-FFF2-40B4-BE49-F238E27FC236}">
                <a16:creationId xmlns:a16="http://schemas.microsoft.com/office/drawing/2014/main" id="{9F106510-33B0-1A44-8C8E-6E3813C3C294}"/>
              </a:ext>
            </a:extLst>
          </p:cNvPr>
          <p:cNvSpPr>
            <a:spLocks noGrp="1"/>
          </p:cNvSpPr>
          <p:nvPr>
            <p:ph type="dt" sz="half" idx="10"/>
          </p:nvPr>
        </p:nvSpPr>
        <p:spPr/>
        <p:txBody>
          <a:bodyPr/>
          <a:lstStyle/>
          <a:p>
            <a:r>
              <a:rPr lang="en-US"/>
              <a:t>2024</a:t>
            </a:r>
            <a:endParaRPr lang="en-US" dirty="0"/>
          </a:p>
        </p:txBody>
      </p:sp>
      <p:sp>
        <p:nvSpPr>
          <p:cNvPr id="6" name="Footer Placeholder 5">
            <a:extLst>
              <a:ext uri="{FF2B5EF4-FFF2-40B4-BE49-F238E27FC236}">
                <a16:creationId xmlns:a16="http://schemas.microsoft.com/office/drawing/2014/main" id="{E64E44FB-2BC7-515C-6435-C2B77C1B3EB4}"/>
              </a:ext>
            </a:extLst>
          </p:cNvPr>
          <p:cNvSpPr>
            <a:spLocks noGrp="1"/>
          </p:cNvSpPr>
          <p:nvPr>
            <p:ph type="ftr" sz="quarter" idx="11"/>
          </p:nvPr>
        </p:nvSpPr>
        <p:spPr/>
        <p:txBody>
          <a:bodyPr/>
          <a:lstStyle/>
          <a:p>
            <a:r>
              <a:rPr lang="en-US"/>
              <a:t>Hall &amp; Helmers Ch. 2</a:t>
            </a:r>
          </a:p>
        </p:txBody>
      </p:sp>
      <p:sp>
        <p:nvSpPr>
          <p:cNvPr id="7" name="Slide Number Placeholder 6">
            <a:extLst>
              <a:ext uri="{FF2B5EF4-FFF2-40B4-BE49-F238E27FC236}">
                <a16:creationId xmlns:a16="http://schemas.microsoft.com/office/drawing/2014/main" id="{8AADA62D-EB6A-8DD8-5C94-1BCEF5630513}"/>
              </a:ext>
            </a:extLst>
          </p:cNvPr>
          <p:cNvSpPr>
            <a:spLocks noGrp="1"/>
          </p:cNvSpPr>
          <p:nvPr>
            <p:ph type="sldNum" sz="quarter" idx="12"/>
          </p:nvPr>
        </p:nvSpPr>
        <p:spPr/>
        <p:txBody>
          <a:bodyPr/>
          <a:lstStyle/>
          <a:p>
            <a:fld id="{FC42BABA-C5C3-47D5-B0D6-5D879B36742B}" type="slidenum">
              <a:rPr lang="en-US" smtClean="0"/>
              <a:t>16</a:t>
            </a:fld>
            <a:endParaRPr lang="en-US"/>
          </a:p>
        </p:txBody>
      </p:sp>
      <p:pic>
        <p:nvPicPr>
          <p:cNvPr id="11" name="Picture 10">
            <a:extLst>
              <a:ext uri="{FF2B5EF4-FFF2-40B4-BE49-F238E27FC236}">
                <a16:creationId xmlns:a16="http://schemas.microsoft.com/office/drawing/2014/main" id="{92093734-4D6B-4C54-A1E7-99DE1DC2DFA0}"/>
              </a:ext>
            </a:extLst>
          </p:cNvPr>
          <p:cNvPicPr>
            <a:picLocks noChangeAspect="1"/>
          </p:cNvPicPr>
          <p:nvPr/>
        </p:nvPicPr>
        <p:blipFill>
          <a:blip r:embed="rId2"/>
          <a:stretch>
            <a:fillRect/>
          </a:stretch>
        </p:blipFill>
        <p:spPr>
          <a:xfrm>
            <a:off x="5603875" y="1458383"/>
            <a:ext cx="5810250" cy="4229100"/>
          </a:xfrm>
          <a:prstGeom prst="rect">
            <a:avLst/>
          </a:prstGeom>
        </p:spPr>
      </p:pic>
    </p:spTree>
    <p:extLst>
      <p:ext uri="{BB962C8B-B14F-4D97-AF65-F5344CB8AC3E}">
        <p14:creationId xmlns:p14="http://schemas.microsoft.com/office/powerpoint/2010/main" val="170957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by using</a:t>
            </a:r>
          </a:p>
        </p:txBody>
      </p:sp>
      <p:sp>
        <p:nvSpPr>
          <p:cNvPr id="3" name="Content Placeholder 2"/>
          <p:cNvSpPr>
            <a:spLocks noGrp="1"/>
          </p:cNvSpPr>
          <p:nvPr>
            <p:ph idx="1"/>
          </p:nvPr>
        </p:nvSpPr>
        <p:spPr/>
        <p:txBody>
          <a:bodyPr>
            <a:normAutofit/>
          </a:bodyPr>
          <a:lstStyle/>
          <a:p>
            <a:r>
              <a:rPr lang="en-US" dirty="0"/>
              <a:t>Products are often improved, developed and enhanced based on experience of the product in use.</a:t>
            </a:r>
          </a:p>
          <a:p>
            <a:pPr lvl="1"/>
            <a:r>
              <a:rPr lang="en-US" dirty="0"/>
              <a:t>Learning that takes place as a result of experience with using a new innovative product.</a:t>
            </a:r>
          </a:p>
          <a:p>
            <a:r>
              <a:rPr lang="en-US" dirty="0"/>
              <a:t>Technological change and innovation do not end when the technology is diffused to users. </a:t>
            </a:r>
          </a:p>
          <a:p>
            <a:pPr lvl="1"/>
            <a:r>
              <a:rPr lang="en-US" dirty="0"/>
              <a:t>Technologies continue to improve due to feedback from use and users.</a:t>
            </a:r>
          </a:p>
          <a:p>
            <a:r>
              <a:rPr lang="en-US" dirty="0"/>
              <a:t>Feature of complex capital goods, whose performance is not fully understood until they are used.</a:t>
            </a:r>
          </a:p>
          <a:p>
            <a:r>
              <a:rPr lang="en-US" dirty="0"/>
              <a:t>Learning by using also can contribute to product differentiation.</a:t>
            </a:r>
          </a:p>
        </p:txBody>
      </p:sp>
      <p:sp>
        <p:nvSpPr>
          <p:cNvPr id="4" name="Date Placeholder 3">
            <a:extLst>
              <a:ext uri="{FF2B5EF4-FFF2-40B4-BE49-F238E27FC236}">
                <a16:creationId xmlns:a16="http://schemas.microsoft.com/office/drawing/2014/main" id="{1F1A1149-31BB-86D2-00F3-4DA50E99F5D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0B181EB-43BD-4A4C-0F55-FC97D6D478BD}"/>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82C02277-8B39-BCA9-555B-49355853F412}"/>
              </a:ext>
            </a:extLst>
          </p:cNvPr>
          <p:cNvSpPr>
            <a:spLocks noGrp="1"/>
          </p:cNvSpPr>
          <p:nvPr>
            <p:ph type="sldNum" sz="quarter" idx="12"/>
          </p:nvPr>
        </p:nvSpPr>
        <p:spPr/>
        <p:txBody>
          <a:bodyPr/>
          <a:lstStyle/>
          <a:p>
            <a:fld id="{FC42BABA-C5C3-47D5-B0D6-5D879B36742B}" type="slidenum">
              <a:rPr lang="en-US" smtClean="0"/>
              <a:t>17</a:t>
            </a:fld>
            <a:endParaRPr lang="en-US"/>
          </a:p>
        </p:txBody>
      </p:sp>
    </p:spTree>
    <p:extLst>
      <p:ext uri="{BB962C8B-B14F-4D97-AF65-F5344CB8AC3E}">
        <p14:creationId xmlns:p14="http://schemas.microsoft.com/office/powerpoint/2010/main" val="4070790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by using example</a:t>
            </a:r>
          </a:p>
        </p:txBody>
      </p:sp>
      <p:sp>
        <p:nvSpPr>
          <p:cNvPr id="3" name="Content Placeholder 2"/>
          <p:cNvSpPr>
            <a:spLocks noGrp="1"/>
          </p:cNvSpPr>
          <p:nvPr>
            <p:ph idx="1"/>
          </p:nvPr>
        </p:nvSpPr>
        <p:spPr/>
        <p:txBody>
          <a:bodyPr>
            <a:normAutofit/>
          </a:bodyPr>
          <a:lstStyle/>
          <a:p>
            <a:r>
              <a:rPr lang="en-US" sz="2400" dirty="0"/>
              <a:t>Evolution of Boeing aircraft (747)</a:t>
            </a:r>
          </a:p>
          <a:p>
            <a:pPr lvl="1"/>
            <a:r>
              <a:rPr lang="en-US" sz="2000" dirty="0"/>
              <a:t>Many improvements made to planes after their first use: </a:t>
            </a:r>
          </a:p>
          <a:p>
            <a:pPr lvl="2"/>
            <a:r>
              <a:rPr lang="en-US" sz="1800" dirty="0"/>
              <a:t>embodied - physical change to the good</a:t>
            </a:r>
          </a:p>
          <a:p>
            <a:pPr lvl="2"/>
            <a:r>
              <a:rPr lang="en-US" sz="1800" dirty="0"/>
              <a:t>disembodied - changes to its maintenance or use</a:t>
            </a:r>
          </a:p>
          <a:p>
            <a:pPr lvl="1"/>
            <a:r>
              <a:rPr lang="en-US" sz="2000" dirty="0"/>
              <a:t>Main improvement - longer and larger versions of the same model of aircraft as experience is gained in their use.</a:t>
            </a:r>
          </a:p>
          <a:p>
            <a:pPr lvl="1"/>
            <a:r>
              <a:rPr lang="en-US" sz="2000" dirty="0"/>
              <a:t>Also other changes made in the form of engines, configurations, design for freight or particular customers.</a:t>
            </a:r>
          </a:p>
        </p:txBody>
      </p:sp>
      <p:sp>
        <p:nvSpPr>
          <p:cNvPr id="4" name="Date Placeholder 3">
            <a:extLst>
              <a:ext uri="{FF2B5EF4-FFF2-40B4-BE49-F238E27FC236}">
                <a16:creationId xmlns:a16="http://schemas.microsoft.com/office/drawing/2014/main" id="{9AAE0557-0C9D-72FB-FE3F-2F048E2BC32D}"/>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47D57BCF-5604-7CA9-5D82-BADEC4176BF3}"/>
              </a:ext>
            </a:extLst>
          </p:cNvPr>
          <p:cNvSpPr>
            <a:spLocks noGrp="1"/>
          </p:cNvSpPr>
          <p:nvPr>
            <p:ph type="ftr" sz="quarter" idx="11"/>
          </p:nvPr>
        </p:nvSpPr>
        <p:spPr/>
        <p:txBody>
          <a:bodyPr/>
          <a:lstStyle/>
          <a:p>
            <a:r>
              <a:rPr lang="en-US"/>
              <a:t>Hall &amp; Helmers Ch. 2</a:t>
            </a:r>
          </a:p>
        </p:txBody>
      </p:sp>
      <p:sp>
        <p:nvSpPr>
          <p:cNvPr id="7" name="Slide Number Placeholder 6">
            <a:extLst>
              <a:ext uri="{FF2B5EF4-FFF2-40B4-BE49-F238E27FC236}">
                <a16:creationId xmlns:a16="http://schemas.microsoft.com/office/drawing/2014/main" id="{B2F3861A-0D67-E315-737F-36EFDE8F9A00}"/>
              </a:ext>
            </a:extLst>
          </p:cNvPr>
          <p:cNvSpPr>
            <a:spLocks noGrp="1"/>
          </p:cNvSpPr>
          <p:nvPr>
            <p:ph type="sldNum" sz="quarter" idx="12"/>
          </p:nvPr>
        </p:nvSpPr>
        <p:spPr/>
        <p:txBody>
          <a:bodyPr/>
          <a:lstStyle/>
          <a:p>
            <a:fld id="{FC42BABA-C5C3-47D5-B0D6-5D879B36742B}" type="slidenum">
              <a:rPr lang="en-US" smtClean="0"/>
              <a:t>18</a:t>
            </a:fld>
            <a:endParaRPr lang="en-US"/>
          </a:p>
        </p:txBody>
      </p:sp>
      <p:pic>
        <p:nvPicPr>
          <p:cNvPr id="9" name="Picture 8">
            <a:extLst>
              <a:ext uri="{FF2B5EF4-FFF2-40B4-BE49-F238E27FC236}">
                <a16:creationId xmlns:a16="http://schemas.microsoft.com/office/drawing/2014/main" id="{A5D41570-8FA7-406F-8102-954FAF652A9C}"/>
              </a:ext>
            </a:extLst>
          </p:cNvPr>
          <p:cNvPicPr>
            <a:picLocks noChangeAspect="1"/>
          </p:cNvPicPr>
          <p:nvPr/>
        </p:nvPicPr>
        <p:blipFill>
          <a:blip r:embed="rId2"/>
          <a:stretch>
            <a:fillRect/>
          </a:stretch>
        </p:blipFill>
        <p:spPr>
          <a:xfrm>
            <a:off x="4419072" y="4190589"/>
            <a:ext cx="5097462" cy="2165761"/>
          </a:xfrm>
          <a:prstGeom prst="rect">
            <a:avLst/>
          </a:prstGeom>
        </p:spPr>
      </p:pic>
    </p:spTree>
    <p:extLst>
      <p:ext uri="{BB962C8B-B14F-4D97-AF65-F5344CB8AC3E}">
        <p14:creationId xmlns:p14="http://schemas.microsoft.com/office/powerpoint/2010/main" val="2231363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Uncertainty and timing</a:t>
            </a:r>
          </a:p>
        </p:txBody>
      </p:sp>
      <p:sp>
        <p:nvSpPr>
          <p:cNvPr id="3" name="Content Placeholder 2"/>
          <p:cNvSpPr>
            <a:spLocks noGrp="1"/>
          </p:cNvSpPr>
          <p:nvPr>
            <p:ph idx="1"/>
          </p:nvPr>
        </p:nvSpPr>
        <p:spPr/>
        <p:txBody>
          <a:bodyPr>
            <a:normAutofit fontScale="92500" lnSpcReduction="10000"/>
          </a:bodyPr>
          <a:lstStyle/>
          <a:p>
            <a:r>
              <a:rPr lang="en-US" dirty="0"/>
              <a:t>Striking feature of innovation: inability of inventors to forecast the ultimate implications and uses of their inventions.</a:t>
            </a:r>
          </a:p>
          <a:p>
            <a:r>
              <a:rPr lang="en-US" dirty="0"/>
              <a:t>Some examples:</a:t>
            </a:r>
          </a:p>
          <a:p>
            <a:pPr lvl="1"/>
            <a:r>
              <a:rPr lang="en-US" dirty="0"/>
              <a:t>Computers - forecast by Thomas Watson (CEO of IBM) in 1943 that the worldwide demand for his computers was likely to be only 5.</a:t>
            </a:r>
          </a:p>
          <a:p>
            <a:pPr lvl="1"/>
            <a:r>
              <a:rPr lang="en-US" dirty="0"/>
              <a:t>Radio - Marconi envisioned narrowcasting (ship-to-ship communication) as the main use, not the broadcasting that is a major use today.</a:t>
            </a:r>
          </a:p>
          <a:p>
            <a:pPr lvl="1"/>
            <a:r>
              <a:rPr lang="en-US" dirty="0"/>
              <a:t>Internet - ARPANET created for the U.S. Defense Department using distributed communication protocols as a defense against losing communication ability if a single node goes down. </a:t>
            </a:r>
          </a:p>
          <a:p>
            <a:pPr lvl="2"/>
            <a:r>
              <a:rPr lang="en-US" dirty="0"/>
              <a:t>Multiple such networks linked during the 1970s to create a primitive internet. </a:t>
            </a:r>
          </a:p>
          <a:p>
            <a:pPr lvl="2"/>
            <a:r>
              <a:rPr lang="en-US" dirty="0"/>
              <a:t>Commercial use did not really take off until Tim Berners-Lee at CERN combined the internet node system with hypertext to create the world wide web in 1989.</a:t>
            </a:r>
          </a:p>
        </p:txBody>
      </p:sp>
      <p:sp>
        <p:nvSpPr>
          <p:cNvPr id="4" name="Date Placeholder 3">
            <a:extLst>
              <a:ext uri="{FF2B5EF4-FFF2-40B4-BE49-F238E27FC236}">
                <a16:creationId xmlns:a16="http://schemas.microsoft.com/office/drawing/2014/main" id="{284C005A-7FCC-2416-1911-02ED15B9BD6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AB6A57E-6F35-E8AA-F58C-586D8E83E678}"/>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32F14EF4-187A-8385-63C9-6B1A0FEE77FA}"/>
              </a:ext>
            </a:extLst>
          </p:cNvPr>
          <p:cNvSpPr>
            <a:spLocks noGrp="1"/>
          </p:cNvSpPr>
          <p:nvPr>
            <p:ph type="sldNum" sz="quarter" idx="12"/>
          </p:nvPr>
        </p:nvSpPr>
        <p:spPr/>
        <p:txBody>
          <a:bodyPr/>
          <a:lstStyle/>
          <a:p>
            <a:fld id="{FC42BABA-C5C3-47D5-B0D6-5D879B36742B}" type="slidenum">
              <a:rPr lang="en-US" smtClean="0"/>
              <a:t>19</a:t>
            </a:fld>
            <a:endParaRPr lang="en-US"/>
          </a:p>
        </p:txBody>
      </p:sp>
    </p:spTree>
    <p:extLst>
      <p:ext uri="{BB962C8B-B14F-4D97-AF65-F5344CB8AC3E}">
        <p14:creationId xmlns:p14="http://schemas.microsoft.com/office/powerpoint/2010/main" val="1129152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16AD6-69D4-51EA-98AA-E77E06ACEAFA}"/>
              </a:ext>
            </a:extLst>
          </p:cNvPr>
          <p:cNvSpPr>
            <a:spLocks noGrp="1"/>
          </p:cNvSpPr>
          <p:nvPr>
            <p:ph type="title"/>
          </p:nvPr>
        </p:nvSpPr>
        <p:spPr/>
        <p:txBody>
          <a:bodyPr/>
          <a:lstStyle/>
          <a:p>
            <a:r>
              <a:rPr lang="en-US" dirty="0"/>
              <a:t>Chapter overview</a:t>
            </a:r>
          </a:p>
        </p:txBody>
      </p:sp>
      <p:sp>
        <p:nvSpPr>
          <p:cNvPr id="3" name="Content Placeholder 2">
            <a:extLst>
              <a:ext uri="{FF2B5EF4-FFF2-40B4-BE49-F238E27FC236}">
                <a16:creationId xmlns:a16="http://schemas.microsoft.com/office/drawing/2014/main" id="{061CA413-F788-2C5A-662F-1B64F239A47A}"/>
              </a:ext>
            </a:extLst>
          </p:cNvPr>
          <p:cNvSpPr>
            <a:spLocks noGrp="1"/>
          </p:cNvSpPr>
          <p:nvPr>
            <p:ph idx="1"/>
          </p:nvPr>
        </p:nvSpPr>
        <p:spPr/>
        <p:txBody>
          <a:bodyPr/>
          <a:lstStyle/>
          <a:p>
            <a:r>
              <a:rPr lang="en-US" dirty="0"/>
              <a:t>Linear model of innovation and its critiques</a:t>
            </a:r>
          </a:p>
          <a:p>
            <a:r>
              <a:rPr lang="en-US" dirty="0"/>
              <a:t>Science from technology</a:t>
            </a:r>
          </a:p>
          <a:p>
            <a:r>
              <a:rPr lang="en-US" dirty="0"/>
              <a:t>Learning by doing and using</a:t>
            </a:r>
          </a:p>
          <a:p>
            <a:r>
              <a:rPr lang="en-US" dirty="0"/>
              <a:t>Direction and types of innovation</a:t>
            </a:r>
          </a:p>
          <a:p>
            <a:r>
              <a:rPr lang="en-US" dirty="0"/>
              <a:t>Innovation as a quasi-public good and the implications</a:t>
            </a:r>
          </a:p>
        </p:txBody>
      </p:sp>
      <p:sp>
        <p:nvSpPr>
          <p:cNvPr id="4" name="Date Placeholder 3">
            <a:extLst>
              <a:ext uri="{FF2B5EF4-FFF2-40B4-BE49-F238E27FC236}">
                <a16:creationId xmlns:a16="http://schemas.microsoft.com/office/drawing/2014/main" id="{EAB11F76-D16A-89FB-4709-23F4BCD6255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B256F4B-E70F-7657-3FE2-5F82512F4CEE}"/>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DCCC200E-C84D-BC07-1AA9-51BF067839D4}"/>
              </a:ext>
            </a:extLst>
          </p:cNvPr>
          <p:cNvSpPr>
            <a:spLocks noGrp="1"/>
          </p:cNvSpPr>
          <p:nvPr>
            <p:ph type="sldNum" sz="quarter" idx="12"/>
          </p:nvPr>
        </p:nvSpPr>
        <p:spPr/>
        <p:txBody>
          <a:bodyPr/>
          <a:lstStyle/>
          <a:p>
            <a:fld id="{FC42BABA-C5C3-47D5-B0D6-5D879B36742B}" type="slidenum">
              <a:rPr lang="en-US" smtClean="0"/>
              <a:t>2</a:t>
            </a:fld>
            <a:endParaRPr lang="en-US"/>
          </a:p>
        </p:txBody>
      </p:sp>
    </p:spTree>
    <p:extLst>
      <p:ext uri="{BB962C8B-B14F-4D97-AF65-F5344CB8AC3E}">
        <p14:creationId xmlns:p14="http://schemas.microsoft.com/office/powerpoint/2010/main" val="118791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Uncertainty and timing</a:t>
            </a:r>
          </a:p>
        </p:txBody>
      </p:sp>
      <p:sp>
        <p:nvSpPr>
          <p:cNvPr id="3" name="Content Placeholder 2"/>
          <p:cNvSpPr>
            <a:spLocks noGrp="1"/>
          </p:cNvSpPr>
          <p:nvPr>
            <p:ph idx="1"/>
          </p:nvPr>
        </p:nvSpPr>
        <p:spPr/>
        <p:txBody>
          <a:bodyPr>
            <a:normAutofit fontScale="92500" lnSpcReduction="10000"/>
          </a:bodyPr>
          <a:lstStyle/>
          <a:p>
            <a:r>
              <a:rPr lang="en-US" dirty="0"/>
              <a:t>Two related features of major inventions and their impact:</a:t>
            </a:r>
          </a:p>
          <a:p>
            <a:pPr lvl="1"/>
            <a:r>
              <a:rPr lang="en-US" dirty="0"/>
              <a:t>Length of time between invention and its larger economic impact.</a:t>
            </a:r>
          </a:p>
          <a:p>
            <a:pPr lvl="1"/>
            <a:r>
              <a:rPr lang="en-US" dirty="0"/>
              <a:t>Need for complementary inventions to enable the first invention have wider use:</a:t>
            </a:r>
          </a:p>
          <a:p>
            <a:pPr lvl="2"/>
            <a:r>
              <a:rPr lang="en-US" dirty="0"/>
              <a:t>e.g., semiconductors in the case of computing and hypertext and personal computers in the case of the internet.</a:t>
            </a:r>
          </a:p>
          <a:p>
            <a:r>
              <a:rPr lang="en-US" dirty="0"/>
              <a:t>Implications for risk: </a:t>
            </a:r>
          </a:p>
          <a:p>
            <a:pPr lvl="1"/>
            <a:r>
              <a:rPr lang="en-US" dirty="0"/>
              <a:t>Ordinary risk associated with the process of research and invention.</a:t>
            </a:r>
          </a:p>
          <a:p>
            <a:pPr lvl="1"/>
            <a:r>
              <a:rPr lang="en-US" dirty="0"/>
              <a:t>Uncertainty over true benefit of invention - very difficult to assess when it is undertaken.</a:t>
            </a:r>
          </a:p>
          <a:p>
            <a:r>
              <a:rPr lang="en-US" dirty="0"/>
              <a:t>Sources of uncertainty:</a:t>
            </a:r>
          </a:p>
          <a:p>
            <a:pPr lvl="1"/>
            <a:r>
              <a:rPr lang="en-US" dirty="0"/>
              <a:t>Technical risk: uncertainty over whether something will work and how it will work.</a:t>
            </a:r>
          </a:p>
          <a:p>
            <a:pPr lvl="1"/>
            <a:r>
              <a:rPr lang="en-US" dirty="0"/>
              <a:t>Market risk: uncertainty over market demand.</a:t>
            </a:r>
          </a:p>
        </p:txBody>
      </p:sp>
      <p:sp>
        <p:nvSpPr>
          <p:cNvPr id="4" name="Date Placeholder 3">
            <a:extLst>
              <a:ext uri="{FF2B5EF4-FFF2-40B4-BE49-F238E27FC236}">
                <a16:creationId xmlns:a16="http://schemas.microsoft.com/office/drawing/2014/main" id="{90EF0D5D-0193-ECFA-49C0-FE943AFF976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90C96EB-1A6C-A530-A3FF-D8E70D13A5F1}"/>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11AE218B-7152-E842-6BE6-DE297D51C343}"/>
              </a:ext>
            </a:extLst>
          </p:cNvPr>
          <p:cNvSpPr>
            <a:spLocks noGrp="1"/>
          </p:cNvSpPr>
          <p:nvPr>
            <p:ph type="sldNum" sz="quarter" idx="12"/>
          </p:nvPr>
        </p:nvSpPr>
        <p:spPr/>
        <p:txBody>
          <a:bodyPr/>
          <a:lstStyle/>
          <a:p>
            <a:fld id="{FC42BABA-C5C3-47D5-B0D6-5D879B36742B}" type="slidenum">
              <a:rPr lang="en-US" smtClean="0"/>
              <a:t>20</a:t>
            </a:fld>
            <a:endParaRPr lang="en-US"/>
          </a:p>
        </p:txBody>
      </p:sp>
    </p:spTree>
    <p:extLst>
      <p:ext uri="{BB962C8B-B14F-4D97-AF65-F5344CB8AC3E}">
        <p14:creationId xmlns:p14="http://schemas.microsoft.com/office/powerpoint/2010/main" val="891495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Purpose Technologies</a:t>
            </a:r>
          </a:p>
        </p:txBody>
      </p:sp>
      <p:sp>
        <p:nvSpPr>
          <p:cNvPr id="3" name="Content Placeholder 2"/>
          <p:cNvSpPr>
            <a:spLocks noGrp="1"/>
          </p:cNvSpPr>
          <p:nvPr>
            <p:ph idx="1"/>
          </p:nvPr>
        </p:nvSpPr>
        <p:spPr/>
        <p:txBody>
          <a:bodyPr/>
          <a:lstStyle/>
          <a:p>
            <a:r>
              <a:rPr lang="en-US" dirty="0"/>
              <a:t>General Purpose Technologies (GPTs): technology with many different applications.</a:t>
            </a:r>
          </a:p>
          <a:p>
            <a:r>
              <a:rPr lang="en-US" dirty="0"/>
              <a:t>To make them useful, GPTs usually require the reorganization of production; possibly also the broader economy.</a:t>
            </a:r>
          </a:p>
          <a:p>
            <a:pPr lvl="1"/>
            <a:r>
              <a:rPr lang="en-US" dirty="0"/>
              <a:t>Slows diffusion</a:t>
            </a:r>
          </a:p>
          <a:p>
            <a:r>
              <a:rPr lang="en-US" dirty="0"/>
              <a:t>Examples: steam engine, electricity, semiconductor, internet, artificial intelligence (AI).</a:t>
            </a:r>
          </a:p>
          <a:p>
            <a:r>
              <a:rPr lang="en-US" dirty="0"/>
              <a:t>Diffusion often requires standards of interoperability for technology to spread across firms, sectors, and regions.</a:t>
            </a:r>
          </a:p>
        </p:txBody>
      </p:sp>
      <p:sp>
        <p:nvSpPr>
          <p:cNvPr id="4" name="Date Placeholder 3">
            <a:extLst>
              <a:ext uri="{FF2B5EF4-FFF2-40B4-BE49-F238E27FC236}">
                <a16:creationId xmlns:a16="http://schemas.microsoft.com/office/drawing/2014/main" id="{C36E7286-7370-3D6B-B725-D9D33255D29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2DA3CA8-3BB7-0D10-F5DE-867557945FC8}"/>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BD9C4E48-804A-087A-4ACB-DACCECA48951}"/>
              </a:ext>
            </a:extLst>
          </p:cNvPr>
          <p:cNvSpPr>
            <a:spLocks noGrp="1"/>
          </p:cNvSpPr>
          <p:nvPr>
            <p:ph type="sldNum" sz="quarter" idx="12"/>
          </p:nvPr>
        </p:nvSpPr>
        <p:spPr/>
        <p:txBody>
          <a:bodyPr/>
          <a:lstStyle/>
          <a:p>
            <a:fld id="{FC42BABA-C5C3-47D5-B0D6-5D879B36742B}" type="slidenum">
              <a:rPr lang="en-US" smtClean="0"/>
              <a:t>21</a:t>
            </a:fld>
            <a:endParaRPr lang="en-US"/>
          </a:p>
        </p:txBody>
      </p:sp>
    </p:spTree>
    <p:extLst>
      <p:ext uri="{BB962C8B-B14F-4D97-AF65-F5344CB8AC3E}">
        <p14:creationId xmlns:p14="http://schemas.microsoft.com/office/powerpoint/2010/main" val="3464147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 of innovation</a:t>
            </a:r>
          </a:p>
        </p:txBody>
      </p:sp>
      <p:sp>
        <p:nvSpPr>
          <p:cNvPr id="3" name="Content Placeholder 2"/>
          <p:cNvSpPr>
            <a:spLocks noGrp="1"/>
          </p:cNvSpPr>
          <p:nvPr>
            <p:ph idx="1"/>
          </p:nvPr>
        </p:nvSpPr>
        <p:spPr/>
        <p:txBody>
          <a:bodyPr/>
          <a:lstStyle/>
          <a:p>
            <a:r>
              <a:rPr lang="en-US" dirty="0"/>
              <a:t>What kinds of innovation are produced? What determines the direction of innovative activity?</a:t>
            </a:r>
          </a:p>
          <a:p>
            <a:r>
              <a:rPr lang="en-US" dirty="0"/>
              <a:t>Innovations produced depend on:</a:t>
            </a:r>
          </a:p>
          <a:p>
            <a:pPr lvl="1"/>
            <a:r>
              <a:rPr lang="en-US" dirty="0"/>
              <a:t>Ease of supply (technological opportunity) i.e. availability of science and technology needed</a:t>
            </a:r>
          </a:p>
          <a:p>
            <a:pPr lvl="1"/>
            <a:r>
              <a:rPr lang="en-US" dirty="0"/>
              <a:t>Size of perceived demand</a:t>
            </a:r>
          </a:p>
          <a:p>
            <a:pPr lvl="1"/>
            <a:r>
              <a:rPr lang="en-US" dirty="0"/>
              <a:t>Availability of intellectual property protection</a:t>
            </a:r>
          </a:p>
          <a:p>
            <a:pPr lvl="1"/>
            <a:r>
              <a:rPr lang="en-US" dirty="0"/>
              <a:t>Public procurement</a:t>
            </a:r>
          </a:p>
        </p:txBody>
      </p:sp>
      <p:sp>
        <p:nvSpPr>
          <p:cNvPr id="4" name="Date Placeholder 3">
            <a:extLst>
              <a:ext uri="{FF2B5EF4-FFF2-40B4-BE49-F238E27FC236}">
                <a16:creationId xmlns:a16="http://schemas.microsoft.com/office/drawing/2014/main" id="{442D2CFE-1071-FE50-83BF-93543285B8B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D49A77C-D8D8-0CA1-DE5E-2D65BE55EA04}"/>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157B3ABC-D772-F0DB-165E-522C17A345C0}"/>
              </a:ext>
            </a:extLst>
          </p:cNvPr>
          <p:cNvSpPr>
            <a:spLocks noGrp="1"/>
          </p:cNvSpPr>
          <p:nvPr>
            <p:ph type="sldNum" sz="quarter" idx="12"/>
          </p:nvPr>
        </p:nvSpPr>
        <p:spPr/>
        <p:txBody>
          <a:bodyPr/>
          <a:lstStyle/>
          <a:p>
            <a:fld id="{FC42BABA-C5C3-47D5-B0D6-5D879B36742B}" type="slidenum">
              <a:rPr lang="en-US" smtClean="0"/>
              <a:t>22</a:t>
            </a:fld>
            <a:endParaRPr lang="en-US"/>
          </a:p>
        </p:txBody>
      </p:sp>
    </p:spTree>
    <p:extLst>
      <p:ext uri="{BB962C8B-B14F-4D97-AF65-F5344CB8AC3E}">
        <p14:creationId xmlns:p14="http://schemas.microsoft.com/office/powerpoint/2010/main" val="532942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innovation: </a:t>
            </a:r>
            <a:r>
              <a:rPr lang="en-US" dirty="0"/>
              <a:t>radical vs incremental</a:t>
            </a:r>
          </a:p>
        </p:txBody>
      </p:sp>
      <p:sp>
        <p:nvSpPr>
          <p:cNvPr id="3" name="Content Placeholder 2"/>
          <p:cNvSpPr>
            <a:spLocks noGrp="1"/>
          </p:cNvSpPr>
          <p:nvPr>
            <p:ph idx="1"/>
          </p:nvPr>
        </p:nvSpPr>
        <p:spPr/>
        <p:txBody>
          <a:bodyPr/>
          <a:lstStyle/>
          <a:p>
            <a:r>
              <a:rPr lang="en-US" dirty="0"/>
              <a:t>Radical vs incremental:</a:t>
            </a:r>
          </a:p>
          <a:p>
            <a:endParaRPr lang="en-US" dirty="0"/>
          </a:p>
          <a:p>
            <a:pPr lvl="1"/>
            <a:r>
              <a:rPr lang="en-US" b="1" dirty="0"/>
              <a:t>Incremental innovation:</a:t>
            </a:r>
            <a:r>
              <a:rPr lang="en-US" dirty="0"/>
              <a:t> improvements in existing product/process that enhance performance or attractiveness to customers.</a:t>
            </a:r>
          </a:p>
          <a:p>
            <a:pPr lvl="2"/>
            <a:r>
              <a:rPr lang="en-US" dirty="0"/>
              <a:t>e.g., the latest iPhone model</a:t>
            </a:r>
          </a:p>
          <a:p>
            <a:pPr lvl="1"/>
            <a:r>
              <a:rPr lang="en-US" b="1" dirty="0"/>
              <a:t>Radical innovation:</a:t>
            </a:r>
            <a:r>
              <a:rPr lang="en-US" dirty="0"/>
              <a:t> create entire new markets.</a:t>
            </a:r>
          </a:p>
          <a:p>
            <a:pPr lvl="2"/>
            <a:r>
              <a:rPr lang="en-US" dirty="0"/>
              <a:t>e.g., the first automobile; first smartphones</a:t>
            </a:r>
          </a:p>
        </p:txBody>
      </p:sp>
      <p:sp>
        <p:nvSpPr>
          <p:cNvPr id="4" name="Date Placeholder 3">
            <a:extLst>
              <a:ext uri="{FF2B5EF4-FFF2-40B4-BE49-F238E27FC236}">
                <a16:creationId xmlns:a16="http://schemas.microsoft.com/office/drawing/2014/main" id="{E01E0058-47BA-E47D-62D2-3E0E9E94282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9AD0494-9696-3462-863A-EAC9090E7E52}"/>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EE51FED4-9D34-B7A3-9A94-494AD7C478CA}"/>
              </a:ext>
            </a:extLst>
          </p:cNvPr>
          <p:cNvSpPr>
            <a:spLocks noGrp="1"/>
          </p:cNvSpPr>
          <p:nvPr>
            <p:ph type="sldNum" sz="quarter" idx="12"/>
          </p:nvPr>
        </p:nvSpPr>
        <p:spPr/>
        <p:txBody>
          <a:bodyPr/>
          <a:lstStyle/>
          <a:p>
            <a:fld id="{FC42BABA-C5C3-47D5-B0D6-5D879B36742B}" type="slidenum">
              <a:rPr lang="en-US" smtClean="0"/>
              <a:t>23</a:t>
            </a:fld>
            <a:endParaRPr lang="en-US"/>
          </a:p>
        </p:txBody>
      </p:sp>
    </p:spTree>
    <p:extLst>
      <p:ext uri="{BB962C8B-B14F-4D97-AF65-F5344CB8AC3E}">
        <p14:creationId xmlns:p14="http://schemas.microsoft.com/office/powerpoint/2010/main" val="749777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innovation: </a:t>
            </a:r>
            <a:r>
              <a:rPr lang="en-US" dirty="0"/>
              <a:t>Process and product innovation</a:t>
            </a:r>
          </a:p>
        </p:txBody>
      </p:sp>
      <p:sp>
        <p:nvSpPr>
          <p:cNvPr id="3" name="Content Placeholder 2"/>
          <p:cNvSpPr>
            <a:spLocks noGrp="1"/>
          </p:cNvSpPr>
          <p:nvPr>
            <p:ph idx="1"/>
          </p:nvPr>
        </p:nvSpPr>
        <p:spPr/>
        <p:txBody>
          <a:bodyPr/>
          <a:lstStyle/>
          <a:p>
            <a:r>
              <a:rPr lang="en-US" b="1" dirty="0"/>
              <a:t>Product innovation: </a:t>
            </a:r>
            <a:r>
              <a:rPr lang="en-US" dirty="0"/>
              <a:t>creation of a new good or service for sale (increases the firm's demand).</a:t>
            </a:r>
          </a:p>
          <a:p>
            <a:r>
              <a:rPr lang="en-US" b="1" dirty="0"/>
              <a:t>Process innovation: </a:t>
            </a:r>
            <a:r>
              <a:rPr lang="en-US" dirty="0"/>
              <a:t>new way of doing something (typically cost reducing).</a:t>
            </a:r>
          </a:p>
        </p:txBody>
      </p:sp>
      <p:sp>
        <p:nvSpPr>
          <p:cNvPr id="5" name="Date Placeholder 4">
            <a:extLst>
              <a:ext uri="{FF2B5EF4-FFF2-40B4-BE49-F238E27FC236}">
                <a16:creationId xmlns:a16="http://schemas.microsoft.com/office/drawing/2014/main" id="{88A921CB-5A4E-88D1-DE16-DBC8A57B9D44}"/>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82C1EB34-21AF-3796-8533-4590C52513D9}"/>
              </a:ext>
            </a:extLst>
          </p:cNvPr>
          <p:cNvSpPr>
            <a:spLocks noGrp="1"/>
          </p:cNvSpPr>
          <p:nvPr>
            <p:ph type="ftr" sz="quarter" idx="11"/>
          </p:nvPr>
        </p:nvSpPr>
        <p:spPr/>
        <p:txBody>
          <a:bodyPr/>
          <a:lstStyle/>
          <a:p>
            <a:r>
              <a:rPr lang="en-US"/>
              <a:t>Hall &amp; Helmers Ch. 2</a:t>
            </a:r>
          </a:p>
        </p:txBody>
      </p:sp>
      <p:sp>
        <p:nvSpPr>
          <p:cNvPr id="7" name="Slide Number Placeholder 6">
            <a:extLst>
              <a:ext uri="{FF2B5EF4-FFF2-40B4-BE49-F238E27FC236}">
                <a16:creationId xmlns:a16="http://schemas.microsoft.com/office/drawing/2014/main" id="{98B4D71A-653E-8321-4F37-8F74C49815E6}"/>
              </a:ext>
            </a:extLst>
          </p:cNvPr>
          <p:cNvSpPr>
            <a:spLocks noGrp="1"/>
          </p:cNvSpPr>
          <p:nvPr>
            <p:ph type="sldNum" sz="quarter" idx="12"/>
          </p:nvPr>
        </p:nvSpPr>
        <p:spPr/>
        <p:txBody>
          <a:bodyPr/>
          <a:lstStyle/>
          <a:p>
            <a:fld id="{FC42BABA-C5C3-47D5-B0D6-5D879B36742B}" type="slidenum">
              <a:rPr lang="en-US" smtClean="0"/>
              <a:t>24</a:t>
            </a:fld>
            <a:endParaRPr lang="en-US"/>
          </a:p>
        </p:txBody>
      </p:sp>
      <p:pic>
        <p:nvPicPr>
          <p:cNvPr id="8" name="Picture 7">
            <a:extLst>
              <a:ext uri="{FF2B5EF4-FFF2-40B4-BE49-F238E27FC236}">
                <a16:creationId xmlns:a16="http://schemas.microsoft.com/office/drawing/2014/main" id="{45060FB0-A49F-4163-8F69-07A015F71483}"/>
              </a:ext>
            </a:extLst>
          </p:cNvPr>
          <p:cNvPicPr>
            <a:picLocks noChangeAspect="1"/>
          </p:cNvPicPr>
          <p:nvPr/>
        </p:nvPicPr>
        <p:blipFill>
          <a:blip r:embed="rId2"/>
          <a:stretch>
            <a:fillRect/>
          </a:stretch>
        </p:blipFill>
        <p:spPr>
          <a:xfrm>
            <a:off x="2327275" y="3536950"/>
            <a:ext cx="7334250" cy="2819400"/>
          </a:xfrm>
          <a:prstGeom prst="rect">
            <a:avLst/>
          </a:prstGeom>
        </p:spPr>
      </p:pic>
    </p:spTree>
    <p:extLst>
      <p:ext uri="{BB962C8B-B14F-4D97-AF65-F5344CB8AC3E}">
        <p14:creationId xmlns:p14="http://schemas.microsoft.com/office/powerpoint/2010/main" val="1800198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and product innovation</a:t>
            </a:r>
          </a:p>
        </p:txBody>
      </p:sp>
      <p:sp>
        <p:nvSpPr>
          <p:cNvPr id="7" name="Content Placeholder 6">
            <a:extLst>
              <a:ext uri="{FF2B5EF4-FFF2-40B4-BE49-F238E27FC236}">
                <a16:creationId xmlns:a16="http://schemas.microsoft.com/office/drawing/2014/main" id="{8C30B487-B44D-151A-FB46-B02AD255F6FE}"/>
              </a:ext>
            </a:extLst>
          </p:cNvPr>
          <p:cNvSpPr>
            <a:spLocks noGrp="1"/>
          </p:cNvSpPr>
          <p:nvPr>
            <p:ph idx="1"/>
          </p:nvPr>
        </p:nvSpPr>
        <p:spPr/>
        <p:txBody>
          <a:bodyPr/>
          <a:lstStyle/>
          <a:p>
            <a:r>
              <a:rPr lang="en-US" dirty="0"/>
              <a:t>They often go together within a firm:</a:t>
            </a:r>
          </a:p>
        </p:txBody>
      </p:sp>
      <p:sp>
        <p:nvSpPr>
          <p:cNvPr id="3" name="Date Placeholder 2">
            <a:extLst>
              <a:ext uri="{FF2B5EF4-FFF2-40B4-BE49-F238E27FC236}">
                <a16:creationId xmlns:a16="http://schemas.microsoft.com/office/drawing/2014/main" id="{8A34AD11-44F9-3D5A-7359-DD7ACA27E22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0CE66E9-987E-7589-B74D-AF96965379AE}"/>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10AC5C72-8A4B-B24A-845F-7E20EBCD04FD}"/>
              </a:ext>
            </a:extLst>
          </p:cNvPr>
          <p:cNvSpPr>
            <a:spLocks noGrp="1"/>
          </p:cNvSpPr>
          <p:nvPr>
            <p:ph type="sldNum" sz="quarter" idx="12"/>
          </p:nvPr>
        </p:nvSpPr>
        <p:spPr/>
        <p:txBody>
          <a:bodyPr/>
          <a:lstStyle/>
          <a:p>
            <a:fld id="{FC42BABA-C5C3-47D5-B0D6-5D879B36742B}" type="slidenum">
              <a:rPr lang="en-US" smtClean="0"/>
              <a:t>25</a:t>
            </a:fld>
            <a:endParaRPr lang="en-US"/>
          </a:p>
        </p:txBody>
      </p:sp>
      <p:pic>
        <p:nvPicPr>
          <p:cNvPr id="8" name="Picture 7">
            <a:extLst>
              <a:ext uri="{FF2B5EF4-FFF2-40B4-BE49-F238E27FC236}">
                <a16:creationId xmlns:a16="http://schemas.microsoft.com/office/drawing/2014/main" id="{A4DC5D1E-BD93-4AFD-B06A-2899B6575155}"/>
              </a:ext>
            </a:extLst>
          </p:cNvPr>
          <p:cNvPicPr>
            <a:picLocks noChangeAspect="1"/>
          </p:cNvPicPr>
          <p:nvPr/>
        </p:nvPicPr>
        <p:blipFill>
          <a:blip r:embed="rId2"/>
          <a:stretch>
            <a:fillRect/>
          </a:stretch>
        </p:blipFill>
        <p:spPr>
          <a:xfrm>
            <a:off x="1284385" y="2771246"/>
            <a:ext cx="8416828" cy="2346038"/>
          </a:xfrm>
          <a:prstGeom prst="rect">
            <a:avLst/>
          </a:prstGeom>
        </p:spPr>
      </p:pic>
    </p:spTree>
    <p:extLst>
      <p:ext uri="{BB962C8B-B14F-4D97-AF65-F5344CB8AC3E}">
        <p14:creationId xmlns:p14="http://schemas.microsoft.com/office/powerpoint/2010/main" val="557548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and product innovation</a:t>
            </a:r>
          </a:p>
        </p:txBody>
      </p:sp>
      <p:sp>
        <p:nvSpPr>
          <p:cNvPr id="7" name="Content Placeholder 6">
            <a:extLst>
              <a:ext uri="{FF2B5EF4-FFF2-40B4-BE49-F238E27FC236}">
                <a16:creationId xmlns:a16="http://schemas.microsoft.com/office/drawing/2014/main" id="{D8658C1B-F59A-AE38-E75B-A6B46DC00B65}"/>
              </a:ext>
            </a:extLst>
          </p:cNvPr>
          <p:cNvSpPr>
            <a:spLocks noGrp="1"/>
          </p:cNvSpPr>
          <p:nvPr>
            <p:ph idx="1"/>
          </p:nvPr>
        </p:nvSpPr>
        <p:spPr/>
        <p:txBody>
          <a:bodyPr/>
          <a:lstStyle/>
          <a:p>
            <a:r>
              <a:rPr lang="en-US" dirty="0"/>
              <a:t>The relative importance of process innovation varies across technologies.</a:t>
            </a:r>
          </a:p>
        </p:txBody>
      </p:sp>
      <p:sp>
        <p:nvSpPr>
          <p:cNvPr id="3" name="Date Placeholder 2">
            <a:extLst>
              <a:ext uri="{FF2B5EF4-FFF2-40B4-BE49-F238E27FC236}">
                <a16:creationId xmlns:a16="http://schemas.microsoft.com/office/drawing/2014/main" id="{A752E44F-8435-4907-A14A-DDDA3DCBB02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3F56FB3-A56A-F8A8-1CDB-31E222E32DBE}"/>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FF047C13-7864-D1F4-7C3E-7BA0ACCBB2C7}"/>
              </a:ext>
            </a:extLst>
          </p:cNvPr>
          <p:cNvSpPr>
            <a:spLocks noGrp="1"/>
          </p:cNvSpPr>
          <p:nvPr>
            <p:ph type="sldNum" sz="quarter" idx="12"/>
          </p:nvPr>
        </p:nvSpPr>
        <p:spPr/>
        <p:txBody>
          <a:bodyPr/>
          <a:lstStyle/>
          <a:p>
            <a:fld id="{FC42BABA-C5C3-47D5-B0D6-5D879B36742B}" type="slidenum">
              <a:rPr lang="en-US" smtClean="0"/>
              <a:t>26</a:t>
            </a:fld>
            <a:endParaRPr lang="en-US"/>
          </a:p>
        </p:txBody>
      </p:sp>
      <p:pic>
        <p:nvPicPr>
          <p:cNvPr id="8" name="Picture 7">
            <a:extLst>
              <a:ext uri="{FF2B5EF4-FFF2-40B4-BE49-F238E27FC236}">
                <a16:creationId xmlns:a16="http://schemas.microsoft.com/office/drawing/2014/main" id="{CB75EAFE-C1A2-4F99-9E18-7AED1B8A790D}"/>
              </a:ext>
            </a:extLst>
          </p:cNvPr>
          <p:cNvPicPr>
            <a:picLocks noChangeAspect="1"/>
          </p:cNvPicPr>
          <p:nvPr/>
        </p:nvPicPr>
        <p:blipFill>
          <a:blip r:embed="rId2"/>
          <a:stretch>
            <a:fillRect/>
          </a:stretch>
        </p:blipFill>
        <p:spPr>
          <a:xfrm>
            <a:off x="2407640" y="3063345"/>
            <a:ext cx="6845897" cy="2922155"/>
          </a:xfrm>
          <a:prstGeom prst="rect">
            <a:avLst/>
          </a:prstGeom>
        </p:spPr>
      </p:pic>
    </p:spTree>
    <p:extLst>
      <p:ext uri="{BB962C8B-B14F-4D97-AF65-F5344CB8AC3E}">
        <p14:creationId xmlns:p14="http://schemas.microsoft.com/office/powerpoint/2010/main" val="1267174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innovation</a:t>
            </a:r>
          </a:p>
        </p:txBody>
      </p:sp>
      <p:sp>
        <p:nvSpPr>
          <p:cNvPr id="3" name="Content Placeholder 2"/>
          <p:cNvSpPr>
            <a:spLocks noGrp="1"/>
          </p:cNvSpPr>
          <p:nvPr>
            <p:ph idx="1"/>
          </p:nvPr>
        </p:nvSpPr>
        <p:spPr/>
        <p:txBody>
          <a:bodyPr>
            <a:normAutofit/>
          </a:bodyPr>
          <a:lstStyle/>
          <a:p>
            <a:r>
              <a:rPr lang="en-US" dirty="0"/>
              <a:t>Users themselves innovate, modifying a product to suit their needs.</a:t>
            </a:r>
          </a:p>
          <a:p>
            <a:r>
              <a:rPr lang="en-US" dirty="0"/>
              <a:t>Examples:</a:t>
            </a:r>
          </a:p>
          <a:p>
            <a:pPr lvl="1"/>
            <a:r>
              <a:rPr lang="en-US" dirty="0"/>
              <a:t>Sporting equipment, e.g. windsurfing, skateboarding, snowboarding equipment</a:t>
            </a:r>
          </a:p>
          <a:p>
            <a:pPr lvl="1"/>
            <a:r>
              <a:rPr lang="en-US" dirty="0"/>
              <a:t>Open source software (OSS)</a:t>
            </a:r>
          </a:p>
          <a:p>
            <a:r>
              <a:rPr lang="en-US" dirty="0"/>
              <a:t>Importance of “lead users” - those on the frontier in the use of the product, who discover needs that later users may also experience. </a:t>
            </a:r>
          </a:p>
          <a:p>
            <a:r>
              <a:rPr lang="en-US" dirty="0"/>
              <a:t>User innovation widespread in industry with firm customers suggesting modifications to the capital goods they purchase.</a:t>
            </a:r>
          </a:p>
        </p:txBody>
      </p:sp>
      <p:sp>
        <p:nvSpPr>
          <p:cNvPr id="4" name="Date Placeholder 3">
            <a:extLst>
              <a:ext uri="{FF2B5EF4-FFF2-40B4-BE49-F238E27FC236}">
                <a16:creationId xmlns:a16="http://schemas.microsoft.com/office/drawing/2014/main" id="{CD54811D-2AFD-5D85-C113-671B3B506E7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E9F2D5E-ECFD-C281-B61F-FDE6DC6488DD}"/>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2347733D-22E7-0568-CAA4-2AAE22F2E945}"/>
              </a:ext>
            </a:extLst>
          </p:cNvPr>
          <p:cNvSpPr>
            <a:spLocks noGrp="1"/>
          </p:cNvSpPr>
          <p:nvPr>
            <p:ph type="sldNum" sz="quarter" idx="12"/>
          </p:nvPr>
        </p:nvSpPr>
        <p:spPr/>
        <p:txBody>
          <a:bodyPr/>
          <a:lstStyle/>
          <a:p>
            <a:fld id="{FC42BABA-C5C3-47D5-B0D6-5D879B36742B}" type="slidenum">
              <a:rPr lang="en-US" smtClean="0"/>
              <a:t>27</a:t>
            </a:fld>
            <a:endParaRPr lang="en-US"/>
          </a:p>
        </p:txBody>
      </p:sp>
    </p:spTree>
    <p:extLst>
      <p:ext uri="{BB962C8B-B14F-4D97-AF65-F5344CB8AC3E}">
        <p14:creationId xmlns:p14="http://schemas.microsoft.com/office/powerpoint/2010/main" val="607802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Innovation as a quasi-public good</a:t>
            </a:r>
          </a:p>
        </p:txBody>
      </p:sp>
      <p:sp>
        <p:nvSpPr>
          <p:cNvPr id="3" name="Content Placeholder 2"/>
          <p:cNvSpPr>
            <a:spLocks noGrp="1"/>
          </p:cNvSpPr>
          <p:nvPr>
            <p:ph idx="1"/>
          </p:nvPr>
        </p:nvSpPr>
        <p:spPr/>
        <p:txBody>
          <a:bodyPr>
            <a:normAutofit fontScale="92500" lnSpcReduction="10000"/>
          </a:bodyPr>
          <a:lstStyle/>
          <a:p>
            <a:r>
              <a:rPr lang="en-US" dirty="0"/>
              <a:t>Optimal allocation of resources to invention requires:</a:t>
            </a:r>
          </a:p>
          <a:p>
            <a:pPr lvl="1"/>
            <a:r>
              <a:rPr lang="en-US" dirty="0"/>
              <a:t>Utility and production functions are well-defined functions of commodities.</a:t>
            </a:r>
          </a:p>
          <a:p>
            <a:pPr lvl="1"/>
            <a:r>
              <a:rPr lang="en-US" dirty="0"/>
              <a:t>No uncertainty (now, or in the future, in production or consumer taste).</a:t>
            </a:r>
          </a:p>
          <a:p>
            <a:pPr marL="914400" lvl="2" indent="0">
              <a:buNone/>
            </a:pPr>
            <a:r>
              <a:rPr lang="en-US" dirty="0"/>
              <a:t>Fails: innovation is highly risky</a:t>
            </a:r>
          </a:p>
          <a:p>
            <a:pPr lvl="1"/>
            <a:r>
              <a:rPr lang="en-US" dirty="0"/>
              <a:t>Inputs and outputs are private property.</a:t>
            </a:r>
          </a:p>
          <a:p>
            <a:pPr marL="914400" lvl="2" indent="0">
              <a:buNone/>
            </a:pPr>
            <a:r>
              <a:rPr lang="en-US" dirty="0"/>
              <a:t>Fails: innovative idea does not act like private property</a:t>
            </a:r>
          </a:p>
          <a:p>
            <a:pPr lvl="1"/>
            <a:r>
              <a:rPr lang="en-US" dirty="0"/>
              <a:t>No indivisibility in production or consumption.</a:t>
            </a:r>
          </a:p>
          <a:p>
            <a:pPr marL="914400" lvl="2" indent="0">
              <a:buNone/>
            </a:pPr>
            <a:r>
              <a:rPr lang="en-US" dirty="0"/>
              <a:t>Fails: innovation is discrete, once made, can be used an arbitrarily large number of times.</a:t>
            </a:r>
          </a:p>
          <a:p>
            <a:r>
              <a:rPr lang="en-US" dirty="0"/>
              <a:t>Perfectly competitive markets unlikely to allocate enough resources to invention and innovation because of uncertainty, inappropriability, and indivisibility.</a:t>
            </a:r>
          </a:p>
          <a:p>
            <a:r>
              <a:rPr lang="en-US" dirty="0"/>
              <a:t>Suggests need for policy designed to encourage innovation.</a:t>
            </a:r>
          </a:p>
        </p:txBody>
      </p:sp>
      <p:sp>
        <p:nvSpPr>
          <p:cNvPr id="4" name="Date Placeholder 3">
            <a:extLst>
              <a:ext uri="{FF2B5EF4-FFF2-40B4-BE49-F238E27FC236}">
                <a16:creationId xmlns:a16="http://schemas.microsoft.com/office/drawing/2014/main" id="{DB90CF7C-55CC-F6D4-BD77-4DDE3705BCB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B2287A0-B4D0-A422-07BA-F2DDFBBE4C3A}"/>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2B5A9EA8-318C-88C8-90B6-13BC36844DF1}"/>
              </a:ext>
            </a:extLst>
          </p:cNvPr>
          <p:cNvSpPr>
            <a:spLocks noGrp="1"/>
          </p:cNvSpPr>
          <p:nvPr>
            <p:ph type="sldNum" sz="quarter" idx="12"/>
          </p:nvPr>
        </p:nvSpPr>
        <p:spPr/>
        <p:txBody>
          <a:bodyPr/>
          <a:lstStyle/>
          <a:p>
            <a:fld id="{FC42BABA-C5C3-47D5-B0D6-5D879B36742B}" type="slidenum">
              <a:rPr lang="en-US" smtClean="0"/>
              <a:t>28</a:t>
            </a:fld>
            <a:endParaRPr lang="en-US"/>
          </a:p>
        </p:txBody>
      </p:sp>
    </p:spTree>
    <p:extLst>
      <p:ext uri="{BB962C8B-B14F-4D97-AF65-F5344CB8AC3E}">
        <p14:creationId xmlns:p14="http://schemas.microsoft.com/office/powerpoint/2010/main" val="2023641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Innovation: technological innovation that improves the welfare of society.</a:t>
            </a:r>
          </a:p>
          <a:p>
            <a:r>
              <a:rPr lang="en-US" dirty="0"/>
              <a:t>Basic model: innovative process linear, from scientific base to commercialization of new products and processes.</a:t>
            </a:r>
          </a:p>
          <a:p>
            <a:r>
              <a:rPr lang="en-US" dirty="0"/>
              <a:t>Along linear path, many feedback loops.</a:t>
            </a:r>
          </a:p>
          <a:p>
            <a:r>
              <a:rPr lang="en-US" dirty="0"/>
              <a:t>Uncertainty and risk inherent in innovation.</a:t>
            </a:r>
          </a:p>
          <a:p>
            <a:r>
              <a:rPr lang="en-US" dirty="0"/>
              <a:t>Knowledge created by innovative activity has quasi-public good characteristics, important implications for firm strategy and public policy.</a:t>
            </a:r>
          </a:p>
        </p:txBody>
      </p:sp>
      <p:sp>
        <p:nvSpPr>
          <p:cNvPr id="4" name="Date Placeholder 3">
            <a:extLst>
              <a:ext uri="{FF2B5EF4-FFF2-40B4-BE49-F238E27FC236}">
                <a16:creationId xmlns:a16="http://schemas.microsoft.com/office/drawing/2014/main" id="{E491F6D6-BE6C-90AF-8DD7-311B66958D5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DAFAAB6-6E64-DD71-62DB-E8D6E347CE2D}"/>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E9273429-CD20-0F6E-2CD0-9CA476226C5F}"/>
              </a:ext>
            </a:extLst>
          </p:cNvPr>
          <p:cNvSpPr>
            <a:spLocks noGrp="1"/>
          </p:cNvSpPr>
          <p:nvPr>
            <p:ph type="sldNum" sz="quarter" idx="12"/>
          </p:nvPr>
        </p:nvSpPr>
        <p:spPr/>
        <p:txBody>
          <a:bodyPr/>
          <a:lstStyle/>
          <a:p>
            <a:fld id="{FC42BABA-C5C3-47D5-B0D6-5D879B36742B}" type="slidenum">
              <a:rPr lang="en-US" smtClean="0"/>
              <a:t>29</a:t>
            </a:fld>
            <a:endParaRPr lang="en-US"/>
          </a:p>
        </p:txBody>
      </p:sp>
    </p:spTree>
    <p:extLst>
      <p:ext uri="{BB962C8B-B14F-4D97-AF65-F5344CB8AC3E}">
        <p14:creationId xmlns:p14="http://schemas.microsoft.com/office/powerpoint/2010/main" val="354550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insights about the innovation process:</a:t>
            </a:r>
          </a:p>
        </p:txBody>
      </p:sp>
      <p:sp>
        <p:nvSpPr>
          <p:cNvPr id="3" name="Content Placeholder 2"/>
          <p:cNvSpPr>
            <a:spLocks noGrp="1"/>
          </p:cNvSpPr>
          <p:nvPr>
            <p:ph idx="1"/>
          </p:nvPr>
        </p:nvSpPr>
        <p:spPr/>
        <p:txBody>
          <a:bodyPr>
            <a:normAutofit fontScale="85000" lnSpcReduction="10000"/>
          </a:bodyPr>
          <a:lstStyle/>
          <a:p>
            <a:r>
              <a:rPr lang="en-US" dirty="0"/>
              <a:t>Economic factors are important for an understanding of the rate and direction of technical change, but chance and unpredictability often seen in the process.</a:t>
            </a:r>
          </a:p>
          <a:p>
            <a:r>
              <a:rPr lang="en-US" dirty="0"/>
              <a:t>Innovation usually modeled as a linear process from science to end product, but there can be feedback from one stage to an earlier stage. Such feedback can be important to the eventual success of the innovation.</a:t>
            </a:r>
          </a:p>
          <a:p>
            <a:r>
              <a:rPr lang="en-US" dirty="0"/>
              <a:t>Innovations frequently require a number of factors to come together before they are made; that is, the environment in which the innovation will come to life needs to have the necessary ingredients to make it effective: consumer demand for the innovation and the capabilities of necessary complementary products.</a:t>
            </a:r>
          </a:p>
          <a:p>
            <a:r>
              <a:rPr lang="en-US" dirty="0"/>
              <a:t>Relevant science often a precondition for an innovation, but some innovations are made before the science that lies behind them is completely understood.</a:t>
            </a:r>
          </a:p>
        </p:txBody>
      </p:sp>
      <p:sp>
        <p:nvSpPr>
          <p:cNvPr id="4" name="Date Placeholder 3">
            <a:extLst>
              <a:ext uri="{FF2B5EF4-FFF2-40B4-BE49-F238E27FC236}">
                <a16:creationId xmlns:a16="http://schemas.microsoft.com/office/drawing/2014/main" id="{F7AD9BDC-DD5B-04CD-F2F8-8F4ECA68B9D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81C987-3B14-D08F-8022-108133BF06B4}"/>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FE3A02F6-04A2-C235-E836-17ED881A356F}"/>
              </a:ext>
            </a:extLst>
          </p:cNvPr>
          <p:cNvSpPr>
            <a:spLocks noGrp="1"/>
          </p:cNvSpPr>
          <p:nvPr>
            <p:ph type="sldNum" sz="quarter" idx="12"/>
          </p:nvPr>
        </p:nvSpPr>
        <p:spPr/>
        <p:txBody>
          <a:bodyPr/>
          <a:lstStyle/>
          <a:p>
            <a:fld id="{FC42BABA-C5C3-47D5-B0D6-5D879B36742B}" type="slidenum">
              <a:rPr lang="en-US" smtClean="0"/>
              <a:t>3</a:t>
            </a:fld>
            <a:endParaRPr lang="en-US"/>
          </a:p>
        </p:txBody>
      </p:sp>
    </p:spTree>
    <p:extLst>
      <p:ext uri="{BB962C8B-B14F-4D97-AF65-F5344CB8AC3E}">
        <p14:creationId xmlns:p14="http://schemas.microsoft.com/office/powerpoint/2010/main" val="142461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innovation</a:t>
            </a:r>
          </a:p>
        </p:txBody>
      </p:sp>
      <p:sp>
        <p:nvSpPr>
          <p:cNvPr id="3" name="Content Placeholder 2"/>
          <p:cNvSpPr>
            <a:spLocks noGrp="1"/>
          </p:cNvSpPr>
          <p:nvPr>
            <p:ph idx="1"/>
          </p:nvPr>
        </p:nvSpPr>
        <p:spPr/>
        <p:txBody>
          <a:bodyPr>
            <a:normAutofit fontScale="92500" lnSpcReduction="20000"/>
          </a:bodyPr>
          <a:lstStyle/>
          <a:p>
            <a:r>
              <a:rPr lang="en-US" b="1" dirty="0"/>
              <a:t>Invention:</a:t>
            </a:r>
            <a:r>
              <a:rPr lang="en-US" dirty="0"/>
              <a:t> creation of the idea of how to do or make something (usually done by an individual, sometimes a small team of individuals).</a:t>
            </a:r>
          </a:p>
          <a:p>
            <a:pPr marL="0" indent="0">
              <a:buNone/>
            </a:pPr>
            <a:r>
              <a:rPr lang="en-US" dirty="0"/>
              <a:t>	“an increment in the set of total technical knowledge of a given 	society” (Mokyr 1992)</a:t>
            </a:r>
          </a:p>
          <a:p>
            <a:pPr marL="0" indent="0">
              <a:buNone/>
            </a:pPr>
            <a:r>
              <a:rPr lang="en-US" dirty="0"/>
              <a:t>	“prescription for a producible product or operable process so new as 	not to have been obvious to one skilled in the art at the time the idea 	was put forward” (Schmookler 1966)</a:t>
            </a:r>
          </a:p>
          <a:p>
            <a:r>
              <a:rPr lang="en-US" b="1" dirty="0"/>
              <a:t>Innovation:</a:t>
            </a:r>
            <a:r>
              <a:rPr lang="en-US" dirty="0"/>
              <a:t> making an idea for a new product or process real, putting it into practice; includes development and commercialization; usually done by a team or company.</a:t>
            </a:r>
          </a:p>
          <a:p>
            <a:r>
              <a:rPr lang="en-US" b="1" dirty="0"/>
              <a:t>Diffusion:</a:t>
            </a:r>
            <a:r>
              <a:rPr lang="en-US" dirty="0"/>
              <a:t> the spread of a new invention/innovation throughout society or at least throughout the relevant part of society.</a:t>
            </a:r>
          </a:p>
        </p:txBody>
      </p:sp>
      <p:sp>
        <p:nvSpPr>
          <p:cNvPr id="4" name="Date Placeholder 3">
            <a:extLst>
              <a:ext uri="{FF2B5EF4-FFF2-40B4-BE49-F238E27FC236}">
                <a16:creationId xmlns:a16="http://schemas.microsoft.com/office/drawing/2014/main" id="{29B10B51-E2D7-4539-5557-72E37D1C651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0E89453-F003-A8B4-5542-7CB7B5F6F6F2}"/>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E2DF46AC-CFC5-8217-3D72-B2FD884CE756}"/>
              </a:ext>
            </a:extLst>
          </p:cNvPr>
          <p:cNvSpPr>
            <a:spLocks noGrp="1"/>
          </p:cNvSpPr>
          <p:nvPr>
            <p:ph type="sldNum" sz="quarter" idx="12"/>
          </p:nvPr>
        </p:nvSpPr>
        <p:spPr/>
        <p:txBody>
          <a:bodyPr/>
          <a:lstStyle/>
          <a:p>
            <a:fld id="{FC42BABA-C5C3-47D5-B0D6-5D879B36742B}" type="slidenum">
              <a:rPr lang="en-US" smtClean="0"/>
              <a:t>4</a:t>
            </a:fld>
            <a:endParaRPr lang="en-US"/>
          </a:p>
        </p:txBody>
      </p:sp>
    </p:spTree>
    <p:extLst>
      <p:ext uri="{BB962C8B-B14F-4D97-AF65-F5344CB8AC3E}">
        <p14:creationId xmlns:p14="http://schemas.microsoft.com/office/powerpoint/2010/main" val="360079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Technological innovation usually comes from R&amp;D</a:t>
            </a:r>
          </a:p>
        </p:txBody>
      </p:sp>
      <p:sp>
        <p:nvSpPr>
          <p:cNvPr id="3" name="Content Placeholder 2"/>
          <p:cNvSpPr>
            <a:spLocks noGrp="1"/>
          </p:cNvSpPr>
          <p:nvPr>
            <p:ph idx="1"/>
          </p:nvPr>
        </p:nvSpPr>
        <p:spPr/>
        <p:txBody>
          <a:bodyPr>
            <a:normAutofit/>
          </a:bodyPr>
          <a:lstStyle/>
          <a:p>
            <a:r>
              <a:rPr lang="en-US" dirty="0"/>
              <a:t>OECD Frascati Manual definitions (used by most statistical agencies)</a:t>
            </a:r>
          </a:p>
          <a:p>
            <a:pPr lvl="1"/>
            <a:r>
              <a:rPr lang="en-US" b="1" dirty="0"/>
              <a:t>Basic Research: </a:t>
            </a:r>
            <a:r>
              <a:rPr lang="en-US" dirty="0"/>
              <a:t>experimental/ theoretical work undertaken primarily to acquire new knowledge of the underlying foundations and phenomena and observable facts, without any particular application or use in view.</a:t>
            </a:r>
          </a:p>
          <a:p>
            <a:pPr lvl="1"/>
            <a:r>
              <a:rPr lang="en-US" b="1" dirty="0"/>
              <a:t>Applied Research: </a:t>
            </a:r>
            <a:r>
              <a:rPr lang="en-US" dirty="0"/>
              <a:t>original investigation undertaken in order to acquire new knowledge , directed primarily towards a specific practical aim or objective. </a:t>
            </a:r>
          </a:p>
          <a:p>
            <a:pPr lvl="1"/>
            <a:r>
              <a:rPr lang="en-US" b="1" dirty="0"/>
              <a:t>Experimental Development: </a:t>
            </a:r>
            <a:r>
              <a:rPr lang="en-US" dirty="0"/>
              <a:t>systematic work, drawing on existing knowledge gained from research and practical experience, directed to producing new materials, products and devices; to installing new processes, systems or services; to improving substantially those already produced or installed.</a:t>
            </a:r>
          </a:p>
        </p:txBody>
      </p:sp>
      <p:sp>
        <p:nvSpPr>
          <p:cNvPr id="4" name="Date Placeholder 3">
            <a:extLst>
              <a:ext uri="{FF2B5EF4-FFF2-40B4-BE49-F238E27FC236}">
                <a16:creationId xmlns:a16="http://schemas.microsoft.com/office/drawing/2014/main" id="{7A02BD04-7907-2625-63FA-D38E7AA03C3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DE1F7EC-A72C-0CBF-57D1-2B81C939197A}"/>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3FDDE076-DD68-2C36-B855-993701C881B1}"/>
              </a:ext>
            </a:extLst>
          </p:cNvPr>
          <p:cNvSpPr>
            <a:spLocks noGrp="1"/>
          </p:cNvSpPr>
          <p:nvPr>
            <p:ph type="sldNum" sz="quarter" idx="12"/>
          </p:nvPr>
        </p:nvSpPr>
        <p:spPr/>
        <p:txBody>
          <a:bodyPr/>
          <a:lstStyle/>
          <a:p>
            <a:fld id="{FC42BABA-C5C3-47D5-B0D6-5D879B36742B}" type="slidenum">
              <a:rPr lang="en-US" smtClean="0"/>
              <a:t>5</a:t>
            </a:fld>
            <a:endParaRPr lang="en-US"/>
          </a:p>
        </p:txBody>
      </p:sp>
    </p:spTree>
    <p:extLst>
      <p:ext uri="{BB962C8B-B14F-4D97-AF65-F5344CB8AC3E}">
        <p14:creationId xmlns:p14="http://schemas.microsoft.com/office/powerpoint/2010/main" val="10172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model of innovation</a:t>
            </a:r>
          </a:p>
        </p:txBody>
      </p:sp>
      <p:sp>
        <p:nvSpPr>
          <p:cNvPr id="3" name="Content Placeholder 2"/>
          <p:cNvSpPr>
            <a:spLocks noGrp="1"/>
          </p:cNvSpPr>
          <p:nvPr>
            <p:ph idx="1"/>
          </p:nvPr>
        </p:nvSpPr>
        <p:spPr/>
        <p:txBody>
          <a:bodyPr/>
          <a:lstStyle/>
          <a:p>
            <a:r>
              <a:rPr lang="en-US" dirty="0"/>
              <a:t>Stylized view of innovation as outcome of a linear process from basic research through to commercialization</a:t>
            </a:r>
          </a:p>
        </p:txBody>
      </p:sp>
      <p:sp>
        <p:nvSpPr>
          <p:cNvPr id="5" name="Date Placeholder 4">
            <a:extLst>
              <a:ext uri="{FF2B5EF4-FFF2-40B4-BE49-F238E27FC236}">
                <a16:creationId xmlns:a16="http://schemas.microsoft.com/office/drawing/2014/main" id="{3DC52B7A-9D67-EC0E-0834-AD52B7F6DD8B}"/>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EB4511AA-99C4-94B0-1543-7DB87D7DFC67}"/>
              </a:ext>
            </a:extLst>
          </p:cNvPr>
          <p:cNvSpPr>
            <a:spLocks noGrp="1"/>
          </p:cNvSpPr>
          <p:nvPr>
            <p:ph type="ftr" sz="quarter" idx="11"/>
          </p:nvPr>
        </p:nvSpPr>
        <p:spPr/>
        <p:txBody>
          <a:bodyPr/>
          <a:lstStyle/>
          <a:p>
            <a:r>
              <a:rPr lang="en-US"/>
              <a:t>Hall &amp; Helmers Ch. 2</a:t>
            </a:r>
          </a:p>
        </p:txBody>
      </p:sp>
      <p:sp>
        <p:nvSpPr>
          <p:cNvPr id="7" name="Slide Number Placeholder 6">
            <a:extLst>
              <a:ext uri="{FF2B5EF4-FFF2-40B4-BE49-F238E27FC236}">
                <a16:creationId xmlns:a16="http://schemas.microsoft.com/office/drawing/2014/main" id="{66B6AB9E-90FD-704A-C87B-4D6EB63B2206}"/>
              </a:ext>
            </a:extLst>
          </p:cNvPr>
          <p:cNvSpPr>
            <a:spLocks noGrp="1"/>
          </p:cNvSpPr>
          <p:nvPr>
            <p:ph type="sldNum" sz="quarter" idx="12"/>
          </p:nvPr>
        </p:nvSpPr>
        <p:spPr/>
        <p:txBody>
          <a:bodyPr/>
          <a:lstStyle/>
          <a:p>
            <a:fld id="{FC42BABA-C5C3-47D5-B0D6-5D879B36742B}" type="slidenum">
              <a:rPr lang="en-US" smtClean="0"/>
              <a:t>6</a:t>
            </a:fld>
            <a:endParaRPr lang="en-US"/>
          </a:p>
        </p:txBody>
      </p:sp>
      <p:pic>
        <p:nvPicPr>
          <p:cNvPr id="8" name="Picture 7">
            <a:extLst>
              <a:ext uri="{FF2B5EF4-FFF2-40B4-BE49-F238E27FC236}">
                <a16:creationId xmlns:a16="http://schemas.microsoft.com/office/drawing/2014/main" id="{78A53DD2-0C81-4BED-B790-79C88D3EB397}"/>
              </a:ext>
            </a:extLst>
          </p:cNvPr>
          <p:cNvPicPr>
            <a:picLocks noChangeAspect="1"/>
          </p:cNvPicPr>
          <p:nvPr/>
        </p:nvPicPr>
        <p:blipFill>
          <a:blip r:embed="rId2"/>
          <a:stretch>
            <a:fillRect/>
          </a:stretch>
        </p:blipFill>
        <p:spPr>
          <a:xfrm>
            <a:off x="2209800" y="2796117"/>
            <a:ext cx="7543800" cy="3314700"/>
          </a:xfrm>
          <a:prstGeom prst="rect">
            <a:avLst/>
          </a:prstGeom>
        </p:spPr>
      </p:pic>
    </p:spTree>
    <p:extLst>
      <p:ext uri="{BB962C8B-B14F-4D97-AF65-F5344CB8AC3E}">
        <p14:creationId xmlns:p14="http://schemas.microsoft.com/office/powerpoint/2010/main" val="338620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pharmaceutical innovation</a:t>
            </a:r>
          </a:p>
        </p:txBody>
      </p:sp>
      <p:sp>
        <p:nvSpPr>
          <p:cNvPr id="3" name="Content Placeholder 2"/>
          <p:cNvSpPr>
            <a:spLocks noGrp="1"/>
          </p:cNvSpPr>
          <p:nvPr>
            <p:ph idx="1"/>
          </p:nvPr>
        </p:nvSpPr>
        <p:spPr/>
        <p:txBody>
          <a:bodyPr>
            <a:normAutofit fontScale="85000" lnSpcReduction="20000"/>
          </a:bodyPr>
          <a:lstStyle/>
          <a:p>
            <a:r>
              <a:rPr lang="en-US" b="1" i="1" dirty="0"/>
              <a:t>Basic research </a:t>
            </a:r>
            <a:r>
              <a:rPr lang="en-US" dirty="0"/>
              <a:t>done by the firm itself, universities, and government laboratories.</a:t>
            </a:r>
          </a:p>
          <a:p>
            <a:r>
              <a:rPr lang="en-US" b="1" i="1" dirty="0"/>
              <a:t>Applied research – </a:t>
            </a:r>
            <a:r>
              <a:rPr lang="en-US" dirty="0"/>
              <a:t>directed at specific disease; screening compounds in test tubes; testing compounds on animals.</a:t>
            </a:r>
          </a:p>
          <a:p>
            <a:r>
              <a:rPr lang="en-US" b="1" i="1" dirty="0"/>
              <a:t>Development</a:t>
            </a:r>
            <a:r>
              <a:rPr lang="en-US" dirty="0"/>
              <a:t> - series of clinical trials (Phase I, II, III)</a:t>
            </a:r>
          </a:p>
          <a:p>
            <a:r>
              <a:rPr lang="en-US" dirty="0"/>
              <a:t>New Drug Application (NDA) submitted to regulatory agency for marketing approval if Phase III successful and drug expected to be profitable.</a:t>
            </a:r>
          </a:p>
          <a:p>
            <a:r>
              <a:rPr lang="en-US" b="1" i="1" dirty="0"/>
              <a:t>Commercialization </a:t>
            </a:r>
            <a:r>
              <a:rPr lang="en-US" dirty="0"/>
              <a:t>– determine packaging and dosage information; scale up manufacturing; marketing drug to doctors and consumers.</a:t>
            </a:r>
          </a:p>
          <a:p>
            <a:r>
              <a:rPr lang="en-US" b="1" i="1" dirty="0"/>
              <a:t>Diffusion</a:t>
            </a:r>
            <a:r>
              <a:rPr lang="en-US" dirty="0"/>
              <a:t> - use of drug spreads throughout the relevant doctor and patient population. </a:t>
            </a:r>
          </a:p>
          <a:p>
            <a:pPr lvl="1"/>
            <a:r>
              <a:rPr lang="en-US" dirty="0"/>
              <a:t>May also include process of satisfying regulators and adapting drug delivery in other countries.</a:t>
            </a:r>
          </a:p>
          <a:p>
            <a:r>
              <a:rPr lang="en-US" dirty="0"/>
              <a:t>Note: Pharma innovation highly uncertain process; most compounds fail.</a:t>
            </a:r>
          </a:p>
        </p:txBody>
      </p:sp>
      <p:sp>
        <p:nvSpPr>
          <p:cNvPr id="4" name="Date Placeholder 3">
            <a:extLst>
              <a:ext uri="{FF2B5EF4-FFF2-40B4-BE49-F238E27FC236}">
                <a16:creationId xmlns:a16="http://schemas.microsoft.com/office/drawing/2014/main" id="{11DB9743-C70F-1B51-27C4-A31EE584937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5E60B8C-CDDB-C076-F2D3-EE4D3769FBD2}"/>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FCBD478E-943E-9A64-111C-884083B26ADF}"/>
              </a:ext>
            </a:extLst>
          </p:cNvPr>
          <p:cNvSpPr>
            <a:spLocks noGrp="1"/>
          </p:cNvSpPr>
          <p:nvPr>
            <p:ph type="sldNum" sz="quarter" idx="12"/>
          </p:nvPr>
        </p:nvSpPr>
        <p:spPr/>
        <p:txBody>
          <a:bodyPr/>
          <a:lstStyle/>
          <a:p>
            <a:fld id="{FC42BABA-C5C3-47D5-B0D6-5D879B36742B}" type="slidenum">
              <a:rPr lang="en-US" smtClean="0"/>
              <a:t>7</a:t>
            </a:fld>
            <a:endParaRPr lang="en-US"/>
          </a:p>
        </p:txBody>
      </p:sp>
    </p:spTree>
    <p:extLst>
      <p:ext uri="{BB962C8B-B14F-4D97-AF65-F5344CB8AC3E}">
        <p14:creationId xmlns:p14="http://schemas.microsoft.com/office/powerpoint/2010/main" val="3329656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software innovation</a:t>
            </a:r>
          </a:p>
        </p:txBody>
      </p:sp>
      <p:sp>
        <p:nvSpPr>
          <p:cNvPr id="3" name="Content Placeholder 2"/>
          <p:cNvSpPr>
            <a:spLocks noGrp="1"/>
          </p:cNvSpPr>
          <p:nvPr>
            <p:ph idx="1"/>
          </p:nvPr>
        </p:nvSpPr>
        <p:spPr/>
        <p:txBody>
          <a:bodyPr>
            <a:normAutofit fontScale="85000" lnSpcReduction="20000"/>
          </a:bodyPr>
          <a:lstStyle/>
          <a:p>
            <a:r>
              <a:rPr lang="en-US" b="1" i="1" dirty="0"/>
              <a:t>Basic research </a:t>
            </a:r>
            <a:r>
              <a:rPr lang="en-US" dirty="0"/>
              <a:t>- relies on mathematics and logic, sometimes quite old.</a:t>
            </a:r>
          </a:p>
          <a:p>
            <a:pPr lvl="1"/>
            <a:r>
              <a:rPr lang="en-US" dirty="0"/>
              <a:t> connection to current research in these areas is rather remote and their importance depends on the particular application.</a:t>
            </a:r>
          </a:p>
          <a:p>
            <a:r>
              <a:rPr lang="en-US" b="1" i="1" dirty="0"/>
              <a:t>Applied research </a:t>
            </a:r>
            <a:r>
              <a:rPr lang="en-US" dirty="0"/>
              <a:t>- cryptography, sorting algorithms, data storage systems, and numerical methods important for software development.</a:t>
            </a:r>
          </a:p>
          <a:p>
            <a:r>
              <a:rPr lang="en-US" b="1" i="1" dirty="0"/>
              <a:t>Invention -</a:t>
            </a:r>
            <a:r>
              <a:rPr lang="en-US" dirty="0"/>
              <a:t> the concept of what a useful program would do and specification of its basic features.</a:t>
            </a:r>
          </a:p>
          <a:p>
            <a:r>
              <a:rPr lang="en-US" b="1" i="1" dirty="0"/>
              <a:t>Development</a:t>
            </a:r>
            <a:r>
              <a:rPr lang="en-US" dirty="0"/>
              <a:t> - creating detailed specifications, coding, and alpha testing.</a:t>
            </a:r>
          </a:p>
          <a:p>
            <a:r>
              <a:rPr lang="en-US" b="1" i="1" dirty="0"/>
              <a:t>Commercialization</a:t>
            </a:r>
            <a:r>
              <a:rPr lang="en-US" dirty="0"/>
              <a:t> - beta testing phase; marketing; successful sale.</a:t>
            </a:r>
          </a:p>
          <a:p>
            <a:r>
              <a:rPr lang="en-US" b="1" i="1" dirty="0"/>
              <a:t>Diffusion</a:t>
            </a:r>
            <a:r>
              <a:rPr lang="en-US" dirty="0"/>
              <a:t> – persuading potential customers to adopt software</a:t>
            </a:r>
          </a:p>
          <a:p>
            <a:pPr lvl="1"/>
            <a:r>
              <a:rPr lang="en-US" dirty="0"/>
              <a:t>feedback leading to modifications</a:t>
            </a:r>
          </a:p>
          <a:p>
            <a:pPr lvl="1"/>
            <a:r>
              <a:rPr lang="en-US" dirty="0"/>
              <a:t>larger customer base finds problems that were not foreseen during development.</a:t>
            </a:r>
          </a:p>
          <a:p>
            <a:r>
              <a:rPr lang="en-US" dirty="0"/>
              <a:t>A prolonged incremental process even after the first sales.</a:t>
            </a:r>
          </a:p>
        </p:txBody>
      </p:sp>
      <p:sp>
        <p:nvSpPr>
          <p:cNvPr id="4" name="Date Placeholder 3">
            <a:extLst>
              <a:ext uri="{FF2B5EF4-FFF2-40B4-BE49-F238E27FC236}">
                <a16:creationId xmlns:a16="http://schemas.microsoft.com/office/drawing/2014/main" id="{625C1134-26B9-0991-E77F-E0987C1FDDC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6FFD339-AA18-6941-7DC0-FB195060D291}"/>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FFDEE862-7592-1350-6EBA-B67006753895}"/>
              </a:ext>
            </a:extLst>
          </p:cNvPr>
          <p:cNvSpPr>
            <a:spLocks noGrp="1"/>
          </p:cNvSpPr>
          <p:nvPr>
            <p:ph type="sldNum" sz="quarter" idx="12"/>
          </p:nvPr>
        </p:nvSpPr>
        <p:spPr/>
        <p:txBody>
          <a:bodyPr/>
          <a:lstStyle/>
          <a:p>
            <a:fld id="{FC42BABA-C5C3-47D5-B0D6-5D879B36742B}" type="slidenum">
              <a:rPr lang="en-US" smtClean="0"/>
              <a:t>8</a:t>
            </a:fld>
            <a:endParaRPr lang="en-US"/>
          </a:p>
        </p:txBody>
      </p:sp>
    </p:spTree>
    <p:extLst>
      <p:ext uri="{BB962C8B-B14F-4D97-AF65-F5344CB8AC3E}">
        <p14:creationId xmlns:p14="http://schemas.microsoft.com/office/powerpoint/2010/main" val="264970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examples</a:t>
            </a:r>
          </a:p>
        </p:txBody>
      </p:sp>
      <p:sp>
        <p:nvSpPr>
          <p:cNvPr id="3" name="Content Placeholder 2"/>
          <p:cNvSpPr>
            <a:spLocks noGrp="1"/>
          </p:cNvSpPr>
          <p:nvPr>
            <p:ph idx="1"/>
          </p:nvPr>
        </p:nvSpPr>
        <p:spPr/>
        <p:txBody>
          <a:bodyPr>
            <a:normAutofit/>
          </a:bodyPr>
          <a:lstStyle/>
          <a:p>
            <a:r>
              <a:rPr lang="en-US" sz="2400" dirty="0"/>
              <a:t>Commonalities:    </a:t>
            </a:r>
          </a:p>
          <a:p>
            <a:pPr lvl="1"/>
            <a:r>
              <a:rPr lang="en-US" sz="2000" dirty="0"/>
              <a:t>Innovation in both industries rests on science, but different kinds</a:t>
            </a:r>
          </a:p>
          <a:p>
            <a:pPr lvl="1"/>
            <a:r>
              <a:rPr lang="en-US" sz="2000" dirty="0"/>
              <a:t>Innovation created in response to perceived consumer demand</a:t>
            </a:r>
          </a:p>
          <a:p>
            <a:r>
              <a:rPr lang="en-US" sz="2400" dirty="0"/>
              <a:t>Differences:</a:t>
            </a:r>
          </a:p>
        </p:txBody>
      </p:sp>
      <p:sp>
        <p:nvSpPr>
          <p:cNvPr id="4" name="Date Placeholder 3">
            <a:extLst>
              <a:ext uri="{FF2B5EF4-FFF2-40B4-BE49-F238E27FC236}">
                <a16:creationId xmlns:a16="http://schemas.microsoft.com/office/drawing/2014/main" id="{B74DADBF-032E-ABAB-C4A8-8983944F38C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7BD0F9F-79FB-A1FA-F0D8-1A2246124780}"/>
              </a:ext>
            </a:extLst>
          </p:cNvPr>
          <p:cNvSpPr>
            <a:spLocks noGrp="1"/>
          </p:cNvSpPr>
          <p:nvPr>
            <p:ph type="ftr" sz="quarter" idx="11"/>
          </p:nvPr>
        </p:nvSpPr>
        <p:spPr/>
        <p:txBody>
          <a:bodyPr/>
          <a:lstStyle/>
          <a:p>
            <a:r>
              <a:rPr lang="en-US"/>
              <a:t>Hall &amp; Helmers Ch. 2</a:t>
            </a:r>
          </a:p>
        </p:txBody>
      </p:sp>
      <p:sp>
        <p:nvSpPr>
          <p:cNvPr id="6" name="Slide Number Placeholder 5">
            <a:extLst>
              <a:ext uri="{FF2B5EF4-FFF2-40B4-BE49-F238E27FC236}">
                <a16:creationId xmlns:a16="http://schemas.microsoft.com/office/drawing/2014/main" id="{F219D324-798B-AA18-81C1-F1B6D13908DF}"/>
              </a:ext>
            </a:extLst>
          </p:cNvPr>
          <p:cNvSpPr>
            <a:spLocks noGrp="1"/>
          </p:cNvSpPr>
          <p:nvPr>
            <p:ph type="sldNum" sz="quarter" idx="12"/>
          </p:nvPr>
        </p:nvSpPr>
        <p:spPr/>
        <p:txBody>
          <a:bodyPr/>
          <a:lstStyle/>
          <a:p>
            <a:fld id="{FC42BABA-C5C3-47D5-B0D6-5D879B36742B}" type="slidenum">
              <a:rPr lang="en-US" smtClean="0"/>
              <a:t>9</a:t>
            </a:fld>
            <a:endParaRPr lang="en-US"/>
          </a:p>
        </p:txBody>
      </p:sp>
      <p:graphicFrame>
        <p:nvGraphicFramePr>
          <p:cNvPr id="7" name="Table 6">
            <a:extLst>
              <a:ext uri="{FF2B5EF4-FFF2-40B4-BE49-F238E27FC236}">
                <a16:creationId xmlns:a16="http://schemas.microsoft.com/office/drawing/2014/main" id="{7D4FC9D0-ED1F-584F-C01E-E434D80709FE}"/>
              </a:ext>
            </a:extLst>
          </p:cNvPr>
          <p:cNvGraphicFramePr>
            <a:graphicFrameLocks noGrp="1"/>
          </p:cNvGraphicFramePr>
          <p:nvPr>
            <p:extLst>
              <p:ext uri="{D42A27DB-BD31-4B8C-83A1-F6EECF244321}">
                <p14:modId xmlns:p14="http://schemas.microsoft.com/office/powerpoint/2010/main" val="996772389"/>
              </p:ext>
            </p:extLst>
          </p:nvPr>
        </p:nvGraphicFramePr>
        <p:xfrm>
          <a:off x="1649047" y="3323590"/>
          <a:ext cx="8127999" cy="3302000"/>
        </p:xfrm>
        <a:graphic>
          <a:graphicData uri="http://schemas.openxmlformats.org/drawingml/2006/table">
            <a:tbl>
              <a:tblPr firstRow="1" bandRow="1">
                <a:tableStyleId>{073A0DAA-6AF3-43AB-8588-CEC1D06C72B9}</a:tableStyleId>
              </a:tblPr>
              <a:tblGrid>
                <a:gridCol w="1781908">
                  <a:extLst>
                    <a:ext uri="{9D8B030D-6E8A-4147-A177-3AD203B41FA5}">
                      <a16:colId xmlns:a16="http://schemas.microsoft.com/office/drawing/2014/main" val="2221586688"/>
                    </a:ext>
                  </a:extLst>
                </a:gridCol>
                <a:gridCol w="2860430">
                  <a:extLst>
                    <a:ext uri="{9D8B030D-6E8A-4147-A177-3AD203B41FA5}">
                      <a16:colId xmlns:a16="http://schemas.microsoft.com/office/drawing/2014/main" val="2865849946"/>
                    </a:ext>
                  </a:extLst>
                </a:gridCol>
                <a:gridCol w="3485661">
                  <a:extLst>
                    <a:ext uri="{9D8B030D-6E8A-4147-A177-3AD203B41FA5}">
                      <a16:colId xmlns:a16="http://schemas.microsoft.com/office/drawing/2014/main" val="3353702296"/>
                    </a:ext>
                  </a:extLst>
                </a:gridCol>
              </a:tblGrid>
              <a:tr h="370840">
                <a:tc>
                  <a:txBody>
                    <a:bodyPr/>
                    <a:lstStyle/>
                    <a:p>
                      <a:endParaRPr lang="en-US" dirty="0"/>
                    </a:p>
                  </a:txBody>
                  <a:tcPr/>
                </a:tc>
                <a:tc>
                  <a:txBody>
                    <a:bodyPr/>
                    <a:lstStyle/>
                    <a:p>
                      <a:r>
                        <a:rPr lang="en-US" dirty="0"/>
                        <a:t>Pharma</a:t>
                      </a:r>
                    </a:p>
                  </a:txBody>
                  <a:tcPr/>
                </a:tc>
                <a:tc>
                  <a:txBody>
                    <a:bodyPr/>
                    <a:lstStyle/>
                    <a:p>
                      <a:r>
                        <a:rPr lang="en-US" dirty="0"/>
                        <a:t>Software</a:t>
                      </a:r>
                    </a:p>
                  </a:txBody>
                  <a:tcPr/>
                </a:tc>
                <a:extLst>
                  <a:ext uri="{0D108BD9-81ED-4DB2-BD59-A6C34878D82A}">
                    <a16:rowId xmlns:a16="http://schemas.microsoft.com/office/drawing/2014/main" val="3581650308"/>
                  </a:ext>
                </a:extLst>
              </a:tr>
              <a:tr h="370840">
                <a:tc>
                  <a:txBody>
                    <a:bodyPr/>
                    <a:lstStyle/>
                    <a:p>
                      <a:r>
                        <a:rPr lang="en-US" dirty="0"/>
                        <a:t>Costs</a:t>
                      </a:r>
                    </a:p>
                  </a:txBody>
                  <a:tcPr/>
                </a:tc>
                <a:tc>
                  <a:txBody>
                    <a:bodyPr/>
                    <a:lstStyle/>
                    <a:p>
                      <a:r>
                        <a:rPr lang="en-US" dirty="0"/>
                        <a:t>Highest in development</a:t>
                      </a:r>
                    </a:p>
                  </a:txBody>
                  <a:tcPr/>
                </a:tc>
                <a:tc>
                  <a:txBody>
                    <a:bodyPr/>
                    <a:lstStyle/>
                    <a:p>
                      <a:r>
                        <a:rPr lang="en-US" dirty="0"/>
                        <a:t>Highest in diffusion</a:t>
                      </a:r>
                    </a:p>
                  </a:txBody>
                  <a:tcPr/>
                </a:tc>
                <a:extLst>
                  <a:ext uri="{0D108BD9-81ED-4DB2-BD59-A6C34878D82A}">
                    <a16:rowId xmlns:a16="http://schemas.microsoft.com/office/drawing/2014/main" val="2329144161"/>
                  </a:ext>
                </a:extLst>
              </a:tr>
              <a:tr h="370840">
                <a:tc>
                  <a:txBody>
                    <a:bodyPr/>
                    <a:lstStyle/>
                    <a:p>
                      <a:r>
                        <a:rPr lang="en-US" dirty="0"/>
                        <a:t>Market share determined by</a:t>
                      </a:r>
                    </a:p>
                  </a:txBody>
                  <a:tcPr/>
                </a:tc>
                <a:tc>
                  <a:txBody>
                    <a:bodyPr/>
                    <a:lstStyle/>
                    <a:p>
                      <a:r>
                        <a:rPr lang="en-US" dirty="0"/>
                        <a:t>Therapeutic indication and patent protection</a:t>
                      </a:r>
                    </a:p>
                  </a:txBody>
                  <a:tcPr/>
                </a:tc>
                <a:tc>
                  <a:txBody>
                    <a:bodyPr/>
                    <a:lstStyle/>
                    <a:p>
                      <a:r>
                        <a:rPr lang="en-US" dirty="0"/>
                        <a:t>First to market, rapid diffusion</a:t>
                      </a:r>
                    </a:p>
                  </a:txBody>
                  <a:tcPr/>
                </a:tc>
                <a:extLst>
                  <a:ext uri="{0D108BD9-81ED-4DB2-BD59-A6C34878D82A}">
                    <a16:rowId xmlns:a16="http://schemas.microsoft.com/office/drawing/2014/main" val="2231674459"/>
                  </a:ext>
                </a:extLst>
              </a:tr>
              <a:tr h="370840">
                <a:tc>
                  <a:txBody>
                    <a:bodyPr/>
                    <a:lstStyle/>
                    <a:p>
                      <a:r>
                        <a:rPr lang="en-US" dirty="0"/>
                        <a:t>Uncertainty</a:t>
                      </a:r>
                    </a:p>
                  </a:txBody>
                  <a:tcPr/>
                </a:tc>
                <a:tc>
                  <a:txBody>
                    <a:bodyPr/>
                    <a:lstStyle/>
                    <a:p>
                      <a:r>
                        <a:rPr lang="en-US" dirty="0"/>
                        <a:t>Feasibility and regulatory response</a:t>
                      </a:r>
                    </a:p>
                  </a:txBody>
                  <a:tcPr/>
                </a:tc>
                <a:tc>
                  <a:txBody>
                    <a:bodyPr/>
                    <a:lstStyle/>
                    <a:p>
                      <a:r>
                        <a:rPr lang="en-US" dirty="0"/>
                        <a:t>First to market, successful diffusion</a:t>
                      </a:r>
                    </a:p>
                  </a:txBody>
                  <a:tcPr/>
                </a:tc>
                <a:extLst>
                  <a:ext uri="{0D108BD9-81ED-4DB2-BD59-A6C34878D82A}">
                    <a16:rowId xmlns:a16="http://schemas.microsoft.com/office/drawing/2014/main" val="806391669"/>
                  </a:ext>
                </a:extLst>
              </a:tr>
              <a:tr h="370840">
                <a:tc>
                  <a:txBody>
                    <a:bodyPr/>
                    <a:lstStyle/>
                    <a:p>
                      <a:r>
                        <a:rPr lang="en-US" dirty="0"/>
                        <a:t>Innovation</a:t>
                      </a:r>
                    </a:p>
                  </a:txBody>
                  <a:tcPr/>
                </a:tc>
                <a:tc>
                  <a:txBody>
                    <a:bodyPr/>
                    <a:lstStyle/>
                    <a:p>
                      <a:r>
                        <a:rPr lang="en-US" dirty="0"/>
                        <a:t>Stand-alone (to some extent)</a:t>
                      </a:r>
                    </a:p>
                  </a:txBody>
                  <a:tcPr/>
                </a:tc>
                <a:tc>
                  <a:txBody>
                    <a:bodyPr/>
                    <a:lstStyle/>
                    <a:p>
                      <a:r>
                        <a:rPr lang="en-US" dirty="0"/>
                        <a:t>Modular</a:t>
                      </a:r>
                    </a:p>
                  </a:txBody>
                  <a:tcPr/>
                </a:tc>
                <a:extLst>
                  <a:ext uri="{0D108BD9-81ED-4DB2-BD59-A6C34878D82A}">
                    <a16:rowId xmlns:a16="http://schemas.microsoft.com/office/drawing/2014/main" val="1450504838"/>
                  </a:ext>
                </a:extLst>
              </a:tr>
              <a:tr h="370840">
                <a:tc>
                  <a:txBody>
                    <a:bodyPr/>
                    <a:lstStyle/>
                    <a:p>
                      <a:r>
                        <a:rPr lang="en-US" dirty="0"/>
                        <a:t>Learning</a:t>
                      </a:r>
                    </a:p>
                  </a:txBody>
                  <a:tcPr/>
                </a:tc>
                <a:tc>
                  <a:txBody>
                    <a:bodyPr/>
                    <a:lstStyle/>
                    <a:p>
                      <a:r>
                        <a:rPr lang="en-US" dirty="0"/>
                        <a:t>During development; some from patient use later</a:t>
                      </a:r>
                    </a:p>
                  </a:txBody>
                  <a:tcPr/>
                </a:tc>
                <a:tc>
                  <a:txBody>
                    <a:bodyPr/>
                    <a:lstStyle/>
                    <a:p>
                      <a:r>
                        <a:rPr lang="en-US" dirty="0"/>
                        <a:t>During use by customers</a:t>
                      </a:r>
                    </a:p>
                  </a:txBody>
                  <a:tcPr/>
                </a:tc>
                <a:extLst>
                  <a:ext uri="{0D108BD9-81ED-4DB2-BD59-A6C34878D82A}">
                    <a16:rowId xmlns:a16="http://schemas.microsoft.com/office/drawing/2014/main" val="4063746400"/>
                  </a:ext>
                </a:extLst>
              </a:tr>
            </a:tbl>
          </a:graphicData>
        </a:graphic>
      </p:graphicFrame>
    </p:spTree>
    <p:extLst>
      <p:ext uri="{BB962C8B-B14F-4D97-AF65-F5344CB8AC3E}">
        <p14:creationId xmlns:p14="http://schemas.microsoft.com/office/powerpoint/2010/main" val="95350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3204</TotalTime>
  <Words>2545</Words>
  <Application>Microsoft Office PowerPoint</Application>
  <PresentationFormat>Widescreen</PresentationFormat>
  <Paragraphs>282</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Cambria Math</vt:lpstr>
      <vt:lpstr>Office Theme</vt:lpstr>
      <vt:lpstr>Chapter 2  The innovation process</vt:lpstr>
      <vt:lpstr>Chapter overview</vt:lpstr>
      <vt:lpstr>4 insights about the innovation process:</vt:lpstr>
      <vt:lpstr>Elements of innovation</vt:lpstr>
      <vt:lpstr>Technological innovation usually comes from R&amp;D</vt:lpstr>
      <vt:lpstr>Linear model of innovation</vt:lpstr>
      <vt:lpstr>Example: pharmaceutical innovation</vt:lpstr>
      <vt:lpstr>Example: software innovation</vt:lpstr>
      <vt:lpstr>Comparing the examples</vt:lpstr>
      <vt:lpstr>Science from technology</vt:lpstr>
      <vt:lpstr>Science from technology</vt:lpstr>
      <vt:lpstr>Pasteur’s quadrant: Applied and Basic Research</vt:lpstr>
      <vt:lpstr>Instrumentation for science</vt:lpstr>
      <vt:lpstr>Learning by doing</vt:lpstr>
      <vt:lpstr>Learning by doing</vt:lpstr>
      <vt:lpstr>Learning by doing</vt:lpstr>
      <vt:lpstr>Learning by using</vt:lpstr>
      <vt:lpstr>Learning by using example</vt:lpstr>
      <vt:lpstr>Uncertainty and timing</vt:lpstr>
      <vt:lpstr>Uncertainty and timing</vt:lpstr>
      <vt:lpstr>General Purpose Technologies</vt:lpstr>
      <vt:lpstr>Direction of innovation</vt:lpstr>
      <vt:lpstr>Types of innovation: radical vs incremental</vt:lpstr>
      <vt:lpstr>Types of innovation: Process and product innovation</vt:lpstr>
      <vt:lpstr>Process and product innovation</vt:lpstr>
      <vt:lpstr>Process and product innovation</vt:lpstr>
      <vt:lpstr>User innovation</vt:lpstr>
      <vt:lpstr>Innovation as a quasi-public good</vt:lpstr>
      <vt:lpstr>Summary</vt:lpstr>
    </vt:vector>
  </TitlesOfParts>
  <Company>Santa Clara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Innovation and Economic Growth</dc:title>
  <dc:creator>SCUTechSupport</dc:creator>
  <cp:lastModifiedBy>Bronwyn H Hall</cp:lastModifiedBy>
  <cp:revision>76</cp:revision>
  <dcterms:created xsi:type="dcterms:W3CDTF">2023-02-02T05:32:40Z</dcterms:created>
  <dcterms:modified xsi:type="dcterms:W3CDTF">2024-09-18T20:01:37Z</dcterms:modified>
</cp:coreProperties>
</file>