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3" r:id="rId3"/>
    <p:sldId id="266" r:id="rId4"/>
    <p:sldId id="267" r:id="rId5"/>
    <p:sldId id="268" r:id="rId6"/>
    <p:sldId id="269" r:id="rId7"/>
    <p:sldId id="257" r:id="rId8"/>
    <p:sldId id="258" r:id="rId9"/>
    <p:sldId id="270" r:id="rId10"/>
    <p:sldId id="271" r:id="rId11"/>
    <p:sldId id="272" r:id="rId12"/>
    <p:sldId id="273" r:id="rId13"/>
    <p:sldId id="274" r:id="rId14"/>
    <p:sldId id="259" r:id="rId15"/>
    <p:sldId id="260" r:id="rId16"/>
    <p:sldId id="282" r:id="rId17"/>
    <p:sldId id="261" r:id="rId18"/>
    <p:sldId id="275" r:id="rId19"/>
    <p:sldId id="276" r:id="rId20"/>
    <p:sldId id="262" r:id="rId21"/>
    <p:sldId id="263" r:id="rId22"/>
    <p:sldId id="277" r:id="rId23"/>
    <p:sldId id="278" r:id="rId24"/>
    <p:sldId id="279" r:id="rId25"/>
    <p:sldId id="264" r:id="rId26"/>
    <p:sldId id="265"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C454-1110-4519-A3B1-18AB5F7C5112}"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F9B11-61EF-45D5-B40C-5262A5E29413}" type="slidenum">
              <a:rPr lang="en-US" smtClean="0"/>
              <a:t>‹#›</a:t>
            </a:fld>
            <a:endParaRPr lang="en-US"/>
          </a:p>
        </p:txBody>
      </p:sp>
    </p:spTree>
    <p:extLst>
      <p:ext uri="{BB962C8B-B14F-4D97-AF65-F5344CB8AC3E}">
        <p14:creationId xmlns:p14="http://schemas.microsoft.com/office/powerpoint/2010/main" val="292389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33E4-3A6D-46EB-A4EB-3F9D51036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E5C5A4-58D4-4F4E-A972-A3F03BA8F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755D9-E189-4B8B-9683-596F346C505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F8AF739-366C-4C5F-ADBD-27A7871B7313}"/>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ECAA6FDA-F99E-4160-B529-8C380F6C4BD6}"/>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388554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81EB-57E1-401C-90D9-925381C8D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AB93C-6542-4451-B08C-605D6F94F2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4DA04-0EF8-4B69-82F9-A181E321D0B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54C92B4-948F-42B3-A741-4FB63E30CB31}"/>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BD5FB14C-6330-4632-8C15-386C79E4A002}"/>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284893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789DF-4D8E-42D6-9DF8-B97DE3502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F86CE-9698-40D1-BC4C-0F68376B38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C9CDB-FA0F-414D-9E9E-B41BDB66DAE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8CABFF8-C1CB-4A90-AF49-5D8ACFC05CF7}"/>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269289D4-A6C8-4487-826B-252076B8E8F8}"/>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249563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7F99-174D-445F-8EA2-C1E824877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E9DF0-841E-4BF1-9988-B6A24BE6F8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8C6B-20A7-48B5-AECA-1D7DC579201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BA5839D-CE49-42CD-BCED-6839BC7A0F33}"/>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300C884E-56E4-4D63-9BAA-0C5451AF59A3}"/>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416752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DF5E-11D0-4585-B6FF-E963F0FCE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ADFC21-6C99-4A64-AE37-11F841F0C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0F5BB-1044-4E8F-BE41-D08103A4C01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D54988F-B3BF-4B14-89D7-6194817662AB}"/>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B91532D5-E183-4D85-A2E0-B806B27FDB79}"/>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345315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23AB-C189-4068-ACA8-55CCB0488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01C59-8283-4639-923E-0EB55A59D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0301D4-D908-41CB-A317-C07EE5C9F9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0E6A8-2D1B-4813-937A-E55E3A03E908}"/>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435327B5-B15E-48D1-A739-4C18FEB47131}"/>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555BB3BD-C117-4FFE-AA33-334C01BCA4E1}"/>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29363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F601-E401-4CB5-B9AB-7FB8849B67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0B7CD1-A3A3-4699-8E9F-7FD455090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2107F5-47FC-4678-BD3E-CA9FB3A66F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237B7-9A0B-4C29-950E-215CB0DBE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9A9A32-0E85-4170-A997-9C08282E67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A5A78C-17B4-47E3-A271-2B9984F7F1F6}"/>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6B5D1563-04B8-487B-816A-AC05ADB693CF}"/>
              </a:ext>
            </a:extLst>
          </p:cNvPr>
          <p:cNvSpPr>
            <a:spLocks noGrp="1"/>
          </p:cNvSpPr>
          <p:nvPr>
            <p:ph type="ftr" sz="quarter" idx="11"/>
          </p:nvPr>
        </p:nvSpPr>
        <p:spPr/>
        <p:txBody>
          <a:bodyPr/>
          <a:lstStyle/>
          <a:p>
            <a:r>
              <a:rPr lang="en-US"/>
              <a:t>Hall &amp; Helmers Ch. 10</a:t>
            </a:r>
          </a:p>
        </p:txBody>
      </p:sp>
      <p:sp>
        <p:nvSpPr>
          <p:cNvPr id="9" name="Slide Number Placeholder 8">
            <a:extLst>
              <a:ext uri="{FF2B5EF4-FFF2-40B4-BE49-F238E27FC236}">
                <a16:creationId xmlns:a16="http://schemas.microsoft.com/office/drawing/2014/main" id="{4240CB09-3008-44AE-96DE-0B620DF47CFF}"/>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30464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622C-88D5-4174-B7FA-738C0C76C4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637C5A-BB34-4045-BCD3-06048A71C0C3}"/>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B4C91934-D28B-4F12-B692-22FBEF1BCE59}"/>
              </a:ext>
            </a:extLst>
          </p:cNvPr>
          <p:cNvSpPr>
            <a:spLocks noGrp="1"/>
          </p:cNvSpPr>
          <p:nvPr>
            <p:ph type="ftr" sz="quarter" idx="11"/>
          </p:nvPr>
        </p:nvSpPr>
        <p:spPr/>
        <p:txBody>
          <a:bodyPr/>
          <a:lstStyle/>
          <a:p>
            <a:r>
              <a:rPr lang="en-US"/>
              <a:t>Hall &amp; Helmers Ch. 10</a:t>
            </a:r>
          </a:p>
        </p:txBody>
      </p:sp>
      <p:sp>
        <p:nvSpPr>
          <p:cNvPr id="5" name="Slide Number Placeholder 4">
            <a:extLst>
              <a:ext uri="{FF2B5EF4-FFF2-40B4-BE49-F238E27FC236}">
                <a16:creationId xmlns:a16="http://schemas.microsoft.com/office/drawing/2014/main" id="{637C2F5B-8AF4-4123-B5FE-AF5E822571C3}"/>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134098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32E92-D9CE-4BDA-A465-B2044CA02D72}"/>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61048B44-A3F7-4EB5-A71D-42F141294348}"/>
              </a:ext>
            </a:extLst>
          </p:cNvPr>
          <p:cNvSpPr>
            <a:spLocks noGrp="1"/>
          </p:cNvSpPr>
          <p:nvPr>
            <p:ph type="ftr" sz="quarter" idx="11"/>
          </p:nvPr>
        </p:nvSpPr>
        <p:spPr/>
        <p:txBody>
          <a:bodyPr/>
          <a:lstStyle/>
          <a:p>
            <a:r>
              <a:rPr lang="en-US"/>
              <a:t>Hall &amp; Helmers Ch. 10</a:t>
            </a:r>
          </a:p>
        </p:txBody>
      </p:sp>
      <p:sp>
        <p:nvSpPr>
          <p:cNvPr id="4" name="Slide Number Placeholder 3">
            <a:extLst>
              <a:ext uri="{FF2B5EF4-FFF2-40B4-BE49-F238E27FC236}">
                <a16:creationId xmlns:a16="http://schemas.microsoft.com/office/drawing/2014/main" id="{5695944F-91E3-4EC0-BCF4-F8FDDDCE296D}"/>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47991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FCEE-4401-4F5E-963C-83031BAF1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BAC81E-1869-48C7-8940-0E87A9383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0CC66-8253-4709-9F03-A2D08654F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4F827-BF27-48A4-B571-4AC7CF4669B3}"/>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B6D5BD9-55F5-479D-8953-6C95BF1233E5}"/>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155739E7-7EE5-4607-9AB1-91A556D6D674}"/>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258014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29C0-3033-47A8-8F8E-C5F52CF3C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3B0F5C-EC2B-4F75-BAFE-0D3A1E26A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C9F849-4F0C-4874-B1E8-5D87BAB2D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0FA2B5-6045-42DE-8865-E3EDC09016E8}"/>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F2402FFA-A5BA-47F4-BD2F-CAF692F9C1B3}"/>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EBDA0CC2-BCE1-4E4A-BE6B-74B5FAD63687}"/>
              </a:ext>
            </a:extLst>
          </p:cNvPr>
          <p:cNvSpPr>
            <a:spLocks noGrp="1"/>
          </p:cNvSpPr>
          <p:nvPr>
            <p:ph type="sldNum" sz="quarter" idx="12"/>
          </p:nvPr>
        </p:nvSpPr>
        <p:spPr/>
        <p:txBody>
          <a:bodyPr/>
          <a:lstStyle/>
          <a:p>
            <a:fld id="{3D8AC990-1363-4F3A-A406-E729BD21DA0A}" type="slidenum">
              <a:rPr lang="en-US" smtClean="0"/>
              <a:t>‹#›</a:t>
            </a:fld>
            <a:endParaRPr lang="en-US"/>
          </a:p>
        </p:txBody>
      </p:sp>
    </p:spTree>
    <p:extLst>
      <p:ext uri="{BB962C8B-B14F-4D97-AF65-F5344CB8AC3E}">
        <p14:creationId xmlns:p14="http://schemas.microsoft.com/office/powerpoint/2010/main" val="37477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DB64A-C4CA-451A-9D49-A73255B07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AFD81-27F4-4B27-8391-A379E3CC5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42720-7CB0-40A3-BEC0-212F45406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FF5D2011-1170-4CD7-BCC1-81DBE2687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10</a:t>
            </a:r>
          </a:p>
        </p:txBody>
      </p:sp>
      <p:sp>
        <p:nvSpPr>
          <p:cNvPr id="6" name="Slide Number Placeholder 5">
            <a:extLst>
              <a:ext uri="{FF2B5EF4-FFF2-40B4-BE49-F238E27FC236}">
                <a16:creationId xmlns:a16="http://schemas.microsoft.com/office/drawing/2014/main" id="{521BCC8E-09B1-4DC7-A6C3-5958D191B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AC990-1363-4F3A-A406-E729BD21DA0A}" type="slidenum">
              <a:rPr lang="en-US" smtClean="0"/>
              <a:t>‹#›</a:t>
            </a:fld>
            <a:endParaRPr lang="en-US"/>
          </a:p>
        </p:txBody>
      </p:sp>
    </p:spTree>
    <p:extLst>
      <p:ext uri="{BB962C8B-B14F-4D97-AF65-F5344CB8AC3E}">
        <p14:creationId xmlns:p14="http://schemas.microsoft.com/office/powerpoint/2010/main" val="2351504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78F7-9AAD-4361-952A-2850C19246D1}"/>
              </a:ext>
            </a:extLst>
          </p:cNvPr>
          <p:cNvSpPr>
            <a:spLocks noGrp="1"/>
          </p:cNvSpPr>
          <p:nvPr>
            <p:ph type="ctrTitle"/>
          </p:nvPr>
        </p:nvSpPr>
        <p:spPr/>
        <p:txBody>
          <a:bodyPr>
            <a:normAutofit fontScale="90000"/>
          </a:bodyPr>
          <a:lstStyle/>
          <a:p>
            <a:r>
              <a:rPr lang="en-US" sz="4800" dirty="0"/>
              <a:t>Chapter 10</a:t>
            </a:r>
            <a:br>
              <a:rPr lang="en-US" dirty="0"/>
            </a:br>
            <a:br>
              <a:rPr lang="en-US" dirty="0"/>
            </a:br>
            <a:r>
              <a:rPr lang="en-US" dirty="0"/>
              <a:t>Innovation Policy</a:t>
            </a:r>
          </a:p>
        </p:txBody>
      </p:sp>
      <p:sp>
        <p:nvSpPr>
          <p:cNvPr id="3" name="Subtitle 2">
            <a:extLst>
              <a:ext uri="{FF2B5EF4-FFF2-40B4-BE49-F238E27FC236}">
                <a16:creationId xmlns:a16="http://schemas.microsoft.com/office/drawing/2014/main" id="{21902750-6DE2-4DDA-9DF7-E2FA748F71D2}"/>
              </a:ext>
            </a:extLst>
          </p:cNvPr>
          <p:cNvSpPr>
            <a:spLocks noGrp="1"/>
          </p:cNvSpPr>
          <p:nvPr>
            <p:ph type="subTitle" idx="1"/>
          </p:nvPr>
        </p:nvSpPr>
        <p:spPr/>
        <p:txBody>
          <a:bodyPr/>
          <a:lstStyle/>
          <a:p>
            <a:endParaRPr lang="en-US" dirty="0"/>
          </a:p>
          <a:p>
            <a:endParaRPr lang="en-US" dirty="0"/>
          </a:p>
          <a:p>
            <a:r>
              <a:rPr lang="en-US" dirty="0"/>
              <a:t>Bronwyn H. Hall &amp; Christian Helmers</a:t>
            </a:r>
          </a:p>
          <a:p>
            <a:endParaRPr lang="en-US" dirty="0"/>
          </a:p>
        </p:txBody>
      </p:sp>
    </p:spTree>
    <p:extLst>
      <p:ext uri="{BB962C8B-B14F-4D97-AF65-F5344CB8AC3E}">
        <p14:creationId xmlns:p14="http://schemas.microsoft.com/office/powerpoint/2010/main" val="402316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BD30-75C1-4F8A-82F3-DD6D123C311D}"/>
              </a:ext>
            </a:extLst>
          </p:cNvPr>
          <p:cNvSpPr>
            <a:spLocks noGrp="1"/>
          </p:cNvSpPr>
          <p:nvPr>
            <p:ph type="title"/>
          </p:nvPr>
        </p:nvSpPr>
        <p:spPr/>
        <p:txBody>
          <a:bodyPr/>
          <a:lstStyle/>
          <a:p>
            <a:r>
              <a:rPr lang="en-US" dirty="0"/>
              <a:t>Policy instruments for market failure</a:t>
            </a:r>
          </a:p>
        </p:txBody>
      </p:sp>
      <p:sp>
        <p:nvSpPr>
          <p:cNvPr id="3" name="Content Placeholder 2">
            <a:extLst>
              <a:ext uri="{FF2B5EF4-FFF2-40B4-BE49-F238E27FC236}">
                <a16:creationId xmlns:a16="http://schemas.microsoft.com/office/drawing/2014/main" id="{575CE9F7-D3A2-41A4-AC26-EA52F95C3FBB}"/>
              </a:ext>
            </a:extLst>
          </p:cNvPr>
          <p:cNvSpPr>
            <a:spLocks noGrp="1"/>
          </p:cNvSpPr>
          <p:nvPr>
            <p:ph idx="1"/>
          </p:nvPr>
        </p:nvSpPr>
        <p:spPr/>
        <p:txBody>
          <a:bodyPr/>
          <a:lstStyle/>
          <a:p>
            <a:r>
              <a:rPr lang="en-US" dirty="0"/>
              <a:t>Standard policy tools for dealing with market failures:</a:t>
            </a:r>
          </a:p>
          <a:p>
            <a:pPr marL="514350" indent="-514350">
              <a:buFont typeface="+mj-lt"/>
              <a:buAutoNum type="arabicPeriod"/>
            </a:pPr>
            <a:r>
              <a:rPr lang="en-US" dirty="0"/>
              <a:t>Internalize the externality, bring the spillover within the innovating entity so that it has the correct incentives. Essentially hands the social return to the firm.</a:t>
            </a:r>
          </a:p>
          <a:p>
            <a:pPr marL="514350" indent="-514350">
              <a:buFont typeface="+mj-lt"/>
              <a:buAutoNum type="arabicPeriod"/>
            </a:pPr>
            <a:r>
              <a:rPr lang="en-US" dirty="0"/>
              <a:t>Subsidize the activity if the externality is positive; tax the externality if it is negative.</a:t>
            </a:r>
          </a:p>
          <a:p>
            <a:pPr marL="514350" indent="-514350">
              <a:buFont typeface="+mj-lt"/>
              <a:buAutoNum type="arabicPeriod"/>
            </a:pPr>
            <a:r>
              <a:rPr lang="en-US" dirty="0"/>
              <a:t>Direct government regulation, mandates for a particular preferred behavior.</a:t>
            </a:r>
          </a:p>
        </p:txBody>
      </p:sp>
      <p:sp>
        <p:nvSpPr>
          <p:cNvPr id="4" name="Date Placeholder 3">
            <a:extLst>
              <a:ext uri="{FF2B5EF4-FFF2-40B4-BE49-F238E27FC236}">
                <a16:creationId xmlns:a16="http://schemas.microsoft.com/office/drawing/2014/main" id="{7637D6A0-6DDD-43E1-A161-80DACEF8897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A3E8BDF-83A9-C75A-F72E-AE8AA4CCBE5A}"/>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BAD96FF0-3989-C48C-9594-B9444B7B4221}"/>
              </a:ext>
            </a:extLst>
          </p:cNvPr>
          <p:cNvSpPr>
            <a:spLocks noGrp="1"/>
          </p:cNvSpPr>
          <p:nvPr>
            <p:ph type="sldNum" sz="quarter" idx="12"/>
          </p:nvPr>
        </p:nvSpPr>
        <p:spPr/>
        <p:txBody>
          <a:bodyPr/>
          <a:lstStyle/>
          <a:p>
            <a:fld id="{3D8AC990-1363-4F3A-A406-E729BD21DA0A}" type="slidenum">
              <a:rPr lang="en-US" smtClean="0"/>
              <a:t>10</a:t>
            </a:fld>
            <a:endParaRPr lang="en-US"/>
          </a:p>
        </p:txBody>
      </p:sp>
    </p:spTree>
    <p:extLst>
      <p:ext uri="{BB962C8B-B14F-4D97-AF65-F5344CB8AC3E}">
        <p14:creationId xmlns:p14="http://schemas.microsoft.com/office/powerpoint/2010/main" val="98365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E6EB-DB93-4C0D-B701-44A6EDC5ADE6}"/>
              </a:ext>
            </a:extLst>
          </p:cNvPr>
          <p:cNvSpPr>
            <a:spLocks noGrp="1"/>
          </p:cNvSpPr>
          <p:nvPr>
            <p:ph type="title"/>
          </p:nvPr>
        </p:nvSpPr>
        <p:spPr/>
        <p:txBody>
          <a:bodyPr/>
          <a:lstStyle/>
          <a:p>
            <a:r>
              <a:rPr lang="en-US" dirty="0"/>
              <a:t>Internalizing the externality</a:t>
            </a:r>
          </a:p>
        </p:txBody>
      </p:sp>
      <p:sp>
        <p:nvSpPr>
          <p:cNvPr id="3" name="Content Placeholder 2">
            <a:extLst>
              <a:ext uri="{FF2B5EF4-FFF2-40B4-BE49-F238E27FC236}">
                <a16:creationId xmlns:a16="http://schemas.microsoft.com/office/drawing/2014/main" id="{F4B2F25C-88C4-41BC-B859-9833099107EF}"/>
              </a:ext>
            </a:extLst>
          </p:cNvPr>
          <p:cNvSpPr>
            <a:spLocks noGrp="1"/>
          </p:cNvSpPr>
          <p:nvPr>
            <p:ph idx="1"/>
          </p:nvPr>
        </p:nvSpPr>
        <p:spPr/>
        <p:txBody>
          <a:bodyPr>
            <a:normAutofit fontScale="77500" lnSpcReduction="20000"/>
          </a:bodyPr>
          <a:lstStyle/>
          <a:p>
            <a:r>
              <a:rPr lang="en-US" dirty="0"/>
              <a:t>Internalizing the externality: granting ownership of the externality to the entity that is creating it.</a:t>
            </a:r>
          </a:p>
          <a:p>
            <a:r>
              <a:rPr lang="en-US" dirty="0"/>
              <a:t>Traditional example of downstream river pollution from a factory:</a:t>
            </a:r>
          </a:p>
          <a:p>
            <a:pPr lvl="1"/>
            <a:r>
              <a:rPr lang="en-US" dirty="0"/>
              <a:t>Grant downstream entity right to clean water and allow to sell the rights to pollute to the upstream factory.</a:t>
            </a:r>
          </a:p>
          <a:p>
            <a:pPr lvl="1"/>
            <a:r>
              <a:rPr lang="en-US" dirty="0"/>
              <a:t>Allows downstream entity to choose the level of pollution it finds optimal and to be compensated for it.</a:t>
            </a:r>
          </a:p>
          <a:p>
            <a:pPr lvl="1"/>
            <a:r>
              <a:rPr lang="en-US" dirty="0"/>
              <a:t>Downstream entity captures the (negative) social return to pollution.</a:t>
            </a:r>
          </a:p>
          <a:p>
            <a:r>
              <a:rPr lang="en-US" dirty="0"/>
              <a:t>Allows entity maximizing social returns to create deadweight loss (e.g. monopoly).</a:t>
            </a:r>
          </a:p>
          <a:p>
            <a:r>
              <a:rPr lang="en-US" dirty="0"/>
              <a:t>Examples:</a:t>
            </a:r>
          </a:p>
          <a:p>
            <a:pPr lvl="1"/>
            <a:r>
              <a:rPr lang="en-US" dirty="0"/>
              <a:t>Property right in the output of the innovative activity (intellectual property).</a:t>
            </a:r>
          </a:p>
          <a:p>
            <a:pPr lvl="1"/>
            <a:r>
              <a:rPr lang="en-US" dirty="0"/>
              <a:t>Antitrust exemptions to R&amp;D joint ventures, collaboration in standard setting etc.</a:t>
            </a:r>
          </a:p>
          <a:p>
            <a:r>
              <a:rPr lang="en-US" dirty="0"/>
              <a:t>Solution simply limits spillovers to competitors, but majority of beneficial non-pecuniary spillovers not addressed.</a:t>
            </a:r>
          </a:p>
        </p:txBody>
      </p:sp>
      <p:sp>
        <p:nvSpPr>
          <p:cNvPr id="4" name="Date Placeholder 3">
            <a:extLst>
              <a:ext uri="{FF2B5EF4-FFF2-40B4-BE49-F238E27FC236}">
                <a16:creationId xmlns:a16="http://schemas.microsoft.com/office/drawing/2014/main" id="{AB17DE36-B5EB-2D3B-5273-BFC27E11FEB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26AB101-0923-6DEA-5E4D-4A9AB885E91F}"/>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34BEC089-E728-7EFE-CF43-96CBD4FE53BC}"/>
              </a:ext>
            </a:extLst>
          </p:cNvPr>
          <p:cNvSpPr>
            <a:spLocks noGrp="1"/>
          </p:cNvSpPr>
          <p:nvPr>
            <p:ph type="sldNum" sz="quarter" idx="12"/>
          </p:nvPr>
        </p:nvSpPr>
        <p:spPr/>
        <p:txBody>
          <a:bodyPr/>
          <a:lstStyle/>
          <a:p>
            <a:fld id="{3D8AC990-1363-4F3A-A406-E729BD21DA0A}" type="slidenum">
              <a:rPr lang="en-US" smtClean="0"/>
              <a:t>11</a:t>
            </a:fld>
            <a:endParaRPr lang="en-US"/>
          </a:p>
        </p:txBody>
      </p:sp>
    </p:spTree>
    <p:extLst>
      <p:ext uri="{BB962C8B-B14F-4D97-AF65-F5344CB8AC3E}">
        <p14:creationId xmlns:p14="http://schemas.microsoft.com/office/powerpoint/2010/main" val="32379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396-C4AD-4781-BF39-FD74AF939D5E}"/>
              </a:ext>
            </a:extLst>
          </p:cNvPr>
          <p:cNvSpPr>
            <a:spLocks noGrp="1"/>
          </p:cNvSpPr>
          <p:nvPr>
            <p:ph type="title"/>
          </p:nvPr>
        </p:nvSpPr>
        <p:spPr/>
        <p:txBody>
          <a:bodyPr/>
          <a:lstStyle/>
          <a:p>
            <a:r>
              <a:rPr lang="en-US" dirty="0"/>
              <a:t>Subsidize or tax the activity</a:t>
            </a:r>
          </a:p>
        </p:txBody>
      </p:sp>
      <p:sp>
        <p:nvSpPr>
          <p:cNvPr id="3" name="Content Placeholder 2">
            <a:extLst>
              <a:ext uri="{FF2B5EF4-FFF2-40B4-BE49-F238E27FC236}">
                <a16:creationId xmlns:a16="http://schemas.microsoft.com/office/drawing/2014/main" id="{E102F533-42F3-4315-B0A7-D976A0E2CB24}"/>
              </a:ext>
            </a:extLst>
          </p:cNvPr>
          <p:cNvSpPr>
            <a:spLocks noGrp="1"/>
          </p:cNvSpPr>
          <p:nvPr>
            <p:ph idx="1"/>
          </p:nvPr>
        </p:nvSpPr>
        <p:spPr/>
        <p:txBody>
          <a:bodyPr>
            <a:normAutofit fontScale="92500" lnSpcReduction="20000"/>
          </a:bodyPr>
          <a:lstStyle/>
          <a:p>
            <a:r>
              <a:rPr lang="en-US" dirty="0"/>
              <a:t>Direct government subsidy:</a:t>
            </a:r>
          </a:p>
          <a:p>
            <a:pPr lvl="1"/>
            <a:r>
              <a:rPr lang="en-US" dirty="0"/>
              <a:t>Social-private returns gap is large and the beneficiaries uncertain and diffuse.</a:t>
            </a:r>
          </a:p>
          <a:p>
            <a:pPr lvl="1"/>
            <a:r>
              <a:rPr lang="en-US" dirty="0"/>
              <a:t>Examples: scientific and basic research, higher education, and the health, defense, and space sectors.</a:t>
            </a:r>
          </a:p>
          <a:p>
            <a:r>
              <a:rPr lang="en-US" dirty="0"/>
              <a:t>Tax policy:</a:t>
            </a:r>
          </a:p>
          <a:p>
            <a:pPr lvl="1"/>
            <a:r>
              <a:rPr lang="en-US" dirty="0"/>
              <a:t>Spillover gap to be smaller and we use taxes to reduce the marginal cost of industrial R&amp;D.</a:t>
            </a:r>
          </a:p>
          <a:p>
            <a:pPr lvl="1"/>
            <a:r>
              <a:rPr lang="en-US" dirty="0"/>
              <a:t>R&amp;D is expensed (same as depreciation rate of 100%).</a:t>
            </a:r>
          </a:p>
          <a:p>
            <a:pPr lvl="1"/>
            <a:r>
              <a:rPr lang="en-US" dirty="0"/>
              <a:t>R&amp;D tax credit or super-deduction.</a:t>
            </a:r>
          </a:p>
          <a:p>
            <a:pPr lvl="1"/>
            <a:r>
              <a:rPr lang="en-US" dirty="0"/>
              <a:t>Reduced taxes on income generated by IP assets.</a:t>
            </a:r>
          </a:p>
          <a:p>
            <a:pPr lvl="1"/>
            <a:r>
              <a:rPr lang="en-US" dirty="0"/>
              <a:t>Returns to foreign R&amp;D can be repatriated to the home country at a low tax rate.</a:t>
            </a:r>
          </a:p>
          <a:p>
            <a:r>
              <a:rPr lang="en-US" dirty="0"/>
              <a:t>Regulation:</a:t>
            </a:r>
          </a:p>
          <a:p>
            <a:pPr lvl="1"/>
            <a:r>
              <a:rPr lang="en-US" dirty="0"/>
              <a:t>Often mandate for some kind of efficiency improvement in a product.</a:t>
            </a:r>
          </a:p>
          <a:p>
            <a:pPr lvl="1"/>
            <a:r>
              <a:rPr lang="en-US" dirty="0"/>
              <a:t>Example: fuel efficiency standards for automobiles.</a:t>
            </a:r>
          </a:p>
        </p:txBody>
      </p:sp>
      <p:sp>
        <p:nvSpPr>
          <p:cNvPr id="4" name="Date Placeholder 3">
            <a:extLst>
              <a:ext uri="{FF2B5EF4-FFF2-40B4-BE49-F238E27FC236}">
                <a16:creationId xmlns:a16="http://schemas.microsoft.com/office/drawing/2014/main" id="{D79AE9E3-5B13-0496-6508-E8573F5176A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2326803-4434-5D38-4612-C253A2377BDC}"/>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96317558-86A9-B5D7-37EF-DED2371ED44F}"/>
              </a:ext>
            </a:extLst>
          </p:cNvPr>
          <p:cNvSpPr>
            <a:spLocks noGrp="1"/>
          </p:cNvSpPr>
          <p:nvPr>
            <p:ph type="sldNum" sz="quarter" idx="12"/>
          </p:nvPr>
        </p:nvSpPr>
        <p:spPr/>
        <p:txBody>
          <a:bodyPr/>
          <a:lstStyle/>
          <a:p>
            <a:fld id="{3D8AC990-1363-4F3A-A406-E729BD21DA0A}" type="slidenum">
              <a:rPr lang="en-US" smtClean="0"/>
              <a:t>12</a:t>
            </a:fld>
            <a:endParaRPr lang="en-US"/>
          </a:p>
        </p:txBody>
      </p:sp>
    </p:spTree>
    <p:extLst>
      <p:ext uri="{BB962C8B-B14F-4D97-AF65-F5344CB8AC3E}">
        <p14:creationId xmlns:p14="http://schemas.microsoft.com/office/powerpoint/2010/main" val="188713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19E4-864A-49A0-A380-C50F3208213E}"/>
              </a:ext>
            </a:extLst>
          </p:cNvPr>
          <p:cNvSpPr>
            <a:spLocks noGrp="1"/>
          </p:cNvSpPr>
          <p:nvPr>
            <p:ph type="title"/>
          </p:nvPr>
        </p:nvSpPr>
        <p:spPr/>
        <p:txBody>
          <a:bodyPr/>
          <a:lstStyle/>
          <a:p>
            <a:r>
              <a:rPr lang="en-US" dirty="0"/>
              <a:t>R&amp;D and IP tax credits and subsidies</a:t>
            </a:r>
          </a:p>
        </p:txBody>
      </p:sp>
      <p:sp>
        <p:nvSpPr>
          <p:cNvPr id="3" name="Content Placeholder 2">
            <a:extLst>
              <a:ext uri="{FF2B5EF4-FFF2-40B4-BE49-F238E27FC236}">
                <a16:creationId xmlns:a16="http://schemas.microsoft.com/office/drawing/2014/main" id="{7B2ACD84-86C7-4929-BF55-C68E890D7206}"/>
              </a:ext>
            </a:extLst>
          </p:cNvPr>
          <p:cNvSpPr>
            <a:spLocks noGrp="1"/>
          </p:cNvSpPr>
          <p:nvPr>
            <p:ph idx="1"/>
          </p:nvPr>
        </p:nvSpPr>
        <p:spPr/>
        <p:txBody>
          <a:bodyPr>
            <a:normAutofit fontScale="85000" lnSpcReduction="20000"/>
          </a:bodyPr>
          <a:lstStyle/>
          <a:p>
            <a:r>
              <a:rPr lang="en-US" dirty="0"/>
              <a:t>Encouraging private firms to perform R&amp;D via tax system widespread.</a:t>
            </a:r>
          </a:p>
          <a:p>
            <a:r>
              <a:rPr lang="en-US" dirty="0"/>
              <a:t>Especially popular in high-income economies, 34 of 38 OECD countries have some kind of tax incentive for R&amp;D.</a:t>
            </a:r>
          </a:p>
          <a:p>
            <a:r>
              <a:rPr lang="en-US" b="1" dirty="0"/>
              <a:t>Advantages</a:t>
            </a:r>
            <a:r>
              <a:rPr lang="en-US" dirty="0"/>
              <a:t> of using tax credits to subsidize R&amp;D rather than directly funding the R&amp;D:</a:t>
            </a:r>
          </a:p>
          <a:p>
            <a:pPr lvl="1"/>
            <a:r>
              <a:rPr lang="en-US" dirty="0"/>
              <a:t>Firms choose areas in which to invest, rather than government.</a:t>
            </a:r>
          </a:p>
          <a:p>
            <a:pPr lvl="1"/>
            <a:r>
              <a:rPr lang="en-US" dirty="0"/>
              <a:t>Requires less time and management by the government.</a:t>
            </a:r>
          </a:p>
          <a:p>
            <a:pPr lvl="1"/>
            <a:r>
              <a:rPr lang="en-US" dirty="0"/>
              <a:t>Less subject to lobbying pressure for specific projects.</a:t>
            </a:r>
          </a:p>
          <a:p>
            <a:pPr lvl="1"/>
            <a:r>
              <a:rPr lang="en-US" dirty="0"/>
              <a:t>Allows for firms in a specific area competition among firms with varying approaches to a problem.</a:t>
            </a:r>
          </a:p>
          <a:p>
            <a:r>
              <a:rPr lang="en-US" b="1" dirty="0"/>
              <a:t>Disadvantages</a:t>
            </a:r>
            <a:r>
              <a:rPr lang="en-US" dirty="0"/>
              <a:t> of using tax credits to subsidize R&amp;D rather than directly funding the R&amp;D:</a:t>
            </a:r>
          </a:p>
          <a:p>
            <a:pPr lvl="1"/>
            <a:r>
              <a:rPr lang="en-US" dirty="0"/>
              <a:t>Project choice based on maximizing private returns rather than social.</a:t>
            </a:r>
          </a:p>
          <a:p>
            <a:pPr lvl="1"/>
            <a:r>
              <a:rPr lang="en-US" dirty="0"/>
              <a:t>Auditing requirements are expensive for government.</a:t>
            </a:r>
          </a:p>
        </p:txBody>
      </p:sp>
      <p:sp>
        <p:nvSpPr>
          <p:cNvPr id="4" name="Date Placeholder 3">
            <a:extLst>
              <a:ext uri="{FF2B5EF4-FFF2-40B4-BE49-F238E27FC236}">
                <a16:creationId xmlns:a16="http://schemas.microsoft.com/office/drawing/2014/main" id="{A061D8EA-1504-4022-73FC-5F89BB20B48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4C298AF-9072-0D19-3C07-8639DCAC4048}"/>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375B3888-A194-CCF3-3E04-CEE433515F01}"/>
              </a:ext>
            </a:extLst>
          </p:cNvPr>
          <p:cNvSpPr>
            <a:spLocks noGrp="1"/>
          </p:cNvSpPr>
          <p:nvPr>
            <p:ph type="sldNum" sz="quarter" idx="12"/>
          </p:nvPr>
        </p:nvSpPr>
        <p:spPr/>
        <p:txBody>
          <a:bodyPr/>
          <a:lstStyle/>
          <a:p>
            <a:fld id="{3D8AC990-1363-4F3A-A406-E729BD21DA0A}" type="slidenum">
              <a:rPr lang="en-US" smtClean="0"/>
              <a:t>13</a:t>
            </a:fld>
            <a:endParaRPr lang="en-US"/>
          </a:p>
        </p:txBody>
      </p:sp>
    </p:spTree>
    <p:extLst>
      <p:ext uri="{BB962C8B-B14F-4D97-AF65-F5344CB8AC3E}">
        <p14:creationId xmlns:p14="http://schemas.microsoft.com/office/powerpoint/2010/main" val="116635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DEF7-D8AA-4D54-A532-304166635A4B}"/>
              </a:ext>
            </a:extLst>
          </p:cNvPr>
          <p:cNvSpPr>
            <a:spLocks noGrp="1"/>
          </p:cNvSpPr>
          <p:nvPr>
            <p:ph type="title"/>
          </p:nvPr>
        </p:nvSpPr>
        <p:spPr/>
        <p:txBody>
          <a:bodyPr/>
          <a:lstStyle/>
          <a:p>
            <a:r>
              <a:rPr lang="en-US" dirty="0"/>
              <a:t>Who uses R&amp;D tax credits?</a:t>
            </a:r>
          </a:p>
        </p:txBody>
      </p:sp>
      <p:sp>
        <p:nvSpPr>
          <p:cNvPr id="3" name="Date Placeholder 2">
            <a:extLst>
              <a:ext uri="{FF2B5EF4-FFF2-40B4-BE49-F238E27FC236}">
                <a16:creationId xmlns:a16="http://schemas.microsoft.com/office/drawing/2014/main" id="{1E5AD97C-90DC-31BD-5249-ED55900261A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65C80D7-118C-59B4-6851-04016CAC14C9}"/>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874D0CF3-FBDA-7ED8-21E9-E8780FA346C1}"/>
              </a:ext>
            </a:extLst>
          </p:cNvPr>
          <p:cNvSpPr>
            <a:spLocks noGrp="1"/>
          </p:cNvSpPr>
          <p:nvPr>
            <p:ph type="sldNum" sz="quarter" idx="12"/>
          </p:nvPr>
        </p:nvSpPr>
        <p:spPr/>
        <p:txBody>
          <a:bodyPr/>
          <a:lstStyle/>
          <a:p>
            <a:fld id="{3D8AC990-1363-4F3A-A406-E729BD21DA0A}" type="slidenum">
              <a:rPr lang="en-US" smtClean="0"/>
              <a:t>14</a:t>
            </a:fld>
            <a:endParaRPr lang="en-US"/>
          </a:p>
        </p:txBody>
      </p:sp>
      <p:pic>
        <p:nvPicPr>
          <p:cNvPr id="7" name="Picture 6">
            <a:extLst>
              <a:ext uri="{FF2B5EF4-FFF2-40B4-BE49-F238E27FC236}">
                <a16:creationId xmlns:a16="http://schemas.microsoft.com/office/drawing/2014/main" id="{1E6C875B-C5B8-4887-9A17-03B051234F0B}"/>
              </a:ext>
            </a:extLst>
          </p:cNvPr>
          <p:cNvPicPr>
            <a:picLocks noChangeAspect="1"/>
          </p:cNvPicPr>
          <p:nvPr/>
        </p:nvPicPr>
        <p:blipFill>
          <a:blip r:embed="rId2"/>
          <a:stretch>
            <a:fillRect/>
          </a:stretch>
        </p:blipFill>
        <p:spPr>
          <a:xfrm>
            <a:off x="2514600" y="1876425"/>
            <a:ext cx="7162800" cy="3105150"/>
          </a:xfrm>
          <a:prstGeom prst="rect">
            <a:avLst/>
          </a:prstGeom>
        </p:spPr>
      </p:pic>
    </p:spTree>
    <p:extLst>
      <p:ext uri="{BB962C8B-B14F-4D97-AF65-F5344CB8AC3E}">
        <p14:creationId xmlns:p14="http://schemas.microsoft.com/office/powerpoint/2010/main" val="335314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C758-D7E7-4049-9929-30D5DF9D4851}"/>
              </a:ext>
            </a:extLst>
          </p:cNvPr>
          <p:cNvSpPr>
            <a:spLocks noGrp="1"/>
          </p:cNvSpPr>
          <p:nvPr>
            <p:ph type="title"/>
          </p:nvPr>
        </p:nvSpPr>
        <p:spPr/>
        <p:txBody>
          <a:bodyPr/>
          <a:lstStyle/>
          <a:p>
            <a:r>
              <a:rPr lang="en-US" dirty="0"/>
              <a:t>Incremental tax credit</a:t>
            </a:r>
          </a:p>
        </p:txBody>
      </p:sp>
      <p:sp>
        <p:nvSpPr>
          <p:cNvPr id="3" name="Content Placeholder 2">
            <a:extLst>
              <a:ext uri="{FF2B5EF4-FFF2-40B4-BE49-F238E27FC236}">
                <a16:creationId xmlns:a16="http://schemas.microsoft.com/office/drawing/2014/main" id="{06DFB90A-5369-4A6D-B9D3-866D14D58268}"/>
              </a:ext>
            </a:extLst>
          </p:cNvPr>
          <p:cNvSpPr>
            <a:spLocks noGrp="1"/>
          </p:cNvSpPr>
          <p:nvPr>
            <p:ph idx="1"/>
          </p:nvPr>
        </p:nvSpPr>
        <p:spPr>
          <a:xfrm>
            <a:off x="787400" y="2005012"/>
            <a:ext cx="3386667" cy="4351338"/>
          </a:xfrm>
        </p:spPr>
        <p:txBody>
          <a:bodyPr>
            <a:normAutofit fontScale="85000" lnSpcReduction="20000"/>
          </a:bodyPr>
          <a:lstStyle/>
          <a:p>
            <a:r>
              <a:rPr lang="en-US" b="1" dirty="0"/>
              <a:t>Incremental tax credit:</a:t>
            </a:r>
            <a:r>
              <a:rPr lang="en-US" dirty="0"/>
              <a:t> gives firm a credit only for the amount of R&amp;D spending above and beyond prior spending history.</a:t>
            </a:r>
          </a:p>
          <a:p>
            <a:r>
              <a:rPr lang="en-US" dirty="0"/>
              <a:t>Argument: firm will do some level of R&amp;D without credit, therefore cheaper for government to only give credit on the amount of spending in excess of what firm would have done anyway.</a:t>
            </a:r>
          </a:p>
        </p:txBody>
      </p:sp>
      <p:sp>
        <p:nvSpPr>
          <p:cNvPr id="5" name="Date Placeholder 4">
            <a:extLst>
              <a:ext uri="{FF2B5EF4-FFF2-40B4-BE49-F238E27FC236}">
                <a16:creationId xmlns:a16="http://schemas.microsoft.com/office/drawing/2014/main" id="{3163A21C-87E1-F923-83A2-F30F73DEC91C}"/>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6A5963E7-56D6-28B3-DE22-1E6ED9C67FD3}"/>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0AC6FD59-3849-EEB8-C8D4-55576C2B446E}"/>
              </a:ext>
            </a:extLst>
          </p:cNvPr>
          <p:cNvSpPr>
            <a:spLocks noGrp="1"/>
          </p:cNvSpPr>
          <p:nvPr>
            <p:ph type="sldNum" sz="quarter" idx="12"/>
          </p:nvPr>
        </p:nvSpPr>
        <p:spPr/>
        <p:txBody>
          <a:bodyPr/>
          <a:lstStyle/>
          <a:p>
            <a:fld id="{3D8AC990-1363-4F3A-A406-E729BD21DA0A}" type="slidenum">
              <a:rPr lang="en-US" smtClean="0"/>
              <a:t>15</a:t>
            </a:fld>
            <a:endParaRPr lang="en-US"/>
          </a:p>
        </p:txBody>
      </p:sp>
      <p:pic>
        <p:nvPicPr>
          <p:cNvPr id="8" name="Picture 7">
            <a:extLst>
              <a:ext uri="{FF2B5EF4-FFF2-40B4-BE49-F238E27FC236}">
                <a16:creationId xmlns:a16="http://schemas.microsoft.com/office/drawing/2014/main" id="{523C15B6-3501-4D6C-9831-681A2A0E89DF}"/>
              </a:ext>
            </a:extLst>
          </p:cNvPr>
          <p:cNvPicPr>
            <a:picLocks noChangeAspect="1"/>
          </p:cNvPicPr>
          <p:nvPr/>
        </p:nvPicPr>
        <p:blipFill>
          <a:blip r:embed="rId2"/>
          <a:stretch>
            <a:fillRect/>
          </a:stretch>
        </p:blipFill>
        <p:spPr>
          <a:xfrm>
            <a:off x="4967287" y="1825625"/>
            <a:ext cx="6372225" cy="3629025"/>
          </a:xfrm>
          <a:prstGeom prst="rect">
            <a:avLst/>
          </a:prstGeom>
        </p:spPr>
      </p:pic>
    </p:spTree>
    <p:extLst>
      <p:ext uri="{BB962C8B-B14F-4D97-AF65-F5344CB8AC3E}">
        <p14:creationId xmlns:p14="http://schemas.microsoft.com/office/powerpoint/2010/main" val="42561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BA23-8C50-4998-8F59-5BBE3FAE54FE}"/>
              </a:ext>
            </a:extLst>
          </p:cNvPr>
          <p:cNvSpPr>
            <a:spLocks noGrp="1"/>
          </p:cNvSpPr>
          <p:nvPr>
            <p:ph type="title"/>
          </p:nvPr>
        </p:nvSpPr>
        <p:spPr/>
        <p:txBody>
          <a:bodyPr/>
          <a:lstStyle/>
          <a:p>
            <a:r>
              <a:rPr lang="en-US" dirty="0"/>
              <a:t>Incremental tax credit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B10CA2-D02B-44DD-995E-BBDA564F0772}"/>
                  </a:ext>
                </a:extLst>
              </p:cNvPr>
              <p:cNvSpPr>
                <a:spLocks noGrp="1"/>
              </p:cNvSpPr>
              <p:nvPr>
                <p:ph idx="1"/>
              </p:nvPr>
            </p:nvSpPr>
            <p:spPr/>
            <p:txBody>
              <a:bodyPr>
                <a:normAutofit fontScale="85000" lnSpcReduction="20000"/>
              </a:bodyPr>
              <a:lstStyle/>
              <a:p>
                <a:r>
                  <a:rPr lang="en-US" dirty="0"/>
                  <a:t>To compute incremental tax credit, need to determine the level of R&amp;D pre-credit.</a:t>
                </a:r>
              </a:p>
              <a:p>
                <a:r>
                  <a:rPr lang="en-US" dirty="0"/>
                  <a:t>Creates perverse incentives: past increases reduce credit available in the future, rendering it much less effective (Mansfield, 1986; Eisner et al., 1984).</a:t>
                </a:r>
              </a:p>
              <a:p>
                <a:r>
                  <a:rPr lang="en-US" dirty="0"/>
                  <a:t>Assume spending eligible for the credit is amount above average of last three years spending on R&amp;D.</a:t>
                </a:r>
              </a:p>
              <a:p>
                <a:r>
                  <a:rPr lang="en-US" dirty="0"/>
                  <a:t>Marginal tax benefit of a one unit increase in R&amp;D at year </a:t>
                </a:r>
                <a:r>
                  <a:rPr lang="en-US" i="1" dirty="0"/>
                  <a:t>t</a:t>
                </a:r>
                <a:r>
                  <a:rPr lang="en-US" dirty="0"/>
                  <a:t> is:</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𝑡</m:t>
                              </m:r>
                            </m:sub>
                          </m:sSub>
                        </m:num>
                        <m:den>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sub>
                          </m:sSub>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3</m:t>
                              </m:r>
                            </m:den>
                          </m:f>
                        </m:e>
                      </m:d>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is the tax credit rate, </a:t>
                </a:r>
                <a:r>
                  <a:rPr lang="en-US" i="1" dirty="0"/>
                  <a:t>R</a:t>
                </a:r>
                <a:r>
                  <a:rPr lang="en-US" dirty="0"/>
                  <a:t> R&amp;D, </a:t>
                </a:r>
                <a:r>
                  <a:rPr lang="en-US" i="1" dirty="0"/>
                  <a:t>B</a:t>
                </a:r>
                <a:r>
                  <a:rPr lang="en-US" dirty="0"/>
                  <a:t> the present discounted value of the tax bill,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the discount rate.</a:t>
                </a:r>
              </a:p>
              <a:p>
                <a:r>
                  <a:rPr lang="en-US" dirty="0"/>
                  <a:t>Assume </a:t>
                </a:r>
                <a14:m>
                  <m:oMath xmlns:m="http://schemas.openxmlformats.org/officeDocument/2006/math">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=0.9</m:t>
                    </m:r>
                  </m:oMath>
                </a14:m>
                <a:r>
                  <a:rPr lang="en-US" dirty="0"/>
                  <a:t>, effective tax credit is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(1-(0.9+0.81+0.729)/3) = 0.187</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a:t>
                </a:r>
              </a:p>
            </p:txBody>
          </p:sp>
        </mc:Choice>
        <mc:Fallback xmlns="">
          <p:sp>
            <p:nvSpPr>
              <p:cNvPr id="3" name="Content Placeholder 2">
                <a:extLst>
                  <a:ext uri="{FF2B5EF4-FFF2-40B4-BE49-F238E27FC236}">
                    <a16:creationId xmlns:a16="http://schemas.microsoft.com/office/drawing/2014/main" id="{48B10CA2-D02B-44DD-995E-BBDA564F0772}"/>
                  </a:ext>
                </a:extLst>
              </p:cNvPr>
              <p:cNvSpPr>
                <a:spLocks noGrp="1" noRot="1" noChangeAspect="1" noMove="1" noResize="1" noEditPoints="1" noAdjustHandles="1" noChangeArrowheads="1" noChangeShapeType="1" noTextEdit="1"/>
              </p:cNvSpPr>
              <p:nvPr>
                <p:ph idx="1"/>
              </p:nvPr>
            </p:nvSpPr>
            <p:spPr>
              <a:blipFill>
                <a:blip r:embed="rId2"/>
                <a:stretch>
                  <a:fillRect l="-928" t="-3221" r="-46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24F695C-8650-268D-5093-6EDA13B457D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D1496A1-D377-A2CE-5B70-F8681C20A4E5}"/>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13F34213-4C77-D85D-74EC-CC762F06E784}"/>
              </a:ext>
            </a:extLst>
          </p:cNvPr>
          <p:cNvSpPr>
            <a:spLocks noGrp="1"/>
          </p:cNvSpPr>
          <p:nvPr>
            <p:ph type="sldNum" sz="quarter" idx="12"/>
          </p:nvPr>
        </p:nvSpPr>
        <p:spPr/>
        <p:txBody>
          <a:bodyPr/>
          <a:lstStyle/>
          <a:p>
            <a:fld id="{3D8AC990-1363-4F3A-A406-E729BD21DA0A}" type="slidenum">
              <a:rPr lang="en-US" smtClean="0"/>
              <a:t>16</a:t>
            </a:fld>
            <a:endParaRPr lang="en-US"/>
          </a:p>
        </p:txBody>
      </p:sp>
    </p:spTree>
    <p:extLst>
      <p:ext uri="{BB962C8B-B14F-4D97-AF65-F5344CB8AC3E}">
        <p14:creationId xmlns:p14="http://schemas.microsoft.com/office/powerpoint/2010/main" val="8043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78CB-68BD-40AA-9367-10AE0AA84972}"/>
              </a:ext>
            </a:extLst>
          </p:cNvPr>
          <p:cNvSpPr>
            <a:spLocks noGrp="1"/>
          </p:cNvSpPr>
          <p:nvPr>
            <p:ph type="title"/>
          </p:nvPr>
        </p:nvSpPr>
        <p:spPr/>
        <p:txBody>
          <a:bodyPr/>
          <a:lstStyle/>
          <a:p>
            <a:r>
              <a:rPr lang="en-US" dirty="0"/>
              <a:t>IP boxes</a:t>
            </a:r>
          </a:p>
        </p:txBody>
      </p:sp>
      <p:sp>
        <p:nvSpPr>
          <p:cNvPr id="3" name="Content Placeholder 2">
            <a:extLst>
              <a:ext uri="{FF2B5EF4-FFF2-40B4-BE49-F238E27FC236}">
                <a16:creationId xmlns:a16="http://schemas.microsoft.com/office/drawing/2014/main" id="{64E28AD3-A2FB-4C2C-A007-A3F4D9265D70}"/>
              </a:ext>
            </a:extLst>
          </p:cNvPr>
          <p:cNvSpPr>
            <a:spLocks noGrp="1"/>
          </p:cNvSpPr>
          <p:nvPr>
            <p:ph idx="1"/>
          </p:nvPr>
        </p:nvSpPr>
        <p:spPr>
          <a:xfrm>
            <a:off x="838200" y="1825625"/>
            <a:ext cx="10515600" cy="1535642"/>
          </a:xfrm>
        </p:spPr>
        <p:txBody>
          <a:bodyPr/>
          <a:lstStyle/>
          <a:p>
            <a:r>
              <a:rPr lang="en-US" b="1" dirty="0"/>
              <a:t>IP Box:</a:t>
            </a:r>
            <a:r>
              <a:rPr lang="en-US" dirty="0"/>
              <a:t> special tax treatment for income attributed to IP.</a:t>
            </a:r>
          </a:p>
          <a:p>
            <a:r>
              <a:rPr lang="en-US" dirty="0"/>
              <a:t>IP covered varies across countries but usually includes patents, utility models, software.</a:t>
            </a:r>
          </a:p>
        </p:txBody>
      </p:sp>
      <p:sp>
        <p:nvSpPr>
          <p:cNvPr id="5" name="Date Placeholder 4">
            <a:extLst>
              <a:ext uri="{FF2B5EF4-FFF2-40B4-BE49-F238E27FC236}">
                <a16:creationId xmlns:a16="http://schemas.microsoft.com/office/drawing/2014/main" id="{A2B67B7D-BC2B-9A8A-9D77-052F0EF0D58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9040C921-EA95-CC12-D531-36128BE7E318}"/>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F493E099-BD84-51D0-13B7-9084B9640614}"/>
              </a:ext>
            </a:extLst>
          </p:cNvPr>
          <p:cNvSpPr>
            <a:spLocks noGrp="1"/>
          </p:cNvSpPr>
          <p:nvPr>
            <p:ph type="sldNum" sz="quarter" idx="12"/>
          </p:nvPr>
        </p:nvSpPr>
        <p:spPr/>
        <p:txBody>
          <a:bodyPr/>
          <a:lstStyle/>
          <a:p>
            <a:fld id="{3D8AC990-1363-4F3A-A406-E729BD21DA0A}" type="slidenum">
              <a:rPr lang="en-US" smtClean="0"/>
              <a:t>17</a:t>
            </a:fld>
            <a:endParaRPr lang="en-US"/>
          </a:p>
        </p:txBody>
      </p:sp>
      <p:pic>
        <p:nvPicPr>
          <p:cNvPr id="8" name="Picture 7">
            <a:extLst>
              <a:ext uri="{FF2B5EF4-FFF2-40B4-BE49-F238E27FC236}">
                <a16:creationId xmlns:a16="http://schemas.microsoft.com/office/drawing/2014/main" id="{C6CE738A-9D95-4ADF-9EF2-425F39E91594}"/>
              </a:ext>
            </a:extLst>
          </p:cNvPr>
          <p:cNvPicPr>
            <a:picLocks noChangeAspect="1"/>
          </p:cNvPicPr>
          <p:nvPr/>
        </p:nvPicPr>
        <p:blipFill>
          <a:blip r:embed="rId2"/>
          <a:stretch>
            <a:fillRect/>
          </a:stretch>
        </p:blipFill>
        <p:spPr>
          <a:xfrm>
            <a:off x="2524125" y="3278716"/>
            <a:ext cx="7143750" cy="3009900"/>
          </a:xfrm>
          <a:prstGeom prst="rect">
            <a:avLst/>
          </a:prstGeom>
        </p:spPr>
      </p:pic>
    </p:spTree>
    <p:extLst>
      <p:ext uri="{BB962C8B-B14F-4D97-AF65-F5344CB8AC3E}">
        <p14:creationId xmlns:p14="http://schemas.microsoft.com/office/powerpoint/2010/main" val="429470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5DFE-E8F1-4D45-BC75-8B4C8A8B45E8}"/>
              </a:ext>
            </a:extLst>
          </p:cNvPr>
          <p:cNvSpPr>
            <a:spLocks noGrp="1"/>
          </p:cNvSpPr>
          <p:nvPr>
            <p:ph type="title"/>
          </p:nvPr>
        </p:nvSpPr>
        <p:spPr/>
        <p:txBody>
          <a:bodyPr/>
          <a:lstStyle/>
          <a:p>
            <a:r>
              <a:rPr lang="en-US" dirty="0"/>
              <a:t>IP boxes</a:t>
            </a:r>
          </a:p>
        </p:txBody>
      </p:sp>
      <p:sp>
        <p:nvSpPr>
          <p:cNvPr id="3" name="Content Placeholder 2">
            <a:extLst>
              <a:ext uri="{FF2B5EF4-FFF2-40B4-BE49-F238E27FC236}">
                <a16:creationId xmlns:a16="http://schemas.microsoft.com/office/drawing/2014/main" id="{537FD3FD-0E4F-4081-95B4-B552E627B479}"/>
              </a:ext>
            </a:extLst>
          </p:cNvPr>
          <p:cNvSpPr>
            <a:spLocks noGrp="1"/>
          </p:cNvSpPr>
          <p:nvPr>
            <p:ph idx="1"/>
          </p:nvPr>
        </p:nvSpPr>
        <p:spPr/>
        <p:txBody>
          <a:bodyPr>
            <a:normAutofit fontScale="77500" lnSpcReduction="20000"/>
          </a:bodyPr>
          <a:lstStyle/>
          <a:p>
            <a:r>
              <a:rPr lang="en-US" dirty="0"/>
              <a:t>Motivation: </a:t>
            </a:r>
          </a:p>
          <a:p>
            <a:pPr lvl="1"/>
            <a:r>
              <a:rPr lang="en-US" dirty="0"/>
              <a:t>Discourage behavior of multinational firms, who locate ownership of their (highly mobile) intangible assets in low tax jurisdictions and tax havens, in order to pay lower taxes on income earned from those assets.</a:t>
            </a:r>
          </a:p>
          <a:p>
            <a:pPr lvl="1"/>
            <a:r>
              <a:rPr lang="en-US" dirty="0"/>
              <a:t>IP box may be a way to subsidize successful innovative activity.</a:t>
            </a:r>
          </a:p>
          <a:p>
            <a:r>
              <a:rPr lang="en-US" dirty="0"/>
              <a:t>Problems:</a:t>
            </a:r>
          </a:p>
          <a:p>
            <a:pPr lvl="1"/>
            <a:r>
              <a:rPr lang="en-US" dirty="0"/>
              <a:t>R&amp;D spending directly under control of the firm so the incentive is more immediate.</a:t>
            </a:r>
          </a:p>
          <a:p>
            <a:pPr lvl="1"/>
            <a:r>
              <a:rPr lang="en-US" dirty="0"/>
              <a:t>Patent-generated income depends on R&amp;D investment but is influenced by many other factors.</a:t>
            </a:r>
          </a:p>
          <a:p>
            <a:pPr lvl="1"/>
            <a:r>
              <a:rPr lang="en-US" dirty="0"/>
              <a:t>Patent boxes target the most directly appropriable part of innovation, patent already represents an incentive.</a:t>
            </a:r>
          </a:p>
          <a:p>
            <a:pPr lvl="1"/>
            <a:r>
              <a:rPr lang="en-US" dirty="0"/>
              <a:t>Patent boxes subsidize patent enforcement, since all the income of a patent assertion entity is patent-related income.</a:t>
            </a:r>
          </a:p>
          <a:p>
            <a:pPr lvl="1"/>
            <a:r>
              <a:rPr lang="en-US" dirty="0"/>
              <a:t>Patent boxes provide incentive to renew patents that might otherwise be abandoned.</a:t>
            </a:r>
          </a:p>
          <a:p>
            <a:pPr lvl="1"/>
            <a:r>
              <a:rPr lang="en-US" dirty="0"/>
              <a:t>Design of patent box difficult as it involves allocation of costs for the non-patent assets that are used in generating the patent income.</a:t>
            </a:r>
          </a:p>
          <a:p>
            <a:pPr lvl="1"/>
            <a:r>
              <a:rPr lang="en-US" dirty="0"/>
              <a:t>Government audit costs even higher for the patent box than for R&amp;D tax credit.</a:t>
            </a:r>
          </a:p>
        </p:txBody>
      </p:sp>
      <p:sp>
        <p:nvSpPr>
          <p:cNvPr id="4" name="Date Placeholder 3">
            <a:extLst>
              <a:ext uri="{FF2B5EF4-FFF2-40B4-BE49-F238E27FC236}">
                <a16:creationId xmlns:a16="http://schemas.microsoft.com/office/drawing/2014/main" id="{A06C13AE-E5A5-AA6A-436C-01326F7E9E0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696884C-8979-38A1-F21B-493BCAF83C60}"/>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F44A74EC-73B5-887F-E8EE-CA448A127134}"/>
              </a:ext>
            </a:extLst>
          </p:cNvPr>
          <p:cNvSpPr>
            <a:spLocks noGrp="1"/>
          </p:cNvSpPr>
          <p:nvPr>
            <p:ph type="sldNum" sz="quarter" idx="12"/>
          </p:nvPr>
        </p:nvSpPr>
        <p:spPr/>
        <p:txBody>
          <a:bodyPr/>
          <a:lstStyle/>
          <a:p>
            <a:fld id="{3D8AC990-1363-4F3A-A406-E729BD21DA0A}" type="slidenum">
              <a:rPr lang="en-US" smtClean="0"/>
              <a:t>18</a:t>
            </a:fld>
            <a:endParaRPr lang="en-US"/>
          </a:p>
        </p:txBody>
      </p:sp>
    </p:spTree>
    <p:extLst>
      <p:ext uri="{BB962C8B-B14F-4D97-AF65-F5344CB8AC3E}">
        <p14:creationId xmlns:p14="http://schemas.microsoft.com/office/powerpoint/2010/main" val="133151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E331-0D94-4993-B347-393871315C39}"/>
              </a:ext>
            </a:extLst>
          </p:cNvPr>
          <p:cNvSpPr>
            <a:spLocks noGrp="1"/>
          </p:cNvSpPr>
          <p:nvPr>
            <p:ph type="title"/>
          </p:nvPr>
        </p:nvSpPr>
        <p:spPr/>
        <p:txBody>
          <a:bodyPr/>
          <a:lstStyle/>
          <a:p>
            <a:r>
              <a:rPr lang="en-US" dirty="0"/>
              <a:t>Government Support for R&amp;D</a:t>
            </a:r>
          </a:p>
        </p:txBody>
      </p:sp>
      <p:sp>
        <p:nvSpPr>
          <p:cNvPr id="3" name="Content Placeholder 2">
            <a:extLst>
              <a:ext uri="{FF2B5EF4-FFF2-40B4-BE49-F238E27FC236}">
                <a16:creationId xmlns:a16="http://schemas.microsoft.com/office/drawing/2014/main" id="{D0858E9A-FC3D-450C-BFE4-56013AC19ABD}"/>
              </a:ext>
            </a:extLst>
          </p:cNvPr>
          <p:cNvSpPr>
            <a:spLocks noGrp="1"/>
          </p:cNvSpPr>
          <p:nvPr>
            <p:ph idx="1"/>
          </p:nvPr>
        </p:nvSpPr>
        <p:spPr/>
        <p:txBody>
          <a:bodyPr>
            <a:normAutofit lnSpcReduction="10000"/>
          </a:bodyPr>
          <a:lstStyle/>
          <a:p>
            <a:r>
              <a:rPr lang="en-US" dirty="0"/>
              <a:t>Government funded R&amp;D covers wide range of technologies and its composition varies considerably across countries.</a:t>
            </a:r>
          </a:p>
          <a:p>
            <a:r>
              <a:rPr lang="en-US" dirty="0"/>
              <a:t> Different methods of delivery:</a:t>
            </a:r>
          </a:p>
          <a:p>
            <a:pPr lvl="1"/>
            <a:r>
              <a:rPr lang="en-US" dirty="0"/>
              <a:t>Direct spending funded and performed by the government.</a:t>
            </a:r>
          </a:p>
          <a:p>
            <a:pPr lvl="1"/>
            <a:r>
              <a:rPr lang="en-US" dirty="0"/>
              <a:t>Spending at government-owned laboratories and research institutions.</a:t>
            </a:r>
          </a:p>
          <a:p>
            <a:pPr lvl="1"/>
            <a:r>
              <a:rPr lang="en-US" dirty="0"/>
              <a:t>Spending at private nonprofit laboratories and research institutions.</a:t>
            </a:r>
          </a:p>
          <a:p>
            <a:pPr lvl="1"/>
            <a:r>
              <a:rPr lang="en-US" dirty="0"/>
              <a:t>Competitive grants to industry, universities, and research institutions.</a:t>
            </a:r>
          </a:p>
          <a:p>
            <a:r>
              <a:rPr lang="en-US" dirty="0"/>
              <a:t>Examples of successful government-funded innovation:</a:t>
            </a:r>
          </a:p>
          <a:p>
            <a:pPr lvl="1"/>
            <a:r>
              <a:rPr lang="en-US" dirty="0"/>
              <a:t>Global Positioning System (GPS)</a:t>
            </a:r>
          </a:p>
          <a:p>
            <a:pPr lvl="1"/>
            <a:r>
              <a:rPr lang="en-US" dirty="0"/>
              <a:t>ARPANET/Internet </a:t>
            </a:r>
          </a:p>
          <a:p>
            <a:pPr lvl="1"/>
            <a:r>
              <a:rPr lang="en-US" dirty="0"/>
              <a:t>CRISPR</a:t>
            </a:r>
          </a:p>
        </p:txBody>
      </p:sp>
      <p:sp>
        <p:nvSpPr>
          <p:cNvPr id="4" name="Date Placeholder 3">
            <a:extLst>
              <a:ext uri="{FF2B5EF4-FFF2-40B4-BE49-F238E27FC236}">
                <a16:creationId xmlns:a16="http://schemas.microsoft.com/office/drawing/2014/main" id="{13BEF07A-7BBB-3205-04B3-29C0F615338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FE1727F-6C3B-DD3F-3DFA-ACEA1DAA47EE}"/>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97220EAF-540F-D422-DBD1-F5972E12E028}"/>
              </a:ext>
            </a:extLst>
          </p:cNvPr>
          <p:cNvSpPr>
            <a:spLocks noGrp="1"/>
          </p:cNvSpPr>
          <p:nvPr>
            <p:ph type="sldNum" sz="quarter" idx="12"/>
          </p:nvPr>
        </p:nvSpPr>
        <p:spPr/>
        <p:txBody>
          <a:bodyPr/>
          <a:lstStyle/>
          <a:p>
            <a:fld id="{3D8AC990-1363-4F3A-A406-E729BD21DA0A}" type="slidenum">
              <a:rPr lang="en-US" smtClean="0"/>
              <a:t>19</a:t>
            </a:fld>
            <a:endParaRPr lang="en-US"/>
          </a:p>
        </p:txBody>
      </p:sp>
    </p:spTree>
    <p:extLst>
      <p:ext uri="{BB962C8B-B14F-4D97-AF65-F5344CB8AC3E}">
        <p14:creationId xmlns:p14="http://schemas.microsoft.com/office/powerpoint/2010/main" val="412883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4BB1FC-7A1E-FBE4-A327-8CC257D7665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EE2422-AEBC-2B10-93D3-5ED38B6E8B3C}"/>
              </a:ext>
            </a:extLst>
          </p:cNvPr>
          <p:cNvSpPr>
            <a:spLocks noGrp="1"/>
          </p:cNvSpPr>
          <p:nvPr>
            <p:ph idx="1"/>
          </p:nvPr>
        </p:nvSpPr>
        <p:spPr>
          <a:xfrm>
            <a:off x="838200" y="1825625"/>
            <a:ext cx="10515600" cy="4351338"/>
          </a:xfrm>
        </p:spPr>
        <p:txBody>
          <a:bodyPr>
            <a:normAutofit/>
          </a:bodyPr>
          <a:lstStyle/>
          <a:p>
            <a:pPr lvl="0"/>
            <a:r>
              <a:rPr lang="en-US" dirty="0"/>
              <a:t>Motivations for innovation policy including market failure</a:t>
            </a:r>
          </a:p>
          <a:p>
            <a:pPr lvl="0"/>
            <a:r>
              <a:rPr lang="en-US" dirty="0"/>
              <a:t>Determining the optimal government subsidy</a:t>
            </a:r>
          </a:p>
          <a:p>
            <a:pPr lvl="0"/>
            <a:r>
              <a:rPr lang="en-US" dirty="0"/>
              <a:t>Range </a:t>
            </a:r>
            <a:r>
              <a:rPr lang="en-US"/>
              <a:t>of government policies </a:t>
            </a:r>
            <a:r>
              <a:rPr lang="en-US" dirty="0"/>
              <a:t>to encourage innovation</a:t>
            </a:r>
          </a:p>
          <a:p>
            <a:pPr lvl="0"/>
            <a:r>
              <a:rPr lang="en-US" dirty="0"/>
              <a:t>IP tax credits and subsidies to promote private R&amp;D spending</a:t>
            </a:r>
          </a:p>
          <a:p>
            <a:pPr lvl="0"/>
            <a:r>
              <a:rPr lang="en-US" dirty="0"/>
              <a:t>Direct government support of R&amp;D</a:t>
            </a:r>
          </a:p>
          <a:p>
            <a:pPr lvl="0"/>
            <a:r>
              <a:rPr lang="en-US" dirty="0"/>
              <a:t>National Innovation Systems</a:t>
            </a:r>
          </a:p>
          <a:p>
            <a:endParaRPr lang="en-US" dirty="0"/>
          </a:p>
        </p:txBody>
      </p:sp>
      <p:sp>
        <p:nvSpPr>
          <p:cNvPr id="4" name="Date Placeholder 3">
            <a:extLst>
              <a:ext uri="{FF2B5EF4-FFF2-40B4-BE49-F238E27FC236}">
                <a16:creationId xmlns:a16="http://schemas.microsoft.com/office/drawing/2014/main" id="{DB56C1F7-C6AB-15FA-3479-4773044FA49B}"/>
              </a:ext>
            </a:extLst>
          </p:cNvPr>
          <p:cNvSpPr>
            <a:spLocks noGrp="1"/>
          </p:cNvSpPr>
          <p:nvPr>
            <p:ph type="dt" sz="half" idx="10"/>
          </p:nvPr>
        </p:nvSpPr>
        <p:spPr>
          <a:xfrm>
            <a:off x="838200" y="6356350"/>
            <a:ext cx="2743200" cy="365125"/>
          </a:xfrm>
        </p:spPr>
        <p:txBody>
          <a:bodyPr/>
          <a:lstStyle/>
          <a:p>
            <a:r>
              <a:rPr lang="en-US"/>
              <a:t>2024</a:t>
            </a:r>
          </a:p>
        </p:txBody>
      </p:sp>
      <p:sp>
        <p:nvSpPr>
          <p:cNvPr id="5" name="Footer Placeholder 4">
            <a:extLst>
              <a:ext uri="{FF2B5EF4-FFF2-40B4-BE49-F238E27FC236}">
                <a16:creationId xmlns:a16="http://schemas.microsoft.com/office/drawing/2014/main" id="{E8B9B8BF-283F-3CD0-9827-D95105476CAE}"/>
              </a:ext>
            </a:extLst>
          </p:cNvPr>
          <p:cNvSpPr>
            <a:spLocks noGrp="1"/>
          </p:cNvSpPr>
          <p:nvPr>
            <p:ph type="ftr" sz="quarter" idx="11"/>
          </p:nvPr>
        </p:nvSpPr>
        <p:spPr>
          <a:xfrm>
            <a:off x="4038600" y="6356350"/>
            <a:ext cx="4114800" cy="365125"/>
          </a:xfrm>
        </p:spPr>
        <p:txBody>
          <a:bodyPr/>
          <a:lstStyle/>
          <a:p>
            <a:r>
              <a:rPr lang="en-US"/>
              <a:t>Hall &amp; Helmers Ch. 10</a:t>
            </a:r>
          </a:p>
        </p:txBody>
      </p:sp>
      <p:sp>
        <p:nvSpPr>
          <p:cNvPr id="6" name="Slide Number Placeholder 5">
            <a:extLst>
              <a:ext uri="{FF2B5EF4-FFF2-40B4-BE49-F238E27FC236}">
                <a16:creationId xmlns:a16="http://schemas.microsoft.com/office/drawing/2014/main" id="{CDB97576-0DD2-488F-0A70-21DEF6C71665}"/>
              </a:ext>
            </a:extLst>
          </p:cNvPr>
          <p:cNvSpPr>
            <a:spLocks noGrp="1"/>
          </p:cNvSpPr>
          <p:nvPr>
            <p:ph type="sldNum" sz="quarter" idx="12"/>
          </p:nvPr>
        </p:nvSpPr>
        <p:spPr>
          <a:xfrm>
            <a:off x="8610600" y="6356350"/>
            <a:ext cx="2743200" cy="365125"/>
          </a:xfrm>
        </p:spPr>
        <p:txBody>
          <a:bodyPr/>
          <a:lstStyle/>
          <a:p>
            <a:fld id="{3D8AC990-1363-4F3A-A406-E729BD21DA0A}" type="slidenum">
              <a:rPr lang="en-US" smtClean="0"/>
              <a:pPr/>
              <a:t>2</a:t>
            </a:fld>
            <a:endParaRPr lang="en-US"/>
          </a:p>
        </p:txBody>
      </p:sp>
    </p:spTree>
    <p:extLst>
      <p:ext uri="{BB962C8B-B14F-4D97-AF65-F5344CB8AC3E}">
        <p14:creationId xmlns:p14="http://schemas.microsoft.com/office/powerpoint/2010/main" val="253935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FC54-4BA1-4475-A3FA-FF7ED4F5E285}"/>
              </a:ext>
            </a:extLst>
          </p:cNvPr>
          <p:cNvSpPr>
            <a:spLocks noGrp="1"/>
          </p:cNvSpPr>
          <p:nvPr>
            <p:ph type="title"/>
          </p:nvPr>
        </p:nvSpPr>
        <p:spPr/>
        <p:txBody>
          <a:bodyPr/>
          <a:lstStyle/>
          <a:p>
            <a:r>
              <a:rPr lang="en-US" dirty="0"/>
              <a:t>Where does government R&amp;D funding go?</a:t>
            </a:r>
          </a:p>
        </p:txBody>
      </p:sp>
      <p:sp>
        <p:nvSpPr>
          <p:cNvPr id="3" name="Date Placeholder 2">
            <a:extLst>
              <a:ext uri="{FF2B5EF4-FFF2-40B4-BE49-F238E27FC236}">
                <a16:creationId xmlns:a16="http://schemas.microsoft.com/office/drawing/2014/main" id="{CF418BF2-25FF-CEA5-63B1-78AEF89654C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AD9D2E6-EFD3-BD0C-564F-5A39B5FD5D60}"/>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8F3A2F1F-C594-30A6-D17C-C723A1F90F46}"/>
              </a:ext>
            </a:extLst>
          </p:cNvPr>
          <p:cNvSpPr>
            <a:spLocks noGrp="1"/>
          </p:cNvSpPr>
          <p:nvPr>
            <p:ph type="sldNum" sz="quarter" idx="12"/>
          </p:nvPr>
        </p:nvSpPr>
        <p:spPr/>
        <p:txBody>
          <a:bodyPr/>
          <a:lstStyle/>
          <a:p>
            <a:fld id="{3D8AC990-1363-4F3A-A406-E729BD21DA0A}" type="slidenum">
              <a:rPr lang="en-US" smtClean="0"/>
              <a:t>20</a:t>
            </a:fld>
            <a:endParaRPr lang="en-US"/>
          </a:p>
        </p:txBody>
      </p:sp>
      <p:pic>
        <p:nvPicPr>
          <p:cNvPr id="7" name="Picture 6">
            <a:extLst>
              <a:ext uri="{FF2B5EF4-FFF2-40B4-BE49-F238E27FC236}">
                <a16:creationId xmlns:a16="http://schemas.microsoft.com/office/drawing/2014/main" id="{AB25BFBC-3AA0-416A-B217-89F2FE980D97}"/>
              </a:ext>
            </a:extLst>
          </p:cNvPr>
          <p:cNvPicPr>
            <a:picLocks noChangeAspect="1"/>
          </p:cNvPicPr>
          <p:nvPr/>
        </p:nvPicPr>
        <p:blipFill>
          <a:blip r:embed="rId2"/>
          <a:stretch>
            <a:fillRect/>
          </a:stretch>
        </p:blipFill>
        <p:spPr>
          <a:xfrm>
            <a:off x="2915783" y="1668994"/>
            <a:ext cx="6362097" cy="4460875"/>
          </a:xfrm>
          <a:prstGeom prst="rect">
            <a:avLst/>
          </a:prstGeom>
        </p:spPr>
      </p:pic>
    </p:spTree>
    <p:extLst>
      <p:ext uri="{BB962C8B-B14F-4D97-AF65-F5344CB8AC3E}">
        <p14:creationId xmlns:p14="http://schemas.microsoft.com/office/powerpoint/2010/main" val="283310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78F9-4FF7-4E56-9376-33AE64EAF6A9}"/>
              </a:ext>
            </a:extLst>
          </p:cNvPr>
          <p:cNvSpPr>
            <a:spLocks noGrp="1"/>
          </p:cNvSpPr>
          <p:nvPr>
            <p:ph type="title"/>
          </p:nvPr>
        </p:nvSpPr>
        <p:spPr/>
        <p:txBody>
          <a:bodyPr/>
          <a:lstStyle/>
          <a:p>
            <a:r>
              <a:rPr lang="en-US" dirty="0"/>
              <a:t>Composition of US Government spending on R&amp;D, excluding defense</a:t>
            </a:r>
          </a:p>
        </p:txBody>
      </p:sp>
      <p:sp>
        <p:nvSpPr>
          <p:cNvPr id="3" name="TextBox 2">
            <a:extLst>
              <a:ext uri="{FF2B5EF4-FFF2-40B4-BE49-F238E27FC236}">
                <a16:creationId xmlns:a16="http://schemas.microsoft.com/office/drawing/2014/main" id="{BFF89C11-39F4-A6A6-647A-14C9DDAB472D}"/>
              </a:ext>
            </a:extLst>
          </p:cNvPr>
          <p:cNvSpPr txBox="1"/>
          <p:nvPr/>
        </p:nvSpPr>
        <p:spPr>
          <a:xfrm>
            <a:off x="8271933" y="2151727"/>
            <a:ext cx="2929467"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Illustrates the emphasis on sending men to the moon in the 1960s-1970s, followed by an enormous increase in spending on health-related research.</a:t>
            </a:r>
          </a:p>
        </p:txBody>
      </p:sp>
      <p:sp>
        <p:nvSpPr>
          <p:cNvPr id="5" name="Date Placeholder 4">
            <a:extLst>
              <a:ext uri="{FF2B5EF4-FFF2-40B4-BE49-F238E27FC236}">
                <a16:creationId xmlns:a16="http://schemas.microsoft.com/office/drawing/2014/main" id="{3917EC5C-BF29-6D00-6F08-740FAB1B1673}"/>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772DCA89-5561-DE52-5057-1654DAE4D677}"/>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DFB45673-B7E1-3C36-6D22-6E9736A3A4B9}"/>
              </a:ext>
            </a:extLst>
          </p:cNvPr>
          <p:cNvSpPr>
            <a:spLocks noGrp="1"/>
          </p:cNvSpPr>
          <p:nvPr>
            <p:ph type="sldNum" sz="quarter" idx="12"/>
          </p:nvPr>
        </p:nvSpPr>
        <p:spPr/>
        <p:txBody>
          <a:bodyPr/>
          <a:lstStyle/>
          <a:p>
            <a:fld id="{3D8AC990-1363-4F3A-A406-E729BD21DA0A}" type="slidenum">
              <a:rPr lang="en-US" smtClean="0"/>
              <a:t>21</a:t>
            </a:fld>
            <a:endParaRPr lang="en-US"/>
          </a:p>
        </p:txBody>
      </p:sp>
      <p:pic>
        <p:nvPicPr>
          <p:cNvPr id="8" name="Picture 7">
            <a:extLst>
              <a:ext uri="{FF2B5EF4-FFF2-40B4-BE49-F238E27FC236}">
                <a16:creationId xmlns:a16="http://schemas.microsoft.com/office/drawing/2014/main" id="{68081448-232C-49BC-AB92-465BA11C08EA}"/>
              </a:ext>
            </a:extLst>
          </p:cNvPr>
          <p:cNvPicPr>
            <a:picLocks noChangeAspect="1"/>
          </p:cNvPicPr>
          <p:nvPr/>
        </p:nvPicPr>
        <p:blipFill>
          <a:blip r:embed="rId2"/>
          <a:stretch>
            <a:fillRect/>
          </a:stretch>
        </p:blipFill>
        <p:spPr>
          <a:xfrm>
            <a:off x="2015067" y="1943089"/>
            <a:ext cx="5681662" cy="4248181"/>
          </a:xfrm>
          <a:prstGeom prst="rect">
            <a:avLst/>
          </a:prstGeom>
        </p:spPr>
      </p:pic>
    </p:spTree>
    <p:extLst>
      <p:ext uri="{BB962C8B-B14F-4D97-AF65-F5344CB8AC3E}">
        <p14:creationId xmlns:p14="http://schemas.microsoft.com/office/powerpoint/2010/main" val="219524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CFC6-BD0B-43F1-AE30-6A9343C69DBD}"/>
              </a:ext>
            </a:extLst>
          </p:cNvPr>
          <p:cNvSpPr>
            <a:spLocks noGrp="1"/>
          </p:cNvSpPr>
          <p:nvPr>
            <p:ph type="title"/>
          </p:nvPr>
        </p:nvSpPr>
        <p:spPr/>
        <p:txBody>
          <a:bodyPr/>
          <a:lstStyle/>
          <a:p>
            <a:r>
              <a:rPr lang="en-US" dirty="0"/>
              <a:t>U.S. Government Support for R&amp;D</a:t>
            </a:r>
          </a:p>
        </p:txBody>
      </p:sp>
      <p:sp>
        <p:nvSpPr>
          <p:cNvPr id="3" name="Content Placeholder 2">
            <a:extLst>
              <a:ext uri="{FF2B5EF4-FFF2-40B4-BE49-F238E27FC236}">
                <a16:creationId xmlns:a16="http://schemas.microsoft.com/office/drawing/2014/main" id="{0732D65D-15B4-49DE-A18B-7426854AF0CA}"/>
              </a:ext>
            </a:extLst>
          </p:cNvPr>
          <p:cNvSpPr>
            <a:spLocks noGrp="1"/>
          </p:cNvSpPr>
          <p:nvPr>
            <p:ph idx="1"/>
          </p:nvPr>
        </p:nvSpPr>
        <p:spPr/>
        <p:txBody>
          <a:bodyPr>
            <a:normAutofit fontScale="92500" lnSpcReduction="20000"/>
          </a:bodyPr>
          <a:lstStyle/>
          <a:p>
            <a:r>
              <a:rPr lang="en-US" dirty="0"/>
              <a:t>Fundamental and basic scientific research of all types (National Science Foundation, National Institutes of Health, energy, and space science).</a:t>
            </a:r>
          </a:p>
          <a:p>
            <a:r>
              <a:rPr lang="en-US" dirty="0"/>
              <a:t>Research for military and space applications (National Aeronautics and Space Administration, Department of Defense).</a:t>
            </a:r>
          </a:p>
          <a:p>
            <a:r>
              <a:rPr lang="en-US" dirty="0"/>
              <a:t>Research in applied technology areas perceived to be of national importance in health, energy, and agriculture (e.g., Environmental Protection Agency, Department of Agriculture).</a:t>
            </a:r>
          </a:p>
          <a:p>
            <a:r>
              <a:rPr lang="en-US" dirty="0"/>
              <a:t>Commercialization and adoption programs/ demonstration programs like the clean coal demonstration (Small Business Innovation Research, Advanced Technology Program, Cooperative Research and Development Agreement).</a:t>
            </a:r>
          </a:p>
          <a:p>
            <a:r>
              <a:rPr lang="en-US" dirty="0"/>
              <a:t>Cost-sharing private R&amp;D in commercial areas, e.g., </a:t>
            </a:r>
            <a:r>
              <a:rPr lang="en-US" dirty="0" err="1"/>
              <a:t>Sematech</a:t>
            </a:r>
            <a:r>
              <a:rPr lang="en-US" dirty="0"/>
              <a:t> and the flat panel display project (Advanced Technology Program).</a:t>
            </a:r>
          </a:p>
        </p:txBody>
      </p:sp>
      <p:sp>
        <p:nvSpPr>
          <p:cNvPr id="4" name="Date Placeholder 3">
            <a:extLst>
              <a:ext uri="{FF2B5EF4-FFF2-40B4-BE49-F238E27FC236}">
                <a16:creationId xmlns:a16="http://schemas.microsoft.com/office/drawing/2014/main" id="{75D7F377-C8D8-C757-2A69-CE3A1F95099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E64D089-1860-DDE1-AA6A-CC805B5031B9}"/>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0E06F2B0-C084-7D78-E225-B353D008FC66}"/>
              </a:ext>
            </a:extLst>
          </p:cNvPr>
          <p:cNvSpPr>
            <a:spLocks noGrp="1"/>
          </p:cNvSpPr>
          <p:nvPr>
            <p:ph type="sldNum" sz="quarter" idx="12"/>
          </p:nvPr>
        </p:nvSpPr>
        <p:spPr/>
        <p:txBody>
          <a:bodyPr/>
          <a:lstStyle/>
          <a:p>
            <a:fld id="{3D8AC990-1363-4F3A-A406-E729BD21DA0A}" type="slidenum">
              <a:rPr lang="en-US" smtClean="0"/>
              <a:t>22</a:t>
            </a:fld>
            <a:endParaRPr lang="en-US"/>
          </a:p>
        </p:txBody>
      </p:sp>
    </p:spTree>
    <p:extLst>
      <p:ext uri="{BB962C8B-B14F-4D97-AF65-F5344CB8AC3E}">
        <p14:creationId xmlns:p14="http://schemas.microsoft.com/office/powerpoint/2010/main" val="356368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0DC8-45D2-4A43-8E24-EC310068A628}"/>
              </a:ext>
            </a:extLst>
          </p:cNvPr>
          <p:cNvSpPr>
            <a:spLocks noGrp="1"/>
          </p:cNvSpPr>
          <p:nvPr>
            <p:ph type="title"/>
          </p:nvPr>
        </p:nvSpPr>
        <p:spPr/>
        <p:txBody>
          <a:bodyPr/>
          <a:lstStyle/>
          <a:p>
            <a:r>
              <a:rPr lang="en-US" dirty="0"/>
              <a:t>Political economy of government R&amp;D</a:t>
            </a:r>
          </a:p>
        </p:txBody>
      </p:sp>
      <p:sp>
        <p:nvSpPr>
          <p:cNvPr id="3" name="Content Placeholder 2">
            <a:extLst>
              <a:ext uri="{FF2B5EF4-FFF2-40B4-BE49-F238E27FC236}">
                <a16:creationId xmlns:a16="http://schemas.microsoft.com/office/drawing/2014/main" id="{F7733B51-5037-47BA-A4B5-DE4CE3E4D4E0}"/>
              </a:ext>
            </a:extLst>
          </p:cNvPr>
          <p:cNvSpPr>
            <a:spLocks noGrp="1"/>
          </p:cNvSpPr>
          <p:nvPr>
            <p:ph idx="1"/>
          </p:nvPr>
        </p:nvSpPr>
        <p:spPr/>
        <p:txBody>
          <a:bodyPr/>
          <a:lstStyle/>
          <a:p>
            <a:r>
              <a:rPr lang="en-US" dirty="0"/>
              <a:t>The closer government R&amp;D spending is to commercial activities, the more controversial it becomes.</a:t>
            </a:r>
          </a:p>
          <a:p>
            <a:pPr lvl="1"/>
            <a:r>
              <a:rPr lang="en-US" dirty="0"/>
              <a:t>Spillover benefits small given the commercial possibilities.</a:t>
            </a:r>
          </a:p>
          <a:p>
            <a:pPr lvl="1"/>
            <a:r>
              <a:rPr lang="en-US" dirty="0"/>
              <a:t>Governments bad at “picking winners”.</a:t>
            </a:r>
          </a:p>
          <a:p>
            <a:r>
              <a:rPr lang="en-US" dirty="0"/>
              <a:t>Politics of government funding:</a:t>
            </a:r>
          </a:p>
          <a:p>
            <a:pPr lvl="1"/>
            <a:r>
              <a:rPr lang="en-US" dirty="0"/>
              <a:t>Elected officials care about “saliency”.</a:t>
            </a:r>
          </a:p>
          <a:p>
            <a:pPr lvl="1"/>
            <a:r>
              <a:rPr lang="en-US" dirty="0"/>
              <a:t>Elected officials impatient and risk averse.</a:t>
            </a:r>
          </a:p>
          <a:p>
            <a:pPr lvl="1"/>
            <a:r>
              <a:rPr lang="en-US" dirty="0"/>
              <a:t>Asymmetry in the political support for projects.</a:t>
            </a:r>
          </a:p>
          <a:p>
            <a:r>
              <a:rPr lang="en-US" dirty="0"/>
              <a:t>Implication: government spending on short time horizon projects with no radical change in a concentrated industry.</a:t>
            </a:r>
          </a:p>
        </p:txBody>
      </p:sp>
      <p:sp>
        <p:nvSpPr>
          <p:cNvPr id="4" name="Date Placeholder 3">
            <a:extLst>
              <a:ext uri="{FF2B5EF4-FFF2-40B4-BE49-F238E27FC236}">
                <a16:creationId xmlns:a16="http://schemas.microsoft.com/office/drawing/2014/main" id="{2712F65A-96CF-83A0-DFDB-6F385142D6B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16360AF-17BE-9712-F18D-55DEBFFA1CD9}"/>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6B6DABE7-7AE6-2D8E-DD25-5C626EDF2BD7}"/>
              </a:ext>
            </a:extLst>
          </p:cNvPr>
          <p:cNvSpPr>
            <a:spLocks noGrp="1"/>
          </p:cNvSpPr>
          <p:nvPr>
            <p:ph type="sldNum" sz="quarter" idx="12"/>
          </p:nvPr>
        </p:nvSpPr>
        <p:spPr/>
        <p:txBody>
          <a:bodyPr/>
          <a:lstStyle/>
          <a:p>
            <a:fld id="{3D8AC990-1363-4F3A-A406-E729BD21DA0A}" type="slidenum">
              <a:rPr lang="en-US" smtClean="0"/>
              <a:t>23</a:t>
            </a:fld>
            <a:endParaRPr lang="en-US"/>
          </a:p>
        </p:txBody>
      </p:sp>
    </p:spTree>
    <p:extLst>
      <p:ext uri="{BB962C8B-B14F-4D97-AF65-F5344CB8AC3E}">
        <p14:creationId xmlns:p14="http://schemas.microsoft.com/office/powerpoint/2010/main" val="270267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B2B8-C8B8-4FE9-908E-CE37D2890551}"/>
              </a:ext>
            </a:extLst>
          </p:cNvPr>
          <p:cNvSpPr>
            <a:spLocks noGrp="1"/>
          </p:cNvSpPr>
          <p:nvPr>
            <p:ph type="title"/>
          </p:nvPr>
        </p:nvSpPr>
        <p:spPr/>
        <p:txBody>
          <a:bodyPr/>
          <a:lstStyle/>
          <a:p>
            <a:r>
              <a:rPr lang="en-US" dirty="0"/>
              <a:t>Taxes versus subsidies</a:t>
            </a:r>
          </a:p>
        </p:txBody>
      </p:sp>
      <p:sp>
        <p:nvSpPr>
          <p:cNvPr id="3" name="Content Placeholder 2">
            <a:extLst>
              <a:ext uri="{FF2B5EF4-FFF2-40B4-BE49-F238E27FC236}">
                <a16:creationId xmlns:a16="http://schemas.microsoft.com/office/drawing/2014/main" id="{41975B53-4AE1-40B8-B3B8-DDDA610F80BD}"/>
              </a:ext>
            </a:extLst>
          </p:cNvPr>
          <p:cNvSpPr>
            <a:spLocks noGrp="1"/>
          </p:cNvSpPr>
          <p:nvPr>
            <p:ph idx="1"/>
          </p:nvPr>
        </p:nvSpPr>
        <p:spPr/>
        <p:txBody>
          <a:bodyPr/>
          <a:lstStyle/>
          <a:p>
            <a:r>
              <a:rPr lang="en-US" dirty="0"/>
              <a:t>How to choose the optimal mix of innovation policies?</a:t>
            </a:r>
          </a:p>
          <a:p>
            <a:r>
              <a:rPr lang="en-US" dirty="0"/>
              <a:t>How to balance use of tax incentives with use of direct government spending for R&amp;D?</a:t>
            </a:r>
          </a:p>
          <a:p>
            <a:r>
              <a:rPr lang="en-US" dirty="0"/>
              <a:t>Tax incentives leave the choice of R&amp;D and innovation projects to the firm.</a:t>
            </a:r>
          </a:p>
          <a:p>
            <a:r>
              <a:rPr lang="en-US" dirty="0"/>
              <a:t>Government spending more clearly targeted.</a:t>
            </a:r>
          </a:p>
          <a:p>
            <a:r>
              <a:rPr lang="en-US" dirty="0"/>
              <a:t>Balance varies greatly across countries. </a:t>
            </a:r>
          </a:p>
        </p:txBody>
      </p:sp>
      <p:sp>
        <p:nvSpPr>
          <p:cNvPr id="4" name="Date Placeholder 3">
            <a:extLst>
              <a:ext uri="{FF2B5EF4-FFF2-40B4-BE49-F238E27FC236}">
                <a16:creationId xmlns:a16="http://schemas.microsoft.com/office/drawing/2014/main" id="{3439F4CE-E9D2-8229-7531-B3C4AA39F20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E5834F7-1850-9473-9F03-F469983B6296}"/>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C05B22D5-9900-F472-9133-0A0752D15BCD}"/>
              </a:ext>
            </a:extLst>
          </p:cNvPr>
          <p:cNvSpPr>
            <a:spLocks noGrp="1"/>
          </p:cNvSpPr>
          <p:nvPr>
            <p:ph type="sldNum" sz="quarter" idx="12"/>
          </p:nvPr>
        </p:nvSpPr>
        <p:spPr/>
        <p:txBody>
          <a:bodyPr/>
          <a:lstStyle/>
          <a:p>
            <a:fld id="{3D8AC990-1363-4F3A-A406-E729BD21DA0A}" type="slidenum">
              <a:rPr lang="en-US" smtClean="0"/>
              <a:t>24</a:t>
            </a:fld>
            <a:endParaRPr lang="en-US"/>
          </a:p>
        </p:txBody>
      </p:sp>
    </p:spTree>
    <p:extLst>
      <p:ext uri="{BB962C8B-B14F-4D97-AF65-F5344CB8AC3E}">
        <p14:creationId xmlns:p14="http://schemas.microsoft.com/office/powerpoint/2010/main" val="175473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251C-E8A0-45EE-B4EA-ED0B3DE77B16}"/>
              </a:ext>
            </a:extLst>
          </p:cNvPr>
          <p:cNvSpPr>
            <a:spLocks noGrp="1"/>
          </p:cNvSpPr>
          <p:nvPr>
            <p:ph type="title"/>
          </p:nvPr>
        </p:nvSpPr>
        <p:spPr/>
        <p:txBody>
          <a:bodyPr/>
          <a:lstStyle/>
          <a:p>
            <a:r>
              <a:rPr lang="en-US" dirty="0"/>
              <a:t>Taxes versus subsidies</a:t>
            </a:r>
          </a:p>
        </p:txBody>
      </p:sp>
      <p:sp>
        <p:nvSpPr>
          <p:cNvPr id="3" name="Date Placeholder 2">
            <a:extLst>
              <a:ext uri="{FF2B5EF4-FFF2-40B4-BE49-F238E27FC236}">
                <a16:creationId xmlns:a16="http://schemas.microsoft.com/office/drawing/2014/main" id="{ADEFF7B3-9530-4ABC-F7C6-06D42190047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B09018C-D7B8-B782-E686-C41FC81A395E}"/>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F7B48384-12BE-03FA-E084-9FB66C608F97}"/>
              </a:ext>
            </a:extLst>
          </p:cNvPr>
          <p:cNvSpPr>
            <a:spLocks noGrp="1"/>
          </p:cNvSpPr>
          <p:nvPr>
            <p:ph type="sldNum" sz="quarter" idx="12"/>
          </p:nvPr>
        </p:nvSpPr>
        <p:spPr/>
        <p:txBody>
          <a:bodyPr/>
          <a:lstStyle/>
          <a:p>
            <a:fld id="{3D8AC990-1363-4F3A-A406-E729BD21DA0A}" type="slidenum">
              <a:rPr lang="en-US" smtClean="0"/>
              <a:t>25</a:t>
            </a:fld>
            <a:endParaRPr lang="en-US"/>
          </a:p>
        </p:txBody>
      </p:sp>
      <p:pic>
        <p:nvPicPr>
          <p:cNvPr id="7" name="Picture 6">
            <a:extLst>
              <a:ext uri="{FF2B5EF4-FFF2-40B4-BE49-F238E27FC236}">
                <a16:creationId xmlns:a16="http://schemas.microsoft.com/office/drawing/2014/main" id="{CDD3D350-31AA-47A8-925E-F8CDD580A69C}"/>
              </a:ext>
            </a:extLst>
          </p:cNvPr>
          <p:cNvPicPr>
            <a:picLocks noChangeAspect="1"/>
          </p:cNvPicPr>
          <p:nvPr/>
        </p:nvPicPr>
        <p:blipFill>
          <a:blip r:embed="rId2"/>
          <a:stretch>
            <a:fillRect/>
          </a:stretch>
        </p:blipFill>
        <p:spPr>
          <a:xfrm>
            <a:off x="2221740" y="1548216"/>
            <a:ext cx="6778325" cy="4772224"/>
          </a:xfrm>
          <a:prstGeom prst="rect">
            <a:avLst/>
          </a:prstGeom>
        </p:spPr>
      </p:pic>
    </p:spTree>
    <p:extLst>
      <p:ext uri="{BB962C8B-B14F-4D97-AF65-F5344CB8AC3E}">
        <p14:creationId xmlns:p14="http://schemas.microsoft.com/office/powerpoint/2010/main" val="115234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CF5F-4BDC-447C-B883-2DB57B262D31}"/>
              </a:ext>
            </a:extLst>
          </p:cNvPr>
          <p:cNvSpPr>
            <a:spLocks noGrp="1"/>
          </p:cNvSpPr>
          <p:nvPr>
            <p:ph type="title"/>
          </p:nvPr>
        </p:nvSpPr>
        <p:spPr/>
        <p:txBody>
          <a:bodyPr/>
          <a:lstStyle/>
          <a:p>
            <a:r>
              <a:rPr lang="en-US" dirty="0"/>
              <a:t>Taxes versus subsidies</a:t>
            </a:r>
          </a:p>
        </p:txBody>
      </p:sp>
      <p:sp>
        <p:nvSpPr>
          <p:cNvPr id="3" name="Date Placeholder 2">
            <a:extLst>
              <a:ext uri="{FF2B5EF4-FFF2-40B4-BE49-F238E27FC236}">
                <a16:creationId xmlns:a16="http://schemas.microsoft.com/office/drawing/2014/main" id="{7A8502CE-5D00-C32D-66AD-4F0D7109E18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7FA1A2A-0D42-EA7F-52C9-8AA6337340C7}"/>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0FE9C551-5436-C56D-14A3-07917C4DAEC6}"/>
              </a:ext>
            </a:extLst>
          </p:cNvPr>
          <p:cNvSpPr>
            <a:spLocks noGrp="1"/>
          </p:cNvSpPr>
          <p:nvPr>
            <p:ph type="sldNum" sz="quarter" idx="12"/>
          </p:nvPr>
        </p:nvSpPr>
        <p:spPr/>
        <p:txBody>
          <a:bodyPr/>
          <a:lstStyle/>
          <a:p>
            <a:fld id="{3D8AC990-1363-4F3A-A406-E729BD21DA0A}" type="slidenum">
              <a:rPr lang="en-US" smtClean="0"/>
              <a:t>26</a:t>
            </a:fld>
            <a:endParaRPr lang="en-US"/>
          </a:p>
        </p:txBody>
      </p:sp>
      <p:pic>
        <p:nvPicPr>
          <p:cNvPr id="7" name="Picture 6">
            <a:extLst>
              <a:ext uri="{FF2B5EF4-FFF2-40B4-BE49-F238E27FC236}">
                <a16:creationId xmlns:a16="http://schemas.microsoft.com/office/drawing/2014/main" id="{56691BAD-A5A8-41CB-A3BA-48F2AED7D0F0}"/>
              </a:ext>
            </a:extLst>
          </p:cNvPr>
          <p:cNvPicPr>
            <a:picLocks noChangeAspect="1"/>
          </p:cNvPicPr>
          <p:nvPr/>
        </p:nvPicPr>
        <p:blipFill>
          <a:blip r:embed="rId2"/>
          <a:stretch>
            <a:fillRect/>
          </a:stretch>
        </p:blipFill>
        <p:spPr>
          <a:xfrm>
            <a:off x="2758546" y="1619208"/>
            <a:ext cx="6674908" cy="4808047"/>
          </a:xfrm>
          <a:prstGeom prst="rect">
            <a:avLst/>
          </a:prstGeom>
        </p:spPr>
      </p:pic>
    </p:spTree>
    <p:extLst>
      <p:ext uri="{BB962C8B-B14F-4D97-AF65-F5344CB8AC3E}">
        <p14:creationId xmlns:p14="http://schemas.microsoft.com/office/powerpoint/2010/main" val="217260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E565-110D-45FB-B108-2046150D2773}"/>
              </a:ext>
            </a:extLst>
          </p:cNvPr>
          <p:cNvSpPr>
            <a:spLocks noGrp="1"/>
          </p:cNvSpPr>
          <p:nvPr>
            <p:ph type="title"/>
          </p:nvPr>
        </p:nvSpPr>
        <p:spPr/>
        <p:txBody>
          <a:bodyPr/>
          <a:lstStyle/>
          <a:p>
            <a:r>
              <a:rPr lang="en-US" dirty="0"/>
              <a:t>National Innovation Systems</a:t>
            </a:r>
          </a:p>
        </p:txBody>
      </p:sp>
      <p:sp>
        <p:nvSpPr>
          <p:cNvPr id="3" name="Content Placeholder 2">
            <a:extLst>
              <a:ext uri="{FF2B5EF4-FFF2-40B4-BE49-F238E27FC236}">
                <a16:creationId xmlns:a16="http://schemas.microsoft.com/office/drawing/2014/main" id="{A6BD29B9-FBBA-4902-A343-2FBCA1F6BDFC}"/>
              </a:ext>
            </a:extLst>
          </p:cNvPr>
          <p:cNvSpPr>
            <a:spLocks noGrp="1"/>
          </p:cNvSpPr>
          <p:nvPr>
            <p:ph idx="1"/>
          </p:nvPr>
        </p:nvSpPr>
        <p:spPr/>
        <p:txBody>
          <a:bodyPr/>
          <a:lstStyle/>
          <a:p>
            <a:r>
              <a:rPr lang="en-US" dirty="0"/>
              <a:t>A country's innovation policies operate together to form a national innovation system.</a:t>
            </a:r>
          </a:p>
          <a:p>
            <a:r>
              <a:rPr lang="en-US" dirty="0"/>
              <a:t>In most countries not a top-down planned system but rather something that arises from the country's history and culture.</a:t>
            </a:r>
          </a:p>
          <a:p>
            <a:pPr lvl="1"/>
            <a:r>
              <a:rPr lang="en-US" dirty="0"/>
              <a:t>E.g., the relative importance of defense R&amp;D in the U.S., or industry-targeted R&amp;D in Korea and Japan.</a:t>
            </a:r>
          </a:p>
          <a:p>
            <a:r>
              <a:rPr lang="en-US" dirty="0"/>
              <a:t>Co-existence of national and regional innovation systems.</a:t>
            </a:r>
          </a:p>
          <a:p>
            <a:r>
              <a:rPr lang="en-US" dirty="0"/>
              <a:t>Benefit of concept: identify complementarities of policies, which can make the system as a whole either more or less than the sum of its parts.</a:t>
            </a:r>
          </a:p>
        </p:txBody>
      </p:sp>
      <p:sp>
        <p:nvSpPr>
          <p:cNvPr id="4" name="Date Placeholder 3">
            <a:extLst>
              <a:ext uri="{FF2B5EF4-FFF2-40B4-BE49-F238E27FC236}">
                <a16:creationId xmlns:a16="http://schemas.microsoft.com/office/drawing/2014/main" id="{CE08240E-139A-F82E-2A55-337D0EB7D74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F61D04D-7543-F71B-1DF6-46E9E048AD31}"/>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F4194BFA-DB3D-08F6-E6BA-0220ACFCC2F4}"/>
              </a:ext>
            </a:extLst>
          </p:cNvPr>
          <p:cNvSpPr>
            <a:spLocks noGrp="1"/>
          </p:cNvSpPr>
          <p:nvPr>
            <p:ph type="sldNum" sz="quarter" idx="12"/>
          </p:nvPr>
        </p:nvSpPr>
        <p:spPr/>
        <p:txBody>
          <a:bodyPr/>
          <a:lstStyle/>
          <a:p>
            <a:fld id="{3D8AC990-1363-4F3A-A406-E729BD21DA0A}" type="slidenum">
              <a:rPr lang="en-US" smtClean="0"/>
              <a:t>27</a:t>
            </a:fld>
            <a:endParaRPr lang="en-US"/>
          </a:p>
        </p:txBody>
      </p:sp>
    </p:spTree>
    <p:extLst>
      <p:ext uri="{BB962C8B-B14F-4D97-AF65-F5344CB8AC3E}">
        <p14:creationId xmlns:p14="http://schemas.microsoft.com/office/powerpoint/2010/main" val="28508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0008-AC0B-4A01-B6D6-D70BF3E1959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8FF7C8F-C33B-4154-AE3D-DDCB4211F94A}"/>
              </a:ext>
            </a:extLst>
          </p:cNvPr>
          <p:cNvSpPr>
            <a:spLocks noGrp="1"/>
          </p:cNvSpPr>
          <p:nvPr>
            <p:ph idx="1"/>
          </p:nvPr>
        </p:nvSpPr>
        <p:spPr/>
        <p:txBody>
          <a:bodyPr>
            <a:normAutofit fontScale="92500" lnSpcReduction="10000"/>
          </a:bodyPr>
          <a:lstStyle/>
          <a:p>
            <a:r>
              <a:rPr lang="en-US" dirty="0"/>
              <a:t>Government policy towards R&amp;D and innovation is widespread and takes many forms.</a:t>
            </a:r>
          </a:p>
          <a:p>
            <a:r>
              <a:rPr lang="en-US" dirty="0"/>
              <a:t>Most countries have some form of R&amp;D policy to encourage R&amp;D spending by firms.</a:t>
            </a:r>
          </a:p>
          <a:p>
            <a:r>
              <a:rPr lang="en-US" dirty="0"/>
              <a:t>In almost all countries, some form of education spending.</a:t>
            </a:r>
          </a:p>
          <a:p>
            <a:r>
              <a:rPr lang="en-US" dirty="0"/>
              <a:t>Determining optimal policy mix and level is challenging.</a:t>
            </a:r>
          </a:p>
          <a:p>
            <a:r>
              <a:rPr lang="en-US" dirty="0"/>
              <a:t>Full evaluation of government programs needs a full accounting of benefits, which will include those that are not counted in GDP, such as health and life expectancy.</a:t>
            </a:r>
          </a:p>
          <a:p>
            <a:r>
              <a:rPr lang="en-US" dirty="0"/>
              <a:t>Innovation policy works together with other features of an economy's structure and linkages to create a “National Innovation </a:t>
            </a:r>
            <a:r>
              <a:rPr lang="en-US"/>
              <a:t>System”.</a:t>
            </a:r>
            <a:endParaRPr lang="en-US" dirty="0"/>
          </a:p>
        </p:txBody>
      </p:sp>
      <p:sp>
        <p:nvSpPr>
          <p:cNvPr id="4" name="Date Placeholder 3">
            <a:extLst>
              <a:ext uri="{FF2B5EF4-FFF2-40B4-BE49-F238E27FC236}">
                <a16:creationId xmlns:a16="http://schemas.microsoft.com/office/drawing/2014/main" id="{83EE7781-C188-68D1-98EE-AD85FAE2AF2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270CD8B-161A-B518-484C-3ACB65B7FA71}"/>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C9EA96B1-15BE-3A1C-E3E1-F7BB30C15717}"/>
              </a:ext>
            </a:extLst>
          </p:cNvPr>
          <p:cNvSpPr>
            <a:spLocks noGrp="1"/>
          </p:cNvSpPr>
          <p:nvPr>
            <p:ph type="sldNum" sz="quarter" idx="12"/>
          </p:nvPr>
        </p:nvSpPr>
        <p:spPr/>
        <p:txBody>
          <a:bodyPr/>
          <a:lstStyle/>
          <a:p>
            <a:fld id="{3D8AC990-1363-4F3A-A406-E729BD21DA0A}" type="slidenum">
              <a:rPr lang="en-US" smtClean="0"/>
              <a:t>28</a:t>
            </a:fld>
            <a:endParaRPr lang="en-US"/>
          </a:p>
        </p:txBody>
      </p:sp>
    </p:spTree>
    <p:extLst>
      <p:ext uri="{BB962C8B-B14F-4D97-AF65-F5344CB8AC3E}">
        <p14:creationId xmlns:p14="http://schemas.microsoft.com/office/powerpoint/2010/main" val="22812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897-0162-4603-A13A-63D29AB900C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21684D6-D01D-4A21-9972-4EE490A4CF26}"/>
              </a:ext>
            </a:extLst>
          </p:cNvPr>
          <p:cNvSpPr>
            <a:spLocks noGrp="1"/>
          </p:cNvSpPr>
          <p:nvPr>
            <p:ph idx="1"/>
          </p:nvPr>
        </p:nvSpPr>
        <p:spPr/>
        <p:txBody>
          <a:bodyPr>
            <a:normAutofit fontScale="85000" lnSpcReduction="20000"/>
          </a:bodyPr>
          <a:lstStyle/>
          <a:p>
            <a:r>
              <a:rPr lang="en-US" dirty="0"/>
              <a:t>Role for government policy to encourage and support innovative activities.</a:t>
            </a:r>
          </a:p>
          <a:p>
            <a:r>
              <a:rPr lang="en-US" dirty="0"/>
              <a:t>All countries have some kind of innovation policy, irrespective of the country's political structure and even its development level (“National Innovation Systems”).</a:t>
            </a:r>
          </a:p>
          <a:p>
            <a:r>
              <a:rPr lang="en-US" dirty="0"/>
              <a:t>Diverse set of policies:</a:t>
            </a:r>
          </a:p>
          <a:p>
            <a:pPr lvl="1"/>
            <a:r>
              <a:rPr lang="en-US" dirty="0"/>
              <a:t>Education (institutions and students)</a:t>
            </a:r>
          </a:p>
          <a:p>
            <a:pPr lvl="1"/>
            <a:r>
              <a:rPr lang="en-US" dirty="0"/>
              <a:t>Direct spending on R&amp;D in e.g. defense and health</a:t>
            </a:r>
          </a:p>
          <a:p>
            <a:pPr lvl="1"/>
            <a:r>
              <a:rPr lang="en-US" dirty="0"/>
              <a:t>Tax subsidies for innovative activity in private firms</a:t>
            </a:r>
          </a:p>
          <a:p>
            <a:pPr lvl="1"/>
            <a:r>
              <a:rPr lang="en-US" dirty="0"/>
              <a:t>IP system</a:t>
            </a:r>
          </a:p>
          <a:p>
            <a:pPr lvl="1"/>
            <a:r>
              <a:rPr lang="en-US" dirty="0"/>
              <a:t>Government standard setting, regulatory standards that encourage innovation (directed towards societal goals e.g. reducing pollution)</a:t>
            </a:r>
          </a:p>
          <a:p>
            <a:r>
              <a:rPr lang="en-US" dirty="0"/>
              <a:t>Economic justification for innovation policy: market failure due to unpriced spillovers and financing constraints faced by innovators.</a:t>
            </a:r>
          </a:p>
          <a:p>
            <a:r>
              <a:rPr lang="en-US" dirty="0"/>
              <a:t>But many other motivations as well.</a:t>
            </a:r>
          </a:p>
        </p:txBody>
      </p:sp>
      <p:sp>
        <p:nvSpPr>
          <p:cNvPr id="4" name="Date Placeholder 3">
            <a:extLst>
              <a:ext uri="{FF2B5EF4-FFF2-40B4-BE49-F238E27FC236}">
                <a16:creationId xmlns:a16="http://schemas.microsoft.com/office/drawing/2014/main" id="{1F527E27-B813-E615-E7B1-B000344613D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4CF92B8-B339-4B81-0180-814B04E6D78A}"/>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4DD67F55-CDD2-A83C-B946-E26D2918FC81}"/>
              </a:ext>
            </a:extLst>
          </p:cNvPr>
          <p:cNvSpPr>
            <a:spLocks noGrp="1"/>
          </p:cNvSpPr>
          <p:nvPr>
            <p:ph type="sldNum" sz="quarter" idx="12"/>
          </p:nvPr>
        </p:nvSpPr>
        <p:spPr/>
        <p:txBody>
          <a:bodyPr/>
          <a:lstStyle/>
          <a:p>
            <a:fld id="{3D8AC990-1363-4F3A-A406-E729BD21DA0A}" type="slidenum">
              <a:rPr lang="en-US" smtClean="0"/>
              <a:t>3</a:t>
            </a:fld>
            <a:endParaRPr lang="en-US"/>
          </a:p>
        </p:txBody>
      </p:sp>
    </p:spTree>
    <p:extLst>
      <p:ext uri="{BB962C8B-B14F-4D97-AF65-F5344CB8AC3E}">
        <p14:creationId xmlns:p14="http://schemas.microsoft.com/office/powerpoint/2010/main" val="54304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435B-DEFD-4758-B485-144AF96771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F15F181-8720-4E16-BE93-C1CACD9E2261}"/>
              </a:ext>
            </a:extLst>
          </p:cNvPr>
          <p:cNvSpPr>
            <a:spLocks noGrp="1"/>
          </p:cNvSpPr>
          <p:nvPr>
            <p:ph idx="1"/>
          </p:nvPr>
        </p:nvSpPr>
        <p:spPr/>
        <p:txBody>
          <a:bodyPr/>
          <a:lstStyle/>
          <a:p>
            <a:r>
              <a:rPr lang="en-US" dirty="0"/>
              <a:t>Central questions when designing policy:</a:t>
            </a:r>
          </a:p>
          <a:p>
            <a:pPr lvl="1"/>
            <a:r>
              <a:rPr lang="en-US" dirty="0"/>
              <a:t>Which instrument is effective for which problem?</a:t>
            </a:r>
          </a:p>
          <a:p>
            <a:pPr lvl="1"/>
            <a:r>
              <a:rPr lang="en-US" dirty="0"/>
              <a:t>How much to spend on this instrument?</a:t>
            </a:r>
          </a:p>
          <a:p>
            <a:r>
              <a:rPr lang="en-US" dirty="0"/>
              <a:t>Determining optimal policy/subsidy very challenging.</a:t>
            </a:r>
          </a:p>
          <a:p>
            <a:endParaRPr lang="en-US" dirty="0"/>
          </a:p>
        </p:txBody>
      </p:sp>
      <p:sp>
        <p:nvSpPr>
          <p:cNvPr id="4" name="Date Placeholder 3">
            <a:extLst>
              <a:ext uri="{FF2B5EF4-FFF2-40B4-BE49-F238E27FC236}">
                <a16:creationId xmlns:a16="http://schemas.microsoft.com/office/drawing/2014/main" id="{4FAF43DD-013D-A181-4459-DFA19AD37D0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C1DB320-B3C1-C1AC-96CB-89BF522251FB}"/>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07C52351-DD05-8B12-89CD-437DB80AE17D}"/>
              </a:ext>
            </a:extLst>
          </p:cNvPr>
          <p:cNvSpPr>
            <a:spLocks noGrp="1"/>
          </p:cNvSpPr>
          <p:nvPr>
            <p:ph type="sldNum" sz="quarter" idx="12"/>
          </p:nvPr>
        </p:nvSpPr>
        <p:spPr/>
        <p:txBody>
          <a:bodyPr/>
          <a:lstStyle/>
          <a:p>
            <a:fld id="{3D8AC990-1363-4F3A-A406-E729BD21DA0A}" type="slidenum">
              <a:rPr lang="en-US" smtClean="0"/>
              <a:t>4</a:t>
            </a:fld>
            <a:endParaRPr lang="en-US"/>
          </a:p>
        </p:txBody>
      </p:sp>
    </p:spTree>
    <p:extLst>
      <p:ext uri="{BB962C8B-B14F-4D97-AF65-F5344CB8AC3E}">
        <p14:creationId xmlns:p14="http://schemas.microsoft.com/office/powerpoint/2010/main" val="17165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8D61-AE24-4A0B-A4A4-27060115508E}"/>
              </a:ext>
            </a:extLst>
          </p:cNvPr>
          <p:cNvSpPr>
            <a:spLocks noGrp="1"/>
          </p:cNvSpPr>
          <p:nvPr>
            <p:ph type="title"/>
          </p:nvPr>
        </p:nvSpPr>
        <p:spPr/>
        <p:txBody>
          <a:bodyPr/>
          <a:lstStyle/>
          <a:p>
            <a:r>
              <a:rPr lang="en-US" dirty="0"/>
              <a:t>Why do governments have innovation policies?</a:t>
            </a:r>
          </a:p>
        </p:txBody>
      </p:sp>
      <p:sp>
        <p:nvSpPr>
          <p:cNvPr id="3" name="Content Placeholder 2">
            <a:extLst>
              <a:ext uri="{FF2B5EF4-FFF2-40B4-BE49-F238E27FC236}">
                <a16:creationId xmlns:a16="http://schemas.microsoft.com/office/drawing/2014/main" id="{03A30FF1-B073-4A81-BA8B-7F4FD7AD1DEA}"/>
              </a:ext>
            </a:extLst>
          </p:cNvPr>
          <p:cNvSpPr>
            <a:spLocks noGrp="1"/>
          </p:cNvSpPr>
          <p:nvPr>
            <p:ph idx="1"/>
          </p:nvPr>
        </p:nvSpPr>
        <p:spPr/>
        <p:txBody>
          <a:bodyPr/>
          <a:lstStyle/>
          <a:p>
            <a:r>
              <a:rPr lang="en-US" dirty="0"/>
              <a:t>Main argument for innovation policy:</a:t>
            </a:r>
          </a:p>
          <a:p>
            <a:pPr lvl="1"/>
            <a:r>
              <a:rPr lang="en-US" dirty="0"/>
              <a:t>Social return to R&amp;D and innovation is greater than private return.</a:t>
            </a:r>
          </a:p>
          <a:p>
            <a:pPr lvl="1"/>
            <a:r>
              <a:rPr lang="en-US" dirty="0"/>
              <a:t>Private sector will not provide enough innovation on its own.</a:t>
            </a:r>
          </a:p>
          <a:p>
            <a:r>
              <a:rPr lang="en-US" b="1" dirty="0"/>
              <a:t>Market failure:</a:t>
            </a:r>
            <a:r>
              <a:rPr lang="en-US" dirty="0"/>
              <a:t> Due to unpriced knowledge and network spillovers, market fails to generate appropriate level of innovative activity.</a:t>
            </a:r>
          </a:p>
        </p:txBody>
      </p:sp>
      <p:sp>
        <p:nvSpPr>
          <p:cNvPr id="4" name="Date Placeholder 3">
            <a:extLst>
              <a:ext uri="{FF2B5EF4-FFF2-40B4-BE49-F238E27FC236}">
                <a16:creationId xmlns:a16="http://schemas.microsoft.com/office/drawing/2014/main" id="{BEFDF51C-F57F-9AB5-8D30-D1A798DB6BB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C02A076-0328-5195-D315-DEBE853D0BDB}"/>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21EDEB2B-D78D-8B45-BB80-30FF44ADF31C}"/>
              </a:ext>
            </a:extLst>
          </p:cNvPr>
          <p:cNvSpPr>
            <a:spLocks noGrp="1"/>
          </p:cNvSpPr>
          <p:nvPr>
            <p:ph type="sldNum" sz="quarter" idx="12"/>
          </p:nvPr>
        </p:nvSpPr>
        <p:spPr/>
        <p:txBody>
          <a:bodyPr/>
          <a:lstStyle/>
          <a:p>
            <a:fld id="{3D8AC990-1363-4F3A-A406-E729BD21DA0A}" type="slidenum">
              <a:rPr lang="en-US" smtClean="0"/>
              <a:t>5</a:t>
            </a:fld>
            <a:endParaRPr lang="en-US"/>
          </a:p>
        </p:txBody>
      </p:sp>
    </p:spTree>
    <p:extLst>
      <p:ext uri="{BB962C8B-B14F-4D97-AF65-F5344CB8AC3E}">
        <p14:creationId xmlns:p14="http://schemas.microsoft.com/office/powerpoint/2010/main" val="268934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15AF-49AA-46BE-9F54-B1E03913A909}"/>
              </a:ext>
            </a:extLst>
          </p:cNvPr>
          <p:cNvSpPr>
            <a:spLocks noGrp="1"/>
          </p:cNvSpPr>
          <p:nvPr>
            <p:ph type="title"/>
          </p:nvPr>
        </p:nvSpPr>
        <p:spPr/>
        <p:txBody>
          <a:bodyPr/>
          <a:lstStyle/>
          <a:p>
            <a:r>
              <a:rPr lang="en-US" dirty="0"/>
              <a:t>Why do governments have innovation policies?</a:t>
            </a:r>
          </a:p>
        </p:txBody>
      </p:sp>
      <p:sp>
        <p:nvSpPr>
          <p:cNvPr id="3" name="Content Placeholder 2">
            <a:extLst>
              <a:ext uri="{FF2B5EF4-FFF2-40B4-BE49-F238E27FC236}">
                <a16:creationId xmlns:a16="http://schemas.microsoft.com/office/drawing/2014/main" id="{94EB75EE-FFC3-4E0E-AFE2-CDD3943276F1}"/>
              </a:ext>
            </a:extLst>
          </p:cNvPr>
          <p:cNvSpPr>
            <a:spLocks noGrp="1"/>
          </p:cNvSpPr>
          <p:nvPr>
            <p:ph idx="1"/>
          </p:nvPr>
        </p:nvSpPr>
        <p:spPr/>
        <p:txBody>
          <a:bodyPr>
            <a:normAutofit fontScale="92500" lnSpcReduction="10000"/>
          </a:bodyPr>
          <a:lstStyle/>
          <a:p>
            <a:r>
              <a:rPr lang="en-US" dirty="0"/>
              <a:t>Other arguments:</a:t>
            </a:r>
          </a:p>
          <a:p>
            <a:pPr lvl="1"/>
            <a:r>
              <a:rPr lang="en-US" dirty="0"/>
              <a:t>More difficult to evaluate and fund some types of research in the private sector (e.g. risk and size of effort is large relative to size of market, but public benefit also large).</a:t>
            </a:r>
          </a:p>
          <a:p>
            <a:pPr lvl="1"/>
            <a:r>
              <a:rPr lang="en-US" dirty="0"/>
              <a:t>For some innovations, the benefit is very diffuse and it is difficult to identify those who benefit, making it difficult to collect payment from the users.</a:t>
            </a:r>
          </a:p>
          <a:p>
            <a:pPr lvl="1"/>
            <a:r>
              <a:rPr lang="en-US" dirty="0"/>
              <a:t>“Strategic industry” argument: some industries are very important for national security.</a:t>
            </a:r>
          </a:p>
          <a:p>
            <a:pPr lvl="1"/>
            <a:r>
              <a:rPr lang="en-US" dirty="0"/>
              <a:t>Externalities are large but the relevant innovators are small, so it is difficult for them to finance the necessary research and the risk is too great for any individual.</a:t>
            </a:r>
          </a:p>
          <a:p>
            <a:pPr lvl="1"/>
            <a:r>
              <a:rPr lang="en-US" dirty="0"/>
              <a:t>“Mission-oriented R&amp;D” e.g. pollution characterized by double externality problem (positive knowledge spillovers and negative environmental externalities).</a:t>
            </a:r>
          </a:p>
          <a:p>
            <a:r>
              <a:rPr lang="en-US" dirty="0"/>
              <a:t>Policies for range of reasons, not all pure “market failures” in the economic theory sense, but market fails to deliver “right” amount of innovation.</a:t>
            </a:r>
          </a:p>
        </p:txBody>
      </p:sp>
      <p:sp>
        <p:nvSpPr>
          <p:cNvPr id="4" name="Date Placeholder 3">
            <a:extLst>
              <a:ext uri="{FF2B5EF4-FFF2-40B4-BE49-F238E27FC236}">
                <a16:creationId xmlns:a16="http://schemas.microsoft.com/office/drawing/2014/main" id="{71DABDEE-72D3-8C97-2457-59D81C7A431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39DDF5E-7D84-D6E9-E194-3BC8EF3AB866}"/>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6917FE98-17F6-5AEE-A40D-28539921707B}"/>
              </a:ext>
            </a:extLst>
          </p:cNvPr>
          <p:cNvSpPr>
            <a:spLocks noGrp="1"/>
          </p:cNvSpPr>
          <p:nvPr>
            <p:ph type="sldNum" sz="quarter" idx="12"/>
          </p:nvPr>
        </p:nvSpPr>
        <p:spPr/>
        <p:txBody>
          <a:bodyPr/>
          <a:lstStyle/>
          <a:p>
            <a:fld id="{3D8AC990-1363-4F3A-A406-E729BD21DA0A}" type="slidenum">
              <a:rPr lang="en-US" smtClean="0"/>
              <a:t>6</a:t>
            </a:fld>
            <a:endParaRPr lang="en-US"/>
          </a:p>
        </p:txBody>
      </p:sp>
    </p:spTree>
    <p:extLst>
      <p:ext uri="{BB962C8B-B14F-4D97-AF65-F5344CB8AC3E}">
        <p14:creationId xmlns:p14="http://schemas.microsoft.com/office/powerpoint/2010/main" val="142087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F404-5288-4C0E-B732-01BCC2C34B71}"/>
              </a:ext>
            </a:extLst>
          </p:cNvPr>
          <p:cNvSpPr>
            <a:spLocks noGrp="1"/>
          </p:cNvSpPr>
          <p:nvPr>
            <p:ph type="title"/>
          </p:nvPr>
        </p:nvSpPr>
        <p:spPr/>
        <p:txBody>
          <a:bodyPr/>
          <a:lstStyle/>
          <a:p>
            <a:r>
              <a:rPr lang="en-US" dirty="0"/>
              <a:t>Government spending allocation for major OECD countries</a:t>
            </a:r>
          </a:p>
        </p:txBody>
      </p:sp>
      <p:sp>
        <p:nvSpPr>
          <p:cNvPr id="3" name="TextBox 2">
            <a:extLst>
              <a:ext uri="{FF2B5EF4-FFF2-40B4-BE49-F238E27FC236}">
                <a16:creationId xmlns:a16="http://schemas.microsoft.com/office/drawing/2014/main" id="{EAE37909-09AB-A846-7330-2832F34C4A2F}"/>
              </a:ext>
            </a:extLst>
          </p:cNvPr>
          <p:cNvSpPr txBox="1"/>
          <p:nvPr/>
        </p:nvSpPr>
        <p:spPr>
          <a:xfrm>
            <a:off x="7713133" y="2124123"/>
            <a:ext cx="325065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Allocation highly variable across major economies.</a:t>
            </a:r>
          </a:p>
          <a:p>
            <a:pPr marL="342900" indent="-342900">
              <a:buFont typeface="Arial" panose="020B0604020202020204" pitchFamily="34" charset="0"/>
              <a:buChar char="•"/>
            </a:pPr>
            <a:r>
              <a:rPr lang="en-US" sz="2000" dirty="0"/>
              <a:t>US very high in defense and health; relatively low education spending at federal level because most of it is state level.</a:t>
            </a:r>
          </a:p>
          <a:p>
            <a:pPr marL="342900" indent="-342900">
              <a:buFont typeface="Arial" panose="020B0604020202020204" pitchFamily="34" charset="0"/>
              <a:buChar char="•"/>
            </a:pPr>
            <a:r>
              <a:rPr lang="en-US" sz="2000" dirty="0"/>
              <a:t>Germany, Japan and Korea spend more on industrial technology.</a:t>
            </a:r>
          </a:p>
        </p:txBody>
      </p:sp>
      <p:sp>
        <p:nvSpPr>
          <p:cNvPr id="5" name="Date Placeholder 4">
            <a:extLst>
              <a:ext uri="{FF2B5EF4-FFF2-40B4-BE49-F238E27FC236}">
                <a16:creationId xmlns:a16="http://schemas.microsoft.com/office/drawing/2014/main" id="{1150F2AD-8C14-4368-79AE-9D793CAD12B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20E1F13-38DF-35E6-68A4-FF1435F402BE}"/>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9DEC63C4-4929-8D4A-D565-1F1D9643CA26}"/>
              </a:ext>
            </a:extLst>
          </p:cNvPr>
          <p:cNvSpPr>
            <a:spLocks noGrp="1"/>
          </p:cNvSpPr>
          <p:nvPr>
            <p:ph type="sldNum" sz="quarter" idx="12"/>
          </p:nvPr>
        </p:nvSpPr>
        <p:spPr/>
        <p:txBody>
          <a:bodyPr/>
          <a:lstStyle/>
          <a:p>
            <a:fld id="{3D8AC990-1363-4F3A-A406-E729BD21DA0A}" type="slidenum">
              <a:rPr lang="en-US" smtClean="0"/>
              <a:t>7</a:t>
            </a:fld>
            <a:endParaRPr lang="en-US"/>
          </a:p>
        </p:txBody>
      </p:sp>
      <p:pic>
        <p:nvPicPr>
          <p:cNvPr id="8" name="Picture 7">
            <a:extLst>
              <a:ext uri="{FF2B5EF4-FFF2-40B4-BE49-F238E27FC236}">
                <a16:creationId xmlns:a16="http://schemas.microsoft.com/office/drawing/2014/main" id="{1B1CAEB6-C70B-4BD0-8938-2C6F574E191B}"/>
              </a:ext>
            </a:extLst>
          </p:cNvPr>
          <p:cNvPicPr>
            <a:picLocks noChangeAspect="1"/>
          </p:cNvPicPr>
          <p:nvPr/>
        </p:nvPicPr>
        <p:blipFill>
          <a:blip r:embed="rId2"/>
          <a:stretch>
            <a:fillRect/>
          </a:stretch>
        </p:blipFill>
        <p:spPr>
          <a:xfrm>
            <a:off x="1553100" y="1886034"/>
            <a:ext cx="5685897" cy="4303240"/>
          </a:xfrm>
          <a:prstGeom prst="rect">
            <a:avLst/>
          </a:prstGeom>
        </p:spPr>
      </p:pic>
    </p:spTree>
    <p:extLst>
      <p:ext uri="{BB962C8B-B14F-4D97-AF65-F5344CB8AC3E}">
        <p14:creationId xmlns:p14="http://schemas.microsoft.com/office/powerpoint/2010/main" val="413038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6D58-6E00-4191-8FC5-7FE5A3A4B40B}"/>
              </a:ext>
            </a:extLst>
          </p:cNvPr>
          <p:cNvSpPr>
            <a:spLocks noGrp="1"/>
          </p:cNvSpPr>
          <p:nvPr>
            <p:ph type="title"/>
          </p:nvPr>
        </p:nvSpPr>
        <p:spPr/>
        <p:txBody>
          <a:bodyPr/>
          <a:lstStyle/>
          <a:p>
            <a:r>
              <a:rPr lang="en-US" dirty="0"/>
              <a:t>Determining the optimal subsidy</a:t>
            </a:r>
          </a:p>
        </p:txBody>
      </p:sp>
      <p:sp>
        <p:nvSpPr>
          <p:cNvPr id="3" name="Content Placeholder 2">
            <a:extLst>
              <a:ext uri="{FF2B5EF4-FFF2-40B4-BE49-F238E27FC236}">
                <a16:creationId xmlns:a16="http://schemas.microsoft.com/office/drawing/2014/main" id="{978B9C35-C0FD-44C6-8C9B-F9F39BBF4FC8}"/>
              </a:ext>
            </a:extLst>
          </p:cNvPr>
          <p:cNvSpPr>
            <a:spLocks noGrp="1"/>
          </p:cNvSpPr>
          <p:nvPr>
            <p:ph idx="1"/>
          </p:nvPr>
        </p:nvSpPr>
        <p:spPr>
          <a:xfrm>
            <a:off x="838200" y="1825625"/>
            <a:ext cx="2904067" cy="4351338"/>
          </a:xfrm>
        </p:spPr>
        <p:txBody>
          <a:bodyPr/>
          <a:lstStyle/>
          <a:p>
            <a:r>
              <a:rPr lang="en-US" dirty="0"/>
              <a:t>Innovation policy often involves subsidies or tax incentives directed towards private firms.</a:t>
            </a:r>
          </a:p>
          <a:p>
            <a:r>
              <a:rPr lang="en-US" dirty="0"/>
              <a:t>What's the optimal subsidy?</a:t>
            </a:r>
          </a:p>
        </p:txBody>
      </p:sp>
      <p:sp>
        <p:nvSpPr>
          <p:cNvPr id="5" name="Date Placeholder 4">
            <a:extLst>
              <a:ext uri="{FF2B5EF4-FFF2-40B4-BE49-F238E27FC236}">
                <a16:creationId xmlns:a16="http://schemas.microsoft.com/office/drawing/2014/main" id="{7AD482B3-79D8-DCC0-8C53-48293341FCA0}"/>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229EA28-F650-6193-E7F7-482FA402CF79}"/>
              </a:ext>
            </a:extLst>
          </p:cNvPr>
          <p:cNvSpPr>
            <a:spLocks noGrp="1"/>
          </p:cNvSpPr>
          <p:nvPr>
            <p:ph type="ftr" sz="quarter" idx="11"/>
          </p:nvPr>
        </p:nvSpPr>
        <p:spPr/>
        <p:txBody>
          <a:bodyPr/>
          <a:lstStyle/>
          <a:p>
            <a:r>
              <a:rPr lang="en-US"/>
              <a:t>Hall &amp; Helmers Ch. 10</a:t>
            </a:r>
          </a:p>
        </p:txBody>
      </p:sp>
      <p:sp>
        <p:nvSpPr>
          <p:cNvPr id="7" name="Slide Number Placeholder 6">
            <a:extLst>
              <a:ext uri="{FF2B5EF4-FFF2-40B4-BE49-F238E27FC236}">
                <a16:creationId xmlns:a16="http://schemas.microsoft.com/office/drawing/2014/main" id="{0AFB0998-8E22-1A08-BF98-459CAE49BC4F}"/>
              </a:ext>
            </a:extLst>
          </p:cNvPr>
          <p:cNvSpPr>
            <a:spLocks noGrp="1"/>
          </p:cNvSpPr>
          <p:nvPr>
            <p:ph type="sldNum" sz="quarter" idx="12"/>
          </p:nvPr>
        </p:nvSpPr>
        <p:spPr/>
        <p:txBody>
          <a:bodyPr/>
          <a:lstStyle/>
          <a:p>
            <a:fld id="{3D8AC990-1363-4F3A-A406-E729BD21DA0A}" type="slidenum">
              <a:rPr lang="en-US" smtClean="0"/>
              <a:t>8</a:t>
            </a:fld>
            <a:endParaRPr lang="en-US"/>
          </a:p>
        </p:txBody>
      </p:sp>
      <p:pic>
        <p:nvPicPr>
          <p:cNvPr id="8" name="Picture 7">
            <a:extLst>
              <a:ext uri="{FF2B5EF4-FFF2-40B4-BE49-F238E27FC236}">
                <a16:creationId xmlns:a16="http://schemas.microsoft.com/office/drawing/2014/main" id="{BAA77ECA-A769-49BC-9BA3-EBE329FB0D36}"/>
              </a:ext>
            </a:extLst>
          </p:cNvPr>
          <p:cNvPicPr>
            <a:picLocks noChangeAspect="1"/>
          </p:cNvPicPr>
          <p:nvPr/>
        </p:nvPicPr>
        <p:blipFill>
          <a:blip r:embed="rId2"/>
          <a:stretch>
            <a:fillRect/>
          </a:stretch>
        </p:blipFill>
        <p:spPr>
          <a:xfrm>
            <a:off x="4737100" y="1897592"/>
            <a:ext cx="5410200" cy="3638550"/>
          </a:xfrm>
          <a:prstGeom prst="rect">
            <a:avLst/>
          </a:prstGeom>
        </p:spPr>
      </p:pic>
    </p:spTree>
    <p:extLst>
      <p:ext uri="{BB962C8B-B14F-4D97-AF65-F5344CB8AC3E}">
        <p14:creationId xmlns:p14="http://schemas.microsoft.com/office/powerpoint/2010/main" val="57991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2EAC-AC69-41F8-BB31-4D987075CFCF}"/>
              </a:ext>
            </a:extLst>
          </p:cNvPr>
          <p:cNvSpPr>
            <a:spLocks noGrp="1"/>
          </p:cNvSpPr>
          <p:nvPr>
            <p:ph type="title"/>
          </p:nvPr>
        </p:nvSpPr>
        <p:spPr/>
        <p:txBody>
          <a:bodyPr/>
          <a:lstStyle/>
          <a:p>
            <a:r>
              <a:rPr lang="en-US" dirty="0"/>
              <a:t>Determining the optimal subsidy</a:t>
            </a:r>
          </a:p>
        </p:txBody>
      </p:sp>
      <p:sp>
        <p:nvSpPr>
          <p:cNvPr id="3" name="Content Placeholder 2">
            <a:extLst>
              <a:ext uri="{FF2B5EF4-FFF2-40B4-BE49-F238E27FC236}">
                <a16:creationId xmlns:a16="http://schemas.microsoft.com/office/drawing/2014/main" id="{900172A1-CB0D-4833-AA7A-70C6A89DD5C4}"/>
              </a:ext>
            </a:extLst>
          </p:cNvPr>
          <p:cNvSpPr>
            <a:spLocks noGrp="1"/>
          </p:cNvSpPr>
          <p:nvPr>
            <p:ph idx="1"/>
          </p:nvPr>
        </p:nvSpPr>
        <p:spPr/>
        <p:txBody>
          <a:bodyPr/>
          <a:lstStyle/>
          <a:p>
            <a:r>
              <a:rPr lang="en-US" dirty="0"/>
              <a:t>What is left out of this simple graph?</a:t>
            </a:r>
          </a:p>
          <a:p>
            <a:pPr lvl="1"/>
            <a:r>
              <a:rPr lang="en-US" dirty="0"/>
              <a:t>Magnitude of the spillover gap varies considerably, by country, by industry, and by technology type.</a:t>
            </a:r>
          </a:p>
          <a:p>
            <a:pPr lvl="1"/>
            <a:r>
              <a:rPr lang="en-US" dirty="0"/>
              <a:t>Spillovers vary by type of research (fundamental vs. applied science).</a:t>
            </a:r>
          </a:p>
          <a:p>
            <a:pPr lvl="1"/>
            <a:r>
              <a:rPr lang="en-US" dirty="0"/>
              <a:t>Project ordering can differ according to whether use social or private returns to rank projects.</a:t>
            </a:r>
          </a:p>
          <a:p>
            <a:pPr lvl="1"/>
            <a:r>
              <a:rPr lang="en-US" dirty="0"/>
              <a:t>Not obvious who is better at choosing projects, approaches to a problem, and conducting research: government or private sector.</a:t>
            </a:r>
          </a:p>
        </p:txBody>
      </p:sp>
      <p:sp>
        <p:nvSpPr>
          <p:cNvPr id="4" name="Date Placeholder 3">
            <a:extLst>
              <a:ext uri="{FF2B5EF4-FFF2-40B4-BE49-F238E27FC236}">
                <a16:creationId xmlns:a16="http://schemas.microsoft.com/office/drawing/2014/main" id="{A8E03C21-ED5F-4098-C6FD-382513EAA25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5752A32-6A46-22B1-DCD0-B779E2D2D5C0}"/>
              </a:ext>
            </a:extLst>
          </p:cNvPr>
          <p:cNvSpPr>
            <a:spLocks noGrp="1"/>
          </p:cNvSpPr>
          <p:nvPr>
            <p:ph type="ftr" sz="quarter" idx="11"/>
          </p:nvPr>
        </p:nvSpPr>
        <p:spPr/>
        <p:txBody>
          <a:bodyPr/>
          <a:lstStyle/>
          <a:p>
            <a:r>
              <a:rPr lang="en-US"/>
              <a:t>Hall &amp; Helmers Ch. 10</a:t>
            </a:r>
          </a:p>
        </p:txBody>
      </p:sp>
      <p:sp>
        <p:nvSpPr>
          <p:cNvPr id="6" name="Slide Number Placeholder 5">
            <a:extLst>
              <a:ext uri="{FF2B5EF4-FFF2-40B4-BE49-F238E27FC236}">
                <a16:creationId xmlns:a16="http://schemas.microsoft.com/office/drawing/2014/main" id="{5F3243A3-A16D-FC58-02F5-0C81E9566699}"/>
              </a:ext>
            </a:extLst>
          </p:cNvPr>
          <p:cNvSpPr>
            <a:spLocks noGrp="1"/>
          </p:cNvSpPr>
          <p:nvPr>
            <p:ph type="sldNum" sz="quarter" idx="12"/>
          </p:nvPr>
        </p:nvSpPr>
        <p:spPr/>
        <p:txBody>
          <a:bodyPr/>
          <a:lstStyle/>
          <a:p>
            <a:fld id="{3D8AC990-1363-4F3A-A406-E729BD21DA0A}" type="slidenum">
              <a:rPr lang="en-US" smtClean="0"/>
              <a:t>9</a:t>
            </a:fld>
            <a:endParaRPr lang="en-US"/>
          </a:p>
        </p:txBody>
      </p:sp>
    </p:spTree>
    <p:extLst>
      <p:ext uri="{BB962C8B-B14F-4D97-AF65-F5344CB8AC3E}">
        <p14:creationId xmlns:p14="http://schemas.microsoft.com/office/powerpoint/2010/main" val="368232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2347</Words>
  <Application>Microsoft Office PowerPoint</Application>
  <PresentationFormat>Widescreen</PresentationFormat>
  <Paragraphs>251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Chapter 10  Innovation Policy</vt:lpstr>
      <vt:lpstr>Overview</vt:lpstr>
      <vt:lpstr>Introduction</vt:lpstr>
      <vt:lpstr>Introduction</vt:lpstr>
      <vt:lpstr>Why do governments have innovation policies?</vt:lpstr>
      <vt:lpstr>Why do governments have innovation policies?</vt:lpstr>
      <vt:lpstr>Government spending allocation for major OECD countries</vt:lpstr>
      <vt:lpstr>Determining the optimal subsidy</vt:lpstr>
      <vt:lpstr>Determining the optimal subsidy</vt:lpstr>
      <vt:lpstr>Policy instruments for market failure</vt:lpstr>
      <vt:lpstr>Internalizing the externality</vt:lpstr>
      <vt:lpstr>Subsidize or tax the activity</vt:lpstr>
      <vt:lpstr>R&amp;D and IP tax credits and subsidies</vt:lpstr>
      <vt:lpstr>Who uses R&amp;D tax credits?</vt:lpstr>
      <vt:lpstr>Incremental tax credit</vt:lpstr>
      <vt:lpstr>Incremental tax credit</vt:lpstr>
      <vt:lpstr>IP boxes</vt:lpstr>
      <vt:lpstr>IP boxes</vt:lpstr>
      <vt:lpstr>Government Support for R&amp;D</vt:lpstr>
      <vt:lpstr>Where does government R&amp;D funding go?</vt:lpstr>
      <vt:lpstr>Composition of US Government spending on R&amp;D, excluding defense</vt:lpstr>
      <vt:lpstr>U.S. Government Support for R&amp;D</vt:lpstr>
      <vt:lpstr>Political economy of government R&amp;D</vt:lpstr>
      <vt:lpstr>Taxes versus subsidies</vt:lpstr>
      <vt:lpstr>Taxes versus subsidies</vt:lpstr>
      <vt:lpstr>Taxes versus subsidies</vt:lpstr>
      <vt:lpstr>National Innovation Systems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Helmers</dc:creator>
  <cp:lastModifiedBy>Christian Helmers</cp:lastModifiedBy>
  <cp:revision>81</cp:revision>
  <dcterms:created xsi:type="dcterms:W3CDTF">2023-02-25T00:36:15Z</dcterms:created>
  <dcterms:modified xsi:type="dcterms:W3CDTF">2024-08-11T16:56:05Z</dcterms:modified>
</cp:coreProperties>
</file>