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50"/>
  </p:notesMasterIdLst>
  <p:sldIdLst>
    <p:sldId id="257" r:id="rId2"/>
    <p:sldId id="350" r:id="rId3"/>
    <p:sldId id="259" r:id="rId4"/>
    <p:sldId id="305" r:id="rId5"/>
    <p:sldId id="306" r:id="rId6"/>
    <p:sldId id="307" r:id="rId7"/>
    <p:sldId id="327" r:id="rId8"/>
    <p:sldId id="328" r:id="rId9"/>
    <p:sldId id="329" r:id="rId10"/>
    <p:sldId id="325" r:id="rId11"/>
    <p:sldId id="326" r:id="rId12"/>
    <p:sldId id="336" r:id="rId13"/>
    <p:sldId id="330" r:id="rId14"/>
    <p:sldId id="332" r:id="rId15"/>
    <p:sldId id="331" r:id="rId16"/>
    <p:sldId id="339" r:id="rId17"/>
    <p:sldId id="338" r:id="rId18"/>
    <p:sldId id="349" r:id="rId19"/>
    <p:sldId id="337" r:id="rId20"/>
    <p:sldId id="333" r:id="rId21"/>
    <p:sldId id="340" r:id="rId22"/>
    <p:sldId id="334" r:id="rId23"/>
    <p:sldId id="335" r:id="rId24"/>
    <p:sldId id="341" r:id="rId25"/>
    <p:sldId id="342" r:id="rId26"/>
    <p:sldId id="343" r:id="rId27"/>
    <p:sldId id="344" r:id="rId28"/>
    <p:sldId id="345" r:id="rId29"/>
    <p:sldId id="346" r:id="rId30"/>
    <p:sldId id="347" r:id="rId31"/>
    <p:sldId id="321" r:id="rId32"/>
    <p:sldId id="322" r:id="rId33"/>
    <p:sldId id="323" r:id="rId34"/>
    <p:sldId id="324" r:id="rId35"/>
    <p:sldId id="308" r:id="rId36"/>
    <p:sldId id="314" r:id="rId37"/>
    <p:sldId id="315" r:id="rId38"/>
    <p:sldId id="316" r:id="rId39"/>
    <p:sldId id="318" r:id="rId40"/>
    <p:sldId id="319" r:id="rId41"/>
    <p:sldId id="320" r:id="rId42"/>
    <p:sldId id="317" r:id="rId43"/>
    <p:sldId id="309" r:id="rId44"/>
    <p:sldId id="310" r:id="rId45"/>
    <p:sldId id="311" r:id="rId46"/>
    <p:sldId id="312" r:id="rId47"/>
    <p:sldId id="313" r:id="rId48"/>
    <p:sldId id="3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284B5-95D6-4891-BAAB-9CCE7EED39FE}"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E99B8-EDC4-4600-A23B-FB376D7ED5DA}" type="slidenum">
              <a:rPr lang="en-US" smtClean="0"/>
              <a:t>‹#›</a:t>
            </a:fld>
            <a:endParaRPr lang="en-US"/>
          </a:p>
        </p:txBody>
      </p:sp>
    </p:spTree>
    <p:extLst>
      <p:ext uri="{BB962C8B-B14F-4D97-AF65-F5344CB8AC3E}">
        <p14:creationId xmlns:p14="http://schemas.microsoft.com/office/powerpoint/2010/main" val="283599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F382-F199-4127-8184-B88F1AE13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77CBA8-83C5-44A6-9E62-FD42CC880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16B1E-21A9-4AFF-BE91-32E9207F2E2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3506C79-159C-4A8F-A390-8328E3556D88}"/>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606C93C1-48D6-4272-A04E-7E4D8E809BD8}"/>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95024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2F8C-86C4-41C2-A87B-7224B9F0F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EC614A-AA0C-4D6A-94F7-285B6E8511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B08EA-F35E-4123-A4E5-09BBA1A4F13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ABB149F-1FE8-413A-9B00-153C76E6CF86}"/>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AAA62186-4B6E-4E9C-A9B9-F0CF2F836151}"/>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32626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A74EB-CB48-43C5-9FAF-213E30AC7E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EAEE2-4634-4E78-ACF2-32033B8BF7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7B00A-7C25-472A-B09E-12276EEAFD3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CCD86C7-C2E6-416A-97FB-06532A55A70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B587CCD2-2C6D-41C7-9AD8-BFB9B3D078EC}"/>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40276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E3F4-666B-48C0-AE17-A39C08862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97E74-C53E-4CF3-A383-8E9E705AA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BF7E0-2E7F-4258-A98D-715ABDCEC33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83C9FE0-7F08-451F-A2EC-91FEAD0BA33A}"/>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02747DC9-B65D-42B8-A7DC-380FD15F2818}"/>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0426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C598-4263-43A9-8D3F-E893FA085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A6B879-1938-4CE3-B060-0B42E44336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867C15-A23D-4613-8023-4E39D2C78D3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4A1B6E1-8AF8-4A08-9817-9E82247AFB88}"/>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8C767282-59DE-447F-9CE1-1C6B0053ECAB}"/>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42598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B3CA-3D7B-4CCE-BC05-633DEF5DA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B57A6-3425-4D53-B257-1CA1BEC562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3D638-F025-473D-A9EF-5CBEC9591F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EEDD8-1519-42F1-8604-A113B313885D}"/>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A7926229-2662-4BA8-8C69-9A69553026E5}"/>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3C251A92-57CD-4284-8D99-B94FFA37A970}"/>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60462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1B18-CA30-4963-8CDA-C91FB6610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099E7-912D-43DC-9530-7C01CD8F5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3C1D29-74EC-4DCA-8D0A-E2F85B2291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F011F-7FF8-48A9-AEE5-3CBF75DC6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0D9BEC-84FB-4B69-BFBC-342C504EAE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730A7-4843-4156-9D01-A775F020E65F}"/>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C0AF734F-EA46-43CF-BE27-B40DFBF7E9DC}"/>
              </a:ext>
            </a:extLst>
          </p:cNvPr>
          <p:cNvSpPr>
            <a:spLocks noGrp="1"/>
          </p:cNvSpPr>
          <p:nvPr>
            <p:ph type="ftr" sz="quarter" idx="11"/>
          </p:nvPr>
        </p:nvSpPr>
        <p:spPr/>
        <p:txBody>
          <a:bodyPr/>
          <a:lstStyle/>
          <a:p>
            <a:r>
              <a:rPr lang="en-US"/>
              <a:t>Hall &amp; Helmers Ch. 11</a:t>
            </a:r>
          </a:p>
        </p:txBody>
      </p:sp>
      <p:sp>
        <p:nvSpPr>
          <p:cNvPr id="9" name="Slide Number Placeholder 8">
            <a:extLst>
              <a:ext uri="{FF2B5EF4-FFF2-40B4-BE49-F238E27FC236}">
                <a16:creationId xmlns:a16="http://schemas.microsoft.com/office/drawing/2014/main" id="{DF659123-F171-4EC0-BDF9-EEAC56D0EC05}"/>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00150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5DE7-BFC4-4EBF-9B84-66B6A7CB00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4F909A-447E-419A-B69F-511578B931A0}"/>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DEFA0423-2037-42FD-85BA-5BCC33E2B917}"/>
              </a:ext>
            </a:extLst>
          </p:cNvPr>
          <p:cNvSpPr>
            <a:spLocks noGrp="1"/>
          </p:cNvSpPr>
          <p:nvPr>
            <p:ph type="ftr" sz="quarter" idx="11"/>
          </p:nvPr>
        </p:nvSpPr>
        <p:spPr/>
        <p:txBody>
          <a:bodyPr/>
          <a:lstStyle/>
          <a:p>
            <a:r>
              <a:rPr lang="en-US"/>
              <a:t>Hall &amp; Helmers Ch. 11</a:t>
            </a:r>
          </a:p>
        </p:txBody>
      </p:sp>
      <p:sp>
        <p:nvSpPr>
          <p:cNvPr id="5" name="Slide Number Placeholder 4">
            <a:extLst>
              <a:ext uri="{FF2B5EF4-FFF2-40B4-BE49-F238E27FC236}">
                <a16:creationId xmlns:a16="http://schemas.microsoft.com/office/drawing/2014/main" id="{78B7D517-F8B7-4A9C-B6D4-50E8AF634246}"/>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66809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A12B5-1DD0-40A9-968C-97AED6FBE5F9}"/>
              </a:ext>
            </a:extLst>
          </p:cNvPr>
          <p:cNvSpPr>
            <a:spLocks noGrp="1"/>
          </p:cNvSpPr>
          <p:nvPr>
            <p:ph type="dt" sz="half" idx="10"/>
          </p:nvPr>
        </p:nvSpPr>
        <p:spPr/>
        <p:txBody>
          <a:bodyPr/>
          <a:lstStyle/>
          <a:p>
            <a:r>
              <a:rPr lang="en-US"/>
              <a:t>2024</a:t>
            </a:r>
          </a:p>
        </p:txBody>
      </p:sp>
      <p:sp>
        <p:nvSpPr>
          <p:cNvPr id="3" name="Footer Placeholder 2">
            <a:extLst>
              <a:ext uri="{FF2B5EF4-FFF2-40B4-BE49-F238E27FC236}">
                <a16:creationId xmlns:a16="http://schemas.microsoft.com/office/drawing/2014/main" id="{CA80ACD5-97DB-4A8A-AF98-D05619281A12}"/>
              </a:ext>
            </a:extLst>
          </p:cNvPr>
          <p:cNvSpPr>
            <a:spLocks noGrp="1"/>
          </p:cNvSpPr>
          <p:nvPr>
            <p:ph type="ftr" sz="quarter" idx="11"/>
          </p:nvPr>
        </p:nvSpPr>
        <p:spPr/>
        <p:txBody>
          <a:bodyPr/>
          <a:lstStyle/>
          <a:p>
            <a:r>
              <a:rPr lang="en-US"/>
              <a:t>Hall &amp; Helmers Ch. 11</a:t>
            </a:r>
          </a:p>
        </p:txBody>
      </p:sp>
      <p:sp>
        <p:nvSpPr>
          <p:cNvPr id="4" name="Slide Number Placeholder 3">
            <a:extLst>
              <a:ext uri="{FF2B5EF4-FFF2-40B4-BE49-F238E27FC236}">
                <a16:creationId xmlns:a16="http://schemas.microsoft.com/office/drawing/2014/main" id="{DE3EA618-6003-4999-B58F-1075B863EE0F}"/>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41451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027-CCF8-4641-A209-F430EA687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CFA6B1-4867-469B-9ABB-9C3CD89B2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C6BB7-26DD-41F6-AF9F-DC9D49CC2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34F9F3-7E4F-40F6-B1BB-D754A89E155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E6F4F27B-38D0-4605-8453-ED0F57377FBD}"/>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370F025F-406F-4E7B-9569-49463052BB9D}"/>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27432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2660-0E44-44DB-A510-9E2FD1819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00D26-010E-421A-94AC-429CBDD4A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912CB-BB5C-45D1-B888-7852C67E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02C3D0-E019-4DE6-BC22-8996B5F8E0E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54193BDB-5562-4409-863D-2010FFD5580C}"/>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0D10B118-0280-416B-B75C-CBEFED68C7E9}"/>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3527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00053-EF96-4F4E-8EE6-105574ADD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A8547F-AECC-4406-88B6-6D48A8C07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CD367-E94C-4CDB-886B-493217020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a:extLst>
              <a:ext uri="{FF2B5EF4-FFF2-40B4-BE49-F238E27FC236}">
                <a16:creationId xmlns:a16="http://schemas.microsoft.com/office/drawing/2014/main" id="{37F7C7BD-7F5F-48EA-8277-6420D8C5A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11</a:t>
            </a:r>
          </a:p>
        </p:txBody>
      </p:sp>
      <p:sp>
        <p:nvSpPr>
          <p:cNvPr id="6" name="Slide Number Placeholder 5">
            <a:extLst>
              <a:ext uri="{FF2B5EF4-FFF2-40B4-BE49-F238E27FC236}">
                <a16:creationId xmlns:a16="http://schemas.microsoft.com/office/drawing/2014/main" id="{330F6503-DA98-4EBD-82AF-961EA7A8B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1309C-BF2F-41FF-A11E-EA0D5268C033}" type="slidenum">
              <a:rPr lang="en-US" smtClean="0"/>
              <a:t>‹#›</a:t>
            </a:fld>
            <a:endParaRPr lang="en-US"/>
          </a:p>
        </p:txBody>
      </p:sp>
    </p:spTree>
    <p:extLst>
      <p:ext uri="{BB962C8B-B14F-4D97-AF65-F5344CB8AC3E}">
        <p14:creationId xmlns:p14="http://schemas.microsoft.com/office/powerpoint/2010/main" val="83439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909-04F4-4209-8AC2-CD732B2D4287}"/>
              </a:ext>
            </a:extLst>
          </p:cNvPr>
          <p:cNvSpPr>
            <a:spLocks noGrp="1"/>
          </p:cNvSpPr>
          <p:nvPr>
            <p:ph type="ctrTitle"/>
          </p:nvPr>
        </p:nvSpPr>
        <p:spPr>
          <a:xfrm>
            <a:off x="541867" y="2130426"/>
            <a:ext cx="11091333" cy="1470025"/>
          </a:xfrm>
        </p:spPr>
        <p:txBody>
          <a:bodyPr>
            <a:normAutofit fontScale="90000"/>
          </a:bodyPr>
          <a:lstStyle/>
          <a:p>
            <a:r>
              <a:rPr lang="en-US" sz="4400" dirty="0"/>
              <a:t>Chapter 11</a:t>
            </a:r>
            <a:br>
              <a:rPr lang="en-US" dirty="0"/>
            </a:br>
            <a:br>
              <a:rPr lang="en-US" dirty="0"/>
            </a:br>
            <a:r>
              <a:rPr lang="en-US" dirty="0"/>
              <a:t>Patents, utility models, design rights, and plant breeder rights</a:t>
            </a:r>
            <a:endParaRPr lang="en-US" sz="5300" dirty="0"/>
          </a:p>
        </p:txBody>
      </p:sp>
      <p:sp>
        <p:nvSpPr>
          <p:cNvPr id="3" name="Subtitle 2">
            <a:extLst>
              <a:ext uri="{FF2B5EF4-FFF2-40B4-BE49-F238E27FC236}">
                <a16:creationId xmlns:a16="http://schemas.microsoft.com/office/drawing/2014/main" id="{93450531-1C39-49BF-9AA9-F34B67F7AE52}"/>
              </a:ext>
            </a:extLst>
          </p:cNvPr>
          <p:cNvSpPr>
            <a:spLocks noGrp="1"/>
          </p:cNvSpPr>
          <p:nvPr>
            <p:ph type="subTitle" idx="1"/>
          </p:nvPr>
        </p:nvSpPr>
        <p:spPr/>
        <p:txBody>
          <a:bodyPr/>
          <a:lstStyle/>
          <a:p>
            <a:endParaRPr lang="en-US" dirty="0"/>
          </a:p>
          <a:p>
            <a:endParaRPr lang="en-US" dirty="0"/>
          </a:p>
          <a:p>
            <a:r>
              <a:rPr lang="en-US" sz="2200" dirty="0"/>
              <a:t>Bronwyn H. Hall &amp; Christian Helmers</a:t>
            </a:r>
          </a:p>
          <a:p>
            <a:endParaRPr lang="en-US" dirty="0"/>
          </a:p>
        </p:txBody>
      </p:sp>
    </p:spTree>
    <p:extLst>
      <p:ext uri="{BB962C8B-B14F-4D97-AF65-F5344CB8AC3E}">
        <p14:creationId xmlns:p14="http://schemas.microsoft.com/office/powerpoint/2010/main" val="317339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890-F750-43B2-9620-6C04F6CB3360}"/>
              </a:ext>
            </a:extLst>
          </p:cNvPr>
          <p:cNvSpPr>
            <a:spLocks noGrp="1"/>
          </p:cNvSpPr>
          <p:nvPr>
            <p:ph type="title"/>
          </p:nvPr>
        </p:nvSpPr>
        <p:spPr>
          <a:xfrm>
            <a:off x="838200" y="187324"/>
            <a:ext cx="10515600" cy="1325563"/>
          </a:xfrm>
        </p:spPr>
        <p:txBody>
          <a:bodyPr/>
          <a:lstStyle/>
          <a:p>
            <a:r>
              <a:rPr lang="en-US" dirty="0"/>
              <a:t>Patent document</a:t>
            </a:r>
          </a:p>
        </p:txBody>
      </p:sp>
      <p:sp>
        <p:nvSpPr>
          <p:cNvPr id="3" name="Content Placeholder 2">
            <a:extLst>
              <a:ext uri="{FF2B5EF4-FFF2-40B4-BE49-F238E27FC236}">
                <a16:creationId xmlns:a16="http://schemas.microsoft.com/office/drawing/2014/main" id="{403C920B-10C0-4DF5-A4AD-A71A6878DF1B}"/>
              </a:ext>
            </a:extLst>
          </p:cNvPr>
          <p:cNvSpPr>
            <a:spLocks noGrp="1"/>
          </p:cNvSpPr>
          <p:nvPr>
            <p:ph idx="1"/>
          </p:nvPr>
        </p:nvSpPr>
        <p:spPr>
          <a:xfrm>
            <a:off x="406401" y="1529820"/>
            <a:ext cx="6176436" cy="4981045"/>
          </a:xfrm>
        </p:spPr>
        <p:txBody>
          <a:bodyPr>
            <a:normAutofit fontScale="55000" lnSpcReduction="20000"/>
          </a:bodyPr>
          <a:lstStyle/>
          <a:p>
            <a:pPr marL="0" indent="0">
              <a:buNone/>
            </a:pPr>
            <a:r>
              <a:rPr lang="en-US" sz="3800" b="1" dirty="0"/>
              <a:t>Claims </a:t>
            </a:r>
            <a:r>
              <a:rPr lang="en-US" sz="3800" dirty="0"/>
              <a:t>of Nintendo’s “Game controller” patent US 9,751,008:</a:t>
            </a:r>
          </a:p>
          <a:p>
            <a:pPr marL="0" indent="0">
              <a:buNone/>
            </a:pPr>
            <a:r>
              <a:rPr lang="en-US" i="1" dirty="0"/>
              <a:t>A game controller which is removably attachable to a main unit having a main unit-side slide member and configured to execute a game process, the game controller comprising: </a:t>
            </a:r>
            <a:endParaRPr lang="en-US" dirty="0"/>
          </a:p>
          <a:p>
            <a:pPr marL="0" indent="0">
              <a:buNone/>
            </a:pPr>
            <a:r>
              <a:rPr lang="en-US" i="1" dirty="0"/>
              <a:t>an operation section; and </a:t>
            </a:r>
            <a:endParaRPr lang="en-US" dirty="0"/>
          </a:p>
          <a:p>
            <a:pPr marL="0" indent="0">
              <a:buNone/>
            </a:pPr>
            <a:r>
              <a:rPr lang="en-US" i="1" dirty="0"/>
              <a:t>a controller-side slide member protruding from a first surface of the game controller and configured to </a:t>
            </a:r>
            <a:r>
              <a:rPr lang="en-US" i="1" dirty="0" err="1"/>
              <a:t>slidably</a:t>
            </a:r>
            <a:r>
              <a:rPr lang="en-US" i="1" dirty="0"/>
              <a:t> engage with the main unit-side slide member in a slide direction, wherein: </a:t>
            </a:r>
            <a:endParaRPr lang="en-US" dirty="0"/>
          </a:p>
          <a:p>
            <a:pPr marL="0" indent="0">
              <a:buNone/>
            </a:pPr>
            <a:r>
              <a:rPr lang="en-US" i="1" dirty="0"/>
              <a:t>the controller-side slide member has a first end and a second end in</a:t>
            </a:r>
            <a:r>
              <a:rPr lang="en-US" dirty="0"/>
              <a:t> </a:t>
            </a:r>
            <a:r>
              <a:rPr lang="en-US" i="1" dirty="0"/>
              <a:t>the slide direction; </a:t>
            </a:r>
            <a:endParaRPr lang="en-US" dirty="0"/>
          </a:p>
          <a:p>
            <a:pPr marL="0" indent="0">
              <a:buNone/>
            </a:pPr>
            <a:r>
              <a:rPr lang="en-US" i="1" dirty="0"/>
              <a:t>the game controller is configured to be attached to the main unit by inserting the controller-side slide member into the main unit-side slide member from the first end; </a:t>
            </a:r>
            <a:endParaRPr lang="en-US" dirty="0"/>
          </a:p>
          <a:p>
            <a:pPr marL="0" indent="0">
              <a:buNone/>
            </a:pPr>
            <a:r>
              <a:rPr lang="en-US" i="1" dirty="0"/>
              <a:t>the game controller includes a stop member configured to resist a slide movement, in an opposite direction, of the controller-side slide member against the main unit-side slide member, the opposite direction being a direction opposite to a direction in which the controller-side slide member is inserted into main unit-side slide member; and </a:t>
            </a:r>
            <a:endParaRPr lang="en-US" dirty="0"/>
          </a:p>
          <a:p>
            <a:pPr marL="0" indent="0">
              <a:buNone/>
            </a:pPr>
            <a:r>
              <a:rPr lang="en-US" i="1" dirty="0"/>
              <a:t>the stop member is configured to protrude from the first surface of the game controller or from a side surface of the controller-side slide member, which side surface is substantially perpendicular to the first surface, and the stop member is on the second end side of a center of the controller-side slide member in the slide direction.</a:t>
            </a:r>
            <a:endParaRPr lang="en-US" dirty="0"/>
          </a:p>
        </p:txBody>
      </p:sp>
      <p:pic>
        <p:nvPicPr>
          <p:cNvPr id="5" name="Picture 4">
            <a:extLst>
              <a:ext uri="{FF2B5EF4-FFF2-40B4-BE49-F238E27FC236}">
                <a16:creationId xmlns:a16="http://schemas.microsoft.com/office/drawing/2014/main" id="{80E4D320-5779-4300-9784-BF60BC946E29}"/>
              </a:ext>
            </a:extLst>
          </p:cNvPr>
          <p:cNvPicPr/>
          <p:nvPr/>
        </p:nvPicPr>
        <p:blipFill>
          <a:blip r:embed="rId2"/>
          <a:stretch>
            <a:fillRect/>
          </a:stretch>
        </p:blipFill>
        <p:spPr>
          <a:xfrm>
            <a:off x="6896106" y="533400"/>
            <a:ext cx="4576227" cy="5915133"/>
          </a:xfrm>
          <a:prstGeom prst="rect">
            <a:avLst/>
          </a:prstGeom>
        </p:spPr>
      </p:pic>
      <p:sp>
        <p:nvSpPr>
          <p:cNvPr id="4" name="Date Placeholder 3">
            <a:extLst>
              <a:ext uri="{FF2B5EF4-FFF2-40B4-BE49-F238E27FC236}">
                <a16:creationId xmlns:a16="http://schemas.microsoft.com/office/drawing/2014/main" id="{9327B02A-6731-E73F-431E-309CAFD103D8}"/>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0A0719D4-EA76-DA06-8FFE-59A218A7DD4C}"/>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A15AFE3C-2F6D-58FB-88A2-28F484851E2C}"/>
              </a:ext>
            </a:extLst>
          </p:cNvPr>
          <p:cNvSpPr>
            <a:spLocks noGrp="1"/>
          </p:cNvSpPr>
          <p:nvPr>
            <p:ph type="sldNum" sz="quarter" idx="12"/>
          </p:nvPr>
        </p:nvSpPr>
        <p:spPr/>
        <p:txBody>
          <a:bodyPr/>
          <a:lstStyle/>
          <a:p>
            <a:fld id="{B7C1309C-BF2F-41FF-A11E-EA0D5268C033}" type="slidenum">
              <a:rPr lang="en-US" smtClean="0"/>
              <a:t>10</a:t>
            </a:fld>
            <a:endParaRPr lang="en-US"/>
          </a:p>
        </p:txBody>
      </p:sp>
    </p:spTree>
    <p:extLst>
      <p:ext uri="{BB962C8B-B14F-4D97-AF65-F5344CB8AC3E}">
        <p14:creationId xmlns:p14="http://schemas.microsoft.com/office/powerpoint/2010/main" val="184321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890-F750-43B2-9620-6C04F6CB3360}"/>
              </a:ext>
            </a:extLst>
          </p:cNvPr>
          <p:cNvSpPr>
            <a:spLocks noGrp="1"/>
          </p:cNvSpPr>
          <p:nvPr>
            <p:ph type="title"/>
          </p:nvPr>
        </p:nvSpPr>
        <p:spPr/>
        <p:txBody>
          <a:bodyPr/>
          <a:lstStyle/>
          <a:p>
            <a:r>
              <a:rPr lang="en-US" dirty="0"/>
              <a:t>Patent document</a:t>
            </a:r>
          </a:p>
        </p:txBody>
      </p:sp>
      <p:sp>
        <p:nvSpPr>
          <p:cNvPr id="3" name="Content Placeholder 2">
            <a:extLst>
              <a:ext uri="{FF2B5EF4-FFF2-40B4-BE49-F238E27FC236}">
                <a16:creationId xmlns:a16="http://schemas.microsoft.com/office/drawing/2014/main" id="{403C920B-10C0-4DF5-A4AD-A71A6878DF1B}"/>
              </a:ext>
            </a:extLst>
          </p:cNvPr>
          <p:cNvSpPr>
            <a:spLocks noGrp="1"/>
          </p:cNvSpPr>
          <p:nvPr>
            <p:ph idx="1"/>
          </p:nvPr>
        </p:nvSpPr>
        <p:spPr/>
        <p:txBody>
          <a:bodyPr>
            <a:normAutofit fontScale="92500" lnSpcReduction="10000"/>
          </a:bodyPr>
          <a:lstStyle/>
          <a:p>
            <a:r>
              <a:rPr lang="en-US" dirty="0"/>
              <a:t>A patent consists different elements:</a:t>
            </a:r>
          </a:p>
          <a:p>
            <a:pPr lvl="1"/>
            <a:r>
              <a:rPr lang="en-US" dirty="0"/>
              <a:t>Summary</a:t>
            </a:r>
          </a:p>
          <a:p>
            <a:pPr lvl="1"/>
            <a:r>
              <a:rPr lang="en-US" dirty="0"/>
              <a:t>Description</a:t>
            </a:r>
          </a:p>
          <a:p>
            <a:pPr lvl="1"/>
            <a:r>
              <a:rPr lang="en-US" dirty="0"/>
              <a:t>Claims</a:t>
            </a:r>
          </a:p>
          <a:p>
            <a:pPr lvl="1"/>
            <a:r>
              <a:rPr lang="en-US" dirty="0"/>
              <a:t>Drawings</a:t>
            </a:r>
          </a:p>
          <a:p>
            <a:r>
              <a:rPr lang="en-US" b="1" dirty="0"/>
              <a:t>Patent claims</a:t>
            </a:r>
            <a:r>
              <a:rPr lang="en-US" dirty="0"/>
              <a:t> most important element from legal perspective.</a:t>
            </a:r>
          </a:p>
          <a:p>
            <a:r>
              <a:rPr lang="en-US" dirty="0"/>
              <a:t>Disclose and define legal boundaries of invention.</a:t>
            </a:r>
          </a:p>
          <a:p>
            <a:r>
              <a:rPr lang="en-US" dirty="0"/>
              <a:t>These boundaries often referred to as patent scope or breadth.</a:t>
            </a:r>
          </a:p>
          <a:p>
            <a:r>
              <a:rPr lang="en-US" dirty="0"/>
              <a:t>Claim types:</a:t>
            </a:r>
          </a:p>
          <a:p>
            <a:pPr lvl="1"/>
            <a:r>
              <a:rPr lang="en-US" dirty="0"/>
              <a:t>Product claims: device, embodiment, or chemical compound or substance.</a:t>
            </a:r>
          </a:p>
          <a:p>
            <a:pPr lvl="1"/>
            <a:r>
              <a:rPr lang="en-US" dirty="0"/>
              <a:t>Process claims: specific method of making or using a product.</a:t>
            </a:r>
          </a:p>
        </p:txBody>
      </p:sp>
      <p:sp>
        <p:nvSpPr>
          <p:cNvPr id="4" name="Date Placeholder 3">
            <a:extLst>
              <a:ext uri="{FF2B5EF4-FFF2-40B4-BE49-F238E27FC236}">
                <a16:creationId xmlns:a16="http://schemas.microsoft.com/office/drawing/2014/main" id="{67CC383E-7E76-F6CA-E3F2-214824ED193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F4F94DF-C821-1AD2-A9E8-FADE19145E2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5FD1B80C-8815-F785-083A-9960D488CA90}"/>
              </a:ext>
            </a:extLst>
          </p:cNvPr>
          <p:cNvSpPr>
            <a:spLocks noGrp="1"/>
          </p:cNvSpPr>
          <p:nvPr>
            <p:ph type="sldNum" sz="quarter" idx="12"/>
          </p:nvPr>
        </p:nvSpPr>
        <p:spPr/>
        <p:txBody>
          <a:bodyPr/>
          <a:lstStyle/>
          <a:p>
            <a:fld id="{B7C1309C-BF2F-41FF-A11E-EA0D5268C033}" type="slidenum">
              <a:rPr lang="en-US" smtClean="0"/>
              <a:t>11</a:t>
            </a:fld>
            <a:endParaRPr lang="en-US"/>
          </a:p>
        </p:txBody>
      </p:sp>
    </p:spTree>
    <p:extLst>
      <p:ext uri="{BB962C8B-B14F-4D97-AF65-F5344CB8AC3E}">
        <p14:creationId xmlns:p14="http://schemas.microsoft.com/office/powerpoint/2010/main" val="192554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Patent classification</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fontScale="77500" lnSpcReduction="20000"/>
          </a:bodyPr>
          <a:lstStyle/>
          <a:p>
            <a:r>
              <a:rPr lang="en-US" dirty="0"/>
              <a:t>For purposes of prior art search during examination, patents categorized into hierarchical patent classifications according to technologies that they cover.</a:t>
            </a:r>
          </a:p>
          <a:p>
            <a:r>
              <a:rPr lang="en-US" dirty="0"/>
              <a:t>Different patent classifications:</a:t>
            </a:r>
          </a:p>
          <a:p>
            <a:pPr lvl="1"/>
            <a:r>
              <a:rPr lang="en-US" dirty="0"/>
              <a:t>International Patent Classification (IPC) system established in 1971 to provides harmonized hierarchical system to classify technology contained in patents.</a:t>
            </a:r>
          </a:p>
          <a:p>
            <a:pPr lvl="1"/>
            <a:r>
              <a:rPr lang="en-US" dirty="0"/>
              <a:t>U.S. Patent Classification (USPC) system</a:t>
            </a:r>
          </a:p>
          <a:p>
            <a:pPr lvl="1"/>
            <a:r>
              <a:rPr lang="en-US" dirty="0"/>
              <a:t>Cooperative Patent Classification (CPC) system created by EPO and USPTO (similar to IPC)</a:t>
            </a:r>
          </a:p>
          <a:p>
            <a:r>
              <a:rPr lang="en-US" dirty="0"/>
              <a:t>Example: Apple’s patent US 8,289,400 “Image capturing device having continuous image capture”:</a:t>
            </a:r>
          </a:p>
          <a:p>
            <a:pPr lvl="1"/>
            <a:r>
              <a:rPr lang="en-US" dirty="0"/>
              <a:t>Covers technology designed to improve quality of photos taken with iPhone.</a:t>
            </a:r>
          </a:p>
          <a:p>
            <a:pPr lvl="1"/>
            <a:r>
              <a:rPr lang="en-US" dirty="0"/>
              <a:t>13 IPCs, all with a main class H04N, one of which is IPC symbol H04N 5/144:</a:t>
            </a:r>
          </a:p>
          <a:p>
            <a:pPr lvl="2"/>
            <a:r>
              <a:rPr lang="en-US" dirty="0"/>
              <a:t>H: section “Electricity”</a:t>
            </a:r>
          </a:p>
          <a:p>
            <a:pPr lvl="2"/>
            <a:r>
              <a:rPr lang="en-US" dirty="0"/>
              <a:t>H04: class “Electric Communication Technique”</a:t>
            </a:r>
          </a:p>
          <a:p>
            <a:pPr lvl="2"/>
            <a:r>
              <a:rPr lang="en-US" dirty="0"/>
              <a:t>H04N: subclass “Pictorial Communication”</a:t>
            </a:r>
          </a:p>
          <a:p>
            <a:pPr lvl="2"/>
            <a:r>
              <a:rPr lang="en-US" dirty="0"/>
              <a:t>H04N 5: main group “Details of television systems”</a:t>
            </a:r>
          </a:p>
          <a:p>
            <a:pPr lvl="2"/>
            <a:r>
              <a:rPr lang="en-US" dirty="0"/>
              <a:t>H04N 5/144: subgroup “Movement Estimation”</a:t>
            </a:r>
          </a:p>
          <a:p>
            <a:pPr marL="0" indent="0">
              <a:buNone/>
            </a:pPr>
            <a:endParaRPr lang="en-US" dirty="0"/>
          </a:p>
        </p:txBody>
      </p:sp>
      <p:sp>
        <p:nvSpPr>
          <p:cNvPr id="4" name="Date Placeholder 3">
            <a:extLst>
              <a:ext uri="{FF2B5EF4-FFF2-40B4-BE49-F238E27FC236}">
                <a16:creationId xmlns:a16="http://schemas.microsoft.com/office/drawing/2014/main" id="{9BBAE7E9-A8A1-1F4B-6411-A2F87C99D97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E2B3A76-5658-27DB-834A-158BFB6C3321}"/>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EBB632D4-1F08-B99A-A2C0-72688D42762E}"/>
              </a:ext>
            </a:extLst>
          </p:cNvPr>
          <p:cNvSpPr>
            <a:spLocks noGrp="1"/>
          </p:cNvSpPr>
          <p:nvPr>
            <p:ph type="sldNum" sz="quarter" idx="12"/>
          </p:nvPr>
        </p:nvSpPr>
        <p:spPr/>
        <p:txBody>
          <a:bodyPr/>
          <a:lstStyle/>
          <a:p>
            <a:fld id="{B7C1309C-BF2F-41FF-A11E-EA0D5268C033}" type="slidenum">
              <a:rPr lang="en-US" smtClean="0"/>
              <a:t>12</a:t>
            </a:fld>
            <a:endParaRPr lang="en-US"/>
          </a:p>
        </p:txBody>
      </p:sp>
    </p:spTree>
    <p:extLst>
      <p:ext uri="{BB962C8B-B14F-4D97-AF65-F5344CB8AC3E}">
        <p14:creationId xmlns:p14="http://schemas.microsoft.com/office/powerpoint/2010/main" val="425070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Patent classification</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fontScale="92500" lnSpcReduction="20000"/>
          </a:bodyPr>
          <a:lstStyle/>
          <a:p>
            <a:r>
              <a:rPr lang="en-US" dirty="0"/>
              <a:t>Main purpose of patent classifications to facilitate prior art search.</a:t>
            </a:r>
          </a:p>
          <a:p>
            <a:r>
              <a:rPr lang="en-US" dirty="0"/>
              <a:t>Patent classes do not map directly into technology areas that correspond to areas of economic activity.</a:t>
            </a:r>
          </a:p>
          <a:p>
            <a:r>
              <a:rPr lang="en-US" dirty="0"/>
              <a:t>Correspondences that link technology classes to economic activity:</a:t>
            </a:r>
          </a:p>
          <a:p>
            <a:pPr lvl="1"/>
            <a:r>
              <a:rPr lang="en-US" dirty="0"/>
              <a:t>Concordance by </a:t>
            </a:r>
            <a:r>
              <a:rPr lang="en-US" dirty="0" err="1"/>
              <a:t>Schmoch</a:t>
            </a:r>
            <a:r>
              <a:rPr lang="en-US" dirty="0"/>
              <a:t> (2008):</a:t>
            </a:r>
          </a:p>
          <a:p>
            <a:pPr lvl="2"/>
            <a:r>
              <a:rPr lang="en-US" dirty="0"/>
              <a:t>Maps IPC classes into 35 broad areas of technology.</a:t>
            </a:r>
          </a:p>
          <a:p>
            <a:pPr lvl="2"/>
            <a:r>
              <a:rPr lang="en-US" dirty="0"/>
              <a:t>For example, IPC H04N 5/144 maps into “Audio-visual technology” within broad technology area “Electrical Engineering”.</a:t>
            </a:r>
          </a:p>
          <a:p>
            <a:pPr lvl="1"/>
            <a:r>
              <a:rPr lang="en-US" dirty="0"/>
              <a:t>Mapping IPC classes more directly to economic activity challenging because technologies often used in wide range of economic activities.</a:t>
            </a:r>
          </a:p>
          <a:p>
            <a:pPr lvl="1"/>
            <a:r>
              <a:rPr lang="en-US" dirty="0" err="1"/>
              <a:t>Lybbert</a:t>
            </a:r>
            <a:r>
              <a:rPr lang="en-US" dirty="0"/>
              <a:t> and </a:t>
            </a:r>
            <a:r>
              <a:rPr lang="en-US" dirty="0" err="1"/>
              <a:t>Zolas</a:t>
            </a:r>
            <a:r>
              <a:rPr lang="en-US" dirty="0"/>
              <a:t> (2014) use keyword matching to map IPC classes to different classifications of economic activity, e.g. Standard International Trade Classification (SITC) and International Standard Industrial Classification (ISIC). </a:t>
            </a:r>
          </a:p>
          <a:p>
            <a:pPr lvl="2"/>
            <a:r>
              <a:rPr lang="en-US" dirty="0"/>
              <a:t>H04N corresponds to several industry classes including “Photographic apparatus and equipment”.</a:t>
            </a:r>
          </a:p>
        </p:txBody>
      </p:sp>
      <p:sp>
        <p:nvSpPr>
          <p:cNvPr id="4" name="Date Placeholder 3">
            <a:extLst>
              <a:ext uri="{FF2B5EF4-FFF2-40B4-BE49-F238E27FC236}">
                <a16:creationId xmlns:a16="http://schemas.microsoft.com/office/drawing/2014/main" id="{4FF83353-C909-C7AB-E847-A7BA47DFDDD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6CE32AC-92CC-0BE7-5523-C3B14F4F759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C60BA4F9-A6AE-B34E-7798-7E86A3F5C810}"/>
              </a:ext>
            </a:extLst>
          </p:cNvPr>
          <p:cNvSpPr>
            <a:spLocks noGrp="1"/>
          </p:cNvSpPr>
          <p:nvPr>
            <p:ph type="sldNum" sz="quarter" idx="12"/>
          </p:nvPr>
        </p:nvSpPr>
        <p:spPr/>
        <p:txBody>
          <a:bodyPr/>
          <a:lstStyle/>
          <a:p>
            <a:fld id="{B7C1309C-BF2F-41FF-A11E-EA0D5268C033}" type="slidenum">
              <a:rPr lang="en-US" smtClean="0"/>
              <a:t>13</a:t>
            </a:fld>
            <a:endParaRPr lang="en-US"/>
          </a:p>
        </p:txBody>
      </p:sp>
    </p:spTree>
    <p:extLst>
      <p:ext uri="{BB962C8B-B14F-4D97-AF65-F5344CB8AC3E}">
        <p14:creationId xmlns:p14="http://schemas.microsoft.com/office/powerpoint/2010/main" val="42100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Inventor- and Ownership</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a:bodyPr>
          <a:lstStyle/>
          <a:p>
            <a:r>
              <a:rPr lang="en-US" dirty="0"/>
              <a:t>Patent system separates inventorship from ownership.</a:t>
            </a:r>
          </a:p>
          <a:p>
            <a:r>
              <a:rPr lang="en-US" b="1" dirty="0"/>
              <a:t>Inventor:</a:t>
            </a:r>
            <a:r>
              <a:rPr lang="en-US" dirty="0"/>
              <a:t> anyone who contributed to any of the essential elements of the invention.</a:t>
            </a:r>
          </a:p>
          <a:p>
            <a:pPr lvl="1"/>
            <a:r>
              <a:rPr lang="en-US" dirty="0"/>
              <a:t>In practice, often several inventors (co-inventors).</a:t>
            </a:r>
          </a:p>
          <a:p>
            <a:r>
              <a:rPr lang="en-US" b="1" dirty="0"/>
              <a:t>Owner (assignee) - </a:t>
            </a:r>
            <a:r>
              <a:rPr lang="en-US" dirty="0"/>
              <a:t>not necessarily the inventor: ownership can be transferred at any point during lifetime of a patent.</a:t>
            </a:r>
          </a:p>
          <a:p>
            <a:endParaRPr lang="en-US" dirty="0"/>
          </a:p>
        </p:txBody>
      </p:sp>
      <p:sp>
        <p:nvSpPr>
          <p:cNvPr id="4" name="Date Placeholder 3">
            <a:extLst>
              <a:ext uri="{FF2B5EF4-FFF2-40B4-BE49-F238E27FC236}">
                <a16:creationId xmlns:a16="http://schemas.microsoft.com/office/drawing/2014/main" id="{86F29746-156C-D921-0091-B929BBE4AB6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482E6C8-7479-8C4B-2FCA-41D9FC7B5296}"/>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9165B50D-E228-8AF6-40DD-F9E7EDAB3357}"/>
              </a:ext>
            </a:extLst>
          </p:cNvPr>
          <p:cNvSpPr>
            <a:spLocks noGrp="1"/>
          </p:cNvSpPr>
          <p:nvPr>
            <p:ph type="sldNum" sz="quarter" idx="12"/>
          </p:nvPr>
        </p:nvSpPr>
        <p:spPr/>
        <p:txBody>
          <a:bodyPr/>
          <a:lstStyle/>
          <a:p>
            <a:fld id="{B7C1309C-BF2F-41FF-A11E-EA0D5268C033}" type="slidenum">
              <a:rPr lang="en-US" smtClean="0"/>
              <a:t>14</a:t>
            </a:fld>
            <a:endParaRPr lang="en-US"/>
          </a:p>
        </p:txBody>
      </p:sp>
    </p:spTree>
    <p:extLst>
      <p:ext uri="{BB962C8B-B14F-4D97-AF65-F5344CB8AC3E}">
        <p14:creationId xmlns:p14="http://schemas.microsoft.com/office/powerpoint/2010/main" val="153667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International dimension</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a:bodyPr>
          <a:lstStyle/>
          <a:p>
            <a:r>
              <a:rPr lang="en-US" dirty="0"/>
              <a:t>Patents are national rights.</a:t>
            </a:r>
          </a:p>
          <a:p>
            <a:r>
              <a:rPr lang="en-US" dirty="0"/>
              <a:t>Only enforceable in countries where they have been granted.</a:t>
            </a:r>
          </a:p>
          <a:p>
            <a:r>
              <a:rPr lang="en-US" dirty="0"/>
              <a:t>1883 Paris Convention established national treatment of foreigners.</a:t>
            </a:r>
          </a:p>
          <a:p>
            <a:r>
              <a:rPr lang="en-US" dirty="0"/>
              <a:t>Facilitates filing of patent applications in multiple jurisdictions by establishing priority right.</a:t>
            </a:r>
          </a:p>
          <a:p>
            <a:r>
              <a:rPr lang="en-US" dirty="0"/>
              <a:t>Patents that protect same invention in different countries belong to same “patent family.”</a:t>
            </a:r>
          </a:p>
          <a:p>
            <a:r>
              <a:rPr lang="en-US" dirty="0"/>
              <a:t>WIPO’s Patent Cooperation Treaty (PCT) of 1970 simplifies application procedure of obtaining patent protection in multiple countries.</a:t>
            </a:r>
          </a:p>
        </p:txBody>
      </p:sp>
      <p:sp>
        <p:nvSpPr>
          <p:cNvPr id="4" name="Date Placeholder 3">
            <a:extLst>
              <a:ext uri="{FF2B5EF4-FFF2-40B4-BE49-F238E27FC236}">
                <a16:creationId xmlns:a16="http://schemas.microsoft.com/office/drawing/2014/main" id="{8F731144-19B9-7E6C-3095-1622E2D8A2F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FF1E221-6086-9B31-6C2A-777C905B597C}"/>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4FB2E0C4-1CBD-672F-E371-19D7520EF37A}"/>
              </a:ext>
            </a:extLst>
          </p:cNvPr>
          <p:cNvSpPr>
            <a:spLocks noGrp="1"/>
          </p:cNvSpPr>
          <p:nvPr>
            <p:ph type="sldNum" sz="quarter" idx="12"/>
          </p:nvPr>
        </p:nvSpPr>
        <p:spPr/>
        <p:txBody>
          <a:bodyPr/>
          <a:lstStyle/>
          <a:p>
            <a:fld id="{B7C1309C-BF2F-41FF-A11E-EA0D5268C033}" type="slidenum">
              <a:rPr lang="en-US" smtClean="0"/>
              <a:t>15</a:t>
            </a:fld>
            <a:endParaRPr lang="en-US"/>
          </a:p>
        </p:txBody>
      </p:sp>
    </p:spTree>
    <p:extLst>
      <p:ext uri="{BB962C8B-B14F-4D97-AF65-F5344CB8AC3E}">
        <p14:creationId xmlns:p14="http://schemas.microsoft.com/office/powerpoint/2010/main" val="410439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International dimension</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a:bodyPr>
          <a:lstStyle/>
          <a:p>
            <a:r>
              <a:rPr lang="en-US" dirty="0"/>
              <a:t>1994 TRIPS agreement increased international harmonization of patent system.</a:t>
            </a:r>
          </a:p>
          <a:p>
            <a:r>
              <a:rPr lang="en-US" dirty="0"/>
              <a:t>TRIPS specified minimum standards of IP protection:</a:t>
            </a:r>
          </a:p>
          <a:p>
            <a:pPr lvl="1"/>
            <a:r>
              <a:rPr lang="en-US" dirty="0"/>
              <a:t>Mandated granting of both product and process patents.</a:t>
            </a:r>
          </a:p>
          <a:p>
            <a:pPr lvl="1"/>
            <a:r>
              <a:rPr lang="en-US" dirty="0"/>
              <a:t>Statutory patent term of 20 years.</a:t>
            </a:r>
          </a:p>
          <a:p>
            <a:r>
              <a:rPr lang="en-US" dirty="0"/>
              <a:t>Developing countries accorded transition periods depending on level of development to implement agreement.</a:t>
            </a:r>
          </a:p>
          <a:p>
            <a:r>
              <a:rPr lang="en-US" dirty="0"/>
              <a:t>TRIPS lead to substantial strengthening of patent protection in most developing countries.</a:t>
            </a:r>
          </a:p>
        </p:txBody>
      </p:sp>
      <p:sp>
        <p:nvSpPr>
          <p:cNvPr id="4" name="Date Placeholder 3">
            <a:extLst>
              <a:ext uri="{FF2B5EF4-FFF2-40B4-BE49-F238E27FC236}">
                <a16:creationId xmlns:a16="http://schemas.microsoft.com/office/drawing/2014/main" id="{14AFDCC0-AA21-6036-77F0-2AF17472D45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47D970D-896A-FACF-E381-8AFC130A362E}"/>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FADB5D39-C46E-C656-97F2-EC82A264DF92}"/>
              </a:ext>
            </a:extLst>
          </p:cNvPr>
          <p:cNvSpPr>
            <a:spLocks noGrp="1"/>
          </p:cNvSpPr>
          <p:nvPr>
            <p:ph type="sldNum" sz="quarter" idx="12"/>
          </p:nvPr>
        </p:nvSpPr>
        <p:spPr/>
        <p:txBody>
          <a:bodyPr/>
          <a:lstStyle/>
          <a:p>
            <a:fld id="{B7C1309C-BF2F-41FF-A11E-EA0D5268C033}" type="slidenum">
              <a:rPr lang="en-US" smtClean="0"/>
              <a:t>16</a:t>
            </a:fld>
            <a:endParaRPr lang="en-US"/>
          </a:p>
        </p:txBody>
      </p:sp>
    </p:spTree>
    <p:extLst>
      <p:ext uri="{BB962C8B-B14F-4D97-AF65-F5344CB8AC3E}">
        <p14:creationId xmlns:p14="http://schemas.microsoft.com/office/powerpoint/2010/main" val="152588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International dimension</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a:xfrm>
            <a:off x="838200" y="1825625"/>
            <a:ext cx="10515600" cy="4667250"/>
          </a:xfrm>
        </p:spPr>
        <p:txBody>
          <a:bodyPr>
            <a:normAutofit/>
          </a:bodyPr>
          <a:lstStyle/>
          <a:p>
            <a:r>
              <a:rPr lang="en-US" dirty="0"/>
              <a:t>Regional patent systems:</a:t>
            </a:r>
          </a:p>
          <a:p>
            <a:pPr lvl="1"/>
            <a:r>
              <a:rPr lang="en-US" dirty="0"/>
              <a:t>African Regional Intellectual Property Organization (ARIPO)</a:t>
            </a:r>
          </a:p>
          <a:p>
            <a:pPr lvl="1"/>
            <a:r>
              <a:rPr lang="en-US" dirty="0" err="1"/>
              <a:t>Organisation</a:t>
            </a:r>
            <a:r>
              <a:rPr lang="en-US" dirty="0"/>
              <a:t> </a:t>
            </a:r>
            <a:r>
              <a:rPr lang="en-US" dirty="0" err="1"/>
              <a:t>Africaine</a:t>
            </a:r>
            <a:r>
              <a:rPr lang="en-US" dirty="0"/>
              <a:t> de la </a:t>
            </a:r>
            <a:r>
              <a:rPr lang="en-US" dirty="0" err="1"/>
              <a:t>Propriété</a:t>
            </a:r>
            <a:r>
              <a:rPr lang="en-US" dirty="0"/>
              <a:t> </a:t>
            </a:r>
            <a:r>
              <a:rPr lang="en-US" dirty="0" err="1"/>
              <a:t>Intellectuelle</a:t>
            </a:r>
            <a:r>
              <a:rPr lang="en-US" dirty="0"/>
              <a:t> (OAPI) </a:t>
            </a:r>
          </a:p>
          <a:p>
            <a:pPr lvl="1"/>
            <a:r>
              <a:rPr lang="en-US" dirty="0"/>
              <a:t>Eurasian Patent Convention</a:t>
            </a:r>
          </a:p>
          <a:p>
            <a:pPr lvl="1"/>
            <a:r>
              <a:rPr lang="en-US" dirty="0"/>
              <a:t>European Patent Convention (EPC).</a:t>
            </a:r>
          </a:p>
          <a:p>
            <a:r>
              <a:rPr lang="en-US" dirty="0"/>
              <a:t>EPC most important regional patent system.</a:t>
            </a:r>
          </a:p>
        </p:txBody>
      </p:sp>
      <p:sp>
        <p:nvSpPr>
          <p:cNvPr id="4" name="Date Placeholder 3">
            <a:extLst>
              <a:ext uri="{FF2B5EF4-FFF2-40B4-BE49-F238E27FC236}">
                <a16:creationId xmlns:a16="http://schemas.microsoft.com/office/drawing/2014/main" id="{40265BCA-0236-6D6E-DED6-2F19B53A4AC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20A9506-A22F-DE53-26C5-93EFD25F2E27}"/>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B914F8D8-D8BC-7723-F01B-1CEBA72B812A}"/>
              </a:ext>
            </a:extLst>
          </p:cNvPr>
          <p:cNvSpPr>
            <a:spLocks noGrp="1"/>
          </p:cNvSpPr>
          <p:nvPr>
            <p:ph type="sldNum" sz="quarter" idx="12"/>
          </p:nvPr>
        </p:nvSpPr>
        <p:spPr/>
        <p:txBody>
          <a:bodyPr/>
          <a:lstStyle/>
          <a:p>
            <a:fld id="{B7C1309C-BF2F-41FF-A11E-EA0D5268C033}" type="slidenum">
              <a:rPr lang="en-US" smtClean="0"/>
              <a:t>17</a:t>
            </a:fld>
            <a:endParaRPr lang="en-US"/>
          </a:p>
        </p:txBody>
      </p:sp>
    </p:spTree>
    <p:extLst>
      <p:ext uri="{BB962C8B-B14F-4D97-AF65-F5344CB8AC3E}">
        <p14:creationId xmlns:p14="http://schemas.microsoft.com/office/powerpoint/2010/main" val="11994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B83C-CFC8-4A79-A1A8-E2936AF8C983}"/>
              </a:ext>
            </a:extLst>
          </p:cNvPr>
          <p:cNvSpPr>
            <a:spLocks noGrp="1"/>
          </p:cNvSpPr>
          <p:nvPr>
            <p:ph type="title"/>
          </p:nvPr>
        </p:nvSpPr>
        <p:spPr/>
        <p:txBody>
          <a:bodyPr/>
          <a:lstStyle/>
          <a:p>
            <a:r>
              <a:rPr lang="en-US" dirty="0"/>
              <a:t>European Patent Convention (EPC)</a:t>
            </a:r>
          </a:p>
        </p:txBody>
      </p:sp>
      <p:sp>
        <p:nvSpPr>
          <p:cNvPr id="3" name="Content Placeholder 2">
            <a:extLst>
              <a:ext uri="{FF2B5EF4-FFF2-40B4-BE49-F238E27FC236}">
                <a16:creationId xmlns:a16="http://schemas.microsoft.com/office/drawing/2014/main" id="{159C06D5-8E4D-4FED-B1C5-CBEEBA31347A}"/>
              </a:ext>
            </a:extLst>
          </p:cNvPr>
          <p:cNvSpPr>
            <a:spLocks noGrp="1"/>
          </p:cNvSpPr>
          <p:nvPr>
            <p:ph idx="1"/>
          </p:nvPr>
        </p:nvSpPr>
        <p:spPr/>
        <p:txBody>
          <a:bodyPr>
            <a:normAutofit fontScale="85000" lnSpcReduction="20000"/>
          </a:bodyPr>
          <a:lstStyle/>
          <a:p>
            <a:r>
              <a:rPr lang="en-US" dirty="0"/>
              <a:t>Created in 1973, it currently has 38 member and 2 extension states.</a:t>
            </a:r>
          </a:p>
          <a:p>
            <a:r>
              <a:rPr lang="en-US" dirty="0"/>
              <a:t>EPC not part of the European Union (EU) but all EU countries are member states of EPC.</a:t>
            </a:r>
          </a:p>
          <a:p>
            <a:r>
              <a:rPr lang="en-US" dirty="0"/>
              <a:t>EPC provides single route to obtaining a patent grant in all member and extension states. </a:t>
            </a:r>
          </a:p>
          <a:p>
            <a:r>
              <a:rPr lang="en-US" dirty="0"/>
              <a:t>EPC created EPO, which centrally accepts patent applications, examines them, and grants the European patent.</a:t>
            </a:r>
          </a:p>
          <a:p>
            <a:r>
              <a:rPr lang="en-US" dirty="0"/>
              <a:t>Granted patent has to be validated in each member state in which protection is wanted and the patent is then subject to national law.</a:t>
            </a:r>
          </a:p>
          <a:p>
            <a:r>
              <a:rPr lang="en-US" dirty="0"/>
              <a:t>Validation process is complex, validation requirements differ across countries.</a:t>
            </a:r>
          </a:p>
          <a:p>
            <a:r>
              <a:rPr lang="en-US" dirty="0"/>
              <a:t>EPC coexists with national patent systems, applicants have choice to obtain patent protection either directly via the national patent system or via the EPO.</a:t>
            </a:r>
          </a:p>
        </p:txBody>
      </p:sp>
      <p:sp>
        <p:nvSpPr>
          <p:cNvPr id="4" name="Date Placeholder 3">
            <a:extLst>
              <a:ext uri="{FF2B5EF4-FFF2-40B4-BE49-F238E27FC236}">
                <a16:creationId xmlns:a16="http://schemas.microsoft.com/office/drawing/2014/main" id="{FD11FA09-6151-E3E3-FAE4-7B6B559E6E3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206C4DB-F40B-A0D2-AADA-675D6ED8D5CD}"/>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9F1B9528-A5E6-0D59-49C8-F261E5701627}"/>
              </a:ext>
            </a:extLst>
          </p:cNvPr>
          <p:cNvSpPr>
            <a:spLocks noGrp="1"/>
          </p:cNvSpPr>
          <p:nvPr>
            <p:ph type="sldNum" sz="quarter" idx="12"/>
          </p:nvPr>
        </p:nvSpPr>
        <p:spPr/>
        <p:txBody>
          <a:bodyPr/>
          <a:lstStyle/>
          <a:p>
            <a:fld id="{B7C1309C-BF2F-41FF-A11E-EA0D5268C033}" type="slidenum">
              <a:rPr lang="en-US" smtClean="0"/>
              <a:t>18</a:t>
            </a:fld>
            <a:endParaRPr lang="en-US"/>
          </a:p>
        </p:txBody>
      </p:sp>
    </p:spTree>
    <p:extLst>
      <p:ext uri="{BB962C8B-B14F-4D97-AF65-F5344CB8AC3E}">
        <p14:creationId xmlns:p14="http://schemas.microsoft.com/office/powerpoint/2010/main" val="349298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International dimension</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a:xfrm>
            <a:off x="838200" y="1825625"/>
            <a:ext cx="6637867" cy="4351338"/>
          </a:xfrm>
        </p:spPr>
        <p:txBody>
          <a:bodyPr>
            <a:normAutofit fontScale="70000" lnSpcReduction="20000"/>
          </a:bodyPr>
          <a:lstStyle/>
          <a:p>
            <a:r>
              <a:rPr lang="en-US" dirty="0"/>
              <a:t>Advantage of European patent is central examination.</a:t>
            </a:r>
          </a:p>
          <a:p>
            <a:r>
              <a:rPr lang="en-US" dirty="0"/>
              <a:t>Drawback is that once granted and validated, European patent needs to be enforced separately in each member state. </a:t>
            </a:r>
          </a:p>
          <a:p>
            <a:r>
              <a:rPr lang="en-US" dirty="0"/>
              <a:t>Fragmented national enforcement can lead to inconsistent outcomes (</a:t>
            </a:r>
            <a:r>
              <a:rPr lang="en-US" dirty="0" err="1"/>
              <a:t>Mejer</a:t>
            </a:r>
            <a:r>
              <a:rPr lang="en-US" dirty="0"/>
              <a:t> and van </a:t>
            </a:r>
            <a:r>
              <a:rPr lang="en-US" dirty="0" err="1"/>
              <a:t>Pottelsberghe</a:t>
            </a:r>
            <a:r>
              <a:rPr lang="en-US" dirty="0"/>
              <a:t>, 2012). </a:t>
            </a:r>
          </a:p>
          <a:p>
            <a:r>
              <a:rPr lang="en-US" dirty="0"/>
              <a:t>European patent with unitary effect (Unitary Patent) created in 2012.</a:t>
            </a:r>
          </a:p>
          <a:p>
            <a:r>
              <a:rPr lang="en-US" dirty="0"/>
              <a:t>Currently 18 states that participate in the Unitary Patent system, which became operational in June 2023.</a:t>
            </a:r>
          </a:p>
          <a:p>
            <a:r>
              <a:rPr lang="en-US" dirty="0"/>
              <a:t>Unitary Patent has unitary effect and therefore does not require validation in those 18 individual member states.</a:t>
            </a:r>
          </a:p>
          <a:p>
            <a:r>
              <a:rPr lang="en-US" dirty="0"/>
              <a:t>Enforcement occurs at newly formed Unified Patent Court (UPC).</a:t>
            </a:r>
          </a:p>
          <a:p>
            <a:endParaRPr lang="en-US" dirty="0"/>
          </a:p>
        </p:txBody>
      </p:sp>
      <p:sp>
        <p:nvSpPr>
          <p:cNvPr id="5" name="Date Placeholder 4">
            <a:extLst>
              <a:ext uri="{FF2B5EF4-FFF2-40B4-BE49-F238E27FC236}">
                <a16:creationId xmlns:a16="http://schemas.microsoft.com/office/drawing/2014/main" id="{3FCA9436-2028-43CB-CF8F-22FE086EFA52}"/>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59780644-1576-0C99-34CF-3AEA3C49F05A}"/>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EAC7E4A3-7026-9121-22F3-522D653EDF69}"/>
              </a:ext>
            </a:extLst>
          </p:cNvPr>
          <p:cNvSpPr>
            <a:spLocks noGrp="1"/>
          </p:cNvSpPr>
          <p:nvPr>
            <p:ph type="sldNum" sz="quarter" idx="12"/>
          </p:nvPr>
        </p:nvSpPr>
        <p:spPr/>
        <p:txBody>
          <a:bodyPr/>
          <a:lstStyle/>
          <a:p>
            <a:fld id="{B7C1309C-BF2F-41FF-A11E-EA0D5268C033}" type="slidenum">
              <a:rPr lang="en-US" smtClean="0"/>
              <a:t>19</a:t>
            </a:fld>
            <a:endParaRPr lang="en-US"/>
          </a:p>
        </p:txBody>
      </p:sp>
      <p:pic>
        <p:nvPicPr>
          <p:cNvPr id="8" name="Picture 7">
            <a:extLst>
              <a:ext uri="{FF2B5EF4-FFF2-40B4-BE49-F238E27FC236}">
                <a16:creationId xmlns:a16="http://schemas.microsoft.com/office/drawing/2014/main" id="{9F903644-825A-4F3F-A6AC-D6AF7194463A}"/>
              </a:ext>
            </a:extLst>
          </p:cNvPr>
          <p:cNvPicPr>
            <a:picLocks noChangeAspect="1"/>
          </p:cNvPicPr>
          <p:nvPr/>
        </p:nvPicPr>
        <p:blipFill>
          <a:blip r:embed="rId2"/>
          <a:stretch>
            <a:fillRect/>
          </a:stretch>
        </p:blipFill>
        <p:spPr>
          <a:xfrm>
            <a:off x="7763933" y="1175809"/>
            <a:ext cx="3657600" cy="4895850"/>
          </a:xfrm>
          <a:prstGeom prst="rect">
            <a:avLst/>
          </a:prstGeom>
        </p:spPr>
      </p:pic>
    </p:spTree>
    <p:extLst>
      <p:ext uri="{BB962C8B-B14F-4D97-AF65-F5344CB8AC3E}">
        <p14:creationId xmlns:p14="http://schemas.microsoft.com/office/powerpoint/2010/main" val="389363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5F03-EBC3-CF19-2E52-2CFCB1AD8B63}"/>
              </a:ext>
            </a:extLst>
          </p:cNvPr>
          <p:cNvSpPr>
            <a:spLocks noGrp="1"/>
          </p:cNvSpPr>
          <p:nvPr>
            <p:ph type="title"/>
          </p:nvPr>
        </p:nvSpPr>
        <p:spPr>
          <a:xfrm>
            <a:off x="838200" y="365125"/>
            <a:ext cx="10515600" cy="1325563"/>
          </a:xfrm>
        </p:spPr>
        <p:txBody>
          <a:bodyPr/>
          <a:lstStyle/>
          <a:p>
            <a:r>
              <a:rPr lang="en-US" dirty="0"/>
              <a:t>Overview</a:t>
            </a:r>
          </a:p>
        </p:txBody>
      </p:sp>
      <p:sp>
        <p:nvSpPr>
          <p:cNvPr id="3" name="Content Placeholder 2">
            <a:extLst>
              <a:ext uri="{FF2B5EF4-FFF2-40B4-BE49-F238E27FC236}">
                <a16:creationId xmlns:a16="http://schemas.microsoft.com/office/drawing/2014/main" id="{618A23F7-D816-E252-023C-6CA34CFACE65}"/>
              </a:ext>
            </a:extLst>
          </p:cNvPr>
          <p:cNvSpPr>
            <a:spLocks noGrp="1"/>
          </p:cNvSpPr>
          <p:nvPr>
            <p:ph idx="1"/>
          </p:nvPr>
        </p:nvSpPr>
        <p:spPr>
          <a:xfrm>
            <a:off x="838200" y="1825625"/>
            <a:ext cx="10515600" cy="4351338"/>
          </a:xfrm>
        </p:spPr>
        <p:txBody>
          <a:bodyPr/>
          <a:lstStyle/>
          <a:p>
            <a:pPr lvl="0"/>
            <a:r>
              <a:rPr lang="en-US" dirty="0"/>
              <a:t>Patent system:</a:t>
            </a:r>
          </a:p>
          <a:p>
            <a:pPr lvl="1"/>
            <a:r>
              <a:rPr lang="en-US" dirty="0"/>
              <a:t>Structure and purpose </a:t>
            </a:r>
          </a:p>
          <a:p>
            <a:pPr lvl="1"/>
            <a:r>
              <a:rPr lang="en-US" dirty="0"/>
              <a:t>Process and legal requirements </a:t>
            </a:r>
          </a:p>
          <a:p>
            <a:pPr lvl="1"/>
            <a:r>
              <a:rPr lang="en-US" dirty="0"/>
              <a:t>Economics of patents</a:t>
            </a:r>
          </a:p>
          <a:p>
            <a:pPr lvl="1"/>
            <a:r>
              <a:rPr lang="en-US" dirty="0"/>
              <a:t>Patent quality and patent value</a:t>
            </a:r>
          </a:p>
          <a:p>
            <a:r>
              <a:rPr lang="en-US" dirty="0"/>
              <a:t>More briefly:</a:t>
            </a:r>
          </a:p>
          <a:p>
            <a:pPr lvl="1"/>
            <a:r>
              <a:rPr lang="en-US" dirty="0"/>
              <a:t>Utility models</a:t>
            </a:r>
          </a:p>
          <a:p>
            <a:pPr lvl="1"/>
            <a:r>
              <a:rPr lang="en-US" dirty="0"/>
              <a:t>Design patents</a:t>
            </a:r>
          </a:p>
          <a:p>
            <a:pPr lvl="1"/>
            <a:r>
              <a:rPr lang="en-US" dirty="0"/>
              <a:t>Plant patents</a:t>
            </a:r>
          </a:p>
          <a:p>
            <a:endParaRPr lang="en-US" dirty="0"/>
          </a:p>
        </p:txBody>
      </p:sp>
      <p:sp>
        <p:nvSpPr>
          <p:cNvPr id="4" name="Date Placeholder 3">
            <a:extLst>
              <a:ext uri="{FF2B5EF4-FFF2-40B4-BE49-F238E27FC236}">
                <a16:creationId xmlns:a16="http://schemas.microsoft.com/office/drawing/2014/main" id="{9160B3F0-24C1-79D0-DAF3-388AFE72EFCD}"/>
              </a:ext>
            </a:extLst>
          </p:cNvPr>
          <p:cNvSpPr>
            <a:spLocks noGrp="1"/>
          </p:cNvSpPr>
          <p:nvPr>
            <p:ph type="dt" sz="half" idx="10"/>
          </p:nvPr>
        </p:nvSpPr>
        <p:spPr>
          <a:xfrm>
            <a:off x="838200" y="6356350"/>
            <a:ext cx="2743200" cy="365125"/>
          </a:xfrm>
        </p:spPr>
        <p:txBody>
          <a:bodyPr/>
          <a:lstStyle/>
          <a:p>
            <a:r>
              <a:rPr lang="en-US"/>
              <a:t>2024</a:t>
            </a:r>
          </a:p>
        </p:txBody>
      </p:sp>
      <p:sp>
        <p:nvSpPr>
          <p:cNvPr id="5" name="Footer Placeholder 4">
            <a:extLst>
              <a:ext uri="{FF2B5EF4-FFF2-40B4-BE49-F238E27FC236}">
                <a16:creationId xmlns:a16="http://schemas.microsoft.com/office/drawing/2014/main" id="{2BE44763-AF97-FF2B-F0C5-ADF50215FE28}"/>
              </a:ext>
            </a:extLst>
          </p:cNvPr>
          <p:cNvSpPr>
            <a:spLocks noGrp="1"/>
          </p:cNvSpPr>
          <p:nvPr>
            <p:ph type="ftr" sz="quarter" idx="11"/>
          </p:nvPr>
        </p:nvSpPr>
        <p:spPr>
          <a:xfrm>
            <a:off x="4038600" y="6356350"/>
            <a:ext cx="4114800" cy="365125"/>
          </a:xfrm>
        </p:spPr>
        <p:txBody>
          <a:bodyPr/>
          <a:lstStyle/>
          <a:p>
            <a:r>
              <a:rPr lang="en-US"/>
              <a:t>Hall &amp; Helmers Ch. 11</a:t>
            </a:r>
          </a:p>
        </p:txBody>
      </p:sp>
      <p:sp>
        <p:nvSpPr>
          <p:cNvPr id="6" name="Slide Number Placeholder 5">
            <a:extLst>
              <a:ext uri="{FF2B5EF4-FFF2-40B4-BE49-F238E27FC236}">
                <a16:creationId xmlns:a16="http://schemas.microsoft.com/office/drawing/2014/main" id="{E9E593F7-EDF2-9B24-9879-9226F2213854}"/>
              </a:ext>
            </a:extLst>
          </p:cNvPr>
          <p:cNvSpPr>
            <a:spLocks noGrp="1"/>
          </p:cNvSpPr>
          <p:nvPr>
            <p:ph type="sldNum" sz="quarter" idx="12"/>
          </p:nvPr>
        </p:nvSpPr>
        <p:spPr>
          <a:xfrm>
            <a:off x="8610600" y="6356350"/>
            <a:ext cx="2743200" cy="365125"/>
          </a:xfrm>
        </p:spPr>
        <p:txBody>
          <a:bodyPr/>
          <a:lstStyle/>
          <a:p>
            <a:fld id="{B7C1309C-BF2F-41FF-A11E-EA0D5268C033}" type="slidenum">
              <a:rPr lang="en-US" smtClean="0"/>
              <a:pPr/>
              <a:t>2</a:t>
            </a:fld>
            <a:endParaRPr lang="en-US"/>
          </a:p>
        </p:txBody>
      </p:sp>
    </p:spTree>
    <p:extLst>
      <p:ext uri="{BB962C8B-B14F-4D97-AF65-F5344CB8AC3E}">
        <p14:creationId xmlns:p14="http://schemas.microsoft.com/office/powerpoint/2010/main" val="364982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The economics of patents</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a:xfrm>
            <a:off x="838199" y="1825625"/>
            <a:ext cx="5757333" cy="4351338"/>
          </a:xfrm>
        </p:spPr>
        <p:txBody>
          <a:bodyPr>
            <a:normAutofit fontScale="92500"/>
          </a:bodyPr>
          <a:lstStyle/>
          <a:p>
            <a:r>
              <a:rPr lang="en-US" dirty="0"/>
              <a:t>Patents generally strongest of IP rights.</a:t>
            </a:r>
          </a:p>
          <a:p>
            <a:r>
              <a:rPr lang="en-US" dirty="0"/>
              <a:t>Property right that grant owners broad legal protection.</a:t>
            </a:r>
          </a:p>
          <a:p>
            <a:r>
              <a:rPr lang="en-US" dirty="0"/>
              <a:t>Considerable uncertainty associated with validity and scope.</a:t>
            </a:r>
          </a:p>
          <a:p>
            <a:r>
              <a:rPr lang="en-US" dirty="0"/>
              <a:t>Trade-off involved in patent protection: </a:t>
            </a:r>
          </a:p>
          <a:p>
            <a:pPr lvl="1"/>
            <a:r>
              <a:rPr lang="en-US" dirty="0"/>
              <a:t>Innovator obtains positive profit which incentivizes innovation. </a:t>
            </a:r>
          </a:p>
          <a:p>
            <a:pPr lvl="1"/>
            <a:r>
              <a:rPr lang="en-US" dirty="0"/>
              <a:t>Patent protection results in deadweight loss due to higher price.</a:t>
            </a:r>
          </a:p>
          <a:p>
            <a:endParaRPr lang="en-US" dirty="0"/>
          </a:p>
        </p:txBody>
      </p:sp>
      <p:sp>
        <p:nvSpPr>
          <p:cNvPr id="5" name="Date Placeholder 4">
            <a:extLst>
              <a:ext uri="{FF2B5EF4-FFF2-40B4-BE49-F238E27FC236}">
                <a16:creationId xmlns:a16="http://schemas.microsoft.com/office/drawing/2014/main" id="{5AC1321F-9A21-FF25-9002-EDF97A85D32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A6FE7D54-92BE-346D-3334-58C91630D074}"/>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A46B88F7-651F-0A29-388C-F09FC2A19826}"/>
              </a:ext>
            </a:extLst>
          </p:cNvPr>
          <p:cNvSpPr>
            <a:spLocks noGrp="1"/>
          </p:cNvSpPr>
          <p:nvPr>
            <p:ph type="sldNum" sz="quarter" idx="12"/>
          </p:nvPr>
        </p:nvSpPr>
        <p:spPr/>
        <p:txBody>
          <a:bodyPr/>
          <a:lstStyle/>
          <a:p>
            <a:fld id="{B7C1309C-BF2F-41FF-A11E-EA0D5268C033}" type="slidenum">
              <a:rPr lang="en-US" smtClean="0"/>
              <a:t>20</a:t>
            </a:fld>
            <a:endParaRPr lang="en-US"/>
          </a:p>
        </p:txBody>
      </p:sp>
      <p:pic>
        <p:nvPicPr>
          <p:cNvPr id="8" name="Picture 7">
            <a:extLst>
              <a:ext uri="{FF2B5EF4-FFF2-40B4-BE49-F238E27FC236}">
                <a16:creationId xmlns:a16="http://schemas.microsoft.com/office/drawing/2014/main" id="{728CF971-16C6-4672-934C-79C324BF42F5}"/>
              </a:ext>
            </a:extLst>
          </p:cNvPr>
          <p:cNvPicPr>
            <a:picLocks noChangeAspect="1"/>
          </p:cNvPicPr>
          <p:nvPr/>
        </p:nvPicPr>
        <p:blipFill>
          <a:blip r:embed="rId2"/>
          <a:stretch>
            <a:fillRect/>
          </a:stretch>
        </p:blipFill>
        <p:spPr>
          <a:xfrm>
            <a:off x="6928908" y="2057399"/>
            <a:ext cx="5192969" cy="3556529"/>
          </a:xfrm>
          <a:prstGeom prst="rect">
            <a:avLst/>
          </a:prstGeom>
        </p:spPr>
      </p:pic>
    </p:spTree>
    <p:extLst>
      <p:ext uri="{BB962C8B-B14F-4D97-AF65-F5344CB8AC3E}">
        <p14:creationId xmlns:p14="http://schemas.microsoft.com/office/powerpoint/2010/main" val="304716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The economics of patents</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fontScale="92500" lnSpcReduction="20000"/>
          </a:bodyPr>
          <a:lstStyle/>
          <a:p>
            <a:r>
              <a:rPr lang="en-US" dirty="0"/>
              <a:t>Trade-off important for optimal design of patent system.</a:t>
            </a:r>
          </a:p>
          <a:p>
            <a:r>
              <a:rPr lang="en-US" dirty="0"/>
              <a:t>What is the optimal duration of patent protection?</a:t>
            </a:r>
          </a:p>
          <a:p>
            <a:pPr lvl="1"/>
            <a:r>
              <a:rPr lang="en-US" dirty="0"/>
              <a:t>Increase in patent protection will increase profits and thereby marginal incentive to invest in R&amp;D.</a:t>
            </a:r>
          </a:p>
          <a:p>
            <a:pPr lvl="1"/>
            <a:r>
              <a:rPr lang="en-US" dirty="0"/>
              <a:t>Increased incentives are not always necessary or even desirable.</a:t>
            </a:r>
          </a:p>
          <a:p>
            <a:pPr lvl="1"/>
            <a:r>
              <a:rPr lang="en-US" dirty="0"/>
              <a:t>Uniform patent protection grants “too much” or “too little” protection. </a:t>
            </a:r>
          </a:p>
          <a:p>
            <a:pPr lvl="1"/>
            <a:r>
              <a:rPr lang="en-US" dirty="0"/>
              <a:t>“Fixed patent life is not optimal in theory, although it may be unavoidable in practice” (Nordhaus, 1972: 34). </a:t>
            </a:r>
          </a:p>
          <a:p>
            <a:r>
              <a:rPr lang="en-US" dirty="0"/>
              <a:t>How much protection does patent provide?</a:t>
            </a:r>
          </a:p>
          <a:p>
            <a:pPr lvl="1"/>
            <a:r>
              <a:rPr lang="en-US" dirty="0"/>
              <a:t>If protection imperfect, competitors can invent around patent.</a:t>
            </a:r>
          </a:p>
          <a:p>
            <a:pPr lvl="1"/>
            <a:r>
              <a:rPr lang="en-US" dirty="0"/>
              <a:t>Less market power despite patent protection.</a:t>
            </a:r>
          </a:p>
          <a:p>
            <a:r>
              <a:rPr lang="en-US" dirty="0"/>
              <a:t>Possibility of duplication of R&amp;D expenses if firms engage in so-called “patent races”.</a:t>
            </a:r>
          </a:p>
        </p:txBody>
      </p:sp>
      <p:sp>
        <p:nvSpPr>
          <p:cNvPr id="4" name="Date Placeholder 3">
            <a:extLst>
              <a:ext uri="{FF2B5EF4-FFF2-40B4-BE49-F238E27FC236}">
                <a16:creationId xmlns:a16="http://schemas.microsoft.com/office/drawing/2014/main" id="{A150F31D-4574-1BF8-B999-E4C135E677D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E564E4E-517A-4F5E-F839-CF28DCA470A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30B32037-298B-AD5E-5EEE-66935D1D1A3B}"/>
              </a:ext>
            </a:extLst>
          </p:cNvPr>
          <p:cNvSpPr>
            <a:spLocks noGrp="1"/>
          </p:cNvSpPr>
          <p:nvPr>
            <p:ph type="sldNum" sz="quarter" idx="12"/>
          </p:nvPr>
        </p:nvSpPr>
        <p:spPr/>
        <p:txBody>
          <a:bodyPr/>
          <a:lstStyle/>
          <a:p>
            <a:fld id="{B7C1309C-BF2F-41FF-A11E-EA0D5268C033}" type="slidenum">
              <a:rPr lang="en-US" smtClean="0"/>
              <a:t>21</a:t>
            </a:fld>
            <a:endParaRPr lang="en-US"/>
          </a:p>
        </p:txBody>
      </p:sp>
    </p:spTree>
    <p:extLst>
      <p:ext uri="{BB962C8B-B14F-4D97-AF65-F5344CB8AC3E}">
        <p14:creationId xmlns:p14="http://schemas.microsoft.com/office/powerpoint/2010/main" val="75562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Patent quality and patent value</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fontScale="92500"/>
          </a:bodyPr>
          <a:lstStyle/>
          <a:p>
            <a:r>
              <a:rPr lang="en-US" dirty="0"/>
              <a:t>Economics literature on the patent system often refers to “patent quality”.</a:t>
            </a:r>
          </a:p>
          <a:p>
            <a:r>
              <a:rPr lang="en-US" dirty="0"/>
              <a:t>Often invoked in policy debates on the functioning of the patent system.</a:t>
            </a:r>
          </a:p>
          <a:p>
            <a:r>
              <a:rPr lang="en-US" dirty="0"/>
              <a:t>Patent quality not a legal concept and difficult to define.</a:t>
            </a:r>
          </a:p>
          <a:p>
            <a:r>
              <a:rPr lang="en-US" dirty="0"/>
              <a:t>Patent quality refers to “legal quality” of patent right and “quality” of underlying invention.</a:t>
            </a:r>
          </a:p>
          <a:p>
            <a:r>
              <a:rPr lang="en-US" dirty="0"/>
              <a:t>Related concept is “patent value”.</a:t>
            </a:r>
          </a:p>
          <a:p>
            <a:r>
              <a:rPr lang="en-US" dirty="0"/>
              <a:t>Patent value refers to value of owning patent and value of underlying invention.</a:t>
            </a:r>
          </a:p>
          <a:p>
            <a:r>
              <a:rPr lang="en-US" dirty="0"/>
              <a:t>Value of patented invention may be private or social.  </a:t>
            </a:r>
          </a:p>
        </p:txBody>
      </p:sp>
      <p:sp>
        <p:nvSpPr>
          <p:cNvPr id="4" name="Date Placeholder 3">
            <a:extLst>
              <a:ext uri="{FF2B5EF4-FFF2-40B4-BE49-F238E27FC236}">
                <a16:creationId xmlns:a16="http://schemas.microsoft.com/office/drawing/2014/main" id="{0E98A642-965F-E03A-1BBB-942237A886E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D903AB8-58AC-4F67-00EA-62F4273D888A}"/>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1CCF98DA-03C5-E34F-EFEB-6D92197C0203}"/>
              </a:ext>
            </a:extLst>
          </p:cNvPr>
          <p:cNvSpPr>
            <a:spLocks noGrp="1"/>
          </p:cNvSpPr>
          <p:nvPr>
            <p:ph type="sldNum" sz="quarter" idx="12"/>
          </p:nvPr>
        </p:nvSpPr>
        <p:spPr/>
        <p:txBody>
          <a:bodyPr/>
          <a:lstStyle/>
          <a:p>
            <a:fld id="{B7C1309C-BF2F-41FF-A11E-EA0D5268C033}" type="slidenum">
              <a:rPr lang="en-US" smtClean="0"/>
              <a:t>22</a:t>
            </a:fld>
            <a:endParaRPr lang="en-US"/>
          </a:p>
        </p:txBody>
      </p:sp>
    </p:spTree>
    <p:extLst>
      <p:ext uri="{BB962C8B-B14F-4D97-AF65-F5344CB8AC3E}">
        <p14:creationId xmlns:p14="http://schemas.microsoft.com/office/powerpoint/2010/main" val="64381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B6EC-5BD6-4554-A393-80125146FA31}"/>
              </a:ext>
            </a:extLst>
          </p:cNvPr>
          <p:cNvSpPr>
            <a:spLocks noGrp="1"/>
          </p:cNvSpPr>
          <p:nvPr>
            <p:ph type="title"/>
          </p:nvPr>
        </p:nvSpPr>
        <p:spPr/>
        <p:txBody>
          <a:bodyPr/>
          <a:lstStyle/>
          <a:p>
            <a:r>
              <a:rPr lang="en-US" dirty="0"/>
              <a:t>Quality and value of the patent right</a:t>
            </a:r>
          </a:p>
        </p:txBody>
      </p:sp>
      <p:sp>
        <p:nvSpPr>
          <p:cNvPr id="3" name="Content Placeholder 2">
            <a:extLst>
              <a:ext uri="{FF2B5EF4-FFF2-40B4-BE49-F238E27FC236}">
                <a16:creationId xmlns:a16="http://schemas.microsoft.com/office/drawing/2014/main" id="{C37E96A7-14B8-443B-BB7A-0ADA2332A73B}"/>
              </a:ext>
            </a:extLst>
          </p:cNvPr>
          <p:cNvSpPr>
            <a:spLocks noGrp="1"/>
          </p:cNvSpPr>
          <p:nvPr>
            <p:ph idx="1"/>
          </p:nvPr>
        </p:nvSpPr>
        <p:spPr/>
        <p:txBody>
          <a:bodyPr>
            <a:normAutofit fontScale="92500" lnSpcReduction="20000"/>
          </a:bodyPr>
          <a:lstStyle/>
          <a:p>
            <a:r>
              <a:rPr lang="en-US" dirty="0"/>
              <a:t>Hall and </a:t>
            </a:r>
            <a:r>
              <a:rPr lang="en-US" dirty="0" err="1"/>
              <a:t>Harhoff</a:t>
            </a:r>
            <a:r>
              <a:rPr lang="en-US" dirty="0"/>
              <a:t> (2004: 991) defined “high quality” patent as:</a:t>
            </a:r>
          </a:p>
          <a:p>
            <a:pPr lvl="1"/>
            <a:r>
              <a:rPr lang="en-US" dirty="0"/>
              <a:t>Describe inventions that are truly new, rather than inventions that are already in widespread use but not yet patented.</a:t>
            </a:r>
          </a:p>
          <a:p>
            <a:pPr lvl="1"/>
            <a:r>
              <a:rPr lang="en-US" dirty="0"/>
              <a:t>Enable those “skilled in the art” to comprehend the invention well enough to use the patent document to implement the described invention.</a:t>
            </a:r>
          </a:p>
          <a:p>
            <a:pPr lvl="1"/>
            <a:r>
              <a:rPr lang="en-GB" dirty="0"/>
              <a:t>Have little uncertainty over [their] validity and the breadth of [their] claims.</a:t>
            </a:r>
            <a:endParaRPr lang="en-US" dirty="0"/>
          </a:p>
          <a:p>
            <a:r>
              <a:rPr lang="en-GB" dirty="0"/>
              <a:t>Patent quality determined by actual implementation of statutory patentability requirements by patent offices during examination.</a:t>
            </a:r>
          </a:p>
          <a:p>
            <a:r>
              <a:rPr lang="en-US" dirty="0"/>
              <a:t>Patent quality represents degree to which patent office implements legal standards for granting patents. </a:t>
            </a:r>
          </a:p>
          <a:p>
            <a:r>
              <a:rPr lang="en-US" dirty="0"/>
              <a:t>Distinct from “</a:t>
            </a:r>
            <a:r>
              <a:rPr lang="en-GB" dirty="0"/>
              <a:t>patent strength” which refers to degree of protection afforded by a patent system (e.g. longer statutory patent life results in stronger patents).</a:t>
            </a:r>
            <a:endParaRPr lang="en-US" dirty="0"/>
          </a:p>
        </p:txBody>
      </p:sp>
      <p:sp>
        <p:nvSpPr>
          <p:cNvPr id="4" name="Date Placeholder 3">
            <a:extLst>
              <a:ext uri="{FF2B5EF4-FFF2-40B4-BE49-F238E27FC236}">
                <a16:creationId xmlns:a16="http://schemas.microsoft.com/office/drawing/2014/main" id="{CEFDBD6B-ECB3-0301-5CAC-1FBD97853B5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EED2C6F-A463-9825-BA8C-C7A2A01EF165}"/>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6DD3D1FE-9A90-7903-81B6-565A200EFED1}"/>
              </a:ext>
            </a:extLst>
          </p:cNvPr>
          <p:cNvSpPr>
            <a:spLocks noGrp="1"/>
          </p:cNvSpPr>
          <p:nvPr>
            <p:ph type="sldNum" sz="quarter" idx="12"/>
          </p:nvPr>
        </p:nvSpPr>
        <p:spPr/>
        <p:txBody>
          <a:bodyPr/>
          <a:lstStyle/>
          <a:p>
            <a:fld id="{B7C1309C-BF2F-41FF-A11E-EA0D5268C033}" type="slidenum">
              <a:rPr lang="en-US" smtClean="0"/>
              <a:t>23</a:t>
            </a:fld>
            <a:endParaRPr lang="en-US"/>
          </a:p>
        </p:txBody>
      </p:sp>
    </p:spTree>
    <p:extLst>
      <p:ext uri="{BB962C8B-B14F-4D97-AF65-F5344CB8AC3E}">
        <p14:creationId xmlns:p14="http://schemas.microsoft.com/office/powerpoint/2010/main" val="86526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9A13-5A64-47C5-B5EF-8BE43FB900DD}"/>
              </a:ext>
            </a:extLst>
          </p:cNvPr>
          <p:cNvSpPr>
            <a:spLocks noGrp="1"/>
          </p:cNvSpPr>
          <p:nvPr>
            <p:ph type="title"/>
          </p:nvPr>
        </p:nvSpPr>
        <p:spPr/>
        <p:txBody>
          <a:bodyPr/>
          <a:lstStyle/>
          <a:p>
            <a:r>
              <a:rPr lang="en-US" dirty="0"/>
              <a:t>Quality and value of the patent right</a:t>
            </a:r>
          </a:p>
        </p:txBody>
      </p:sp>
      <p:sp>
        <p:nvSpPr>
          <p:cNvPr id="3" name="Content Placeholder 2">
            <a:extLst>
              <a:ext uri="{FF2B5EF4-FFF2-40B4-BE49-F238E27FC236}">
                <a16:creationId xmlns:a16="http://schemas.microsoft.com/office/drawing/2014/main" id="{EBD513C7-8C3A-45F7-A899-062109DBFCAE}"/>
              </a:ext>
            </a:extLst>
          </p:cNvPr>
          <p:cNvSpPr>
            <a:spLocks noGrp="1"/>
          </p:cNvSpPr>
          <p:nvPr>
            <p:ph idx="1"/>
          </p:nvPr>
        </p:nvSpPr>
        <p:spPr/>
        <p:txBody>
          <a:bodyPr>
            <a:normAutofit/>
          </a:bodyPr>
          <a:lstStyle/>
          <a:p>
            <a:r>
              <a:rPr lang="en-US" dirty="0"/>
              <a:t>Value of patent right is value of excluding others from practicing invention.</a:t>
            </a:r>
          </a:p>
          <a:p>
            <a:r>
              <a:rPr lang="en-US" dirty="0"/>
              <a:t>Patent owner who lets patent lapse can still practice invention.</a:t>
            </a:r>
          </a:p>
          <a:p>
            <a:r>
              <a:rPr lang="en-US" dirty="0"/>
              <a:t>Measuring value challenging given its correlation with underlying value of invention.</a:t>
            </a:r>
          </a:p>
          <a:p>
            <a:r>
              <a:rPr lang="en-US" dirty="0"/>
              <a:t>Value of patent can diverge from value of underlying invention.</a:t>
            </a:r>
          </a:p>
          <a:p>
            <a:r>
              <a:rPr lang="en-US" dirty="0"/>
              <a:t>Measure value of patent right itself by estimating renewal value of patent.</a:t>
            </a:r>
          </a:p>
          <a:p>
            <a:r>
              <a:rPr lang="en-US" dirty="0"/>
              <a:t>Captures incremental value of legal protection provided by patent.</a:t>
            </a:r>
          </a:p>
        </p:txBody>
      </p:sp>
      <p:sp>
        <p:nvSpPr>
          <p:cNvPr id="4" name="Date Placeholder 3">
            <a:extLst>
              <a:ext uri="{FF2B5EF4-FFF2-40B4-BE49-F238E27FC236}">
                <a16:creationId xmlns:a16="http://schemas.microsoft.com/office/drawing/2014/main" id="{3CDE4FC0-8795-5AE9-50D9-8CEA57111A5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C89BC91-6A00-A470-A465-E4FAD671B4E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CAC5A40D-6A86-EE7F-00B2-925DA200FAF6}"/>
              </a:ext>
            </a:extLst>
          </p:cNvPr>
          <p:cNvSpPr>
            <a:spLocks noGrp="1"/>
          </p:cNvSpPr>
          <p:nvPr>
            <p:ph type="sldNum" sz="quarter" idx="12"/>
          </p:nvPr>
        </p:nvSpPr>
        <p:spPr/>
        <p:txBody>
          <a:bodyPr/>
          <a:lstStyle/>
          <a:p>
            <a:fld id="{B7C1309C-BF2F-41FF-A11E-EA0D5268C033}" type="slidenum">
              <a:rPr lang="en-US" smtClean="0"/>
              <a:t>24</a:t>
            </a:fld>
            <a:endParaRPr lang="en-US"/>
          </a:p>
        </p:txBody>
      </p:sp>
    </p:spTree>
    <p:extLst>
      <p:ext uri="{BB962C8B-B14F-4D97-AF65-F5344CB8AC3E}">
        <p14:creationId xmlns:p14="http://schemas.microsoft.com/office/powerpoint/2010/main" val="310925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9A13-5A64-47C5-B5EF-8BE43FB900DD}"/>
              </a:ext>
            </a:extLst>
          </p:cNvPr>
          <p:cNvSpPr>
            <a:spLocks noGrp="1"/>
          </p:cNvSpPr>
          <p:nvPr>
            <p:ph type="title"/>
          </p:nvPr>
        </p:nvSpPr>
        <p:spPr/>
        <p:txBody>
          <a:bodyPr/>
          <a:lstStyle/>
          <a:p>
            <a:r>
              <a:rPr lang="en-US" dirty="0"/>
              <a:t>Quality and value of the patent right</a:t>
            </a:r>
          </a:p>
        </p:txBody>
      </p:sp>
      <p:pic>
        <p:nvPicPr>
          <p:cNvPr id="4" name="Picture 3">
            <a:extLst>
              <a:ext uri="{FF2B5EF4-FFF2-40B4-BE49-F238E27FC236}">
                <a16:creationId xmlns:a16="http://schemas.microsoft.com/office/drawing/2014/main" id="{3CB177C9-ACCA-4525-89C5-920EC7804077}"/>
              </a:ext>
            </a:extLst>
          </p:cNvPr>
          <p:cNvPicPr>
            <a:picLocks noChangeAspect="1"/>
          </p:cNvPicPr>
          <p:nvPr/>
        </p:nvPicPr>
        <p:blipFill>
          <a:blip r:embed="rId2"/>
          <a:stretch>
            <a:fillRect/>
          </a:stretch>
        </p:blipFill>
        <p:spPr>
          <a:xfrm>
            <a:off x="552450" y="1690688"/>
            <a:ext cx="11087100" cy="3943350"/>
          </a:xfrm>
          <a:prstGeom prst="rect">
            <a:avLst/>
          </a:prstGeom>
        </p:spPr>
      </p:pic>
      <p:sp>
        <p:nvSpPr>
          <p:cNvPr id="3" name="Date Placeholder 2">
            <a:extLst>
              <a:ext uri="{FF2B5EF4-FFF2-40B4-BE49-F238E27FC236}">
                <a16:creationId xmlns:a16="http://schemas.microsoft.com/office/drawing/2014/main" id="{9C672955-4F1D-0084-0781-60E0FCF1D1C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72B082C-5B2E-2996-1F81-7CDF31AB124C}"/>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1C7058DA-199A-2E1D-FC14-50F78D1DB99E}"/>
              </a:ext>
            </a:extLst>
          </p:cNvPr>
          <p:cNvSpPr>
            <a:spLocks noGrp="1"/>
          </p:cNvSpPr>
          <p:nvPr>
            <p:ph type="sldNum" sz="quarter" idx="12"/>
          </p:nvPr>
        </p:nvSpPr>
        <p:spPr/>
        <p:txBody>
          <a:bodyPr/>
          <a:lstStyle/>
          <a:p>
            <a:fld id="{B7C1309C-BF2F-41FF-A11E-EA0D5268C033}" type="slidenum">
              <a:rPr lang="en-US" smtClean="0"/>
              <a:t>25</a:t>
            </a:fld>
            <a:endParaRPr lang="en-US"/>
          </a:p>
        </p:txBody>
      </p:sp>
    </p:spTree>
    <p:extLst>
      <p:ext uri="{BB962C8B-B14F-4D97-AF65-F5344CB8AC3E}">
        <p14:creationId xmlns:p14="http://schemas.microsoft.com/office/powerpoint/2010/main" val="184424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BE77-296B-4D60-B905-8AB29D6114A3}"/>
              </a:ext>
            </a:extLst>
          </p:cNvPr>
          <p:cNvSpPr>
            <a:spLocks noGrp="1"/>
          </p:cNvSpPr>
          <p:nvPr>
            <p:ph type="title"/>
          </p:nvPr>
        </p:nvSpPr>
        <p:spPr/>
        <p:txBody>
          <a:bodyPr/>
          <a:lstStyle/>
          <a:p>
            <a:r>
              <a:rPr lang="en-US" dirty="0"/>
              <a:t>Quality of the patented invention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88806D-906B-4BA2-B4A7-84B7F0201D73}"/>
                  </a:ext>
                </a:extLst>
              </p:cNvPr>
              <p:cNvSpPr>
                <a:spLocks noGrp="1"/>
              </p:cNvSpPr>
              <p:nvPr>
                <p:ph idx="1"/>
              </p:nvPr>
            </p:nvSpPr>
            <p:spPr>
              <a:xfrm>
                <a:off x="838200" y="1825624"/>
                <a:ext cx="10515600" cy="4752975"/>
              </a:xfrm>
            </p:spPr>
            <p:txBody>
              <a:bodyPr>
                <a:normAutofit fontScale="85000" lnSpcReduction="20000"/>
              </a:bodyPr>
              <a:lstStyle/>
              <a:p>
                <a:r>
                  <a:rPr lang="en-US" dirty="0"/>
                  <a:t>Distinction between quality and value of patented invention less clear.</a:t>
                </a:r>
              </a:p>
              <a:p>
                <a:r>
                  <a:rPr lang="en-US" dirty="0"/>
                  <a:t>Quality means intrinsic value of invention as an inventive step, or contribution to knowledge:</a:t>
                </a:r>
              </a:p>
              <a:p>
                <a:pPr lvl="1"/>
                <a:r>
                  <a:rPr lang="en-US" dirty="0"/>
                  <a:t>For society, value and quality of invention the same.</a:t>
                </a:r>
              </a:p>
              <a:p>
                <a:pPr lvl="1"/>
                <a:r>
                  <a:rPr lang="en-US" dirty="0"/>
                  <a:t>For owner, patented invention may create considerable value without being of high quality.</a:t>
                </a:r>
              </a:p>
              <a:p>
                <a:r>
                  <a:rPr lang="en-US" dirty="0"/>
                  <a:t>In practice, measure quality of patented invention by proxying it through observable patent characteristics.</a:t>
                </a:r>
              </a:p>
              <a:p>
                <a:r>
                  <a:rPr lang="en-US" dirty="0" err="1"/>
                  <a:t>Lanjouw</a:t>
                </a:r>
                <a:r>
                  <a:rPr lang="en-US" dirty="0"/>
                  <a:t> and </a:t>
                </a:r>
                <a:r>
                  <a:rPr lang="en-US" dirty="0" err="1"/>
                  <a:t>Schankerman</a:t>
                </a:r>
                <a:r>
                  <a:rPr lang="en-US" dirty="0"/>
                  <a:t> (2004) treat patent quality as a common factor: “[w]e call the common factor “quality” because we find it difficult to think of any other characteristic that would be common to all” patent characteristics included in the model (</a:t>
                </a:r>
                <a:r>
                  <a:rPr lang="en-US" dirty="0" err="1"/>
                  <a:t>Lanjouw</a:t>
                </a:r>
                <a:r>
                  <a:rPr lang="en-US" dirty="0"/>
                  <a:t> and </a:t>
                </a:r>
                <a:r>
                  <a:rPr lang="en-US" dirty="0" err="1"/>
                  <a:t>Schankerman</a:t>
                </a:r>
                <a:r>
                  <a:rPr lang="en-US" dirty="0"/>
                  <a:t>, 2004: 448):</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θ</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λ</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ε</m:t>
                          </m:r>
                        </m:e>
                        <m:sub>
                          <m:r>
                            <a:rPr lang="en-US" b="0" i="1" smtClean="0">
                              <a:latin typeface="Cambria Math" panose="02040503050406030204" pitchFamily="18" charset="0"/>
                            </a:rPr>
                            <m:t>𝑘𝑖</m:t>
                          </m:r>
                        </m:sub>
                      </m:sSub>
                    </m:oMath>
                  </m:oMathPara>
                </a14:m>
                <a:endParaRPr lang="en-US" dirty="0"/>
              </a:p>
              <a:p>
                <a:r>
                  <a:rPr lang="en-US" i="1" dirty="0" err="1"/>
                  <a:t>y</a:t>
                </a:r>
                <a:r>
                  <a:rPr lang="en-US" i="1" baseline="-25000" dirty="0" err="1"/>
                  <a:t>ki</a:t>
                </a:r>
                <a:r>
                  <a:rPr lang="en-US" dirty="0"/>
                  <a:t> denotes characteristic </a:t>
                </a:r>
                <a:r>
                  <a:rPr lang="en-US" i="1" dirty="0"/>
                  <a:t>k</a:t>
                </a:r>
                <a:r>
                  <a:rPr lang="en-US" dirty="0"/>
                  <a:t> (with </a:t>
                </a:r>
                <a:r>
                  <a:rPr lang="en-US" i="1" dirty="0"/>
                  <a:t>k=1,…,K</a:t>
                </a:r>
                <a:r>
                  <a:rPr lang="en-US" dirty="0"/>
                  <a:t>) of patent </a:t>
                </a:r>
                <a:r>
                  <a:rPr lang="en-US" i="1" dirty="0" err="1"/>
                  <a:t>i</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𝑘</m:t>
                        </m:r>
                      </m:sub>
                    </m:sSub>
                  </m:oMath>
                </a14:m>
                <a:r>
                  <a:rPr lang="en-US" dirty="0"/>
                  <a:t> are factor loadings;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𝑘𝑖</m:t>
                        </m:r>
                      </m:sub>
                    </m:sSub>
                  </m:oMath>
                </a14:m>
                <a:r>
                  <a:rPr lang="en-US" dirty="0"/>
                  <a:t> is a random normally distributed error term. </a:t>
                </a:r>
                <a:r>
                  <a:rPr lang="en-US" i="1" dirty="0"/>
                  <a:t>q</a:t>
                </a:r>
                <a:r>
                  <a:rPr lang="en-US" i="1" baseline="-25000" dirty="0"/>
                  <a:t>i</a:t>
                </a:r>
                <a:r>
                  <a:rPr lang="en-US" dirty="0"/>
                  <a:t> is latent patent quality to be estimated.</a:t>
                </a:r>
              </a:p>
            </p:txBody>
          </p:sp>
        </mc:Choice>
        <mc:Fallback>
          <p:sp>
            <p:nvSpPr>
              <p:cNvPr id="3" name="Content Placeholder 2">
                <a:extLst>
                  <a:ext uri="{FF2B5EF4-FFF2-40B4-BE49-F238E27FC236}">
                    <a16:creationId xmlns:a16="http://schemas.microsoft.com/office/drawing/2014/main" id="{E088806D-906B-4BA2-B4A7-84B7F0201D73}"/>
                  </a:ext>
                </a:extLst>
              </p:cNvPr>
              <p:cNvSpPr>
                <a:spLocks noGrp="1" noRot="1" noChangeAspect="1" noMove="1" noResize="1" noEditPoints="1" noAdjustHandles="1" noChangeArrowheads="1" noChangeShapeType="1" noTextEdit="1"/>
              </p:cNvSpPr>
              <p:nvPr>
                <p:ph idx="1"/>
              </p:nvPr>
            </p:nvSpPr>
            <p:spPr>
              <a:xfrm>
                <a:off x="838200" y="1825624"/>
                <a:ext cx="10515600" cy="4752975"/>
              </a:xfrm>
              <a:blipFill>
                <a:blip r:embed="rId2"/>
                <a:stretch>
                  <a:fillRect l="-812" t="-2949" r="-98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8AB9F89-CF9E-A5A8-7584-CF2BCF5EDDB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28A9C4E-9C85-3CBD-27E1-EAAABC9963E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044D6369-56D0-0928-E62D-BE1757908C26}"/>
              </a:ext>
            </a:extLst>
          </p:cNvPr>
          <p:cNvSpPr>
            <a:spLocks noGrp="1"/>
          </p:cNvSpPr>
          <p:nvPr>
            <p:ph type="sldNum" sz="quarter" idx="12"/>
          </p:nvPr>
        </p:nvSpPr>
        <p:spPr/>
        <p:txBody>
          <a:bodyPr/>
          <a:lstStyle/>
          <a:p>
            <a:fld id="{B7C1309C-BF2F-41FF-A11E-EA0D5268C033}" type="slidenum">
              <a:rPr lang="en-US" smtClean="0"/>
              <a:t>26</a:t>
            </a:fld>
            <a:endParaRPr lang="en-US"/>
          </a:p>
        </p:txBody>
      </p:sp>
    </p:spTree>
    <p:extLst>
      <p:ext uri="{BB962C8B-B14F-4D97-AF65-F5344CB8AC3E}">
        <p14:creationId xmlns:p14="http://schemas.microsoft.com/office/powerpoint/2010/main" val="3958173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D746-641B-4BC4-898C-62BB1BCE1F6F}"/>
              </a:ext>
            </a:extLst>
          </p:cNvPr>
          <p:cNvSpPr>
            <a:spLocks noGrp="1"/>
          </p:cNvSpPr>
          <p:nvPr>
            <p:ph type="title"/>
          </p:nvPr>
        </p:nvSpPr>
        <p:spPr/>
        <p:txBody>
          <a:bodyPr/>
          <a:lstStyle/>
          <a:p>
            <a:r>
              <a:rPr lang="en-US" dirty="0"/>
              <a:t>Private value of the patented invention</a:t>
            </a:r>
          </a:p>
        </p:txBody>
      </p:sp>
      <p:sp>
        <p:nvSpPr>
          <p:cNvPr id="3" name="Content Placeholder 2">
            <a:extLst>
              <a:ext uri="{FF2B5EF4-FFF2-40B4-BE49-F238E27FC236}">
                <a16:creationId xmlns:a16="http://schemas.microsoft.com/office/drawing/2014/main" id="{5ACC6031-0FD7-41B4-9F08-AE1605D768CC}"/>
              </a:ext>
            </a:extLst>
          </p:cNvPr>
          <p:cNvSpPr>
            <a:spLocks noGrp="1"/>
          </p:cNvSpPr>
          <p:nvPr>
            <p:ph idx="1"/>
          </p:nvPr>
        </p:nvSpPr>
        <p:spPr/>
        <p:txBody>
          <a:bodyPr>
            <a:normAutofit fontScale="92500" lnSpcReduction="20000"/>
          </a:bodyPr>
          <a:lstStyle/>
          <a:p>
            <a:r>
              <a:rPr lang="en-US" dirty="0"/>
              <a:t>Private value generally not same as social value or quality because it ignores deadweight loss and spillovers.</a:t>
            </a:r>
          </a:p>
          <a:p>
            <a:r>
              <a:rPr lang="en-US" dirty="0"/>
              <a:t>Private value of patented inventions important for:</a:t>
            </a:r>
          </a:p>
          <a:p>
            <a:pPr lvl="1"/>
            <a:r>
              <a:rPr lang="en-US" dirty="0"/>
              <a:t>Policy (to determine gap between private and social value).</a:t>
            </a:r>
          </a:p>
          <a:p>
            <a:pPr lvl="1"/>
            <a:r>
              <a:rPr lang="en-US" dirty="0"/>
              <a:t>Private companies in making their business decisions. </a:t>
            </a:r>
          </a:p>
          <a:p>
            <a:r>
              <a:rPr lang="en-US" dirty="0"/>
              <a:t>Private value of a patented invention and private value of a patent intrinsically connected.</a:t>
            </a:r>
          </a:p>
          <a:p>
            <a:r>
              <a:rPr lang="en-US" dirty="0"/>
              <a:t>Profits or market value associated with patent reflects combined value of patent right and underlying invention.</a:t>
            </a:r>
          </a:p>
          <a:p>
            <a:r>
              <a:rPr lang="en-US" dirty="0"/>
              <a:t>Value varies across technologies and institutional settings across jurisdictions.</a:t>
            </a:r>
          </a:p>
          <a:p>
            <a:r>
              <a:rPr lang="en-US" dirty="0"/>
              <a:t>Value of a patent depends on firm’s portfolio.</a:t>
            </a:r>
          </a:p>
        </p:txBody>
      </p:sp>
      <p:sp>
        <p:nvSpPr>
          <p:cNvPr id="4" name="Date Placeholder 3">
            <a:extLst>
              <a:ext uri="{FF2B5EF4-FFF2-40B4-BE49-F238E27FC236}">
                <a16:creationId xmlns:a16="http://schemas.microsoft.com/office/drawing/2014/main" id="{19F5F406-E986-3868-EA4B-09AF03911E3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6E7A87E-D1BB-CFCF-64E1-278AA5677C07}"/>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26FCC2E9-EF42-9ACB-2BEF-88861C542CD0}"/>
              </a:ext>
            </a:extLst>
          </p:cNvPr>
          <p:cNvSpPr>
            <a:spLocks noGrp="1"/>
          </p:cNvSpPr>
          <p:nvPr>
            <p:ph type="sldNum" sz="quarter" idx="12"/>
          </p:nvPr>
        </p:nvSpPr>
        <p:spPr/>
        <p:txBody>
          <a:bodyPr/>
          <a:lstStyle/>
          <a:p>
            <a:fld id="{B7C1309C-BF2F-41FF-A11E-EA0D5268C033}" type="slidenum">
              <a:rPr lang="en-US" smtClean="0"/>
              <a:t>27</a:t>
            </a:fld>
            <a:endParaRPr lang="en-US"/>
          </a:p>
        </p:txBody>
      </p:sp>
    </p:spTree>
    <p:extLst>
      <p:ext uri="{BB962C8B-B14F-4D97-AF65-F5344CB8AC3E}">
        <p14:creationId xmlns:p14="http://schemas.microsoft.com/office/powerpoint/2010/main" val="241571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D746-641B-4BC4-898C-62BB1BCE1F6F}"/>
              </a:ext>
            </a:extLst>
          </p:cNvPr>
          <p:cNvSpPr>
            <a:spLocks noGrp="1"/>
          </p:cNvSpPr>
          <p:nvPr>
            <p:ph type="title"/>
          </p:nvPr>
        </p:nvSpPr>
        <p:spPr/>
        <p:txBody>
          <a:bodyPr/>
          <a:lstStyle/>
          <a:p>
            <a:r>
              <a:rPr lang="en-US" dirty="0"/>
              <a:t>Private value of the patented invention</a:t>
            </a:r>
          </a:p>
        </p:txBody>
      </p:sp>
      <p:sp>
        <p:nvSpPr>
          <p:cNvPr id="3" name="Date Placeholder 2">
            <a:extLst>
              <a:ext uri="{FF2B5EF4-FFF2-40B4-BE49-F238E27FC236}">
                <a16:creationId xmlns:a16="http://schemas.microsoft.com/office/drawing/2014/main" id="{6B60498C-F5B6-00BE-14A0-8A76A79BE866}"/>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F9FCD534-C97C-44DE-A688-69B084D8FB33}"/>
              </a:ext>
            </a:extLst>
          </p:cNvPr>
          <p:cNvSpPr>
            <a:spLocks noGrp="1"/>
          </p:cNvSpPr>
          <p:nvPr>
            <p:ph type="ftr" sz="quarter" idx="11"/>
          </p:nvPr>
        </p:nvSpPr>
        <p:spPr/>
        <p:txBody>
          <a:bodyPr/>
          <a:lstStyle/>
          <a:p>
            <a:r>
              <a:rPr lang="en-US"/>
              <a:t>Hall &amp; Helmers Ch. 11</a:t>
            </a:r>
          </a:p>
        </p:txBody>
      </p:sp>
      <p:sp>
        <p:nvSpPr>
          <p:cNvPr id="5" name="Slide Number Placeholder 4">
            <a:extLst>
              <a:ext uri="{FF2B5EF4-FFF2-40B4-BE49-F238E27FC236}">
                <a16:creationId xmlns:a16="http://schemas.microsoft.com/office/drawing/2014/main" id="{BE7113BB-3496-29A8-2EF8-E8801319127D}"/>
              </a:ext>
            </a:extLst>
          </p:cNvPr>
          <p:cNvSpPr>
            <a:spLocks noGrp="1"/>
          </p:cNvSpPr>
          <p:nvPr>
            <p:ph type="sldNum" sz="quarter" idx="12"/>
          </p:nvPr>
        </p:nvSpPr>
        <p:spPr/>
        <p:txBody>
          <a:bodyPr/>
          <a:lstStyle/>
          <a:p>
            <a:fld id="{B7C1309C-BF2F-41FF-A11E-EA0D5268C033}" type="slidenum">
              <a:rPr lang="en-US" smtClean="0"/>
              <a:t>28</a:t>
            </a:fld>
            <a:endParaRPr lang="en-US"/>
          </a:p>
        </p:txBody>
      </p:sp>
      <p:pic>
        <p:nvPicPr>
          <p:cNvPr id="7" name="Picture 6">
            <a:extLst>
              <a:ext uri="{FF2B5EF4-FFF2-40B4-BE49-F238E27FC236}">
                <a16:creationId xmlns:a16="http://schemas.microsoft.com/office/drawing/2014/main" id="{F6B440FC-0040-4C21-AB74-1B5844B3D261}"/>
              </a:ext>
            </a:extLst>
          </p:cNvPr>
          <p:cNvPicPr>
            <a:picLocks noChangeAspect="1"/>
          </p:cNvPicPr>
          <p:nvPr/>
        </p:nvPicPr>
        <p:blipFill>
          <a:blip r:embed="rId2"/>
          <a:stretch>
            <a:fillRect/>
          </a:stretch>
        </p:blipFill>
        <p:spPr>
          <a:xfrm>
            <a:off x="2300287" y="1968501"/>
            <a:ext cx="7591425" cy="4191000"/>
          </a:xfrm>
          <a:prstGeom prst="rect">
            <a:avLst/>
          </a:prstGeom>
        </p:spPr>
      </p:pic>
    </p:spTree>
    <p:extLst>
      <p:ext uri="{BB962C8B-B14F-4D97-AF65-F5344CB8AC3E}">
        <p14:creationId xmlns:p14="http://schemas.microsoft.com/office/powerpoint/2010/main" val="1519961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75FD-966B-4860-BB6B-20766C689A72}"/>
              </a:ext>
            </a:extLst>
          </p:cNvPr>
          <p:cNvSpPr>
            <a:spLocks noGrp="1"/>
          </p:cNvSpPr>
          <p:nvPr>
            <p:ph type="title"/>
          </p:nvPr>
        </p:nvSpPr>
        <p:spPr/>
        <p:txBody>
          <a:bodyPr/>
          <a:lstStyle/>
          <a:p>
            <a:r>
              <a:rPr lang="en-US" dirty="0"/>
              <a:t>Private value of the patented invention</a:t>
            </a:r>
          </a:p>
        </p:txBody>
      </p:sp>
      <p:sp>
        <p:nvSpPr>
          <p:cNvPr id="3" name="Content Placeholder 2">
            <a:extLst>
              <a:ext uri="{FF2B5EF4-FFF2-40B4-BE49-F238E27FC236}">
                <a16:creationId xmlns:a16="http://schemas.microsoft.com/office/drawing/2014/main" id="{170E6AE4-0249-4EF2-825B-7E735668E5DB}"/>
              </a:ext>
            </a:extLst>
          </p:cNvPr>
          <p:cNvSpPr>
            <a:spLocks noGrp="1"/>
          </p:cNvSpPr>
          <p:nvPr>
            <p:ph idx="1"/>
          </p:nvPr>
        </p:nvSpPr>
        <p:spPr/>
        <p:txBody>
          <a:bodyPr>
            <a:normAutofit/>
          </a:bodyPr>
          <a:lstStyle/>
          <a:p>
            <a:r>
              <a:rPr lang="en-US" dirty="0"/>
              <a:t>Estimate patent value based on firm’s stock market value and patent holdings (</a:t>
            </a:r>
            <a:r>
              <a:rPr lang="en-US" dirty="0" err="1"/>
              <a:t>Griliches</a:t>
            </a:r>
            <a:r>
              <a:rPr lang="en-US" dirty="0"/>
              <a:t>, 1981).</a:t>
            </a:r>
          </a:p>
          <a:p>
            <a:r>
              <a:rPr lang="en-US" dirty="0"/>
              <a:t>Provides estimates of patent value by obtaining estimate of marginal effect of additional patent on firm’s market value.</a:t>
            </a:r>
          </a:p>
          <a:p>
            <a:r>
              <a:rPr lang="en-US" dirty="0"/>
              <a:t>Approach allows separating value of patent from invention inputs by including not only patent count measure but also R&amp;D input.</a:t>
            </a:r>
          </a:p>
          <a:p>
            <a:r>
              <a:rPr lang="en-US" dirty="0" err="1"/>
              <a:t>Griliches</a:t>
            </a:r>
            <a:r>
              <a:rPr lang="en-US" dirty="0"/>
              <a:t> (1981) used a small sample of 157 U.S. publicly traded firms for period 1968-1974 to obtain an average patent value of US$200,000 (about $718,000 in 2022). </a:t>
            </a:r>
          </a:p>
          <a:p>
            <a:endParaRPr lang="en-US" dirty="0"/>
          </a:p>
        </p:txBody>
      </p:sp>
      <p:sp>
        <p:nvSpPr>
          <p:cNvPr id="4" name="Date Placeholder 3">
            <a:extLst>
              <a:ext uri="{FF2B5EF4-FFF2-40B4-BE49-F238E27FC236}">
                <a16:creationId xmlns:a16="http://schemas.microsoft.com/office/drawing/2014/main" id="{8DD1A9E4-DC0D-0454-EED1-DA30C5668F0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1751891-EB48-9C0A-64FB-25F48D5ECCF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8C77F3DF-911A-2C91-0C1A-C7085169279B}"/>
              </a:ext>
            </a:extLst>
          </p:cNvPr>
          <p:cNvSpPr>
            <a:spLocks noGrp="1"/>
          </p:cNvSpPr>
          <p:nvPr>
            <p:ph type="sldNum" sz="quarter" idx="12"/>
          </p:nvPr>
        </p:nvSpPr>
        <p:spPr/>
        <p:txBody>
          <a:bodyPr/>
          <a:lstStyle/>
          <a:p>
            <a:fld id="{B7C1309C-BF2F-41FF-A11E-EA0D5268C033}" type="slidenum">
              <a:rPr lang="en-US" smtClean="0"/>
              <a:t>29</a:t>
            </a:fld>
            <a:endParaRPr lang="en-US"/>
          </a:p>
        </p:txBody>
      </p:sp>
    </p:spTree>
    <p:extLst>
      <p:ext uri="{BB962C8B-B14F-4D97-AF65-F5344CB8AC3E}">
        <p14:creationId xmlns:p14="http://schemas.microsoft.com/office/powerpoint/2010/main" val="79312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475D-9784-4D80-843A-1E6AAE284FD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7540191-FB8E-4E05-A27F-E9A8A82F6316}"/>
              </a:ext>
            </a:extLst>
          </p:cNvPr>
          <p:cNvSpPr>
            <a:spLocks noGrp="1"/>
          </p:cNvSpPr>
          <p:nvPr>
            <p:ph idx="1"/>
          </p:nvPr>
        </p:nvSpPr>
        <p:spPr/>
        <p:txBody>
          <a:bodyPr>
            <a:normAutofit fontScale="92500"/>
          </a:bodyPr>
          <a:lstStyle/>
          <a:p>
            <a:r>
              <a:rPr lang="en-US" dirty="0"/>
              <a:t>Patent gives owner right to exclude everyone else from exploiting patented invention.</a:t>
            </a:r>
          </a:p>
          <a:p>
            <a:r>
              <a:rPr lang="en-US" dirty="0"/>
              <a:t>Patent owner can sue for patent infringement in court if third party makes, uses, sells, or imports patented invention into jurisdiction where patent is in force.</a:t>
            </a:r>
          </a:p>
          <a:p>
            <a:r>
              <a:rPr lang="en-US" dirty="0"/>
              <a:t>Ability to exclude others often referred to as “monopoly” over patented invention.</a:t>
            </a:r>
          </a:p>
          <a:p>
            <a:r>
              <a:rPr lang="en-US" dirty="0"/>
              <a:t>Broad legal protection - protects against </a:t>
            </a:r>
            <a:r>
              <a:rPr lang="en-US" i="1" dirty="0"/>
              <a:t>any</a:t>
            </a:r>
            <a:r>
              <a:rPr lang="en-US" dirty="0"/>
              <a:t> use of patented invention.</a:t>
            </a:r>
          </a:p>
          <a:p>
            <a:r>
              <a:rPr lang="en-US" dirty="0"/>
              <a:t>Economic motivation: encourage investment in invention and innovation.</a:t>
            </a:r>
          </a:p>
        </p:txBody>
      </p:sp>
      <p:sp>
        <p:nvSpPr>
          <p:cNvPr id="4" name="Date Placeholder 3">
            <a:extLst>
              <a:ext uri="{FF2B5EF4-FFF2-40B4-BE49-F238E27FC236}">
                <a16:creationId xmlns:a16="http://schemas.microsoft.com/office/drawing/2014/main" id="{5BF8F662-2CC7-DA90-6B1B-B4E008878EC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8201981-78B3-11AB-C2D1-F32C1E72E904}"/>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FBD3787E-00D7-96CB-F543-D94FA132ED1E}"/>
              </a:ext>
            </a:extLst>
          </p:cNvPr>
          <p:cNvSpPr>
            <a:spLocks noGrp="1"/>
          </p:cNvSpPr>
          <p:nvPr>
            <p:ph type="sldNum" sz="quarter" idx="12"/>
          </p:nvPr>
        </p:nvSpPr>
        <p:spPr/>
        <p:txBody>
          <a:bodyPr/>
          <a:lstStyle/>
          <a:p>
            <a:fld id="{B7C1309C-BF2F-41FF-A11E-EA0D5268C033}" type="slidenum">
              <a:rPr lang="en-US" smtClean="0"/>
              <a:t>3</a:t>
            </a:fld>
            <a:endParaRPr lang="en-US"/>
          </a:p>
        </p:txBody>
      </p:sp>
    </p:spTree>
    <p:extLst>
      <p:ext uri="{BB962C8B-B14F-4D97-AF65-F5344CB8AC3E}">
        <p14:creationId xmlns:p14="http://schemas.microsoft.com/office/powerpoint/2010/main" val="417386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75FD-966B-4860-BB6B-20766C689A72}"/>
              </a:ext>
            </a:extLst>
          </p:cNvPr>
          <p:cNvSpPr>
            <a:spLocks noGrp="1"/>
          </p:cNvSpPr>
          <p:nvPr>
            <p:ph type="title"/>
          </p:nvPr>
        </p:nvSpPr>
        <p:spPr/>
        <p:txBody>
          <a:bodyPr/>
          <a:lstStyle/>
          <a:p>
            <a:r>
              <a:rPr lang="en-US" dirty="0"/>
              <a:t>Private value of the patented invention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0E6AE4-0249-4EF2-825B-7E735668E5DB}"/>
                  </a:ext>
                </a:extLst>
              </p:cNvPr>
              <p:cNvSpPr>
                <a:spLocks noGrp="1"/>
              </p:cNvSpPr>
              <p:nvPr>
                <p:ph idx="1"/>
              </p:nvPr>
            </p:nvSpPr>
            <p:spPr/>
            <p:txBody>
              <a:bodyPr>
                <a:normAutofit/>
              </a:bodyPr>
              <a:lstStyle/>
              <a:p>
                <a:r>
                  <a:rPr lang="en-US" dirty="0"/>
                  <a:t>Regression of Tobin’s Q on patent-stock ratio:</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𝑖𝑡</m:t>
                                          </m:r>
                                        </m:sub>
                                      </m:sSub>
                                    </m:den>
                                  </m:f>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𝛾</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𝑖𝑡</m:t>
                                                  </m:r>
                                                </m:sub>
                                              </m:sSub>
                                            </m:den>
                                          </m:f>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𝑖𝑡</m:t>
                                          </m:r>
                                        </m:sub>
                                      </m:sSub>
                                    </m:e>
                                  </m:func>
                                </m:e>
                              </m:func>
                            </m:e>
                          </m:func>
                        </m:e>
                      </m:func>
                    </m:oMath>
                  </m:oMathPara>
                </a14:m>
                <a:endParaRPr lang="en-US" dirty="0"/>
              </a:p>
              <a:p>
                <a:pPr indent="0">
                  <a:buNone/>
                </a:pPr>
                <a:r>
                  <a:rPr lang="en-US" dirty="0"/>
                  <a:t>where </a:t>
                </a:r>
                <a:r>
                  <a:rPr lang="en-US" i="1" dirty="0"/>
                  <a:t>K</a:t>
                </a:r>
                <a:r>
                  <a:rPr lang="en-US" dirty="0"/>
                  <a:t> is proxied by firm </a:t>
                </a:r>
                <a:r>
                  <a:rPr lang="en-US" i="1" dirty="0"/>
                  <a:t>i</a:t>
                </a:r>
                <a:r>
                  <a:rPr lang="en-US" dirty="0"/>
                  <a:t>’s stock of patents.</a:t>
                </a:r>
              </a:p>
              <a:p>
                <a:r>
                  <a:rPr lang="en-US" dirty="0"/>
                  <a:t>Change in value from one unit increase in patent stock:</a:t>
                </a:r>
              </a:p>
              <a:p>
                <a:pPr marL="0" indent="0" algn="ctr">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r>
                          <a:rPr lang="en-US" b="0" i="1" baseline="-25000" smtClean="0">
                            <a:latin typeface="Cambria Math" panose="02040503050406030204" pitchFamily="18" charset="0"/>
                            <a:ea typeface="Cambria Math" panose="02040503050406030204" pitchFamily="18" charset="0"/>
                          </a:rPr>
                          <m:t>𝑡</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Sub>
                  </m:oMath>
                </a14:m>
                <a:r>
                  <a:rPr lang="en-US" dirty="0"/>
                  <a:t>=</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𝛾</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𝑞</m:t>
                    </m:r>
                    <m:r>
                      <a:rPr lang="en-US" i="1" baseline="-25000">
                        <a:latin typeface="Cambria Math" panose="02040503050406030204" pitchFamily="18" charset="0"/>
                        <a:ea typeface="Cambria Math" panose="02040503050406030204" pitchFamily="18" charset="0"/>
                      </a:rPr>
                      <m:t>𝑡</m:t>
                    </m:r>
                  </m:oMath>
                </a14:m>
                <a:endParaRPr lang="en-US" dirty="0"/>
              </a:p>
              <a:p>
                <a:r>
                  <a:rPr lang="en-US" dirty="0"/>
                  <a:t>Value of an additional patent to US firms:</a:t>
                </a:r>
              </a:p>
              <a:p>
                <a:pPr lvl="1"/>
                <a:r>
                  <a:rPr lang="en-US" dirty="0"/>
                  <a:t>0.6-1.2 million 1987 dollars during 1976-1992 period (Hall et al., 2005)</a:t>
                </a:r>
              </a:p>
              <a:p>
                <a:pPr lvl="1"/>
                <a:r>
                  <a:rPr lang="en-US" dirty="0"/>
                  <a:t>5.4 million 1982 dollars during 1976-2006 period (Kogan et al., 2017) </a:t>
                </a:r>
              </a:p>
            </p:txBody>
          </p:sp>
        </mc:Choice>
        <mc:Fallback xmlns="">
          <p:sp>
            <p:nvSpPr>
              <p:cNvPr id="3" name="Content Placeholder 2">
                <a:extLst>
                  <a:ext uri="{FF2B5EF4-FFF2-40B4-BE49-F238E27FC236}">
                    <a16:creationId xmlns:a16="http://schemas.microsoft.com/office/drawing/2014/main" id="{170E6AE4-0249-4EF2-825B-7E735668E5D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6916324-2F0D-D1F9-7563-BE9C4E7F1EB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858E5B9-FABA-6687-1542-6ACB00DF2D4B}"/>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B00E5C4F-FAA3-4BEB-C63D-997C74FF6466}"/>
              </a:ext>
            </a:extLst>
          </p:cNvPr>
          <p:cNvSpPr>
            <a:spLocks noGrp="1"/>
          </p:cNvSpPr>
          <p:nvPr>
            <p:ph type="sldNum" sz="quarter" idx="12"/>
          </p:nvPr>
        </p:nvSpPr>
        <p:spPr/>
        <p:txBody>
          <a:bodyPr/>
          <a:lstStyle/>
          <a:p>
            <a:fld id="{B7C1309C-BF2F-41FF-A11E-EA0D5268C033}" type="slidenum">
              <a:rPr lang="en-US" smtClean="0"/>
              <a:t>30</a:t>
            </a:fld>
            <a:endParaRPr lang="en-US"/>
          </a:p>
        </p:txBody>
      </p:sp>
    </p:spTree>
    <p:extLst>
      <p:ext uri="{BB962C8B-B14F-4D97-AF65-F5344CB8AC3E}">
        <p14:creationId xmlns:p14="http://schemas.microsoft.com/office/powerpoint/2010/main" val="4027851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251D-4250-446A-8EB8-8F37E0322059}"/>
              </a:ext>
            </a:extLst>
          </p:cNvPr>
          <p:cNvSpPr>
            <a:spLocks noGrp="1"/>
          </p:cNvSpPr>
          <p:nvPr>
            <p:ph type="title"/>
          </p:nvPr>
        </p:nvSpPr>
        <p:spPr/>
        <p:txBody>
          <a:bodyPr/>
          <a:lstStyle/>
          <a:p>
            <a:r>
              <a:rPr lang="en-US" dirty="0"/>
              <a:t>Utility models</a:t>
            </a:r>
          </a:p>
        </p:txBody>
      </p:sp>
      <p:sp>
        <p:nvSpPr>
          <p:cNvPr id="3" name="Content Placeholder 2">
            <a:extLst>
              <a:ext uri="{FF2B5EF4-FFF2-40B4-BE49-F238E27FC236}">
                <a16:creationId xmlns:a16="http://schemas.microsoft.com/office/drawing/2014/main" id="{605F2DC3-3C00-41D2-A252-BA8909285C08}"/>
              </a:ext>
            </a:extLst>
          </p:cNvPr>
          <p:cNvSpPr>
            <a:spLocks noGrp="1"/>
          </p:cNvSpPr>
          <p:nvPr>
            <p:ph idx="1"/>
          </p:nvPr>
        </p:nvSpPr>
        <p:spPr/>
        <p:txBody>
          <a:bodyPr>
            <a:normAutofit/>
          </a:bodyPr>
          <a:lstStyle/>
          <a:p>
            <a:r>
              <a:rPr lang="en-US" dirty="0"/>
              <a:t>Utility model protection originated in UK in 1843 with “utility designs”:</a:t>
            </a:r>
          </a:p>
          <a:p>
            <a:pPr lvl="1"/>
            <a:r>
              <a:rPr lang="en-US" dirty="0"/>
              <a:t>Created protection for designs with functional features.</a:t>
            </a:r>
          </a:p>
          <a:p>
            <a:pPr lvl="1"/>
            <a:r>
              <a:rPr lang="en-US" dirty="0"/>
              <a:t>Utility designs abolished in 1919 by Patents and Designs Act.</a:t>
            </a:r>
          </a:p>
          <a:p>
            <a:r>
              <a:rPr lang="en-US" dirty="0"/>
              <a:t>Germany created utility model protection in 1891:</a:t>
            </a:r>
          </a:p>
          <a:p>
            <a:pPr lvl="1"/>
            <a:r>
              <a:rPr lang="en-US" dirty="0"/>
              <a:t>Offer protection for inventions excluded from patentability. </a:t>
            </a:r>
          </a:p>
          <a:p>
            <a:pPr lvl="1"/>
            <a:r>
              <a:rPr lang="en-US" dirty="0"/>
              <a:t>German patent system required a showing of a “technical advance” which effectively excluded many inventions from patentability.</a:t>
            </a:r>
          </a:p>
          <a:p>
            <a:pPr lvl="1"/>
            <a:r>
              <a:rPr lang="en-US" dirty="0"/>
              <a:t>Process inventions excluded from utility model protection.</a:t>
            </a:r>
          </a:p>
        </p:txBody>
      </p:sp>
      <p:sp>
        <p:nvSpPr>
          <p:cNvPr id="4" name="Date Placeholder 3">
            <a:extLst>
              <a:ext uri="{FF2B5EF4-FFF2-40B4-BE49-F238E27FC236}">
                <a16:creationId xmlns:a16="http://schemas.microsoft.com/office/drawing/2014/main" id="{70A1CF07-F7A3-6462-FC9F-6BC5A9DAAC0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7C70F95-EF4B-4A1A-AC8F-0BEFC1344F8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769584CC-FF30-3043-560B-56F1EA23B8FC}"/>
              </a:ext>
            </a:extLst>
          </p:cNvPr>
          <p:cNvSpPr>
            <a:spLocks noGrp="1"/>
          </p:cNvSpPr>
          <p:nvPr>
            <p:ph type="sldNum" sz="quarter" idx="12"/>
          </p:nvPr>
        </p:nvSpPr>
        <p:spPr/>
        <p:txBody>
          <a:bodyPr/>
          <a:lstStyle/>
          <a:p>
            <a:fld id="{B7C1309C-BF2F-41FF-A11E-EA0D5268C033}" type="slidenum">
              <a:rPr lang="en-US" smtClean="0"/>
              <a:t>31</a:t>
            </a:fld>
            <a:endParaRPr lang="en-US"/>
          </a:p>
        </p:txBody>
      </p:sp>
    </p:spTree>
    <p:extLst>
      <p:ext uri="{BB962C8B-B14F-4D97-AF65-F5344CB8AC3E}">
        <p14:creationId xmlns:p14="http://schemas.microsoft.com/office/powerpoint/2010/main" val="1376414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E27F-6DD4-4FAD-B25F-1BF3226A92D1}"/>
              </a:ext>
            </a:extLst>
          </p:cNvPr>
          <p:cNvSpPr>
            <a:spLocks noGrp="1"/>
          </p:cNvSpPr>
          <p:nvPr>
            <p:ph type="title"/>
          </p:nvPr>
        </p:nvSpPr>
        <p:spPr/>
        <p:txBody>
          <a:bodyPr/>
          <a:lstStyle/>
          <a:p>
            <a:r>
              <a:rPr lang="en-US" dirty="0"/>
              <a:t>Utility models</a:t>
            </a:r>
          </a:p>
        </p:txBody>
      </p:sp>
      <p:sp>
        <p:nvSpPr>
          <p:cNvPr id="3" name="Content Placeholder 2">
            <a:extLst>
              <a:ext uri="{FF2B5EF4-FFF2-40B4-BE49-F238E27FC236}">
                <a16:creationId xmlns:a16="http://schemas.microsoft.com/office/drawing/2014/main" id="{440E2D7E-857E-436B-9526-3CA410F757D6}"/>
              </a:ext>
            </a:extLst>
          </p:cNvPr>
          <p:cNvSpPr>
            <a:spLocks noGrp="1"/>
          </p:cNvSpPr>
          <p:nvPr>
            <p:ph idx="1"/>
          </p:nvPr>
        </p:nvSpPr>
        <p:spPr/>
        <p:txBody>
          <a:bodyPr>
            <a:normAutofit fontScale="77500" lnSpcReduction="20000"/>
          </a:bodyPr>
          <a:lstStyle/>
          <a:p>
            <a:r>
              <a:rPr lang="en-US" dirty="0"/>
              <a:t>German utility model (“</a:t>
            </a:r>
            <a:r>
              <a:rPr lang="en-US" dirty="0" err="1"/>
              <a:t>Gebrauchsmuster</a:t>
            </a:r>
            <a:r>
              <a:rPr lang="en-US" dirty="0"/>
              <a:t>”):</a:t>
            </a:r>
          </a:p>
          <a:p>
            <a:pPr lvl="1"/>
            <a:r>
              <a:rPr lang="en-US" dirty="0"/>
              <a:t>Requires registration but no substantive examination.</a:t>
            </a:r>
          </a:p>
          <a:p>
            <a:pPr lvl="1"/>
            <a:r>
              <a:rPr lang="en-US" dirty="0"/>
              <a:t>6-months grace period.</a:t>
            </a:r>
          </a:p>
          <a:p>
            <a:pPr lvl="1"/>
            <a:r>
              <a:rPr lang="en-US" dirty="0"/>
              <a:t>Valid for 10 years counting from application date.</a:t>
            </a:r>
          </a:p>
          <a:p>
            <a:pPr lvl="1"/>
            <a:r>
              <a:rPr lang="en-US" dirty="0"/>
              <a:t>Granted much faster than patents and prosecution significantly cheaper.</a:t>
            </a:r>
          </a:p>
          <a:p>
            <a:pPr lvl="1"/>
            <a:r>
              <a:rPr lang="en-US" dirty="0"/>
              <a:t>Novelty only focuses on written prior disclosure anywhere in world and use in Germany. </a:t>
            </a:r>
          </a:p>
          <a:p>
            <a:pPr lvl="1"/>
            <a:r>
              <a:rPr lang="en-US" dirty="0"/>
              <a:t>Possible to convert patent into utility model while patent pending (“branching-off”) and obtain both patent and utility model on same invention.</a:t>
            </a:r>
          </a:p>
          <a:p>
            <a:r>
              <a:rPr lang="en-US" dirty="0"/>
              <a:t>Advantages of utility model relative to patent:</a:t>
            </a:r>
          </a:p>
          <a:p>
            <a:pPr lvl="1"/>
            <a:r>
              <a:rPr lang="en-US" dirty="0"/>
              <a:t>Granted quickly.</a:t>
            </a:r>
          </a:p>
          <a:p>
            <a:pPr lvl="1"/>
            <a:r>
              <a:rPr lang="en-US" dirty="0"/>
              <a:t>Novelty requirement lower.</a:t>
            </a:r>
          </a:p>
          <a:p>
            <a:pPr lvl="1"/>
            <a:r>
              <a:rPr lang="en-US" dirty="0"/>
              <a:t>Cheaper to obtain.</a:t>
            </a:r>
          </a:p>
          <a:p>
            <a:pPr lvl="1"/>
            <a:r>
              <a:rPr lang="en-US" dirty="0"/>
              <a:t>Can be used in addition to a national or European patent.</a:t>
            </a:r>
          </a:p>
          <a:p>
            <a:r>
              <a:rPr lang="en-US" dirty="0"/>
              <a:t>Utility models are predominantly used to protect technical inventions that have a relatively short commercial life or as complements to regular patent protection.</a:t>
            </a:r>
          </a:p>
        </p:txBody>
      </p:sp>
      <p:sp>
        <p:nvSpPr>
          <p:cNvPr id="4" name="Date Placeholder 3">
            <a:extLst>
              <a:ext uri="{FF2B5EF4-FFF2-40B4-BE49-F238E27FC236}">
                <a16:creationId xmlns:a16="http://schemas.microsoft.com/office/drawing/2014/main" id="{7354545F-72C9-7B8F-0294-172567C60E8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8DFF700-B3D4-4FBD-716A-5BC65CAF7F18}"/>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9A7999DC-1AE8-B6E4-255D-22A8B55378BF}"/>
              </a:ext>
            </a:extLst>
          </p:cNvPr>
          <p:cNvSpPr>
            <a:spLocks noGrp="1"/>
          </p:cNvSpPr>
          <p:nvPr>
            <p:ph type="sldNum" sz="quarter" idx="12"/>
          </p:nvPr>
        </p:nvSpPr>
        <p:spPr/>
        <p:txBody>
          <a:bodyPr/>
          <a:lstStyle/>
          <a:p>
            <a:fld id="{B7C1309C-BF2F-41FF-A11E-EA0D5268C033}" type="slidenum">
              <a:rPr lang="en-US" smtClean="0"/>
              <a:t>32</a:t>
            </a:fld>
            <a:endParaRPr lang="en-US"/>
          </a:p>
        </p:txBody>
      </p:sp>
    </p:spTree>
    <p:extLst>
      <p:ext uri="{BB962C8B-B14F-4D97-AF65-F5344CB8AC3E}">
        <p14:creationId xmlns:p14="http://schemas.microsoft.com/office/powerpoint/2010/main" val="3626245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1498-113F-470F-A5A3-BF636124076F}"/>
              </a:ext>
            </a:extLst>
          </p:cNvPr>
          <p:cNvSpPr>
            <a:spLocks noGrp="1"/>
          </p:cNvSpPr>
          <p:nvPr>
            <p:ph type="title"/>
          </p:nvPr>
        </p:nvSpPr>
        <p:spPr/>
        <p:txBody>
          <a:bodyPr/>
          <a:lstStyle/>
          <a:p>
            <a:r>
              <a:rPr lang="en-US" dirty="0"/>
              <a:t>Utility models</a:t>
            </a:r>
          </a:p>
        </p:txBody>
      </p:sp>
      <p:sp>
        <p:nvSpPr>
          <p:cNvPr id="3" name="Date Placeholder 2">
            <a:extLst>
              <a:ext uri="{FF2B5EF4-FFF2-40B4-BE49-F238E27FC236}">
                <a16:creationId xmlns:a16="http://schemas.microsoft.com/office/drawing/2014/main" id="{3CF0BC69-4181-2C05-9AB5-C93A6E65F4A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2B53FD6-4B1C-9CD9-55D3-A09EE3428EE5}"/>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FB8C95F0-99A3-BE81-476F-A035C72A01BB}"/>
              </a:ext>
            </a:extLst>
          </p:cNvPr>
          <p:cNvSpPr>
            <a:spLocks noGrp="1"/>
          </p:cNvSpPr>
          <p:nvPr>
            <p:ph type="sldNum" sz="quarter" idx="12"/>
          </p:nvPr>
        </p:nvSpPr>
        <p:spPr/>
        <p:txBody>
          <a:bodyPr/>
          <a:lstStyle/>
          <a:p>
            <a:fld id="{B7C1309C-BF2F-41FF-A11E-EA0D5268C033}" type="slidenum">
              <a:rPr lang="en-US" smtClean="0"/>
              <a:t>33</a:t>
            </a:fld>
            <a:endParaRPr lang="en-US"/>
          </a:p>
        </p:txBody>
      </p:sp>
      <p:pic>
        <p:nvPicPr>
          <p:cNvPr id="7" name="Picture 6">
            <a:extLst>
              <a:ext uri="{FF2B5EF4-FFF2-40B4-BE49-F238E27FC236}">
                <a16:creationId xmlns:a16="http://schemas.microsoft.com/office/drawing/2014/main" id="{331795F6-655B-479C-B308-B6BB157AD093}"/>
              </a:ext>
            </a:extLst>
          </p:cNvPr>
          <p:cNvPicPr>
            <a:picLocks noChangeAspect="1"/>
          </p:cNvPicPr>
          <p:nvPr/>
        </p:nvPicPr>
        <p:blipFill>
          <a:blip r:embed="rId2"/>
          <a:stretch>
            <a:fillRect/>
          </a:stretch>
        </p:blipFill>
        <p:spPr>
          <a:xfrm>
            <a:off x="3204105" y="1690688"/>
            <a:ext cx="5851525" cy="4339248"/>
          </a:xfrm>
          <a:prstGeom prst="rect">
            <a:avLst/>
          </a:prstGeom>
        </p:spPr>
      </p:pic>
    </p:spTree>
    <p:extLst>
      <p:ext uri="{BB962C8B-B14F-4D97-AF65-F5344CB8AC3E}">
        <p14:creationId xmlns:p14="http://schemas.microsoft.com/office/powerpoint/2010/main" val="3501688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1498-113F-470F-A5A3-BF636124076F}"/>
              </a:ext>
            </a:extLst>
          </p:cNvPr>
          <p:cNvSpPr>
            <a:spLocks noGrp="1"/>
          </p:cNvSpPr>
          <p:nvPr>
            <p:ph type="title"/>
          </p:nvPr>
        </p:nvSpPr>
        <p:spPr/>
        <p:txBody>
          <a:bodyPr/>
          <a:lstStyle/>
          <a:p>
            <a:r>
              <a:rPr lang="en-US" dirty="0"/>
              <a:t>Utility models</a:t>
            </a:r>
          </a:p>
        </p:txBody>
      </p:sp>
      <p:sp>
        <p:nvSpPr>
          <p:cNvPr id="3" name="Content Placeholder 2">
            <a:extLst>
              <a:ext uri="{FF2B5EF4-FFF2-40B4-BE49-F238E27FC236}">
                <a16:creationId xmlns:a16="http://schemas.microsoft.com/office/drawing/2014/main" id="{F462B49F-D389-4DB2-AC42-A6686B18A46A}"/>
              </a:ext>
            </a:extLst>
          </p:cNvPr>
          <p:cNvSpPr>
            <a:spLocks noGrp="1"/>
          </p:cNvSpPr>
          <p:nvPr>
            <p:ph idx="1"/>
          </p:nvPr>
        </p:nvSpPr>
        <p:spPr/>
        <p:txBody>
          <a:bodyPr>
            <a:normAutofit/>
          </a:bodyPr>
          <a:lstStyle/>
          <a:p>
            <a:r>
              <a:rPr lang="en-US" dirty="0"/>
              <a:t>Utility models ( “petty patents”, “small patents”) not available in all jurisdictions around the world.</a:t>
            </a:r>
          </a:p>
          <a:p>
            <a:r>
              <a:rPr lang="en-US" dirty="0"/>
              <a:t>Available in China, Japan, and Germany, not available in U.S., UK, EUIPO.</a:t>
            </a:r>
          </a:p>
          <a:p>
            <a:r>
              <a:rPr lang="en-US" dirty="0"/>
              <a:t>Significant differences in legal requirements and type of protection afforded across jurisdictions.</a:t>
            </a:r>
          </a:p>
          <a:p>
            <a:r>
              <a:rPr lang="en-US" dirty="0"/>
              <a:t>TRIPS does not mandate granting of utility models.</a:t>
            </a:r>
          </a:p>
          <a:p>
            <a:r>
              <a:rPr lang="en-US" dirty="0"/>
              <a:t>Paris Convention establishes priority right for utility models and PCT extends to utility models.</a:t>
            </a:r>
          </a:p>
        </p:txBody>
      </p:sp>
      <p:sp>
        <p:nvSpPr>
          <p:cNvPr id="4" name="Date Placeholder 3">
            <a:extLst>
              <a:ext uri="{FF2B5EF4-FFF2-40B4-BE49-F238E27FC236}">
                <a16:creationId xmlns:a16="http://schemas.microsoft.com/office/drawing/2014/main" id="{2BC5E3C7-F09B-AC80-D3F5-C7A6BCB21D3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27C3791-C290-9724-C0A9-19DD55151384}"/>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5FFED99F-9DFA-10E9-6CFF-21D3933AE781}"/>
              </a:ext>
            </a:extLst>
          </p:cNvPr>
          <p:cNvSpPr>
            <a:spLocks noGrp="1"/>
          </p:cNvSpPr>
          <p:nvPr>
            <p:ph type="sldNum" sz="quarter" idx="12"/>
          </p:nvPr>
        </p:nvSpPr>
        <p:spPr/>
        <p:txBody>
          <a:bodyPr/>
          <a:lstStyle/>
          <a:p>
            <a:fld id="{B7C1309C-BF2F-41FF-A11E-EA0D5268C033}" type="slidenum">
              <a:rPr lang="en-US" smtClean="0"/>
              <a:t>34</a:t>
            </a:fld>
            <a:endParaRPr lang="en-US"/>
          </a:p>
        </p:txBody>
      </p:sp>
    </p:spTree>
    <p:extLst>
      <p:ext uri="{BB962C8B-B14F-4D97-AF65-F5344CB8AC3E}">
        <p14:creationId xmlns:p14="http://schemas.microsoft.com/office/powerpoint/2010/main" val="608058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D7CD-1409-4B6F-9061-769C79CBAF9D}"/>
              </a:ext>
            </a:extLst>
          </p:cNvPr>
          <p:cNvSpPr>
            <a:spLocks noGrp="1"/>
          </p:cNvSpPr>
          <p:nvPr>
            <p:ph type="title"/>
          </p:nvPr>
        </p:nvSpPr>
        <p:spPr/>
        <p:txBody>
          <a:bodyPr/>
          <a:lstStyle/>
          <a:p>
            <a:r>
              <a:rPr lang="en-US" dirty="0"/>
              <a:t>Design rights</a:t>
            </a:r>
          </a:p>
        </p:txBody>
      </p:sp>
      <p:sp>
        <p:nvSpPr>
          <p:cNvPr id="3" name="Content Placeholder 2">
            <a:extLst>
              <a:ext uri="{FF2B5EF4-FFF2-40B4-BE49-F238E27FC236}">
                <a16:creationId xmlns:a16="http://schemas.microsoft.com/office/drawing/2014/main" id="{698105B2-BCDC-4F9A-8085-F16C36EB56FF}"/>
              </a:ext>
            </a:extLst>
          </p:cNvPr>
          <p:cNvSpPr>
            <a:spLocks noGrp="1"/>
          </p:cNvSpPr>
          <p:nvPr>
            <p:ph idx="1"/>
          </p:nvPr>
        </p:nvSpPr>
        <p:spPr>
          <a:xfrm>
            <a:off x="516466" y="1825625"/>
            <a:ext cx="4106334" cy="4351338"/>
          </a:xfrm>
        </p:spPr>
        <p:txBody>
          <a:bodyPr>
            <a:normAutofit fontScale="77500" lnSpcReduction="20000"/>
          </a:bodyPr>
          <a:lstStyle/>
          <a:p>
            <a:r>
              <a:rPr lang="en-US" dirty="0"/>
              <a:t>Volkswagen alleged that </a:t>
            </a:r>
            <a:r>
              <a:rPr lang="en-US" dirty="0" err="1"/>
              <a:t>Verotec</a:t>
            </a:r>
            <a:r>
              <a:rPr lang="en-US" dirty="0"/>
              <a:t> Wheels Inc infringed Volkswagen’s design patent D721,028.</a:t>
            </a:r>
          </a:p>
          <a:p>
            <a:r>
              <a:rPr lang="en-US" dirty="0"/>
              <a:t>Volkswagen claimed that “[t]he designs are so similar as to be nearly identical such that an ordinary observer, giving such attention as a purchaser usually gives, would be so deceived by the substantial similarity between the designs so as to be induced to purchase Defendants’ products believing them to be substantially the same as the design protected by the ‘028 patent.”</a:t>
            </a:r>
          </a:p>
        </p:txBody>
      </p:sp>
      <p:sp>
        <p:nvSpPr>
          <p:cNvPr id="5" name="Date Placeholder 4">
            <a:extLst>
              <a:ext uri="{FF2B5EF4-FFF2-40B4-BE49-F238E27FC236}">
                <a16:creationId xmlns:a16="http://schemas.microsoft.com/office/drawing/2014/main" id="{2AA95CCC-8593-7F8A-120C-BA2FE3BDA6DF}"/>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FD0723EE-D0B1-79B7-D438-3F9BE19A961C}"/>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C89136E8-15D7-2A19-BE8F-38FBCF5DC4C1}"/>
              </a:ext>
            </a:extLst>
          </p:cNvPr>
          <p:cNvSpPr>
            <a:spLocks noGrp="1"/>
          </p:cNvSpPr>
          <p:nvPr>
            <p:ph type="sldNum" sz="quarter" idx="12"/>
          </p:nvPr>
        </p:nvSpPr>
        <p:spPr/>
        <p:txBody>
          <a:bodyPr/>
          <a:lstStyle/>
          <a:p>
            <a:fld id="{B7C1309C-BF2F-41FF-A11E-EA0D5268C033}" type="slidenum">
              <a:rPr lang="en-US" smtClean="0"/>
              <a:t>35</a:t>
            </a:fld>
            <a:endParaRPr lang="en-US"/>
          </a:p>
        </p:txBody>
      </p:sp>
      <p:pic>
        <p:nvPicPr>
          <p:cNvPr id="8" name="Picture 7">
            <a:extLst>
              <a:ext uri="{FF2B5EF4-FFF2-40B4-BE49-F238E27FC236}">
                <a16:creationId xmlns:a16="http://schemas.microsoft.com/office/drawing/2014/main" id="{0C3DD047-6FF8-4D24-B9FB-770B78BED040}"/>
              </a:ext>
            </a:extLst>
          </p:cNvPr>
          <p:cNvPicPr>
            <a:picLocks noChangeAspect="1"/>
          </p:cNvPicPr>
          <p:nvPr/>
        </p:nvPicPr>
        <p:blipFill>
          <a:blip r:embed="rId2"/>
          <a:stretch>
            <a:fillRect/>
          </a:stretch>
        </p:blipFill>
        <p:spPr>
          <a:xfrm>
            <a:off x="5076825" y="1870075"/>
            <a:ext cx="6918600" cy="3523192"/>
          </a:xfrm>
          <a:prstGeom prst="rect">
            <a:avLst/>
          </a:prstGeom>
        </p:spPr>
      </p:pic>
    </p:spTree>
    <p:extLst>
      <p:ext uri="{BB962C8B-B14F-4D97-AF65-F5344CB8AC3E}">
        <p14:creationId xmlns:p14="http://schemas.microsoft.com/office/powerpoint/2010/main" val="3280321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720B-45B2-4815-97D2-24F8A2B969B2}"/>
              </a:ext>
            </a:extLst>
          </p:cNvPr>
          <p:cNvSpPr>
            <a:spLocks noGrp="1"/>
          </p:cNvSpPr>
          <p:nvPr>
            <p:ph type="title"/>
          </p:nvPr>
        </p:nvSpPr>
        <p:spPr/>
        <p:txBody>
          <a:bodyPr/>
          <a:lstStyle/>
          <a:p>
            <a:r>
              <a:rPr lang="en-US" dirty="0"/>
              <a:t>Design rights</a:t>
            </a:r>
          </a:p>
        </p:txBody>
      </p:sp>
      <p:sp>
        <p:nvSpPr>
          <p:cNvPr id="3" name="Content Placeholder 2">
            <a:extLst>
              <a:ext uri="{FF2B5EF4-FFF2-40B4-BE49-F238E27FC236}">
                <a16:creationId xmlns:a16="http://schemas.microsoft.com/office/drawing/2014/main" id="{E22B7380-54F3-4A05-A721-B84C41470C34}"/>
              </a:ext>
            </a:extLst>
          </p:cNvPr>
          <p:cNvSpPr>
            <a:spLocks noGrp="1"/>
          </p:cNvSpPr>
          <p:nvPr>
            <p:ph idx="1"/>
          </p:nvPr>
        </p:nvSpPr>
        <p:spPr>
          <a:xfrm>
            <a:off x="838200" y="1825625"/>
            <a:ext cx="10515600" cy="1603375"/>
          </a:xfrm>
        </p:spPr>
        <p:txBody>
          <a:bodyPr>
            <a:normAutofit fontScale="85000" lnSpcReduction="20000"/>
          </a:bodyPr>
          <a:lstStyle/>
          <a:p>
            <a:r>
              <a:rPr lang="en-US" dirty="0"/>
              <a:t>Apple sued Samsung in 2011 among other for infringement of three of its design patents that protect look of iPhone. </a:t>
            </a:r>
          </a:p>
          <a:p>
            <a:r>
              <a:rPr lang="en-US" dirty="0"/>
              <a:t>Apple alleged that “Samsung has misappropriated Apple’s patented mobile phone design in the accused products, including the Samsung Galaxy mobile phone”. </a:t>
            </a:r>
          </a:p>
        </p:txBody>
      </p:sp>
      <p:sp>
        <p:nvSpPr>
          <p:cNvPr id="5" name="Date Placeholder 4">
            <a:extLst>
              <a:ext uri="{FF2B5EF4-FFF2-40B4-BE49-F238E27FC236}">
                <a16:creationId xmlns:a16="http://schemas.microsoft.com/office/drawing/2014/main" id="{8A8DBCB5-2F84-B4AA-166F-F9A4CB7419A8}"/>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7A8EC2EE-3622-CECC-346C-2EAE6A426791}"/>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A4ECEFEF-09DF-329F-83CA-FC03AB3D72AB}"/>
              </a:ext>
            </a:extLst>
          </p:cNvPr>
          <p:cNvSpPr>
            <a:spLocks noGrp="1"/>
          </p:cNvSpPr>
          <p:nvPr>
            <p:ph type="sldNum" sz="quarter" idx="12"/>
          </p:nvPr>
        </p:nvSpPr>
        <p:spPr/>
        <p:txBody>
          <a:bodyPr/>
          <a:lstStyle/>
          <a:p>
            <a:fld id="{B7C1309C-BF2F-41FF-A11E-EA0D5268C033}" type="slidenum">
              <a:rPr lang="en-US" smtClean="0"/>
              <a:t>36</a:t>
            </a:fld>
            <a:endParaRPr lang="en-US"/>
          </a:p>
        </p:txBody>
      </p:sp>
      <p:pic>
        <p:nvPicPr>
          <p:cNvPr id="8" name="Picture 7">
            <a:extLst>
              <a:ext uri="{FF2B5EF4-FFF2-40B4-BE49-F238E27FC236}">
                <a16:creationId xmlns:a16="http://schemas.microsoft.com/office/drawing/2014/main" id="{37CC8762-5BEC-409B-9E99-35A9534C3011}"/>
              </a:ext>
            </a:extLst>
          </p:cNvPr>
          <p:cNvPicPr>
            <a:picLocks noChangeAspect="1"/>
          </p:cNvPicPr>
          <p:nvPr/>
        </p:nvPicPr>
        <p:blipFill>
          <a:blip r:embed="rId2"/>
          <a:stretch>
            <a:fillRect/>
          </a:stretch>
        </p:blipFill>
        <p:spPr>
          <a:xfrm>
            <a:off x="2419350" y="3298825"/>
            <a:ext cx="7353300" cy="3057525"/>
          </a:xfrm>
          <a:prstGeom prst="rect">
            <a:avLst/>
          </a:prstGeom>
        </p:spPr>
      </p:pic>
    </p:spTree>
    <p:extLst>
      <p:ext uri="{BB962C8B-B14F-4D97-AF65-F5344CB8AC3E}">
        <p14:creationId xmlns:p14="http://schemas.microsoft.com/office/powerpoint/2010/main" val="3666473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2956-104D-4905-89AD-AA1189FA4AE8}"/>
              </a:ext>
            </a:extLst>
          </p:cNvPr>
          <p:cNvSpPr>
            <a:spLocks noGrp="1"/>
          </p:cNvSpPr>
          <p:nvPr>
            <p:ph type="title"/>
          </p:nvPr>
        </p:nvSpPr>
        <p:spPr/>
        <p:txBody>
          <a:bodyPr/>
          <a:lstStyle/>
          <a:p>
            <a:r>
              <a:rPr lang="en-US" dirty="0"/>
              <a:t>Design rights</a:t>
            </a:r>
          </a:p>
        </p:txBody>
      </p:sp>
      <p:sp>
        <p:nvSpPr>
          <p:cNvPr id="3" name="Content Placeholder 2">
            <a:extLst>
              <a:ext uri="{FF2B5EF4-FFF2-40B4-BE49-F238E27FC236}">
                <a16:creationId xmlns:a16="http://schemas.microsoft.com/office/drawing/2014/main" id="{202AF239-FA95-4555-90AF-6F0139E568C9}"/>
              </a:ext>
            </a:extLst>
          </p:cNvPr>
          <p:cNvSpPr>
            <a:spLocks noGrp="1"/>
          </p:cNvSpPr>
          <p:nvPr>
            <p:ph idx="1"/>
          </p:nvPr>
        </p:nvSpPr>
        <p:spPr>
          <a:xfrm>
            <a:off x="838200" y="1825625"/>
            <a:ext cx="3505200" cy="4351338"/>
          </a:xfrm>
        </p:spPr>
        <p:txBody>
          <a:bodyPr>
            <a:normAutofit fontScale="92500" lnSpcReduction="10000"/>
          </a:bodyPr>
          <a:lstStyle/>
          <a:p>
            <a:r>
              <a:rPr lang="en-US" dirty="0"/>
              <a:t>In 2012, a jury found in Apple’s favor and imposed a total damages award of over US$ 1 billion.</a:t>
            </a:r>
          </a:p>
          <a:p>
            <a:r>
              <a:rPr lang="en-US" dirty="0"/>
              <a:t>Overturned on appeal, but ultimately design patents were found infringed and damages totaling more than US$500 million awarded to Apple.</a:t>
            </a:r>
          </a:p>
        </p:txBody>
      </p:sp>
      <p:pic>
        <p:nvPicPr>
          <p:cNvPr id="4" name="Picture 3">
            <a:extLst>
              <a:ext uri="{FF2B5EF4-FFF2-40B4-BE49-F238E27FC236}">
                <a16:creationId xmlns:a16="http://schemas.microsoft.com/office/drawing/2014/main" id="{7466FAF3-A445-4091-B5C3-3846FACD0E22}"/>
              </a:ext>
            </a:extLst>
          </p:cNvPr>
          <p:cNvPicPr/>
          <p:nvPr/>
        </p:nvPicPr>
        <p:blipFill>
          <a:blip r:embed="rId2"/>
          <a:stretch>
            <a:fillRect/>
          </a:stretch>
        </p:blipFill>
        <p:spPr>
          <a:xfrm>
            <a:off x="4749800" y="1518020"/>
            <a:ext cx="6815665" cy="4781179"/>
          </a:xfrm>
          <a:prstGeom prst="rect">
            <a:avLst/>
          </a:prstGeom>
        </p:spPr>
      </p:pic>
      <p:sp>
        <p:nvSpPr>
          <p:cNvPr id="5" name="Date Placeholder 4">
            <a:extLst>
              <a:ext uri="{FF2B5EF4-FFF2-40B4-BE49-F238E27FC236}">
                <a16:creationId xmlns:a16="http://schemas.microsoft.com/office/drawing/2014/main" id="{852CDBC1-E0FA-714C-7EE9-145EC838A15A}"/>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145414B4-9CD1-9424-2A6A-FA58A3198D39}"/>
              </a:ext>
            </a:extLst>
          </p:cNvPr>
          <p:cNvSpPr>
            <a:spLocks noGrp="1"/>
          </p:cNvSpPr>
          <p:nvPr>
            <p:ph type="ftr" sz="quarter" idx="11"/>
          </p:nvPr>
        </p:nvSpPr>
        <p:spPr/>
        <p:txBody>
          <a:bodyPr/>
          <a:lstStyle/>
          <a:p>
            <a:r>
              <a:rPr lang="en-US"/>
              <a:t>Hall &amp; Helmers Ch. 11</a:t>
            </a:r>
          </a:p>
        </p:txBody>
      </p:sp>
      <p:sp>
        <p:nvSpPr>
          <p:cNvPr id="7" name="Slide Number Placeholder 6">
            <a:extLst>
              <a:ext uri="{FF2B5EF4-FFF2-40B4-BE49-F238E27FC236}">
                <a16:creationId xmlns:a16="http://schemas.microsoft.com/office/drawing/2014/main" id="{C2F45E07-1F24-7FCF-CB75-2ADFC8EB6DF9}"/>
              </a:ext>
            </a:extLst>
          </p:cNvPr>
          <p:cNvSpPr>
            <a:spLocks noGrp="1"/>
          </p:cNvSpPr>
          <p:nvPr>
            <p:ph type="sldNum" sz="quarter" idx="12"/>
          </p:nvPr>
        </p:nvSpPr>
        <p:spPr/>
        <p:txBody>
          <a:bodyPr/>
          <a:lstStyle/>
          <a:p>
            <a:fld id="{B7C1309C-BF2F-41FF-A11E-EA0D5268C033}" type="slidenum">
              <a:rPr lang="en-US" smtClean="0"/>
              <a:t>37</a:t>
            </a:fld>
            <a:endParaRPr lang="en-US"/>
          </a:p>
        </p:txBody>
      </p:sp>
    </p:spTree>
    <p:extLst>
      <p:ext uri="{BB962C8B-B14F-4D97-AF65-F5344CB8AC3E}">
        <p14:creationId xmlns:p14="http://schemas.microsoft.com/office/powerpoint/2010/main" val="2165145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3ECE-8980-4878-BF24-A15FAB51219B}"/>
              </a:ext>
            </a:extLst>
          </p:cNvPr>
          <p:cNvSpPr>
            <a:spLocks noGrp="1"/>
          </p:cNvSpPr>
          <p:nvPr>
            <p:ph type="title"/>
          </p:nvPr>
        </p:nvSpPr>
        <p:spPr/>
        <p:txBody>
          <a:bodyPr/>
          <a:lstStyle/>
          <a:p>
            <a:r>
              <a:rPr lang="en-US" dirty="0"/>
              <a:t>Design rights</a:t>
            </a:r>
          </a:p>
        </p:txBody>
      </p:sp>
      <p:sp>
        <p:nvSpPr>
          <p:cNvPr id="3" name="Content Placeholder 2">
            <a:extLst>
              <a:ext uri="{FF2B5EF4-FFF2-40B4-BE49-F238E27FC236}">
                <a16:creationId xmlns:a16="http://schemas.microsoft.com/office/drawing/2014/main" id="{57A73928-9F2A-40D9-9B08-AE976C534EC8}"/>
              </a:ext>
            </a:extLst>
          </p:cNvPr>
          <p:cNvSpPr>
            <a:spLocks noGrp="1"/>
          </p:cNvSpPr>
          <p:nvPr>
            <p:ph idx="1"/>
          </p:nvPr>
        </p:nvSpPr>
        <p:spPr/>
        <p:txBody>
          <a:bodyPr>
            <a:normAutofit/>
          </a:bodyPr>
          <a:lstStyle/>
          <a:p>
            <a:r>
              <a:rPr lang="en-US" dirty="0"/>
              <a:t>Protection for designs varies substantially across jurisdictions.</a:t>
            </a:r>
          </a:p>
          <a:p>
            <a:r>
              <a:rPr lang="en-US" dirty="0"/>
              <a:t>TRIPS only loosely mandates design protection and leaves considerable discretion to individual member states how to protect designs. </a:t>
            </a:r>
          </a:p>
          <a:p>
            <a:r>
              <a:rPr lang="en-US" dirty="0"/>
              <a:t>Designs are protected by:</a:t>
            </a:r>
          </a:p>
          <a:p>
            <a:pPr lvl="1"/>
            <a:r>
              <a:rPr lang="en-US" dirty="0"/>
              <a:t>Design patents.</a:t>
            </a:r>
          </a:p>
          <a:p>
            <a:pPr lvl="1"/>
            <a:r>
              <a:rPr lang="en-US" dirty="0"/>
              <a:t>Registered and unregistered design rights.</a:t>
            </a:r>
          </a:p>
          <a:p>
            <a:r>
              <a:rPr lang="en-US" dirty="0"/>
              <a:t>Hague Agreement Concerning the International Registration of Industrial Designs facilitates international filing of design rights in different countries. </a:t>
            </a:r>
          </a:p>
          <a:p>
            <a:endParaRPr lang="en-US" dirty="0"/>
          </a:p>
        </p:txBody>
      </p:sp>
      <p:sp>
        <p:nvSpPr>
          <p:cNvPr id="4" name="Date Placeholder 3">
            <a:extLst>
              <a:ext uri="{FF2B5EF4-FFF2-40B4-BE49-F238E27FC236}">
                <a16:creationId xmlns:a16="http://schemas.microsoft.com/office/drawing/2014/main" id="{912F42C4-DEA4-D3B2-2EF8-A6326567F10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AEA0274-B3D2-64A4-73D3-80822103EC78}"/>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511D96AF-57DE-6E93-E72A-DA840DD4FE80}"/>
              </a:ext>
            </a:extLst>
          </p:cNvPr>
          <p:cNvSpPr>
            <a:spLocks noGrp="1"/>
          </p:cNvSpPr>
          <p:nvPr>
            <p:ph type="sldNum" sz="quarter" idx="12"/>
          </p:nvPr>
        </p:nvSpPr>
        <p:spPr/>
        <p:txBody>
          <a:bodyPr/>
          <a:lstStyle/>
          <a:p>
            <a:fld id="{B7C1309C-BF2F-41FF-A11E-EA0D5268C033}" type="slidenum">
              <a:rPr lang="en-US" smtClean="0"/>
              <a:t>38</a:t>
            </a:fld>
            <a:endParaRPr lang="en-US"/>
          </a:p>
        </p:txBody>
      </p:sp>
    </p:spTree>
    <p:extLst>
      <p:ext uri="{BB962C8B-B14F-4D97-AF65-F5344CB8AC3E}">
        <p14:creationId xmlns:p14="http://schemas.microsoft.com/office/powerpoint/2010/main" val="3499193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C754-21BA-417A-AB64-100FBCC6B26E}"/>
              </a:ext>
            </a:extLst>
          </p:cNvPr>
          <p:cNvSpPr>
            <a:spLocks noGrp="1"/>
          </p:cNvSpPr>
          <p:nvPr>
            <p:ph type="title"/>
          </p:nvPr>
        </p:nvSpPr>
        <p:spPr/>
        <p:txBody>
          <a:bodyPr/>
          <a:lstStyle/>
          <a:p>
            <a:r>
              <a:rPr lang="en-US" dirty="0"/>
              <a:t>Design rights</a:t>
            </a:r>
          </a:p>
        </p:txBody>
      </p:sp>
      <p:sp>
        <p:nvSpPr>
          <p:cNvPr id="3" name="Date Placeholder 2">
            <a:extLst>
              <a:ext uri="{FF2B5EF4-FFF2-40B4-BE49-F238E27FC236}">
                <a16:creationId xmlns:a16="http://schemas.microsoft.com/office/drawing/2014/main" id="{D237D21D-E204-B950-8E4F-F7F4EB7B962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DFA1CC7-4200-F530-E51D-1E0E39D463DE}"/>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799BD944-6EFE-76FC-EAD7-54E0C34D692C}"/>
              </a:ext>
            </a:extLst>
          </p:cNvPr>
          <p:cNvSpPr>
            <a:spLocks noGrp="1"/>
          </p:cNvSpPr>
          <p:nvPr>
            <p:ph type="sldNum" sz="quarter" idx="12"/>
          </p:nvPr>
        </p:nvSpPr>
        <p:spPr/>
        <p:txBody>
          <a:bodyPr/>
          <a:lstStyle/>
          <a:p>
            <a:fld id="{B7C1309C-BF2F-41FF-A11E-EA0D5268C033}" type="slidenum">
              <a:rPr lang="en-US" smtClean="0"/>
              <a:t>39</a:t>
            </a:fld>
            <a:endParaRPr lang="en-US"/>
          </a:p>
        </p:txBody>
      </p:sp>
      <p:pic>
        <p:nvPicPr>
          <p:cNvPr id="7" name="Picture 6">
            <a:extLst>
              <a:ext uri="{FF2B5EF4-FFF2-40B4-BE49-F238E27FC236}">
                <a16:creationId xmlns:a16="http://schemas.microsoft.com/office/drawing/2014/main" id="{93EA328C-0DB6-46F9-92DA-AF89B8BCC74F}"/>
              </a:ext>
            </a:extLst>
          </p:cNvPr>
          <p:cNvPicPr>
            <a:picLocks noChangeAspect="1"/>
          </p:cNvPicPr>
          <p:nvPr/>
        </p:nvPicPr>
        <p:blipFill>
          <a:blip r:embed="rId2"/>
          <a:stretch>
            <a:fillRect/>
          </a:stretch>
        </p:blipFill>
        <p:spPr>
          <a:xfrm>
            <a:off x="2959307" y="1623488"/>
            <a:ext cx="6274649" cy="4548717"/>
          </a:xfrm>
          <a:prstGeom prst="rect">
            <a:avLst/>
          </a:prstGeom>
        </p:spPr>
      </p:pic>
    </p:spTree>
    <p:extLst>
      <p:ext uri="{BB962C8B-B14F-4D97-AF65-F5344CB8AC3E}">
        <p14:creationId xmlns:p14="http://schemas.microsoft.com/office/powerpoint/2010/main" val="96863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9956-159C-4CE9-8BAE-58E8883CDFA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2D81691-B02A-43DD-AA81-B6BE0B9D1576}"/>
              </a:ext>
            </a:extLst>
          </p:cNvPr>
          <p:cNvSpPr>
            <a:spLocks noGrp="1"/>
          </p:cNvSpPr>
          <p:nvPr>
            <p:ph idx="1"/>
          </p:nvPr>
        </p:nvSpPr>
        <p:spPr/>
        <p:txBody>
          <a:bodyPr>
            <a:normAutofit/>
          </a:bodyPr>
          <a:lstStyle/>
          <a:p>
            <a:r>
              <a:rPr lang="en-US" dirty="0"/>
              <a:t>First (technological) “patent” granted in 1421 by city of Florence in Italy to Filippo Brunelleschi for new means to transport marble from quarries at Carrara up Arno River.</a:t>
            </a:r>
          </a:p>
          <a:p>
            <a:r>
              <a:rPr lang="en-US" dirty="0"/>
              <a:t>First administrative patent system created in Republic of Venice in 1474:</a:t>
            </a:r>
          </a:p>
          <a:p>
            <a:pPr lvl="1"/>
            <a:r>
              <a:rPr lang="en-US" dirty="0"/>
              <a:t>Venetian Patent Statute granted exclusivity over an invention and established an enforcement mechanism. </a:t>
            </a:r>
          </a:p>
          <a:p>
            <a:pPr lvl="1"/>
            <a:r>
              <a:rPr lang="en-US" dirty="0"/>
              <a:t>Mandated disclosure and availability of some limited form of compulsory licensing of a patented invention.</a:t>
            </a:r>
          </a:p>
          <a:p>
            <a:pPr lvl="1"/>
            <a:r>
              <a:rPr lang="en-US" dirty="0"/>
              <a:t>Required inventions to be novel and non-obvious and practical demonstration of usefulness. </a:t>
            </a:r>
          </a:p>
        </p:txBody>
      </p:sp>
      <p:sp>
        <p:nvSpPr>
          <p:cNvPr id="4" name="Date Placeholder 3">
            <a:extLst>
              <a:ext uri="{FF2B5EF4-FFF2-40B4-BE49-F238E27FC236}">
                <a16:creationId xmlns:a16="http://schemas.microsoft.com/office/drawing/2014/main" id="{B1B05FAC-A09C-DF23-1FCE-D04505B8BDA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D70DE86-E3A1-25B0-A528-F34A9264ABE3}"/>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ADB5194F-68F4-7D6B-11EE-9AE571E08F22}"/>
              </a:ext>
            </a:extLst>
          </p:cNvPr>
          <p:cNvSpPr>
            <a:spLocks noGrp="1"/>
          </p:cNvSpPr>
          <p:nvPr>
            <p:ph type="sldNum" sz="quarter" idx="12"/>
          </p:nvPr>
        </p:nvSpPr>
        <p:spPr/>
        <p:txBody>
          <a:bodyPr/>
          <a:lstStyle/>
          <a:p>
            <a:fld id="{B7C1309C-BF2F-41FF-A11E-EA0D5268C033}" type="slidenum">
              <a:rPr lang="en-US" smtClean="0"/>
              <a:t>4</a:t>
            </a:fld>
            <a:endParaRPr lang="en-US"/>
          </a:p>
        </p:txBody>
      </p:sp>
    </p:spTree>
    <p:extLst>
      <p:ext uri="{BB962C8B-B14F-4D97-AF65-F5344CB8AC3E}">
        <p14:creationId xmlns:p14="http://schemas.microsoft.com/office/powerpoint/2010/main" val="2949589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A8D0-AA62-4BD3-92F7-987DBDAC4819}"/>
              </a:ext>
            </a:extLst>
          </p:cNvPr>
          <p:cNvSpPr>
            <a:spLocks noGrp="1"/>
          </p:cNvSpPr>
          <p:nvPr>
            <p:ph type="title"/>
          </p:nvPr>
        </p:nvSpPr>
        <p:spPr/>
        <p:txBody>
          <a:bodyPr/>
          <a:lstStyle/>
          <a:p>
            <a:r>
              <a:rPr lang="en-US" dirty="0"/>
              <a:t>Design rights</a:t>
            </a:r>
          </a:p>
        </p:txBody>
      </p:sp>
      <p:sp>
        <p:nvSpPr>
          <p:cNvPr id="3" name="Content Placeholder 2">
            <a:extLst>
              <a:ext uri="{FF2B5EF4-FFF2-40B4-BE49-F238E27FC236}">
                <a16:creationId xmlns:a16="http://schemas.microsoft.com/office/drawing/2014/main" id="{141FE38C-531F-42AB-A1DF-5C180FA0A610}"/>
              </a:ext>
            </a:extLst>
          </p:cNvPr>
          <p:cNvSpPr>
            <a:spLocks noGrp="1"/>
          </p:cNvSpPr>
          <p:nvPr>
            <p:ph idx="1"/>
          </p:nvPr>
        </p:nvSpPr>
        <p:spPr/>
        <p:txBody>
          <a:bodyPr>
            <a:normAutofit/>
          </a:bodyPr>
          <a:lstStyle/>
          <a:p>
            <a:r>
              <a:rPr lang="en-US" dirty="0"/>
              <a:t>Design protection only available for visual appearance of a product.</a:t>
            </a:r>
          </a:p>
          <a:p>
            <a:r>
              <a:rPr lang="en-US" dirty="0"/>
              <a:t>Design dictated by function or purpose of a product not protected. </a:t>
            </a:r>
          </a:p>
          <a:p>
            <a:r>
              <a:rPr lang="en-US" dirty="0"/>
              <a:t>Design patents much simpler than patents:</a:t>
            </a:r>
          </a:p>
          <a:p>
            <a:pPr lvl="1"/>
            <a:r>
              <a:rPr lang="en-US" dirty="0"/>
              <a:t>Patent specification consists only of patent title, description, single claim. </a:t>
            </a:r>
          </a:p>
          <a:p>
            <a:r>
              <a:rPr lang="en-US" dirty="0"/>
              <a:t>Scope of protection defined by drawings.</a:t>
            </a:r>
          </a:p>
          <a:p>
            <a:r>
              <a:rPr lang="en-US" dirty="0"/>
              <a:t>Infringement of design patent established through visual test of similarity: do the allegedly infringing design and the protected design look the “same or substantially the same”? </a:t>
            </a:r>
          </a:p>
        </p:txBody>
      </p:sp>
      <p:sp>
        <p:nvSpPr>
          <p:cNvPr id="4" name="Date Placeholder 3">
            <a:extLst>
              <a:ext uri="{FF2B5EF4-FFF2-40B4-BE49-F238E27FC236}">
                <a16:creationId xmlns:a16="http://schemas.microsoft.com/office/drawing/2014/main" id="{5068B8FA-86E9-2DC5-0060-86B52B373C0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CFDA363-9611-4746-31A5-6DB2C6F7C613}"/>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16535048-986F-9EC7-E3C5-FB2D8449FD0A}"/>
              </a:ext>
            </a:extLst>
          </p:cNvPr>
          <p:cNvSpPr>
            <a:spLocks noGrp="1"/>
          </p:cNvSpPr>
          <p:nvPr>
            <p:ph type="sldNum" sz="quarter" idx="12"/>
          </p:nvPr>
        </p:nvSpPr>
        <p:spPr/>
        <p:txBody>
          <a:bodyPr/>
          <a:lstStyle/>
          <a:p>
            <a:fld id="{B7C1309C-BF2F-41FF-A11E-EA0D5268C033}" type="slidenum">
              <a:rPr lang="en-US" smtClean="0"/>
              <a:t>40</a:t>
            </a:fld>
            <a:endParaRPr lang="en-US"/>
          </a:p>
        </p:txBody>
      </p:sp>
    </p:spTree>
    <p:extLst>
      <p:ext uri="{BB962C8B-B14F-4D97-AF65-F5344CB8AC3E}">
        <p14:creationId xmlns:p14="http://schemas.microsoft.com/office/powerpoint/2010/main" val="1974471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88B3-6BDB-49E0-A20E-4381F3B84994}"/>
              </a:ext>
            </a:extLst>
          </p:cNvPr>
          <p:cNvSpPr>
            <a:spLocks noGrp="1"/>
          </p:cNvSpPr>
          <p:nvPr>
            <p:ph type="title"/>
          </p:nvPr>
        </p:nvSpPr>
        <p:spPr/>
        <p:txBody>
          <a:bodyPr/>
          <a:lstStyle/>
          <a:p>
            <a:r>
              <a:rPr lang="en-US" dirty="0"/>
              <a:t>Design rights</a:t>
            </a:r>
          </a:p>
        </p:txBody>
      </p:sp>
      <p:sp>
        <p:nvSpPr>
          <p:cNvPr id="3" name="Content Placeholder 2">
            <a:extLst>
              <a:ext uri="{FF2B5EF4-FFF2-40B4-BE49-F238E27FC236}">
                <a16:creationId xmlns:a16="http://schemas.microsoft.com/office/drawing/2014/main" id="{C366C380-D6D7-4F7F-8687-B04655DA596C}"/>
              </a:ext>
            </a:extLst>
          </p:cNvPr>
          <p:cNvSpPr>
            <a:spLocks noGrp="1"/>
          </p:cNvSpPr>
          <p:nvPr>
            <p:ph idx="1"/>
          </p:nvPr>
        </p:nvSpPr>
        <p:spPr/>
        <p:txBody>
          <a:bodyPr>
            <a:normAutofit fontScale="92500" lnSpcReduction="10000"/>
          </a:bodyPr>
          <a:lstStyle/>
          <a:p>
            <a:r>
              <a:rPr lang="en-US" dirty="0"/>
              <a:t>In U.S., design patents examined for compliance with patentability requirements:</a:t>
            </a:r>
          </a:p>
          <a:p>
            <a:pPr lvl="1"/>
            <a:r>
              <a:rPr lang="en-US" b="1" dirty="0"/>
              <a:t>Novelty: </a:t>
            </a:r>
            <a:r>
              <a:rPr lang="en-US" dirty="0"/>
              <a:t>ordinary observer familiar with prior art does not believe claimed design is essentially same as existing design.</a:t>
            </a:r>
          </a:p>
          <a:p>
            <a:pPr lvl="1"/>
            <a:r>
              <a:rPr lang="en-US" b="1" dirty="0"/>
              <a:t>Non-obviousness: </a:t>
            </a:r>
            <a:r>
              <a:rPr lang="en-US" dirty="0"/>
              <a:t>design not obvious to designer of ordinary skill that designs articles such as article that incorporates claimed design.</a:t>
            </a:r>
          </a:p>
          <a:p>
            <a:pPr lvl="1"/>
            <a:r>
              <a:rPr lang="en-US" dirty="0"/>
              <a:t>Design must be </a:t>
            </a:r>
            <a:r>
              <a:rPr lang="en-US" b="1" dirty="0"/>
              <a:t>ornamental</a:t>
            </a:r>
            <a:r>
              <a:rPr lang="en-US" dirty="0"/>
              <a:t>, not dictated by function. </a:t>
            </a:r>
          </a:p>
          <a:p>
            <a:r>
              <a:rPr lang="en-US" dirty="0"/>
              <a:t>In U.S., design patents not published until granted and valid for 15 years from date of issuance (no maintenance fees).</a:t>
            </a:r>
          </a:p>
          <a:p>
            <a:r>
              <a:rPr lang="en-US" dirty="0"/>
              <a:t>Design protection relatively broad: exclusive right to use a design and any design “which does not produce on the informed user a different overall impression”. </a:t>
            </a:r>
          </a:p>
        </p:txBody>
      </p:sp>
      <p:sp>
        <p:nvSpPr>
          <p:cNvPr id="4" name="Date Placeholder 3">
            <a:extLst>
              <a:ext uri="{FF2B5EF4-FFF2-40B4-BE49-F238E27FC236}">
                <a16:creationId xmlns:a16="http://schemas.microsoft.com/office/drawing/2014/main" id="{6A667454-6966-8E14-374F-E23C4F72AD6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124A827-CEA8-9CFD-C337-33A98019524A}"/>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2A602C35-56B4-FBB5-4E43-FF588B291DC3}"/>
              </a:ext>
            </a:extLst>
          </p:cNvPr>
          <p:cNvSpPr>
            <a:spLocks noGrp="1"/>
          </p:cNvSpPr>
          <p:nvPr>
            <p:ph type="sldNum" sz="quarter" idx="12"/>
          </p:nvPr>
        </p:nvSpPr>
        <p:spPr/>
        <p:txBody>
          <a:bodyPr/>
          <a:lstStyle/>
          <a:p>
            <a:fld id="{B7C1309C-BF2F-41FF-A11E-EA0D5268C033}" type="slidenum">
              <a:rPr lang="en-US" smtClean="0"/>
              <a:t>41</a:t>
            </a:fld>
            <a:endParaRPr lang="en-US"/>
          </a:p>
        </p:txBody>
      </p:sp>
    </p:spTree>
    <p:extLst>
      <p:ext uri="{BB962C8B-B14F-4D97-AF65-F5344CB8AC3E}">
        <p14:creationId xmlns:p14="http://schemas.microsoft.com/office/powerpoint/2010/main" val="166952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36E2-B031-48F9-8662-657FD73625C9}"/>
              </a:ext>
            </a:extLst>
          </p:cNvPr>
          <p:cNvSpPr>
            <a:spLocks noGrp="1"/>
          </p:cNvSpPr>
          <p:nvPr>
            <p:ph type="title"/>
          </p:nvPr>
        </p:nvSpPr>
        <p:spPr/>
        <p:txBody>
          <a:bodyPr/>
          <a:lstStyle/>
          <a:p>
            <a:r>
              <a:rPr lang="en-US" dirty="0"/>
              <a:t>Design rights</a:t>
            </a:r>
          </a:p>
        </p:txBody>
      </p:sp>
      <p:sp>
        <p:nvSpPr>
          <p:cNvPr id="3" name="Content Placeholder 2">
            <a:extLst>
              <a:ext uri="{FF2B5EF4-FFF2-40B4-BE49-F238E27FC236}">
                <a16:creationId xmlns:a16="http://schemas.microsoft.com/office/drawing/2014/main" id="{74829691-AAB8-4369-B391-60F4B6BC23F4}"/>
              </a:ext>
            </a:extLst>
          </p:cNvPr>
          <p:cNvSpPr>
            <a:spLocks noGrp="1"/>
          </p:cNvSpPr>
          <p:nvPr>
            <p:ph idx="1"/>
          </p:nvPr>
        </p:nvSpPr>
        <p:spPr/>
        <p:txBody>
          <a:bodyPr>
            <a:normAutofit fontScale="85000" lnSpcReduction="20000"/>
          </a:bodyPr>
          <a:lstStyle/>
          <a:p>
            <a:r>
              <a:rPr lang="en-US" dirty="0"/>
              <a:t>Economic purpose of design rights: promote investment in development of aesthetic aspects of products.</a:t>
            </a:r>
          </a:p>
          <a:p>
            <a:r>
              <a:rPr lang="en-US" dirty="0"/>
              <a:t>Empirical evidence from Europe suggests that in market for visible automotive spare parts, design protection results in 6% higher prices (</a:t>
            </a:r>
            <a:r>
              <a:rPr lang="en-US" dirty="0" err="1"/>
              <a:t>Herz</a:t>
            </a:r>
            <a:r>
              <a:rPr lang="en-US" dirty="0"/>
              <a:t> and </a:t>
            </a:r>
            <a:r>
              <a:rPr lang="en-US" dirty="0" err="1"/>
              <a:t>Mejer</a:t>
            </a:r>
            <a:r>
              <a:rPr lang="en-US" dirty="0"/>
              <a:t>, 2021). </a:t>
            </a:r>
          </a:p>
          <a:p>
            <a:r>
              <a:rPr lang="en-US" dirty="0"/>
              <a:t>Design rights also offer protection for low-tech products, which otherwise could not benefit from patent or utility model protection. </a:t>
            </a:r>
          </a:p>
          <a:p>
            <a:r>
              <a:rPr lang="en-US" dirty="0"/>
              <a:t>Industries that rely more on design protection are relatively low-R&amp;D intensive, consumer goods industries, such as furnishing, and clothing (</a:t>
            </a:r>
            <a:r>
              <a:rPr lang="en-US" dirty="0" err="1"/>
              <a:t>Filitz</a:t>
            </a:r>
            <a:r>
              <a:rPr lang="en-US" dirty="0"/>
              <a:t> et al., 2015). </a:t>
            </a:r>
          </a:p>
          <a:p>
            <a:r>
              <a:rPr lang="en-US" dirty="0"/>
              <a:t>Help specialization as they allow upstream design firms to license their designs downstream to manufacturers. </a:t>
            </a:r>
          </a:p>
          <a:p>
            <a:r>
              <a:rPr lang="en-US" dirty="0"/>
              <a:t>Enable product differentiation. </a:t>
            </a:r>
          </a:p>
          <a:p>
            <a:r>
              <a:rPr lang="en-US" dirty="0"/>
              <a:t>Benefit in particular smaller firms.</a:t>
            </a:r>
          </a:p>
        </p:txBody>
      </p:sp>
      <p:sp>
        <p:nvSpPr>
          <p:cNvPr id="4" name="Date Placeholder 3">
            <a:extLst>
              <a:ext uri="{FF2B5EF4-FFF2-40B4-BE49-F238E27FC236}">
                <a16:creationId xmlns:a16="http://schemas.microsoft.com/office/drawing/2014/main" id="{06095D98-FF44-2D1C-520F-A8570BF4A07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0DAE320-47CF-91D7-76FF-F58856A2F733}"/>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101FEDFC-5F63-41A9-9604-6918D7E1A0D7}"/>
              </a:ext>
            </a:extLst>
          </p:cNvPr>
          <p:cNvSpPr>
            <a:spLocks noGrp="1"/>
          </p:cNvSpPr>
          <p:nvPr>
            <p:ph type="sldNum" sz="quarter" idx="12"/>
          </p:nvPr>
        </p:nvSpPr>
        <p:spPr/>
        <p:txBody>
          <a:bodyPr/>
          <a:lstStyle/>
          <a:p>
            <a:fld id="{B7C1309C-BF2F-41FF-A11E-EA0D5268C033}" type="slidenum">
              <a:rPr lang="en-US" smtClean="0"/>
              <a:t>42</a:t>
            </a:fld>
            <a:endParaRPr lang="en-US"/>
          </a:p>
        </p:txBody>
      </p:sp>
    </p:spTree>
    <p:extLst>
      <p:ext uri="{BB962C8B-B14F-4D97-AF65-F5344CB8AC3E}">
        <p14:creationId xmlns:p14="http://schemas.microsoft.com/office/powerpoint/2010/main" val="12590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D7CD-1409-4B6F-9061-769C79CBAF9D}"/>
              </a:ext>
            </a:extLst>
          </p:cNvPr>
          <p:cNvSpPr>
            <a:spLocks noGrp="1"/>
          </p:cNvSpPr>
          <p:nvPr>
            <p:ph type="title"/>
          </p:nvPr>
        </p:nvSpPr>
        <p:spPr/>
        <p:txBody>
          <a:bodyPr/>
          <a:lstStyle/>
          <a:p>
            <a:r>
              <a:rPr lang="en-US" dirty="0"/>
              <a:t>Plant patents</a:t>
            </a:r>
          </a:p>
        </p:txBody>
      </p:sp>
      <p:sp>
        <p:nvSpPr>
          <p:cNvPr id="3" name="Content Placeholder 2">
            <a:extLst>
              <a:ext uri="{FF2B5EF4-FFF2-40B4-BE49-F238E27FC236}">
                <a16:creationId xmlns:a16="http://schemas.microsoft.com/office/drawing/2014/main" id="{698105B2-BCDC-4F9A-8085-F16C36EB56FF}"/>
              </a:ext>
            </a:extLst>
          </p:cNvPr>
          <p:cNvSpPr>
            <a:spLocks noGrp="1"/>
          </p:cNvSpPr>
          <p:nvPr>
            <p:ph idx="1"/>
          </p:nvPr>
        </p:nvSpPr>
        <p:spPr>
          <a:xfrm>
            <a:off x="838199" y="1825625"/>
            <a:ext cx="5684097" cy="4351338"/>
          </a:xfrm>
        </p:spPr>
        <p:txBody>
          <a:bodyPr>
            <a:normAutofit/>
          </a:bodyPr>
          <a:lstStyle/>
          <a:p>
            <a:r>
              <a:rPr lang="en-US" dirty="0"/>
              <a:t>In U.S., 1930 Plant Patent Act (PPA) created plant patent, to protect new, asexually reproduced plant varieties.</a:t>
            </a:r>
          </a:p>
          <a:p>
            <a:r>
              <a:rPr lang="en-US" dirty="0"/>
              <a:t>PPA motivated by demand by plant breeders for legal protection.</a:t>
            </a:r>
          </a:p>
          <a:p>
            <a:r>
              <a:rPr lang="en-US" dirty="0"/>
              <a:t>Stark Brothers nursery built cage around their Golden Delicious apple tree to prevent competitors from stealing cuttings.</a:t>
            </a:r>
          </a:p>
        </p:txBody>
      </p:sp>
      <p:pic>
        <p:nvPicPr>
          <p:cNvPr id="7" name="Picture 6">
            <a:extLst>
              <a:ext uri="{FF2B5EF4-FFF2-40B4-BE49-F238E27FC236}">
                <a16:creationId xmlns:a16="http://schemas.microsoft.com/office/drawing/2014/main" id="{C30A1612-24CC-4CA7-BBE4-EECECA986AE8}"/>
              </a:ext>
            </a:extLst>
          </p:cNvPr>
          <p:cNvPicPr/>
          <p:nvPr/>
        </p:nvPicPr>
        <p:blipFill>
          <a:blip r:embed="rId2"/>
          <a:stretch>
            <a:fillRect/>
          </a:stretch>
        </p:blipFill>
        <p:spPr>
          <a:xfrm>
            <a:off x="6522297" y="1684019"/>
            <a:ext cx="5102436" cy="4064847"/>
          </a:xfrm>
          <a:prstGeom prst="rect">
            <a:avLst/>
          </a:prstGeom>
        </p:spPr>
      </p:pic>
      <p:sp>
        <p:nvSpPr>
          <p:cNvPr id="4" name="Date Placeholder 3">
            <a:extLst>
              <a:ext uri="{FF2B5EF4-FFF2-40B4-BE49-F238E27FC236}">
                <a16:creationId xmlns:a16="http://schemas.microsoft.com/office/drawing/2014/main" id="{7B44C653-3EA8-76FB-60A5-0DA2FA60041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589DF13-B8D1-A1A1-9ABE-223061CE6485}"/>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BA2ED928-9C0A-9C30-9E92-52870A2CA543}"/>
              </a:ext>
            </a:extLst>
          </p:cNvPr>
          <p:cNvSpPr>
            <a:spLocks noGrp="1"/>
          </p:cNvSpPr>
          <p:nvPr>
            <p:ph type="sldNum" sz="quarter" idx="12"/>
          </p:nvPr>
        </p:nvSpPr>
        <p:spPr/>
        <p:txBody>
          <a:bodyPr/>
          <a:lstStyle/>
          <a:p>
            <a:fld id="{B7C1309C-BF2F-41FF-A11E-EA0D5268C033}" type="slidenum">
              <a:rPr lang="en-US" smtClean="0"/>
              <a:t>43</a:t>
            </a:fld>
            <a:endParaRPr lang="en-US"/>
          </a:p>
        </p:txBody>
      </p:sp>
    </p:spTree>
    <p:extLst>
      <p:ext uri="{BB962C8B-B14F-4D97-AF65-F5344CB8AC3E}">
        <p14:creationId xmlns:p14="http://schemas.microsoft.com/office/powerpoint/2010/main" val="1330422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AD8D-A94B-420F-AC80-0CF770E20881}"/>
              </a:ext>
            </a:extLst>
          </p:cNvPr>
          <p:cNvSpPr>
            <a:spLocks noGrp="1"/>
          </p:cNvSpPr>
          <p:nvPr>
            <p:ph type="title"/>
          </p:nvPr>
        </p:nvSpPr>
        <p:spPr/>
        <p:txBody>
          <a:bodyPr/>
          <a:lstStyle/>
          <a:p>
            <a:r>
              <a:rPr lang="en-US" dirty="0"/>
              <a:t>Plant patents</a:t>
            </a:r>
          </a:p>
        </p:txBody>
      </p:sp>
      <p:sp>
        <p:nvSpPr>
          <p:cNvPr id="3" name="Content Placeholder 2">
            <a:extLst>
              <a:ext uri="{FF2B5EF4-FFF2-40B4-BE49-F238E27FC236}">
                <a16:creationId xmlns:a16="http://schemas.microsoft.com/office/drawing/2014/main" id="{956ACFA3-E550-4A01-B781-781F44CE404E}"/>
              </a:ext>
            </a:extLst>
          </p:cNvPr>
          <p:cNvSpPr>
            <a:spLocks noGrp="1"/>
          </p:cNvSpPr>
          <p:nvPr>
            <p:ph idx="1"/>
          </p:nvPr>
        </p:nvSpPr>
        <p:spPr/>
        <p:txBody>
          <a:bodyPr>
            <a:normAutofit lnSpcReduction="10000"/>
          </a:bodyPr>
          <a:lstStyle/>
          <a:p>
            <a:r>
              <a:rPr lang="en-US" dirty="0"/>
              <a:t>Grant protection to plant breeders to incentivize private investment in R&amp;D to help domestic plant breeding industry develop.</a:t>
            </a:r>
          </a:p>
          <a:p>
            <a:r>
              <a:rPr lang="en-US" dirty="0"/>
              <a:t>Plant protection motivated by characteristics of plant breeding industry:</a:t>
            </a:r>
          </a:p>
          <a:p>
            <a:pPr lvl="1"/>
            <a:r>
              <a:rPr lang="en-US" dirty="0"/>
              <a:t>Costly and lengthy development process of new plant varieties.</a:t>
            </a:r>
          </a:p>
          <a:p>
            <a:pPr lvl="1"/>
            <a:r>
              <a:rPr lang="en-US" dirty="0"/>
              <a:t>Substantial commercial uncertainty.</a:t>
            </a:r>
          </a:p>
          <a:p>
            <a:pPr lvl="1"/>
            <a:r>
              <a:rPr lang="en-US" dirty="0"/>
              <a:t>Imitation relatively easy and fast: for self-reproducing plant varieties, no reverse-engineering necessary, just access to such varieties sufficient for reproduction.</a:t>
            </a:r>
          </a:p>
          <a:p>
            <a:r>
              <a:rPr lang="en-US" dirty="0"/>
              <a:t>At time of PPA, considerable uncertainty regarding whether existing patent system would provide protection for modified organisms. </a:t>
            </a:r>
          </a:p>
        </p:txBody>
      </p:sp>
      <p:sp>
        <p:nvSpPr>
          <p:cNvPr id="4" name="Date Placeholder 3">
            <a:extLst>
              <a:ext uri="{FF2B5EF4-FFF2-40B4-BE49-F238E27FC236}">
                <a16:creationId xmlns:a16="http://schemas.microsoft.com/office/drawing/2014/main" id="{E71B8A85-B8B3-6C6F-73F2-768F9158776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D8F9F2D-BA79-D3DA-4DFF-B7FEDA11EA69}"/>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EC1E40C1-0BF2-09F5-A473-78180B1E3A3C}"/>
              </a:ext>
            </a:extLst>
          </p:cNvPr>
          <p:cNvSpPr>
            <a:spLocks noGrp="1"/>
          </p:cNvSpPr>
          <p:nvPr>
            <p:ph type="sldNum" sz="quarter" idx="12"/>
          </p:nvPr>
        </p:nvSpPr>
        <p:spPr/>
        <p:txBody>
          <a:bodyPr/>
          <a:lstStyle/>
          <a:p>
            <a:fld id="{B7C1309C-BF2F-41FF-A11E-EA0D5268C033}" type="slidenum">
              <a:rPr lang="en-US" smtClean="0"/>
              <a:t>44</a:t>
            </a:fld>
            <a:endParaRPr lang="en-US"/>
          </a:p>
        </p:txBody>
      </p:sp>
    </p:spTree>
    <p:extLst>
      <p:ext uri="{BB962C8B-B14F-4D97-AF65-F5344CB8AC3E}">
        <p14:creationId xmlns:p14="http://schemas.microsoft.com/office/powerpoint/2010/main" val="1279421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3FA0-C1D7-44BA-96EB-1A5CB130FAC2}"/>
              </a:ext>
            </a:extLst>
          </p:cNvPr>
          <p:cNvSpPr>
            <a:spLocks noGrp="1"/>
          </p:cNvSpPr>
          <p:nvPr>
            <p:ph type="title"/>
          </p:nvPr>
        </p:nvSpPr>
        <p:spPr/>
        <p:txBody>
          <a:bodyPr/>
          <a:lstStyle/>
          <a:p>
            <a:r>
              <a:rPr lang="en-US" dirty="0"/>
              <a:t>Plant patents</a:t>
            </a:r>
          </a:p>
        </p:txBody>
      </p:sp>
      <p:sp>
        <p:nvSpPr>
          <p:cNvPr id="3" name="Content Placeholder 2">
            <a:extLst>
              <a:ext uri="{FF2B5EF4-FFF2-40B4-BE49-F238E27FC236}">
                <a16:creationId xmlns:a16="http://schemas.microsoft.com/office/drawing/2014/main" id="{C756286D-424E-4A09-91D6-27A42FDA2184}"/>
              </a:ext>
            </a:extLst>
          </p:cNvPr>
          <p:cNvSpPr>
            <a:spLocks noGrp="1"/>
          </p:cNvSpPr>
          <p:nvPr>
            <p:ph idx="1"/>
          </p:nvPr>
        </p:nvSpPr>
        <p:spPr/>
        <p:txBody>
          <a:bodyPr>
            <a:normAutofit fontScale="92500" lnSpcReduction="20000"/>
          </a:bodyPr>
          <a:lstStyle/>
          <a:p>
            <a:r>
              <a:rPr lang="en-US" dirty="0"/>
              <a:t>Narrower scope than patents:</a:t>
            </a:r>
          </a:p>
          <a:p>
            <a:pPr lvl="1"/>
            <a:r>
              <a:rPr lang="en-US" dirty="0"/>
              <a:t>Cover asexual reproduction of a specific plant grown in cultivation, not seeds, or similar plants. </a:t>
            </a:r>
          </a:p>
          <a:p>
            <a:r>
              <a:rPr lang="en-US" dirty="0"/>
              <a:t>Patentability requirements different: </a:t>
            </a:r>
          </a:p>
          <a:p>
            <a:pPr lvl="1"/>
            <a:r>
              <a:rPr lang="en-US" dirty="0"/>
              <a:t>Plant has to be new, distinct and not found in the wild. </a:t>
            </a:r>
          </a:p>
          <a:p>
            <a:r>
              <a:rPr lang="en-US" dirty="0"/>
              <a:t>Provide protection for 20 years counting from filing date. </a:t>
            </a:r>
          </a:p>
          <a:p>
            <a:r>
              <a:rPr lang="en-US" dirty="0"/>
              <a:t>Plant Variety Protection Act (PVPA) in 1970 extended protection in the form of patent-like plant variety protection certificates to sexually propagated plants.</a:t>
            </a:r>
          </a:p>
          <a:p>
            <a:r>
              <a:rPr lang="en-US" dirty="0"/>
              <a:t>In 1980, U.S. Supreme Court in </a:t>
            </a:r>
            <a:r>
              <a:rPr lang="en-US" i="1" dirty="0"/>
              <a:t>Diamond vs. Chakrabarty</a:t>
            </a:r>
            <a:r>
              <a:rPr lang="en-US" dirty="0"/>
              <a:t> extended utility patent protection to living organisms.</a:t>
            </a:r>
          </a:p>
          <a:p>
            <a:r>
              <a:rPr lang="en-US" dirty="0"/>
              <a:t>In 2001, U.S. Supreme Court in </a:t>
            </a:r>
            <a:r>
              <a:rPr lang="en-US" i="1" dirty="0"/>
              <a:t>J.E.M. Ag Supply Inc. vs. Pioneer Hi-Bred</a:t>
            </a:r>
            <a:r>
              <a:rPr lang="en-US" dirty="0"/>
              <a:t>, extended utility patent protection to plant seeds and plants themselves.</a:t>
            </a:r>
          </a:p>
          <a:p>
            <a:endParaRPr lang="en-US" dirty="0"/>
          </a:p>
        </p:txBody>
      </p:sp>
      <p:sp>
        <p:nvSpPr>
          <p:cNvPr id="4" name="Date Placeholder 3">
            <a:extLst>
              <a:ext uri="{FF2B5EF4-FFF2-40B4-BE49-F238E27FC236}">
                <a16:creationId xmlns:a16="http://schemas.microsoft.com/office/drawing/2014/main" id="{B9E5EA86-3FE9-C61D-2B05-AA187E52FE4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14738A6-D0A0-8EE1-D7DC-A3F9C82A866D}"/>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678C3662-A263-DE80-23FF-3CD7636E817B}"/>
              </a:ext>
            </a:extLst>
          </p:cNvPr>
          <p:cNvSpPr>
            <a:spLocks noGrp="1"/>
          </p:cNvSpPr>
          <p:nvPr>
            <p:ph type="sldNum" sz="quarter" idx="12"/>
          </p:nvPr>
        </p:nvSpPr>
        <p:spPr/>
        <p:txBody>
          <a:bodyPr/>
          <a:lstStyle/>
          <a:p>
            <a:fld id="{B7C1309C-BF2F-41FF-A11E-EA0D5268C033}" type="slidenum">
              <a:rPr lang="en-US" smtClean="0"/>
              <a:t>45</a:t>
            </a:fld>
            <a:endParaRPr lang="en-US"/>
          </a:p>
        </p:txBody>
      </p:sp>
    </p:spTree>
    <p:extLst>
      <p:ext uri="{BB962C8B-B14F-4D97-AF65-F5344CB8AC3E}">
        <p14:creationId xmlns:p14="http://schemas.microsoft.com/office/powerpoint/2010/main" val="2661547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857B-7ADE-48A2-91C5-2CF7CC39D1C6}"/>
              </a:ext>
            </a:extLst>
          </p:cNvPr>
          <p:cNvSpPr>
            <a:spLocks noGrp="1"/>
          </p:cNvSpPr>
          <p:nvPr>
            <p:ph type="title"/>
          </p:nvPr>
        </p:nvSpPr>
        <p:spPr/>
        <p:txBody>
          <a:bodyPr/>
          <a:lstStyle/>
          <a:p>
            <a:r>
              <a:rPr lang="en-US" dirty="0"/>
              <a:t>Plant patents</a:t>
            </a:r>
          </a:p>
        </p:txBody>
      </p:sp>
      <p:sp>
        <p:nvSpPr>
          <p:cNvPr id="3" name="Content Placeholder 2">
            <a:extLst>
              <a:ext uri="{FF2B5EF4-FFF2-40B4-BE49-F238E27FC236}">
                <a16:creationId xmlns:a16="http://schemas.microsoft.com/office/drawing/2014/main" id="{33772330-189D-4835-A7BA-19DFC0F8396E}"/>
              </a:ext>
            </a:extLst>
          </p:cNvPr>
          <p:cNvSpPr>
            <a:spLocks noGrp="1"/>
          </p:cNvSpPr>
          <p:nvPr>
            <p:ph idx="1"/>
          </p:nvPr>
        </p:nvSpPr>
        <p:spPr/>
        <p:txBody>
          <a:bodyPr>
            <a:normAutofit fontScale="92500" lnSpcReduction="20000"/>
          </a:bodyPr>
          <a:lstStyle/>
          <a:p>
            <a:r>
              <a:rPr lang="en-US" dirty="0"/>
              <a:t>Not all countries grant plant patents or allow plants to be protected by patents (e.g. EPO).</a:t>
            </a:r>
          </a:p>
          <a:p>
            <a:r>
              <a:rPr lang="en-US" dirty="0"/>
              <a:t>Countries grant </a:t>
            </a:r>
            <a:r>
              <a:rPr lang="en-US" i="1" dirty="0"/>
              <a:t>sui generis</a:t>
            </a:r>
            <a:r>
              <a:rPr lang="en-US" dirty="0"/>
              <a:t> protection in the form of plant breeders’ rights (PBR):</a:t>
            </a:r>
          </a:p>
          <a:p>
            <a:pPr lvl="1"/>
            <a:r>
              <a:rPr lang="en-US" dirty="0"/>
              <a:t>PBRs created in 1961 at International Convention for the Protection of New Varieties of Plants organized by the Union pour la Protection des Obtentions </a:t>
            </a:r>
            <a:r>
              <a:rPr lang="en-US" dirty="0" err="1"/>
              <a:t>Végétales</a:t>
            </a:r>
            <a:r>
              <a:rPr lang="en-US" dirty="0"/>
              <a:t> (UPOV). </a:t>
            </a:r>
          </a:p>
          <a:p>
            <a:pPr lvl="1"/>
            <a:r>
              <a:rPr lang="en-US" dirty="0"/>
              <a:t>PBRs provide temporary (20 years) exclusivity over plant varieties.</a:t>
            </a:r>
          </a:p>
          <a:p>
            <a:pPr lvl="1"/>
            <a:r>
              <a:rPr lang="en-US" dirty="0"/>
              <a:t>PBRs require a plant variety to be novel (only with respect to commercialization), distinct from existing varieties, and uniform and stable.</a:t>
            </a:r>
          </a:p>
          <a:p>
            <a:pPr lvl="1"/>
            <a:r>
              <a:rPr lang="en-US" dirty="0"/>
              <a:t>PBRs may be subject to breeders’ exception and farmers’ privileges.</a:t>
            </a:r>
          </a:p>
          <a:p>
            <a:r>
              <a:rPr lang="en-US" dirty="0"/>
              <a:t>TRIPS mandates protection for plant varieties either in the form of patents or </a:t>
            </a:r>
            <a:r>
              <a:rPr lang="en-US" i="1" dirty="0"/>
              <a:t>sui generis</a:t>
            </a:r>
            <a:r>
              <a:rPr lang="en-US" dirty="0"/>
              <a:t> protection such as PBRs.</a:t>
            </a:r>
          </a:p>
        </p:txBody>
      </p:sp>
      <p:sp>
        <p:nvSpPr>
          <p:cNvPr id="4" name="Date Placeholder 3">
            <a:extLst>
              <a:ext uri="{FF2B5EF4-FFF2-40B4-BE49-F238E27FC236}">
                <a16:creationId xmlns:a16="http://schemas.microsoft.com/office/drawing/2014/main" id="{333EE9F2-2650-6CA0-6451-F481388CB4D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CB20AF9-081C-E33D-81A4-485544E44A93}"/>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4D7B7B0D-A114-0D3C-CF7C-20829914F098}"/>
              </a:ext>
            </a:extLst>
          </p:cNvPr>
          <p:cNvSpPr>
            <a:spLocks noGrp="1"/>
          </p:cNvSpPr>
          <p:nvPr>
            <p:ph type="sldNum" sz="quarter" idx="12"/>
          </p:nvPr>
        </p:nvSpPr>
        <p:spPr/>
        <p:txBody>
          <a:bodyPr/>
          <a:lstStyle/>
          <a:p>
            <a:fld id="{B7C1309C-BF2F-41FF-A11E-EA0D5268C033}" type="slidenum">
              <a:rPr lang="en-US" smtClean="0"/>
              <a:t>46</a:t>
            </a:fld>
            <a:endParaRPr lang="en-US"/>
          </a:p>
        </p:txBody>
      </p:sp>
    </p:spTree>
    <p:extLst>
      <p:ext uri="{BB962C8B-B14F-4D97-AF65-F5344CB8AC3E}">
        <p14:creationId xmlns:p14="http://schemas.microsoft.com/office/powerpoint/2010/main" val="1503561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857B-7ADE-48A2-91C5-2CF7CC39D1C6}"/>
              </a:ext>
            </a:extLst>
          </p:cNvPr>
          <p:cNvSpPr>
            <a:spLocks noGrp="1"/>
          </p:cNvSpPr>
          <p:nvPr>
            <p:ph type="title"/>
          </p:nvPr>
        </p:nvSpPr>
        <p:spPr/>
        <p:txBody>
          <a:bodyPr/>
          <a:lstStyle/>
          <a:p>
            <a:r>
              <a:rPr lang="en-US" dirty="0"/>
              <a:t>Plant patents</a:t>
            </a:r>
          </a:p>
        </p:txBody>
      </p:sp>
      <p:sp>
        <p:nvSpPr>
          <p:cNvPr id="3" name="Content Placeholder 2">
            <a:extLst>
              <a:ext uri="{FF2B5EF4-FFF2-40B4-BE49-F238E27FC236}">
                <a16:creationId xmlns:a16="http://schemas.microsoft.com/office/drawing/2014/main" id="{33772330-189D-4835-A7BA-19DFC0F8396E}"/>
              </a:ext>
            </a:extLst>
          </p:cNvPr>
          <p:cNvSpPr>
            <a:spLocks noGrp="1"/>
          </p:cNvSpPr>
          <p:nvPr>
            <p:ph idx="1"/>
          </p:nvPr>
        </p:nvSpPr>
        <p:spPr/>
        <p:txBody>
          <a:bodyPr>
            <a:normAutofit/>
          </a:bodyPr>
          <a:lstStyle/>
          <a:p>
            <a:r>
              <a:rPr lang="en-US" dirty="0"/>
              <a:t>Economic importance of plant patents unclear.</a:t>
            </a:r>
          </a:p>
          <a:p>
            <a:r>
              <a:rPr lang="en-US" dirty="0"/>
              <a:t>Plant patents were not the main driving force behind emergence of U.S. rose industry following PPA (Moser and Rhode, 2012).</a:t>
            </a:r>
          </a:p>
          <a:p>
            <a:r>
              <a:rPr lang="en-US" dirty="0"/>
              <a:t>No evidence for any positive impact of 1970 PVPA on private investment in wheat breeding, nor any evidence of increases in experimental or commercial yields of wheat (</a:t>
            </a:r>
            <a:r>
              <a:rPr lang="en-US" dirty="0" err="1"/>
              <a:t>Alson</a:t>
            </a:r>
            <a:r>
              <a:rPr lang="en-US" dirty="0"/>
              <a:t> and </a:t>
            </a:r>
            <a:r>
              <a:rPr lang="en-US" dirty="0" err="1"/>
              <a:t>Venner</a:t>
            </a:r>
            <a:r>
              <a:rPr lang="en-US" dirty="0"/>
              <a:t>, 2002).</a:t>
            </a:r>
          </a:p>
          <a:p>
            <a:r>
              <a:rPr lang="en-US" dirty="0"/>
              <a:t>Introduction of plant variety protection in Australia led to decrease in new wheat variety output due to reduced spillovers in the form of exchange of germplasm between breeders (Thomson, 2015).</a:t>
            </a:r>
          </a:p>
        </p:txBody>
      </p:sp>
      <p:sp>
        <p:nvSpPr>
          <p:cNvPr id="4" name="Date Placeholder 3">
            <a:extLst>
              <a:ext uri="{FF2B5EF4-FFF2-40B4-BE49-F238E27FC236}">
                <a16:creationId xmlns:a16="http://schemas.microsoft.com/office/drawing/2014/main" id="{BBA6E700-7C04-9C27-E610-DF2C60B9C51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6C4B63F-57FC-F32C-F532-59BA7F129A8A}"/>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49588AB9-6EAA-DD1F-006D-16B81C76DA79}"/>
              </a:ext>
            </a:extLst>
          </p:cNvPr>
          <p:cNvSpPr>
            <a:spLocks noGrp="1"/>
          </p:cNvSpPr>
          <p:nvPr>
            <p:ph type="sldNum" sz="quarter" idx="12"/>
          </p:nvPr>
        </p:nvSpPr>
        <p:spPr/>
        <p:txBody>
          <a:bodyPr/>
          <a:lstStyle/>
          <a:p>
            <a:fld id="{B7C1309C-BF2F-41FF-A11E-EA0D5268C033}" type="slidenum">
              <a:rPr lang="en-US" smtClean="0"/>
              <a:t>47</a:t>
            </a:fld>
            <a:endParaRPr lang="en-US"/>
          </a:p>
        </p:txBody>
      </p:sp>
    </p:spTree>
    <p:extLst>
      <p:ext uri="{BB962C8B-B14F-4D97-AF65-F5344CB8AC3E}">
        <p14:creationId xmlns:p14="http://schemas.microsoft.com/office/powerpoint/2010/main" val="3794366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3550-EBBF-4ECA-8CAC-AFB30CBA6D4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263F271-EEE5-4393-9C6F-028F2D9E8A75}"/>
              </a:ext>
            </a:extLst>
          </p:cNvPr>
          <p:cNvSpPr>
            <a:spLocks noGrp="1"/>
          </p:cNvSpPr>
          <p:nvPr>
            <p:ph idx="1"/>
          </p:nvPr>
        </p:nvSpPr>
        <p:spPr/>
        <p:txBody>
          <a:bodyPr>
            <a:normAutofit/>
          </a:bodyPr>
          <a:lstStyle/>
          <a:p>
            <a:r>
              <a:rPr lang="en-US" dirty="0"/>
              <a:t>Main economic argument for granting “patent monopoly”: temporary exclusivity encourages investment in innovation. </a:t>
            </a:r>
          </a:p>
          <a:p>
            <a:r>
              <a:rPr lang="en-US" dirty="0"/>
              <a:t>Patent system fairly complex and significant differences across jurisdictions. </a:t>
            </a:r>
          </a:p>
          <a:p>
            <a:r>
              <a:rPr lang="en-US" dirty="0"/>
              <a:t>Concepts of patent quality and value widely used in economic literature and policy discussions.</a:t>
            </a:r>
          </a:p>
          <a:p>
            <a:pPr lvl="1"/>
            <a:r>
              <a:rPr lang="en-US" dirty="0"/>
              <a:t>Difficult to define and measure in practice.</a:t>
            </a:r>
          </a:p>
          <a:p>
            <a:r>
              <a:rPr lang="en-US" dirty="0"/>
              <a:t>Inventions also protected by utility models, design patents and rights, as well as plant patents and PBRs.</a:t>
            </a:r>
          </a:p>
        </p:txBody>
      </p:sp>
      <p:sp>
        <p:nvSpPr>
          <p:cNvPr id="4" name="Date Placeholder 3">
            <a:extLst>
              <a:ext uri="{FF2B5EF4-FFF2-40B4-BE49-F238E27FC236}">
                <a16:creationId xmlns:a16="http://schemas.microsoft.com/office/drawing/2014/main" id="{117300F5-456D-9CDB-FC95-9063BF2DAA2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4011078-DBAC-251D-D58B-9E37583D8C07}"/>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DC43C56B-9573-5DCC-46BE-1797E17FAC53}"/>
              </a:ext>
            </a:extLst>
          </p:cNvPr>
          <p:cNvSpPr>
            <a:spLocks noGrp="1"/>
          </p:cNvSpPr>
          <p:nvPr>
            <p:ph type="sldNum" sz="quarter" idx="12"/>
          </p:nvPr>
        </p:nvSpPr>
        <p:spPr/>
        <p:txBody>
          <a:bodyPr/>
          <a:lstStyle/>
          <a:p>
            <a:fld id="{B7C1309C-BF2F-41FF-A11E-EA0D5268C033}" type="slidenum">
              <a:rPr lang="en-US" smtClean="0"/>
              <a:t>48</a:t>
            </a:fld>
            <a:endParaRPr lang="en-US"/>
          </a:p>
        </p:txBody>
      </p:sp>
    </p:spTree>
    <p:extLst>
      <p:ext uri="{BB962C8B-B14F-4D97-AF65-F5344CB8AC3E}">
        <p14:creationId xmlns:p14="http://schemas.microsoft.com/office/powerpoint/2010/main" val="62201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435A-C077-407B-A495-B6D2078D6B1A}"/>
              </a:ext>
            </a:extLst>
          </p:cNvPr>
          <p:cNvSpPr>
            <a:spLocks noGrp="1"/>
          </p:cNvSpPr>
          <p:nvPr>
            <p:ph type="title"/>
          </p:nvPr>
        </p:nvSpPr>
        <p:spPr/>
        <p:txBody>
          <a:bodyPr/>
          <a:lstStyle/>
          <a:p>
            <a:r>
              <a:rPr lang="en-US" dirty="0"/>
              <a:t>Background</a:t>
            </a:r>
          </a:p>
        </p:txBody>
      </p:sp>
      <p:sp>
        <p:nvSpPr>
          <p:cNvPr id="3" name="Date Placeholder 2">
            <a:extLst>
              <a:ext uri="{FF2B5EF4-FFF2-40B4-BE49-F238E27FC236}">
                <a16:creationId xmlns:a16="http://schemas.microsoft.com/office/drawing/2014/main" id="{13F78B94-7579-69A5-3D20-B71B190EEE5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4A25FFC-FFDA-FDCC-EF79-C72032D66572}"/>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B0146E35-9347-091B-3A2E-765977263F3F}"/>
              </a:ext>
            </a:extLst>
          </p:cNvPr>
          <p:cNvSpPr>
            <a:spLocks noGrp="1"/>
          </p:cNvSpPr>
          <p:nvPr>
            <p:ph type="sldNum" sz="quarter" idx="12"/>
          </p:nvPr>
        </p:nvSpPr>
        <p:spPr/>
        <p:txBody>
          <a:bodyPr/>
          <a:lstStyle/>
          <a:p>
            <a:fld id="{B7C1309C-BF2F-41FF-A11E-EA0D5268C033}" type="slidenum">
              <a:rPr lang="en-US" smtClean="0"/>
              <a:t>5</a:t>
            </a:fld>
            <a:endParaRPr lang="en-US"/>
          </a:p>
        </p:txBody>
      </p:sp>
      <p:pic>
        <p:nvPicPr>
          <p:cNvPr id="7" name="Picture 6">
            <a:extLst>
              <a:ext uri="{FF2B5EF4-FFF2-40B4-BE49-F238E27FC236}">
                <a16:creationId xmlns:a16="http://schemas.microsoft.com/office/drawing/2014/main" id="{F8A7B1D4-48A4-4F8A-A140-9E3FFC51DC69}"/>
              </a:ext>
            </a:extLst>
          </p:cNvPr>
          <p:cNvPicPr>
            <a:picLocks noChangeAspect="1"/>
          </p:cNvPicPr>
          <p:nvPr/>
        </p:nvPicPr>
        <p:blipFill>
          <a:blip r:embed="rId2"/>
          <a:stretch>
            <a:fillRect/>
          </a:stretch>
        </p:blipFill>
        <p:spPr>
          <a:xfrm>
            <a:off x="3053951" y="1626916"/>
            <a:ext cx="6098516" cy="4494479"/>
          </a:xfrm>
          <a:prstGeom prst="rect">
            <a:avLst/>
          </a:prstGeom>
        </p:spPr>
      </p:pic>
    </p:spTree>
    <p:extLst>
      <p:ext uri="{BB962C8B-B14F-4D97-AF65-F5344CB8AC3E}">
        <p14:creationId xmlns:p14="http://schemas.microsoft.com/office/powerpoint/2010/main" val="61103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AECA-F283-4EB4-81D0-A9E57B4D2B5B}"/>
              </a:ext>
            </a:extLst>
          </p:cNvPr>
          <p:cNvSpPr>
            <a:spLocks noGrp="1"/>
          </p:cNvSpPr>
          <p:nvPr>
            <p:ph type="title"/>
          </p:nvPr>
        </p:nvSpPr>
        <p:spPr/>
        <p:txBody>
          <a:bodyPr/>
          <a:lstStyle/>
          <a:p>
            <a:r>
              <a:rPr lang="en-US" dirty="0"/>
              <a:t>Background</a:t>
            </a:r>
          </a:p>
        </p:txBody>
      </p:sp>
      <p:sp>
        <p:nvSpPr>
          <p:cNvPr id="3" name="Date Placeholder 2">
            <a:extLst>
              <a:ext uri="{FF2B5EF4-FFF2-40B4-BE49-F238E27FC236}">
                <a16:creationId xmlns:a16="http://schemas.microsoft.com/office/drawing/2014/main" id="{9B544ABC-F0E4-1A35-E846-5C0B35BB06B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65D7E0B-441A-91CD-69AC-C5CF29646F70}"/>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A1807B83-3F39-B73E-C853-73FD28B989FA}"/>
              </a:ext>
            </a:extLst>
          </p:cNvPr>
          <p:cNvSpPr>
            <a:spLocks noGrp="1"/>
          </p:cNvSpPr>
          <p:nvPr>
            <p:ph type="sldNum" sz="quarter" idx="12"/>
          </p:nvPr>
        </p:nvSpPr>
        <p:spPr/>
        <p:txBody>
          <a:bodyPr/>
          <a:lstStyle/>
          <a:p>
            <a:fld id="{B7C1309C-BF2F-41FF-A11E-EA0D5268C033}" type="slidenum">
              <a:rPr lang="en-US" smtClean="0"/>
              <a:t>6</a:t>
            </a:fld>
            <a:endParaRPr lang="en-US"/>
          </a:p>
        </p:txBody>
      </p:sp>
      <p:pic>
        <p:nvPicPr>
          <p:cNvPr id="7" name="Picture 6">
            <a:extLst>
              <a:ext uri="{FF2B5EF4-FFF2-40B4-BE49-F238E27FC236}">
                <a16:creationId xmlns:a16="http://schemas.microsoft.com/office/drawing/2014/main" id="{62D28D24-009D-428D-A46D-891251E88FAA}"/>
              </a:ext>
            </a:extLst>
          </p:cNvPr>
          <p:cNvPicPr>
            <a:picLocks noChangeAspect="1"/>
          </p:cNvPicPr>
          <p:nvPr/>
        </p:nvPicPr>
        <p:blipFill>
          <a:blip r:embed="rId2"/>
          <a:stretch>
            <a:fillRect/>
          </a:stretch>
        </p:blipFill>
        <p:spPr>
          <a:xfrm>
            <a:off x="2716852" y="1611840"/>
            <a:ext cx="6743057" cy="4645025"/>
          </a:xfrm>
          <a:prstGeom prst="rect">
            <a:avLst/>
          </a:prstGeom>
        </p:spPr>
      </p:pic>
    </p:spTree>
    <p:extLst>
      <p:ext uri="{BB962C8B-B14F-4D97-AF65-F5344CB8AC3E}">
        <p14:creationId xmlns:p14="http://schemas.microsoft.com/office/powerpoint/2010/main" val="316650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890-F750-43B2-9620-6C04F6CB3360}"/>
              </a:ext>
            </a:extLst>
          </p:cNvPr>
          <p:cNvSpPr>
            <a:spLocks noGrp="1"/>
          </p:cNvSpPr>
          <p:nvPr>
            <p:ph type="title"/>
          </p:nvPr>
        </p:nvSpPr>
        <p:spPr/>
        <p:txBody>
          <a:bodyPr/>
          <a:lstStyle/>
          <a:p>
            <a:r>
              <a:rPr lang="en-US" dirty="0"/>
              <a:t>Patent procedures - patentability</a:t>
            </a:r>
          </a:p>
        </p:txBody>
      </p:sp>
      <p:sp>
        <p:nvSpPr>
          <p:cNvPr id="3" name="Content Placeholder 2">
            <a:extLst>
              <a:ext uri="{FF2B5EF4-FFF2-40B4-BE49-F238E27FC236}">
                <a16:creationId xmlns:a16="http://schemas.microsoft.com/office/drawing/2014/main" id="{403C920B-10C0-4DF5-A4AD-A71A6878DF1B}"/>
              </a:ext>
            </a:extLst>
          </p:cNvPr>
          <p:cNvSpPr>
            <a:spLocks noGrp="1"/>
          </p:cNvSpPr>
          <p:nvPr>
            <p:ph idx="1"/>
          </p:nvPr>
        </p:nvSpPr>
        <p:spPr>
          <a:xfrm>
            <a:off x="838200" y="1825625"/>
            <a:ext cx="10515600" cy="4736042"/>
          </a:xfrm>
        </p:spPr>
        <p:txBody>
          <a:bodyPr>
            <a:normAutofit fontScale="92500" lnSpcReduction="10000"/>
          </a:bodyPr>
          <a:lstStyle/>
          <a:p>
            <a:r>
              <a:rPr lang="en-US" dirty="0"/>
              <a:t>Patents are government-granted, registered IP rights.</a:t>
            </a:r>
          </a:p>
          <a:p>
            <a:r>
              <a:rPr lang="en-US" dirty="0"/>
              <a:t>Protection only available for patentable subject matter (e.g. laws of nature and natural phenomena excluded).</a:t>
            </a:r>
          </a:p>
          <a:p>
            <a:r>
              <a:rPr lang="en-US" dirty="0"/>
              <a:t>To obtain protection, applicant must apply for a patent with relevant patent office.</a:t>
            </a:r>
          </a:p>
          <a:p>
            <a:r>
              <a:rPr lang="en-US" dirty="0"/>
              <a:t>Patent office grants patent protection if patent application meets patentability requirements:</a:t>
            </a:r>
          </a:p>
          <a:p>
            <a:pPr lvl="1"/>
            <a:r>
              <a:rPr lang="en-US" b="1" dirty="0"/>
              <a:t>Novelty:</a:t>
            </a:r>
            <a:r>
              <a:rPr lang="en-US" dirty="0"/>
              <a:t> invention has to be new, i.e. not already disclosed to public through prior publication, product offered for sale, or public use.</a:t>
            </a:r>
          </a:p>
          <a:p>
            <a:pPr lvl="1"/>
            <a:r>
              <a:rPr lang="en-US" b="1" dirty="0"/>
              <a:t>Non-obviousness (inventive step):</a:t>
            </a:r>
            <a:r>
              <a:rPr lang="en-US" dirty="0"/>
              <a:t> invention has to be more than an obvious -- to a “person having ordinary skill in the art” (PHOSITA) -- extension of something that already existed before patent’s priority date.</a:t>
            </a:r>
          </a:p>
          <a:p>
            <a:pPr lvl="1"/>
            <a:r>
              <a:rPr lang="en-US" b="1" dirty="0"/>
              <a:t>Utility (industrial application):</a:t>
            </a:r>
            <a:r>
              <a:rPr lang="en-US" dirty="0"/>
              <a:t> invention has to have specific and substantial use.</a:t>
            </a:r>
          </a:p>
        </p:txBody>
      </p:sp>
      <p:sp>
        <p:nvSpPr>
          <p:cNvPr id="4" name="Date Placeholder 3">
            <a:extLst>
              <a:ext uri="{FF2B5EF4-FFF2-40B4-BE49-F238E27FC236}">
                <a16:creationId xmlns:a16="http://schemas.microsoft.com/office/drawing/2014/main" id="{692D1DB7-4805-8D17-6D94-39D6C91438F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6F6006C-ED0F-FFFD-970B-6B0431735D6A}"/>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4FFEA396-5856-9C19-4CE5-966DA768046E}"/>
              </a:ext>
            </a:extLst>
          </p:cNvPr>
          <p:cNvSpPr>
            <a:spLocks noGrp="1"/>
          </p:cNvSpPr>
          <p:nvPr>
            <p:ph type="sldNum" sz="quarter" idx="12"/>
          </p:nvPr>
        </p:nvSpPr>
        <p:spPr/>
        <p:txBody>
          <a:bodyPr/>
          <a:lstStyle/>
          <a:p>
            <a:fld id="{B7C1309C-BF2F-41FF-A11E-EA0D5268C033}" type="slidenum">
              <a:rPr lang="en-US" smtClean="0"/>
              <a:t>7</a:t>
            </a:fld>
            <a:endParaRPr lang="en-US"/>
          </a:p>
        </p:txBody>
      </p:sp>
    </p:spTree>
    <p:extLst>
      <p:ext uri="{BB962C8B-B14F-4D97-AF65-F5344CB8AC3E}">
        <p14:creationId xmlns:p14="http://schemas.microsoft.com/office/powerpoint/2010/main" val="189529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5D40-4FA0-4E4B-BAC0-EAF00C4546B3}"/>
              </a:ext>
            </a:extLst>
          </p:cNvPr>
          <p:cNvSpPr>
            <a:spLocks noGrp="1"/>
          </p:cNvSpPr>
          <p:nvPr>
            <p:ph type="title"/>
          </p:nvPr>
        </p:nvSpPr>
        <p:spPr/>
        <p:txBody>
          <a:bodyPr/>
          <a:lstStyle/>
          <a:p>
            <a:r>
              <a:rPr lang="en-US" dirty="0"/>
              <a:t>Patent procedures - dates</a:t>
            </a:r>
          </a:p>
        </p:txBody>
      </p:sp>
      <p:sp>
        <p:nvSpPr>
          <p:cNvPr id="3" name="Content Placeholder 2">
            <a:extLst>
              <a:ext uri="{FF2B5EF4-FFF2-40B4-BE49-F238E27FC236}">
                <a16:creationId xmlns:a16="http://schemas.microsoft.com/office/drawing/2014/main" id="{6B78F0CA-C5BC-4AF5-AD00-0A0FE3DE25F9}"/>
              </a:ext>
            </a:extLst>
          </p:cNvPr>
          <p:cNvSpPr>
            <a:spLocks noGrp="1"/>
          </p:cNvSpPr>
          <p:nvPr>
            <p:ph idx="1"/>
          </p:nvPr>
        </p:nvSpPr>
        <p:spPr/>
        <p:txBody>
          <a:bodyPr>
            <a:normAutofit lnSpcReduction="10000"/>
          </a:bodyPr>
          <a:lstStyle/>
          <a:p>
            <a:r>
              <a:rPr lang="en-US" b="1" dirty="0"/>
              <a:t>Filing date</a:t>
            </a:r>
            <a:r>
              <a:rPr lang="en-US" dirty="0"/>
              <a:t> is date when patent application is filed with a patent office.</a:t>
            </a:r>
          </a:p>
          <a:p>
            <a:r>
              <a:rPr lang="en-US" b="1" dirty="0"/>
              <a:t>Priority date</a:t>
            </a:r>
            <a:r>
              <a:rPr lang="en-US" dirty="0"/>
              <a:t> is first filing date of a patent.</a:t>
            </a:r>
          </a:p>
          <a:p>
            <a:pPr lvl="1"/>
            <a:r>
              <a:rPr lang="en-US" dirty="0"/>
              <a:t>Distinguish between first filing date (priority date) and other filing dates because patents can be filed in different jurisdictions within 12 months of the first filing date. </a:t>
            </a:r>
          </a:p>
          <a:p>
            <a:pPr lvl="1"/>
            <a:r>
              <a:rPr lang="en-US" dirty="0"/>
              <a:t>All patent offices where patent filed afterwards will have later filing date but same priority date (first filing date) for examination.</a:t>
            </a:r>
          </a:p>
          <a:p>
            <a:pPr lvl="1"/>
            <a:r>
              <a:rPr lang="en-US" dirty="0"/>
              <a:t>Priority dates also important because in some jurisdictions, applicants can file subsequent applications based on earlier filings (e.g. continuations in U.S.).</a:t>
            </a:r>
          </a:p>
          <a:p>
            <a:r>
              <a:rPr lang="en-US" b="1" dirty="0"/>
              <a:t>Publication date</a:t>
            </a:r>
            <a:r>
              <a:rPr lang="en-US" dirty="0"/>
              <a:t> is when patent disclosed to public, 18 months counting from priority date.</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ECD64910-F27D-1923-1879-29B61BCE15A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6EA98C3-C5BB-A5AD-3131-5F462BFD09D9}"/>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49BB4277-DE01-6D25-3D74-1EB805EA43FD}"/>
              </a:ext>
            </a:extLst>
          </p:cNvPr>
          <p:cNvSpPr>
            <a:spLocks noGrp="1"/>
          </p:cNvSpPr>
          <p:nvPr>
            <p:ph type="sldNum" sz="quarter" idx="12"/>
          </p:nvPr>
        </p:nvSpPr>
        <p:spPr/>
        <p:txBody>
          <a:bodyPr/>
          <a:lstStyle/>
          <a:p>
            <a:fld id="{B7C1309C-BF2F-41FF-A11E-EA0D5268C033}" type="slidenum">
              <a:rPr lang="en-US" smtClean="0"/>
              <a:t>8</a:t>
            </a:fld>
            <a:endParaRPr lang="en-US"/>
          </a:p>
        </p:txBody>
      </p:sp>
    </p:spTree>
    <p:extLst>
      <p:ext uri="{BB962C8B-B14F-4D97-AF65-F5344CB8AC3E}">
        <p14:creationId xmlns:p14="http://schemas.microsoft.com/office/powerpoint/2010/main" val="14492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A480-EA06-4D87-833C-035942177AA3}"/>
              </a:ext>
            </a:extLst>
          </p:cNvPr>
          <p:cNvSpPr>
            <a:spLocks noGrp="1"/>
          </p:cNvSpPr>
          <p:nvPr>
            <p:ph type="title"/>
          </p:nvPr>
        </p:nvSpPr>
        <p:spPr/>
        <p:txBody>
          <a:bodyPr/>
          <a:lstStyle/>
          <a:p>
            <a:r>
              <a:rPr lang="en-US" dirty="0"/>
              <a:t>Patent procedures - expiration and renewal</a:t>
            </a:r>
          </a:p>
        </p:txBody>
      </p:sp>
      <p:sp>
        <p:nvSpPr>
          <p:cNvPr id="3" name="Content Placeholder 2">
            <a:extLst>
              <a:ext uri="{FF2B5EF4-FFF2-40B4-BE49-F238E27FC236}">
                <a16:creationId xmlns:a16="http://schemas.microsoft.com/office/drawing/2014/main" id="{AFA710F0-2DC1-41D3-89FF-A59A0C4B6F2B}"/>
              </a:ext>
            </a:extLst>
          </p:cNvPr>
          <p:cNvSpPr>
            <a:spLocks noGrp="1"/>
          </p:cNvSpPr>
          <p:nvPr>
            <p:ph idx="1"/>
          </p:nvPr>
        </p:nvSpPr>
        <p:spPr/>
        <p:txBody>
          <a:bodyPr>
            <a:normAutofit lnSpcReduction="10000"/>
          </a:bodyPr>
          <a:lstStyle/>
          <a:p>
            <a:r>
              <a:rPr lang="en-US" dirty="0"/>
              <a:t>Valid for maximum of 20 years counting from date of filing.</a:t>
            </a:r>
          </a:p>
          <a:p>
            <a:r>
              <a:rPr lang="en-US" dirty="0"/>
              <a:t>Depending on jurisdiction, limited extensions beyond 20 years available.</a:t>
            </a:r>
          </a:p>
          <a:p>
            <a:r>
              <a:rPr lang="en-US" dirty="0"/>
              <a:t>To keep patent in force during statutory lifetime, payment of maintenance (renewal) fees required.</a:t>
            </a:r>
          </a:p>
          <a:p>
            <a:r>
              <a:rPr lang="en-US" dirty="0"/>
              <a:t>Patent expires if:</a:t>
            </a:r>
          </a:p>
          <a:p>
            <a:pPr lvl="1"/>
            <a:r>
              <a:rPr lang="en-US" dirty="0"/>
              <a:t>Reaches limit of statutory patent term.</a:t>
            </a:r>
          </a:p>
          <a:p>
            <a:pPr lvl="1"/>
            <a:r>
              <a:rPr lang="en-US" dirty="0"/>
              <a:t>Lapses due to non-payment of renewal fees.</a:t>
            </a:r>
          </a:p>
          <a:p>
            <a:r>
              <a:rPr lang="en-US" dirty="0"/>
              <a:t>Once expired, patent can no longer be infringed and patented invention enters public domain. </a:t>
            </a:r>
          </a:p>
        </p:txBody>
      </p:sp>
      <p:sp>
        <p:nvSpPr>
          <p:cNvPr id="4" name="Date Placeholder 3">
            <a:extLst>
              <a:ext uri="{FF2B5EF4-FFF2-40B4-BE49-F238E27FC236}">
                <a16:creationId xmlns:a16="http://schemas.microsoft.com/office/drawing/2014/main" id="{768A48BE-3728-70A9-0EEC-086AB80B1B6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E12057B-B56E-E33C-53CF-4D3DB6A71BFA}"/>
              </a:ext>
            </a:extLst>
          </p:cNvPr>
          <p:cNvSpPr>
            <a:spLocks noGrp="1"/>
          </p:cNvSpPr>
          <p:nvPr>
            <p:ph type="ftr" sz="quarter" idx="11"/>
          </p:nvPr>
        </p:nvSpPr>
        <p:spPr/>
        <p:txBody>
          <a:bodyPr/>
          <a:lstStyle/>
          <a:p>
            <a:r>
              <a:rPr lang="en-US"/>
              <a:t>Hall &amp; Helmers Ch. 11</a:t>
            </a:r>
          </a:p>
        </p:txBody>
      </p:sp>
      <p:sp>
        <p:nvSpPr>
          <p:cNvPr id="6" name="Slide Number Placeholder 5">
            <a:extLst>
              <a:ext uri="{FF2B5EF4-FFF2-40B4-BE49-F238E27FC236}">
                <a16:creationId xmlns:a16="http://schemas.microsoft.com/office/drawing/2014/main" id="{79600CCF-70A9-76EA-3CDA-28F6E917BB01}"/>
              </a:ext>
            </a:extLst>
          </p:cNvPr>
          <p:cNvSpPr>
            <a:spLocks noGrp="1"/>
          </p:cNvSpPr>
          <p:nvPr>
            <p:ph type="sldNum" sz="quarter" idx="12"/>
          </p:nvPr>
        </p:nvSpPr>
        <p:spPr/>
        <p:txBody>
          <a:bodyPr/>
          <a:lstStyle/>
          <a:p>
            <a:fld id="{B7C1309C-BF2F-41FF-A11E-EA0D5268C033}" type="slidenum">
              <a:rPr lang="en-US" smtClean="0"/>
              <a:t>9</a:t>
            </a:fld>
            <a:endParaRPr lang="en-US"/>
          </a:p>
        </p:txBody>
      </p:sp>
    </p:spTree>
    <p:extLst>
      <p:ext uri="{BB962C8B-B14F-4D97-AF65-F5344CB8AC3E}">
        <p14:creationId xmlns:p14="http://schemas.microsoft.com/office/powerpoint/2010/main" val="1017118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12495</TotalTime>
  <Words>4476</Words>
  <Application>Microsoft Office PowerPoint</Application>
  <PresentationFormat>Widescreen</PresentationFormat>
  <Paragraphs>461</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Cambria Math</vt:lpstr>
      <vt:lpstr>Office Theme</vt:lpstr>
      <vt:lpstr>Chapter 11  Patents, utility models, design rights, and plant breeder rights</vt:lpstr>
      <vt:lpstr>Overview</vt:lpstr>
      <vt:lpstr>Introduction</vt:lpstr>
      <vt:lpstr>Background</vt:lpstr>
      <vt:lpstr>Background</vt:lpstr>
      <vt:lpstr>Background</vt:lpstr>
      <vt:lpstr>Patent procedures - patentability</vt:lpstr>
      <vt:lpstr>Patent procedures - dates</vt:lpstr>
      <vt:lpstr>Patent procedures - expiration and renewal</vt:lpstr>
      <vt:lpstr>Patent document</vt:lpstr>
      <vt:lpstr>Patent document</vt:lpstr>
      <vt:lpstr>Patent classification</vt:lpstr>
      <vt:lpstr>Patent classification</vt:lpstr>
      <vt:lpstr>Inventor- and Ownership</vt:lpstr>
      <vt:lpstr>International dimension</vt:lpstr>
      <vt:lpstr>International dimension</vt:lpstr>
      <vt:lpstr>International dimension</vt:lpstr>
      <vt:lpstr>European Patent Convention (EPC)</vt:lpstr>
      <vt:lpstr>International dimension</vt:lpstr>
      <vt:lpstr>The economics of patents</vt:lpstr>
      <vt:lpstr>The economics of patents</vt:lpstr>
      <vt:lpstr>Patent quality and patent value</vt:lpstr>
      <vt:lpstr>Quality and value of the patent right</vt:lpstr>
      <vt:lpstr>Quality and value of the patent right</vt:lpstr>
      <vt:lpstr>Quality and value of the patent right</vt:lpstr>
      <vt:lpstr>Quality of the patented invention</vt:lpstr>
      <vt:lpstr>Private value of the patented invention</vt:lpstr>
      <vt:lpstr>Private value of the patented invention</vt:lpstr>
      <vt:lpstr>Private value of the patented invention</vt:lpstr>
      <vt:lpstr>Private value of the patented invention</vt:lpstr>
      <vt:lpstr>Utility models</vt:lpstr>
      <vt:lpstr>Utility models</vt:lpstr>
      <vt:lpstr>Utility models</vt:lpstr>
      <vt:lpstr>Utility models</vt:lpstr>
      <vt:lpstr>Design rights</vt:lpstr>
      <vt:lpstr>Design rights</vt:lpstr>
      <vt:lpstr>Design rights</vt:lpstr>
      <vt:lpstr>Design rights</vt:lpstr>
      <vt:lpstr>Design rights</vt:lpstr>
      <vt:lpstr>Design rights</vt:lpstr>
      <vt:lpstr>Design rights</vt:lpstr>
      <vt:lpstr>Design rights</vt:lpstr>
      <vt:lpstr>Plant patents</vt:lpstr>
      <vt:lpstr>Plant patents</vt:lpstr>
      <vt:lpstr>Plant patents</vt:lpstr>
      <vt:lpstr>Plant patents</vt:lpstr>
      <vt:lpstr>Plant patents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Trademarks and Brands</dc:title>
  <dc:creator>Christian Helmers</dc:creator>
  <cp:lastModifiedBy>Christian Helmers</cp:lastModifiedBy>
  <cp:revision>418</cp:revision>
  <dcterms:created xsi:type="dcterms:W3CDTF">2023-11-28T18:35:45Z</dcterms:created>
  <dcterms:modified xsi:type="dcterms:W3CDTF">2024-08-10T15:47:35Z</dcterms:modified>
</cp:coreProperties>
</file>