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Lst>
  <p:notesMasterIdLst>
    <p:notesMasterId r:id="rId52"/>
  </p:notesMasterIdLst>
  <p:sldIdLst>
    <p:sldId id="257" r:id="rId2"/>
    <p:sldId id="311" r:id="rId3"/>
    <p:sldId id="259" r:id="rId4"/>
    <p:sldId id="260" r:id="rId5"/>
    <p:sldId id="261" r:id="rId6"/>
    <p:sldId id="262" r:id="rId7"/>
    <p:sldId id="263" r:id="rId8"/>
    <p:sldId id="266" r:id="rId9"/>
    <p:sldId id="270" r:id="rId10"/>
    <p:sldId id="271" r:id="rId11"/>
    <p:sldId id="272" r:id="rId12"/>
    <p:sldId id="273" r:id="rId13"/>
    <p:sldId id="274" r:id="rId14"/>
    <p:sldId id="275" r:id="rId15"/>
    <p:sldId id="276" r:id="rId16"/>
    <p:sldId id="277" r:id="rId17"/>
    <p:sldId id="278" r:id="rId18"/>
    <p:sldId id="280" r:id="rId19"/>
    <p:sldId id="279" r:id="rId20"/>
    <p:sldId id="281" r:id="rId21"/>
    <p:sldId id="285" r:id="rId22"/>
    <p:sldId id="282" r:id="rId23"/>
    <p:sldId id="283" r:id="rId24"/>
    <p:sldId id="286" r:id="rId25"/>
    <p:sldId id="284" r:id="rId26"/>
    <p:sldId id="265" r:id="rId27"/>
    <p:sldId id="267" r:id="rId28"/>
    <p:sldId id="287" r:id="rId29"/>
    <p:sldId id="268" r:id="rId30"/>
    <p:sldId id="288" r:id="rId31"/>
    <p:sldId id="264" r:id="rId32"/>
    <p:sldId id="290" r:id="rId33"/>
    <p:sldId id="291" r:id="rId34"/>
    <p:sldId id="292" r:id="rId35"/>
    <p:sldId id="294" r:id="rId36"/>
    <p:sldId id="310" r:id="rId37"/>
    <p:sldId id="269" r:id="rId38"/>
    <p:sldId id="295" r:id="rId39"/>
    <p:sldId id="309" r:id="rId40"/>
    <p:sldId id="296" r:id="rId41"/>
    <p:sldId id="297" r:id="rId42"/>
    <p:sldId id="298" r:id="rId43"/>
    <p:sldId id="299" r:id="rId44"/>
    <p:sldId id="308" r:id="rId45"/>
    <p:sldId id="300" r:id="rId46"/>
    <p:sldId id="302" r:id="rId47"/>
    <p:sldId id="303" r:id="rId48"/>
    <p:sldId id="305" r:id="rId49"/>
    <p:sldId id="306" r:id="rId50"/>
    <p:sldId id="304"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5" d="100"/>
          <a:sy n="75" d="100"/>
        </p:scale>
        <p:origin x="21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B4F3C0-A163-4A1E-8CA7-17D6425A5B9B}" type="datetimeFigureOut">
              <a:rPr lang="en-US" smtClean="0"/>
              <a:t>8/10/2024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A54757-8943-4215-B0CC-20FAEF99A5DC}" type="slidenum">
              <a:rPr lang="en-US" smtClean="0"/>
              <a:t>‹#›</a:t>
            </a:fld>
            <a:endParaRPr lang="en-US"/>
          </a:p>
        </p:txBody>
      </p:sp>
    </p:spTree>
    <p:extLst>
      <p:ext uri="{BB962C8B-B14F-4D97-AF65-F5344CB8AC3E}">
        <p14:creationId xmlns:p14="http://schemas.microsoft.com/office/powerpoint/2010/main" val="1677377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8F382-F199-4127-8184-B88F1AE13D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77CBA8-83C5-44A6-9E62-FD42CC880B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516B1E-21A9-4AFF-BE91-32E9207F2E23}"/>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A3506C79-159C-4A8F-A390-8328E3556D88}"/>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606C93C1-48D6-4272-A04E-7E4D8E809BD8}"/>
              </a:ext>
            </a:extLst>
          </p:cNvPr>
          <p:cNvSpPr>
            <a:spLocks noGrp="1"/>
          </p:cNvSpPr>
          <p:nvPr>
            <p:ph type="sldNum" sz="quarter" idx="12"/>
          </p:nvPr>
        </p:nvSpPr>
        <p:spPr/>
        <p:txBody>
          <a:bodyPr/>
          <a:lstStyle/>
          <a:p>
            <a:fld id="{B7C1309C-BF2F-41FF-A11E-EA0D5268C033}" type="slidenum">
              <a:rPr lang="en-US" smtClean="0"/>
              <a:t>‹#›</a:t>
            </a:fld>
            <a:endParaRPr lang="en-US"/>
          </a:p>
        </p:txBody>
      </p:sp>
    </p:spTree>
    <p:extLst>
      <p:ext uri="{BB962C8B-B14F-4D97-AF65-F5344CB8AC3E}">
        <p14:creationId xmlns:p14="http://schemas.microsoft.com/office/powerpoint/2010/main" val="3950245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F2F8C-86C4-41C2-A87B-7224B9F0F7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EC614A-AA0C-4D6A-94F7-285B6E85111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7B08EA-F35E-4123-A4E5-09BBA1A4F13D}"/>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AABB149F-1FE8-413A-9B00-153C76E6CF86}"/>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AAA62186-4B6E-4E9C-A9B9-F0CF2F836151}"/>
              </a:ext>
            </a:extLst>
          </p:cNvPr>
          <p:cNvSpPr>
            <a:spLocks noGrp="1"/>
          </p:cNvSpPr>
          <p:nvPr>
            <p:ph type="sldNum" sz="quarter" idx="12"/>
          </p:nvPr>
        </p:nvSpPr>
        <p:spPr/>
        <p:txBody>
          <a:bodyPr/>
          <a:lstStyle/>
          <a:p>
            <a:fld id="{B7C1309C-BF2F-41FF-A11E-EA0D5268C033}" type="slidenum">
              <a:rPr lang="en-US" smtClean="0"/>
              <a:t>‹#›</a:t>
            </a:fld>
            <a:endParaRPr lang="en-US"/>
          </a:p>
        </p:txBody>
      </p:sp>
    </p:spTree>
    <p:extLst>
      <p:ext uri="{BB962C8B-B14F-4D97-AF65-F5344CB8AC3E}">
        <p14:creationId xmlns:p14="http://schemas.microsoft.com/office/powerpoint/2010/main" val="1326266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9A74EB-CB48-43C5-9FAF-213E30AC7E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6EAEE2-4634-4E78-ACF2-32033B8BF79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17B00A-7C25-472A-B09E-12276EEAFD31}"/>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ECCD86C7-C2E6-416A-97FB-06532A55A700}"/>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B587CCD2-2C6D-41C7-9AD8-BFB9B3D078EC}"/>
              </a:ext>
            </a:extLst>
          </p:cNvPr>
          <p:cNvSpPr>
            <a:spLocks noGrp="1"/>
          </p:cNvSpPr>
          <p:nvPr>
            <p:ph type="sldNum" sz="quarter" idx="12"/>
          </p:nvPr>
        </p:nvSpPr>
        <p:spPr/>
        <p:txBody>
          <a:bodyPr/>
          <a:lstStyle/>
          <a:p>
            <a:fld id="{B7C1309C-BF2F-41FF-A11E-EA0D5268C033}" type="slidenum">
              <a:rPr lang="en-US" smtClean="0"/>
              <a:t>‹#›</a:t>
            </a:fld>
            <a:endParaRPr lang="en-US"/>
          </a:p>
        </p:txBody>
      </p:sp>
    </p:spTree>
    <p:extLst>
      <p:ext uri="{BB962C8B-B14F-4D97-AF65-F5344CB8AC3E}">
        <p14:creationId xmlns:p14="http://schemas.microsoft.com/office/powerpoint/2010/main" val="2402769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AE3F4-666B-48C0-AE17-A39C088628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297E74-C53E-4CF3-A383-8E9E705AA8E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3BF7E0-2E7F-4258-A98D-715ABDCEC333}"/>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F83C9FE0-7F08-451F-A2EC-91FEAD0BA33A}"/>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02747DC9-B65D-42B8-A7DC-380FD15F2818}"/>
              </a:ext>
            </a:extLst>
          </p:cNvPr>
          <p:cNvSpPr>
            <a:spLocks noGrp="1"/>
          </p:cNvSpPr>
          <p:nvPr>
            <p:ph type="sldNum" sz="quarter" idx="12"/>
          </p:nvPr>
        </p:nvSpPr>
        <p:spPr/>
        <p:txBody>
          <a:bodyPr/>
          <a:lstStyle/>
          <a:p>
            <a:fld id="{B7C1309C-BF2F-41FF-A11E-EA0D5268C033}" type="slidenum">
              <a:rPr lang="en-US" smtClean="0"/>
              <a:t>‹#›</a:t>
            </a:fld>
            <a:endParaRPr lang="en-US"/>
          </a:p>
        </p:txBody>
      </p:sp>
    </p:spTree>
    <p:extLst>
      <p:ext uri="{BB962C8B-B14F-4D97-AF65-F5344CB8AC3E}">
        <p14:creationId xmlns:p14="http://schemas.microsoft.com/office/powerpoint/2010/main" val="3042655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9C598-4263-43A9-8D3F-E893FA0857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A6B879-1938-4CE3-B060-0B42E44336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2867C15-A23D-4613-8023-4E39D2C78D30}"/>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74A1B6E1-8AF8-4A08-9817-9E82247AFB88}"/>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8C767282-59DE-447F-9CE1-1C6B0053ECAB}"/>
              </a:ext>
            </a:extLst>
          </p:cNvPr>
          <p:cNvSpPr>
            <a:spLocks noGrp="1"/>
          </p:cNvSpPr>
          <p:nvPr>
            <p:ph type="sldNum" sz="quarter" idx="12"/>
          </p:nvPr>
        </p:nvSpPr>
        <p:spPr/>
        <p:txBody>
          <a:bodyPr/>
          <a:lstStyle/>
          <a:p>
            <a:fld id="{B7C1309C-BF2F-41FF-A11E-EA0D5268C033}" type="slidenum">
              <a:rPr lang="en-US" smtClean="0"/>
              <a:t>‹#›</a:t>
            </a:fld>
            <a:endParaRPr lang="en-US"/>
          </a:p>
        </p:txBody>
      </p:sp>
    </p:spTree>
    <p:extLst>
      <p:ext uri="{BB962C8B-B14F-4D97-AF65-F5344CB8AC3E}">
        <p14:creationId xmlns:p14="http://schemas.microsoft.com/office/powerpoint/2010/main" val="4259854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BB3CA-3D7B-4CCE-BC05-633DEF5DA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0B57A6-3425-4D53-B257-1CA1BEC562D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D3D638-F025-473D-A9EF-5CBEC9591F2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FEEDD8-1519-42F1-8604-A113B313885D}"/>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A7926229-2662-4BA8-8C69-9A69553026E5}"/>
              </a:ext>
            </a:extLst>
          </p:cNvPr>
          <p:cNvSpPr>
            <a:spLocks noGrp="1"/>
          </p:cNvSpPr>
          <p:nvPr>
            <p:ph type="ftr" sz="quarter" idx="11"/>
          </p:nvPr>
        </p:nvSpPr>
        <p:spPr/>
        <p:txBody>
          <a:bodyPr/>
          <a:lstStyle/>
          <a:p>
            <a:r>
              <a:rPr lang="en-US"/>
              <a:t>Hall &amp; Helmers Ch. 12</a:t>
            </a:r>
          </a:p>
        </p:txBody>
      </p:sp>
      <p:sp>
        <p:nvSpPr>
          <p:cNvPr id="7" name="Slide Number Placeholder 6">
            <a:extLst>
              <a:ext uri="{FF2B5EF4-FFF2-40B4-BE49-F238E27FC236}">
                <a16:creationId xmlns:a16="http://schemas.microsoft.com/office/drawing/2014/main" id="{3C251A92-57CD-4284-8D99-B94FFA37A970}"/>
              </a:ext>
            </a:extLst>
          </p:cNvPr>
          <p:cNvSpPr>
            <a:spLocks noGrp="1"/>
          </p:cNvSpPr>
          <p:nvPr>
            <p:ph type="sldNum" sz="quarter" idx="12"/>
          </p:nvPr>
        </p:nvSpPr>
        <p:spPr/>
        <p:txBody>
          <a:bodyPr/>
          <a:lstStyle/>
          <a:p>
            <a:fld id="{B7C1309C-BF2F-41FF-A11E-EA0D5268C033}" type="slidenum">
              <a:rPr lang="en-US" smtClean="0"/>
              <a:t>‹#›</a:t>
            </a:fld>
            <a:endParaRPr lang="en-US"/>
          </a:p>
        </p:txBody>
      </p:sp>
    </p:spTree>
    <p:extLst>
      <p:ext uri="{BB962C8B-B14F-4D97-AF65-F5344CB8AC3E}">
        <p14:creationId xmlns:p14="http://schemas.microsoft.com/office/powerpoint/2010/main" val="1604629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B1B18-CA30-4963-8CDA-C91FB66103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D099E7-912D-43DC-9530-7C01CD8F5B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A3C1D29-74EC-4DCA-8D0A-E2F85B22916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8F011F-7FF8-48A9-AEE5-3CBF75DC67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50D9BEC-84FB-4B69-BFBC-342C504EAEF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0730A7-4843-4156-9D01-A775F020E65F}"/>
              </a:ext>
            </a:extLst>
          </p:cNvPr>
          <p:cNvSpPr>
            <a:spLocks noGrp="1"/>
          </p:cNvSpPr>
          <p:nvPr>
            <p:ph type="dt" sz="half" idx="10"/>
          </p:nvPr>
        </p:nvSpPr>
        <p:spPr/>
        <p:txBody>
          <a:bodyPr/>
          <a:lstStyle/>
          <a:p>
            <a:r>
              <a:rPr lang="en-US"/>
              <a:t>2024</a:t>
            </a:r>
          </a:p>
        </p:txBody>
      </p:sp>
      <p:sp>
        <p:nvSpPr>
          <p:cNvPr id="8" name="Footer Placeholder 7">
            <a:extLst>
              <a:ext uri="{FF2B5EF4-FFF2-40B4-BE49-F238E27FC236}">
                <a16:creationId xmlns:a16="http://schemas.microsoft.com/office/drawing/2014/main" id="{C0AF734F-EA46-43CF-BE27-B40DFBF7E9DC}"/>
              </a:ext>
            </a:extLst>
          </p:cNvPr>
          <p:cNvSpPr>
            <a:spLocks noGrp="1"/>
          </p:cNvSpPr>
          <p:nvPr>
            <p:ph type="ftr" sz="quarter" idx="11"/>
          </p:nvPr>
        </p:nvSpPr>
        <p:spPr/>
        <p:txBody>
          <a:bodyPr/>
          <a:lstStyle/>
          <a:p>
            <a:r>
              <a:rPr lang="en-US"/>
              <a:t>Hall &amp; Helmers Ch. 12</a:t>
            </a:r>
          </a:p>
        </p:txBody>
      </p:sp>
      <p:sp>
        <p:nvSpPr>
          <p:cNvPr id="9" name="Slide Number Placeholder 8">
            <a:extLst>
              <a:ext uri="{FF2B5EF4-FFF2-40B4-BE49-F238E27FC236}">
                <a16:creationId xmlns:a16="http://schemas.microsoft.com/office/drawing/2014/main" id="{DF659123-F171-4EC0-BDF9-EEAC56D0EC05}"/>
              </a:ext>
            </a:extLst>
          </p:cNvPr>
          <p:cNvSpPr>
            <a:spLocks noGrp="1"/>
          </p:cNvSpPr>
          <p:nvPr>
            <p:ph type="sldNum" sz="quarter" idx="12"/>
          </p:nvPr>
        </p:nvSpPr>
        <p:spPr/>
        <p:txBody>
          <a:bodyPr/>
          <a:lstStyle/>
          <a:p>
            <a:fld id="{B7C1309C-BF2F-41FF-A11E-EA0D5268C033}" type="slidenum">
              <a:rPr lang="en-US" smtClean="0"/>
              <a:t>‹#›</a:t>
            </a:fld>
            <a:endParaRPr lang="en-US"/>
          </a:p>
        </p:txBody>
      </p:sp>
    </p:spTree>
    <p:extLst>
      <p:ext uri="{BB962C8B-B14F-4D97-AF65-F5344CB8AC3E}">
        <p14:creationId xmlns:p14="http://schemas.microsoft.com/office/powerpoint/2010/main" val="1001504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E5DE7-BFC4-4EBF-9B84-66B6A7CB00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4F909A-447E-419A-B69F-511578B931A0}"/>
              </a:ext>
            </a:extLst>
          </p:cNvPr>
          <p:cNvSpPr>
            <a:spLocks noGrp="1"/>
          </p:cNvSpPr>
          <p:nvPr>
            <p:ph type="dt" sz="half" idx="10"/>
          </p:nvPr>
        </p:nvSpPr>
        <p:spPr/>
        <p:txBody>
          <a:bodyPr/>
          <a:lstStyle/>
          <a:p>
            <a:r>
              <a:rPr lang="en-US"/>
              <a:t>2024</a:t>
            </a:r>
          </a:p>
        </p:txBody>
      </p:sp>
      <p:sp>
        <p:nvSpPr>
          <p:cNvPr id="4" name="Footer Placeholder 3">
            <a:extLst>
              <a:ext uri="{FF2B5EF4-FFF2-40B4-BE49-F238E27FC236}">
                <a16:creationId xmlns:a16="http://schemas.microsoft.com/office/drawing/2014/main" id="{DEFA0423-2037-42FD-85BA-5BCC33E2B917}"/>
              </a:ext>
            </a:extLst>
          </p:cNvPr>
          <p:cNvSpPr>
            <a:spLocks noGrp="1"/>
          </p:cNvSpPr>
          <p:nvPr>
            <p:ph type="ftr" sz="quarter" idx="11"/>
          </p:nvPr>
        </p:nvSpPr>
        <p:spPr/>
        <p:txBody>
          <a:bodyPr/>
          <a:lstStyle/>
          <a:p>
            <a:r>
              <a:rPr lang="en-US"/>
              <a:t>Hall &amp; Helmers Ch. 12</a:t>
            </a:r>
          </a:p>
        </p:txBody>
      </p:sp>
      <p:sp>
        <p:nvSpPr>
          <p:cNvPr id="5" name="Slide Number Placeholder 4">
            <a:extLst>
              <a:ext uri="{FF2B5EF4-FFF2-40B4-BE49-F238E27FC236}">
                <a16:creationId xmlns:a16="http://schemas.microsoft.com/office/drawing/2014/main" id="{78B7D517-F8B7-4A9C-B6D4-50E8AF634246}"/>
              </a:ext>
            </a:extLst>
          </p:cNvPr>
          <p:cNvSpPr>
            <a:spLocks noGrp="1"/>
          </p:cNvSpPr>
          <p:nvPr>
            <p:ph type="sldNum" sz="quarter" idx="12"/>
          </p:nvPr>
        </p:nvSpPr>
        <p:spPr/>
        <p:txBody>
          <a:bodyPr/>
          <a:lstStyle/>
          <a:p>
            <a:fld id="{B7C1309C-BF2F-41FF-A11E-EA0D5268C033}" type="slidenum">
              <a:rPr lang="en-US" smtClean="0"/>
              <a:t>‹#›</a:t>
            </a:fld>
            <a:endParaRPr lang="en-US"/>
          </a:p>
        </p:txBody>
      </p:sp>
    </p:spTree>
    <p:extLst>
      <p:ext uri="{BB962C8B-B14F-4D97-AF65-F5344CB8AC3E}">
        <p14:creationId xmlns:p14="http://schemas.microsoft.com/office/powerpoint/2010/main" val="3668092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1A12B5-1DD0-40A9-968C-97AED6FBE5F9}"/>
              </a:ext>
            </a:extLst>
          </p:cNvPr>
          <p:cNvSpPr>
            <a:spLocks noGrp="1"/>
          </p:cNvSpPr>
          <p:nvPr>
            <p:ph type="dt" sz="half" idx="10"/>
          </p:nvPr>
        </p:nvSpPr>
        <p:spPr/>
        <p:txBody>
          <a:bodyPr/>
          <a:lstStyle/>
          <a:p>
            <a:r>
              <a:rPr lang="en-US"/>
              <a:t>2024</a:t>
            </a:r>
          </a:p>
        </p:txBody>
      </p:sp>
      <p:sp>
        <p:nvSpPr>
          <p:cNvPr id="3" name="Footer Placeholder 2">
            <a:extLst>
              <a:ext uri="{FF2B5EF4-FFF2-40B4-BE49-F238E27FC236}">
                <a16:creationId xmlns:a16="http://schemas.microsoft.com/office/drawing/2014/main" id="{CA80ACD5-97DB-4A8A-AF98-D05619281A12}"/>
              </a:ext>
            </a:extLst>
          </p:cNvPr>
          <p:cNvSpPr>
            <a:spLocks noGrp="1"/>
          </p:cNvSpPr>
          <p:nvPr>
            <p:ph type="ftr" sz="quarter" idx="11"/>
          </p:nvPr>
        </p:nvSpPr>
        <p:spPr/>
        <p:txBody>
          <a:bodyPr/>
          <a:lstStyle/>
          <a:p>
            <a:r>
              <a:rPr lang="en-US"/>
              <a:t>Hall &amp; Helmers Ch. 12</a:t>
            </a:r>
          </a:p>
        </p:txBody>
      </p:sp>
      <p:sp>
        <p:nvSpPr>
          <p:cNvPr id="4" name="Slide Number Placeholder 3">
            <a:extLst>
              <a:ext uri="{FF2B5EF4-FFF2-40B4-BE49-F238E27FC236}">
                <a16:creationId xmlns:a16="http://schemas.microsoft.com/office/drawing/2014/main" id="{DE3EA618-6003-4999-B58F-1075B863EE0F}"/>
              </a:ext>
            </a:extLst>
          </p:cNvPr>
          <p:cNvSpPr>
            <a:spLocks noGrp="1"/>
          </p:cNvSpPr>
          <p:nvPr>
            <p:ph type="sldNum" sz="quarter" idx="12"/>
          </p:nvPr>
        </p:nvSpPr>
        <p:spPr/>
        <p:txBody>
          <a:bodyPr/>
          <a:lstStyle/>
          <a:p>
            <a:fld id="{B7C1309C-BF2F-41FF-A11E-EA0D5268C033}" type="slidenum">
              <a:rPr lang="en-US" smtClean="0"/>
              <a:t>‹#›</a:t>
            </a:fld>
            <a:endParaRPr lang="en-US"/>
          </a:p>
        </p:txBody>
      </p:sp>
    </p:spTree>
    <p:extLst>
      <p:ext uri="{BB962C8B-B14F-4D97-AF65-F5344CB8AC3E}">
        <p14:creationId xmlns:p14="http://schemas.microsoft.com/office/powerpoint/2010/main" val="241451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8F027-CCF8-4641-A209-F430EA6875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CFA6B1-4867-469B-9ABB-9C3CD89B24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0C6BB7-26DD-41F6-AF9F-DC9D49CC2A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34F9F3-7E4F-40F6-B1BB-D754A89E155E}"/>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E6F4F27B-38D0-4605-8453-ED0F57377FBD}"/>
              </a:ext>
            </a:extLst>
          </p:cNvPr>
          <p:cNvSpPr>
            <a:spLocks noGrp="1"/>
          </p:cNvSpPr>
          <p:nvPr>
            <p:ph type="ftr" sz="quarter" idx="11"/>
          </p:nvPr>
        </p:nvSpPr>
        <p:spPr/>
        <p:txBody>
          <a:bodyPr/>
          <a:lstStyle/>
          <a:p>
            <a:r>
              <a:rPr lang="en-US"/>
              <a:t>Hall &amp; Helmers Ch. 12</a:t>
            </a:r>
          </a:p>
        </p:txBody>
      </p:sp>
      <p:sp>
        <p:nvSpPr>
          <p:cNvPr id="7" name="Slide Number Placeholder 6">
            <a:extLst>
              <a:ext uri="{FF2B5EF4-FFF2-40B4-BE49-F238E27FC236}">
                <a16:creationId xmlns:a16="http://schemas.microsoft.com/office/drawing/2014/main" id="{370F025F-406F-4E7B-9569-49463052BB9D}"/>
              </a:ext>
            </a:extLst>
          </p:cNvPr>
          <p:cNvSpPr>
            <a:spLocks noGrp="1"/>
          </p:cNvSpPr>
          <p:nvPr>
            <p:ph type="sldNum" sz="quarter" idx="12"/>
          </p:nvPr>
        </p:nvSpPr>
        <p:spPr/>
        <p:txBody>
          <a:bodyPr/>
          <a:lstStyle/>
          <a:p>
            <a:fld id="{B7C1309C-BF2F-41FF-A11E-EA0D5268C033}" type="slidenum">
              <a:rPr lang="en-US" smtClean="0"/>
              <a:t>‹#›</a:t>
            </a:fld>
            <a:endParaRPr lang="en-US"/>
          </a:p>
        </p:txBody>
      </p:sp>
    </p:spTree>
    <p:extLst>
      <p:ext uri="{BB962C8B-B14F-4D97-AF65-F5344CB8AC3E}">
        <p14:creationId xmlns:p14="http://schemas.microsoft.com/office/powerpoint/2010/main" val="2274329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A2660-0E44-44DB-A510-9E2FD18194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200D26-010E-421A-94AC-429CBDD4A5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6912CB-BB5C-45D1-B888-7852C67E3D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02C3D0-E019-4DE6-BC22-8996B5F8E0E5}"/>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54193BDB-5562-4409-863D-2010FFD5580C}"/>
              </a:ext>
            </a:extLst>
          </p:cNvPr>
          <p:cNvSpPr>
            <a:spLocks noGrp="1"/>
          </p:cNvSpPr>
          <p:nvPr>
            <p:ph type="ftr" sz="quarter" idx="11"/>
          </p:nvPr>
        </p:nvSpPr>
        <p:spPr/>
        <p:txBody>
          <a:bodyPr/>
          <a:lstStyle/>
          <a:p>
            <a:r>
              <a:rPr lang="en-US"/>
              <a:t>Hall &amp; Helmers Ch. 12</a:t>
            </a:r>
          </a:p>
        </p:txBody>
      </p:sp>
      <p:sp>
        <p:nvSpPr>
          <p:cNvPr id="7" name="Slide Number Placeholder 6">
            <a:extLst>
              <a:ext uri="{FF2B5EF4-FFF2-40B4-BE49-F238E27FC236}">
                <a16:creationId xmlns:a16="http://schemas.microsoft.com/office/drawing/2014/main" id="{0D10B118-0280-416B-B75C-CBEFED68C7E9}"/>
              </a:ext>
            </a:extLst>
          </p:cNvPr>
          <p:cNvSpPr>
            <a:spLocks noGrp="1"/>
          </p:cNvSpPr>
          <p:nvPr>
            <p:ph type="sldNum" sz="quarter" idx="12"/>
          </p:nvPr>
        </p:nvSpPr>
        <p:spPr/>
        <p:txBody>
          <a:bodyPr/>
          <a:lstStyle/>
          <a:p>
            <a:fld id="{B7C1309C-BF2F-41FF-A11E-EA0D5268C033}" type="slidenum">
              <a:rPr lang="en-US" smtClean="0"/>
              <a:t>‹#›</a:t>
            </a:fld>
            <a:endParaRPr lang="en-US"/>
          </a:p>
        </p:txBody>
      </p:sp>
    </p:spTree>
    <p:extLst>
      <p:ext uri="{BB962C8B-B14F-4D97-AF65-F5344CB8AC3E}">
        <p14:creationId xmlns:p14="http://schemas.microsoft.com/office/powerpoint/2010/main" val="135276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200053-EF96-4F4E-8EE6-105574ADDD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A8547F-AECC-4406-88B6-6D48A8C076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DCD367-E94C-4CDB-886B-4932170206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2024</a:t>
            </a:r>
          </a:p>
        </p:txBody>
      </p:sp>
      <p:sp>
        <p:nvSpPr>
          <p:cNvPr id="5" name="Footer Placeholder 4">
            <a:extLst>
              <a:ext uri="{FF2B5EF4-FFF2-40B4-BE49-F238E27FC236}">
                <a16:creationId xmlns:a16="http://schemas.microsoft.com/office/drawing/2014/main" id="{37F7C7BD-7F5F-48EA-8277-6420D8C5A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Hall &amp; Helmers Ch. 12</a:t>
            </a:r>
          </a:p>
        </p:txBody>
      </p:sp>
      <p:sp>
        <p:nvSpPr>
          <p:cNvPr id="6" name="Slide Number Placeholder 5">
            <a:extLst>
              <a:ext uri="{FF2B5EF4-FFF2-40B4-BE49-F238E27FC236}">
                <a16:creationId xmlns:a16="http://schemas.microsoft.com/office/drawing/2014/main" id="{330F6503-DA98-4EBD-82AF-961EA7A8B9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1309C-BF2F-41FF-A11E-EA0D5268C033}" type="slidenum">
              <a:rPr lang="en-US" smtClean="0"/>
              <a:t>‹#›</a:t>
            </a:fld>
            <a:endParaRPr lang="en-US"/>
          </a:p>
        </p:txBody>
      </p:sp>
    </p:spTree>
    <p:extLst>
      <p:ext uri="{BB962C8B-B14F-4D97-AF65-F5344CB8AC3E}">
        <p14:creationId xmlns:p14="http://schemas.microsoft.com/office/powerpoint/2010/main" val="834393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01909-04F4-4209-8AC2-CD732B2D4287}"/>
              </a:ext>
            </a:extLst>
          </p:cNvPr>
          <p:cNvSpPr>
            <a:spLocks noGrp="1"/>
          </p:cNvSpPr>
          <p:nvPr>
            <p:ph type="ctrTitle"/>
          </p:nvPr>
        </p:nvSpPr>
        <p:spPr>
          <a:xfrm>
            <a:off x="1828800" y="2130426"/>
            <a:ext cx="8153400" cy="1470025"/>
          </a:xfrm>
        </p:spPr>
        <p:txBody>
          <a:bodyPr>
            <a:normAutofit fontScale="90000"/>
          </a:bodyPr>
          <a:lstStyle/>
          <a:p>
            <a:r>
              <a:rPr lang="en-US" sz="4400" dirty="0"/>
              <a:t>Chapter 12</a:t>
            </a:r>
            <a:br>
              <a:rPr lang="en-US" dirty="0"/>
            </a:br>
            <a:br>
              <a:rPr lang="en-US" dirty="0"/>
            </a:br>
            <a:r>
              <a:rPr lang="en-US" dirty="0"/>
              <a:t>Trademarks and Brands</a:t>
            </a:r>
            <a:endParaRPr lang="en-US" sz="5300" dirty="0"/>
          </a:p>
        </p:txBody>
      </p:sp>
      <p:sp>
        <p:nvSpPr>
          <p:cNvPr id="3" name="Subtitle 2">
            <a:extLst>
              <a:ext uri="{FF2B5EF4-FFF2-40B4-BE49-F238E27FC236}">
                <a16:creationId xmlns:a16="http://schemas.microsoft.com/office/drawing/2014/main" id="{93450531-1C39-49BF-9AA9-F34B67F7AE52}"/>
              </a:ext>
            </a:extLst>
          </p:cNvPr>
          <p:cNvSpPr>
            <a:spLocks noGrp="1"/>
          </p:cNvSpPr>
          <p:nvPr>
            <p:ph type="subTitle" idx="1"/>
          </p:nvPr>
        </p:nvSpPr>
        <p:spPr/>
        <p:txBody>
          <a:bodyPr/>
          <a:lstStyle/>
          <a:p>
            <a:endParaRPr lang="en-US" dirty="0"/>
          </a:p>
          <a:p>
            <a:endParaRPr lang="en-US" dirty="0"/>
          </a:p>
          <a:p>
            <a:r>
              <a:rPr lang="en-US" sz="2200" dirty="0"/>
              <a:t>Bronwyn H. Hall &amp; Christian Helmers</a:t>
            </a:r>
          </a:p>
          <a:p>
            <a:endParaRPr lang="en-US" dirty="0"/>
          </a:p>
        </p:txBody>
      </p:sp>
    </p:spTree>
    <p:extLst>
      <p:ext uri="{BB962C8B-B14F-4D97-AF65-F5344CB8AC3E}">
        <p14:creationId xmlns:p14="http://schemas.microsoft.com/office/powerpoint/2010/main" val="3173398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3DB69-126D-42B1-BE58-980843AEE71C}"/>
              </a:ext>
            </a:extLst>
          </p:cNvPr>
          <p:cNvSpPr>
            <a:spLocks noGrp="1"/>
          </p:cNvSpPr>
          <p:nvPr>
            <p:ph type="title"/>
          </p:nvPr>
        </p:nvSpPr>
        <p:spPr/>
        <p:txBody>
          <a:bodyPr/>
          <a:lstStyle/>
          <a:p>
            <a:r>
              <a:rPr lang="en-US" dirty="0"/>
              <a:t>Trademark procedures - scope of protection</a:t>
            </a:r>
          </a:p>
        </p:txBody>
      </p:sp>
      <p:sp>
        <p:nvSpPr>
          <p:cNvPr id="3" name="Content Placeholder 2">
            <a:extLst>
              <a:ext uri="{FF2B5EF4-FFF2-40B4-BE49-F238E27FC236}">
                <a16:creationId xmlns:a16="http://schemas.microsoft.com/office/drawing/2014/main" id="{3C05FAC2-B0CD-44C8-937A-93D31AB575BB}"/>
              </a:ext>
            </a:extLst>
          </p:cNvPr>
          <p:cNvSpPr>
            <a:spLocks noGrp="1"/>
          </p:cNvSpPr>
          <p:nvPr>
            <p:ph idx="1"/>
          </p:nvPr>
        </p:nvSpPr>
        <p:spPr/>
        <p:txBody>
          <a:bodyPr>
            <a:normAutofit/>
          </a:bodyPr>
          <a:lstStyle/>
          <a:p>
            <a:r>
              <a:rPr lang="en-US" dirty="0"/>
              <a:t>Trademarks are classified into 45 classes according to the Nice classification system.</a:t>
            </a:r>
          </a:p>
          <a:p>
            <a:r>
              <a:rPr lang="en-US" dirty="0"/>
              <a:t>34 product and 11 service classes.</a:t>
            </a:r>
          </a:p>
          <a:p>
            <a:r>
              <a:rPr lang="en-US" dirty="0"/>
              <a:t>Trademarks only provide legal protection for specific classes.</a:t>
            </a:r>
          </a:p>
          <a:p>
            <a:r>
              <a:rPr lang="en-US" dirty="0"/>
              <a:t>Implies that, in principle, different parties can register the same or similar marks in different classes or product/service categories. </a:t>
            </a:r>
          </a:p>
          <a:p>
            <a:r>
              <a:rPr lang="en-US" dirty="0"/>
              <a:t>Depending on the national trademark system, applicants can request protection only in a single or in multiple classes.</a:t>
            </a:r>
          </a:p>
        </p:txBody>
      </p:sp>
      <p:sp>
        <p:nvSpPr>
          <p:cNvPr id="4" name="Date Placeholder 3">
            <a:extLst>
              <a:ext uri="{FF2B5EF4-FFF2-40B4-BE49-F238E27FC236}">
                <a16:creationId xmlns:a16="http://schemas.microsoft.com/office/drawing/2014/main" id="{473B8757-82B1-C6D9-C22A-70AF690F8504}"/>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FB2E7850-2D40-E059-0427-64EF5DA9D8D4}"/>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BB18F37A-0F90-2E66-1E79-7D1BCAF3F125}"/>
              </a:ext>
            </a:extLst>
          </p:cNvPr>
          <p:cNvSpPr>
            <a:spLocks noGrp="1"/>
          </p:cNvSpPr>
          <p:nvPr>
            <p:ph type="sldNum" sz="quarter" idx="12"/>
          </p:nvPr>
        </p:nvSpPr>
        <p:spPr/>
        <p:txBody>
          <a:bodyPr/>
          <a:lstStyle/>
          <a:p>
            <a:fld id="{B7C1309C-BF2F-41FF-A11E-EA0D5268C033}" type="slidenum">
              <a:rPr lang="en-US" smtClean="0"/>
              <a:t>10</a:t>
            </a:fld>
            <a:endParaRPr lang="en-US"/>
          </a:p>
        </p:txBody>
      </p:sp>
    </p:spTree>
    <p:extLst>
      <p:ext uri="{BB962C8B-B14F-4D97-AF65-F5344CB8AC3E}">
        <p14:creationId xmlns:p14="http://schemas.microsoft.com/office/powerpoint/2010/main" val="3587812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C85BB-1650-49EF-AF37-DD35641105F3}"/>
              </a:ext>
            </a:extLst>
          </p:cNvPr>
          <p:cNvSpPr>
            <a:spLocks noGrp="1"/>
          </p:cNvSpPr>
          <p:nvPr>
            <p:ph type="title"/>
          </p:nvPr>
        </p:nvSpPr>
        <p:spPr/>
        <p:txBody>
          <a:bodyPr/>
          <a:lstStyle/>
          <a:p>
            <a:r>
              <a:rPr lang="en-US" dirty="0"/>
              <a:t>Trademark procedures - length of protection</a:t>
            </a:r>
          </a:p>
        </p:txBody>
      </p:sp>
      <p:sp>
        <p:nvSpPr>
          <p:cNvPr id="3" name="Content Placeholder 2">
            <a:extLst>
              <a:ext uri="{FF2B5EF4-FFF2-40B4-BE49-F238E27FC236}">
                <a16:creationId xmlns:a16="http://schemas.microsoft.com/office/drawing/2014/main" id="{539FCF38-FB8B-4FD6-93FE-9367AC577045}"/>
              </a:ext>
            </a:extLst>
          </p:cNvPr>
          <p:cNvSpPr>
            <a:spLocks noGrp="1"/>
          </p:cNvSpPr>
          <p:nvPr>
            <p:ph idx="1"/>
          </p:nvPr>
        </p:nvSpPr>
        <p:spPr/>
        <p:txBody>
          <a:bodyPr/>
          <a:lstStyle/>
          <a:p>
            <a:r>
              <a:rPr lang="en-US" dirty="0"/>
              <a:t>Trademarks can be maintained in force indefinitely.</a:t>
            </a:r>
          </a:p>
          <a:p>
            <a:r>
              <a:rPr lang="en-US" dirty="0"/>
              <a:t>Renewal requires:</a:t>
            </a:r>
          </a:p>
          <a:p>
            <a:pPr lvl="1"/>
            <a:r>
              <a:rPr lang="en-US" dirty="0"/>
              <a:t>Payment of renewal fees in regular intervals.</a:t>
            </a:r>
          </a:p>
          <a:p>
            <a:pPr lvl="1"/>
            <a:r>
              <a:rPr lang="en-US" dirty="0"/>
              <a:t>In some jurisdictions proof of use in commerce.</a:t>
            </a:r>
          </a:p>
        </p:txBody>
      </p:sp>
      <p:sp>
        <p:nvSpPr>
          <p:cNvPr id="4" name="Date Placeholder 3">
            <a:extLst>
              <a:ext uri="{FF2B5EF4-FFF2-40B4-BE49-F238E27FC236}">
                <a16:creationId xmlns:a16="http://schemas.microsoft.com/office/drawing/2014/main" id="{59FDD000-A737-0121-F0F6-980553290EBC}"/>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5798AEDC-07E3-EDC2-4BC3-5ED0E95937E9}"/>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F61415F4-0E67-64C4-6EF0-CF93977778F1}"/>
              </a:ext>
            </a:extLst>
          </p:cNvPr>
          <p:cNvSpPr>
            <a:spLocks noGrp="1"/>
          </p:cNvSpPr>
          <p:nvPr>
            <p:ph type="sldNum" sz="quarter" idx="12"/>
          </p:nvPr>
        </p:nvSpPr>
        <p:spPr/>
        <p:txBody>
          <a:bodyPr/>
          <a:lstStyle/>
          <a:p>
            <a:fld id="{B7C1309C-BF2F-41FF-A11E-EA0D5268C033}" type="slidenum">
              <a:rPr lang="en-US" smtClean="0"/>
              <a:t>11</a:t>
            </a:fld>
            <a:endParaRPr lang="en-US"/>
          </a:p>
        </p:txBody>
      </p:sp>
    </p:spTree>
    <p:extLst>
      <p:ext uri="{BB962C8B-B14F-4D97-AF65-F5344CB8AC3E}">
        <p14:creationId xmlns:p14="http://schemas.microsoft.com/office/powerpoint/2010/main" val="4039362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8507E-4DD5-495A-97BA-FA531C509865}"/>
              </a:ext>
            </a:extLst>
          </p:cNvPr>
          <p:cNvSpPr>
            <a:spLocks noGrp="1"/>
          </p:cNvSpPr>
          <p:nvPr>
            <p:ph type="title"/>
          </p:nvPr>
        </p:nvSpPr>
        <p:spPr/>
        <p:txBody>
          <a:bodyPr/>
          <a:lstStyle/>
          <a:p>
            <a:r>
              <a:rPr lang="en-US" dirty="0"/>
              <a:t>Trademark procedures - registration</a:t>
            </a:r>
          </a:p>
        </p:txBody>
      </p:sp>
      <p:sp>
        <p:nvSpPr>
          <p:cNvPr id="3" name="Content Placeholder 2">
            <a:extLst>
              <a:ext uri="{FF2B5EF4-FFF2-40B4-BE49-F238E27FC236}">
                <a16:creationId xmlns:a16="http://schemas.microsoft.com/office/drawing/2014/main" id="{C05051FB-462C-4FA9-90C5-C05B021D65C3}"/>
              </a:ext>
            </a:extLst>
          </p:cNvPr>
          <p:cNvSpPr>
            <a:spLocks noGrp="1"/>
          </p:cNvSpPr>
          <p:nvPr>
            <p:ph idx="1"/>
          </p:nvPr>
        </p:nvSpPr>
        <p:spPr/>
        <p:txBody>
          <a:bodyPr>
            <a:normAutofit/>
          </a:bodyPr>
          <a:lstStyle/>
          <a:p>
            <a:r>
              <a:rPr lang="en-US" dirty="0"/>
              <a:t>Trademarks are registered IP rights.</a:t>
            </a:r>
          </a:p>
          <a:p>
            <a:r>
              <a:rPr lang="en-US" dirty="0"/>
              <a:t>Trademark protection also available for unregistered marks.</a:t>
            </a:r>
          </a:p>
          <a:p>
            <a:r>
              <a:rPr lang="en-US" dirty="0"/>
              <a:t>Protection for unregistered trademarks granted when firms have established distinctiveness for a given mark by actively using it in commerce.</a:t>
            </a:r>
          </a:p>
          <a:p>
            <a:r>
              <a:rPr lang="en-US" dirty="0"/>
              <a:t>Importance of registration differs across jurisdiction:</a:t>
            </a:r>
          </a:p>
          <a:p>
            <a:pPr lvl="1"/>
            <a:r>
              <a:rPr lang="en-US" dirty="0"/>
              <a:t>Only registration provides legal protection.</a:t>
            </a:r>
          </a:p>
          <a:p>
            <a:pPr lvl="1"/>
            <a:r>
              <a:rPr lang="en-US" dirty="0"/>
              <a:t>Use in commerce results in legal protection, not registration (still, advantages to registering a trademark over relying on an unregistered right).</a:t>
            </a:r>
          </a:p>
        </p:txBody>
      </p:sp>
      <p:sp>
        <p:nvSpPr>
          <p:cNvPr id="4" name="Date Placeholder 3">
            <a:extLst>
              <a:ext uri="{FF2B5EF4-FFF2-40B4-BE49-F238E27FC236}">
                <a16:creationId xmlns:a16="http://schemas.microsoft.com/office/drawing/2014/main" id="{2C6435FE-6774-E062-2240-3A61D8637962}"/>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87EBABE3-5DBC-E4F5-7814-93454EF196B2}"/>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4C76D9B5-F8D1-9DAD-B9CB-13BF3AB5CC4C}"/>
              </a:ext>
            </a:extLst>
          </p:cNvPr>
          <p:cNvSpPr>
            <a:spLocks noGrp="1"/>
          </p:cNvSpPr>
          <p:nvPr>
            <p:ph type="sldNum" sz="quarter" idx="12"/>
          </p:nvPr>
        </p:nvSpPr>
        <p:spPr/>
        <p:txBody>
          <a:bodyPr/>
          <a:lstStyle/>
          <a:p>
            <a:fld id="{B7C1309C-BF2F-41FF-A11E-EA0D5268C033}" type="slidenum">
              <a:rPr lang="en-US" smtClean="0"/>
              <a:t>12</a:t>
            </a:fld>
            <a:endParaRPr lang="en-US"/>
          </a:p>
        </p:txBody>
      </p:sp>
    </p:spTree>
    <p:extLst>
      <p:ext uri="{BB962C8B-B14F-4D97-AF65-F5344CB8AC3E}">
        <p14:creationId xmlns:p14="http://schemas.microsoft.com/office/powerpoint/2010/main" val="4255607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2C07F-BEEC-4C06-B757-5E0FEB02C767}"/>
              </a:ext>
            </a:extLst>
          </p:cNvPr>
          <p:cNvSpPr>
            <a:spLocks noGrp="1"/>
          </p:cNvSpPr>
          <p:nvPr>
            <p:ph type="title"/>
          </p:nvPr>
        </p:nvSpPr>
        <p:spPr/>
        <p:txBody>
          <a:bodyPr/>
          <a:lstStyle/>
          <a:p>
            <a:r>
              <a:rPr lang="en-US" dirty="0"/>
              <a:t>Trademark procedures - use requirements</a:t>
            </a:r>
          </a:p>
        </p:txBody>
      </p:sp>
      <p:sp>
        <p:nvSpPr>
          <p:cNvPr id="3" name="Content Placeholder 2">
            <a:extLst>
              <a:ext uri="{FF2B5EF4-FFF2-40B4-BE49-F238E27FC236}">
                <a16:creationId xmlns:a16="http://schemas.microsoft.com/office/drawing/2014/main" id="{C03051FF-D344-458F-BE37-140F013F09C6}"/>
              </a:ext>
            </a:extLst>
          </p:cNvPr>
          <p:cNvSpPr>
            <a:spLocks noGrp="1"/>
          </p:cNvSpPr>
          <p:nvPr>
            <p:ph idx="1"/>
          </p:nvPr>
        </p:nvSpPr>
        <p:spPr/>
        <p:txBody>
          <a:bodyPr>
            <a:normAutofit fontScale="92500" lnSpcReduction="10000"/>
          </a:bodyPr>
          <a:lstStyle/>
          <a:p>
            <a:r>
              <a:rPr lang="en-US" dirty="0"/>
              <a:t>Some jurisdictions require use in commerce for a trademark to benefit from legal protection.</a:t>
            </a:r>
          </a:p>
          <a:p>
            <a:r>
              <a:rPr lang="en-US" dirty="0"/>
              <a:t>Purpose of use requirement is to discourage rent seeking through:</a:t>
            </a:r>
          </a:p>
          <a:p>
            <a:pPr lvl="1"/>
            <a:r>
              <a:rPr lang="en-US" dirty="0"/>
              <a:t>Trademark squatting.</a:t>
            </a:r>
          </a:p>
          <a:p>
            <a:pPr lvl="1"/>
            <a:r>
              <a:rPr lang="en-US" dirty="0"/>
              <a:t>Strategically registering trademarks for potential future use while keeping competitors from using them. </a:t>
            </a:r>
          </a:p>
          <a:p>
            <a:r>
              <a:rPr lang="en-US" dirty="0"/>
              <a:t>Use requirements enforced in different ways:</a:t>
            </a:r>
          </a:p>
          <a:p>
            <a:pPr lvl="1"/>
            <a:r>
              <a:rPr lang="en-US" dirty="0"/>
              <a:t>EUIPO does not require proof of use at any stage of the registration process or afterwards. Proof of use only necessary if trademark subject to cancellation proceedings or enforced in litigation.</a:t>
            </a:r>
          </a:p>
          <a:p>
            <a:pPr lvl="1"/>
            <a:r>
              <a:rPr lang="en-US" dirty="0"/>
              <a:t>USPTO requires proof of use upon registration or declaration that trademark will be used within 6 months. Registration and remedies for infringement contingent on actual use and proof of use.</a:t>
            </a:r>
          </a:p>
        </p:txBody>
      </p:sp>
      <p:sp>
        <p:nvSpPr>
          <p:cNvPr id="4" name="Date Placeholder 3">
            <a:extLst>
              <a:ext uri="{FF2B5EF4-FFF2-40B4-BE49-F238E27FC236}">
                <a16:creationId xmlns:a16="http://schemas.microsoft.com/office/drawing/2014/main" id="{DB75AF0E-2EAA-A35D-2BA3-1945A818C11F}"/>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41ADEDBF-54B6-B3BE-F888-D4855263762A}"/>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29A97CE0-E5BE-ECD6-751F-9C74EB3A9A11}"/>
              </a:ext>
            </a:extLst>
          </p:cNvPr>
          <p:cNvSpPr>
            <a:spLocks noGrp="1"/>
          </p:cNvSpPr>
          <p:nvPr>
            <p:ph type="sldNum" sz="quarter" idx="12"/>
          </p:nvPr>
        </p:nvSpPr>
        <p:spPr/>
        <p:txBody>
          <a:bodyPr/>
          <a:lstStyle/>
          <a:p>
            <a:fld id="{B7C1309C-BF2F-41FF-A11E-EA0D5268C033}" type="slidenum">
              <a:rPr lang="en-US" smtClean="0"/>
              <a:t>13</a:t>
            </a:fld>
            <a:endParaRPr lang="en-US"/>
          </a:p>
        </p:txBody>
      </p:sp>
    </p:spTree>
    <p:extLst>
      <p:ext uri="{BB962C8B-B14F-4D97-AF65-F5344CB8AC3E}">
        <p14:creationId xmlns:p14="http://schemas.microsoft.com/office/powerpoint/2010/main" val="693287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142DA-B3C3-4361-AEBC-02204FEEE346}"/>
              </a:ext>
            </a:extLst>
          </p:cNvPr>
          <p:cNvSpPr>
            <a:spLocks noGrp="1"/>
          </p:cNvSpPr>
          <p:nvPr>
            <p:ph type="title"/>
          </p:nvPr>
        </p:nvSpPr>
        <p:spPr>
          <a:xfrm>
            <a:off x="838200" y="365125"/>
            <a:ext cx="10515600" cy="1077781"/>
          </a:xfrm>
        </p:spPr>
        <p:txBody>
          <a:bodyPr/>
          <a:lstStyle/>
          <a:p>
            <a:r>
              <a:rPr lang="en-US" dirty="0"/>
              <a:t>Trademark procedures - application and grant</a:t>
            </a:r>
          </a:p>
        </p:txBody>
      </p:sp>
      <p:sp>
        <p:nvSpPr>
          <p:cNvPr id="3" name="Content Placeholder 2">
            <a:extLst>
              <a:ext uri="{FF2B5EF4-FFF2-40B4-BE49-F238E27FC236}">
                <a16:creationId xmlns:a16="http://schemas.microsoft.com/office/drawing/2014/main" id="{98AD6F25-6433-4024-8438-D76312C255A5}"/>
              </a:ext>
            </a:extLst>
          </p:cNvPr>
          <p:cNvSpPr>
            <a:spLocks noGrp="1"/>
          </p:cNvSpPr>
          <p:nvPr>
            <p:ph idx="1"/>
          </p:nvPr>
        </p:nvSpPr>
        <p:spPr>
          <a:xfrm>
            <a:off x="838200" y="1554959"/>
            <a:ext cx="10515600" cy="3287008"/>
          </a:xfrm>
        </p:spPr>
        <p:txBody>
          <a:bodyPr>
            <a:normAutofit/>
          </a:bodyPr>
          <a:lstStyle/>
          <a:p>
            <a:r>
              <a:rPr lang="en-US" sz="2400" b="1" dirty="0"/>
              <a:t>Types of examination:</a:t>
            </a:r>
          </a:p>
          <a:p>
            <a:pPr lvl="1"/>
            <a:r>
              <a:rPr lang="en-US" sz="2200" b="1" dirty="0"/>
              <a:t>Formal examination:</a:t>
            </a:r>
            <a:r>
              <a:rPr lang="en-US" sz="2200" dirty="0"/>
              <a:t> only assesses whether filing concerns trademarkable subject matter and satisfies formal requirements.</a:t>
            </a:r>
          </a:p>
          <a:p>
            <a:pPr lvl="1"/>
            <a:r>
              <a:rPr lang="en-US" sz="2200" b="1" dirty="0"/>
              <a:t>Substantive examination</a:t>
            </a:r>
            <a:r>
              <a:rPr lang="en-US" sz="2200" dirty="0"/>
              <a:t> (relative grounds examination): assesses distinctiveness and verifies that no likelihood of confusion exists with existing marks.</a:t>
            </a:r>
          </a:p>
          <a:p>
            <a:r>
              <a:rPr lang="en-US" sz="2400" dirty="0"/>
              <a:t>Following examination, trademark published in gazette/trademark journal.</a:t>
            </a:r>
          </a:p>
          <a:p>
            <a:r>
              <a:rPr lang="en-US" sz="2400" dirty="0"/>
              <a:t>Publication may coincide with grant of the trademark.</a:t>
            </a:r>
          </a:p>
        </p:txBody>
      </p:sp>
      <p:sp>
        <p:nvSpPr>
          <p:cNvPr id="5" name="Content Placeholder 2">
            <a:extLst>
              <a:ext uri="{FF2B5EF4-FFF2-40B4-BE49-F238E27FC236}">
                <a16:creationId xmlns:a16="http://schemas.microsoft.com/office/drawing/2014/main" id="{95F33883-7139-4DFB-B582-B3C8FBB30D5C}"/>
              </a:ext>
            </a:extLst>
          </p:cNvPr>
          <p:cNvSpPr txBox="1">
            <a:spLocks/>
          </p:cNvSpPr>
          <p:nvPr/>
        </p:nvSpPr>
        <p:spPr>
          <a:xfrm>
            <a:off x="838200" y="4194495"/>
            <a:ext cx="4508863" cy="24914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If pre-grant opposition, third parties can oppose grant within certain time window (e.g. 30 days). Once window closed without a successful challenge, trademark registered. </a:t>
            </a:r>
          </a:p>
        </p:txBody>
      </p:sp>
      <p:sp>
        <p:nvSpPr>
          <p:cNvPr id="6" name="Date Placeholder 5">
            <a:extLst>
              <a:ext uri="{FF2B5EF4-FFF2-40B4-BE49-F238E27FC236}">
                <a16:creationId xmlns:a16="http://schemas.microsoft.com/office/drawing/2014/main" id="{87294BCB-AF49-00E0-A1AC-CEC4C4BDAED9}"/>
              </a:ext>
            </a:extLst>
          </p:cNvPr>
          <p:cNvSpPr>
            <a:spLocks noGrp="1"/>
          </p:cNvSpPr>
          <p:nvPr>
            <p:ph type="dt" sz="half" idx="10"/>
          </p:nvPr>
        </p:nvSpPr>
        <p:spPr/>
        <p:txBody>
          <a:bodyPr/>
          <a:lstStyle/>
          <a:p>
            <a:r>
              <a:rPr lang="en-US"/>
              <a:t>2024</a:t>
            </a:r>
          </a:p>
        </p:txBody>
      </p:sp>
      <p:sp>
        <p:nvSpPr>
          <p:cNvPr id="7" name="Footer Placeholder 6">
            <a:extLst>
              <a:ext uri="{FF2B5EF4-FFF2-40B4-BE49-F238E27FC236}">
                <a16:creationId xmlns:a16="http://schemas.microsoft.com/office/drawing/2014/main" id="{0CB184AF-511E-C4F8-F7C1-E8E7ED5BE9FF}"/>
              </a:ext>
            </a:extLst>
          </p:cNvPr>
          <p:cNvSpPr>
            <a:spLocks noGrp="1"/>
          </p:cNvSpPr>
          <p:nvPr>
            <p:ph type="ftr" sz="quarter" idx="11"/>
          </p:nvPr>
        </p:nvSpPr>
        <p:spPr/>
        <p:txBody>
          <a:bodyPr/>
          <a:lstStyle/>
          <a:p>
            <a:r>
              <a:rPr lang="en-US"/>
              <a:t>Hall &amp; Helmers Ch. 12</a:t>
            </a:r>
          </a:p>
        </p:txBody>
      </p:sp>
      <p:sp>
        <p:nvSpPr>
          <p:cNvPr id="8" name="Slide Number Placeholder 7">
            <a:extLst>
              <a:ext uri="{FF2B5EF4-FFF2-40B4-BE49-F238E27FC236}">
                <a16:creationId xmlns:a16="http://schemas.microsoft.com/office/drawing/2014/main" id="{87FA0A07-0513-0551-46C2-560DBBC83F64}"/>
              </a:ext>
            </a:extLst>
          </p:cNvPr>
          <p:cNvSpPr>
            <a:spLocks noGrp="1"/>
          </p:cNvSpPr>
          <p:nvPr>
            <p:ph type="sldNum" sz="quarter" idx="12"/>
          </p:nvPr>
        </p:nvSpPr>
        <p:spPr/>
        <p:txBody>
          <a:bodyPr/>
          <a:lstStyle/>
          <a:p>
            <a:fld id="{B7C1309C-BF2F-41FF-A11E-EA0D5268C033}" type="slidenum">
              <a:rPr lang="en-US" smtClean="0"/>
              <a:t>14</a:t>
            </a:fld>
            <a:endParaRPr lang="en-US"/>
          </a:p>
        </p:txBody>
      </p:sp>
      <p:pic>
        <p:nvPicPr>
          <p:cNvPr id="9" name="Picture 8">
            <a:extLst>
              <a:ext uri="{FF2B5EF4-FFF2-40B4-BE49-F238E27FC236}">
                <a16:creationId xmlns:a16="http://schemas.microsoft.com/office/drawing/2014/main" id="{47E68B31-202C-470A-8CC3-EDF15014C376}"/>
              </a:ext>
            </a:extLst>
          </p:cNvPr>
          <p:cNvPicPr>
            <a:picLocks noChangeAspect="1"/>
          </p:cNvPicPr>
          <p:nvPr/>
        </p:nvPicPr>
        <p:blipFill>
          <a:blip r:embed="rId2"/>
          <a:stretch>
            <a:fillRect/>
          </a:stretch>
        </p:blipFill>
        <p:spPr>
          <a:xfrm>
            <a:off x="5530951" y="4539983"/>
            <a:ext cx="5884145" cy="1223963"/>
          </a:xfrm>
          <a:prstGeom prst="rect">
            <a:avLst/>
          </a:prstGeom>
        </p:spPr>
      </p:pic>
    </p:spTree>
    <p:extLst>
      <p:ext uri="{BB962C8B-B14F-4D97-AF65-F5344CB8AC3E}">
        <p14:creationId xmlns:p14="http://schemas.microsoft.com/office/powerpoint/2010/main" val="291761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AFD75-ABE0-446C-BF9B-3E8B11A4434D}"/>
              </a:ext>
            </a:extLst>
          </p:cNvPr>
          <p:cNvSpPr>
            <a:spLocks noGrp="1"/>
          </p:cNvSpPr>
          <p:nvPr>
            <p:ph type="title"/>
          </p:nvPr>
        </p:nvSpPr>
        <p:spPr/>
        <p:txBody>
          <a:bodyPr/>
          <a:lstStyle/>
          <a:p>
            <a:r>
              <a:rPr lang="en-US" dirty="0"/>
              <a:t>Trademark procedures – types of trademarks</a:t>
            </a:r>
          </a:p>
        </p:txBody>
      </p:sp>
      <p:sp>
        <p:nvSpPr>
          <p:cNvPr id="3" name="Content Placeholder 2">
            <a:extLst>
              <a:ext uri="{FF2B5EF4-FFF2-40B4-BE49-F238E27FC236}">
                <a16:creationId xmlns:a16="http://schemas.microsoft.com/office/drawing/2014/main" id="{C826B44A-5D08-41A2-A8C1-670CC3DC19BA}"/>
              </a:ext>
            </a:extLst>
          </p:cNvPr>
          <p:cNvSpPr>
            <a:spLocks noGrp="1"/>
          </p:cNvSpPr>
          <p:nvPr>
            <p:ph idx="1"/>
          </p:nvPr>
        </p:nvSpPr>
        <p:spPr/>
        <p:txBody>
          <a:bodyPr>
            <a:normAutofit/>
          </a:bodyPr>
          <a:lstStyle/>
          <a:p>
            <a:pPr lvl="0"/>
            <a:r>
              <a:rPr lang="en-US" b="1" dirty="0"/>
              <a:t>Word mark</a:t>
            </a:r>
            <a:r>
              <a:rPr lang="en-US" dirty="0"/>
              <a:t>: single word or combination of words, letters, and numbers, which are registered in standard black font on a white background.</a:t>
            </a:r>
          </a:p>
          <a:p>
            <a:pPr lvl="0"/>
            <a:r>
              <a:rPr lang="en-US" b="1" dirty="0"/>
              <a:t>Figurative mark</a:t>
            </a:r>
            <a:r>
              <a:rPr lang="en-US" dirty="0"/>
              <a:t>: figure without text.</a:t>
            </a:r>
          </a:p>
          <a:p>
            <a:pPr lvl="0"/>
            <a:r>
              <a:rPr lang="en-US" b="1" dirty="0"/>
              <a:t>Mixed mark</a:t>
            </a:r>
            <a:r>
              <a:rPr lang="en-US" dirty="0"/>
              <a:t>: combination of word and figurative mark where word can have special fonts and be colored.</a:t>
            </a:r>
          </a:p>
          <a:p>
            <a:r>
              <a:rPr lang="en-US" b="1" dirty="0"/>
              <a:t>Non-traditional marks</a:t>
            </a:r>
            <a:r>
              <a:rPr lang="en-US" dirty="0"/>
              <a:t>: 3-dimensional shapes, taste, sound, and scent marks. Have to be non-functional. Other non-traditional marks include holograms or moving image marks</a:t>
            </a:r>
          </a:p>
        </p:txBody>
      </p:sp>
      <p:sp>
        <p:nvSpPr>
          <p:cNvPr id="4" name="Date Placeholder 3">
            <a:extLst>
              <a:ext uri="{FF2B5EF4-FFF2-40B4-BE49-F238E27FC236}">
                <a16:creationId xmlns:a16="http://schemas.microsoft.com/office/drawing/2014/main" id="{8C4369AD-2D8B-7D8D-98C6-75E359B10983}"/>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CB5CAD68-CF0A-DD4A-A7E5-9F7A9AFF56CE}"/>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72485E4C-B12E-1D4E-9F2E-F4EBCE83F32C}"/>
              </a:ext>
            </a:extLst>
          </p:cNvPr>
          <p:cNvSpPr>
            <a:spLocks noGrp="1"/>
          </p:cNvSpPr>
          <p:nvPr>
            <p:ph type="sldNum" sz="quarter" idx="12"/>
          </p:nvPr>
        </p:nvSpPr>
        <p:spPr/>
        <p:txBody>
          <a:bodyPr/>
          <a:lstStyle/>
          <a:p>
            <a:fld id="{B7C1309C-BF2F-41FF-A11E-EA0D5268C033}" type="slidenum">
              <a:rPr lang="en-US" smtClean="0"/>
              <a:t>15</a:t>
            </a:fld>
            <a:endParaRPr lang="en-US"/>
          </a:p>
        </p:txBody>
      </p:sp>
    </p:spTree>
    <p:extLst>
      <p:ext uri="{BB962C8B-B14F-4D97-AF65-F5344CB8AC3E}">
        <p14:creationId xmlns:p14="http://schemas.microsoft.com/office/powerpoint/2010/main" val="947995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14FC9-B904-48A7-9159-341D50760BB7}"/>
              </a:ext>
            </a:extLst>
          </p:cNvPr>
          <p:cNvSpPr>
            <a:spLocks noGrp="1"/>
          </p:cNvSpPr>
          <p:nvPr>
            <p:ph type="title"/>
          </p:nvPr>
        </p:nvSpPr>
        <p:spPr/>
        <p:txBody>
          <a:bodyPr/>
          <a:lstStyle/>
          <a:p>
            <a:r>
              <a:rPr lang="en-US" dirty="0"/>
              <a:t>Trademark procedures - distinctiveness</a:t>
            </a:r>
          </a:p>
        </p:txBody>
      </p:sp>
      <p:sp>
        <p:nvSpPr>
          <p:cNvPr id="3" name="Content Placeholder 2">
            <a:extLst>
              <a:ext uri="{FF2B5EF4-FFF2-40B4-BE49-F238E27FC236}">
                <a16:creationId xmlns:a16="http://schemas.microsoft.com/office/drawing/2014/main" id="{35169590-3C46-4776-9BA5-4518BFD9FA35}"/>
              </a:ext>
            </a:extLst>
          </p:cNvPr>
          <p:cNvSpPr>
            <a:spLocks noGrp="1"/>
          </p:cNvSpPr>
          <p:nvPr>
            <p:ph idx="1"/>
          </p:nvPr>
        </p:nvSpPr>
        <p:spPr/>
        <p:txBody>
          <a:bodyPr>
            <a:normAutofit fontScale="92500" lnSpcReduction="20000"/>
          </a:bodyPr>
          <a:lstStyle/>
          <a:p>
            <a:r>
              <a:rPr lang="en-US" dirty="0"/>
              <a:t>Inherently distinctive marks:</a:t>
            </a:r>
          </a:p>
          <a:p>
            <a:pPr lvl="1"/>
            <a:r>
              <a:rPr lang="en-US" b="1" dirty="0"/>
              <a:t>Fanciful mark:</a:t>
            </a:r>
            <a:r>
              <a:rPr lang="en-US" dirty="0"/>
              <a:t> entirely new word that has no obvious connection with existing words (e.g. Kodak, Exxon). Any association with product result of investments and efforts made by owner.</a:t>
            </a:r>
          </a:p>
          <a:p>
            <a:pPr lvl="1"/>
            <a:r>
              <a:rPr lang="en-US" b="1" dirty="0"/>
              <a:t>Arbitrary mark:</a:t>
            </a:r>
            <a:r>
              <a:rPr lang="en-US" dirty="0"/>
              <a:t> existing words, symbols etc. that have no obvious relation to the product that they protect (e.g. Apple, Adobe). Any association with product result of investments and efforts made by owner.</a:t>
            </a:r>
          </a:p>
          <a:p>
            <a:r>
              <a:rPr lang="en-US" dirty="0"/>
              <a:t>Inherently non-distinctive marks:</a:t>
            </a:r>
          </a:p>
          <a:p>
            <a:pPr lvl="1"/>
            <a:r>
              <a:rPr lang="en-US" b="1" dirty="0"/>
              <a:t>Descriptive mark:</a:t>
            </a:r>
            <a:r>
              <a:rPr lang="en-US" dirty="0"/>
              <a:t> describe the product that they protect (e.g. Holiday Inn, Kentucky Fried Chicken), have naturally a closer link with the product. Can acquire secondary meaning.</a:t>
            </a:r>
          </a:p>
          <a:p>
            <a:pPr lvl="1"/>
            <a:r>
              <a:rPr lang="en-US" b="1" dirty="0"/>
              <a:t>Suggestive mark:</a:t>
            </a:r>
            <a:r>
              <a:rPr lang="en-US" dirty="0"/>
              <a:t> implies characteristics of the goods that it is used to name, but does not describe it (e.g. Financial Times, WhatsApp). More narrow than descriptive marks but still inherently has a close, “suggestive” connection with the product that it protects.</a:t>
            </a:r>
          </a:p>
        </p:txBody>
      </p:sp>
      <p:sp>
        <p:nvSpPr>
          <p:cNvPr id="4" name="Date Placeholder 3">
            <a:extLst>
              <a:ext uri="{FF2B5EF4-FFF2-40B4-BE49-F238E27FC236}">
                <a16:creationId xmlns:a16="http://schemas.microsoft.com/office/drawing/2014/main" id="{511B488C-D4FA-96B0-8C0A-A501A3C6ABBC}"/>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9084C7C2-BCBC-C38A-691C-C7DD69482BF4}"/>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DED48F34-0906-8D24-BB0A-2DC851862939}"/>
              </a:ext>
            </a:extLst>
          </p:cNvPr>
          <p:cNvSpPr>
            <a:spLocks noGrp="1"/>
          </p:cNvSpPr>
          <p:nvPr>
            <p:ph type="sldNum" sz="quarter" idx="12"/>
          </p:nvPr>
        </p:nvSpPr>
        <p:spPr/>
        <p:txBody>
          <a:bodyPr/>
          <a:lstStyle/>
          <a:p>
            <a:fld id="{B7C1309C-BF2F-41FF-A11E-EA0D5268C033}" type="slidenum">
              <a:rPr lang="en-US" smtClean="0"/>
              <a:t>16</a:t>
            </a:fld>
            <a:endParaRPr lang="en-US"/>
          </a:p>
        </p:txBody>
      </p:sp>
    </p:spTree>
    <p:extLst>
      <p:ext uri="{BB962C8B-B14F-4D97-AF65-F5344CB8AC3E}">
        <p14:creationId xmlns:p14="http://schemas.microsoft.com/office/powerpoint/2010/main" val="2896731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9B47C-0AF4-4A5B-B691-74A1A72B4100}"/>
              </a:ext>
            </a:extLst>
          </p:cNvPr>
          <p:cNvSpPr>
            <a:spLocks noGrp="1"/>
          </p:cNvSpPr>
          <p:nvPr>
            <p:ph type="title"/>
          </p:nvPr>
        </p:nvSpPr>
        <p:spPr/>
        <p:txBody>
          <a:bodyPr/>
          <a:lstStyle/>
          <a:p>
            <a:r>
              <a:rPr lang="en-US" dirty="0"/>
              <a:t>Trademark procedures - opposition and cancellation</a:t>
            </a:r>
          </a:p>
        </p:txBody>
      </p:sp>
      <p:sp>
        <p:nvSpPr>
          <p:cNvPr id="3" name="Content Placeholder 2">
            <a:extLst>
              <a:ext uri="{FF2B5EF4-FFF2-40B4-BE49-F238E27FC236}">
                <a16:creationId xmlns:a16="http://schemas.microsoft.com/office/drawing/2014/main" id="{B97BA85D-0644-46C3-B04B-E9D4B465F65F}"/>
              </a:ext>
            </a:extLst>
          </p:cNvPr>
          <p:cNvSpPr>
            <a:spLocks noGrp="1"/>
          </p:cNvSpPr>
          <p:nvPr>
            <p:ph idx="1"/>
          </p:nvPr>
        </p:nvSpPr>
        <p:spPr/>
        <p:txBody>
          <a:bodyPr>
            <a:normAutofit/>
          </a:bodyPr>
          <a:lstStyle/>
          <a:p>
            <a:r>
              <a:rPr lang="en-US" dirty="0"/>
              <a:t>Opposition: </a:t>
            </a:r>
          </a:p>
          <a:p>
            <a:pPr lvl="1"/>
            <a:r>
              <a:rPr lang="en-US" dirty="0"/>
              <a:t>Adversarial administrative proceedings that take place within a certain time window, either before or after registration of a trademark. </a:t>
            </a:r>
          </a:p>
          <a:p>
            <a:pPr lvl="1"/>
            <a:r>
              <a:rPr lang="en-US" dirty="0"/>
              <a:t>Grounds for opposition: absolute (e.g. descriptive mark) and relative (e.g. likelihood of confusion). </a:t>
            </a:r>
          </a:p>
          <a:p>
            <a:r>
              <a:rPr lang="en-US" dirty="0"/>
              <a:t>Cancellation: </a:t>
            </a:r>
          </a:p>
          <a:p>
            <a:pPr lvl="1"/>
            <a:r>
              <a:rPr lang="en-US" dirty="0"/>
              <a:t>Adversarial administrative post-registration cancellation proceedings.</a:t>
            </a:r>
          </a:p>
          <a:p>
            <a:pPr lvl="1"/>
            <a:r>
              <a:rPr lang="en-US" dirty="0"/>
              <a:t>In some jurisdictions ability of third parties to invalidate a trademark time-limited (e.g. in U.S. after 5 years certain grounds are no longer admissible for cancellation).</a:t>
            </a:r>
          </a:p>
          <a:p>
            <a:endParaRPr lang="en-US" dirty="0"/>
          </a:p>
        </p:txBody>
      </p:sp>
      <p:sp>
        <p:nvSpPr>
          <p:cNvPr id="4" name="Date Placeholder 3">
            <a:extLst>
              <a:ext uri="{FF2B5EF4-FFF2-40B4-BE49-F238E27FC236}">
                <a16:creationId xmlns:a16="http://schemas.microsoft.com/office/drawing/2014/main" id="{2DDF0932-0670-B737-3860-DC726D084238}"/>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37490DD0-9673-CC78-0787-6C5834C05EBA}"/>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E0754315-2A42-455B-AF2E-DDCE225C6024}"/>
              </a:ext>
            </a:extLst>
          </p:cNvPr>
          <p:cNvSpPr>
            <a:spLocks noGrp="1"/>
          </p:cNvSpPr>
          <p:nvPr>
            <p:ph type="sldNum" sz="quarter" idx="12"/>
          </p:nvPr>
        </p:nvSpPr>
        <p:spPr/>
        <p:txBody>
          <a:bodyPr/>
          <a:lstStyle/>
          <a:p>
            <a:fld id="{B7C1309C-BF2F-41FF-A11E-EA0D5268C033}" type="slidenum">
              <a:rPr lang="en-US" smtClean="0"/>
              <a:t>17</a:t>
            </a:fld>
            <a:endParaRPr lang="en-US"/>
          </a:p>
        </p:txBody>
      </p:sp>
    </p:spTree>
    <p:extLst>
      <p:ext uri="{BB962C8B-B14F-4D97-AF65-F5344CB8AC3E}">
        <p14:creationId xmlns:p14="http://schemas.microsoft.com/office/powerpoint/2010/main" val="2303423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110E-4B65-495F-8C74-F127B307D58F}"/>
              </a:ext>
            </a:extLst>
          </p:cNvPr>
          <p:cNvSpPr>
            <a:spLocks noGrp="1"/>
          </p:cNvSpPr>
          <p:nvPr>
            <p:ph type="title"/>
          </p:nvPr>
        </p:nvSpPr>
        <p:spPr/>
        <p:txBody>
          <a:bodyPr/>
          <a:lstStyle/>
          <a:p>
            <a:r>
              <a:rPr lang="en-US" dirty="0"/>
              <a:t>Trademark procedures - fees</a:t>
            </a:r>
          </a:p>
        </p:txBody>
      </p:sp>
      <p:sp>
        <p:nvSpPr>
          <p:cNvPr id="3" name="Content Placeholder 2">
            <a:extLst>
              <a:ext uri="{FF2B5EF4-FFF2-40B4-BE49-F238E27FC236}">
                <a16:creationId xmlns:a16="http://schemas.microsoft.com/office/drawing/2014/main" id="{5CF07444-3073-4515-86B5-A5223FFF1759}"/>
              </a:ext>
            </a:extLst>
          </p:cNvPr>
          <p:cNvSpPr>
            <a:spLocks noGrp="1"/>
          </p:cNvSpPr>
          <p:nvPr>
            <p:ph idx="1"/>
          </p:nvPr>
        </p:nvSpPr>
        <p:spPr/>
        <p:txBody>
          <a:bodyPr>
            <a:normAutofit/>
          </a:bodyPr>
          <a:lstStyle/>
          <a:p>
            <a:r>
              <a:rPr lang="en-US" dirty="0"/>
              <a:t>Trademark offices charge a range of fees:</a:t>
            </a:r>
          </a:p>
          <a:p>
            <a:pPr lvl="1"/>
            <a:r>
              <a:rPr lang="en-US" dirty="0"/>
              <a:t>Filing</a:t>
            </a:r>
          </a:p>
          <a:p>
            <a:pPr lvl="1"/>
            <a:r>
              <a:rPr lang="en-US" dirty="0"/>
              <a:t>Publication</a:t>
            </a:r>
          </a:p>
          <a:p>
            <a:pPr lvl="1"/>
            <a:r>
              <a:rPr lang="en-US" dirty="0"/>
              <a:t>Examination</a:t>
            </a:r>
          </a:p>
          <a:p>
            <a:pPr lvl="1"/>
            <a:r>
              <a:rPr lang="en-US" dirty="0"/>
              <a:t>Registration</a:t>
            </a:r>
          </a:p>
          <a:p>
            <a:pPr lvl="1"/>
            <a:r>
              <a:rPr lang="en-US" dirty="0"/>
              <a:t>Renewal</a:t>
            </a:r>
          </a:p>
          <a:p>
            <a:r>
              <a:rPr lang="en-US" dirty="0"/>
              <a:t>Fee structure varies across trademark offices </a:t>
            </a:r>
          </a:p>
          <a:p>
            <a:pPr lvl="1"/>
            <a:r>
              <a:rPr lang="en-US" dirty="0"/>
              <a:t>Fee per class or fixed fee for a given number of classes, etc.</a:t>
            </a:r>
          </a:p>
          <a:p>
            <a:r>
              <a:rPr lang="en-US" dirty="0"/>
              <a:t>Some offices award fee discounts to specific applicant groups, such as individuals or small and medium sized enterprises (SMEs).</a:t>
            </a:r>
          </a:p>
        </p:txBody>
      </p:sp>
      <p:sp>
        <p:nvSpPr>
          <p:cNvPr id="4" name="Date Placeholder 3">
            <a:extLst>
              <a:ext uri="{FF2B5EF4-FFF2-40B4-BE49-F238E27FC236}">
                <a16:creationId xmlns:a16="http://schemas.microsoft.com/office/drawing/2014/main" id="{FA0AA548-04EB-A11E-CB01-7E4F7B14B443}"/>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39B8E49B-3EB7-5D0C-E09A-FCF70DF54921}"/>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22682ED0-DD35-91E6-856F-8903C5E984CD}"/>
              </a:ext>
            </a:extLst>
          </p:cNvPr>
          <p:cNvSpPr>
            <a:spLocks noGrp="1"/>
          </p:cNvSpPr>
          <p:nvPr>
            <p:ph type="sldNum" sz="quarter" idx="12"/>
          </p:nvPr>
        </p:nvSpPr>
        <p:spPr/>
        <p:txBody>
          <a:bodyPr/>
          <a:lstStyle/>
          <a:p>
            <a:fld id="{B7C1309C-BF2F-41FF-A11E-EA0D5268C033}" type="slidenum">
              <a:rPr lang="en-US" smtClean="0"/>
              <a:t>18</a:t>
            </a:fld>
            <a:endParaRPr lang="en-US"/>
          </a:p>
        </p:txBody>
      </p:sp>
    </p:spTree>
    <p:extLst>
      <p:ext uri="{BB962C8B-B14F-4D97-AF65-F5344CB8AC3E}">
        <p14:creationId xmlns:p14="http://schemas.microsoft.com/office/powerpoint/2010/main" val="2504111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BB725-B271-4659-8294-FE0A96764FA1}"/>
              </a:ext>
            </a:extLst>
          </p:cNvPr>
          <p:cNvSpPr>
            <a:spLocks noGrp="1"/>
          </p:cNvSpPr>
          <p:nvPr>
            <p:ph type="title"/>
          </p:nvPr>
        </p:nvSpPr>
        <p:spPr/>
        <p:txBody>
          <a:bodyPr/>
          <a:lstStyle/>
          <a:p>
            <a:r>
              <a:rPr lang="en-US" dirty="0"/>
              <a:t>Trademark procedures - re-assignment and licensing</a:t>
            </a:r>
          </a:p>
        </p:txBody>
      </p:sp>
      <p:sp>
        <p:nvSpPr>
          <p:cNvPr id="3" name="Content Placeholder 2">
            <a:extLst>
              <a:ext uri="{FF2B5EF4-FFF2-40B4-BE49-F238E27FC236}">
                <a16:creationId xmlns:a16="http://schemas.microsoft.com/office/drawing/2014/main" id="{369E431E-0620-4D40-B684-A18C91EB06DB}"/>
              </a:ext>
            </a:extLst>
          </p:cNvPr>
          <p:cNvSpPr>
            <a:spLocks noGrp="1"/>
          </p:cNvSpPr>
          <p:nvPr>
            <p:ph idx="1"/>
          </p:nvPr>
        </p:nvSpPr>
        <p:spPr/>
        <p:txBody>
          <a:bodyPr>
            <a:normAutofit/>
          </a:bodyPr>
          <a:lstStyle/>
          <a:p>
            <a:r>
              <a:rPr lang="en-US" dirty="0"/>
              <a:t>Trademarks cannot be traded without product or service that is covered by trademark.</a:t>
            </a:r>
          </a:p>
          <a:p>
            <a:r>
              <a:rPr lang="en-US" dirty="0"/>
              <a:t>In U.S., sale or licensing of a trademark is prohibited unless accompanied by sale or licensing of right to produce protected good. </a:t>
            </a:r>
          </a:p>
          <a:p>
            <a:r>
              <a:rPr lang="en-US" dirty="0"/>
              <a:t>Restriction reflects basic function of trademark system: allowing trademarks to be detached would increase rather than decrease consumer confusion and search costs. </a:t>
            </a:r>
          </a:p>
          <a:p>
            <a:r>
              <a:rPr lang="en-US" dirty="0"/>
              <a:t>If company goes out of business, its trademarks cannot be transferred to a creditor unless creditor continues to use them in commerce.</a:t>
            </a:r>
          </a:p>
        </p:txBody>
      </p:sp>
      <p:sp>
        <p:nvSpPr>
          <p:cNvPr id="4" name="Date Placeholder 3">
            <a:extLst>
              <a:ext uri="{FF2B5EF4-FFF2-40B4-BE49-F238E27FC236}">
                <a16:creationId xmlns:a16="http://schemas.microsoft.com/office/drawing/2014/main" id="{BF2E8512-9098-376F-530E-D366B0C0E0E2}"/>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5B4D2831-D288-F036-FF20-068F587BB9CE}"/>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9F2FC472-057B-F9CA-D093-1BB86E3AEB93}"/>
              </a:ext>
            </a:extLst>
          </p:cNvPr>
          <p:cNvSpPr>
            <a:spLocks noGrp="1"/>
          </p:cNvSpPr>
          <p:nvPr>
            <p:ph type="sldNum" sz="quarter" idx="12"/>
          </p:nvPr>
        </p:nvSpPr>
        <p:spPr/>
        <p:txBody>
          <a:bodyPr/>
          <a:lstStyle/>
          <a:p>
            <a:fld id="{B7C1309C-BF2F-41FF-A11E-EA0D5268C033}" type="slidenum">
              <a:rPr lang="en-US" smtClean="0"/>
              <a:t>19</a:t>
            </a:fld>
            <a:endParaRPr lang="en-US"/>
          </a:p>
        </p:txBody>
      </p:sp>
    </p:spTree>
    <p:extLst>
      <p:ext uri="{BB962C8B-B14F-4D97-AF65-F5344CB8AC3E}">
        <p14:creationId xmlns:p14="http://schemas.microsoft.com/office/powerpoint/2010/main" val="2098955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80822CF-E099-90C3-0585-0307872C3B8C}"/>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8445EF0B-2CA3-AC66-AC73-31E0AFD3139B}"/>
              </a:ext>
            </a:extLst>
          </p:cNvPr>
          <p:cNvSpPr>
            <a:spLocks noGrp="1"/>
          </p:cNvSpPr>
          <p:nvPr>
            <p:ph idx="1"/>
          </p:nvPr>
        </p:nvSpPr>
        <p:spPr>
          <a:xfrm>
            <a:off x="838200" y="1825625"/>
            <a:ext cx="10515600" cy="4351338"/>
          </a:xfrm>
        </p:spPr>
        <p:txBody>
          <a:bodyPr>
            <a:normAutofit fontScale="92500" lnSpcReduction="10000"/>
          </a:bodyPr>
          <a:lstStyle/>
          <a:p>
            <a:pPr lvl="0"/>
            <a:r>
              <a:rPr lang="en-US" dirty="0"/>
              <a:t>Structure and purpose of the trademark system</a:t>
            </a:r>
          </a:p>
          <a:p>
            <a:pPr lvl="0"/>
            <a:r>
              <a:rPr lang="en-US" dirty="0"/>
              <a:t>Process and legal requirements to obtain a trademark</a:t>
            </a:r>
          </a:p>
          <a:p>
            <a:pPr lvl="0"/>
            <a:r>
              <a:rPr lang="en-US" dirty="0"/>
              <a:t>Characteristics and purpose of collective marks, certification marks, and geographical indications</a:t>
            </a:r>
          </a:p>
          <a:p>
            <a:pPr lvl="0"/>
            <a:r>
              <a:rPr lang="en-US" dirty="0"/>
              <a:t>Economics of the trademark system</a:t>
            </a:r>
          </a:p>
          <a:p>
            <a:pPr lvl="0"/>
            <a:r>
              <a:rPr lang="en-US" dirty="0"/>
              <a:t>Connection between trademarks, innovation, marketing, and economic performance</a:t>
            </a:r>
          </a:p>
          <a:p>
            <a:pPr lvl="0"/>
            <a:r>
              <a:rPr lang="en-US" dirty="0"/>
              <a:t>Use of trademarks in combination with other IP rights</a:t>
            </a:r>
          </a:p>
          <a:p>
            <a:pPr lvl="0"/>
            <a:r>
              <a:rPr lang="en-US" dirty="0"/>
              <a:t>Trademark squatting, non-use, cluttering, depletion and congestion</a:t>
            </a:r>
          </a:p>
          <a:p>
            <a:pPr lvl="0"/>
            <a:r>
              <a:rPr lang="en-US" dirty="0"/>
              <a:t>Link between trademarks and e-commerce (domain names)</a:t>
            </a:r>
          </a:p>
          <a:p>
            <a:endParaRPr lang="en-US" dirty="0"/>
          </a:p>
        </p:txBody>
      </p:sp>
      <p:sp>
        <p:nvSpPr>
          <p:cNvPr id="4" name="Date Placeholder 3">
            <a:extLst>
              <a:ext uri="{FF2B5EF4-FFF2-40B4-BE49-F238E27FC236}">
                <a16:creationId xmlns:a16="http://schemas.microsoft.com/office/drawing/2014/main" id="{C76CAF88-4993-FD29-25C0-1685E5D5B016}"/>
              </a:ext>
            </a:extLst>
          </p:cNvPr>
          <p:cNvSpPr>
            <a:spLocks noGrp="1"/>
          </p:cNvSpPr>
          <p:nvPr>
            <p:ph type="dt" sz="half" idx="10"/>
          </p:nvPr>
        </p:nvSpPr>
        <p:spPr>
          <a:xfrm>
            <a:off x="838200" y="6356350"/>
            <a:ext cx="2743200" cy="365125"/>
          </a:xfrm>
        </p:spPr>
        <p:txBody>
          <a:bodyPr/>
          <a:lstStyle/>
          <a:p>
            <a:r>
              <a:rPr lang="en-US"/>
              <a:t>2024</a:t>
            </a:r>
          </a:p>
        </p:txBody>
      </p:sp>
      <p:sp>
        <p:nvSpPr>
          <p:cNvPr id="5" name="Footer Placeholder 4">
            <a:extLst>
              <a:ext uri="{FF2B5EF4-FFF2-40B4-BE49-F238E27FC236}">
                <a16:creationId xmlns:a16="http://schemas.microsoft.com/office/drawing/2014/main" id="{A5ED0CFC-9027-7F71-5C33-3D157313DDF6}"/>
              </a:ext>
            </a:extLst>
          </p:cNvPr>
          <p:cNvSpPr>
            <a:spLocks noGrp="1"/>
          </p:cNvSpPr>
          <p:nvPr>
            <p:ph type="ftr" sz="quarter" idx="11"/>
          </p:nvPr>
        </p:nvSpPr>
        <p:spPr>
          <a:xfrm>
            <a:off x="4038600" y="6356350"/>
            <a:ext cx="4114800" cy="365125"/>
          </a:xfrm>
        </p:spPr>
        <p:txBody>
          <a:bodyPr/>
          <a:lstStyle/>
          <a:p>
            <a:r>
              <a:rPr lang="en-US"/>
              <a:t>Hall &amp; Helmers Ch. 12</a:t>
            </a:r>
          </a:p>
        </p:txBody>
      </p:sp>
      <p:sp>
        <p:nvSpPr>
          <p:cNvPr id="6" name="Slide Number Placeholder 5">
            <a:extLst>
              <a:ext uri="{FF2B5EF4-FFF2-40B4-BE49-F238E27FC236}">
                <a16:creationId xmlns:a16="http://schemas.microsoft.com/office/drawing/2014/main" id="{6370B201-59B4-FFC7-043D-789A231E8988}"/>
              </a:ext>
            </a:extLst>
          </p:cNvPr>
          <p:cNvSpPr>
            <a:spLocks noGrp="1"/>
          </p:cNvSpPr>
          <p:nvPr>
            <p:ph type="sldNum" sz="quarter" idx="12"/>
          </p:nvPr>
        </p:nvSpPr>
        <p:spPr>
          <a:xfrm>
            <a:off x="8610600" y="6356350"/>
            <a:ext cx="2743200" cy="365125"/>
          </a:xfrm>
        </p:spPr>
        <p:txBody>
          <a:bodyPr/>
          <a:lstStyle/>
          <a:p>
            <a:fld id="{B7C1309C-BF2F-41FF-A11E-EA0D5268C033}" type="slidenum">
              <a:rPr lang="en-US" smtClean="0"/>
              <a:pPr/>
              <a:t>2</a:t>
            </a:fld>
            <a:endParaRPr lang="en-US"/>
          </a:p>
        </p:txBody>
      </p:sp>
    </p:spTree>
    <p:extLst>
      <p:ext uri="{BB962C8B-B14F-4D97-AF65-F5344CB8AC3E}">
        <p14:creationId xmlns:p14="http://schemas.microsoft.com/office/powerpoint/2010/main" val="776893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08C07-2760-407D-ACDA-5456EE95E932}"/>
              </a:ext>
            </a:extLst>
          </p:cNvPr>
          <p:cNvSpPr>
            <a:spLocks noGrp="1"/>
          </p:cNvSpPr>
          <p:nvPr>
            <p:ph type="title"/>
          </p:nvPr>
        </p:nvSpPr>
        <p:spPr/>
        <p:txBody>
          <a:bodyPr/>
          <a:lstStyle/>
          <a:p>
            <a:r>
              <a:rPr lang="en-US" dirty="0"/>
              <a:t>Collective marks and certification marks</a:t>
            </a:r>
          </a:p>
        </p:txBody>
      </p:sp>
      <p:sp>
        <p:nvSpPr>
          <p:cNvPr id="3" name="Content Placeholder 2">
            <a:extLst>
              <a:ext uri="{FF2B5EF4-FFF2-40B4-BE49-F238E27FC236}">
                <a16:creationId xmlns:a16="http://schemas.microsoft.com/office/drawing/2014/main" id="{2E6288A6-4759-4829-9961-74DAD50D0258}"/>
              </a:ext>
            </a:extLst>
          </p:cNvPr>
          <p:cNvSpPr>
            <a:spLocks noGrp="1"/>
          </p:cNvSpPr>
          <p:nvPr>
            <p:ph idx="1"/>
          </p:nvPr>
        </p:nvSpPr>
        <p:spPr/>
        <p:txBody>
          <a:bodyPr>
            <a:normAutofit fontScale="70000" lnSpcReduction="20000"/>
          </a:bodyPr>
          <a:lstStyle/>
          <a:p>
            <a:r>
              <a:rPr lang="en-US" b="1" dirty="0"/>
              <a:t>Collective marks</a:t>
            </a:r>
            <a:r>
              <a:rPr lang="en-US" dirty="0"/>
              <a:t>: </a:t>
            </a:r>
          </a:p>
          <a:p>
            <a:pPr lvl="1"/>
            <a:r>
              <a:rPr lang="en-US" dirty="0"/>
              <a:t>Registered by collective groups or organizations that award them to their members. </a:t>
            </a:r>
          </a:p>
          <a:p>
            <a:pPr lvl="1"/>
            <a:r>
              <a:rPr lang="en-US" dirty="0"/>
              <a:t>Associate certain characteristics with product that are characteristic of a group or organization (e.g. geographical origin or method of manufacturing etc.). </a:t>
            </a:r>
          </a:p>
          <a:p>
            <a:pPr lvl="1"/>
            <a:r>
              <a:rPr lang="en-US" dirty="0"/>
              <a:t>Identifies products to belong to a group and sets them apart from products that do not belong to group.</a:t>
            </a:r>
          </a:p>
          <a:p>
            <a:pPr lvl="1"/>
            <a:r>
              <a:rPr lang="en-US" dirty="0"/>
              <a:t>Main distinction between collective and regular trademarks: collective marks used by multiple members of a group that are part of collective organization that owns mark. </a:t>
            </a:r>
          </a:p>
          <a:p>
            <a:r>
              <a:rPr lang="en-US" b="1" dirty="0"/>
              <a:t>Certification marks</a:t>
            </a:r>
            <a:r>
              <a:rPr lang="en-US" dirty="0"/>
              <a:t>:</a:t>
            </a:r>
          </a:p>
          <a:p>
            <a:pPr lvl="1"/>
            <a:r>
              <a:rPr lang="en-US" dirty="0"/>
              <a:t>Certify that a product satisfies certain standard.</a:t>
            </a:r>
          </a:p>
          <a:p>
            <a:pPr lvl="1"/>
            <a:r>
              <a:rPr lang="en-US" dirty="0"/>
              <a:t>Example: certify that a good was produced with a certain method of manufacture or that the product consists of certain material (e.g. </a:t>
            </a:r>
            <a:r>
              <a:rPr lang="en-US" dirty="0" err="1"/>
              <a:t>Woolmark</a:t>
            </a:r>
            <a:r>
              <a:rPr lang="en-US" dirty="0"/>
              <a:t> which identifies goods that consist of 100% wool). </a:t>
            </a:r>
          </a:p>
          <a:p>
            <a:pPr lvl="1"/>
            <a:r>
              <a:rPr lang="en-US" dirty="0"/>
              <a:t>Entity that awards certification has to establish and verify rules that define standard that warrants certification.</a:t>
            </a:r>
          </a:p>
          <a:p>
            <a:pPr lvl="1"/>
            <a:r>
              <a:rPr lang="en-US" dirty="0"/>
              <a:t>Certifying entity itself cannot engage in production of goods that obtain certification. </a:t>
            </a:r>
          </a:p>
          <a:p>
            <a:r>
              <a:rPr lang="en-US" dirty="0"/>
              <a:t>Difference between certification and collective marks: collective marks reserved to members of association that owns mark whereas certification marks are available to anyone that satisfies requirements.</a:t>
            </a:r>
          </a:p>
        </p:txBody>
      </p:sp>
      <p:sp>
        <p:nvSpPr>
          <p:cNvPr id="4" name="Date Placeholder 3">
            <a:extLst>
              <a:ext uri="{FF2B5EF4-FFF2-40B4-BE49-F238E27FC236}">
                <a16:creationId xmlns:a16="http://schemas.microsoft.com/office/drawing/2014/main" id="{DDA98B23-82F5-D676-4D49-2D2E1033482F}"/>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1B458D6C-2864-1B30-5D18-4FC42850EEAB}"/>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528F4BE6-5260-AD29-D856-B41924FCA64B}"/>
              </a:ext>
            </a:extLst>
          </p:cNvPr>
          <p:cNvSpPr>
            <a:spLocks noGrp="1"/>
          </p:cNvSpPr>
          <p:nvPr>
            <p:ph type="sldNum" sz="quarter" idx="12"/>
          </p:nvPr>
        </p:nvSpPr>
        <p:spPr/>
        <p:txBody>
          <a:bodyPr/>
          <a:lstStyle/>
          <a:p>
            <a:fld id="{B7C1309C-BF2F-41FF-A11E-EA0D5268C033}" type="slidenum">
              <a:rPr lang="en-US" smtClean="0"/>
              <a:t>20</a:t>
            </a:fld>
            <a:endParaRPr lang="en-US"/>
          </a:p>
        </p:txBody>
      </p:sp>
    </p:spTree>
    <p:extLst>
      <p:ext uri="{BB962C8B-B14F-4D97-AF65-F5344CB8AC3E}">
        <p14:creationId xmlns:p14="http://schemas.microsoft.com/office/powerpoint/2010/main" val="1533555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08C07-2760-407D-ACDA-5456EE95E932}"/>
              </a:ext>
            </a:extLst>
          </p:cNvPr>
          <p:cNvSpPr>
            <a:spLocks noGrp="1"/>
          </p:cNvSpPr>
          <p:nvPr>
            <p:ph type="title"/>
          </p:nvPr>
        </p:nvSpPr>
        <p:spPr/>
        <p:txBody>
          <a:bodyPr/>
          <a:lstStyle/>
          <a:p>
            <a:r>
              <a:rPr lang="en-US" dirty="0"/>
              <a:t>Geographical indications</a:t>
            </a:r>
          </a:p>
        </p:txBody>
      </p:sp>
      <p:sp>
        <p:nvSpPr>
          <p:cNvPr id="3" name="Content Placeholder 2">
            <a:extLst>
              <a:ext uri="{FF2B5EF4-FFF2-40B4-BE49-F238E27FC236}">
                <a16:creationId xmlns:a16="http://schemas.microsoft.com/office/drawing/2014/main" id="{2E6288A6-4759-4829-9961-74DAD50D0258}"/>
              </a:ext>
            </a:extLst>
          </p:cNvPr>
          <p:cNvSpPr>
            <a:spLocks noGrp="1"/>
          </p:cNvSpPr>
          <p:nvPr>
            <p:ph idx="1"/>
          </p:nvPr>
        </p:nvSpPr>
        <p:spPr/>
        <p:txBody>
          <a:bodyPr>
            <a:normAutofit fontScale="85000" lnSpcReduction="20000"/>
          </a:bodyPr>
          <a:lstStyle/>
          <a:p>
            <a:r>
              <a:rPr lang="en-US" b="1" dirty="0"/>
              <a:t>Geographical indications </a:t>
            </a:r>
            <a:r>
              <a:rPr lang="en-US" dirty="0"/>
              <a:t>(GI) are granted for products if their specific geographical origin accounts for their characteristic attributes or reputation (e.g. Champagne, Roquefort, Parmigiano Reggiano). </a:t>
            </a:r>
          </a:p>
          <a:p>
            <a:r>
              <a:rPr lang="en-US" dirty="0"/>
              <a:t>GIs serve similar functions as trademarks: identify source of a product which is associated with certain characteristics.</a:t>
            </a:r>
          </a:p>
          <a:p>
            <a:r>
              <a:rPr lang="en-US" dirty="0"/>
              <a:t>In some jurisdictions, GIs considered part of trademark system (e.g. the U.S.) and protected through collective or certification marks.</a:t>
            </a:r>
          </a:p>
          <a:p>
            <a:r>
              <a:rPr lang="en-US" dirty="0"/>
              <a:t>In other jurisdictions, </a:t>
            </a:r>
            <a:r>
              <a:rPr lang="en-US" i="1" dirty="0"/>
              <a:t>sui generis</a:t>
            </a:r>
            <a:r>
              <a:rPr lang="en-US" dirty="0"/>
              <a:t> protection granted in the form of a separate IP right (e.g. EU).</a:t>
            </a:r>
          </a:p>
          <a:p>
            <a:r>
              <a:rPr lang="en-US" dirty="0"/>
              <a:t>Depending on how GIs protected, differences in requirements for protection and scope of protection.</a:t>
            </a:r>
          </a:p>
          <a:p>
            <a:r>
              <a:rPr lang="en-US" dirty="0"/>
              <a:t>GIs useful in settings where production highly fragmented and individual producers too small to convey individually high quality of products.</a:t>
            </a:r>
          </a:p>
          <a:p>
            <a:endParaRPr lang="en-US" dirty="0"/>
          </a:p>
        </p:txBody>
      </p:sp>
      <p:sp>
        <p:nvSpPr>
          <p:cNvPr id="4" name="Date Placeholder 3">
            <a:extLst>
              <a:ext uri="{FF2B5EF4-FFF2-40B4-BE49-F238E27FC236}">
                <a16:creationId xmlns:a16="http://schemas.microsoft.com/office/drawing/2014/main" id="{E9E92FF2-238A-AAB3-E431-B82D06A15BAF}"/>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14E9C54B-745B-F63B-D670-9B115EE560C9}"/>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443A296E-E3EF-CCE2-EDF4-5191EB4DE4EA}"/>
              </a:ext>
            </a:extLst>
          </p:cNvPr>
          <p:cNvSpPr>
            <a:spLocks noGrp="1"/>
          </p:cNvSpPr>
          <p:nvPr>
            <p:ph type="sldNum" sz="quarter" idx="12"/>
          </p:nvPr>
        </p:nvSpPr>
        <p:spPr/>
        <p:txBody>
          <a:bodyPr/>
          <a:lstStyle/>
          <a:p>
            <a:fld id="{B7C1309C-BF2F-41FF-A11E-EA0D5268C033}" type="slidenum">
              <a:rPr lang="en-US" smtClean="0"/>
              <a:t>21</a:t>
            </a:fld>
            <a:endParaRPr lang="en-US"/>
          </a:p>
        </p:txBody>
      </p:sp>
    </p:spTree>
    <p:extLst>
      <p:ext uri="{BB962C8B-B14F-4D97-AF65-F5344CB8AC3E}">
        <p14:creationId xmlns:p14="http://schemas.microsoft.com/office/powerpoint/2010/main" val="2246526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977D0-B987-4626-B648-A878445A4A5F}"/>
              </a:ext>
            </a:extLst>
          </p:cNvPr>
          <p:cNvSpPr>
            <a:spLocks noGrp="1"/>
          </p:cNvSpPr>
          <p:nvPr>
            <p:ph type="title"/>
          </p:nvPr>
        </p:nvSpPr>
        <p:spPr/>
        <p:txBody>
          <a:bodyPr/>
          <a:lstStyle/>
          <a:p>
            <a:r>
              <a:rPr lang="en-US" dirty="0"/>
              <a:t>Economics of trademarks</a:t>
            </a:r>
          </a:p>
        </p:txBody>
      </p:sp>
      <p:sp>
        <p:nvSpPr>
          <p:cNvPr id="3" name="Content Placeholder 2">
            <a:extLst>
              <a:ext uri="{FF2B5EF4-FFF2-40B4-BE49-F238E27FC236}">
                <a16:creationId xmlns:a16="http://schemas.microsoft.com/office/drawing/2014/main" id="{5483CFE8-593A-41A3-B6F5-6B4B63EC11BC}"/>
              </a:ext>
            </a:extLst>
          </p:cNvPr>
          <p:cNvSpPr>
            <a:spLocks noGrp="1"/>
          </p:cNvSpPr>
          <p:nvPr>
            <p:ph idx="1"/>
          </p:nvPr>
        </p:nvSpPr>
        <p:spPr/>
        <p:txBody>
          <a:bodyPr>
            <a:normAutofit fontScale="92500" lnSpcReduction="20000"/>
          </a:bodyPr>
          <a:lstStyle/>
          <a:p>
            <a:r>
              <a:rPr lang="en-US" dirty="0"/>
              <a:t>Markets generally characterized by asymmetric information (Akerlof 1970):</a:t>
            </a:r>
          </a:p>
          <a:p>
            <a:pPr lvl="1"/>
            <a:r>
              <a:rPr lang="en-US" dirty="0"/>
              <a:t>Buyers and sellers have different information about product they intend to buy or sell.</a:t>
            </a:r>
          </a:p>
          <a:p>
            <a:pPr lvl="1"/>
            <a:r>
              <a:rPr lang="en-US" dirty="0"/>
              <a:t>Quality to some degree unobservable to consumers before purchasing and consuming a product or service.</a:t>
            </a:r>
          </a:p>
          <a:p>
            <a:r>
              <a:rPr lang="en-US" dirty="0"/>
              <a:t>Trademarks help reduce asymmetric information (and consumer search costs) by allowing sellers to identify themselves and to signal that their products are of a certain, consistent quality.</a:t>
            </a:r>
          </a:p>
          <a:p>
            <a:r>
              <a:rPr lang="en-US" dirty="0"/>
              <a:t>Trademarks also provide some form of guarantee regarding the non-contractible elements of a product. </a:t>
            </a:r>
          </a:p>
          <a:p>
            <a:r>
              <a:rPr lang="en-US" dirty="0"/>
              <a:t>If a company does not provide expected quality or non-contractible features, trademark will suffer loss of goodwill.</a:t>
            </a:r>
          </a:p>
          <a:p>
            <a:r>
              <a:rPr lang="en-US" dirty="0"/>
              <a:t>Self-enforcing mechanism.</a:t>
            </a:r>
          </a:p>
        </p:txBody>
      </p:sp>
      <p:sp>
        <p:nvSpPr>
          <p:cNvPr id="4" name="Date Placeholder 3">
            <a:extLst>
              <a:ext uri="{FF2B5EF4-FFF2-40B4-BE49-F238E27FC236}">
                <a16:creationId xmlns:a16="http://schemas.microsoft.com/office/drawing/2014/main" id="{DA93351D-16E8-6829-6B89-E9E1E919AF63}"/>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47DC0FBF-828D-0304-5C83-29BED50BC496}"/>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6BA2B5EA-AF01-43C1-9674-541ACFE85507}"/>
              </a:ext>
            </a:extLst>
          </p:cNvPr>
          <p:cNvSpPr>
            <a:spLocks noGrp="1"/>
          </p:cNvSpPr>
          <p:nvPr>
            <p:ph type="sldNum" sz="quarter" idx="12"/>
          </p:nvPr>
        </p:nvSpPr>
        <p:spPr/>
        <p:txBody>
          <a:bodyPr/>
          <a:lstStyle/>
          <a:p>
            <a:fld id="{B7C1309C-BF2F-41FF-A11E-EA0D5268C033}" type="slidenum">
              <a:rPr lang="en-US" smtClean="0"/>
              <a:t>22</a:t>
            </a:fld>
            <a:endParaRPr lang="en-US"/>
          </a:p>
        </p:txBody>
      </p:sp>
    </p:spTree>
    <p:extLst>
      <p:ext uri="{BB962C8B-B14F-4D97-AF65-F5344CB8AC3E}">
        <p14:creationId xmlns:p14="http://schemas.microsoft.com/office/powerpoint/2010/main" val="3581836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ABAE5-A782-4E3A-8BD4-68B90E367E57}"/>
              </a:ext>
            </a:extLst>
          </p:cNvPr>
          <p:cNvSpPr>
            <a:spLocks noGrp="1"/>
          </p:cNvSpPr>
          <p:nvPr>
            <p:ph type="title"/>
          </p:nvPr>
        </p:nvSpPr>
        <p:spPr/>
        <p:txBody>
          <a:bodyPr/>
          <a:lstStyle/>
          <a:p>
            <a:r>
              <a:rPr lang="en-US" dirty="0"/>
              <a:t>Economics of trademarks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C065157-B9DB-4FC1-8DD0-CD17DDEB480E}"/>
                  </a:ext>
                </a:extLst>
              </p:cNvPr>
              <p:cNvSpPr>
                <a:spLocks noGrp="1"/>
              </p:cNvSpPr>
              <p:nvPr>
                <p:ph idx="1"/>
              </p:nvPr>
            </p:nvSpPr>
            <p:spPr/>
            <p:txBody>
              <a:bodyPr>
                <a:normAutofit/>
              </a:bodyPr>
              <a:lstStyle/>
              <a:p>
                <a:r>
                  <a:rPr lang="en-US" dirty="0"/>
                  <a:t>Landes and Posner (1987)</a:t>
                </a:r>
              </a:p>
              <a:p>
                <a:pPr lvl="1"/>
                <a:r>
                  <a:rPr lang="en-US" dirty="0"/>
                  <a:t>If trademarks reduce asymmetric information, consumers are willing to pay a higher price because they incur lower search costs.</a:t>
                </a:r>
              </a:p>
              <a:p>
                <a:pPr lvl="1"/>
                <a:r>
                  <a:rPr lang="en-US" dirty="0"/>
                  <a:t>Assume full price faced by consumers for product </a:t>
                </a:r>
                <a:r>
                  <a:rPr lang="en-US" i="1" dirty="0"/>
                  <a:t>x</a:t>
                </a:r>
                <a:r>
                  <a:rPr lang="en-US" dirty="0"/>
                  <a:t> manufactured by a company is </a:t>
                </a:r>
                <a:r>
                  <a:rPr lang="en-US" i="1" dirty="0"/>
                  <a:t>p</a:t>
                </a:r>
                <a:r>
                  <a:rPr lang="en-US" dirty="0"/>
                  <a:t>, which consists of “money price” </a:t>
                </a:r>
                <a:r>
                  <a:rPr lang="en-US" i="1" dirty="0"/>
                  <a:t>m</a:t>
                </a:r>
                <a:r>
                  <a:rPr lang="en-US" dirty="0"/>
                  <a:t> paid by consumers to the company and their search costs </a:t>
                </a:r>
                <a:r>
                  <a:rPr lang="en-US" i="1" dirty="0"/>
                  <a:t>s(</a:t>
                </a:r>
                <a:r>
                  <a:rPr lang="en-US" i="1" dirty="0" err="1"/>
                  <a:t>t,z</a:t>
                </a:r>
                <a:r>
                  <a:rPr lang="en-US" i="1" dirty="0"/>
                  <a:t>):</a:t>
                </a:r>
              </a:p>
              <a:p>
                <a:pPr marL="457200" lvl="1" indent="0">
                  <a:buNone/>
                </a:pPr>
                <a:r>
                  <a:rPr lang="en-US" b="0" dirty="0"/>
                  <a:t>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oMath>
                </a14:m>
                <a:r>
                  <a:rPr lang="en-US" b="0" dirty="0">
                    <a:latin typeface="Cambria Math" panose="02040503050406030204" pitchFamily="18" charset="0"/>
                  </a:rPr>
                  <a:t>				(1)</a:t>
                </a:r>
              </a:p>
              <a:p>
                <a:pPr lvl="1"/>
                <a:r>
                  <a:rPr lang="en-US" dirty="0"/>
                  <a:t>Search costs depend on trademark </a:t>
                </a:r>
                <a:r>
                  <a:rPr lang="en-US" i="1" dirty="0"/>
                  <a:t>t</a:t>
                </a:r>
                <a:r>
                  <a:rPr lang="en-US" dirty="0"/>
                  <a:t> as well as a range of other factors </a:t>
                </a:r>
                <a:r>
                  <a:rPr lang="en-US" i="1" dirty="0"/>
                  <a:t>z</a:t>
                </a:r>
                <a:r>
                  <a:rPr lang="en-US" dirty="0"/>
                  <a:t>, such as advertisement etc.</a:t>
                </a:r>
              </a:p>
              <a:p>
                <a:pPr lvl="1"/>
                <a:r>
                  <a:rPr lang="en-US" dirty="0"/>
                  <a:t>Assume </a:t>
                </a:r>
                <a:r>
                  <a:rPr lang="en-US" i="1" dirty="0"/>
                  <a:t>s</a:t>
                </a:r>
                <a:r>
                  <a:rPr lang="en-US" dirty="0"/>
                  <a:t> decreases in </a:t>
                </a:r>
                <a:r>
                  <a:rPr lang="en-US" i="1" dirty="0"/>
                  <a:t>t.</a:t>
                </a:r>
                <a:endParaRPr lang="en-US" b="0" dirty="0">
                  <a:latin typeface="Cambria Math" panose="02040503050406030204" pitchFamily="18" charset="0"/>
                </a:endParaRPr>
              </a:p>
              <a:p>
                <a:endParaRPr lang="en-US" i="1" dirty="0"/>
              </a:p>
              <a:p>
                <a:endParaRPr lang="en-US" dirty="0"/>
              </a:p>
            </p:txBody>
          </p:sp>
        </mc:Choice>
        <mc:Fallback xmlns="">
          <p:sp>
            <p:nvSpPr>
              <p:cNvPr id="3" name="Content Placeholder 2">
                <a:extLst>
                  <a:ext uri="{FF2B5EF4-FFF2-40B4-BE49-F238E27FC236}">
                    <a16:creationId xmlns:a16="http://schemas.microsoft.com/office/drawing/2014/main" id="{1C065157-B9DB-4FC1-8DD0-CD17DDEB480E}"/>
                  </a:ext>
                </a:extLst>
              </p:cNvPr>
              <p:cNvSpPr>
                <a:spLocks noGrp="1" noRot="1" noChangeAspect="1" noMove="1" noResize="1" noEditPoints="1" noAdjustHandles="1" noChangeArrowheads="1" noChangeShapeType="1" noTextEdit="1"/>
              </p:cNvSpPr>
              <p:nvPr>
                <p:ph idx="1"/>
              </p:nvPr>
            </p:nvSpPr>
            <p:spPr>
              <a:blipFill>
                <a:blip r:embed="rId2"/>
                <a:stretch>
                  <a:fillRect l="-1043" t="-2241" r="-754"/>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CF0FC457-B5CA-2FB5-90D4-3558E147809A}"/>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039E694F-00B0-6AB4-BAA1-0A4B4975B63B}"/>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5B2E31D7-7CD2-6694-FCD0-F2C91C120352}"/>
              </a:ext>
            </a:extLst>
          </p:cNvPr>
          <p:cNvSpPr>
            <a:spLocks noGrp="1"/>
          </p:cNvSpPr>
          <p:nvPr>
            <p:ph type="sldNum" sz="quarter" idx="12"/>
          </p:nvPr>
        </p:nvSpPr>
        <p:spPr/>
        <p:txBody>
          <a:bodyPr/>
          <a:lstStyle/>
          <a:p>
            <a:fld id="{B7C1309C-BF2F-41FF-A11E-EA0D5268C033}" type="slidenum">
              <a:rPr lang="en-US" smtClean="0"/>
              <a:t>23</a:t>
            </a:fld>
            <a:endParaRPr lang="en-US"/>
          </a:p>
        </p:txBody>
      </p:sp>
    </p:spTree>
    <p:extLst>
      <p:ext uri="{BB962C8B-B14F-4D97-AF65-F5344CB8AC3E}">
        <p14:creationId xmlns:p14="http://schemas.microsoft.com/office/powerpoint/2010/main" val="3875302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DD566-B9A8-47ED-A176-DF08090CE5A4}"/>
              </a:ext>
            </a:extLst>
          </p:cNvPr>
          <p:cNvSpPr>
            <a:spLocks noGrp="1"/>
          </p:cNvSpPr>
          <p:nvPr>
            <p:ph type="title"/>
          </p:nvPr>
        </p:nvSpPr>
        <p:spPr/>
        <p:txBody>
          <a:bodyPr/>
          <a:lstStyle/>
          <a:p>
            <a:r>
              <a:rPr lang="en-US" dirty="0"/>
              <a:t>Economics of trademarks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0C6D41-63BD-4953-8774-A43394A5E9DD}"/>
                  </a:ext>
                </a:extLst>
              </p:cNvPr>
              <p:cNvSpPr>
                <a:spLocks noGrp="1"/>
              </p:cNvSpPr>
              <p:nvPr>
                <p:ph idx="1"/>
              </p:nvPr>
            </p:nvSpPr>
            <p:spPr/>
            <p:txBody>
              <a:bodyPr>
                <a:normAutofit fontScale="92500" lnSpcReduction="20000"/>
              </a:bodyPr>
              <a:lstStyle/>
              <a:p>
                <a:r>
                  <a:rPr lang="en-US" dirty="0"/>
                  <a:t>Firm’s profit function:</a:t>
                </a:r>
              </a:p>
              <a:p>
                <a:pPr marL="0" indent="0">
                  <a:buNone/>
                </a:pPr>
                <a:r>
                  <a:rPr lang="en-US" dirty="0">
                    <a:ea typeface="Cambria Math" panose="02040503050406030204" pitchFamily="18" charset="0"/>
                  </a:rPr>
                  <a:t>			</a:t>
                </a:r>
                <a14:m>
                  <m:oMath xmlns:m="http://schemas.openxmlformats.org/officeDocument/2006/math">
                    <m:r>
                      <a:rPr lang="en-US"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𝑟𝑡</m:t>
                    </m:r>
                  </m:oMath>
                </a14:m>
                <a:r>
                  <a:rPr lang="en-US" dirty="0"/>
                  <a:t>				(2)</a:t>
                </a:r>
              </a:p>
              <a:p>
                <a:r>
                  <a:rPr lang="en-US" dirty="0"/>
                  <a:t>where </a:t>
                </a:r>
                <a:r>
                  <a:rPr lang="en-US" i="1" dirty="0"/>
                  <a:t>π</a:t>
                </a:r>
                <a:r>
                  <a:rPr lang="en-US" dirty="0"/>
                  <a:t> denotes firm profits, </a:t>
                </a:r>
                <a:r>
                  <a:rPr lang="en-US" i="1" dirty="0"/>
                  <a:t>c</a:t>
                </a:r>
                <a:r>
                  <a:rPr lang="en-US" dirty="0"/>
                  <a:t> are marginal costs of producing </a:t>
                </a:r>
                <a:r>
                  <a:rPr lang="en-US" i="1" dirty="0"/>
                  <a:t>x</a:t>
                </a:r>
                <a:r>
                  <a:rPr lang="en-US" dirty="0"/>
                  <a:t>, and </a:t>
                </a:r>
                <a:r>
                  <a:rPr lang="en-US" i="1" dirty="0"/>
                  <a:t>r</a:t>
                </a:r>
                <a:r>
                  <a:rPr lang="en-US" dirty="0"/>
                  <a:t> is the marginal cost of “producing” trademark protection </a:t>
                </a:r>
                <a:r>
                  <a:rPr lang="en-US" i="1" dirty="0"/>
                  <a:t>t</a:t>
                </a:r>
                <a:r>
                  <a:rPr lang="en-US" dirty="0"/>
                  <a:t>. </a:t>
                </a:r>
              </a:p>
              <a:p>
                <a:r>
                  <a:rPr lang="en-US" dirty="0"/>
                  <a:t>Substitute (1) into (2):</a:t>
                </a:r>
              </a:p>
              <a:p>
                <a:pPr marL="0" indent="0">
                  <a:buNone/>
                </a:pPr>
                <a:r>
                  <a:rPr lang="en-US" dirty="0">
                    <a:ea typeface="Cambria Math" panose="02040503050406030204" pitchFamily="18" charset="0"/>
                  </a:rPr>
                  <a:t>		</a:t>
                </a:r>
                <a14:m>
                  <m:oMath xmlns:m="http://schemas.openxmlformats.org/officeDocument/2006/math">
                    <m:r>
                      <a:rPr lang="en-US"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e>
                        </m:d>
                      </m:e>
                    </m:d>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𝑟𝑡</m:t>
                    </m:r>
                  </m:oMath>
                </a14:m>
                <a:r>
                  <a:rPr lang="en-US" dirty="0"/>
                  <a:t>			(3)</a:t>
                </a:r>
              </a:p>
              <a:p>
                <a:r>
                  <a:rPr lang="en-US" dirty="0"/>
                  <a:t>Assumed perfect competition.</a:t>
                </a:r>
              </a:p>
              <a:p>
                <a:r>
                  <a:rPr lang="en-US" dirty="0"/>
                  <a:t>First order conditions with respect to </a:t>
                </a:r>
                <a:r>
                  <a:rPr lang="en-US" i="1" dirty="0"/>
                  <a:t>x</a:t>
                </a:r>
                <a:r>
                  <a:rPr lang="en-US" dirty="0"/>
                  <a:t> and </a:t>
                </a:r>
                <a:r>
                  <a:rPr lang="en-US" i="1" dirty="0"/>
                  <a:t>t</a:t>
                </a:r>
                <a:r>
                  <a:rPr lang="en-US" dirty="0"/>
                  <a:t> are respectively:</a:t>
                </a:r>
              </a:p>
              <a:p>
                <a:pPr marL="0" indent="0">
                  <a:buNone/>
                </a:pPr>
                <a:r>
                  <a:rPr lang="en-US" b="0" dirty="0"/>
                  <a:t>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𝑠</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𝑧</m:t>
                        </m:r>
                      </m:e>
                    </m:d>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=0</m:t>
                    </m:r>
                  </m:oMath>
                </a14:m>
                <a:r>
                  <a:rPr lang="en-US" dirty="0"/>
                  <a:t>			(4)</a:t>
                </a:r>
              </a:p>
              <a:p>
                <a:pPr marL="0" indent="0">
                  <a:buNone/>
                </a:pPr>
                <a:r>
                  <a:rPr lang="en-US" b="0" dirty="0"/>
                  <a:t>		</a:t>
                </a:r>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𝑑𝑠</m:t>
                        </m:r>
                      </m:num>
                      <m:den>
                        <m:r>
                          <a:rPr lang="en-US" b="0" i="1" smtClean="0">
                            <a:latin typeface="Cambria Math" panose="02040503050406030204" pitchFamily="18" charset="0"/>
                          </a:rPr>
                          <m:t>𝑑𝑡</m:t>
                        </m:r>
                      </m:den>
                    </m:f>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=0</m:t>
                    </m:r>
                  </m:oMath>
                </a14:m>
                <a:r>
                  <a:rPr lang="en-US" dirty="0"/>
                  <a:t>					(5)</a:t>
                </a:r>
              </a:p>
            </p:txBody>
          </p:sp>
        </mc:Choice>
        <mc:Fallback xmlns="">
          <p:sp>
            <p:nvSpPr>
              <p:cNvPr id="3" name="Content Placeholder 2">
                <a:extLst>
                  <a:ext uri="{FF2B5EF4-FFF2-40B4-BE49-F238E27FC236}">
                    <a16:creationId xmlns:a16="http://schemas.microsoft.com/office/drawing/2014/main" id="{E10C6D41-63BD-4953-8774-A43394A5E9DD}"/>
                  </a:ext>
                </a:extLst>
              </p:cNvPr>
              <p:cNvSpPr>
                <a:spLocks noGrp="1" noRot="1" noChangeAspect="1" noMove="1" noResize="1" noEditPoints="1" noAdjustHandles="1" noChangeArrowheads="1" noChangeShapeType="1" noTextEdit="1"/>
              </p:cNvSpPr>
              <p:nvPr>
                <p:ph idx="1"/>
              </p:nvPr>
            </p:nvSpPr>
            <p:spPr>
              <a:blipFill>
                <a:blip r:embed="rId2"/>
                <a:stretch>
                  <a:fillRect l="-928" t="-350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2A85ABFA-2EBA-C4E9-60E5-808607CEE19E}"/>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27D80687-F55E-C687-6FF7-E40D439525DB}"/>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1452A60A-70A8-EA76-78A5-732203BAFFBE}"/>
              </a:ext>
            </a:extLst>
          </p:cNvPr>
          <p:cNvSpPr>
            <a:spLocks noGrp="1"/>
          </p:cNvSpPr>
          <p:nvPr>
            <p:ph type="sldNum" sz="quarter" idx="12"/>
          </p:nvPr>
        </p:nvSpPr>
        <p:spPr/>
        <p:txBody>
          <a:bodyPr/>
          <a:lstStyle/>
          <a:p>
            <a:fld id="{B7C1309C-BF2F-41FF-A11E-EA0D5268C033}" type="slidenum">
              <a:rPr lang="en-US" smtClean="0"/>
              <a:t>24</a:t>
            </a:fld>
            <a:endParaRPr lang="en-US"/>
          </a:p>
        </p:txBody>
      </p:sp>
    </p:spTree>
    <p:extLst>
      <p:ext uri="{BB962C8B-B14F-4D97-AF65-F5344CB8AC3E}">
        <p14:creationId xmlns:p14="http://schemas.microsoft.com/office/powerpoint/2010/main" val="964027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787E5-40E9-48DA-8721-A0DA6DC98176}"/>
              </a:ext>
            </a:extLst>
          </p:cNvPr>
          <p:cNvSpPr>
            <a:spLocks noGrp="1"/>
          </p:cNvSpPr>
          <p:nvPr>
            <p:ph type="title"/>
          </p:nvPr>
        </p:nvSpPr>
        <p:spPr/>
        <p:txBody>
          <a:bodyPr/>
          <a:lstStyle/>
          <a:p>
            <a:r>
              <a:rPr lang="en-US" dirty="0"/>
              <a:t>Economics of trademarks</a:t>
            </a:r>
          </a:p>
        </p:txBody>
      </p:sp>
      <p:sp>
        <p:nvSpPr>
          <p:cNvPr id="3" name="Content Placeholder 2">
            <a:extLst>
              <a:ext uri="{FF2B5EF4-FFF2-40B4-BE49-F238E27FC236}">
                <a16:creationId xmlns:a16="http://schemas.microsoft.com/office/drawing/2014/main" id="{3BD344AC-655B-4D87-A5A0-04606E4F2942}"/>
              </a:ext>
            </a:extLst>
          </p:cNvPr>
          <p:cNvSpPr>
            <a:spLocks noGrp="1"/>
          </p:cNvSpPr>
          <p:nvPr>
            <p:ph idx="1"/>
          </p:nvPr>
        </p:nvSpPr>
        <p:spPr/>
        <p:txBody>
          <a:bodyPr>
            <a:normAutofit/>
          </a:bodyPr>
          <a:lstStyle/>
          <a:p>
            <a:r>
              <a:rPr lang="en-US" dirty="0"/>
              <a:t>FOC (4): “money price” is equal to marginal cost. </a:t>
            </a:r>
          </a:p>
          <a:p>
            <a:r>
              <a:rPr lang="en-US" dirty="0"/>
              <a:t>FOC (5): firm invests in </a:t>
            </a:r>
            <a:r>
              <a:rPr lang="en-US" i="1" dirty="0"/>
              <a:t>t</a:t>
            </a:r>
            <a:r>
              <a:rPr lang="en-US" dirty="0"/>
              <a:t> up to the point where it equates marginal cost of a little more trademark protection </a:t>
            </a:r>
            <a:r>
              <a:rPr lang="en-US" i="1" dirty="0"/>
              <a:t>r</a:t>
            </a:r>
            <a:r>
              <a:rPr lang="en-US" dirty="0"/>
              <a:t> to marginal return in the form of lowering search costs a little further (</a:t>
            </a:r>
            <a:r>
              <a:rPr lang="en-US" i="1" dirty="0"/>
              <a:t>-ds/dt</a:t>
            </a:r>
            <a:r>
              <a:rPr lang="en-US" dirty="0"/>
              <a:t>) which applies to all units of </a:t>
            </a:r>
            <a:r>
              <a:rPr lang="en-US" i="1" dirty="0"/>
              <a:t>x</a:t>
            </a:r>
            <a:r>
              <a:rPr lang="en-US" dirty="0"/>
              <a:t> sold in the market.</a:t>
            </a:r>
          </a:p>
          <a:p>
            <a:r>
              <a:rPr lang="en-US" dirty="0"/>
              <a:t>Model illustrates two features of trademark protection: </a:t>
            </a:r>
          </a:p>
          <a:p>
            <a:pPr lvl="1"/>
            <a:r>
              <a:rPr lang="en-US" dirty="0"/>
              <a:t>Firms invest optimally in trademark protection to the point where marginal benefits equal marginal costs.</a:t>
            </a:r>
          </a:p>
          <a:p>
            <a:pPr lvl="1"/>
            <a:r>
              <a:rPr lang="en-US" dirty="0"/>
              <a:t>Even in a perfectly competitive market, trademark protection allows companies to charge a higher price </a:t>
            </a:r>
            <a:r>
              <a:rPr lang="en-US" i="1" dirty="0"/>
              <a:t>m</a:t>
            </a:r>
            <a:r>
              <a:rPr lang="en-US" dirty="0"/>
              <a:t>. </a:t>
            </a:r>
          </a:p>
        </p:txBody>
      </p:sp>
      <p:sp>
        <p:nvSpPr>
          <p:cNvPr id="4" name="Date Placeholder 3">
            <a:extLst>
              <a:ext uri="{FF2B5EF4-FFF2-40B4-BE49-F238E27FC236}">
                <a16:creationId xmlns:a16="http://schemas.microsoft.com/office/drawing/2014/main" id="{6D48256A-31BC-5EB2-2FA7-1B108CDD2174}"/>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9E12344B-5220-0499-C5EA-4925AD230AF1}"/>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F1A5166E-782C-64AD-8A35-324532EA3923}"/>
              </a:ext>
            </a:extLst>
          </p:cNvPr>
          <p:cNvSpPr>
            <a:spLocks noGrp="1"/>
          </p:cNvSpPr>
          <p:nvPr>
            <p:ph type="sldNum" sz="quarter" idx="12"/>
          </p:nvPr>
        </p:nvSpPr>
        <p:spPr/>
        <p:txBody>
          <a:bodyPr/>
          <a:lstStyle/>
          <a:p>
            <a:fld id="{B7C1309C-BF2F-41FF-A11E-EA0D5268C033}" type="slidenum">
              <a:rPr lang="en-US" smtClean="0"/>
              <a:t>25</a:t>
            </a:fld>
            <a:endParaRPr lang="en-US"/>
          </a:p>
        </p:txBody>
      </p:sp>
    </p:spTree>
    <p:extLst>
      <p:ext uri="{BB962C8B-B14F-4D97-AF65-F5344CB8AC3E}">
        <p14:creationId xmlns:p14="http://schemas.microsoft.com/office/powerpoint/2010/main" val="4113236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6DC47-47A1-42BC-93A2-9E7F5F947DB2}"/>
              </a:ext>
            </a:extLst>
          </p:cNvPr>
          <p:cNvSpPr>
            <a:spLocks noGrp="1"/>
          </p:cNvSpPr>
          <p:nvPr>
            <p:ph type="title"/>
          </p:nvPr>
        </p:nvSpPr>
        <p:spPr/>
        <p:txBody>
          <a:bodyPr/>
          <a:lstStyle/>
          <a:p>
            <a:r>
              <a:rPr lang="en-US" dirty="0"/>
              <a:t>Trademarks and innovation</a:t>
            </a:r>
          </a:p>
        </p:txBody>
      </p:sp>
      <p:sp>
        <p:nvSpPr>
          <p:cNvPr id="3" name="Content Placeholder 2">
            <a:extLst>
              <a:ext uri="{FF2B5EF4-FFF2-40B4-BE49-F238E27FC236}">
                <a16:creationId xmlns:a16="http://schemas.microsoft.com/office/drawing/2014/main" id="{2377220A-B69B-4891-A9AF-63EEB76CACA7}"/>
              </a:ext>
            </a:extLst>
          </p:cNvPr>
          <p:cNvSpPr>
            <a:spLocks noGrp="1"/>
          </p:cNvSpPr>
          <p:nvPr>
            <p:ph idx="1"/>
          </p:nvPr>
        </p:nvSpPr>
        <p:spPr/>
        <p:txBody>
          <a:bodyPr>
            <a:normAutofit fontScale="92500"/>
          </a:bodyPr>
          <a:lstStyle/>
          <a:p>
            <a:r>
              <a:rPr lang="en-US" dirty="0"/>
              <a:t>Trademarks often associated with innovation. </a:t>
            </a:r>
          </a:p>
          <a:p>
            <a:r>
              <a:rPr lang="en-US" dirty="0"/>
              <a:t>However</a:t>
            </a:r>
          </a:p>
          <a:p>
            <a:pPr lvl="1"/>
            <a:r>
              <a:rPr lang="en-US" dirty="0"/>
              <a:t>Mark has to be distinctive and not lead to likely consumer confusion due to conflicts with existing trademarks.</a:t>
            </a:r>
          </a:p>
          <a:p>
            <a:pPr lvl="1"/>
            <a:r>
              <a:rPr lang="en-US" dirty="0"/>
              <a:t>No legal requirement that a trademark protect something new (an innovation).</a:t>
            </a:r>
          </a:p>
          <a:p>
            <a:pPr lvl="1"/>
            <a:r>
              <a:rPr lang="en-US" dirty="0"/>
              <a:t>Trademark system </a:t>
            </a:r>
            <a:r>
              <a:rPr lang="en-US" i="1" dirty="0"/>
              <a:t>per s</a:t>
            </a:r>
            <a:r>
              <a:rPr lang="en-US" dirty="0"/>
              <a:t>e not tasked with promoting innovation and no reason to assume that trademarks reflect innovative activity. </a:t>
            </a:r>
          </a:p>
          <a:p>
            <a:r>
              <a:rPr lang="en-US" dirty="0"/>
              <a:t>In practice, new trademark registrations usually triggered by introduction of new products or changes to existing products</a:t>
            </a:r>
          </a:p>
          <a:p>
            <a:r>
              <a:rPr lang="en-US" dirty="0"/>
              <a:t>Ability to protect brand names of new products helps innovators appropriate returns to their innovation.</a:t>
            </a:r>
            <a:r>
              <a:rPr lang="en-US" dirty="0">
                <a:effectLst/>
              </a:rPr>
              <a:t> </a:t>
            </a:r>
            <a:endParaRPr lang="en-US" dirty="0"/>
          </a:p>
          <a:p>
            <a:endParaRPr lang="en-US" dirty="0"/>
          </a:p>
        </p:txBody>
      </p:sp>
      <p:sp>
        <p:nvSpPr>
          <p:cNvPr id="4" name="Date Placeholder 3">
            <a:extLst>
              <a:ext uri="{FF2B5EF4-FFF2-40B4-BE49-F238E27FC236}">
                <a16:creationId xmlns:a16="http://schemas.microsoft.com/office/drawing/2014/main" id="{CE2C2F9D-E029-8BD0-5499-A3656FD5B66F}"/>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A6B95319-912B-5D37-A39C-BA1121CB15B5}"/>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AE26883B-3763-5940-3507-5623E52942D7}"/>
              </a:ext>
            </a:extLst>
          </p:cNvPr>
          <p:cNvSpPr>
            <a:spLocks noGrp="1"/>
          </p:cNvSpPr>
          <p:nvPr>
            <p:ph type="sldNum" sz="quarter" idx="12"/>
          </p:nvPr>
        </p:nvSpPr>
        <p:spPr/>
        <p:txBody>
          <a:bodyPr/>
          <a:lstStyle/>
          <a:p>
            <a:fld id="{B7C1309C-BF2F-41FF-A11E-EA0D5268C033}" type="slidenum">
              <a:rPr lang="en-US" smtClean="0"/>
              <a:t>26</a:t>
            </a:fld>
            <a:endParaRPr lang="en-US"/>
          </a:p>
        </p:txBody>
      </p:sp>
    </p:spTree>
    <p:extLst>
      <p:ext uri="{BB962C8B-B14F-4D97-AF65-F5344CB8AC3E}">
        <p14:creationId xmlns:p14="http://schemas.microsoft.com/office/powerpoint/2010/main" val="3059997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39C1C-0E8C-4A85-9568-29DCBB9B785E}"/>
              </a:ext>
            </a:extLst>
          </p:cNvPr>
          <p:cNvSpPr>
            <a:spLocks noGrp="1"/>
          </p:cNvSpPr>
          <p:nvPr>
            <p:ph type="title"/>
          </p:nvPr>
        </p:nvSpPr>
        <p:spPr/>
        <p:txBody>
          <a:bodyPr/>
          <a:lstStyle/>
          <a:p>
            <a:r>
              <a:rPr lang="en-US" dirty="0"/>
              <a:t>Use of trademarks and patents</a:t>
            </a:r>
          </a:p>
        </p:txBody>
      </p:sp>
      <p:pic>
        <p:nvPicPr>
          <p:cNvPr id="4" name="Picture 3">
            <a:extLst>
              <a:ext uri="{FF2B5EF4-FFF2-40B4-BE49-F238E27FC236}">
                <a16:creationId xmlns:a16="http://schemas.microsoft.com/office/drawing/2014/main" id="{0E9B547E-D28D-4DAE-9F21-1BD77CF332B1}"/>
              </a:ext>
            </a:extLst>
          </p:cNvPr>
          <p:cNvPicPr>
            <a:picLocks noChangeAspect="1"/>
          </p:cNvPicPr>
          <p:nvPr/>
        </p:nvPicPr>
        <p:blipFill>
          <a:blip r:embed="rId2"/>
          <a:stretch>
            <a:fillRect/>
          </a:stretch>
        </p:blipFill>
        <p:spPr>
          <a:xfrm>
            <a:off x="2489512" y="1353788"/>
            <a:ext cx="6838789" cy="4895806"/>
          </a:xfrm>
          <a:prstGeom prst="rect">
            <a:avLst/>
          </a:prstGeom>
        </p:spPr>
      </p:pic>
      <p:sp>
        <p:nvSpPr>
          <p:cNvPr id="3" name="Date Placeholder 2">
            <a:extLst>
              <a:ext uri="{FF2B5EF4-FFF2-40B4-BE49-F238E27FC236}">
                <a16:creationId xmlns:a16="http://schemas.microsoft.com/office/drawing/2014/main" id="{28B55C42-2CEA-A807-ED48-4D0689065474}"/>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5188A00B-7984-F44C-6C79-39B58CF00384}"/>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262FCD74-6096-D184-DC2C-7E05A673BCB5}"/>
              </a:ext>
            </a:extLst>
          </p:cNvPr>
          <p:cNvSpPr>
            <a:spLocks noGrp="1"/>
          </p:cNvSpPr>
          <p:nvPr>
            <p:ph type="sldNum" sz="quarter" idx="12"/>
          </p:nvPr>
        </p:nvSpPr>
        <p:spPr/>
        <p:txBody>
          <a:bodyPr/>
          <a:lstStyle/>
          <a:p>
            <a:fld id="{B7C1309C-BF2F-41FF-A11E-EA0D5268C033}" type="slidenum">
              <a:rPr lang="en-US" smtClean="0"/>
              <a:t>27</a:t>
            </a:fld>
            <a:endParaRPr lang="en-US"/>
          </a:p>
        </p:txBody>
      </p:sp>
    </p:spTree>
    <p:extLst>
      <p:ext uri="{BB962C8B-B14F-4D97-AF65-F5344CB8AC3E}">
        <p14:creationId xmlns:p14="http://schemas.microsoft.com/office/powerpoint/2010/main" val="211145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7B566-68D0-4A09-9952-8CEC86397DFF}"/>
              </a:ext>
            </a:extLst>
          </p:cNvPr>
          <p:cNvSpPr>
            <a:spLocks noGrp="1"/>
          </p:cNvSpPr>
          <p:nvPr>
            <p:ph type="title"/>
          </p:nvPr>
        </p:nvSpPr>
        <p:spPr/>
        <p:txBody>
          <a:bodyPr/>
          <a:lstStyle/>
          <a:p>
            <a:r>
              <a:rPr lang="en-US" dirty="0"/>
              <a:t>Trademarks and innovation</a:t>
            </a:r>
          </a:p>
        </p:txBody>
      </p:sp>
      <p:sp>
        <p:nvSpPr>
          <p:cNvPr id="3" name="Date Placeholder 2">
            <a:extLst>
              <a:ext uri="{FF2B5EF4-FFF2-40B4-BE49-F238E27FC236}">
                <a16:creationId xmlns:a16="http://schemas.microsoft.com/office/drawing/2014/main" id="{4CECDFF9-DDC8-EC54-9089-D9530B264438}"/>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00B2408D-4226-D342-5152-23348348D517}"/>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165AAADA-5710-7DF2-EC12-B93C99FCCBBC}"/>
              </a:ext>
            </a:extLst>
          </p:cNvPr>
          <p:cNvSpPr>
            <a:spLocks noGrp="1"/>
          </p:cNvSpPr>
          <p:nvPr>
            <p:ph type="sldNum" sz="quarter" idx="12"/>
          </p:nvPr>
        </p:nvSpPr>
        <p:spPr/>
        <p:txBody>
          <a:bodyPr/>
          <a:lstStyle/>
          <a:p>
            <a:fld id="{B7C1309C-BF2F-41FF-A11E-EA0D5268C033}" type="slidenum">
              <a:rPr lang="en-US" smtClean="0"/>
              <a:t>28</a:t>
            </a:fld>
            <a:endParaRPr lang="en-US"/>
          </a:p>
        </p:txBody>
      </p:sp>
      <p:pic>
        <p:nvPicPr>
          <p:cNvPr id="7" name="Picture 6">
            <a:extLst>
              <a:ext uri="{FF2B5EF4-FFF2-40B4-BE49-F238E27FC236}">
                <a16:creationId xmlns:a16="http://schemas.microsoft.com/office/drawing/2014/main" id="{D306107A-A711-472E-AE65-01C8C2D2DAB8}"/>
              </a:ext>
            </a:extLst>
          </p:cNvPr>
          <p:cNvPicPr>
            <a:picLocks noChangeAspect="1"/>
          </p:cNvPicPr>
          <p:nvPr/>
        </p:nvPicPr>
        <p:blipFill>
          <a:blip r:embed="rId2"/>
          <a:stretch>
            <a:fillRect/>
          </a:stretch>
        </p:blipFill>
        <p:spPr>
          <a:xfrm>
            <a:off x="2844828" y="1643592"/>
            <a:ext cx="6517185" cy="4528608"/>
          </a:xfrm>
          <a:prstGeom prst="rect">
            <a:avLst/>
          </a:prstGeom>
        </p:spPr>
      </p:pic>
    </p:spTree>
    <p:extLst>
      <p:ext uri="{BB962C8B-B14F-4D97-AF65-F5344CB8AC3E}">
        <p14:creationId xmlns:p14="http://schemas.microsoft.com/office/powerpoint/2010/main" val="213085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AF42-64BF-4029-AE6E-794092373A5D}"/>
              </a:ext>
            </a:extLst>
          </p:cNvPr>
          <p:cNvSpPr>
            <a:spLocks noGrp="1"/>
          </p:cNvSpPr>
          <p:nvPr>
            <p:ph type="title"/>
          </p:nvPr>
        </p:nvSpPr>
        <p:spPr/>
        <p:txBody>
          <a:bodyPr/>
          <a:lstStyle/>
          <a:p>
            <a:r>
              <a:rPr lang="en-US" dirty="0"/>
              <a:t>Use of trademarks and patents share of turnover due to innovation</a:t>
            </a:r>
          </a:p>
        </p:txBody>
      </p:sp>
      <p:pic>
        <p:nvPicPr>
          <p:cNvPr id="4" name="Picture 3">
            <a:extLst>
              <a:ext uri="{FF2B5EF4-FFF2-40B4-BE49-F238E27FC236}">
                <a16:creationId xmlns:a16="http://schemas.microsoft.com/office/drawing/2014/main" id="{6AB8D02D-0CFF-4BA4-A126-3689E471C5C6}"/>
              </a:ext>
            </a:extLst>
          </p:cNvPr>
          <p:cNvPicPr>
            <a:picLocks noChangeAspect="1"/>
          </p:cNvPicPr>
          <p:nvPr/>
        </p:nvPicPr>
        <p:blipFill>
          <a:blip r:embed="rId2"/>
          <a:stretch>
            <a:fillRect/>
          </a:stretch>
        </p:blipFill>
        <p:spPr>
          <a:xfrm>
            <a:off x="1736196" y="2148886"/>
            <a:ext cx="8719608" cy="4086814"/>
          </a:xfrm>
          <a:prstGeom prst="rect">
            <a:avLst/>
          </a:prstGeom>
        </p:spPr>
      </p:pic>
      <p:sp>
        <p:nvSpPr>
          <p:cNvPr id="3" name="Date Placeholder 2">
            <a:extLst>
              <a:ext uri="{FF2B5EF4-FFF2-40B4-BE49-F238E27FC236}">
                <a16:creationId xmlns:a16="http://schemas.microsoft.com/office/drawing/2014/main" id="{C3B09DB2-3060-AE04-89D1-C02DB138EEF8}"/>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3882E63C-ABC9-D563-480D-020E138E49BC}"/>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C010A1EF-06FC-EA10-2809-769D5D6BE4E6}"/>
              </a:ext>
            </a:extLst>
          </p:cNvPr>
          <p:cNvSpPr>
            <a:spLocks noGrp="1"/>
          </p:cNvSpPr>
          <p:nvPr>
            <p:ph type="sldNum" sz="quarter" idx="12"/>
          </p:nvPr>
        </p:nvSpPr>
        <p:spPr/>
        <p:txBody>
          <a:bodyPr/>
          <a:lstStyle/>
          <a:p>
            <a:fld id="{B7C1309C-BF2F-41FF-A11E-EA0D5268C033}" type="slidenum">
              <a:rPr lang="en-US" smtClean="0"/>
              <a:t>29</a:t>
            </a:fld>
            <a:endParaRPr lang="en-US"/>
          </a:p>
        </p:txBody>
      </p:sp>
    </p:spTree>
    <p:extLst>
      <p:ext uri="{BB962C8B-B14F-4D97-AF65-F5344CB8AC3E}">
        <p14:creationId xmlns:p14="http://schemas.microsoft.com/office/powerpoint/2010/main" val="4085342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3475D-9784-4D80-843A-1E6AAE284FD9}"/>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47540191-FB8E-4E05-A27F-E9A8A82F6316}"/>
              </a:ext>
            </a:extLst>
          </p:cNvPr>
          <p:cNvSpPr>
            <a:spLocks noGrp="1"/>
          </p:cNvSpPr>
          <p:nvPr>
            <p:ph idx="1"/>
          </p:nvPr>
        </p:nvSpPr>
        <p:spPr/>
        <p:txBody>
          <a:bodyPr>
            <a:normAutofit/>
          </a:bodyPr>
          <a:lstStyle/>
          <a:p>
            <a:r>
              <a:rPr lang="en-US" dirty="0"/>
              <a:t>Trademarks everywhere in the modern economy.</a:t>
            </a:r>
          </a:p>
          <a:p>
            <a:r>
              <a:rPr lang="en-US" dirty="0"/>
              <a:t>Trademarks widely used throughout the world.</a:t>
            </a:r>
          </a:p>
          <a:p>
            <a:pPr lvl="1"/>
            <a:r>
              <a:rPr lang="en-US" dirty="0"/>
              <a:t>More than 10.8 million trademark filings worldwide in 2018 (compare to fewer than 3.3 million patent filings). </a:t>
            </a:r>
          </a:p>
          <a:p>
            <a:r>
              <a:rPr lang="en-US" dirty="0"/>
              <a:t>Trademark filings increased faster than patent filings over last decade.</a:t>
            </a:r>
          </a:p>
          <a:p>
            <a:r>
              <a:rPr lang="en-US" dirty="0"/>
              <a:t>Trademarks widely used in developing countries by developing country residents.</a:t>
            </a:r>
          </a:p>
          <a:p>
            <a:r>
              <a:rPr lang="en-US" dirty="0"/>
              <a:t>Trademarks much more widely used across entire economy than other IP rights.</a:t>
            </a:r>
          </a:p>
          <a:p>
            <a:endParaRPr lang="en-US" dirty="0"/>
          </a:p>
        </p:txBody>
      </p:sp>
      <p:sp>
        <p:nvSpPr>
          <p:cNvPr id="4" name="Date Placeholder 3">
            <a:extLst>
              <a:ext uri="{FF2B5EF4-FFF2-40B4-BE49-F238E27FC236}">
                <a16:creationId xmlns:a16="http://schemas.microsoft.com/office/drawing/2014/main" id="{C507F4EF-DB60-4C57-EBE8-CC04C3069DD2}"/>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46E49173-1990-BA0B-8D75-6FD4837FA75A}"/>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C6364C1E-A339-9A1C-0621-19AE12C3284E}"/>
              </a:ext>
            </a:extLst>
          </p:cNvPr>
          <p:cNvSpPr>
            <a:spLocks noGrp="1"/>
          </p:cNvSpPr>
          <p:nvPr>
            <p:ph type="sldNum" sz="quarter" idx="12"/>
          </p:nvPr>
        </p:nvSpPr>
        <p:spPr/>
        <p:txBody>
          <a:bodyPr/>
          <a:lstStyle/>
          <a:p>
            <a:fld id="{B7C1309C-BF2F-41FF-A11E-EA0D5268C033}" type="slidenum">
              <a:rPr lang="en-US" smtClean="0"/>
              <a:t>3</a:t>
            </a:fld>
            <a:endParaRPr lang="en-US"/>
          </a:p>
        </p:txBody>
      </p:sp>
    </p:spTree>
    <p:extLst>
      <p:ext uri="{BB962C8B-B14F-4D97-AF65-F5344CB8AC3E}">
        <p14:creationId xmlns:p14="http://schemas.microsoft.com/office/powerpoint/2010/main" val="4173861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53B9C-6F3A-466E-A7B2-0E5914BC8F35}"/>
              </a:ext>
            </a:extLst>
          </p:cNvPr>
          <p:cNvSpPr>
            <a:spLocks noGrp="1"/>
          </p:cNvSpPr>
          <p:nvPr>
            <p:ph type="title"/>
          </p:nvPr>
        </p:nvSpPr>
        <p:spPr/>
        <p:txBody>
          <a:bodyPr/>
          <a:lstStyle/>
          <a:p>
            <a:r>
              <a:rPr lang="en-US" dirty="0"/>
              <a:t>Patenting and trademarking activity</a:t>
            </a:r>
          </a:p>
        </p:txBody>
      </p:sp>
      <p:sp>
        <p:nvSpPr>
          <p:cNvPr id="3" name="Date Placeholder 2">
            <a:extLst>
              <a:ext uri="{FF2B5EF4-FFF2-40B4-BE49-F238E27FC236}">
                <a16:creationId xmlns:a16="http://schemas.microsoft.com/office/drawing/2014/main" id="{BF19D313-1761-2DDE-9081-FBE8BEAEFB02}"/>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D1A7018A-10BB-E453-E147-CA6C4F073781}"/>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D38E2018-8923-5F67-2CAC-96E41EC2A709}"/>
              </a:ext>
            </a:extLst>
          </p:cNvPr>
          <p:cNvSpPr>
            <a:spLocks noGrp="1"/>
          </p:cNvSpPr>
          <p:nvPr>
            <p:ph type="sldNum" sz="quarter" idx="12"/>
          </p:nvPr>
        </p:nvSpPr>
        <p:spPr/>
        <p:txBody>
          <a:bodyPr/>
          <a:lstStyle/>
          <a:p>
            <a:fld id="{B7C1309C-BF2F-41FF-A11E-EA0D5268C033}" type="slidenum">
              <a:rPr lang="en-US" smtClean="0"/>
              <a:t>30</a:t>
            </a:fld>
            <a:endParaRPr lang="en-US"/>
          </a:p>
        </p:txBody>
      </p:sp>
      <p:sp>
        <p:nvSpPr>
          <p:cNvPr id="7" name="TextBox 6">
            <a:extLst>
              <a:ext uri="{FF2B5EF4-FFF2-40B4-BE49-F238E27FC236}">
                <a16:creationId xmlns:a16="http://schemas.microsoft.com/office/drawing/2014/main" id="{5B63E434-0EAE-9CC2-3BBA-C1FCCDE515F1}"/>
              </a:ext>
            </a:extLst>
          </p:cNvPr>
          <p:cNvSpPr txBox="1"/>
          <p:nvPr/>
        </p:nvSpPr>
        <p:spPr>
          <a:xfrm>
            <a:off x="838200" y="2232555"/>
            <a:ext cx="2743200"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a:t>Small number of patenting firms are likely to use trademarks.</a:t>
            </a:r>
          </a:p>
          <a:p>
            <a:pPr marL="342900" indent="-342900">
              <a:buFont typeface="Arial" panose="020B0604020202020204" pitchFamily="34" charset="0"/>
              <a:buChar char="•"/>
            </a:pPr>
            <a:r>
              <a:rPr lang="en-US" sz="2000" dirty="0"/>
              <a:t>Most trademarking firms do not also patent.</a:t>
            </a:r>
          </a:p>
        </p:txBody>
      </p:sp>
      <p:pic>
        <p:nvPicPr>
          <p:cNvPr id="10" name="Picture 9">
            <a:extLst>
              <a:ext uri="{FF2B5EF4-FFF2-40B4-BE49-F238E27FC236}">
                <a16:creationId xmlns:a16="http://schemas.microsoft.com/office/drawing/2014/main" id="{0E585FD6-AE90-4FC7-9A23-67AA0F58BBAE}"/>
              </a:ext>
            </a:extLst>
          </p:cNvPr>
          <p:cNvPicPr>
            <a:picLocks noChangeAspect="1"/>
          </p:cNvPicPr>
          <p:nvPr/>
        </p:nvPicPr>
        <p:blipFill>
          <a:blip r:embed="rId2"/>
          <a:stretch>
            <a:fillRect/>
          </a:stretch>
        </p:blipFill>
        <p:spPr>
          <a:xfrm>
            <a:off x="4597400" y="1606018"/>
            <a:ext cx="5822628" cy="4161178"/>
          </a:xfrm>
          <a:prstGeom prst="rect">
            <a:avLst/>
          </a:prstGeom>
        </p:spPr>
      </p:pic>
    </p:spTree>
    <p:extLst>
      <p:ext uri="{BB962C8B-B14F-4D97-AF65-F5344CB8AC3E}">
        <p14:creationId xmlns:p14="http://schemas.microsoft.com/office/powerpoint/2010/main" val="3964157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390D7-21CA-4783-BF8C-D01B781421F4}"/>
              </a:ext>
            </a:extLst>
          </p:cNvPr>
          <p:cNvSpPr>
            <a:spLocks noGrp="1"/>
          </p:cNvSpPr>
          <p:nvPr>
            <p:ph type="title"/>
          </p:nvPr>
        </p:nvSpPr>
        <p:spPr/>
        <p:txBody>
          <a:bodyPr/>
          <a:lstStyle/>
          <a:p>
            <a:r>
              <a:rPr lang="en-US" dirty="0"/>
              <a:t>Trademarks and marketing/branding</a:t>
            </a:r>
          </a:p>
        </p:txBody>
      </p:sp>
      <p:sp>
        <p:nvSpPr>
          <p:cNvPr id="3" name="Content Placeholder 2">
            <a:extLst>
              <a:ext uri="{FF2B5EF4-FFF2-40B4-BE49-F238E27FC236}">
                <a16:creationId xmlns:a16="http://schemas.microsoft.com/office/drawing/2014/main" id="{CC21F833-DD68-4300-BE5D-1E4544D2F384}"/>
              </a:ext>
            </a:extLst>
          </p:cNvPr>
          <p:cNvSpPr>
            <a:spLocks noGrp="1"/>
          </p:cNvSpPr>
          <p:nvPr>
            <p:ph idx="1"/>
          </p:nvPr>
        </p:nvSpPr>
        <p:spPr/>
        <p:txBody>
          <a:bodyPr>
            <a:normAutofit/>
          </a:bodyPr>
          <a:lstStyle/>
          <a:p>
            <a:r>
              <a:rPr lang="en-US" dirty="0"/>
              <a:t>A brand embodies the perception by the public of a company’s characteristics, attributes and often its values.</a:t>
            </a:r>
          </a:p>
          <a:p>
            <a:r>
              <a:rPr lang="en-US" dirty="0"/>
              <a:t>Companies often invest heavily in creation and maintenance of brands as a way of securing a competitive advantage. </a:t>
            </a:r>
          </a:p>
          <a:p>
            <a:r>
              <a:rPr lang="en-US" dirty="0"/>
              <a:t>A brand is built on reputation and trademarks protect reputation embodied by a brand.</a:t>
            </a:r>
          </a:p>
          <a:p>
            <a:r>
              <a:rPr lang="en-US" dirty="0"/>
              <a:t>Terms “trademark” and “brand” often used interchangeably.</a:t>
            </a:r>
          </a:p>
          <a:p>
            <a:r>
              <a:rPr lang="en-US" dirty="0"/>
              <a:t>But a trademark is the legal instrument that protects the reputational value embodied by a brand.  </a:t>
            </a:r>
          </a:p>
        </p:txBody>
      </p:sp>
      <p:sp>
        <p:nvSpPr>
          <p:cNvPr id="4" name="Date Placeholder 3">
            <a:extLst>
              <a:ext uri="{FF2B5EF4-FFF2-40B4-BE49-F238E27FC236}">
                <a16:creationId xmlns:a16="http://schemas.microsoft.com/office/drawing/2014/main" id="{60EB8517-2B36-8C51-0D14-8FC1A7BC47FD}"/>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8EB3C3F4-1484-F5C0-5B95-972E21C42133}"/>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2138FD82-DAFC-F5F2-7601-201696DFA8D6}"/>
              </a:ext>
            </a:extLst>
          </p:cNvPr>
          <p:cNvSpPr>
            <a:spLocks noGrp="1"/>
          </p:cNvSpPr>
          <p:nvPr>
            <p:ph type="sldNum" sz="quarter" idx="12"/>
          </p:nvPr>
        </p:nvSpPr>
        <p:spPr/>
        <p:txBody>
          <a:bodyPr/>
          <a:lstStyle/>
          <a:p>
            <a:fld id="{B7C1309C-BF2F-41FF-A11E-EA0D5268C033}" type="slidenum">
              <a:rPr lang="en-US" smtClean="0"/>
              <a:t>31</a:t>
            </a:fld>
            <a:endParaRPr lang="en-US"/>
          </a:p>
        </p:txBody>
      </p:sp>
    </p:spTree>
    <p:extLst>
      <p:ext uri="{BB962C8B-B14F-4D97-AF65-F5344CB8AC3E}">
        <p14:creationId xmlns:p14="http://schemas.microsoft.com/office/powerpoint/2010/main" val="3008443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C898D-65B7-4103-820B-4A44646C469B}"/>
              </a:ext>
            </a:extLst>
          </p:cNvPr>
          <p:cNvSpPr>
            <a:spLocks noGrp="1"/>
          </p:cNvSpPr>
          <p:nvPr>
            <p:ph type="title"/>
          </p:nvPr>
        </p:nvSpPr>
        <p:spPr/>
        <p:txBody>
          <a:bodyPr/>
          <a:lstStyle/>
          <a:p>
            <a:r>
              <a:rPr lang="en-US" dirty="0"/>
              <a:t>Trademark value</a:t>
            </a:r>
          </a:p>
        </p:txBody>
      </p:sp>
      <p:sp>
        <p:nvSpPr>
          <p:cNvPr id="3" name="Content Placeholder 2">
            <a:extLst>
              <a:ext uri="{FF2B5EF4-FFF2-40B4-BE49-F238E27FC236}">
                <a16:creationId xmlns:a16="http://schemas.microsoft.com/office/drawing/2014/main" id="{F0F53BDB-3EE8-4DBA-B9F5-A09167F7A504}"/>
              </a:ext>
            </a:extLst>
          </p:cNvPr>
          <p:cNvSpPr>
            <a:spLocks noGrp="1"/>
          </p:cNvSpPr>
          <p:nvPr>
            <p:ph idx="1"/>
          </p:nvPr>
        </p:nvSpPr>
        <p:spPr/>
        <p:txBody>
          <a:bodyPr>
            <a:normAutofit fontScale="77500" lnSpcReduction="20000"/>
          </a:bodyPr>
          <a:lstStyle/>
          <a:p>
            <a:r>
              <a:rPr lang="en-US" dirty="0"/>
              <a:t>Value of a trademark depends mainly on trademark strength.</a:t>
            </a:r>
          </a:p>
          <a:p>
            <a:r>
              <a:rPr lang="en-US" dirty="0"/>
              <a:t>Trademark strength is a measure of inherent distinctiveness or uniqueness of a trademark.</a:t>
            </a:r>
          </a:p>
          <a:p>
            <a:r>
              <a:rPr lang="en-US" dirty="0"/>
              <a:t>Determinants of trademark strength (Economides, 1998):</a:t>
            </a:r>
          </a:p>
          <a:p>
            <a:pPr lvl="1"/>
            <a:r>
              <a:rPr lang="en-US" dirty="0"/>
              <a:t>Consumer’s ability to recall the mark and its associated features.</a:t>
            </a:r>
          </a:p>
          <a:p>
            <a:pPr lvl="1"/>
            <a:r>
              <a:rPr lang="en-US" dirty="0"/>
              <a:t>Ability of others to use a confusingly similar mark.</a:t>
            </a:r>
          </a:p>
          <a:p>
            <a:pPr lvl="1"/>
            <a:r>
              <a:rPr lang="en-US" dirty="0"/>
              <a:t>Reluctance of trademark owner to change the variety and quality features of the trademarked product over time. </a:t>
            </a:r>
          </a:p>
          <a:p>
            <a:r>
              <a:rPr lang="en-US" dirty="0"/>
              <a:t>Trademark strength depends on trademark and brand characteristics:</a:t>
            </a:r>
          </a:p>
          <a:p>
            <a:pPr lvl="1"/>
            <a:r>
              <a:rPr lang="en-US" dirty="0"/>
              <a:t>Descriptive and suggestive marks are broader and potentially more effective in excluding competitors. They also provide information to consumers which partly substitutes for advertising.</a:t>
            </a:r>
          </a:p>
          <a:p>
            <a:r>
              <a:rPr lang="en-US" dirty="0"/>
              <a:t>Trademark strength also depends on brand awareness. </a:t>
            </a:r>
          </a:p>
          <a:p>
            <a:r>
              <a:rPr lang="en-US" dirty="0"/>
              <a:t>Determinants of trademark strength inherently intangible and therefore hard to measure.</a:t>
            </a:r>
          </a:p>
        </p:txBody>
      </p:sp>
      <p:sp>
        <p:nvSpPr>
          <p:cNvPr id="4" name="Date Placeholder 3">
            <a:extLst>
              <a:ext uri="{FF2B5EF4-FFF2-40B4-BE49-F238E27FC236}">
                <a16:creationId xmlns:a16="http://schemas.microsoft.com/office/drawing/2014/main" id="{0EF307C1-EF15-9E86-1594-53D1C1F66927}"/>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BCD460D6-DF71-F92A-1A74-6F50643BF12C}"/>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BFA1EA67-D1A4-753B-05F5-FE356994DEB3}"/>
              </a:ext>
            </a:extLst>
          </p:cNvPr>
          <p:cNvSpPr>
            <a:spLocks noGrp="1"/>
          </p:cNvSpPr>
          <p:nvPr>
            <p:ph type="sldNum" sz="quarter" idx="12"/>
          </p:nvPr>
        </p:nvSpPr>
        <p:spPr/>
        <p:txBody>
          <a:bodyPr/>
          <a:lstStyle/>
          <a:p>
            <a:fld id="{B7C1309C-BF2F-41FF-A11E-EA0D5268C033}" type="slidenum">
              <a:rPr lang="en-US" smtClean="0"/>
              <a:t>32</a:t>
            </a:fld>
            <a:endParaRPr lang="en-US"/>
          </a:p>
        </p:txBody>
      </p:sp>
    </p:spTree>
    <p:extLst>
      <p:ext uri="{BB962C8B-B14F-4D97-AF65-F5344CB8AC3E}">
        <p14:creationId xmlns:p14="http://schemas.microsoft.com/office/powerpoint/2010/main" val="2974922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DBB73-A31B-4FC1-8A40-52F67909BBA7}"/>
              </a:ext>
            </a:extLst>
          </p:cNvPr>
          <p:cNvSpPr>
            <a:spLocks noGrp="1"/>
          </p:cNvSpPr>
          <p:nvPr>
            <p:ph type="title"/>
          </p:nvPr>
        </p:nvSpPr>
        <p:spPr/>
        <p:txBody>
          <a:bodyPr/>
          <a:lstStyle/>
          <a:p>
            <a:r>
              <a:rPr lang="en-US" dirty="0"/>
              <a:t>Trademark value</a:t>
            </a:r>
          </a:p>
        </p:txBody>
      </p:sp>
      <p:sp>
        <p:nvSpPr>
          <p:cNvPr id="3" name="Content Placeholder 2">
            <a:extLst>
              <a:ext uri="{FF2B5EF4-FFF2-40B4-BE49-F238E27FC236}">
                <a16:creationId xmlns:a16="http://schemas.microsoft.com/office/drawing/2014/main" id="{91CCCF91-682A-4E30-8131-A03987DD6FEF}"/>
              </a:ext>
            </a:extLst>
          </p:cNvPr>
          <p:cNvSpPr>
            <a:spLocks noGrp="1"/>
          </p:cNvSpPr>
          <p:nvPr>
            <p:ph idx="1"/>
          </p:nvPr>
        </p:nvSpPr>
        <p:spPr>
          <a:xfrm>
            <a:off x="838200" y="1526796"/>
            <a:ext cx="10515600" cy="4650167"/>
          </a:xfrm>
        </p:spPr>
        <p:txBody>
          <a:bodyPr>
            <a:normAutofit fontScale="77500" lnSpcReduction="20000"/>
          </a:bodyPr>
          <a:lstStyle/>
          <a:p>
            <a:pPr lvl="0"/>
            <a:r>
              <a:rPr lang="en-US" i="1" dirty="0"/>
              <a:t>Cost valuation:</a:t>
            </a:r>
            <a:r>
              <a:rPr lang="en-US" dirty="0"/>
              <a:t> </a:t>
            </a:r>
          </a:p>
          <a:p>
            <a:pPr lvl="1"/>
            <a:r>
              <a:rPr lang="en-US" dirty="0"/>
              <a:t>Total cost of obtaining a trademark, includes registration and legal fees, marketing and advertising costs etc.</a:t>
            </a:r>
          </a:p>
          <a:p>
            <a:pPr lvl="1"/>
            <a:r>
              <a:rPr lang="en-US" dirty="0"/>
              <a:t>Accounting method relatively easy to implement, but likely to undervalue the trademark.</a:t>
            </a:r>
          </a:p>
          <a:p>
            <a:pPr lvl="0"/>
            <a:r>
              <a:rPr lang="en-US" i="1" dirty="0"/>
              <a:t>Expected income:</a:t>
            </a:r>
            <a:r>
              <a:rPr lang="en-US" dirty="0"/>
              <a:t> </a:t>
            </a:r>
          </a:p>
          <a:p>
            <a:pPr lvl="1"/>
            <a:r>
              <a:rPr lang="en-US" dirty="0"/>
              <a:t>Present value of all expected earnings made with the trademark.</a:t>
            </a:r>
          </a:p>
          <a:p>
            <a:pPr lvl="1"/>
            <a:r>
              <a:rPr lang="en-US" dirty="0"/>
              <a:t>Project future returns associated with a trademark, which is associated with a lot of uncertainty and requires a number of strong assumptions.</a:t>
            </a:r>
          </a:p>
          <a:p>
            <a:pPr lvl="1"/>
            <a:r>
              <a:rPr lang="en-US" dirty="0"/>
              <a:t>Hypothetical royalty rates, how much they would have to pay in royalties if they had to license their trademark from a third party. But difficult to find </a:t>
            </a:r>
            <a:r>
              <a:rPr lang="en-US" dirty="0" err="1"/>
              <a:t>comparables</a:t>
            </a:r>
            <a:r>
              <a:rPr lang="en-US" dirty="0"/>
              <a:t>.</a:t>
            </a:r>
          </a:p>
          <a:p>
            <a:r>
              <a:rPr lang="en-US" i="1" dirty="0"/>
              <a:t>Market value:</a:t>
            </a:r>
          </a:p>
          <a:p>
            <a:pPr lvl="1"/>
            <a:r>
              <a:rPr lang="en-US" dirty="0"/>
              <a:t>Fair market value, how much would third parties pay for a trademark if it were sold or licensed.</a:t>
            </a:r>
          </a:p>
          <a:p>
            <a:pPr lvl="1"/>
            <a:r>
              <a:rPr lang="en-US" dirty="0"/>
              <a:t>Standard way to measure this is to rely on historic sales or licensing price data of comparable trademarks.</a:t>
            </a:r>
          </a:p>
          <a:p>
            <a:pPr lvl="1"/>
            <a:r>
              <a:rPr lang="en-US" dirty="0"/>
              <a:t>Challenging because market relatively thin and hence few transactions as reference points.</a:t>
            </a:r>
          </a:p>
          <a:p>
            <a:pPr lvl="1"/>
            <a:r>
              <a:rPr lang="en-US" dirty="0"/>
              <a:t>Can use the Griliches, Hall et al. Tobin’s q methodologies to measure the value of trademarks to a firm (Greenhalgh &amp; Rogers 2006; Thoma 2021)</a:t>
            </a:r>
          </a:p>
        </p:txBody>
      </p:sp>
      <p:sp>
        <p:nvSpPr>
          <p:cNvPr id="4" name="Date Placeholder 3">
            <a:extLst>
              <a:ext uri="{FF2B5EF4-FFF2-40B4-BE49-F238E27FC236}">
                <a16:creationId xmlns:a16="http://schemas.microsoft.com/office/drawing/2014/main" id="{5BE16E10-67C5-CD69-1E41-ADDD72AB00C9}"/>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5514F052-F83E-044E-AF64-1088F3766473}"/>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2064964E-914A-B384-03CA-FC345618E3C3}"/>
              </a:ext>
            </a:extLst>
          </p:cNvPr>
          <p:cNvSpPr>
            <a:spLocks noGrp="1"/>
          </p:cNvSpPr>
          <p:nvPr>
            <p:ph type="sldNum" sz="quarter" idx="12"/>
          </p:nvPr>
        </p:nvSpPr>
        <p:spPr/>
        <p:txBody>
          <a:bodyPr/>
          <a:lstStyle/>
          <a:p>
            <a:fld id="{B7C1309C-BF2F-41FF-A11E-EA0D5268C033}" type="slidenum">
              <a:rPr lang="en-US" smtClean="0"/>
              <a:t>33</a:t>
            </a:fld>
            <a:endParaRPr lang="en-US"/>
          </a:p>
        </p:txBody>
      </p:sp>
    </p:spTree>
    <p:extLst>
      <p:ext uri="{BB962C8B-B14F-4D97-AF65-F5344CB8AC3E}">
        <p14:creationId xmlns:p14="http://schemas.microsoft.com/office/powerpoint/2010/main" val="2887454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D8296-8B02-4F29-9E62-F7E77AF8C171}"/>
              </a:ext>
            </a:extLst>
          </p:cNvPr>
          <p:cNvSpPr>
            <a:spLocks noGrp="1"/>
          </p:cNvSpPr>
          <p:nvPr>
            <p:ph type="title"/>
          </p:nvPr>
        </p:nvSpPr>
        <p:spPr/>
        <p:txBody>
          <a:bodyPr/>
          <a:lstStyle/>
          <a:p>
            <a:r>
              <a:rPr lang="en-US" dirty="0"/>
              <a:t>Trademarks and economic performance</a:t>
            </a:r>
          </a:p>
        </p:txBody>
      </p:sp>
      <p:sp>
        <p:nvSpPr>
          <p:cNvPr id="3" name="Content Placeholder 2">
            <a:extLst>
              <a:ext uri="{FF2B5EF4-FFF2-40B4-BE49-F238E27FC236}">
                <a16:creationId xmlns:a16="http://schemas.microsoft.com/office/drawing/2014/main" id="{619116BB-6BC1-44B5-BA76-D89E44D0C2F7}"/>
              </a:ext>
            </a:extLst>
          </p:cNvPr>
          <p:cNvSpPr>
            <a:spLocks noGrp="1"/>
          </p:cNvSpPr>
          <p:nvPr>
            <p:ph idx="1"/>
          </p:nvPr>
        </p:nvSpPr>
        <p:spPr/>
        <p:txBody>
          <a:bodyPr>
            <a:normAutofit/>
          </a:bodyPr>
          <a:lstStyle/>
          <a:p>
            <a:r>
              <a:rPr lang="en-US" dirty="0"/>
              <a:t>Trademarks and economic performance:</a:t>
            </a:r>
          </a:p>
          <a:p>
            <a:pPr lvl="1"/>
            <a:r>
              <a:rPr lang="en-US" dirty="0"/>
              <a:t>Trademarks help companies sustain brand premium, which translates into positive mark-ups.</a:t>
            </a:r>
          </a:p>
          <a:p>
            <a:pPr lvl="1"/>
            <a:r>
              <a:rPr lang="en-US" dirty="0"/>
              <a:t>Less competition helps companies grow faster.</a:t>
            </a:r>
          </a:p>
          <a:p>
            <a:pPr lvl="1"/>
            <a:r>
              <a:rPr lang="en-US" dirty="0"/>
              <a:t>Incentivize companies to invest in branding, advertisement and innovation.</a:t>
            </a:r>
          </a:p>
          <a:p>
            <a:r>
              <a:rPr lang="en-US" dirty="0"/>
              <a:t>Trademarks can have negative welfare effects due to less competition and increased market concentration.</a:t>
            </a:r>
          </a:p>
          <a:p>
            <a:r>
              <a:rPr lang="en-US" dirty="0"/>
              <a:t>Empirical evidence suggests that trademarking is positively associated at the firm-level with market value, employment and revenue growth as well as productivity.</a:t>
            </a:r>
          </a:p>
          <a:p>
            <a:endParaRPr lang="en-US" dirty="0"/>
          </a:p>
        </p:txBody>
      </p:sp>
      <p:sp>
        <p:nvSpPr>
          <p:cNvPr id="4" name="Date Placeholder 3">
            <a:extLst>
              <a:ext uri="{FF2B5EF4-FFF2-40B4-BE49-F238E27FC236}">
                <a16:creationId xmlns:a16="http://schemas.microsoft.com/office/drawing/2014/main" id="{D879EE9A-A259-D64E-77F9-20B06727A38A}"/>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21C63F96-F617-3FD9-A7F9-482943AB2D7F}"/>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D825BB20-5B7C-4495-1DA2-A07B5C1AB2F7}"/>
              </a:ext>
            </a:extLst>
          </p:cNvPr>
          <p:cNvSpPr>
            <a:spLocks noGrp="1"/>
          </p:cNvSpPr>
          <p:nvPr>
            <p:ph type="sldNum" sz="quarter" idx="12"/>
          </p:nvPr>
        </p:nvSpPr>
        <p:spPr/>
        <p:txBody>
          <a:bodyPr/>
          <a:lstStyle/>
          <a:p>
            <a:fld id="{B7C1309C-BF2F-41FF-A11E-EA0D5268C033}" type="slidenum">
              <a:rPr lang="en-US" smtClean="0"/>
              <a:t>34</a:t>
            </a:fld>
            <a:endParaRPr lang="en-US"/>
          </a:p>
        </p:txBody>
      </p:sp>
    </p:spTree>
    <p:extLst>
      <p:ext uri="{BB962C8B-B14F-4D97-AF65-F5344CB8AC3E}">
        <p14:creationId xmlns:p14="http://schemas.microsoft.com/office/powerpoint/2010/main" val="1202280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EC4CD-71BF-4996-BADD-BC3F28658779}"/>
              </a:ext>
            </a:extLst>
          </p:cNvPr>
          <p:cNvSpPr>
            <a:spLocks noGrp="1"/>
          </p:cNvSpPr>
          <p:nvPr>
            <p:ph type="title"/>
          </p:nvPr>
        </p:nvSpPr>
        <p:spPr/>
        <p:txBody>
          <a:bodyPr/>
          <a:lstStyle/>
          <a:p>
            <a:r>
              <a:rPr lang="en-US" dirty="0"/>
              <a:t>Trademark use combined with other IP rights</a:t>
            </a:r>
          </a:p>
        </p:txBody>
      </p:sp>
      <p:sp>
        <p:nvSpPr>
          <p:cNvPr id="3" name="Content Placeholder 2">
            <a:extLst>
              <a:ext uri="{FF2B5EF4-FFF2-40B4-BE49-F238E27FC236}">
                <a16:creationId xmlns:a16="http://schemas.microsoft.com/office/drawing/2014/main" id="{1C64368E-F3D4-4DE5-BA4F-5B17E0D60C36}"/>
              </a:ext>
            </a:extLst>
          </p:cNvPr>
          <p:cNvSpPr>
            <a:spLocks noGrp="1"/>
          </p:cNvSpPr>
          <p:nvPr>
            <p:ph idx="1"/>
          </p:nvPr>
        </p:nvSpPr>
        <p:spPr>
          <a:xfrm>
            <a:off x="838200" y="4846326"/>
            <a:ext cx="10515600" cy="1988141"/>
          </a:xfrm>
        </p:spPr>
        <p:txBody>
          <a:bodyPr>
            <a:normAutofit/>
          </a:bodyPr>
          <a:lstStyle/>
          <a:p>
            <a:r>
              <a:rPr lang="en-US" sz="2600" dirty="0"/>
              <a:t>Shortly thereafter filed for a EU trademark for product line “Capricci”, espresso capsules for use in machines that have patented technology.</a:t>
            </a:r>
          </a:p>
          <a:p>
            <a:r>
              <a:rPr lang="en-US" sz="2600" dirty="0"/>
              <a:t>Finally, also filed for a design right that protects design of espresso machine that would shortly thereafter be sold in the market.</a:t>
            </a:r>
          </a:p>
        </p:txBody>
      </p:sp>
      <p:sp>
        <p:nvSpPr>
          <p:cNvPr id="5" name="Content Placeholder 2">
            <a:extLst>
              <a:ext uri="{FF2B5EF4-FFF2-40B4-BE49-F238E27FC236}">
                <a16:creationId xmlns:a16="http://schemas.microsoft.com/office/drawing/2014/main" id="{7CE692AC-BD85-4641-B8F6-8DA9DE8BC933}"/>
              </a:ext>
            </a:extLst>
          </p:cNvPr>
          <p:cNvSpPr txBox="1">
            <a:spLocks/>
          </p:cNvSpPr>
          <p:nvPr/>
        </p:nvSpPr>
        <p:spPr>
          <a:xfrm>
            <a:off x="838200" y="2630588"/>
            <a:ext cx="3472543" cy="292669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Espresso machine maker </a:t>
            </a:r>
            <a:r>
              <a:rPr lang="en-US" dirty="0" err="1"/>
              <a:t>Ariete</a:t>
            </a:r>
            <a:r>
              <a:rPr lang="en-US" dirty="0"/>
              <a:t> filed patent on new techno-logy to expel pre-packaged capsules for espresso machines.</a:t>
            </a:r>
          </a:p>
          <a:p>
            <a:pPr marL="0" indent="0">
              <a:buNone/>
            </a:pPr>
            <a:r>
              <a:rPr lang="en-US" dirty="0"/>
              <a:t> </a:t>
            </a:r>
          </a:p>
        </p:txBody>
      </p:sp>
      <p:sp>
        <p:nvSpPr>
          <p:cNvPr id="6" name="Content Placeholder 2">
            <a:extLst>
              <a:ext uri="{FF2B5EF4-FFF2-40B4-BE49-F238E27FC236}">
                <a16:creationId xmlns:a16="http://schemas.microsoft.com/office/drawing/2014/main" id="{21960CF5-1A16-41A5-B6AA-1EB0F2B30357}"/>
              </a:ext>
            </a:extLst>
          </p:cNvPr>
          <p:cNvSpPr txBox="1">
            <a:spLocks/>
          </p:cNvSpPr>
          <p:nvPr/>
        </p:nvSpPr>
        <p:spPr>
          <a:xfrm>
            <a:off x="846667" y="1859493"/>
            <a:ext cx="10515600" cy="985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Other IP rights, design rights, patents and copyright, used in combination with trademarks to protect an innovation. </a:t>
            </a:r>
          </a:p>
          <a:p>
            <a:endParaRPr lang="en-US" sz="2600" dirty="0"/>
          </a:p>
        </p:txBody>
      </p:sp>
      <p:sp>
        <p:nvSpPr>
          <p:cNvPr id="4" name="Date Placeholder 3">
            <a:extLst>
              <a:ext uri="{FF2B5EF4-FFF2-40B4-BE49-F238E27FC236}">
                <a16:creationId xmlns:a16="http://schemas.microsoft.com/office/drawing/2014/main" id="{CD520837-0113-B4F0-1100-2483D8462029}"/>
              </a:ext>
            </a:extLst>
          </p:cNvPr>
          <p:cNvSpPr>
            <a:spLocks noGrp="1"/>
          </p:cNvSpPr>
          <p:nvPr>
            <p:ph type="dt" sz="half" idx="10"/>
          </p:nvPr>
        </p:nvSpPr>
        <p:spPr/>
        <p:txBody>
          <a:bodyPr/>
          <a:lstStyle/>
          <a:p>
            <a:r>
              <a:rPr lang="en-US"/>
              <a:t>2024</a:t>
            </a:r>
          </a:p>
        </p:txBody>
      </p:sp>
      <p:sp>
        <p:nvSpPr>
          <p:cNvPr id="8" name="Footer Placeholder 7">
            <a:extLst>
              <a:ext uri="{FF2B5EF4-FFF2-40B4-BE49-F238E27FC236}">
                <a16:creationId xmlns:a16="http://schemas.microsoft.com/office/drawing/2014/main" id="{C8BD6793-D6DF-001A-D21B-876EFCF67F4B}"/>
              </a:ext>
            </a:extLst>
          </p:cNvPr>
          <p:cNvSpPr>
            <a:spLocks noGrp="1"/>
          </p:cNvSpPr>
          <p:nvPr>
            <p:ph type="ftr" sz="quarter" idx="11"/>
          </p:nvPr>
        </p:nvSpPr>
        <p:spPr/>
        <p:txBody>
          <a:bodyPr/>
          <a:lstStyle/>
          <a:p>
            <a:r>
              <a:rPr lang="en-US"/>
              <a:t>Hall &amp; Helmers Ch. 12</a:t>
            </a:r>
          </a:p>
        </p:txBody>
      </p:sp>
      <p:sp>
        <p:nvSpPr>
          <p:cNvPr id="9" name="Slide Number Placeholder 8">
            <a:extLst>
              <a:ext uri="{FF2B5EF4-FFF2-40B4-BE49-F238E27FC236}">
                <a16:creationId xmlns:a16="http://schemas.microsoft.com/office/drawing/2014/main" id="{6BF5595E-5548-4D92-4C0B-0E2EB2595A0B}"/>
              </a:ext>
            </a:extLst>
          </p:cNvPr>
          <p:cNvSpPr>
            <a:spLocks noGrp="1"/>
          </p:cNvSpPr>
          <p:nvPr>
            <p:ph type="sldNum" sz="quarter" idx="12"/>
          </p:nvPr>
        </p:nvSpPr>
        <p:spPr/>
        <p:txBody>
          <a:bodyPr/>
          <a:lstStyle/>
          <a:p>
            <a:fld id="{B7C1309C-BF2F-41FF-A11E-EA0D5268C033}" type="slidenum">
              <a:rPr lang="en-US" smtClean="0"/>
              <a:t>35</a:t>
            </a:fld>
            <a:endParaRPr lang="en-US"/>
          </a:p>
        </p:txBody>
      </p:sp>
      <p:pic>
        <p:nvPicPr>
          <p:cNvPr id="10" name="Picture 9">
            <a:extLst>
              <a:ext uri="{FF2B5EF4-FFF2-40B4-BE49-F238E27FC236}">
                <a16:creationId xmlns:a16="http://schemas.microsoft.com/office/drawing/2014/main" id="{1D99466C-7C43-4894-8133-4CC1D732486A}"/>
              </a:ext>
            </a:extLst>
          </p:cNvPr>
          <p:cNvPicPr>
            <a:picLocks noChangeAspect="1"/>
          </p:cNvPicPr>
          <p:nvPr/>
        </p:nvPicPr>
        <p:blipFill>
          <a:blip r:embed="rId2"/>
          <a:stretch>
            <a:fillRect/>
          </a:stretch>
        </p:blipFill>
        <p:spPr>
          <a:xfrm>
            <a:off x="4529137" y="2844801"/>
            <a:ext cx="7248525" cy="1647825"/>
          </a:xfrm>
          <a:prstGeom prst="rect">
            <a:avLst/>
          </a:prstGeom>
        </p:spPr>
      </p:pic>
    </p:spTree>
    <p:extLst>
      <p:ext uri="{BB962C8B-B14F-4D97-AF65-F5344CB8AC3E}">
        <p14:creationId xmlns:p14="http://schemas.microsoft.com/office/powerpoint/2010/main" val="766513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0832C-B9BB-46E7-8646-269EAECFF387}"/>
              </a:ext>
            </a:extLst>
          </p:cNvPr>
          <p:cNvSpPr>
            <a:spLocks noGrp="1"/>
          </p:cNvSpPr>
          <p:nvPr>
            <p:ph type="title"/>
          </p:nvPr>
        </p:nvSpPr>
        <p:spPr/>
        <p:txBody>
          <a:bodyPr/>
          <a:lstStyle/>
          <a:p>
            <a:r>
              <a:rPr lang="en-US" dirty="0"/>
              <a:t>Trademark use combined with other IP rights</a:t>
            </a:r>
          </a:p>
        </p:txBody>
      </p:sp>
      <p:sp>
        <p:nvSpPr>
          <p:cNvPr id="3" name="Content Placeholder 2">
            <a:extLst>
              <a:ext uri="{FF2B5EF4-FFF2-40B4-BE49-F238E27FC236}">
                <a16:creationId xmlns:a16="http://schemas.microsoft.com/office/drawing/2014/main" id="{623F1427-0BB0-4057-9723-D55A12802743}"/>
              </a:ext>
            </a:extLst>
          </p:cNvPr>
          <p:cNvSpPr>
            <a:spLocks noGrp="1"/>
          </p:cNvSpPr>
          <p:nvPr>
            <p:ph idx="1"/>
          </p:nvPr>
        </p:nvSpPr>
        <p:spPr/>
        <p:txBody>
          <a:bodyPr>
            <a:normAutofit fontScale="85000" lnSpcReduction="20000"/>
          </a:bodyPr>
          <a:lstStyle/>
          <a:p>
            <a:r>
              <a:rPr lang="en-US" dirty="0"/>
              <a:t>Use of copyright and design rights in combination with trademarks may avoid companies seeking trademarks with overly broad boundaries.</a:t>
            </a:r>
          </a:p>
          <a:p>
            <a:pPr lvl="1"/>
            <a:r>
              <a:rPr lang="en-US" dirty="0"/>
              <a:t>For example, products often have attributes that have aesthetic features, e.g. specific color. Color has no function, but if color inherently associated with a product, it could effectively exclude other companies from using that aesthetic feature in their products. </a:t>
            </a:r>
          </a:p>
          <a:p>
            <a:r>
              <a:rPr lang="en-US" dirty="0"/>
              <a:t>Use of copyright and design rights in combination with trademarks may provide excessive protection:</a:t>
            </a:r>
          </a:p>
          <a:p>
            <a:pPr lvl="1"/>
            <a:r>
              <a:rPr lang="en-US" dirty="0"/>
              <a:t>Because copyright expires while trademark protection does not (provided a trademark is renewed), combined use of a trademark and copyright can provide substantial additional protection. </a:t>
            </a:r>
          </a:p>
          <a:p>
            <a:pPr lvl="1"/>
            <a:r>
              <a:rPr lang="en-US" dirty="0"/>
              <a:t>Cartoon character Mickey Mouse protected by both trademark and copyright.</a:t>
            </a:r>
          </a:p>
          <a:p>
            <a:pPr lvl="1"/>
            <a:r>
              <a:rPr lang="en-US" dirty="0"/>
              <a:t>Combined trademark and copyright protection of cartoon characters widespread. </a:t>
            </a:r>
          </a:p>
          <a:p>
            <a:pPr lvl="1"/>
            <a:r>
              <a:rPr lang="en-US" dirty="0"/>
              <a:t>Product shapes can be protected by both trademarks and design rights.</a:t>
            </a:r>
          </a:p>
          <a:p>
            <a:pPr lvl="1"/>
            <a:r>
              <a:rPr lang="en-US" dirty="0"/>
              <a:t>Trademarks do not require novelty and non-obviousness, but design rights do; it is possible that applicants obtain first a design right and then extend protection through trademark.</a:t>
            </a:r>
          </a:p>
        </p:txBody>
      </p:sp>
      <p:sp>
        <p:nvSpPr>
          <p:cNvPr id="4" name="Date Placeholder 3">
            <a:extLst>
              <a:ext uri="{FF2B5EF4-FFF2-40B4-BE49-F238E27FC236}">
                <a16:creationId xmlns:a16="http://schemas.microsoft.com/office/drawing/2014/main" id="{E415311D-E992-E5E2-CA6F-AE80D7763EAD}"/>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F5D81F7F-95F1-AFD6-B29D-18D7B6233E31}"/>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EE06AD6A-735F-60EE-D7D4-5C62B274242F}"/>
              </a:ext>
            </a:extLst>
          </p:cNvPr>
          <p:cNvSpPr>
            <a:spLocks noGrp="1"/>
          </p:cNvSpPr>
          <p:nvPr>
            <p:ph type="sldNum" sz="quarter" idx="12"/>
          </p:nvPr>
        </p:nvSpPr>
        <p:spPr/>
        <p:txBody>
          <a:bodyPr/>
          <a:lstStyle/>
          <a:p>
            <a:fld id="{B7C1309C-BF2F-41FF-A11E-EA0D5268C033}" type="slidenum">
              <a:rPr lang="en-US" smtClean="0"/>
              <a:t>36</a:t>
            </a:fld>
            <a:endParaRPr lang="en-US"/>
          </a:p>
        </p:txBody>
      </p:sp>
    </p:spTree>
    <p:extLst>
      <p:ext uri="{BB962C8B-B14F-4D97-AF65-F5344CB8AC3E}">
        <p14:creationId xmlns:p14="http://schemas.microsoft.com/office/powerpoint/2010/main" val="29128858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48B0-4DE9-4830-B37B-B756FF3726CE}"/>
              </a:ext>
            </a:extLst>
          </p:cNvPr>
          <p:cNvSpPr>
            <a:spLocks noGrp="1"/>
          </p:cNvSpPr>
          <p:nvPr>
            <p:ph type="title"/>
          </p:nvPr>
        </p:nvSpPr>
        <p:spPr/>
        <p:txBody>
          <a:bodyPr/>
          <a:lstStyle/>
          <a:p>
            <a:r>
              <a:rPr lang="en-US" dirty="0"/>
              <a:t>Trademarks and competition</a:t>
            </a:r>
          </a:p>
        </p:txBody>
      </p:sp>
      <p:sp>
        <p:nvSpPr>
          <p:cNvPr id="3" name="Content Placeholder 2">
            <a:extLst>
              <a:ext uri="{FF2B5EF4-FFF2-40B4-BE49-F238E27FC236}">
                <a16:creationId xmlns:a16="http://schemas.microsoft.com/office/drawing/2014/main" id="{DFDB3D0F-D1B8-456F-BAB8-BA2579561552}"/>
              </a:ext>
            </a:extLst>
          </p:cNvPr>
          <p:cNvSpPr>
            <a:spLocks noGrp="1"/>
          </p:cNvSpPr>
          <p:nvPr>
            <p:ph idx="1"/>
          </p:nvPr>
        </p:nvSpPr>
        <p:spPr/>
        <p:txBody>
          <a:bodyPr>
            <a:normAutofit/>
          </a:bodyPr>
          <a:lstStyle/>
          <a:p>
            <a:r>
              <a:rPr lang="en-US" sz="2600" dirty="0"/>
              <a:t>Christian Louboutin’s shoes typically feature a lacquer red outsole.</a:t>
            </a:r>
          </a:p>
          <a:p>
            <a:r>
              <a:rPr lang="en-US" sz="2600" dirty="0"/>
              <a:t>Louboutin successfully registered the red sole as a trademark in U.S.</a:t>
            </a:r>
          </a:p>
          <a:p>
            <a:r>
              <a:rPr lang="en-US" sz="2600" dirty="0"/>
              <a:t>Louboutin filed a lawsuit alleging trademark infringement against Yves Saint Laurent (YSL) after YSL launched an all red shoe.</a:t>
            </a:r>
          </a:p>
        </p:txBody>
      </p:sp>
      <p:pic>
        <p:nvPicPr>
          <p:cNvPr id="4" name="Picture 3">
            <a:extLst>
              <a:ext uri="{FF2B5EF4-FFF2-40B4-BE49-F238E27FC236}">
                <a16:creationId xmlns:a16="http://schemas.microsoft.com/office/drawing/2014/main" id="{B8A2F7CE-2C65-46DD-AF43-E9833A7E6704}"/>
              </a:ext>
            </a:extLst>
          </p:cNvPr>
          <p:cNvPicPr>
            <a:picLocks noChangeAspect="1"/>
          </p:cNvPicPr>
          <p:nvPr/>
        </p:nvPicPr>
        <p:blipFill>
          <a:blip r:embed="rId2"/>
          <a:stretch>
            <a:fillRect/>
          </a:stretch>
        </p:blipFill>
        <p:spPr>
          <a:xfrm>
            <a:off x="4736448" y="3783536"/>
            <a:ext cx="6218640" cy="2353733"/>
          </a:xfrm>
          <a:prstGeom prst="rect">
            <a:avLst/>
          </a:prstGeom>
        </p:spPr>
      </p:pic>
      <p:sp>
        <p:nvSpPr>
          <p:cNvPr id="5" name="Content Placeholder 2">
            <a:extLst>
              <a:ext uri="{FF2B5EF4-FFF2-40B4-BE49-F238E27FC236}">
                <a16:creationId xmlns:a16="http://schemas.microsoft.com/office/drawing/2014/main" id="{5B63B591-15B6-4409-B917-F8D5671B7E45}"/>
              </a:ext>
            </a:extLst>
          </p:cNvPr>
          <p:cNvSpPr txBox="1">
            <a:spLocks/>
          </p:cNvSpPr>
          <p:nvPr/>
        </p:nvSpPr>
        <p:spPr>
          <a:xfrm>
            <a:off x="838200" y="3589863"/>
            <a:ext cx="3725333" cy="2844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Court found that Louboutin’s trademark was in fact valid as it had acquired secondary meaning but limited it to shoes where the red sole contrasts with the upper part of the shoe.</a:t>
            </a:r>
          </a:p>
        </p:txBody>
      </p:sp>
      <p:sp>
        <p:nvSpPr>
          <p:cNvPr id="6" name="Date Placeholder 5">
            <a:extLst>
              <a:ext uri="{FF2B5EF4-FFF2-40B4-BE49-F238E27FC236}">
                <a16:creationId xmlns:a16="http://schemas.microsoft.com/office/drawing/2014/main" id="{DB8B563A-73E5-0DBE-7C60-D3423BCB636C}"/>
              </a:ext>
            </a:extLst>
          </p:cNvPr>
          <p:cNvSpPr>
            <a:spLocks noGrp="1"/>
          </p:cNvSpPr>
          <p:nvPr>
            <p:ph type="dt" sz="half" idx="10"/>
          </p:nvPr>
        </p:nvSpPr>
        <p:spPr/>
        <p:txBody>
          <a:bodyPr/>
          <a:lstStyle/>
          <a:p>
            <a:r>
              <a:rPr lang="en-US"/>
              <a:t>2024</a:t>
            </a:r>
          </a:p>
        </p:txBody>
      </p:sp>
      <p:sp>
        <p:nvSpPr>
          <p:cNvPr id="7" name="Footer Placeholder 6">
            <a:extLst>
              <a:ext uri="{FF2B5EF4-FFF2-40B4-BE49-F238E27FC236}">
                <a16:creationId xmlns:a16="http://schemas.microsoft.com/office/drawing/2014/main" id="{C3C651E6-24B1-1D38-3AAF-59D0635B0138}"/>
              </a:ext>
            </a:extLst>
          </p:cNvPr>
          <p:cNvSpPr>
            <a:spLocks noGrp="1"/>
          </p:cNvSpPr>
          <p:nvPr>
            <p:ph type="ftr" sz="quarter" idx="11"/>
          </p:nvPr>
        </p:nvSpPr>
        <p:spPr/>
        <p:txBody>
          <a:bodyPr/>
          <a:lstStyle/>
          <a:p>
            <a:r>
              <a:rPr lang="en-US"/>
              <a:t>Hall &amp; Helmers Ch. 12</a:t>
            </a:r>
          </a:p>
        </p:txBody>
      </p:sp>
      <p:sp>
        <p:nvSpPr>
          <p:cNvPr id="8" name="Slide Number Placeholder 7">
            <a:extLst>
              <a:ext uri="{FF2B5EF4-FFF2-40B4-BE49-F238E27FC236}">
                <a16:creationId xmlns:a16="http://schemas.microsoft.com/office/drawing/2014/main" id="{40E07FB9-452F-D21C-819E-43F696A21819}"/>
              </a:ext>
            </a:extLst>
          </p:cNvPr>
          <p:cNvSpPr>
            <a:spLocks noGrp="1"/>
          </p:cNvSpPr>
          <p:nvPr>
            <p:ph type="sldNum" sz="quarter" idx="12"/>
          </p:nvPr>
        </p:nvSpPr>
        <p:spPr/>
        <p:txBody>
          <a:bodyPr/>
          <a:lstStyle/>
          <a:p>
            <a:fld id="{B7C1309C-BF2F-41FF-A11E-EA0D5268C033}" type="slidenum">
              <a:rPr lang="en-US" smtClean="0"/>
              <a:t>37</a:t>
            </a:fld>
            <a:endParaRPr lang="en-US"/>
          </a:p>
        </p:txBody>
      </p:sp>
    </p:spTree>
    <p:extLst>
      <p:ext uri="{BB962C8B-B14F-4D97-AF65-F5344CB8AC3E}">
        <p14:creationId xmlns:p14="http://schemas.microsoft.com/office/powerpoint/2010/main" val="26156473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9D889-7078-476A-BDDC-2CBF4C95A28D}"/>
              </a:ext>
            </a:extLst>
          </p:cNvPr>
          <p:cNvSpPr>
            <a:spLocks noGrp="1"/>
          </p:cNvSpPr>
          <p:nvPr>
            <p:ph type="title"/>
          </p:nvPr>
        </p:nvSpPr>
        <p:spPr/>
        <p:txBody>
          <a:bodyPr/>
          <a:lstStyle/>
          <a:p>
            <a:r>
              <a:rPr lang="en-US" dirty="0"/>
              <a:t>Trademarks and competition</a:t>
            </a:r>
          </a:p>
        </p:txBody>
      </p:sp>
      <p:sp>
        <p:nvSpPr>
          <p:cNvPr id="3" name="Content Placeholder 2">
            <a:extLst>
              <a:ext uri="{FF2B5EF4-FFF2-40B4-BE49-F238E27FC236}">
                <a16:creationId xmlns:a16="http://schemas.microsoft.com/office/drawing/2014/main" id="{A26754AA-D8F1-4BA3-BC56-9F9A8BD7F88D}"/>
              </a:ext>
            </a:extLst>
          </p:cNvPr>
          <p:cNvSpPr>
            <a:spLocks noGrp="1"/>
          </p:cNvSpPr>
          <p:nvPr>
            <p:ph idx="1"/>
          </p:nvPr>
        </p:nvSpPr>
        <p:spPr/>
        <p:txBody>
          <a:bodyPr>
            <a:normAutofit fontScale="77500" lnSpcReduction="20000"/>
          </a:bodyPr>
          <a:lstStyle/>
          <a:p>
            <a:r>
              <a:rPr lang="en-US" dirty="0"/>
              <a:t>Trademark monopoly power limited because:</a:t>
            </a:r>
          </a:p>
          <a:p>
            <a:pPr lvl="1"/>
            <a:r>
              <a:rPr lang="en-US" dirty="0"/>
              <a:t>Trademark protection does not prevent imitation of product except for its trademarked characteristics.</a:t>
            </a:r>
          </a:p>
          <a:p>
            <a:pPr lvl="1"/>
            <a:r>
              <a:rPr lang="en-US" dirty="0"/>
              <a:t>Generic terms and decorative or functional features excluded from trademark protection.</a:t>
            </a:r>
          </a:p>
          <a:p>
            <a:r>
              <a:rPr lang="en-US" dirty="0"/>
              <a:t>Trademarks only protect products that have acquired goodwill. </a:t>
            </a:r>
          </a:p>
          <a:p>
            <a:pPr lvl="1"/>
            <a:r>
              <a:rPr lang="en-US" dirty="0"/>
              <a:t>Only if a trademark is recognized by the relevant part of the public, consumer confusion can arise if a competitor were to offer a product under the same/similar name. </a:t>
            </a:r>
          </a:p>
          <a:p>
            <a:r>
              <a:rPr lang="en-US" dirty="0"/>
              <a:t>But trademarks still have potential for anti-competitive use, in particular to prevent entry of new competing products:</a:t>
            </a:r>
          </a:p>
          <a:p>
            <a:pPr lvl="1"/>
            <a:r>
              <a:rPr lang="en-US" dirty="0"/>
              <a:t>Trademark system may grant protection in areas other than where the product has acquired goodwill.</a:t>
            </a:r>
          </a:p>
          <a:p>
            <a:pPr lvl="1"/>
            <a:r>
              <a:rPr lang="en-US" dirty="0"/>
              <a:t>Results in broad exclusivity despite statutory limitations on trademark protection.</a:t>
            </a:r>
          </a:p>
          <a:p>
            <a:pPr lvl="1"/>
            <a:r>
              <a:rPr lang="en-US" dirty="0"/>
              <a:t>Descriptive marks may provide control over parts of the name space that are particularly powerful in associating brand names with product characteristics.</a:t>
            </a:r>
          </a:p>
          <a:p>
            <a:pPr lvl="1"/>
            <a:r>
              <a:rPr lang="en-US" dirty="0"/>
              <a:t>Example: “</a:t>
            </a:r>
            <a:r>
              <a:rPr lang="en-US" dirty="0" err="1"/>
              <a:t>ActivTrak</a:t>
            </a:r>
            <a:r>
              <a:rPr lang="en-US" dirty="0"/>
              <a:t>” for a fitness tracker, which makes it difficult for competing fitness products to use the words active and tracker (</a:t>
            </a:r>
            <a:r>
              <a:rPr lang="en-US" dirty="0" err="1"/>
              <a:t>Buccafusco</a:t>
            </a:r>
            <a:r>
              <a:rPr lang="en-US" dirty="0"/>
              <a:t> et al., 2023).</a:t>
            </a:r>
          </a:p>
        </p:txBody>
      </p:sp>
      <p:sp>
        <p:nvSpPr>
          <p:cNvPr id="4" name="Date Placeholder 3">
            <a:extLst>
              <a:ext uri="{FF2B5EF4-FFF2-40B4-BE49-F238E27FC236}">
                <a16:creationId xmlns:a16="http://schemas.microsoft.com/office/drawing/2014/main" id="{B2C80586-0CAA-4D36-839C-0C18B7CAD123}"/>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0E8E136B-EE93-0843-DDC0-9E983DBAD15B}"/>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82C4CED9-E3E5-7B70-6CB9-F46FCD7CE61F}"/>
              </a:ext>
            </a:extLst>
          </p:cNvPr>
          <p:cNvSpPr>
            <a:spLocks noGrp="1"/>
          </p:cNvSpPr>
          <p:nvPr>
            <p:ph type="sldNum" sz="quarter" idx="12"/>
          </p:nvPr>
        </p:nvSpPr>
        <p:spPr/>
        <p:txBody>
          <a:bodyPr/>
          <a:lstStyle/>
          <a:p>
            <a:fld id="{B7C1309C-BF2F-41FF-A11E-EA0D5268C033}" type="slidenum">
              <a:rPr lang="en-US" smtClean="0"/>
              <a:t>38</a:t>
            </a:fld>
            <a:endParaRPr lang="en-US"/>
          </a:p>
        </p:txBody>
      </p:sp>
    </p:spTree>
    <p:extLst>
      <p:ext uri="{BB962C8B-B14F-4D97-AF65-F5344CB8AC3E}">
        <p14:creationId xmlns:p14="http://schemas.microsoft.com/office/powerpoint/2010/main" val="12959138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9D889-7078-476A-BDDC-2CBF4C95A28D}"/>
              </a:ext>
            </a:extLst>
          </p:cNvPr>
          <p:cNvSpPr>
            <a:spLocks noGrp="1"/>
          </p:cNvSpPr>
          <p:nvPr>
            <p:ph type="title"/>
          </p:nvPr>
        </p:nvSpPr>
        <p:spPr/>
        <p:txBody>
          <a:bodyPr/>
          <a:lstStyle/>
          <a:p>
            <a:r>
              <a:rPr lang="en-US" dirty="0"/>
              <a:t>Trademarks and competition</a:t>
            </a:r>
          </a:p>
        </p:txBody>
      </p:sp>
      <p:sp>
        <p:nvSpPr>
          <p:cNvPr id="3" name="Content Placeholder 2">
            <a:extLst>
              <a:ext uri="{FF2B5EF4-FFF2-40B4-BE49-F238E27FC236}">
                <a16:creationId xmlns:a16="http://schemas.microsoft.com/office/drawing/2014/main" id="{A26754AA-D8F1-4BA3-BC56-9F9A8BD7F88D}"/>
              </a:ext>
            </a:extLst>
          </p:cNvPr>
          <p:cNvSpPr>
            <a:spLocks noGrp="1"/>
          </p:cNvSpPr>
          <p:nvPr>
            <p:ph idx="1"/>
          </p:nvPr>
        </p:nvSpPr>
        <p:spPr/>
        <p:txBody>
          <a:bodyPr>
            <a:normAutofit fontScale="85000" lnSpcReduction="20000"/>
          </a:bodyPr>
          <a:lstStyle/>
          <a:p>
            <a:r>
              <a:rPr lang="en-US" dirty="0"/>
              <a:t>In practice, trademark protection has to strike balance between providing effective exclusivity while not unduly restricting competition by granting overly broad exclusivity.</a:t>
            </a:r>
          </a:p>
          <a:p>
            <a:r>
              <a:rPr lang="en-US" dirty="0"/>
              <a:t>Main practical challenge: determine whether exclusion of competing products or services represents a legitimate use of the negative right conferred by a trademark or anti-competitive behavior. </a:t>
            </a:r>
          </a:p>
          <a:p>
            <a:r>
              <a:rPr lang="en-US" dirty="0"/>
              <a:t>No direct empirical evidence on the anti-competitive effect of trademarks.</a:t>
            </a:r>
          </a:p>
          <a:p>
            <a:r>
              <a:rPr lang="en-US" dirty="0"/>
              <a:t>Anecdotal evidence suggests that trademark protection of pharmaceuticals creates inertia and delays consumer switching once market exclusivity due to patent protection expires.</a:t>
            </a:r>
          </a:p>
          <a:p>
            <a:pPr lvl="1"/>
            <a:r>
              <a:rPr lang="en-US" dirty="0"/>
              <a:t>Brand owner invests resources to create a perception of high quality among consumers by for example generating a public image through extensive marketing campaigns. </a:t>
            </a:r>
          </a:p>
          <a:p>
            <a:pPr lvl="1"/>
            <a:r>
              <a:rPr lang="en-US" dirty="0"/>
              <a:t>Producers able to charge higher prices despite existence of cheaper therapeutically equivalent drugs, may result in deadweight loss. </a:t>
            </a:r>
          </a:p>
          <a:p>
            <a:endParaRPr lang="en-US" dirty="0"/>
          </a:p>
        </p:txBody>
      </p:sp>
      <p:sp>
        <p:nvSpPr>
          <p:cNvPr id="4" name="Date Placeholder 3">
            <a:extLst>
              <a:ext uri="{FF2B5EF4-FFF2-40B4-BE49-F238E27FC236}">
                <a16:creationId xmlns:a16="http://schemas.microsoft.com/office/drawing/2014/main" id="{A6DE0575-5A47-982F-973F-73B66D1D7304}"/>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297A587E-8030-955B-5A1A-0AB034909749}"/>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7070ED58-F324-44E9-6E1D-38B5663AD46D}"/>
              </a:ext>
            </a:extLst>
          </p:cNvPr>
          <p:cNvSpPr>
            <a:spLocks noGrp="1"/>
          </p:cNvSpPr>
          <p:nvPr>
            <p:ph type="sldNum" sz="quarter" idx="12"/>
          </p:nvPr>
        </p:nvSpPr>
        <p:spPr/>
        <p:txBody>
          <a:bodyPr/>
          <a:lstStyle/>
          <a:p>
            <a:fld id="{B7C1309C-BF2F-41FF-A11E-EA0D5268C033}" type="slidenum">
              <a:rPr lang="en-US" smtClean="0"/>
              <a:t>39</a:t>
            </a:fld>
            <a:endParaRPr lang="en-US"/>
          </a:p>
        </p:txBody>
      </p:sp>
    </p:spTree>
    <p:extLst>
      <p:ext uri="{BB962C8B-B14F-4D97-AF65-F5344CB8AC3E}">
        <p14:creationId xmlns:p14="http://schemas.microsoft.com/office/powerpoint/2010/main" val="2054846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2EE45-853F-407D-8008-53EADC0C6767}"/>
              </a:ext>
            </a:extLst>
          </p:cNvPr>
          <p:cNvSpPr>
            <a:spLocks noGrp="1"/>
          </p:cNvSpPr>
          <p:nvPr>
            <p:ph type="title"/>
          </p:nvPr>
        </p:nvSpPr>
        <p:spPr/>
        <p:txBody>
          <a:bodyPr/>
          <a:lstStyle/>
          <a:p>
            <a:r>
              <a:rPr lang="en-US" dirty="0"/>
              <a:t>Top trademarking for-profit companies in the U.S. in 2019</a:t>
            </a:r>
          </a:p>
        </p:txBody>
      </p:sp>
      <p:pic>
        <p:nvPicPr>
          <p:cNvPr id="4" name="Picture 3">
            <a:extLst>
              <a:ext uri="{FF2B5EF4-FFF2-40B4-BE49-F238E27FC236}">
                <a16:creationId xmlns:a16="http://schemas.microsoft.com/office/drawing/2014/main" id="{049578C7-FD8F-436F-BFD7-B77C84F60398}"/>
              </a:ext>
            </a:extLst>
          </p:cNvPr>
          <p:cNvPicPr>
            <a:picLocks noChangeAspect="1"/>
          </p:cNvPicPr>
          <p:nvPr/>
        </p:nvPicPr>
        <p:blipFill>
          <a:blip r:embed="rId2"/>
          <a:stretch>
            <a:fillRect/>
          </a:stretch>
        </p:blipFill>
        <p:spPr>
          <a:xfrm>
            <a:off x="2243665" y="1728495"/>
            <a:ext cx="7051338" cy="4570757"/>
          </a:xfrm>
          <a:prstGeom prst="rect">
            <a:avLst/>
          </a:prstGeom>
        </p:spPr>
      </p:pic>
      <p:sp>
        <p:nvSpPr>
          <p:cNvPr id="3" name="Date Placeholder 2">
            <a:extLst>
              <a:ext uri="{FF2B5EF4-FFF2-40B4-BE49-F238E27FC236}">
                <a16:creationId xmlns:a16="http://schemas.microsoft.com/office/drawing/2014/main" id="{90494F18-72D4-EEF2-9AB3-790844BAFB98}"/>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C6E3A217-7D9B-4C40-9E86-A02C0B4CF3F2}"/>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27510B89-6453-EEF1-845E-72BB8D1AD5A4}"/>
              </a:ext>
            </a:extLst>
          </p:cNvPr>
          <p:cNvSpPr>
            <a:spLocks noGrp="1"/>
          </p:cNvSpPr>
          <p:nvPr>
            <p:ph type="sldNum" sz="quarter" idx="12"/>
          </p:nvPr>
        </p:nvSpPr>
        <p:spPr/>
        <p:txBody>
          <a:bodyPr/>
          <a:lstStyle/>
          <a:p>
            <a:fld id="{B7C1309C-BF2F-41FF-A11E-EA0D5268C033}" type="slidenum">
              <a:rPr lang="en-US" smtClean="0"/>
              <a:t>4</a:t>
            </a:fld>
            <a:endParaRPr lang="en-US"/>
          </a:p>
        </p:txBody>
      </p:sp>
    </p:spTree>
    <p:extLst>
      <p:ext uri="{BB962C8B-B14F-4D97-AF65-F5344CB8AC3E}">
        <p14:creationId xmlns:p14="http://schemas.microsoft.com/office/powerpoint/2010/main" val="31128155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4DE78-C98E-47C4-AE43-8248E5030F90}"/>
              </a:ext>
            </a:extLst>
          </p:cNvPr>
          <p:cNvSpPr>
            <a:spLocks noGrp="1"/>
          </p:cNvSpPr>
          <p:nvPr>
            <p:ph type="title"/>
          </p:nvPr>
        </p:nvSpPr>
        <p:spPr/>
        <p:txBody>
          <a:bodyPr/>
          <a:lstStyle/>
          <a:p>
            <a:r>
              <a:rPr lang="en-US" dirty="0"/>
              <a:t>Trademark squatting</a:t>
            </a:r>
          </a:p>
        </p:txBody>
      </p:sp>
      <p:sp>
        <p:nvSpPr>
          <p:cNvPr id="3" name="Content Placeholder 2">
            <a:extLst>
              <a:ext uri="{FF2B5EF4-FFF2-40B4-BE49-F238E27FC236}">
                <a16:creationId xmlns:a16="http://schemas.microsoft.com/office/drawing/2014/main" id="{948BE241-F9E7-4138-9CBF-3C021CF672C1}"/>
              </a:ext>
            </a:extLst>
          </p:cNvPr>
          <p:cNvSpPr>
            <a:spLocks noGrp="1"/>
          </p:cNvSpPr>
          <p:nvPr>
            <p:ph idx="1"/>
          </p:nvPr>
        </p:nvSpPr>
        <p:spPr/>
        <p:txBody>
          <a:bodyPr>
            <a:normAutofit fontScale="77500" lnSpcReduction="20000"/>
          </a:bodyPr>
          <a:lstStyle/>
          <a:p>
            <a:r>
              <a:rPr lang="en-US" b="1" dirty="0"/>
              <a:t>Squatting:</a:t>
            </a:r>
            <a:r>
              <a:rPr lang="en-US" dirty="0"/>
              <a:t> someone that has not created the trademark and invested in building associated goodwill registers the mark with the trademark office.</a:t>
            </a:r>
          </a:p>
          <a:p>
            <a:r>
              <a:rPr lang="en-US" dirty="0"/>
              <a:t>In most cases intention of squatters is to extract rents from the actual brand owners.</a:t>
            </a:r>
          </a:p>
          <a:p>
            <a:r>
              <a:rPr lang="en-US" dirty="0"/>
              <a:t>Examples of squatting:</a:t>
            </a:r>
          </a:p>
          <a:p>
            <a:pPr lvl="1"/>
            <a:r>
              <a:rPr lang="en-US" dirty="0"/>
              <a:t>Starbucks in Russia;</a:t>
            </a:r>
          </a:p>
          <a:p>
            <a:pPr lvl="1"/>
            <a:r>
              <a:rPr lang="en-US" dirty="0"/>
              <a:t>Tesla in China;</a:t>
            </a:r>
          </a:p>
          <a:p>
            <a:pPr lvl="1"/>
            <a:r>
              <a:rPr lang="en-US" dirty="0"/>
              <a:t>Pfizer in China. </a:t>
            </a:r>
          </a:p>
          <a:p>
            <a:r>
              <a:rPr lang="en-US" dirty="0"/>
              <a:t>Available evidence for Chile suggests that trademark squatting is a relatively rare, albeit systematic occurrence (Fink et al., 2018).</a:t>
            </a:r>
          </a:p>
          <a:p>
            <a:r>
              <a:rPr lang="en-US" dirty="0"/>
              <a:t>Squatters – which are both individuals and companies -- target most valuable, mostly foreign brands, overwhelmingly related to the fashion industry.</a:t>
            </a:r>
          </a:p>
          <a:p>
            <a:r>
              <a:rPr lang="en-US" dirty="0"/>
              <a:t>Brand owners react to squatting by filing trademarks pre-emptively, including in classes not directly related to the product marketed by the companies. </a:t>
            </a:r>
          </a:p>
          <a:p>
            <a:endParaRPr lang="en-US" dirty="0"/>
          </a:p>
        </p:txBody>
      </p:sp>
      <p:sp>
        <p:nvSpPr>
          <p:cNvPr id="4" name="Date Placeholder 3">
            <a:extLst>
              <a:ext uri="{FF2B5EF4-FFF2-40B4-BE49-F238E27FC236}">
                <a16:creationId xmlns:a16="http://schemas.microsoft.com/office/drawing/2014/main" id="{1A6A51FB-3EDD-A013-0989-47AD4D78BF15}"/>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FDC9BCC0-90BF-522C-E988-A4C0CD118997}"/>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8192BD86-2C41-F886-E402-CAB7A6DC49AA}"/>
              </a:ext>
            </a:extLst>
          </p:cNvPr>
          <p:cNvSpPr>
            <a:spLocks noGrp="1"/>
          </p:cNvSpPr>
          <p:nvPr>
            <p:ph type="sldNum" sz="quarter" idx="12"/>
          </p:nvPr>
        </p:nvSpPr>
        <p:spPr/>
        <p:txBody>
          <a:bodyPr/>
          <a:lstStyle/>
          <a:p>
            <a:fld id="{B7C1309C-BF2F-41FF-A11E-EA0D5268C033}" type="slidenum">
              <a:rPr lang="en-US" smtClean="0"/>
              <a:t>40</a:t>
            </a:fld>
            <a:endParaRPr lang="en-US"/>
          </a:p>
        </p:txBody>
      </p:sp>
    </p:spTree>
    <p:extLst>
      <p:ext uri="{BB962C8B-B14F-4D97-AF65-F5344CB8AC3E}">
        <p14:creationId xmlns:p14="http://schemas.microsoft.com/office/powerpoint/2010/main" val="13933850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34887-A64E-4EDE-950E-9C291D59285A}"/>
              </a:ext>
            </a:extLst>
          </p:cNvPr>
          <p:cNvSpPr>
            <a:spLocks noGrp="1"/>
          </p:cNvSpPr>
          <p:nvPr>
            <p:ph type="title"/>
          </p:nvPr>
        </p:nvSpPr>
        <p:spPr/>
        <p:txBody>
          <a:bodyPr/>
          <a:lstStyle/>
          <a:p>
            <a:r>
              <a:rPr lang="en-US" dirty="0"/>
              <a:t>Trademark squatting</a:t>
            </a:r>
          </a:p>
        </p:txBody>
      </p:sp>
      <p:sp>
        <p:nvSpPr>
          <p:cNvPr id="3" name="Content Placeholder 2">
            <a:extLst>
              <a:ext uri="{FF2B5EF4-FFF2-40B4-BE49-F238E27FC236}">
                <a16:creationId xmlns:a16="http://schemas.microsoft.com/office/drawing/2014/main" id="{B1DB3DF7-4387-490F-9A53-C2A87CA6C24B}"/>
              </a:ext>
            </a:extLst>
          </p:cNvPr>
          <p:cNvSpPr>
            <a:spLocks noGrp="1"/>
          </p:cNvSpPr>
          <p:nvPr>
            <p:ph idx="1"/>
          </p:nvPr>
        </p:nvSpPr>
        <p:spPr/>
        <p:txBody>
          <a:bodyPr>
            <a:normAutofit fontScale="85000" lnSpcReduction="20000"/>
          </a:bodyPr>
          <a:lstStyle/>
          <a:p>
            <a:r>
              <a:rPr lang="en-US" dirty="0"/>
              <a:t>Despite risk of having one’s trademark squatted, it may be rational for firms to forgo trademark protection.</a:t>
            </a:r>
          </a:p>
          <a:p>
            <a:r>
              <a:rPr lang="en-US" dirty="0"/>
              <a:t>Most likely scenario in which firms decide to forgo trademark protection concerns protection in new markets. </a:t>
            </a:r>
          </a:p>
          <a:p>
            <a:r>
              <a:rPr lang="en-US" dirty="0"/>
              <a:t>When companies launch new product, they will routinely obtain trademark protection for that product in their home and other core markets.</a:t>
            </a:r>
          </a:p>
          <a:p>
            <a:r>
              <a:rPr lang="en-US" dirty="0"/>
              <a:t>Often, firms eventually sell product also in other countries.</a:t>
            </a:r>
          </a:p>
          <a:p>
            <a:r>
              <a:rPr lang="en-US" dirty="0"/>
              <a:t>Because it is hard to predict at the time the product was launched, companies may not obtain early trademark protection in all of the countries in which they eventually sell their products. </a:t>
            </a:r>
          </a:p>
          <a:p>
            <a:r>
              <a:rPr lang="en-US" dirty="0"/>
              <a:t>Leaves room for squatters.</a:t>
            </a:r>
          </a:p>
          <a:p>
            <a:r>
              <a:rPr lang="en-US" dirty="0"/>
              <a:t>Ability to successfully squat a trademark also depends on a number of institutional factors (e.g. use requirement).</a:t>
            </a:r>
          </a:p>
        </p:txBody>
      </p:sp>
      <p:sp>
        <p:nvSpPr>
          <p:cNvPr id="4" name="Date Placeholder 3">
            <a:extLst>
              <a:ext uri="{FF2B5EF4-FFF2-40B4-BE49-F238E27FC236}">
                <a16:creationId xmlns:a16="http://schemas.microsoft.com/office/drawing/2014/main" id="{C9B15DB8-91EB-D72C-42F3-72307D4A3D37}"/>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F6978F98-1B1E-50B4-296D-D31008E684A1}"/>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B18763CF-63AF-40BF-B5D6-589AAA79A180}"/>
              </a:ext>
            </a:extLst>
          </p:cNvPr>
          <p:cNvSpPr>
            <a:spLocks noGrp="1"/>
          </p:cNvSpPr>
          <p:nvPr>
            <p:ph type="sldNum" sz="quarter" idx="12"/>
          </p:nvPr>
        </p:nvSpPr>
        <p:spPr/>
        <p:txBody>
          <a:bodyPr/>
          <a:lstStyle/>
          <a:p>
            <a:fld id="{B7C1309C-BF2F-41FF-A11E-EA0D5268C033}" type="slidenum">
              <a:rPr lang="en-US" smtClean="0"/>
              <a:t>41</a:t>
            </a:fld>
            <a:endParaRPr lang="en-US"/>
          </a:p>
        </p:txBody>
      </p:sp>
    </p:spTree>
    <p:extLst>
      <p:ext uri="{BB962C8B-B14F-4D97-AF65-F5344CB8AC3E}">
        <p14:creationId xmlns:p14="http://schemas.microsoft.com/office/powerpoint/2010/main" val="36434382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DEEDE-4557-4421-842A-994A71627EAD}"/>
              </a:ext>
            </a:extLst>
          </p:cNvPr>
          <p:cNvSpPr>
            <a:spLocks noGrp="1"/>
          </p:cNvSpPr>
          <p:nvPr>
            <p:ph type="title"/>
          </p:nvPr>
        </p:nvSpPr>
        <p:spPr/>
        <p:txBody>
          <a:bodyPr/>
          <a:lstStyle/>
          <a:p>
            <a:r>
              <a:rPr lang="en-US" dirty="0"/>
              <a:t>Combining trademark protection and secrecy</a:t>
            </a:r>
          </a:p>
        </p:txBody>
      </p:sp>
      <p:sp>
        <p:nvSpPr>
          <p:cNvPr id="3" name="Content Placeholder 2">
            <a:extLst>
              <a:ext uri="{FF2B5EF4-FFF2-40B4-BE49-F238E27FC236}">
                <a16:creationId xmlns:a16="http://schemas.microsoft.com/office/drawing/2014/main" id="{A51D73D1-CB83-4B4A-A9B8-1C894BBE85FD}"/>
              </a:ext>
            </a:extLst>
          </p:cNvPr>
          <p:cNvSpPr>
            <a:spLocks noGrp="1"/>
          </p:cNvSpPr>
          <p:nvPr>
            <p:ph idx="1"/>
          </p:nvPr>
        </p:nvSpPr>
        <p:spPr/>
        <p:txBody>
          <a:bodyPr>
            <a:normAutofit fontScale="70000" lnSpcReduction="20000"/>
          </a:bodyPr>
          <a:lstStyle/>
          <a:p>
            <a:r>
              <a:rPr lang="en-US" dirty="0"/>
              <a:t>Trade-off between legal protection and required disclosure of information.</a:t>
            </a:r>
          </a:p>
          <a:p>
            <a:r>
              <a:rPr lang="en-US" dirty="0"/>
              <a:t>Trademark owner has to disclose trademark, often a brand name, as well as classes in which protection is sought (in U.S., more detailed information on specific goods and services required).</a:t>
            </a:r>
          </a:p>
          <a:p>
            <a:r>
              <a:rPr lang="en-US" dirty="0"/>
              <a:t>Disclosure occurs in most jurisdictions almost immediately upon filing of a trademark via online register.</a:t>
            </a:r>
          </a:p>
          <a:p>
            <a:r>
              <a:rPr lang="en-US" dirty="0"/>
              <a:t>Trademark-based market intelligence helps competitors adjust their own product development and product positioning:</a:t>
            </a:r>
          </a:p>
          <a:p>
            <a:pPr lvl="1"/>
            <a:r>
              <a:rPr lang="en-US" dirty="0"/>
              <a:t>Competitors learn about new product announcements.</a:t>
            </a:r>
          </a:p>
          <a:p>
            <a:pPr lvl="1"/>
            <a:r>
              <a:rPr lang="en-US" dirty="0"/>
              <a:t>New brand names may convey additional information (e.g. entry into new product markets).</a:t>
            </a:r>
          </a:p>
          <a:p>
            <a:pPr lvl="1"/>
            <a:r>
              <a:rPr lang="en-US" dirty="0"/>
              <a:t>Even when brand name already known, new trademark filings in additional classes may indicate brand extensions and entry into new product categories.</a:t>
            </a:r>
          </a:p>
          <a:p>
            <a:r>
              <a:rPr lang="en-US" dirty="0"/>
              <a:t>Information also exploited by trademark squatters.</a:t>
            </a:r>
          </a:p>
          <a:p>
            <a:r>
              <a:rPr lang="en-US" dirty="0"/>
              <a:t>Challenge for companies’ trademark filing strategies:</a:t>
            </a:r>
          </a:p>
          <a:p>
            <a:pPr lvl="1"/>
            <a:r>
              <a:rPr lang="en-US" dirty="0"/>
              <a:t>Delay trademark filing until the official announcement or even launch of a new product.</a:t>
            </a:r>
          </a:p>
          <a:p>
            <a:pPr lvl="1"/>
            <a:r>
              <a:rPr lang="en-US" dirty="0"/>
              <a:t>Legal risk, third party might file same or a potentially confusingly similar trademark in the meantime. </a:t>
            </a:r>
          </a:p>
          <a:p>
            <a:endParaRPr lang="en-US" dirty="0"/>
          </a:p>
        </p:txBody>
      </p:sp>
      <p:sp>
        <p:nvSpPr>
          <p:cNvPr id="4" name="Date Placeholder 3">
            <a:extLst>
              <a:ext uri="{FF2B5EF4-FFF2-40B4-BE49-F238E27FC236}">
                <a16:creationId xmlns:a16="http://schemas.microsoft.com/office/drawing/2014/main" id="{5872B53E-BD8C-A81C-D5D2-6F0CF1D4EA47}"/>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2A629B24-371F-D6BA-B836-3A3B446EC230}"/>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3B863D40-C918-5D11-919F-3F9542E8930D}"/>
              </a:ext>
            </a:extLst>
          </p:cNvPr>
          <p:cNvSpPr>
            <a:spLocks noGrp="1"/>
          </p:cNvSpPr>
          <p:nvPr>
            <p:ph type="sldNum" sz="quarter" idx="12"/>
          </p:nvPr>
        </p:nvSpPr>
        <p:spPr/>
        <p:txBody>
          <a:bodyPr/>
          <a:lstStyle/>
          <a:p>
            <a:fld id="{B7C1309C-BF2F-41FF-A11E-EA0D5268C033}" type="slidenum">
              <a:rPr lang="en-US" smtClean="0"/>
              <a:t>42</a:t>
            </a:fld>
            <a:endParaRPr lang="en-US"/>
          </a:p>
        </p:txBody>
      </p:sp>
    </p:spTree>
    <p:extLst>
      <p:ext uri="{BB962C8B-B14F-4D97-AF65-F5344CB8AC3E}">
        <p14:creationId xmlns:p14="http://schemas.microsoft.com/office/powerpoint/2010/main" val="40293243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DEEDE-4557-4421-842A-994A71627EAD}"/>
              </a:ext>
            </a:extLst>
          </p:cNvPr>
          <p:cNvSpPr>
            <a:spLocks noGrp="1"/>
          </p:cNvSpPr>
          <p:nvPr>
            <p:ph type="title"/>
          </p:nvPr>
        </p:nvSpPr>
        <p:spPr/>
        <p:txBody>
          <a:bodyPr/>
          <a:lstStyle/>
          <a:p>
            <a:r>
              <a:rPr lang="en-US" dirty="0"/>
              <a:t>Combining trademark protection and secrecy</a:t>
            </a:r>
          </a:p>
        </p:txBody>
      </p:sp>
      <p:sp>
        <p:nvSpPr>
          <p:cNvPr id="3" name="Content Placeholder 2">
            <a:extLst>
              <a:ext uri="{FF2B5EF4-FFF2-40B4-BE49-F238E27FC236}">
                <a16:creationId xmlns:a16="http://schemas.microsoft.com/office/drawing/2014/main" id="{A51D73D1-CB83-4B4A-A9B8-1C894BBE85FD}"/>
              </a:ext>
            </a:extLst>
          </p:cNvPr>
          <p:cNvSpPr>
            <a:spLocks noGrp="1"/>
          </p:cNvSpPr>
          <p:nvPr>
            <p:ph idx="1"/>
          </p:nvPr>
        </p:nvSpPr>
        <p:spPr>
          <a:xfrm>
            <a:off x="838200" y="1825625"/>
            <a:ext cx="10515600" cy="4351338"/>
          </a:xfrm>
        </p:spPr>
        <p:txBody>
          <a:bodyPr>
            <a:normAutofit fontScale="92500" lnSpcReduction="20000"/>
          </a:bodyPr>
          <a:lstStyle/>
          <a:p>
            <a:r>
              <a:rPr lang="en-US" dirty="0"/>
              <a:t>Creative filing strategy to evade trade-off: </a:t>
            </a:r>
            <a:r>
              <a:rPr lang="en-US" b="1" dirty="0"/>
              <a:t>submarine trademarks</a:t>
            </a:r>
            <a:r>
              <a:rPr lang="en-US" dirty="0"/>
              <a:t> (Fink et al., 2022).</a:t>
            </a:r>
          </a:p>
          <a:p>
            <a:r>
              <a:rPr lang="en-US" dirty="0"/>
              <a:t>File trademark first in a remote jurisdiction without online register (e.g. Trinidad and Tobago, Tonga, Saint Lucia).</a:t>
            </a:r>
          </a:p>
          <a:p>
            <a:r>
              <a:rPr lang="en-US" dirty="0"/>
              <a:t>Under Paris Convention, applicants have 6 months to file same trademark in U.S. where they claim original filing date in foreign jurisdiction as U.S. filing date.</a:t>
            </a:r>
          </a:p>
          <a:p>
            <a:r>
              <a:rPr lang="en-US" dirty="0"/>
              <a:t>Since trademark was not published in foreign jurisdiction during 6-month period, trademark filing remained secret while still securing legal trademark protection in U.S.</a:t>
            </a:r>
          </a:p>
          <a:p>
            <a:r>
              <a:rPr lang="en-US" dirty="0"/>
              <a:t>Examples: iPhone, iPad, Kindle Fire, Amazon Echo, and Google Chrome. </a:t>
            </a:r>
          </a:p>
          <a:p>
            <a:r>
              <a:rPr lang="en-US" dirty="0"/>
              <a:t>Alternative filing strategy: set up shell companies whose only purpose is to file a trademark. </a:t>
            </a:r>
          </a:p>
        </p:txBody>
      </p:sp>
      <p:sp>
        <p:nvSpPr>
          <p:cNvPr id="4" name="Date Placeholder 3">
            <a:extLst>
              <a:ext uri="{FF2B5EF4-FFF2-40B4-BE49-F238E27FC236}">
                <a16:creationId xmlns:a16="http://schemas.microsoft.com/office/drawing/2014/main" id="{AC2473D4-6AD1-403F-E328-7F1844E306F1}"/>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AF5F66BF-E40D-47AF-6DAF-3BEACB20F7F4}"/>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97CEE753-03BF-4E67-1DFC-5032EED5968D}"/>
              </a:ext>
            </a:extLst>
          </p:cNvPr>
          <p:cNvSpPr>
            <a:spLocks noGrp="1"/>
          </p:cNvSpPr>
          <p:nvPr>
            <p:ph type="sldNum" sz="quarter" idx="12"/>
          </p:nvPr>
        </p:nvSpPr>
        <p:spPr/>
        <p:txBody>
          <a:bodyPr/>
          <a:lstStyle/>
          <a:p>
            <a:fld id="{B7C1309C-BF2F-41FF-A11E-EA0D5268C033}" type="slidenum">
              <a:rPr lang="en-US" smtClean="0"/>
              <a:t>43</a:t>
            </a:fld>
            <a:endParaRPr lang="en-US"/>
          </a:p>
        </p:txBody>
      </p:sp>
    </p:spTree>
    <p:extLst>
      <p:ext uri="{BB962C8B-B14F-4D97-AF65-F5344CB8AC3E}">
        <p14:creationId xmlns:p14="http://schemas.microsoft.com/office/powerpoint/2010/main" val="34237471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5ADDC-350E-4617-BD03-07CDC6D5C033}"/>
              </a:ext>
            </a:extLst>
          </p:cNvPr>
          <p:cNvSpPr>
            <a:spLocks noGrp="1"/>
          </p:cNvSpPr>
          <p:nvPr>
            <p:ph type="title"/>
          </p:nvPr>
        </p:nvSpPr>
        <p:spPr/>
        <p:txBody>
          <a:bodyPr/>
          <a:lstStyle/>
          <a:p>
            <a:r>
              <a:rPr lang="en-US" dirty="0"/>
              <a:t>Combining trademark protection and secrecy</a:t>
            </a:r>
          </a:p>
        </p:txBody>
      </p:sp>
      <p:sp>
        <p:nvSpPr>
          <p:cNvPr id="3" name="Content Placeholder 2">
            <a:extLst>
              <a:ext uri="{FF2B5EF4-FFF2-40B4-BE49-F238E27FC236}">
                <a16:creationId xmlns:a16="http://schemas.microsoft.com/office/drawing/2014/main" id="{D23EB866-B742-45D7-BA11-E0D4538F593E}"/>
              </a:ext>
            </a:extLst>
          </p:cNvPr>
          <p:cNvSpPr>
            <a:spLocks noGrp="1"/>
          </p:cNvSpPr>
          <p:nvPr>
            <p:ph idx="1"/>
          </p:nvPr>
        </p:nvSpPr>
        <p:spPr>
          <a:xfrm>
            <a:off x="838200" y="1825625"/>
            <a:ext cx="4013200" cy="4351338"/>
          </a:xfrm>
        </p:spPr>
        <p:txBody>
          <a:bodyPr/>
          <a:lstStyle/>
          <a:p>
            <a:r>
              <a:rPr lang="en-US" dirty="0"/>
              <a:t>iPhone trademark was filed by shell company Ocean Telecom Services LLC instead of Apple in Trinidad &amp; Tobago and about 18 months after filing Ocean Telecom Services was absorbed by Apple.</a:t>
            </a:r>
          </a:p>
        </p:txBody>
      </p:sp>
      <p:sp>
        <p:nvSpPr>
          <p:cNvPr id="5" name="Date Placeholder 4">
            <a:extLst>
              <a:ext uri="{FF2B5EF4-FFF2-40B4-BE49-F238E27FC236}">
                <a16:creationId xmlns:a16="http://schemas.microsoft.com/office/drawing/2014/main" id="{986C0CA2-EEFE-7502-BBA5-15AFF0412F3C}"/>
              </a:ext>
            </a:extLst>
          </p:cNvPr>
          <p:cNvSpPr>
            <a:spLocks noGrp="1"/>
          </p:cNvSpPr>
          <p:nvPr>
            <p:ph type="dt" sz="half" idx="10"/>
          </p:nvPr>
        </p:nvSpPr>
        <p:spPr/>
        <p:txBody>
          <a:bodyPr/>
          <a:lstStyle/>
          <a:p>
            <a:r>
              <a:rPr lang="en-US"/>
              <a:t>2024</a:t>
            </a:r>
          </a:p>
        </p:txBody>
      </p:sp>
      <p:sp>
        <p:nvSpPr>
          <p:cNvPr id="6" name="Footer Placeholder 5">
            <a:extLst>
              <a:ext uri="{FF2B5EF4-FFF2-40B4-BE49-F238E27FC236}">
                <a16:creationId xmlns:a16="http://schemas.microsoft.com/office/drawing/2014/main" id="{E197DD44-A0EA-2435-6EF1-FD9EF5479AA6}"/>
              </a:ext>
            </a:extLst>
          </p:cNvPr>
          <p:cNvSpPr>
            <a:spLocks noGrp="1"/>
          </p:cNvSpPr>
          <p:nvPr>
            <p:ph type="ftr" sz="quarter" idx="11"/>
          </p:nvPr>
        </p:nvSpPr>
        <p:spPr/>
        <p:txBody>
          <a:bodyPr/>
          <a:lstStyle/>
          <a:p>
            <a:r>
              <a:rPr lang="en-US"/>
              <a:t>Hall &amp; Helmers Ch. 12</a:t>
            </a:r>
          </a:p>
        </p:txBody>
      </p:sp>
      <p:sp>
        <p:nvSpPr>
          <p:cNvPr id="7" name="Slide Number Placeholder 6">
            <a:extLst>
              <a:ext uri="{FF2B5EF4-FFF2-40B4-BE49-F238E27FC236}">
                <a16:creationId xmlns:a16="http://schemas.microsoft.com/office/drawing/2014/main" id="{34045EFF-31CA-E887-D362-8469640B80B0}"/>
              </a:ext>
            </a:extLst>
          </p:cNvPr>
          <p:cNvSpPr>
            <a:spLocks noGrp="1"/>
          </p:cNvSpPr>
          <p:nvPr>
            <p:ph type="sldNum" sz="quarter" idx="12"/>
          </p:nvPr>
        </p:nvSpPr>
        <p:spPr/>
        <p:txBody>
          <a:bodyPr/>
          <a:lstStyle/>
          <a:p>
            <a:fld id="{B7C1309C-BF2F-41FF-A11E-EA0D5268C033}" type="slidenum">
              <a:rPr lang="en-US" smtClean="0"/>
              <a:t>44</a:t>
            </a:fld>
            <a:endParaRPr lang="en-US"/>
          </a:p>
        </p:txBody>
      </p:sp>
      <p:pic>
        <p:nvPicPr>
          <p:cNvPr id="8" name="Picture 7">
            <a:extLst>
              <a:ext uri="{FF2B5EF4-FFF2-40B4-BE49-F238E27FC236}">
                <a16:creationId xmlns:a16="http://schemas.microsoft.com/office/drawing/2014/main" id="{9ABAFB00-1BDA-4A2F-8AEE-BD47DE39A199}"/>
              </a:ext>
            </a:extLst>
          </p:cNvPr>
          <p:cNvPicPr>
            <a:picLocks noChangeAspect="1"/>
          </p:cNvPicPr>
          <p:nvPr/>
        </p:nvPicPr>
        <p:blipFill>
          <a:blip r:embed="rId2"/>
          <a:stretch>
            <a:fillRect/>
          </a:stretch>
        </p:blipFill>
        <p:spPr>
          <a:xfrm>
            <a:off x="5262463" y="1969559"/>
            <a:ext cx="6404603" cy="3118908"/>
          </a:xfrm>
          <a:prstGeom prst="rect">
            <a:avLst/>
          </a:prstGeom>
        </p:spPr>
      </p:pic>
    </p:spTree>
    <p:extLst>
      <p:ext uri="{BB962C8B-B14F-4D97-AF65-F5344CB8AC3E}">
        <p14:creationId xmlns:p14="http://schemas.microsoft.com/office/powerpoint/2010/main" val="11903239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1943F-324D-4E6B-B27B-19EB2A590566}"/>
              </a:ext>
            </a:extLst>
          </p:cNvPr>
          <p:cNvSpPr>
            <a:spLocks noGrp="1"/>
          </p:cNvSpPr>
          <p:nvPr>
            <p:ph type="title"/>
          </p:nvPr>
        </p:nvSpPr>
        <p:spPr/>
        <p:txBody>
          <a:bodyPr/>
          <a:lstStyle/>
          <a:p>
            <a:r>
              <a:rPr lang="en-US" dirty="0"/>
              <a:t>Trademark non-use, cluttering, depletion and congestion</a:t>
            </a:r>
          </a:p>
        </p:txBody>
      </p:sp>
      <p:sp>
        <p:nvSpPr>
          <p:cNvPr id="3" name="Content Placeholder 2">
            <a:extLst>
              <a:ext uri="{FF2B5EF4-FFF2-40B4-BE49-F238E27FC236}">
                <a16:creationId xmlns:a16="http://schemas.microsoft.com/office/drawing/2014/main" id="{8E16C250-4B7A-4346-9EC9-2019E7E8AD81}"/>
              </a:ext>
            </a:extLst>
          </p:cNvPr>
          <p:cNvSpPr>
            <a:spLocks noGrp="1"/>
          </p:cNvSpPr>
          <p:nvPr>
            <p:ph idx="1"/>
          </p:nvPr>
        </p:nvSpPr>
        <p:spPr/>
        <p:txBody>
          <a:bodyPr>
            <a:normAutofit fontScale="77500" lnSpcReduction="20000"/>
          </a:bodyPr>
          <a:lstStyle/>
          <a:p>
            <a:r>
              <a:rPr lang="en-US" b="1" dirty="0"/>
              <a:t>Cluttering:</a:t>
            </a:r>
            <a:r>
              <a:rPr lang="en-US" dirty="0"/>
              <a:t> existence of trademarks on the register that are not used by their owners.</a:t>
            </a:r>
          </a:p>
          <a:p>
            <a:pPr lvl="1"/>
            <a:r>
              <a:rPr lang="en-US" dirty="0"/>
              <a:t>Negative use: entity holds trademark mainly to keep others from using it.</a:t>
            </a:r>
          </a:p>
          <a:p>
            <a:pPr lvl="1"/>
            <a:r>
              <a:rPr lang="en-US" dirty="0"/>
              <a:t>Clutter increases costs for firms to search register and register new and sufficiently distinctive trademarks.  </a:t>
            </a:r>
          </a:p>
          <a:p>
            <a:r>
              <a:rPr lang="en-US" b="1" dirty="0"/>
              <a:t>Depletion:</a:t>
            </a:r>
            <a:r>
              <a:rPr lang="en-US" dirty="0"/>
              <a:t> because supply of “competitively effective” trademarks is limited, number of unclaimed trademarks is shrinking. </a:t>
            </a:r>
          </a:p>
          <a:p>
            <a:r>
              <a:rPr lang="en-US" b="1" dirty="0"/>
              <a:t>Congestion</a:t>
            </a:r>
            <a:r>
              <a:rPr lang="en-US" dirty="0"/>
              <a:t>: registered trademark is increasingly also claimed by others to cover other goods and services. </a:t>
            </a:r>
          </a:p>
          <a:p>
            <a:pPr lvl="1"/>
            <a:r>
              <a:rPr lang="en-US" dirty="0"/>
              <a:t>Word mark “ACE” (Beebe and </a:t>
            </a:r>
            <a:r>
              <a:rPr lang="en-US" dirty="0" err="1"/>
              <a:t>Fromer</a:t>
            </a:r>
            <a:r>
              <a:rPr lang="en-US" dirty="0"/>
              <a:t>, 2018): Trademark first registered in U.S. to cover adhesive bandages, later registered for hardware goods and hardware store services, now total of 130 different registered trademarks for ACE across different classes, owned by 95 different trademark owners.</a:t>
            </a:r>
          </a:p>
          <a:p>
            <a:r>
              <a:rPr lang="en-US" dirty="0"/>
              <a:t>Empirical evidence shows that:</a:t>
            </a:r>
          </a:p>
          <a:p>
            <a:pPr lvl="1"/>
            <a:r>
              <a:rPr lang="en-US" dirty="0"/>
              <a:t>Firms incur large costs in searching trademark registers and in ensuring there are no potentially conflicting existing marks (von </a:t>
            </a:r>
            <a:r>
              <a:rPr lang="en-US" dirty="0" err="1"/>
              <a:t>Graevenitz</a:t>
            </a:r>
            <a:r>
              <a:rPr lang="en-US" dirty="0"/>
              <a:t>, 2013; von </a:t>
            </a:r>
            <a:r>
              <a:rPr lang="en-US" dirty="0" err="1"/>
              <a:t>Graevenitz</a:t>
            </a:r>
            <a:r>
              <a:rPr lang="en-US" dirty="0"/>
              <a:t> et al., 2015). </a:t>
            </a:r>
          </a:p>
          <a:p>
            <a:pPr lvl="1"/>
            <a:r>
              <a:rPr lang="en-US" dirty="0"/>
              <a:t>Existence of depletion and congestion (Beebe and </a:t>
            </a:r>
            <a:r>
              <a:rPr lang="en-US" dirty="0" err="1"/>
              <a:t>Fromer</a:t>
            </a:r>
            <a:r>
              <a:rPr lang="en-US" dirty="0"/>
              <a:t>, 2018).</a:t>
            </a:r>
          </a:p>
        </p:txBody>
      </p:sp>
      <p:sp>
        <p:nvSpPr>
          <p:cNvPr id="4" name="Date Placeholder 3">
            <a:extLst>
              <a:ext uri="{FF2B5EF4-FFF2-40B4-BE49-F238E27FC236}">
                <a16:creationId xmlns:a16="http://schemas.microsoft.com/office/drawing/2014/main" id="{7632C32A-2156-AEF6-A807-1B971B5B61D7}"/>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6D3C98E5-D834-C4B1-3C04-0A5E5AAB15B1}"/>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FF6D69FD-4B24-A583-8064-B2F39C656F14}"/>
              </a:ext>
            </a:extLst>
          </p:cNvPr>
          <p:cNvSpPr>
            <a:spLocks noGrp="1"/>
          </p:cNvSpPr>
          <p:nvPr>
            <p:ph type="sldNum" sz="quarter" idx="12"/>
          </p:nvPr>
        </p:nvSpPr>
        <p:spPr/>
        <p:txBody>
          <a:bodyPr/>
          <a:lstStyle/>
          <a:p>
            <a:fld id="{B7C1309C-BF2F-41FF-A11E-EA0D5268C033}" type="slidenum">
              <a:rPr lang="en-US" smtClean="0"/>
              <a:t>45</a:t>
            </a:fld>
            <a:endParaRPr lang="en-US"/>
          </a:p>
        </p:txBody>
      </p:sp>
    </p:spTree>
    <p:extLst>
      <p:ext uri="{BB962C8B-B14F-4D97-AF65-F5344CB8AC3E}">
        <p14:creationId xmlns:p14="http://schemas.microsoft.com/office/powerpoint/2010/main" val="38168152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9A683-9188-4C60-BBA8-1C99A35AF6D0}"/>
              </a:ext>
            </a:extLst>
          </p:cNvPr>
          <p:cNvSpPr>
            <a:spLocks noGrp="1"/>
          </p:cNvSpPr>
          <p:nvPr>
            <p:ph type="title"/>
          </p:nvPr>
        </p:nvSpPr>
        <p:spPr/>
        <p:txBody>
          <a:bodyPr/>
          <a:lstStyle/>
          <a:p>
            <a:r>
              <a:rPr lang="en-US" dirty="0"/>
              <a:t>Trademarks and domain names</a:t>
            </a:r>
          </a:p>
        </p:txBody>
      </p:sp>
      <p:sp>
        <p:nvSpPr>
          <p:cNvPr id="3" name="Content Placeholder 2">
            <a:extLst>
              <a:ext uri="{FF2B5EF4-FFF2-40B4-BE49-F238E27FC236}">
                <a16:creationId xmlns:a16="http://schemas.microsoft.com/office/drawing/2014/main" id="{4D6A50DD-319D-491B-97B2-0A254C955186}"/>
              </a:ext>
            </a:extLst>
          </p:cNvPr>
          <p:cNvSpPr>
            <a:spLocks noGrp="1"/>
          </p:cNvSpPr>
          <p:nvPr>
            <p:ph idx="1"/>
          </p:nvPr>
        </p:nvSpPr>
        <p:spPr/>
        <p:txBody>
          <a:bodyPr>
            <a:normAutofit fontScale="77500" lnSpcReduction="20000"/>
          </a:bodyPr>
          <a:lstStyle/>
          <a:p>
            <a:r>
              <a:rPr lang="en-US" dirty="0"/>
              <a:t>Domain names are “web addresses” that link to websites. </a:t>
            </a:r>
          </a:p>
          <a:p>
            <a:r>
              <a:rPr lang="en-US" dirty="0"/>
              <a:t>Domain name and trademark of a company name usually the same.</a:t>
            </a:r>
          </a:p>
          <a:p>
            <a:r>
              <a:rPr lang="en-US" dirty="0"/>
              <a:t>Domain name system is administered by the Internet Corporation for Assigned Names and Numbers (ICANN). </a:t>
            </a:r>
          </a:p>
          <a:p>
            <a:r>
              <a:rPr lang="en-US" dirty="0"/>
              <a:t>The domain names themselves can be purchased from domain name registrars (e.g. GoDaddy).</a:t>
            </a:r>
          </a:p>
          <a:p>
            <a:r>
              <a:rPr lang="en-US" dirty="0"/>
              <a:t>Anyone can buy domain names even if domain name is a registered trademark owned by a third party (first come, first served). </a:t>
            </a:r>
          </a:p>
          <a:p>
            <a:r>
              <a:rPr lang="en-US" dirty="0"/>
              <a:t>ICANN offers several mechanisms to address trademark conflict:</a:t>
            </a:r>
            <a:endParaRPr lang="en-US" u="sng" dirty="0"/>
          </a:p>
          <a:p>
            <a:pPr lvl="1"/>
            <a:r>
              <a:rPr lang="en-US" dirty="0"/>
              <a:t>Uniform Dispute Resolution Policy (UDRP) deals with domain name disputes including domain name squatting (cybersquatting). </a:t>
            </a:r>
          </a:p>
          <a:p>
            <a:pPr lvl="1"/>
            <a:r>
              <a:rPr lang="en-US" dirty="0"/>
              <a:t>Uniform Rapid Suspension (URS) offers streamlined and faster UDRP procedure that leads to the suspension of domains.</a:t>
            </a:r>
          </a:p>
          <a:p>
            <a:pPr lvl="1"/>
            <a:r>
              <a:rPr lang="en-US" dirty="0"/>
              <a:t>Trademark clearinghouse notifies trademark owners when new domain name registries become available or domain that corresponds to a registered trademark is registered.</a:t>
            </a:r>
          </a:p>
          <a:p>
            <a:endParaRPr lang="en-US" dirty="0"/>
          </a:p>
        </p:txBody>
      </p:sp>
      <p:sp>
        <p:nvSpPr>
          <p:cNvPr id="4" name="Date Placeholder 3">
            <a:extLst>
              <a:ext uri="{FF2B5EF4-FFF2-40B4-BE49-F238E27FC236}">
                <a16:creationId xmlns:a16="http://schemas.microsoft.com/office/drawing/2014/main" id="{F87D1733-5ACB-A094-47F3-5EE1925F24C8}"/>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41CDF5C4-1C94-A0DD-55D3-C1868E687AA7}"/>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85374099-26F5-31FA-0E17-00B4D9240F20}"/>
              </a:ext>
            </a:extLst>
          </p:cNvPr>
          <p:cNvSpPr>
            <a:spLocks noGrp="1"/>
          </p:cNvSpPr>
          <p:nvPr>
            <p:ph type="sldNum" sz="quarter" idx="12"/>
          </p:nvPr>
        </p:nvSpPr>
        <p:spPr/>
        <p:txBody>
          <a:bodyPr/>
          <a:lstStyle/>
          <a:p>
            <a:fld id="{B7C1309C-BF2F-41FF-A11E-EA0D5268C033}" type="slidenum">
              <a:rPr lang="en-US" smtClean="0"/>
              <a:t>46</a:t>
            </a:fld>
            <a:endParaRPr lang="en-US"/>
          </a:p>
        </p:txBody>
      </p:sp>
    </p:spTree>
    <p:extLst>
      <p:ext uri="{BB962C8B-B14F-4D97-AF65-F5344CB8AC3E}">
        <p14:creationId xmlns:p14="http://schemas.microsoft.com/office/powerpoint/2010/main" val="7544264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428C6-1A42-4DC3-9F04-17E47FD5D4DD}"/>
              </a:ext>
            </a:extLst>
          </p:cNvPr>
          <p:cNvSpPr>
            <a:spLocks noGrp="1"/>
          </p:cNvSpPr>
          <p:nvPr>
            <p:ph type="title"/>
          </p:nvPr>
        </p:nvSpPr>
        <p:spPr/>
        <p:txBody>
          <a:bodyPr/>
          <a:lstStyle/>
          <a:p>
            <a:r>
              <a:rPr lang="en-US" dirty="0"/>
              <a:t>Trademarks and online search</a:t>
            </a:r>
          </a:p>
        </p:txBody>
      </p:sp>
      <p:sp>
        <p:nvSpPr>
          <p:cNvPr id="3" name="Content Placeholder 2">
            <a:extLst>
              <a:ext uri="{FF2B5EF4-FFF2-40B4-BE49-F238E27FC236}">
                <a16:creationId xmlns:a16="http://schemas.microsoft.com/office/drawing/2014/main" id="{8EDF4562-A9D5-43F3-946C-F89FA9BFE681}"/>
              </a:ext>
            </a:extLst>
          </p:cNvPr>
          <p:cNvSpPr>
            <a:spLocks noGrp="1"/>
          </p:cNvSpPr>
          <p:nvPr>
            <p:ph idx="1"/>
          </p:nvPr>
        </p:nvSpPr>
        <p:spPr>
          <a:xfrm>
            <a:off x="838200" y="1825625"/>
            <a:ext cx="7027333" cy="3322108"/>
          </a:xfrm>
        </p:spPr>
        <p:txBody>
          <a:bodyPr>
            <a:normAutofit lnSpcReduction="10000"/>
          </a:bodyPr>
          <a:lstStyle/>
          <a:p>
            <a:r>
              <a:rPr lang="en-US" dirty="0"/>
              <a:t>Search engines such as Google allow companies to bid for search terms so their ads are displayed in addition to search results.</a:t>
            </a:r>
          </a:p>
          <a:p>
            <a:r>
              <a:rPr lang="en-US" dirty="0"/>
              <a:t>Keyword-based advertisement includes registered trademarks.</a:t>
            </a:r>
          </a:p>
          <a:p>
            <a:r>
              <a:rPr lang="en-US" dirty="0"/>
              <a:t>Google also displays product placement ads (PLA). </a:t>
            </a:r>
          </a:p>
        </p:txBody>
      </p:sp>
      <p:sp>
        <p:nvSpPr>
          <p:cNvPr id="5" name="Content Placeholder 2">
            <a:extLst>
              <a:ext uri="{FF2B5EF4-FFF2-40B4-BE49-F238E27FC236}">
                <a16:creationId xmlns:a16="http://schemas.microsoft.com/office/drawing/2014/main" id="{4470A05B-5019-4E88-A840-B7EADE515E28}"/>
              </a:ext>
            </a:extLst>
          </p:cNvPr>
          <p:cNvSpPr txBox="1">
            <a:spLocks/>
          </p:cNvSpPr>
          <p:nvPr/>
        </p:nvSpPr>
        <p:spPr>
          <a:xfrm>
            <a:off x="838200" y="5066137"/>
            <a:ext cx="10626090" cy="118850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 Google search for “</a:t>
            </a:r>
            <a:r>
              <a:rPr lang="en-US" dirty="0" err="1"/>
              <a:t>xiaomi</a:t>
            </a:r>
            <a:r>
              <a:rPr lang="en-US" dirty="0"/>
              <a:t> mi” where both “</a:t>
            </a:r>
            <a:r>
              <a:rPr lang="en-US" dirty="0" err="1"/>
              <a:t>xiaomi</a:t>
            </a:r>
            <a:r>
              <a:rPr lang="en-US" dirty="0"/>
              <a:t>” and “mi” are registered trademarks by Xiaomi Communications, returns results that include the Apple iPhone.</a:t>
            </a:r>
          </a:p>
        </p:txBody>
      </p:sp>
      <p:sp>
        <p:nvSpPr>
          <p:cNvPr id="6" name="Date Placeholder 5">
            <a:extLst>
              <a:ext uri="{FF2B5EF4-FFF2-40B4-BE49-F238E27FC236}">
                <a16:creationId xmlns:a16="http://schemas.microsoft.com/office/drawing/2014/main" id="{74FB97DA-402B-66CC-6AA9-4D81BE111C06}"/>
              </a:ext>
            </a:extLst>
          </p:cNvPr>
          <p:cNvSpPr>
            <a:spLocks noGrp="1"/>
          </p:cNvSpPr>
          <p:nvPr>
            <p:ph type="dt" sz="half" idx="10"/>
          </p:nvPr>
        </p:nvSpPr>
        <p:spPr/>
        <p:txBody>
          <a:bodyPr/>
          <a:lstStyle/>
          <a:p>
            <a:r>
              <a:rPr lang="en-US"/>
              <a:t>2024</a:t>
            </a:r>
          </a:p>
        </p:txBody>
      </p:sp>
      <p:sp>
        <p:nvSpPr>
          <p:cNvPr id="7" name="Footer Placeholder 6">
            <a:extLst>
              <a:ext uri="{FF2B5EF4-FFF2-40B4-BE49-F238E27FC236}">
                <a16:creationId xmlns:a16="http://schemas.microsoft.com/office/drawing/2014/main" id="{FDCB1CDE-3C96-274B-660D-1090F0FABC20}"/>
              </a:ext>
            </a:extLst>
          </p:cNvPr>
          <p:cNvSpPr>
            <a:spLocks noGrp="1"/>
          </p:cNvSpPr>
          <p:nvPr>
            <p:ph type="ftr" sz="quarter" idx="11"/>
          </p:nvPr>
        </p:nvSpPr>
        <p:spPr/>
        <p:txBody>
          <a:bodyPr/>
          <a:lstStyle/>
          <a:p>
            <a:r>
              <a:rPr lang="en-US"/>
              <a:t>Hall &amp; Helmers Ch. 12</a:t>
            </a:r>
          </a:p>
        </p:txBody>
      </p:sp>
      <p:sp>
        <p:nvSpPr>
          <p:cNvPr id="8" name="Slide Number Placeholder 7">
            <a:extLst>
              <a:ext uri="{FF2B5EF4-FFF2-40B4-BE49-F238E27FC236}">
                <a16:creationId xmlns:a16="http://schemas.microsoft.com/office/drawing/2014/main" id="{83030E6A-EAC2-6B12-6D58-5C5B0783FC56}"/>
              </a:ext>
            </a:extLst>
          </p:cNvPr>
          <p:cNvSpPr>
            <a:spLocks noGrp="1"/>
          </p:cNvSpPr>
          <p:nvPr>
            <p:ph type="sldNum" sz="quarter" idx="12"/>
          </p:nvPr>
        </p:nvSpPr>
        <p:spPr/>
        <p:txBody>
          <a:bodyPr/>
          <a:lstStyle/>
          <a:p>
            <a:fld id="{B7C1309C-BF2F-41FF-A11E-EA0D5268C033}" type="slidenum">
              <a:rPr lang="en-US" smtClean="0"/>
              <a:t>47</a:t>
            </a:fld>
            <a:endParaRPr lang="en-US"/>
          </a:p>
        </p:txBody>
      </p:sp>
      <p:pic>
        <p:nvPicPr>
          <p:cNvPr id="9" name="Picture 8">
            <a:extLst>
              <a:ext uri="{FF2B5EF4-FFF2-40B4-BE49-F238E27FC236}">
                <a16:creationId xmlns:a16="http://schemas.microsoft.com/office/drawing/2014/main" id="{2FADD164-8018-4E06-B47F-D16E26AF217C}"/>
              </a:ext>
            </a:extLst>
          </p:cNvPr>
          <p:cNvPicPr>
            <a:picLocks noChangeAspect="1"/>
          </p:cNvPicPr>
          <p:nvPr/>
        </p:nvPicPr>
        <p:blipFill>
          <a:blip r:embed="rId2"/>
          <a:stretch>
            <a:fillRect/>
          </a:stretch>
        </p:blipFill>
        <p:spPr>
          <a:xfrm>
            <a:off x="7865533" y="1454575"/>
            <a:ext cx="3838575" cy="3476625"/>
          </a:xfrm>
          <a:prstGeom prst="rect">
            <a:avLst/>
          </a:prstGeom>
        </p:spPr>
      </p:pic>
    </p:spTree>
    <p:extLst>
      <p:ext uri="{BB962C8B-B14F-4D97-AF65-F5344CB8AC3E}">
        <p14:creationId xmlns:p14="http://schemas.microsoft.com/office/powerpoint/2010/main" val="11411759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428C6-1A42-4DC3-9F04-17E47FD5D4DD}"/>
              </a:ext>
            </a:extLst>
          </p:cNvPr>
          <p:cNvSpPr>
            <a:spLocks noGrp="1"/>
          </p:cNvSpPr>
          <p:nvPr>
            <p:ph type="title"/>
          </p:nvPr>
        </p:nvSpPr>
        <p:spPr/>
        <p:txBody>
          <a:bodyPr/>
          <a:lstStyle/>
          <a:p>
            <a:r>
              <a:rPr lang="en-US" dirty="0"/>
              <a:t>Trademarks and online search</a:t>
            </a:r>
          </a:p>
        </p:txBody>
      </p:sp>
      <p:sp>
        <p:nvSpPr>
          <p:cNvPr id="3" name="Content Placeholder 2">
            <a:extLst>
              <a:ext uri="{FF2B5EF4-FFF2-40B4-BE49-F238E27FC236}">
                <a16:creationId xmlns:a16="http://schemas.microsoft.com/office/drawing/2014/main" id="{8EDF4562-A9D5-43F3-946C-F89FA9BFE681}"/>
              </a:ext>
            </a:extLst>
          </p:cNvPr>
          <p:cNvSpPr>
            <a:spLocks noGrp="1"/>
          </p:cNvSpPr>
          <p:nvPr>
            <p:ph idx="1"/>
          </p:nvPr>
        </p:nvSpPr>
        <p:spPr/>
        <p:txBody>
          <a:bodyPr>
            <a:normAutofit fontScale="85000" lnSpcReduction="10000"/>
          </a:bodyPr>
          <a:lstStyle/>
          <a:p>
            <a:r>
              <a:rPr lang="en-US" dirty="0"/>
              <a:t>Trademark owners argue that advertiser and search engine liable for trademark infringement: display of products other than the product protected by trademark that a consumer searched for results in consumer confusion.</a:t>
            </a:r>
          </a:p>
          <a:p>
            <a:r>
              <a:rPr lang="en-US" dirty="0"/>
              <a:t>Does search engine’s display of competing product in addition to the trademarked product increase competition or only cause consumer confusion?</a:t>
            </a:r>
          </a:p>
          <a:p>
            <a:r>
              <a:rPr lang="en-US" dirty="0"/>
              <a:t>Pro-competitive effects might outweigh any negative effects on trademark owners.</a:t>
            </a:r>
          </a:p>
          <a:p>
            <a:r>
              <a:rPr lang="en-US" dirty="0"/>
              <a:t>Empirical evidence based on Internet user browsing behavior suggests both effects at play (</a:t>
            </a:r>
            <a:r>
              <a:rPr lang="en-US" dirty="0" err="1"/>
              <a:t>Bechthold</a:t>
            </a:r>
            <a:r>
              <a:rPr lang="en-US" dirty="0"/>
              <a:t> and Tucker, 2014): </a:t>
            </a:r>
          </a:p>
          <a:p>
            <a:pPr lvl="1"/>
            <a:r>
              <a:rPr lang="en-US" dirty="0"/>
              <a:t>Consumers that look specifically for trademarked product when using trademark in their keyword-based search less likely to go to trademark owner’s website.</a:t>
            </a:r>
          </a:p>
          <a:p>
            <a:pPr lvl="1"/>
            <a:r>
              <a:rPr lang="en-US" dirty="0"/>
              <a:t>Consumers that use the trademarked keyword for a more general search are more likely to visit the trademark owner’s website. </a:t>
            </a:r>
          </a:p>
          <a:p>
            <a:endParaRPr lang="en-US" dirty="0"/>
          </a:p>
        </p:txBody>
      </p:sp>
      <p:sp>
        <p:nvSpPr>
          <p:cNvPr id="4" name="Date Placeholder 3">
            <a:extLst>
              <a:ext uri="{FF2B5EF4-FFF2-40B4-BE49-F238E27FC236}">
                <a16:creationId xmlns:a16="http://schemas.microsoft.com/office/drawing/2014/main" id="{310959E7-9338-3436-8759-6E4534157E81}"/>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9E51224E-FCB0-619C-A76F-8D3AD49E31E3}"/>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E97A9A5C-C08A-E33D-CEDD-A2ADE7D1A183}"/>
              </a:ext>
            </a:extLst>
          </p:cNvPr>
          <p:cNvSpPr>
            <a:spLocks noGrp="1"/>
          </p:cNvSpPr>
          <p:nvPr>
            <p:ph type="sldNum" sz="quarter" idx="12"/>
          </p:nvPr>
        </p:nvSpPr>
        <p:spPr/>
        <p:txBody>
          <a:bodyPr/>
          <a:lstStyle/>
          <a:p>
            <a:fld id="{B7C1309C-BF2F-41FF-A11E-EA0D5268C033}" type="slidenum">
              <a:rPr lang="en-US" smtClean="0"/>
              <a:t>48</a:t>
            </a:fld>
            <a:endParaRPr lang="en-US"/>
          </a:p>
        </p:txBody>
      </p:sp>
    </p:spTree>
    <p:extLst>
      <p:ext uri="{BB962C8B-B14F-4D97-AF65-F5344CB8AC3E}">
        <p14:creationId xmlns:p14="http://schemas.microsoft.com/office/powerpoint/2010/main" val="21915301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1804C-BA5D-4E8C-9392-F0DDFA03DA0D}"/>
              </a:ext>
            </a:extLst>
          </p:cNvPr>
          <p:cNvSpPr>
            <a:spLocks noGrp="1"/>
          </p:cNvSpPr>
          <p:nvPr>
            <p:ph type="title"/>
          </p:nvPr>
        </p:nvSpPr>
        <p:spPr/>
        <p:txBody>
          <a:bodyPr/>
          <a:lstStyle/>
          <a:p>
            <a:r>
              <a:rPr lang="en-US" dirty="0"/>
              <a:t>Trademarks and online search</a:t>
            </a:r>
          </a:p>
        </p:txBody>
      </p:sp>
      <p:sp>
        <p:nvSpPr>
          <p:cNvPr id="3" name="Content Placeholder 2">
            <a:extLst>
              <a:ext uri="{FF2B5EF4-FFF2-40B4-BE49-F238E27FC236}">
                <a16:creationId xmlns:a16="http://schemas.microsoft.com/office/drawing/2014/main" id="{55577754-2840-411E-8488-1419E698B062}"/>
              </a:ext>
            </a:extLst>
          </p:cNvPr>
          <p:cNvSpPr>
            <a:spLocks noGrp="1"/>
          </p:cNvSpPr>
          <p:nvPr>
            <p:ph idx="1"/>
          </p:nvPr>
        </p:nvSpPr>
        <p:spPr>
          <a:xfrm>
            <a:off x="838200" y="1825624"/>
            <a:ext cx="10515600" cy="4829175"/>
          </a:xfrm>
        </p:spPr>
        <p:txBody>
          <a:bodyPr>
            <a:normAutofit fontScale="70000" lnSpcReduction="20000"/>
          </a:bodyPr>
          <a:lstStyle/>
          <a:p>
            <a:r>
              <a:rPr lang="en-US" dirty="0"/>
              <a:t>Problem more acute on online marketplaces such as Amazon since their own search engines have goal of selling products to consumers. </a:t>
            </a:r>
          </a:p>
          <a:p>
            <a:r>
              <a:rPr lang="en-US" dirty="0"/>
              <a:t>Amazon relies on its own proprietary search engine that allows consumers to search for items on its site. </a:t>
            </a:r>
          </a:p>
          <a:p>
            <a:r>
              <a:rPr lang="en-US" dirty="0"/>
              <a:t>In U.S. in 2013, Multi Time Machine (MTM) sued Amazon for trademark infringement: </a:t>
            </a:r>
          </a:p>
          <a:p>
            <a:pPr lvl="1"/>
            <a:r>
              <a:rPr lang="en-US" dirty="0"/>
              <a:t>MTM does not sell its watches on Amazon, nor does it allow authorized retailers to sell them on Amazon.</a:t>
            </a:r>
          </a:p>
          <a:p>
            <a:pPr lvl="1"/>
            <a:r>
              <a:rPr lang="en-US" dirty="0"/>
              <a:t>When a consumer entered MTM’s trademark “MTM special ops” into the Amazon search bar, Amazon offered a list of search results, displaying watches by MTM’s competitors that sell on Amazon.</a:t>
            </a:r>
          </a:p>
          <a:p>
            <a:pPr lvl="1"/>
            <a:r>
              <a:rPr lang="en-US" dirty="0"/>
              <a:t>Amazon argued that it offered consumers new information on other products within the same product category.</a:t>
            </a:r>
          </a:p>
          <a:p>
            <a:pPr lvl="1"/>
            <a:r>
              <a:rPr lang="en-US" dirty="0"/>
              <a:t>Court decided in Amazon’s favor: consumers are not confused about the search results since Amazon clearly identified the brand names of the competing products it displayed. </a:t>
            </a:r>
          </a:p>
          <a:p>
            <a:r>
              <a:rPr lang="en-US" dirty="0"/>
              <a:t>In Germany in 2019, </a:t>
            </a:r>
            <a:r>
              <a:rPr lang="en-US" dirty="0" err="1"/>
              <a:t>Ortlieb</a:t>
            </a:r>
            <a:r>
              <a:rPr lang="en-US" dirty="0"/>
              <a:t> sued Amazon for trademark infringement:</a:t>
            </a:r>
          </a:p>
          <a:p>
            <a:pPr lvl="1"/>
            <a:r>
              <a:rPr lang="en-US" dirty="0" err="1"/>
              <a:t>Ortlieb</a:t>
            </a:r>
            <a:r>
              <a:rPr lang="en-US" dirty="0"/>
              <a:t> sued Amazon because Google displayed Amazon ads when users searched for “</a:t>
            </a:r>
            <a:r>
              <a:rPr lang="en-US" dirty="0" err="1"/>
              <a:t>ortlieb</a:t>
            </a:r>
            <a:r>
              <a:rPr lang="en-US" dirty="0"/>
              <a:t> </a:t>
            </a:r>
            <a:r>
              <a:rPr lang="en-US" dirty="0" err="1"/>
              <a:t>fahrradtasche</a:t>
            </a:r>
            <a:r>
              <a:rPr lang="en-US" dirty="0"/>
              <a:t>” (“</a:t>
            </a:r>
            <a:r>
              <a:rPr lang="en-US" dirty="0" err="1"/>
              <a:t>ortlieb</a:t>
            </a:r>
            <a:r>
              <a:rPr lang="en-US" dirty="0"/>
              <a:t> bicycle bag”).</a:t>
            </a:r>
          </a:p>
          <a:p>
            <a:pPr lvl="1"/>
            <a:r>
              <a:rPr lang="en-US" dirty="0"/>
              <a:t>Amazon ads were displayed by Google as a result of keyword advertisement linked directly to the Amazon website.</a:t>
            </a:r>
          </a:p>
          <a:p>
            <a:pPr lvl="1"/>
            <a:r>
              <a:rPr lang="en-US" dirty="0"/>
              <a:t>German Federal Court of Justice decided in </a:t>
            </a:r>
            <a:r>
              <a:rPr lang="en-US" dirty="0" err="1"/>
              <a:t>Ortlieb’s</a:t>
            </a:r>
            <a:r>
              <a:rPr lang="en-US" dirty="0"/>
              <a:t> favor: Amazon misled consumers because ads that appeared on Google suggested that it would only lead to a display of </a:t>
            </a:r>
            <a:r>
              <a:rPr lang="en-US" dirty="0" err="1"/>
              <a:t>Ortlieb</a:t>
            </a:r>
            <a:r>
              <a:rPr lang="en-US" dirty="0"/>
              <a:t> products. </a:t>
            </a:r>
          </a:p>
          <a:p>
            <a:endParaRPr lang="en-US" dirty="0"/>
          </a:p>
        </p:txBody>
      </p:sp>
      <p:sp>
        <p:nvSpPr>
          <p:cNvPr id="4" name="Date Placeholder 3">
            <a:extLst>
              <a:ext uri="{FF2B5EF4-FFF2-40B4-BE49-F238E27FC236}">
                <a16:creationId xmlns:a16="http://schemas.microsoft.com/office/drawing/2014/main" id="{0E2C0588-E990-F144-849E-37DE89010ED6}"/>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5BFA8745-631A-3CD1-445A-FF5D5A4F22F3}"/>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A2BB13CF-881D-A207-AC28-3C463DB303F9}"/>
              </a:ext>
            </a:extLst>
          </p:cNvPr>
          <p:cNvSpPr>
            <a:spLocks noGrp="1"/>
          </p:cNvSpPr>
          <p:nvPr>
            <p:ph type="sldNum" sz="quarter" idx="12"/>
          </p:nvPr>
        </p:nvSpPr>
        <p:spPr/>
        <p:txBody>
          <a:bodyPr/>
          <a:lstStyle/>
          <a:p>
            <a:fld id="{B7C1309C-BF2F-41FF-A11E-EA0D5268C033}" type="slidenum">
              <a:rPr lang="en-US" smtClean="0"/>
              <a:t>49</a:t>
            </a:fld>
            <a:endParaRPr lang="en-US"/>
          </a:p>
        </p:txBody>
      </p:sp>
    </p:spTree>
    <p:extLst>
      <p:ext uri="{BB962C8B-B14F-4D97-AF65-F5344CB8AC3E}">
        <p14:creationId xmlns:p14="http://schemas.microsoft.com/office/powerpoint/2010/main" val="677617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A17CD-2A08-4D2C-B6C4-67EA1E201559}"/>
              </a:ext>
            </a:extLst>
          </p:cNvPr>
          <p:cNvSpPr>
            <a:spLocks noGrp="1"/>
          </p:cNvSpPr>
          <p:nvPr>
            <p:ph type="title"/>
          </p:nvPr>
        </p:nvSpPr>
        <p:spPr/>
        <p:txBody>
          <a:bodyPr/>
          <a:lstStyle/>
          <a:p>
            <a:r>
              <a:rPr lang="en-US" dirty="0"/>
              <a:t>Trademark system</a:t>
            </a:r>
          </a:p>
        </p:txBody>
      </p:sp>
      <p:sp>
        <p:nvSpPr>
          <p:cNvPr id="3" name="Content Placeholder 2">
            <a:extLst>
              <a:ext uri="{FF2B5EF4-FFF2-40B4-BE49-F238E27FC236}">
                <a16:creationId xmlns:a16="http://schemas.microsoft.com/office/drawing/2014/main" id="{46CADCF0-BB60-4E12-8CC3-A1A02BAFDFEA}"/>
              </a:ext>
            </a:extLst>
          </p:cNvPr>
          <p:cNvSpPr>
            <a:spLocks noGrp="1"/>
          </p:cNvSpPr>
          <p:nvPr>
            <p:ph idx="1"/>
          </p:nvPr>
        </p:nvSpPr>
        <p:spPr/>
        <p:txBody>
          <a:bodyPr>
            <a:normAutofit fontScale="92500" lnSpcReduction="10000"/>
          </a:bodyPr>
          <a:lstStyle/>
          <a:p>
            <a:r>
              <a:rPr lang="en-US" dirty="0"/>
              <a:t>A trademark is “(a)</a:t>
            </a:r>
            <a:r>
              <a:rPr lang="en-US" dirty="0" err="1"/>
              <a:t>ny</a:t>
            </a:r>
            <a:r>
              <a:rPr lang="en-US" dirty="0"/>
              <a:t> sign, or any combination of signs, capable of distinguishing the goods or services of one undertaking from those of other undertakings.” (</a:t>
            </a:r>
            <a:r>
              <a:rPr lang="en-US" i="1" dirty="0"/>
              <a:t>TRIPS agreement</a:t>
            </a:r>
            <a:r>
              <a:rPr lang="en-US" dirty="0"/>
              <a:t>)</a:t>
            </a:r>
          </a:p>
          <a:p>
            <a:r>
              <a:rPr lang="en-US" dirty="0"/>
              <a:t>A trademark is “any word, name, symbol, or device, or any combination thereof […] used by a person […] to identify and distinguish his or her goods […] from those manufactured or sold by others and to indicate the source of the goods.” (</a:t>
            </a:r>
            <a:r>
              <a:rPr lang="en-US" i="1" dirty="0"/>
              <a:t>U.S. Lanham Act of 1946</a:t>
            </a:r>
            <a:r>
              <a:rPr lang="en-US" dirty="0"/>
              <a:t>)</a:t>
            </a:r>
          </a:p>
          <a:p>
            <a:r>
              <a:rPr lang="en-US" dirty="0"/>
              <a:t>Purpose of a trademark:</a:t>
            </a:r>
          </a:p>
          <a:p>
            <a:pPr lvl="1"/>
            <a:r>
              <a:rPr lang="en-US" dirty="0"/>
              <a:t>Distinguish one product from another.</a:t>
            </a:r>
          </a:p>
          <a:p>
            <a:pPr lvl="1"/>
            <a:r>
              <a:rPr lang="en-US" dirty="0"/>
              <a:t>Identify the source of the product.</a:t>
            </a:r>
          </a:p>
          <a:p>
            <a:r>
              <a:rPr lang="en-US" dirty="0"/>
              <a:t>For a sign to achieve these objectives as a trademark, it has to be distinctive. </a:t>
            </a:r>
          </a:p>
          <a:p>
            <a:pPr lvl="1"/>
            <a:endParaRPr lang="en-US" dirty="0"/>
          </a:p>
        </p:txBody>
      </p:sp>
      <p:sp>
        <p:nvSpPr>
          <p:cNvPr id="4" name="Date Placeholder 3">
            <a:extLst>
              <a:ext uri="{FF2B5EF4-FFF2-40B4-BE49-F238E27FC236}">
                <a16:creationId xmlns:a16="http://schemas.microsoft.com/office/drawing/2014/main" id="{FDDB4BB1-83E4-ED46-1704-2BDE3FD10EBC}"/>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3506D7EF-9C15-9F26-DBEA-DF9B80C9BC54}"/>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94C8B386-FC0F-7D11-7B1F-8FD378FB955A}"/>
              </a:ext>
            </a:extLst>
          </p:cNvPr>
          <p:cNvSpPr>
            <a:spLocks noGrp="1"/>
          </p:cNvSpPr>
          <p:nvPr>
            <p:ph type="sldNum" sz="quarter" idx="12"/>
          </p:nvPr>
        </p:nvSpPr>
        <p:spPr/>
        <p:txBody>
          <a:bodyPr/>
          <a:lstStyle/>
          <a:p>
            <a:fld id="{B7C1309C-BF2F-41FF-A11E-EA0D5268C033}" type="slidenum">
              <a:rPr lang="en-US" smtClean="0"/>
              <a:t>5</a:t>
            </a:fld>
            <a:endParaRPr lang="en-US"/>
          </a:p>
        </p:txBody>
      </p:sp>
    </p:spTree>
    <p:extLst>
      <p:ext uri="{BB962C8B-B14F-4D97-AF65-F5344CB8AC3E}">
        <p14:creationId xmlns:p14="http://schemas.microsoft.com/office/powerpoint/2010/main" val="24174018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3550-EBBF-4ECA-8CAC-AFB30CBA6D47}"/>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3263F271-EEE5-4393-9C6F-028F2D9E8A75}"/>
              </a:ext>
            </a:extLst>
          </p:cNvPr>
          <p:cNvSpPr>
            <a:spLocks noGrp="1"/>
          </p:cNvSpPr>
          <p:nvPr>
            <p:ph idx="1"/>
          </p:nvPr>
        </p:nvSpPr>
        <p:spPr/>
        <p:txBody>
          <a:bodyPr>
            <a:normAutofit fontScale="92500" lnSpcReduction="20000"/>
          </a:bodyPr>
          <a:lstStyle/>
          <a:p>
            <a:r>
              <a:rPr lang="en-US" dirty="0"/>
              <a:t>Trademarks by far most widely used IP right.</a:t>
            </a:r>
          </a:p>
          <a:p>
            <a:r>
              <a:rPr lang="en-US" dirty="0"/>
              <a:t>Close link between trademarks, brands, and marketing.</a:t>
            </a:r>
          </a:p>
          <a:p>
            <a:r>
              <a:rPr lang="en-US" dirty="0"/>
              <a:t>Trademarks are a critical tool used by companies to create and protect brand recognition and appropriate returns to marketing.</a:t>
            </a:r>
          </a:p>
          <a:p>
            <a:r>
              <a:rPr lang="en-US" dirty="0"/>
              <a:t>Link between trademarks and innovation more complex.</a:t>
            </a:r>
          </a:p>
          <a:p>
            <a:r>
              <a:rPr lang="en-US" dirty="0"/>
              <a:t>New products and services often protected by trademarks and trigger new trademark filings.</a:t>
            </a:r>
          </a:p>
          <a:p>
            <a:r>
              <a:rPr lang="en-US" dirty="0"/>
              <a:t>Trademarks help companies appropriate returns on innovation.</a:t>
            </a:r>
          </a:p>
          <a:p>
            <a:r>
              <a:rPr lang="en-US" dirty="0"/>
              <a:t>But no legal requirement that trademarks protect anything new. </a:t>
            </a:r>
          </a:p>
          <a:p>
            <a:r>
              <a:rPr lang="en-US" dirty="0"/>
              <a:t>Purpose of trademark system is not to encourage innovation but to reduce asymmetric information in the marketplace.</a:t>
            </a:r>
          </a:p>
        </p:txBody>
      </p:sp>
      <p:sp>
        <p:nvSpPr>
          <p:cNvPr id="4" name="Date Placeholder 3">
            <a:extLst>
              <a:ext uri="{FF2B5EF4-FFF2-40B4-BE49-F238E27FC236}">
                <a16:creationId xmlns:a16="http://schemas.microsoft.com/office/drawing/2014/main" id="{5FD14F19-5030-D4E2-2516-6A68B832DE48}"/>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CE54B9B3-074D-CCE1-8904-467DB2C4D608}"/>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A0C15839-3845-1D4D-E22B-1503B4E5C44D}"/>
              </a:ext>
            </a:extLst>
          </p:cNvPr>
          <p:cNvSpPr>
            <a:spLocks noGrp="1"/>
          </p:cNvSpPr>
          <p:nvPr>
            <p:ph type="sldNum" sz="quarter" idx="12"/>
          </p:nvPr>
        </p:nvSpPr>
        <p:spPr/>
        <p:txBody>
          <a:bodyPr/>
          <a:lstStyle/>
          <a:p>
            <a:fld id="{B7C1309C-BF2F-41FF-A11E-EA0D5268C033}" type="slidenum">
              <a:rPr lang="en-US" smtClean="0"/>
              <a:t>50</a:t>
            </a:fld>
            <a:endParaRPr lang="en-US"/>
          </a:p>
        </p:txBody>
      </p:sp>
    </p:spTree>
    <p:extLst>
      <p:ext uri="{BB962C8B-B14F-4D97-AF65-F5344CB8AC3E}">
        <p14:creationId xmlns:p14="http://schemas.microsoft.com/office/powerpoint/2010/main" val="622018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4CE5A-6FB9-4283-B095-3928CD1E4105}"/>
              </a:ext>
            </a:extLst>
          </p:cNvPr>
          <p:cNvSpPr>
            <a:spLocks noGrp="1"/>
          </p:cNvSpPr>
          <p:nvPr>
            <p:ph type="title"/>
          </p:nvPr>
        </p:nvSpPr>
        <p:spPr/>
        <p:txBody>
          <a:bodyPr/>
          <a:lstStyle/>
          <a:p>
            <a:r>
              <a:rPr lang="en-US" dirty="0"/>
              <a:t>Trademark system</a:t>
            </a:r>
          </a:p>
        </p:txBody>
      </p:sp>
      <p:sp>
        <p:nvSpPr>
          <p:cNvPr id="3" name="Content Placeholder 2">
            <a:extLst>
              <a:ext uri="{FF2B5EF4-FFF2-40B4-BE49-F238E27FC236}">
                <a16:creationId xmlns:a16="http://schemas.microsoft.com/office/drawing/2014/main" id="{3C957481-463F-4197-82FC-EE2EE549E3A1}"/>
              </a:ext>
            </a:extLst>
          </p:cNvPr>
          <p:cNvSpPr>
            <a:spLocks noGrp="1"/>
          </p:cNvSpPr>
          <p:nvPr>
            <p:ph idx="1"/>
          </p:nvPr>
        </p:nvSpPr>
        <p:spPr/>
        <p:txBody>
          <a:bodyPr>
            <a:normAutofit/>
          </a:bodyPr>
          <a:lstStyle/>
          <a:p>
            <a:r>
              <a:rPr lang="en-US" dirty="0"/>
              <a:t>Conceptual distinction between:</a:t>
            </a:r>
          </a:p>
          <a:p>
            <a:pPr lvl="1"/>
            <a:r>
              <a:rPr lang="en-US" b="1" dirty="0"/>
              <a:t>Source distinctiveness</a:t>
            </a:r>
            <a:r>
              <a:rPr lang="en-US" dirty="0"/>
              <a:t>: </a:t>
            </a:r>
          </a:p>
          <a:p>
            <a:pPr lvl="2"/>
            <a:r>
              <a:rPr lang="en-US" dirty="0"/>
              <a:t>A trademark must allow consumers to identify source or origin of trademarked product.</a:t>
            </a:r>
          </a:p>
          <a:p>
            <a:pPr lvl="2"/>
            <a:r>
              <a:rPr lang="en-US" dirty="0"/>
              <a:t>Defines trademarkable subject matter and distinguishes trademark from purely decorative or functional product feature.</a:t>
            </a:r>
          </a:p>
          <a:p>
            <a:pPr lvl="1"/>
            <a:r>
              <a:rPr lang="en-US" b="1" dirty="0"/>
              <a:t>Differential distinctiveness</a:t>
            </a:r>
            <a:r>
              <a:rPr lang="en-US" dirty="0"/>
              <a:t>:</a:t>
            </a:r>
          </a:p>
          <a:p>
            <a:pPr lvl="2"/>
            <a:r>
              <a:rPr lang="en-US" dirty="0"/>
              <a:t>How “unique” is a trademark? </a:t>
            </a:r>
          </a:p>
          <a:p>
            <a:pPr lvl="2"/>
            <a:r>
              <a:rPr lang="en-US" dirty="0"/>
              <a:t>Often referred to as “trademark strength.” </a:t>
            </a:r>
          </a:p>
          <a:p>
            <a:pPr lvl="2"/>
            <a:r>
              <a:rPr lang="en-US" dirty="0"/>
              <a:t>Some marks are inherently more distinctive.</a:t>
            </a:r>
          </a:p>
          <a:p>
            <a:pPr lvl="2"/>
            <a:r>
              <a:rPr lang="en-US" dirty="0"/>
              <a:t>Acquired over time with use of trademark in commerce and investment in building reputation and goodwill. </a:t>
            </a:r>
          </a:p>
          <a:p>
            <a:endParaRPr lang="en-US" dirty="0"/>
          </a:p>
        </p:txBody>
      </p:sp>
      <p:sp>
        <p:nvSpPr>
          <p:cNvPr id="4" name="Date Placeholder 3">
            <a:extLst>
              <a:ext uri="{FF2B5EF4-FFF2-40B4-BE49-F238E27FC236}">
                <a16:creationId xmlns:a16="http://schemas.microsoft.com/office/drawing/2014/main" id="{87A2414D-B986-B97C-3609-2586CB7181E8}"/>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C52ABA7F-698D-65F0-795E-882EB0BB8D57}"/>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87B76FDB-6381-41F3-78E8-EAA01D5FF341}"/>
              </a:ext>
            </a:extLst>
          </p:cNvPr>
          <p:cNvSpPr>
            <a:spLocks noGrp="1"/>
          </p:cNvSpPr>
          <p:nvPr>
            <p:ph type="sldNum" sz="quarter" idx="12"/>
          </p:nvPr>
        </p:nvSpPr>
        <p:spPr/>
        <p:txBody>
          <a:bodyPr/>
          <a:lstStyle/>
          <a:p>
            <a:fld id="{B7C1309C-BF2F-41FF-A11E-EA0D5268C033}" type="slidenum">
              <a:rPr lang="en-US" smtClean="0"/>
              <a:t>6</a:t>
            </a:fld>
            <a:endParaRPr lang="en-US"/>
          </a:p>
        </p:txBody>
      </p:sp>
    </p:spTree>
    <p:extLst>
      <p:ext uri="{BB962C8B-B14F-4D97-AF65-F5344CB8AC3E}">
        <p14:creationId xmlns:p14="http://schemas.microsoft.com/office/powerpoint/2010/main" val="14115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9EF59-8FC1-4AB1-9758-F59BED8E43FA}"/>
              </a:ext>
            </a:extLst>
          </p:cNvPr>
          <p:cNvSpPr>
            <a:spLocks noGrp="1"/>
          </p:cNvSpPr>
          <p:nvPr>
            <p:ph type="title"/>
          </p:nvPr>
        </p:nvSpPr>
        <p:spPr/>
        <p:txBody>
          <a:bodyPr/>
          <a:lstStyle/>
          <a:p>
            <a:r>
              <a:rPr lang="en-US" dirty="0"/>
              <a:t>Trademark system</a:t>
            </a:r>
          </a:p>
        </p:txBody>
      </p:sp>
      <p:sp>
        <p:nvSpPr>
          <p:cNvPr id="3" name="Content Placeholder 2">
            <a:extLst>
              <a:ext uri="{FF2B5EF4-FFF2-40B4-BE49-F238E27FC236}">
                <a16:creationId xmlns:a16="http://schemas.microsoft.com/office/drawing/2014/main" id="{36EBE797-EEBA-4303-8D80-94BFCA244FFA}"/>
              </a:ext>
            </a:extLst>
          </p:cNvPr>
          <p:cNvSpPr>
            <a:spLocks noGrp="1"/>
          </p:cNvSpPr>
          <p:nvPr>
            <p:ph idx="1"/>
          </p:nvPr>
        </p:nvSpPr>
        <p:spPr>
          <a:xfrm>
            <a:off x="838200" y="1825624"/>
            <a:ext cx="10515600" cy="4778375"/>
          </a:xfrm>
        </p:spPr>
        <p:txBody>
          <a:bodyPr>
            <a:normAutofit/>
          </a:bodyPr>
          <a:lstStyle/>
          <a:p>
            <a:r>
              <a:rPr lang="en-US" sz="3200" dirty="0"/>
              <a:t>Purposes of trademark protection: </a:t>
            </a:r>
          </a:p>
          <a:p>
            <a:pPr lvl="1"/>
            <a:r>
              <a:rPr lang="en-US" sz="2800" dirty="0"/>
              <a:t>Owners are entitled to advertise sign as (un)registered trademark (™) and signal to others that they have exclusive right to use trademark for protected products in commerce.</a:t>
            </a:r>
          </a:p>
          <a:p>
            <a:pPr lvl="1"/>
            <a:r>
              <a:rPr lang="en-US" sz="2800" dirty="0"/>
              <a:t>Prevent others from imitating trademarked words and signs and from free-riding on reputation and goodwill embodied by brand that trademark protects.</a:t>
            </a:r>
          </a:p>
          <a:p>
            <a:pPr lvl="1"/>
            <a:r>
              <a:rPr lang="en-US" sz="2800" dirty="0"/>
              <a:t>Trademarks can also be licensed for use by third parties or sold (but trademark as such usually cannot be licensed or sold separately from the product(s) it protects).</a:t>
            </a:r>
          </a:p>
          <a:p>
            <a:endParaRPr lang="en-US" dirty="0"/>
          </a:p>
        </p:txBody>
      </p:sp>
      <p:sp>
        <p:nvSpPr>
          <p:cNvPr id="4" name="Date Placeholder 3">
            <a:extLst>
              <a:ext uri="{FF2B5EF4-FFF2-40B4-BE49-F238E27FC236}">
                <a16:creationId xmlns:a16="http://schemas.microsoft.com/office/drawing/2014/main" id="{8BB6C72C-F850-524D-3F18-09FAEC327365}"/>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4842054F-C7EB-605B-0C84-9D6A58E79640}"/>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C027994F-89C8-29A4-4F61-65DE530DB500}"/>
              </a:ext>
            </a:extLst>
          </p:cNvPr>
          <p:cNvSpPr>
            <a:spLocks noGrp="1"/>
          </p:cNvSpPr>
          <p:nvPr>
            <p:ph type="sldNum" sz="quarter" idx="12"/>
          </p:nvPr>
        </p:nvSpPr>
        <p:spPr/>
        <p:txBody>
          <a:bodyPr/>
          <a:lstStyle/>
          <a:p>
            <a:fld id="{B7C1309C-BF2F-41FF-A11E-EA0D5268C033}" type="slidenum">
              <a:rPr lang="en-US" smtClean="0"/>
              <a:t>7</a:t>
            </a:fld>
            <a:endParaRPr lang="en-US"/>
          </a:p>
        </p:txBody>
      </p:sp>
    </p:spTree>
    <p:extLst>
      <p:ext uri="{BB962C8B-B14F-4D97-AF65-F5344CB8AC3E}">
        <p14:creationId xmlns:p14="http://schemas.microsoft.com/office/powerpoint/2010/main" val="708017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E2AE7-2DAA-4776-9B37-D01E7352E9DF}"/>
              </a:ext>
            </a:extLst>
          </p:cNvPr>
          <p:cNvSpPr>
            <a:spLocks noGrp="1"/>
          </p:cNvSpPr>
          <p:nvPr>
            <p:ph type="title"/>
          </p:nvPr>
        </p:nvSpPr>
        <p:spPr/>
        <p:txBody>
          <a:bodyPr/>
          <a:lstStyle/>
          <a:p>
            <a:r>
              <a:rPr lang="en-US" dirty="0"/>
              <a:t>Trademark procedures - eligible subject matter</a:t>
            </a:r>
          </a:p>
        </p:txBody>
      </p:sp>
      <p:sp>
        <p:nvSpPr>
          <p:cNvPr id="3" name="Content Placeholder 2">
            <a:extLst>
              <a:ext uri="{FF2B5EF4-FFF2-40B4-BE49-F238E27FC236}">
                <a16:creationId xmlns:a16="http://schemas.microsoft.com/office/drawing/2014/main" id="{E667FB74-866D-41E0-A4B3-94DC031F9944}"/>
              </a:ext>
            </a:extLst>
          </p:cNvPr>
          <p:cNvSpPr>
            <a:spLocks noGrp="1"/>
          </p:cNvSpPr>
          <p:nvPr>
            <p:ph idx="1"/>
          </p:nvPr>
        </p:nvSpPr>
        <p:spPr/>
        <p:txBody>
          <a:bodyPr>
            <a:normAutofit/>
          </a:bodyPr>
          <a:lstStyle/>
          <a:p>
            <a:r>
              <a:rPr lang="en-US" dirty="0"/>
              <a:t>Broadly defined: any product or service can be protected by a trademark.</a:t>
            </a:r>
          </a:p>
          <a:p>
            <a:r>
              <a:rPr lang="en-US" dirty="0"/>
              <a:t>Available for “any combination of signs, capable of distinguishing the goods or services of one undertaking from those of other undertakings.”</a:t>
            </a:r>
          </a:p>
          <a:p>
            <a:r>
              <a:rPr lang="en-US" dirty="0"/>
              <a:t>Main subject matter exclusion: inherent lack of distinctiveness. </a:t>
            </a:r>
          </a:p>
        </p:txBody>
      </p:sp>
      <p:sp>
        <p:nvSpPr>
          <p:cNvPr id="4" name="Date Placeholder 3">
            <a:extLst>
              <a:ext uri="{FF2B5EF4-FFF2-40B4-BE49-F238E27FC236}">
                <a16:creationId xmlns:a16="http://schemas.microsoft.com/office/drawing/2014/main" id="{ABA2A037-0C7E-2A17-A0B0-31C639D85525}"/>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703CD08C-7165-0A21-2F5F-3C8F289CE894}"/>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588BD338-12EF-9135-4479-3EE67A755094}"/>
              </a:ext>
            </a:extLst>
          </p:cNvPr>
          <p:cNvSpPr>
            <a:spLocks noGrp="1"/>
          </p:cNvSpPr>
          <p:nvPr>
            <p:ph type="sldNum" sz="quarter" idx="12"/>
          </p:nvPr>
        </p:nvSpPr>
        <p:spPr/>
        <p:txBody>
          <a:bodyPr/>
          <a:lstStyle/>
          <a:p>
            <a:fld id="{B7C1309C-BF2F-41FF-A11E-EA0D5268C033}" type="slidenum">
              <a:rPr lang="en-US" smtClean="0"/>
              <a:t>8</a:t>
            </a:fld>
            <a:endParaRPr lang="en-US"/>
          </a:p>
        </p:txBody>
      </p:sp>
    </p:spTree>
    <p:extLst>
      <p:ext uri="{BB962C8B-B14F-4D97-AF65-F5344CB8AC3E}">
        <p14:creationId xmlns:p14="http://schemas.microsoft.com/office/powerpoint/2010/main" val="1745865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24E3A-3A0F-4095-BAA1-A305B1D77654}"/>
              </a:ext>
            </a:extLst>
          </p:cNvPr>
          <p:cNvSpPr>
            <a:spLocks noGrp="1"/>
          </p:cNvSpPr>
          <p:nvPr>
            <p:ph type="title"/>
          </p:nvPr>
        </p:nvSpPr>
        <p:spPr/>
        <p:txBody>
          <a:bodyPr/>
          <a:lstStyle/>
          <a:p>
            <a:r>
              <a:rPr lang="en-US" dirty="0"/>
              <a:t>Trademark procedures - geographic scope</a:t>
            </a:r>
          </a:p>
        </p:txBody>
      </p:sp>
      <p:sp>
        <p:nvSpPr>
          <p:cNvPr id="3" name="Content Placeholder 2">
            <a:extLst>
              <a:ext uri="{FF2B5EF4-FFF2-40B4-BE49-F238E27FC236}">
                <a16:creationId xmlns:a16="http://schemas.microsoft.com/office/drawing/2014/main" id="{8785E5AD-0AE6-4F0F-BAD7-5E805010A8B7}"/>
              </a:ext>
            </a:extLst>
          </p:cNvPr>
          <p:cNvSpPr>
            <a:spLocks noGrp="1"/>
          </p:cNvSpPr>
          <p:nvPr>
            <p:ph idx="1"/>
          </p:nvPr>
        </p:nvSpPr>
        <p:spPr/>
        <p:txBody>
          <a:bodyPr>
            <a:normAutofit fontScale="62500" lnSpcReduction="20000"/>
          </a:bodyPr>
          <a:lstStyle/>
          <a:p>
            <a:r>
              <a:rPr lang="en-US" dirty="0"/>
              <a:t>Trademarks are national rights: they can only be enforced within the jurisdiction in which they were granted. </a:t>
            </a:r>
          </a:p>
          <a:p>
            <a:r>
              <a:rPr lang="en-US" dirty="0"/>
              <a:t>Geographical scope of a trademark determines an applicant’s ability to register trademark: examination only verifies whether there exist any confusingly similar marks in geographic area for which trademark protection sought. </a:t>
            </a:r>
          </a:p>
          <a:p>
            <a:r>
              <a:rPr lang="en-US" dirty="0"/>
              <a:t>International priority right under Paris Convention that provides priority from a filing at another trademark office within six months of first filing.</a:t>
            </a:r>
          </a:p>
          <a:p>
            <a:r>
              <a:rPr lang="en-US" dirty="0"/>
              <a:t>Regional trademark systems:</a:t>
            </a:r>
          </a:p>
          <a:p>
            <a:pPr lvl="1"/>
            <a:r>
              <a:rPr lang="en-US" dirty="0"/>
              <a:t>European Union Intellectual Property Office (EUIPO): trademark protection in all EU member states.</a:t>
            </a:r>
          </a:p>
          <a:p>
            <a:pPr lvl="1"/>
            <a:r>
              <a:rPr lang="en-US" dirty="0"/>
              <a:t>African Regional Intellectual Property Organization (ARIPO): trademark protection in 10 African member states. </a:t>
            </a:r>
          </a:p>
          <a:p>
            <a:r>
              <a:rPr lang="en-US" dirty="0"/>
              <a:t>Madrid System administered by World Intellectual Property Organization (WIPO): </a:t>
            </a:r>
          </a:p>
          <a:p>
            <a:pPr lvl="1"/>
            <a:r>
              <a:rPr lang="en-US" dirty="0"/>
              <a:t>Streamlined system for obtaining trademark protection in member countries through single application in single language. </a:t>
            </a:r>
          </a:p>
          <a:p>
            <a:pPr lvl="1"/>
            <a:r>
              <a:rPr lang="en-US" dirty="0"/>
              <a:t>Simplifies fee payments and trademark renewals through single procedure.</a:t>
            </a:r>
          </a:p>
          <a:p>
            <a:pPr lvl="1"/>
            <a:r>
              <a:rPr lang="en-US" dirty="0"/>
              <a:t>But applications still have to be approved and registered by national offices designated by applicant and once registered, trademarks are subject to national law.</a:t>
            </a:r>
          </a:p>
          <a:p>
            <a:r>
              <a:rPr lang="en-US" dirty="0"/>
              <a:t>Several international agreements that facilitate obtaining international trademark protection  (e.g. Singapore Treaty on the Law of Trademarks).</a:t>
            </a:r>
          </a:p>
        </p:txBody>
      </p:sp>
      <p:sp>
        <p:nvSpPr>
          <p:cNvPr id="4" name="Date Placeholder 3">
            <a:extLst>
              <a:ext uri="{FF2B5EF4-FFF2-40B4-BE49-F238E27FC236}">
                <a16:creationId xmlns:a16="http://schemas.microsoft.com/office/drawing/2014/main" id="{860BB680-3393-8E3E-11FA-24026CDD9271}"/>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B1213387-076E-4FDF-06AA-08C575098785}"/>
              </a:ext>
            </a:extLst>
          </p:cNvPr>
          <p:cNvSpPr>
            <a:spLocks noGrp="1"/>
          </p:cNvSpPr>
          <p:nvPr>
            <p:ph type="ftr" sz="quarter" idx="11"/>
          </p:nvPr>
        </p:nvSpPr>
        <p:spPr/>
        <p:txBody>
          <a:bodyPr/>
          <a:lstStyle/>
          <a:p>
            <a:r>
              <a:rPr lang="en-US"/>
              <a:t>Hall &amp; Helmers Ch. 12</a:t>
            </a:r>
          </a:p>
        </p:txBody>
      </p:sp>
      <p:sp>
        <p:nvSpPr>
          <p:cNvPr id="6" name="Slide Number Placeholder 5">
            <a:extLst>
              <a:ext uri="{FF2B5EF4-FFF2-40B4-BE49-F238E27FC236}">
                <a16:creationId xmlns:a16="http://schemas.microsoft.com/office/drawing/2014/main" id="{A46DCD07-921D-E962-D559-8EE48C648096}"/>
              </a:ext>
            </a:extLst>
          </p:cNvPr>
          <p:cNvSpPr>
            <a:spLocks noGrp="1"/>
          </p:cNvSpPr>
          <p:nvPr>
            <p:ph type="sldNum" sz="quarter" idx="12"/>
          </p:nvPr>
        </p:nvSpPr>
        <p:spPr/>
        <p:txBody>
          <a:bodyPr/>
          <a:lstStyle/>
          <a:p>
            <a:fld id="{B7C1309C-BF2F-41FF-A11E-EA0D5268C033}" type="slidenum">
              <a:rPr lang="en-US" smtClean="0"/>
              <a:t>9</a:t>
            </a:fld>
            <a:endParaRPr lang="en-US"/>
          </a:p>
        </p:txBody>
      </p:sp>
    </p:spTree>
    <p:extLst>
      <p:ext uri="{BB962C8B-B14F-4D97-AF65-F5344CB8AC3E}">
        <p14:creationId xmlns:p14="http://schemas.microsoft.com/office/powerpoint/2010/main" val="4110590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4611</TotalTime>
  <Words>5676</Words>
  <Application>Microsoft Office PowerPoint</Application>
  <PresentationFormat>Widescreen</PresentationFormat>
  <Paragraphs>504</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Calibri Light</vt:lpstr>
      <vt:lpstr>Cambria Math</vt:lpstr>
      <vt:lpstr>Office Theme</vt:lpstr>
      <vt:lpstr>Chapter 12  Trademarks and Brands</vt:lpstr>
      <vt:lpstr>Overview</vt:lpstr>
      <vt:lpstr>Introduction</vt:lpstr>
      <vt:lpstr>Top trademarking for-profit companies in the U.S. in 2019</vt:lpstr>
      <vt:lpstr>Trademark system</vt:lpstr>
      <vt:lpstr>Trademark system</vt:lpstr>
      <vt:lpstr>Trademark system</vt:lpstr>
      <vt:lpstr>Trademark procedures - eligible subject matter</vt:lpstr>
      <vt:lpstr>Trademark procedures - geographic scope</vt:lpstr>
      <vt:lpstr>Trademark procedures - scope of protection</vt:lpstr>
      <vt:lpstr>Trademark procedures - length of protection</vt:lpstr>
      <vt:lpstr>Trademark procedures - registration</vt:lpstr>
      <vt:lpstr>Trademark procedures - use requirements</vt:lpstr>
      <vt:lpstr>Trademark procedures - application and grant</vt:lpstr>
      <vt:lpstr>Trademark procedures – types of trademarks</vt:lpstr>
      <vt:lpstr>Trademark procedures - distinctiveness</vt:lpstr>
      <vt:lpstr>Trademark procedures - opposition and cancellation</vt:lpstr>
      <vt:lpstr>Trademark procedures - fees</vt:lpstr>
      <vt:lpstr>Trademark procedures - re-assignment and licensing</vt:lpstr>
      <vt:lpstr>Collective marks and certification marks</vt:lpstr>
      <vt:lpstr>Geographical indications</vt:lpstr>
      <vt:lpstr>Economics of trademarks</vt:lpstr>
      <vt:lpstr>Economics of trademarks</vt:lpstr>
      <vt:lpstr>Economics of trademarks</vt:lpstr>
      <vt:lpstr>Economics of trademarks</vt:lpstr>
      <vt:lpstr>Trademarks and innovation</vt:lpstr>
      <vt:lpstr>Use of trademarks and patents</vt:lpstr>
      <vt:lpstr>Trademarks and innovation</vt:lpstr>
      <vt:lpstr>Use of trademarks and patents share of turnover due to innovation</vt:lpstr>
      <vt:lpstr>Patenting and trademarking activity</vt:lpstr>
      <vt:lpstr>Trademarks and marketing/branding</vt:lpstr>
      <vt:lpstr>Trademark value</vt:lpstr>
      <vt:lpstr>Trademark value</vt:lpstr>
      <vt:lpstr>Trademarks and economic performance</vt:lpstr>
      <vt:lpstr>Trademark use combined with other IP rights</vt:lpstr>
      <vt:lpstr>Trademark use combined with other IP rights</vt:lpstr>
      <vt:lpstr>Trademarks and competition</vt:lpstr>
      <vt:lpstr>Trademarks and competition</vt:lpstr>
      <vt:lpstr>Trademarks and competition</vt:lpstr>
      <vt:lpstr>Trademark squatting</vt:lpstr>
      <vt:lpstr>Trademark squatting</vt:lpstr>
      <vt:lpstr>Combining trademark protection and secrecy</vt:lpstr>
      <vt:lpstr>Combining trademark protection and secrecy</vt:lpstr>
      <vt:lpstr>Combining trademark protection and secrecy</vt:lpstr>
      <vt:lpstr>Trademark non-use, cluttering, depletion and congestion</vt:lpstr>
      <vt:lpstr>Trademarks and domain names</vt:lpstr>
      <vt:lpstr>Trademarks and online search</vt:lpstr>
      <vt:lpstr>Trademarks and online search</vt:lpstr>
      <vt:lpstr>Trademarks and online search</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  Trademarks and Brands</dc:title>
  <dc:creator>Christian Helmers</dc:creator>
  <cp:lastModifiedBy>Christian Helmers</cp:lastModifiedBy>
  <cp:revision>296</cp:revision>
  <dcterms:created xsi:type="dcterms:W3CDTF">2023-11-28T18:35:45Z</dcterms:created>
  <dcterms:modified xsi:type="dcterms:W3CDTF">2024-08-10T19:02:24Z</dcterms:modified>
</cp:coreProperties>
</file>